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AE70C5B-4FB5-4264-8D81-79B39727DF4C}">
  <a:tblStyle styleId="{0AE70C5B-4FB5-4264-8D81-79B39727DF4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.xml"/><Relationship Id="rId6" Type="http://schemas.openxmlformats.org/officeDocument/2006/relationships/slide" Target="slides/slide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vi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058652"/>
            <a:ext cx="8222100" cy="155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48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ĐỀ TÀI: PHẦN MỀM QUẢN LÝ KHÁCH SẠN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100" y="2715918"/>
            <a:ext cx="8222100" cy="131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8796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vi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Sinh viên thực hiện: 	Chu Anh Quang - 20133070</a:t>
            </a:r>
          </a:p>
          <a:p>
            <a:pPr indent="431800" lvl="0" marL="36830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vi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Trần Minh Đức - 20131066</a:t>
            </a:r>
          </a:p>
          <a:p>
            <a:pPr indent="0" lvl="0" marL="32258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vi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		Vũ Mạnh Tùng - 20134461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26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Giới thiệu dự án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017800"/>
            <a:ext cx="8520599" cy="3740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38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Tên Project</a:t>
            </a:r>
            <a:r>
              <a:rPr b="1" lang="vi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vi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Phần mềm quản lý khách sạn</a:t>
            </a:r>
          </a:p>
          <a:p>
            <a:pPr indent="0" lvl="0" marL="0" rtl="0">
              <a:lnSpc>
                <a:spcPct val="138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vi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Mục đích:</a:t>
            </a:r>
            <a:r>
              <a:rPr lang="vi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Xây dựng chương trình quản lý Khách sạn để thực hiện các chức năng cần thiết phục vụ cho nhu cầu của một khách sạn</a:t>
            </a:r>
          </a:p>
          <a:p>
            <a:pPr indent="0" lvl="0" marL="0" rtl="0">
              <a:lnSpc>
                <a:spcPct val="138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vi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Thời gian:</a:t>
            </a:r>
            <a:r>
              <a:rPr lang="vi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Bắt đầu thực hiện ngày 1/12/2015. Hoàn thành ngày 30/12/2015 (1 tháng).</a:t>
            </a: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Nhân sự: </a:t>
            </a:r>
            <a:r>
              <a:rPr lang="vi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Trần Minh Đức,Vũ Mạnh Tùng, Chu Anh Quang(3 người).</a:t>
            </a:r>
          </a:p>
          <a:p>
            <a:pPr indent="0" lvl="0" marL="0" rtl="0">
              <a:lnSpc>
                <a:spcPct val="138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vi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 phí:</a:t>
            </a:r>
            <a:r>
              <a:rPr lang="vi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30,000,000 VNĐ.</a:t>
            </a:r>
          </a:p>
          <a:p>
            <a:pPr indent="0" lvl="0" marL="0" rtl="0">
              <a:lnSpc>
                <a:spcPct val="138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26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Thiết kế Cơ sở dữ liệu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Bảng </a:t>
            </a:r>
            <a:r>
              <a:rPr b="1" lang="vi">
                <a:latin typeface="Arial"/>
                <a:ea typeface="Arial"/>
                <a:cs typeface="Arial"/>
                <a:sym typeface="Arial"/>
              </a:rPr>
              <a:t>NhanVien: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" name="Shape 155"/>
          <p:cNvGraphicFramePr/>
          <p:nvPr/>
        </p:nvGraphicFramePr>
        <p:xfrm>
          <a:off x="433850" y="172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{0AE70C5B-4FB5-4264-8D81-79B39727DF4C}</a:tableStyleId>
              </a:tblPr>
              <a:tblGrid>
                <a:gridCol w="4100700"/>
                <a:gridCol w="4100700"/>
              </a:tblGrid>
              <a:tr h="3122850"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600">
                          <a:solidFill>
                            <a:schemeClr val="dk2"/>
                          </a:solidFill>
                        </a:rPr>
                        <a:t>IDNhanVien (mã nhân viên)</a:t>
                      </a:r>
                    </a:p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600">
                          <a:solidFill>
                            <a:schemeClr val="dk2"/>
                          </a:solidFill>
                        </a:rPr>
                        <a:t>TenDangNhap (Tên đăng nhập)</a:t>
                      </a:r>
                    </a:p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600">
                          <a:solidFill>
                            <a:schemeClr val="dk2"/>
                          </a:solidFill>
                        </a:rPr>
                        <a:t>MatKhau (mật khẩu)</a:t>
                      </a:r>
                    </a:p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600">
                          <a:solidFill>
                            <a:schemeClr val="dk2"/>
                          </a:solidFill>
                        </a:rPr>
                        <a:t>Ten (Tên Nhân viên)</a:t>
                      </a:r>
                    </a:p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600">
                          <a:solidFill>
                            <a:schemeClr val="dk2"/>
                          </a:solidFill>
                        </a:rPr>
                        <a:t>HoVaTenDem (Họ và tên đệm)</a:t>
                      </a:r>
                    </a:p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600">
                          <a:solidFill>
                            <a:schemeClr val="dk2"/>
                          </a:solidFill>
                        </a:rPr>
                        <a:t>GioiTinh (giới tính)</a:t>
                      </a:r>
                    </a:p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600">
                          <a:solidFill>
                            <a:schemeClr val="dk2"/>
                          </a:solidFill>
                        </a:rPr>
                        <a:t>NgaySinh (Ngày sinh)</a:t>
                      </a:r>
                    </a:p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600">
                          <a:solidFill>
                            <a:schemeClr val="dk2"/>
                          </a:solidFill>
                        </a:rPr>
                        <a:t>LaAdmin (Có là quản lí hay không)</a:t>
                      </a:r>
                    </a:p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600">
                          <a:solidFill>
                            <a:schemeClr val="dk2"/>
                          </a:solidFill>
                        </a:rPr>
                        <a:t>NgayBatDauLam (Ngày bắt đầu làm việc)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600">
                          <a:solidFill>
                            <a:schemeClr val="dk2"/>
                          </a:solidFill>
                        </a:rPr>
                        <a:t>NgayKetThucLam (Ngày kết thúc làm)</a:t>
                      </a:r>
                    </a:p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600">
                          <a:solidFill>
                            <a:schemeClr val="dk2"/>
                          </a:solidFill>
                        </a:rPr>
                        <a:t>SoCMND (Số chứng minh nhân dân)</a:t>
                      </a:r>
                    </a:p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600">
                          <a:solidFill>
                            <a:schemeClr val="dk2"/>
                          </a:solidFill>
                        </a:rPr>
                        <a:t>DanToc (Dân tộc)</a:t>
                      </a:r>
                    </a:p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600">
                          <a:solidFill>
                            <a:schemeClr val="dk2"/>
                          </a:solidFill>
                        </a:rPr>
                        <a:t>TonGiao (Tôn giáo)</a:t>
                      </a:r>
                    </a:p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600">
                          <a:solidFill>
                            <a:schemeClr val="dk2"/>
                          </a:solidFill>
                        </a:rPr>
                        <a:t>QueQuan (Quê Quán)</a:t>
                      </a:r>
                    </a:p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600">
                          <a:solidFill>
                            <a:schemeClr val="dk2"/>
                          </a:solidFill>
                        </a:rPr>
                        <a:t>DiaChi (Địa chỉ)</a:t>
                      </a:r>
                    </a:p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600">
                          <a:solidFill>
                            <a:schemeClr val="dk2"/>
                          </a:solidFill>
                        </a:rPr>
                        <a:t>SDT (Số điện thoại)</a:t>
                      </a:r>
                    </a:p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600">
                          <a:solidFill>
                            <a:schemeClr val="dk2"/>
                          </a:solidFill>
                        </a:rPr>
                        <a:t>TrinhDoHocVan (Trình độ học vấn)</a:t>
                      </a:r>
                    </a:p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600">
                          <a:solidFill>
                            <a:schemeClr val="dk2"/>
                          </a:solidFill>
                        </a:rPr>
                        <a:t>GhiChu (Ghi chú)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26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Thiết kế Cơ sở dữ liệu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Bảng </a:t>
            </a:r>
            <a:r>
              <a:rPr b="1" lang="vi">
                <a:latin typeface="Arial"/>
                <a:ea typeface="Arial"/>
                <a:cs typeface="Arial"/>
                <a:sym typeface="Arial"/>
              </a:rPr>
              <a:t>Phong: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vi"/>
              <a:t>IDPhong (Mã phòng)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vi"/>
              <a:t>LoaiPhong (Loại Phòng)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vi"/>
              <a:t>Gia(Giá)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vi"/>
              <a:t>DangCoKhach (Có khách hay không)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vi"/>
              <a:t>GhiChu (Ghi Chú)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vi"/>
              <a:t>IDThietBi (Mã thiết bị)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26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Thiết kế Cơ sở dữ liệu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Bảng </a:t>
            </a:r>
            <a:r>
              <a:rPr b="1" lang="vi">
                <a:latin typeface="Arial"/>
                <a:ea typeface="Arial"/>
                <a:cs typeface="Arial"/>
                <a:sym typeface="Arial"/>
              </a:rPr>
              <a:t>DichVu: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8" name="Shape 168"/>
          <p:cNvGraphicFramePr/>
          <p:nvPr/>
        </p:nvGraphicFramePr>
        <p:xfrm>
          <a:off x="439200" y="177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{0AE70C5B-4FB5-4264-8D81-79B39727DF4C}</a:tableStyleId>
              </a:tblPr>
              <a:tblGrid>
                <a:gridCol w="4331775"/>
                <a:gridCol w="3853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lang="vi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IDKhachHang (Mã khách hàng)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lang="vi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IDDichVu (Mã dịch vụ)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lang="vi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SoLuongDichVu (Số lượng dịch vụ)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lang="vi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Loai1 (Là dịch vụ loại 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lang="vi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Loai2 (Là dịch vụ loại 2)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lang="vi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Loai3 (Là dịch vụ loại 3)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lang="vi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Gia (Giá)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lang="vi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GhiChu (Ghi Chú)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26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Thiết kế Cơ sở dữ liệu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Bảng </a:t>
            </a:r>
            <a:r>
              <a:rPr b="1" lang="vi">
                <a:latin typeface="Arial"/>
                <a:ea typeface="Arial"/>
                <a:cs typeface="Arial"/>
                <a:sym typeface="Arial"/>
              </a:rPr>
              <a:t>ThietBi: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Shape 175"/>
          <p:cNvGraphicFramePr/>
          <p:nvPr/>
        </p:nvGraphicFramePr>
        <p:xfrm>
          <a:off x="449925" y="17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{0AE70C5B-4FB5-4264-8D81-79B39727DF4C}</a:tableStyleId>
              </a:tblPr>
              <a:tblGrid>
                <a:gridCol w="4122075"/>
                <a:gridCol w="4186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IDThietBi (Mã nhóm thiết bị)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SoDieuHoa (Số lượng điều hòa)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SoTuLanh (Số lượng tủ lạnh)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SoTiVi (Số lượng TiVi)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SoGiuong (Số lượng Giường)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SoTuQuanAo (Số lượng Tủ Quần Áo)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SoBoBanGhe (Số lượng bộ bàn ghế)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SoQuat (Số lượng quạt)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SoDauDia (Số lượng Đầu Đĩa)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SoCayTreoQuanAo (Số cây treo quần áo)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GhiChu (Ghi chú)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26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Thiết kế Cơ sở dữ liệu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201650"/>
            <a:ext cx="8520599" cy="385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Bảng </a:t>
            </a:r>
            <a:r>
              <a:rPr b="1" lang="vi">
                <a:latin typeface="Arial"/>
                <a:ea typeface="Arial"/>
                <a:cs typeface="Arial"/>
                <a:sym typeface="Arial"/>
              </a:rPr>
              <a:t>KhachHang: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2" name="Shape 182"/>
          <p:cNvGraphicFramePr/>
          <p:nvPr/>
        </p:nvGraphicFramePr>
        <p:xfrm>
          <a:off x="428525" y="1681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{0AE70C5B-4FB5-4264-8D81-79B39727DF4C}</a:tableStyleId>
              </a:tblPr>
              <a:tblGrid>
                <a:gridCol w="4363225"/>
                <a:gridCol w="3811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Arial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IDKhachHang (Mã khách hàng)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Arial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HoVaTenDem (Họ và tên đệm)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Arial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Ten (Tên khách hàng)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Arial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GioiTinh (Giới tính)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Arial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QuocTich (Quốc tịch)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Arial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NgaySinh (Ngày sinh)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Arial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SoCMNDHoacHoChieu (Số chứng minh thư hoặc hộ chiếu)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Arial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QueQuan (Quê Quán)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Arial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DanToc (Dân Tộc)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Arial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DiaChi (Địa chỉ)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Arial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SDT (Số điện thoại)</a:t>
                      </a:r>
                    </a:p>
                    <a:p>
                      <a:pPr indent="-3429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Arial"/>
                      </a:pPr>
                      <a:r>
                        <a:rPr lang="vi" sz="1800">
                          <a:solidFill>
                            <a:schemeClr val="dk2"/>
                          </a:solidFill>
                        </a:rPr>
                        <a:t>GhiChu (Ghi chú)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26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017800"/>
            <a:ext cx="8520599" cy="369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vi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công nghệ sử dụng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Ngôn ngữ lập trình: Java.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Hệ quản trị cơ sở dữ liệu: SQL server 2014 Express.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Quản lý version: Github.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vi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Tính năng, ưu điểm của các công nghệ này</a:t>
            </a:r>
          </a:p>
          <a:p>
            <a:pPr indent="-317500" lvl="0" marL="4318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Ngôn ngữ lập trình Java: Là 1 ngôn ngữ lập trình hướng đối tượng phổ biến,dễ học, dễ tiếp thu với sinh viên.</a:t>
            </a:r>
          </a:p>
          <a:p>
            <a:pPr indent="-317500" lvl="0" marL="4318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Hệ quản trị cơ sở dữ liệu: SQL server 2014 Express: Là một hệ quản trị cơ sở dữ liệu được cung cấp miễn phí, dễ sử dụng, cung cấp giao diện đồ họa, dễ tương tác.</a:t>
            </a:r>
          </a:p>
          <a:p>
            <a:pPr indent="-317500" lvl="0" marL="4318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Github: Công cụ quản lý version miễn phí, dễ sử dụng.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26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Kiểm thử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vi">
                <a:latin typeface="Arial"/>
                <a:ea typeface="Arial"/>
                <a:cs typeface="Arial"/>
                <a:sym typeface="Arial"/>
              </a:rPr>
              <a:t>Kiểm tra các chức năng của hệ thống trước khi bàn giao cho khách hàng: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Kiểm thử hộp đen.</a:t>
            </a:r>
          </a:p>
          <a:p>
            <a:pPr indent="-228600" lvl="0" marL="457200">
              <a:spcBef>
                <a:spcPts val="0"/>
              </a:spcBef>
              <a:buFont typeface="Arial"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Kiểm thử hộp trắng.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Hướng phát triển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Tiếp tục khảo sát thêm nhu cầu để thêm và cải thiện các chức năng.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Chỉnh sửa lại những lỗi còn lại.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Xây dựng giao diện và trải nghiệm tốt hơn cho phần mềm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Tối ưu lại các đoạn code để chương trình đạt hiệu năng cao hơn.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Xây dụng tài liệu chương trình, bảo trì phần mềm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1511400"/>
            <a:ext cx="8520599" cy="192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vi" sz="4800">
                <a:latin typeface="Arial"/>
                <a:ea typeface="Arial"/>
                <a:cs typeface="Arial"/>
                <a:sym typeface="Arial"/>
              </a:rPr>
              <a:t>Cảm ơn thầy cô và các bạn đã lắng nghe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99325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26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Đặc tả thành phần hệ thống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900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vi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Mô hình ERD 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800" y="1306550"/>
            <a:ext cx="4648199" cy="356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26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Phân tích thiết kế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vi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Biểu đồ use-case tổng quan 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616" y="1948875"/>
            <a:ext cx="4810774" cy="27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26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Phân tích thiết kế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vi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Biểu đồ use-case Cập nhật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450" y="1753700"/>
            <a:ext cx="4882549" cy="30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26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Phân tích thiết kế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vi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Biểu đồ use-case Tìm kiếm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512" y="1841950"/>
            <a:ext cx="4454975" cy="278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26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Phân tích thiết kế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vi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Biểu đồ use-case Thống kê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212" y="1946525"/>
            <a:ext cx="4683574" cy="26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26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Phân tích thiết kế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vi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Biểu đồ use-case Báo cáo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775" y="1715475"/>
            <a:ext cx="4726450" cy="298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26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Phân tích thiết kế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vi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Biểu đồ lớp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937" y="1358200"/>
            <a:ext cx="5341825" cy="353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26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Thiết kế Cơ sở dữ liệu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Sơ đồ quan hệ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925" y="1019612"/>
            <a:ext cx="4997024" cy="37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