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8288000" cy="10287000"/>
  <p:notesSz cx="6858000" cy="9144000"/>
  <p:embeddedFontLst>
    <p:embeddedFont>
      <p:font typeface="Arial" panose="020B0604020202020204" pitchFamily="34" charset="0"/>
      <p:regular r:id="rId32"/>
    </p:embeddedFont>
    <p:embeddedFont>
      <p:font typeface="Poppins" panose="020B0604020202020204" charset="0"/>
      <p:regular r:id="rId33"/>
    </p:embeddedFont>
    <p:embeddedFont>
      <p:font typeface="Poppins Bold" panose="020B0604020202020204" charset="0"/>
      <p:regular r:id="rId34"/>
    </p:embeddedFont>
    <p:embeddedFont>
      <p:font typeface="Calibri" panose="020F0502020204030204" pitchFamily="34" charset="0"/>
      <p:regular r:id="rId35"/>
      <p:bold r:id="rId36"/>
      <p:italic r:id="rId37"/>
      <p:boldItalic r:id="rId38"/>
    </p:embeddedFont>
    <p:embeddedFont>
      <p:font typeface="Sniglet" panose="020B0604020202020204" charset="0"/>
      <p:regular r:id="rId39"/>
    </p:embeddedFont>
    <p:embeddedFont>
      <p:font typeface="Tahoma" panose="020B0604030504040204" pitchFamily="34" charset="0"/>
      <p:regular r:id="rId40"/>
      <p:bold r:id="rId41"/>
    </p:embeddedFont>
    <p:embeddedFont>
      <p:font typeface="Tahoma Bold" panose="020B0804030504040204" pitchFamily="34" charset="0"/>
      <p:regular r:id="rId42"/>
      <p:bold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5" d="100"/>
          <a:sy n="45" d="100"/>
        </p:scale>
        <p:origin x="81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0.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svg"/><Relationship Id="rId7" Type="http://schemas.openxmlformats.org/officeDocument/2006/relationships/image" Target="../media/image4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39.sv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44.svg"/><Relationship Id="rId7" Type="http://schemas.openxmlformats.org/officeDocument/2006/relationships/image" Target="../media/image4.sv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46.svg"/><Relationship Id="rId4" Type="http://schemas.openxmlformats.org/officeDocument/2006/relationships/image" Target="../media/image29.png"/><Relationship Id="rId9"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33.sv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54.sv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svg"/><Relationship Id="rId7" Type="http://schemas.openxmlformats.org/officeDocument/2006/relationships/image" Target="../media/image4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39.sv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16.sv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37.sv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59.svg"/><Relationship Id="rId7"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61.sv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9.svg"/><Relationship Id="rId7"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61.sv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4.svg"/><Relationship Id="rId7" Type="http://schemas.openxmlformats.org/officeDocument/2006/relationships/image" Target="../media/image66.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64.sv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54.sv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4.svg"/><Relationship Id="rId7" Type="http://schemas.openxmlformats.org/officeDocument/2006/relationships/image" Target="../media/image4.sv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46.sv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64.sv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10.sv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26.sv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16.sv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33.sv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5.svg"/><Relationship Id="rId2" Type="http://schemas.openxmlformats.org/officeDocument/2006/relationships/image" Target="../media/image50.png"/><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6.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26.sv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33.sv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37.sv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DE5">
                <a:alpha val="43500"/>
              </a:srgbClr>
            </a:gs>
            <a:gs pos="33333">
              <a:srgbClr val="D5FFF8">
                <a:alpha val="46000"/>
              </a:srgbClr>
            </a:gs>
            <a:gs pos="66667">
              <a:srgbClr val="BBB2FF">
                <a:alpha val="39500"/>
              </a:srgbClr>
            </a:gs>
            <a:gs pos="100000">
              <a:srgbClr val="FFF6CC">
                <a:alpha val="52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846167" y="1063014"/>
            <a:ext cx="2338040" cy="233804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4" name="TextBox 4"/>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a:off x="11577408" y="2559482"/>
            <a:ext cx="1214413" cy="121441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7" name="TextBox 7"/>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8" name="TextBox 8"/>
          <p:cNvSpPr txBox="1"/>
          <p:nvPr/>
        </p:nvSpPr>
        <p:spPr>
          <a:xfrm>
            <a:off x="905848" y="2445969"/>
            <a:ext cx="11430231" cy="3770263"/>
          </a:xfrm>
          <a:prstGeom prst="rect">
            <a:avLst/>
          </a:prstGeom>
        </p:spPr>
        <p:txBody>
          <a:bodyPr wrap="square" lIns="0" tIns="0" rIns="0" bIns="0" rtlCol="0" anchor="t">
            <a:spAutoFit/>
          </a:bodyPr>
          <a:lstStyle/>
          <a:p>
            <a:pPr algn="ctr">
              <a:lnSpc>
                <a:spcPts val="9799"/>
              </a:lnSpc>
            </a:pPr>
            <a:r>
              <a:rPr lang="en-US" sz="6999" dirty="0">
                <a:solidFill>
                  <a:srgbClr val="FFFFFF"/>
                </a:solidFill>
                <a:latin typeface="Sniglet"/>
                <a:ea typeface="Sniglet"/>
                <a:cs typeface="Sniglet"/>
                <a:sym typeface="Sniglet"/>
              </a:rPr>
              <a:t>HYBRID MOVIE RATING PREDICTION AND RECOMMENDATION SYSTEM</a:t>
            </a:r>
          </a:p>
        </p:txBody>
      </p:sp>
      <p:grpSp>
        <p:nvGrpSpPr>
          <p:cNvPr id="9" name="Group 9"/>
          <p:cNvGrpSpPr/>
          <p:nvPr/>
        </p:nvGrpSpPr>
        <p:grpSpPr>
          <a:xfrm>
            <a:off x="13688915" y="4213655"/>
            <a:ext cx="7140770" cy="714077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1" name="TextBox 11"/>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2" name="Freeform 12"/>
          <p:cNvSpPr/>
          <p:nvPr/>
        </p:nvSpPr>
        <p:spPr>
          <a:xfrm>
            <a:off x="12983563" y="3885429"/>
            <a:ext cx="4895539" cy="5168036"/>
          </a:xfrm>
          <a:custGeom>
            <a:avLst/>
            <a:gdLst/>
            <a:ahLst/>
            <a:cxnLst/>
            <a:rect l="l" t="t" r="r" b="b"/>
            <a:pathLst>
              <a:path w="4895539" h="5168036">
                <a:moveTo>
                  <a:pt x="0" y="0"/>
                </a:moveTo>
                <a:lnTo>
                  <a:pt x="4895539" y="0"/>
                </a:lnTo>
                <a:lnTo>
                  <a:pt x="4895539" y="5168036"/>
                </a:lnTo>
                <a:lnTo>
                  <a:pt x="0" y="516803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13" name="Group 13"/>
          <p:cNvGrpSpPr/>
          <p:nvPr/>
        </p:nvGrpSpPr>
        <p:grpSpPr>
          <a:xfrm>
            <a:off x="1028700" y="656694"/>
            <a:ext cx="2357470" cy="406320"/>
            <a:chOff x="0" y="0"/>
            <a:chExt cx="620898" cy="107014"/>
          </a:xfrm>
        </p:grpSpPr>
        <p:sp>
          <p:nvSpPr>
            <p:cNvPr id="14" name="Freeform 14"/>
            <p:cNvSpPr/>
            <p:nvPr/>
          </p:nvSpPr>
          <p:spPr>
            <a:xfrm>
              <a:off x="0" y="0"/>
              <a:ext cx="620898" cy="107014"/>
            </a:xfrm>
            <a:custGeom>
              <a:avLst/>
              <a:gdLst/>
              <a:ahLst/>
              <a:cxnLst/>
              <a:rect l="l" t="t" r="r" b="b"/>
              <a:pathLst>
                <a:path w="620898" h="107014">
                  <a:moveTo>
                    <a:pt x="53507" y="0"/>
                  </a:moveTo>
                  <a:lnTo>
                    <a:pt x="567390" y="0"/>
                  </a:lnTo>
                  <a:cubicBezTo>
                    <a:pt x="596942" y="0"/>
                    <a:pt x="620898" y="23956"/>
                    <a:pt x="620898" y="53507"/>
                  </a:cubicBezTo>
                  <a:lnTo>
                    <a:pt x="620898" y="53507"/>
                  </a:lnTo>
                  <a:cubicBezTo>
                    <a:pt x="620898" y="83058"/>
                    <a:pt x="596942" y="107014"/>
                    <a:pt x="567390"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15" name="TextBox 15"/>
            <p:cNvSpPr txBox="1"/>
            <p:nvPr/>
          </p:nvSpPr>
          <p:spPr>
            <a:xfrm>
              <a:off x="0" y="-57150"/>
              <a:ext cx="620898" cy="164164"/>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14442150" y="656694"/>
            <a:ext cx="2817150" cy="406320"/>
            <a:chOff x="0" y="0"/>
            <a:chExt cx="741965" cy="107014"/>
          </a:xfrm>
        </p:grpSpPr>
        <p:sp>
          <p:nvSpPr>
            <p:cNvPr id="17" name="Freeform 17"/>
            <p:cNvSpPr/>
            <p:nvPr/>
          </p:nvSpPr>
          <p:spPr>
            <a:xfrm>
              <a:off x="0" y="0"/>
              <a:ext cx="741965" cy="107014"/>
            </a:xfrm>
            <a:custGeom>
              <a:avLst/>
              <a:gdLst/>
              <a:ahLst/>
              <a:cxnLst/>
              <a:rect l="l" t="t" r="r" b="b"/>
              <a:pathLst>
                <a:path w="741965" h="107014">
                  <a:moveTo>
                    <a:pt x="53507" y="0"/>
                  </a:moveTo>
                  <a:lnTo>
                    <a:pt x="688458" y="0"/>
                  </a:lnTo>
                  <a:cubicBezTo>
                    <a:pt x="718009" y="0"/>
                    <a:pt x="741965" y="23956"/>
                    <a:pt x="741965" y="53507"/>
                  </a:cubicBezTo>
                  <a:lnTo>
                    <a:pt x="741965" y="53507"/>
                  </a:lnTo>
                  <a:cubicBezTo>
                    <a:pt x="741965" y="83058"/>
                    <a:pt x="718009" y="107014"/>
                    <a:pt x="688458"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18" name="TextBox 18"/>
            <p:cNvSpPr txBox="1"/>
            <p:nvPr/>
          </p:nvSpPr>
          <p:spPr>
            <a:xfrm>
              <a:off x="0" y="-57150"/>
              <a:ext cx="741965" cy="164164"/>
            </a:xfrm>
            <a:prstGeom prst="rect">
              <a:avLst/>
            </a:prstGeom>
          </p:spPr>
          <p:txBody>
            <a:bodyPr lIns="50800" tIns="50800" rIns="50800" bIns="50800" rtlCol="0" anchor="ctr"/>
            <a:lstStyle/>
            <a:p>
              <a:pPr algn="ctr">
                <a:lnSpc>
                  <a:spcPts val="2659"/>
                </a:lnSpc>
              </a:pPr>
              <a:endParaRPr/>
            </a:p>
          </p:txBody>
        </p:sp>
      </p:grpSp>
      <p:sp>
        <p:nvSpPr>
          <p:cNvPr id="19" name="Freeform 19"/>
          <p:cNvSpPr/>
          <p:nvPr/>
        </p:nvSpPr>
        <p:spPr>
          <a:xfrm>
            <a:off x="-476971" y="1883362"/>
            <a:ext cx="2397137" cy="2240234"/>
          </a:xfrm>
          <a:custGeom>
            <a:avLst/>
            <a:gdLst/>
            <a:ahLst/>
            <a:cxnLst/>
            <a:rect l="l" t="t" r="r" b="b"/>
            <a:pathLst>
              <a:path w="2397137" h="2240234">
                <a:moveTo>
                  <a:pt x="0" y="0"/>
                </a:moveTo>
                <a:lnTo>
                  <a:pt x="2397137" y="0"/>
                </a:lnTo>
                <a:lnTo>
                  <a:pt x="2397137" y="2240233"/>
                </a:lnTo>
                <a:lnTo>
                  <a:pt x="0" y="224023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21" name="Group 21"/>
          <p:cNvGrpSpPr/>
          <p:nvPr/>
        </p:nvGrpSpPr>
        <p:grpSpPr>
          <a:xfrm>
            <a:off x="0" y="9258300"/>
            <a:ext cx="18288000" cy="1012032"/>
            <a:chOff x="0" y="0"/>
            <a:chExt cx="24384000" cy="1349376"/>
          </a:xfrm>
        </p:grpSpPr>
        <p:sp>
          <p:nvSpPr>
            <p:cNvPr id="22" name="Freeform 22"/>
            <p:cNvSpPr/>
            <p:nvPr/>
          </p:nvSpPr>
          <p:spPr>
            <a:xfrm>
              <a:off x="0" y="0"/>
              <a:ext cx="24384000" cy="1349375"/>
            </a:xfrm>
            <a:custGeom>
              <a:avLst/>
              <a:gdLst/>
              <a:ahLst/>
              <a:cxnLst/>
              <a:rect l="l" t="t" r="r" b="b"/>
              <a:pathLst>
                <a:path w="24384000" h="1349375">
                  <a:moveTo>
                    <a:pt x="0" y="0"/>
                  </a:moveTo>
                  <a:lnTo>
                    <a:pt x="24384000" y="0"/>
                  </a:lnTo>
                  <a:lnTo>
                    <a:pt x="24384000" y="1349375"/>
                  </a:lnTo>
                  <a:lnTo>
                    <a:pt x="0" y="1349375"/>
                  </a:lnTo>
                  <a:close/>
                </a:path>
              </a:pathLst>
            </a:custGeom>
            <a:solidFill>
              <a:srgbClr val="DAE3F3"/>
            </a:solidFill>
          </p:spPr>
        </p:sp>
      </p:grpSp>
      <p:grpSp>
        <p:nvGrpSpPr>
          <p:cNvPr id="23" name="Group 23"/>
          <p:cNvGrpSpPr/>
          <p:nvPr/>
        </p:nvGrpSpPr>
        <p:grpSpPr>
          <a:xfrm>
            <a:off x="2206624" y="9457989"/>
            <a:ext cx="7854950" cy="646331"/>
            <a:chOff x="0" y="0"/>
            <a:chExt cx="10473266" cy="861774"/>
          </a:xfrm>
        </p:grpSpPr>
        <p:sp>
          <p:nvSpPr>
            <p:cNvPr id="24" name="Freeform 24"/>
            <p:cNvSpPr/>
            <p:nvPr/>
          </p:nvSpPr>
          <p:spPr>
            <a:xfrm>
              <a:off x="0" y="0"/>
              <a:ext cx="10473266" cy="861774"/>
            </a:xfrm>
            <a:custGeom>
              <a:avLst/>
              <a:gdLst/>
              <a:ahLst/>
              <a:cxnLst/>
              <a:rect l="l" t="t" r="r" b="b"/>
              <a:pathLst>
                <a:path w="10473266" h="861774">
                  <a:moveTo>
                    <a:pt x="0" y="0"/>
                  </a:moveTo>
                  <a:lnTo>
                    <a:pt x="10473266" y="0"/>
                  </a:lnTo>
                  <a:lnTo>
                    <a:pt x="10473266" y="861774"/>
                  </a:lnTo>
                  <a:lnTo>
                    <a:pt x="0" y="861774"/>
                  </a:lnTo>
                  <a:close/>
                </a:path>
              </a:pathLst>
            </a:custGeom>
            <a:solidFill>
              <a:srgbClr val="000000">
                <a:alpha val="0"/>
              </a:srgbClr>
            </a:solidFill>
          </p:spPr>
        </p:sp>
        <p:sp>
          <p:nvSpPr>
            <p:cNvPr id="25" name="TextBox 25"/>
            <p:cNvSpPr txBox="1"/>
            <p:nvPr/>
          </p:nvSpPr>
          <p:spPr>
            <a:xfrm>
              <a:off x="0" y="0"/>
              <a:ext cx="10473266" cy="861774"/>
            </a:xfrm>
            <a:prstGeom prst="rect">
              <a:avLst/>
            </a:prstGeom>
          </p:spPr>
          <p:txBody>
            <a:bodyPr lIns="0" tIns="0" rIns="0" bIns="0" rtlCol="0" anchor="t"/>
            <a:lstStyle/>
            <a:p>
              <a:pPr algn="l">
                <a:lnSpc>
                  <a:spcPts val="1980"/>
                </a:lnSpc>
              </a:pPr>
              <a:r>
                <a:rPr lang="en-US" sz="1650" b="1">
                  <a:solidFill>
                    <a:srgbClr val="203864"/>
                  </a:solidFill>
                  <a:latin typeface="Tahoma Bold"/>
                  <a:ea typeface="Tahoma Bold"/>
                  <a:cs typeface="Tahoma Bold"/>
                  <a:sym typeface="Tahoma Bold"/>
                </a:rPr>
                <a:t>University of Science</a:t>
              </a:r>
            </a:p>
            <a:p>
              <a:pPr algn="l">
                <a:lnSpc>
                  <a:spcPts val="1980"/>
                </a:lnSpc>
              </a:pPr>
              <a:r>
                <a:rPr lang="en-US" sz="1650">
                  <a:solidFill>
                    <a:srgbClr val="203864"/>
                  </a:solidFill>
                  <a:latin typeface="Tahoma"/>
                  <a:ea typeface="Tahoma"/>
                  <a:cs typeface="Tahoma"/>
                  <a:sym typeface="Tahoma"/>
                </a:rPr>
                <a:t>Vietnam National University, Hanoi</a:t>
              </a:r>
            </a:p>
          </p:txBody>
        </p:sp>
      </p:grpSp>
      <p:sp>
        <p:nvSpPr>
          <p:cNvPr id="26" name="Freeform 26"/>
          <p:cNvSpPr/>
          <p:nvPr/>
        </p:nvSpPr>
        <p:spPr>
          <a:xfrm>
            <a:off x="152257" y="9386949"/>
            <a:ext cx="2019442" cy="788412"/>
          </a:xfrm>
          <a:custGeom>
            <a:avLst/>
            <a:gdLst/>
            <a:ahLst/>
            <a:cxnLst/>
            <a:rect l="l" t="t" r="r" b="b"/>
            <a:pathLst>
              <a:path w="2019442" h="788412">
                <a:moveTo>
                  <a:pt x="0" y="0"/>
                </a:moveTo>
                <a:lnTo>
                  <a:pt x="2019443" y="0"/>
                </a:lnTo>
                <a:lnTo>
                  <a:pt x="2019443" y="788412"/>
                </a:lnTo>
                <a:lnTo>
                  <a:pt x="0" y="788412"/>
                </a:lnTo>
                <a:lnTo>
                  <a:pt x="0" y="0"/>
                </a:lnTo>
                <a:close/>
              </a:path>
            </a:pathLst>
          </a:custGeom>
          <a:blipFill>
            <a:blip r:embed="rId6"/>
            <a:stretch>
              <a:fillRect l="-195" r="-195"/>
            </a:stretch>
          </a:blipFill>
        </p:spPr>
      </p:sp>
      <p:sp>
        <p:nvSpPr>
          <p:cNvPr id="27" name="Freeform 27" descr="A picture containing symbol, logo, emblem, font  Description automatically generated"/>
          <p:cNvSpPr/>
          <p:nvPr/>
        </p:nvSpPr>
        <p:spPr>
          <a:xfrm>
            <a:off x="16818645" y="9406106"/>
            <a:ext cx="1268660" cy="750094"/>
          </a:xfrm>
          <a:custGeom>
            <a:avLst/>
            <a:gdLst/>
            <a:ahLst/>
            <a:cxnLst/>
            <a:rect l="l" t="t" r="r" b="b"/>
            <a:pathLst>
              <a:path w="1268660" h="750094">
                <a:moveTo>
                  <a:pt x="0" y="0"/>
                </a:moveTo>
                <a:lnTo>
                  <a:pt x="1268660" y="0"/>
                </a:lnTo>
                <a:lnTo>
                  <a:pt x="1268660" y="750094"/>
                </a:lnTo>
                <a:lnTo>
                  <a:pt x="0" y="750094"/>
                </a:lnTo>
                <a:lnTo>
                  <a:pt x="0" y="0"/>
                </a:lnTo>
                <a:close/>
              </a:path>
            </a:pathLst>
          </a:custGeom>
          <a:blipFill>
            <a:blip r:embed="rId7"/>
            <a:stretch>
              <a:fillRect l="-9" r="-9"/>
            </a:stretch>
          </a:blipFill>
        </p:spPr>
      </p:sp>
      <p:grpSp>
        <p:nvGrpSpPr>
          <p:cNvPr id="28" name="Group 28"/>
          <p:cNvGrpSpPr/>
          <p:nvPr/>
        </p:nvGrpSpPr>
        <p:grpSpPr>
          <a:xfrm>
            <a:off x="10856742" y="9470232"/>
            <a:ext cx="5931711" cy="646331"/>
            <a:chOff x="0" y="0"/>
            <a:chExt cx="7908948" cy="861774"/>
          </a:xfrm>
        </p:grpSpPr>
        <p:sp>
          <p:nvSpPr>
            <p:cNvPr id="29" name="Freeform 29"/>
            <p:cNvSpPr/>
            <p:nvPr/>
          </p:nvSpPr>
          <p:spPr>
            <a:xfrm>
              <a:off x="0" y="0"/>
              <a:ext cx="7908948" cy="861774"/>
            </a:xfrm>
            <a:custGeom>
              <a:avLst/>
              <a:gdLst/>
              <a:ahLst/>
              <a:cxnLst/>
              <a:rect l="l" t="t" r="r" b="b"/>
              <a:pathLst>
                <a:path w="7908948" h="861774">
                  <a:moveTo>
                    <a:pt x="0" y="0"/>
                  </a:moveTo>
                  <a:lnTo>
                    <a:pt x="7908948" y="0"/>
                  </a:lnTo>
                  <a:lnTo>
                    <a:pt x="7908948" y="861774"/>
                  </a:lnTo>
                  <a:lnTo>
                    <a:pt x="0" y="861774"/>
                  </a:lnTo>
                  <a:close/>
                </a:path>
              </a:pathLst>
            </a:custGeom>
            <a:solidFill>
              <a:srgbClr val="000000">
                <a:alpha val="0"/>
              </a:srgbClr>
            </a:solidFill>
          </p:spPr>
        </p:sp>
        <p:sp>
          <p:nvSpPr>
            <p:cNvPr id="30" name="TextBox 30"/>
            <p:cNvSpPr txBox="1"/>
            <p:nvPr/>
          </p:nvSpPr>
          <p:spPr>
            <a:xfrm>
              <a:off x="0" y="0"/>
              <a:ext cx="7908948" cy="861774"/>
            </a:xfrm>
            <a:prstGeom prst="rect">
              <a:avLst/>
            </a:prstGeom>
          </p:spPr>
          <p:txBody>
            <a:bodyPr lIns="0" tIns="0" rIns="0" bIns="0" rtlCol="0" anchor="t"/>
            <a:lstStyle/>
            <a:p>
              <a:pPr algn="r">
                <a:lnSpc>
                  <a:spcPts val="1980"/>
                </a:lnSpc>
              </a:pPr>
              <a:r>
                <a:rPr lang="en-US" sz="1650" b="1">
                  <a:solidFill>
                    <a:srgbClr val="203864"/>
                  </a:solidFill>
                  <a:latin typeface="Tahoma Bold"/>
                  <a:ea typeface="Tahoma Bold"/>
                  <a:cs typeface="Tahoma Bold"/>
                  <a:sym typeface="Tahoma Bold"/>
                </a:rPr>
                <a:t>Department of Radiophysics</a:t>
              </a:r>
            </a:p>
            <a:p>
              <a:pPr algn="r">
                <a:lnSpc>
                  <a:spcPts val="1980"/>
                </a:lnSpc>
              </a:pPr>
              <a:r>
                <a:rPr lang="en-US" sz="1650">
                  <a:solidFill>
                    <a:srgbClr val="203864"/>
                  </a:solidFill>
                  <a:latin typeface="Tahoma"/>
                  <a:ea typeface="Tahoma"/>
                  <a:cs typeface="Tahoma"/>
                  <a:sym typeface="Tahoma"/>
                </a:rPr>
                <a:t>Faculty of Physics</a:t>
              </a:r>
            </a:p>
          </p:txBody>
        </p:sp>
      </p:grpSp>
      <p:grpSp>
        <p:nvGrpSpPr>
          <p:cNvPr id="31" name="Group 31"/>
          <p:cNvGrpSpPr/>
          <p:nvPr/>
        </p:nvGrpSpPr>
        <p:grpSpPr>
          <a:xfrm>
            <a:off x="9296400" y="9665494"/>
            <a:ext cx="1066800" cy="552450"/>
            <a:chOff x="0" y="0"/>
            <a:chExt cx="1422400" cy="736600"/>
          </a:xfrm>
        </p:grpSpPr>
        <p:sp>
          <p:nvSpPr>
            <p:cNvPr id="32" name="Freeform 32"/>
            <p:cNvSpPr/>
            <p:nvPr/>
          </p:nvSpPr>
          <p:spPr>
            <a:xfrm>
              <a:off x="0" y="0"/>
              <a:ext cx="1422400" cy="736600"/>
            </a:xfrm>
            <a:custGeom>
              <a:avLst/>
              <a:gdLst/>
              <a:ahLst/>
              <a:cxnLst/>
              <a:rect l="l" t="t" r="r" b="b"/>
              <a:pathLst>
                <a:path w="1422400" h="736600">
                  <a:moveTo>
                    <a:pt x="0" y="0"/>
                  </a:moveTo>
                  <a:lnTo>
                    <a:pt x="1422400" y="0"/>
                  </a:lnTo>
                  <a:lnTo>
                    <a:pt x="1422400" y="736600"/>
                  </a:lnTo>
                  <a:lnTo>
                    <a:pt x="0" y="736600"/>
                  </a:lnTo>
                  <a:close/>
                </a:path>
              </a:pathLst>
            </a:custGeom>
            <a:solidFill>
              <a:srgbClr val="000000">
                <a:alpha val="0"/>
              </a:srgbClr>
            </a:solidFill>
          </p:spPr>
        </p:sp>
        <p:sp>
          <p:nvSpPr>
            <p:cNvPr id="33" name="TextBox 33"/>
            <p:cNvSpPr txBox="1"/>
            <p:nvPr/>
          </p:nvSpPr>
          <p:spPr>
            <a:xfrm>
              <a:off x="0" y="0"/>
              <a:ext cx="1422400" cy="736600"/>
            </a:xfrm>
            <a:prstGeom prst="rect">
              <a:avLst/>
            </a:prstGeom>
          </p:spPr>
          <p:txBody>
            <a:bodyPr lIns="0" tIns="0" rIns="0" bIns="0" rtlCol="0" anchor="t"/>
            <a:lstStyle/>
            <a:p>
              <a:pPr algn="r">
                <a:lnSpc>
                  <a:spcPts val="2160"/>
                </a:lnSpc>
              </a:pPr>
              <a:r>
                <a:rPr lang="en-US" sz="1800">
                  <a:solidFill>
                    <a:srgbClr val="000000"/>
                  </a:solidFill>
                  <a:latin typeface="Tahoma"/>
                  <a:ea typeface="Tahoma"/>
                  <a:cs typeface="Tahoma"/>
                  <a:sym typeface="Tahoma"/>
                </a:rPr>
                <a:t>2</a:t>
              </a:r>
            </a:p>
          </p:txBody>
        </p:sp>
      </p:grpSp>
      <p:sp>
        <p:nvSpPr>
          <p:cNvPr id="35" name="Freeform 35"/>
          <p:cNvSpPr/>
          <p:nvPr/>
        </p:nvSpPr>
        <p:spPr>
          <a:xfrm>
            <a:off x="1175227" y="7571520"/>
            <a:ext cx="8886347" cy="1481945"/>
          </a:xfrm>
          <a:custGeom>
            <a:avLst/>
            <a:gdLst/>
            <a:ahLst/>
            <a:cxnLst/>
            <a:rect l="l" t="t" r="r" b="b"/>
            <a:pathLst>
              <a:path w="11848462" h="1975927">
                <a:moveTo>
                  <a:pt x="0" y="0"/>
                </a:moveTo>
                <a:lnTo>
                  <a:pt x="11848462" y="0"/>
                </a:lnTo>
                <a:lnTo>
                  <a:pt x="11848462" y="1975927"/>
                </a:lnTo>
                <a:lnTo>
                  <a:pt x="0" y="1975927"/>
                </a:lnTo>
                <a:close/>
              </a:path>
            </a:pathLst>
          </a:custGeom>
          <a:solidFill>
            <a:srgbClr val="000000">
              <a:alpha val="0"/>
            </a:srgbClr>
          </a:solid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DE5">
                <a:alpha val="43500"/>
              </a:srgbClr>
            </a:gs>
            <a:gs pos="33333">
              <a:srgbClr val="D5FFF8">
                <a:alpha val="46000"/>
              </a:srgbClr>
            </a:gs>
            <a:gs pos="66667">
              <a:srgbClr val="BBB2FF">
                <a:alpha val="39500"/>
              </a:srgbClr>
            </a:gs>
            <a:gs pos="100000">
              <a:srgbClr val="FFF6CC">
                <a:alpha val="52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581722" y="-652517"/>
            <a:ext cx="2789157" cy="278915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4" name="TextBox 4"/>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a:off x="1028700" y="656694"/>
            <a:ext cx="2357470" cy="406320"/>
            <a:chOff x="0" y="0"/>
            <a:chExt cx="620898" cy="107014"/>
          </a:xfrm>
        </p:grpSpPr>
        <p:sp>
          <p:nvSpPr>
            <p:cNvPr id="6" name="Freeform 6"/>
            <p:cNvSpPr/>
            <p:nvPr/>
          </p:nvSpPr>
          <p:spPr>
            <a:xfrm>
              <a:off x="0" y="0"/>
              <a:ext cx="620898" cy="107014"/>
            </a:xfrm>
            <a:custGeom>
              <a:avLst/>
              <a:gdLst/>
              <a:ahLst/>
              <a:cxnLst/>
              <a:rect l="l" t="t" r="r" b="b"/>
              <a:pathLst>
                <a:path w="620898" h="107014">
                  <a:moveTo>
                    <a:pt x="53507" y="0"/>
                  </a:moveTo>
                  <a:lnTo>
                    <a:pt x="567390" y="0"/>
                  </a:lnTo>
                  <a:cubicBezTo>
                    <a:pt x="596942" y="0"/>
                    <a:pt x="620898" y="23956"/>
                    <a:pt x="620898" y="53507"/>
                  </a:cubicBezTo>
                  <a:lnTo>
                    <a:pt x="620898" y="53507"/>
                  </a:lnTo>
                  <a:cubicBezTo>
                    <a:pt x="620898" y="83058"/>
                    <a:pt x="596942" y="107014"/>
                    <a:pt x="567390"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7" name="TextBox 7"/>
            <p:cNvSpPr txBox="1"/>
            <p:nvPr/>
          </p:nvSpPr>
          <p:spPr>
            <a:xfrm>
              <a:off x="0" y="-57150"/>
              <a:ext cx="620898" cy="164164"/>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4442150" y="656694"/>
            <a:ext cx="2817150" cy="406320"/>
            <a:chOff x="0" y="0"/>
            <a:chExt cx="741965" cy="107014"/>
          </a:xfrm>
        </p:grpSpPr>
        <p:sp>
          <p:nvSpPr>
            <p:cNvPr id="9" name="Freeform 9"/>
            <p:cNvSpPr/>
            <p:nvPr/>
          </p:nvSpPr>
          <p:spPr>
            <a:xfrm>
              <a:off x="0" y="0"/>
              <a:ext cx="741965" cy="107014"/>
            </a:xfrm>
            <a:custGeom>
              <a:avLst/>
              <a:gdLst/>
              <a:ahLst/>
              <a:cxnLst/>
              <a:rect l="l" t="t" r="r" b="b"/>
              <a:pathLst>
                <a:path w="741965" h="107014">
                  <a:moveTo>
                    <a:pt x="53507" y="0"/>
                  </a:moveTo>
                  <a:lnTo>
                    <a:pt x="688458" y="0"/>
                  </a:lnTo>
                  <a:cubicBezTo>
                    <a:pt x="718009" y="0"/>
                    <a:pt x="741965" y="23956"/>
                    <a:pt x="741965" y="53507"/>
                  </a:cubicBezTo>
                  <a:lnTo>
                    <a:pt x="741965" y="53507"/>
                  </a:lnTo>
                  <a:cubicBezTo>
                    <a:pt x="741965" y="83058"/>
                    <a:pt x="718009" y="107014"/>
                    <a:pt x="688458"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10" name="TextBox 10"/>
            <p:cNvSpPr txBox="1"/>
            <p:nvPr/>
          </p:nvSpPr>
          <p:spPr>
            <a:xfrm>
              <a:off x="0" y="-57150"/>
              <a:ext cx="741965" cy="164164"/>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4513559" y="4389337"/>
            <a:ext cx="6362972" cy="6362972"/>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3" name="TextBox 13"/>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4" name="Freeform 14"/>
          <p:cNvSpPr/>
          <p:nvPr/>
        </p:nvSpPr>
        <p:spPr>
          <a:xfrm>
            <a:off x="13175305" y="4389337"/>
            <a:ext cx="4895539" cy="5168036"/>
          </a:xfrm>
          <a:custGeom>
            <a:avLst/>
            <a:gdLst/>
            <a:ahLst/>
            <a:cxnLst/>
            <a:rect l="l" t="t" r="r" b="b"/>
            <a:pathLst>
              <a:path w="4895539" h="5168036">
                <a:moveTo>
                  <a:pt x="0" y="0"/>
                </a:moveTo>
                <a:lnTo>
                  <a:pt x="4895539" y="0"/>
                </a:lnTo>
                <a:lnTo>
                  <a:pt x="4895539" y="5168035"/>
                </a:lnTo>
                <a:lnTo>
                  <a:pt x="0" y="516803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Freeform 15"/>
          <p:cNvSpPr/>
          <p:nvPr/>
        </p:nvSpPr>
        <p:spPr>
          <a:xfrm>
            <a:off x="16504375" y="3438671"/>
            <a:ext cx="1942268" cy="2789157"/>
          </a:xfrm>
          <a:custGeom>
            <a:avLst/>
            <a:gdLst/>
            <a:ahLst/>
            <a:cxnLst/>
            <a:rect l="l" t="t" r="r" b="b"/>
            <a:pathLst>
              <a:path w="1942268" h="2789157">
                <a:moveTo>
                  <a:pt x="0" y="0"/>
                </a:moveTo>
                <a:lnTo>
                  <a:pt x="1942268" y="0"/>
                </a:lnTo>
                <a:lnTo>
                  <a:pt x="1942268" y="2789158"/>
                </a:lnTo>
                <a:lnTo>
                  <a:pt x="0" y="278915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rot="573446">
            <a:off x="-1478747" y="7056500"/>
            <a:ext cx="4024128" cy="3877796"/>
          </a:xfrm>
          <a:custGeom>
            <a:avLst/>
            <a:gdLst/>
            <a:ahLst/>
            <a:cxnLst/>
            <a:rect l="l" t="t" r="r" b="b"/>
            <a:pathLst>
              <a:path w="4024128" h="3877796">
                <a:moveTo>
                  <a:pt x="0" y="0"/>
                </a:moveTo>
                <a:lnTo>
                  <a:pt x="4024128" y="0"/>
                </a:lnTo>
                <a:lnTo>
                  <a:pt x="4024128" y="3877796"/>
                </a:lnTo>
                <a:lnTo>
                  <a:pt x="0" y="387779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7" name="Freeform 17"/>
          <p:cNvSpPr/>
          <p:nvPr/>
        </p:nvSpPr>
        <p:spPr>
          <a:xfrm>
            <a:off x="1609202" y="2853857"/>
            <a:ext cx="11215385" cy="6561000"/>
          </a:xfrm>
          <a:custGeom>
            <a:avLst/>
            <a:gdLst/>
            <a:ahLst/>
            <a:cxnLst/>
            <a:rect l="l" t="t" r="r" b="b"/>
            <a:pathLst>
              <a:path w="11215385" h="6561000">
                <a:moveTo>
                  <a:pt x="0" y="0"/>
                </a:moveTo>
                <a:lnTo>
                  <a:pt x="11215384" y="0"/>
                </a:lnTo>
                <a:lnTo>
                  <a:pt x="11215384" y="6561001"/>
                </a:lnTo>
                <a:lnTo>
                  <a:pt x="0" y="6561001"/>
                </a:lnTo>
                <a:lnTo>
                  <a:pt x="0" y="0"/>
                </a:lnTo>
                <a:close/>
              </a:path>
            </a:pathLst>
          </a:custGeom>
          <a:blipFill>
            <a:blip r:embed="rId8"/>
            <a:stretch>
              <a:fillRect/>
            </a:stretch>
          </a:blipFill>
        </p:spPr>
      </p:sp>
      <p:sp>
        <p:nvSpPr>
          <p:cNvPr id="18" name="TextBox 18"/>
          <p:cNvSpPr txBox="1"/>
          <p:nvPr/>
        </p:nvSpPr>
        <p:spPr>
          <a:xfrm>
            <a:off x="1363569" y="917004"/>
            <a:ext cx="12805900" cy="1310640"/>
          </a:xfrm>
          <a:prstGeom prst="rect">
            <a:avLst/>
          </a:prstGeom>
        </p:spPr>
        <p:txBody>
          <a:bodyPr lIns="0" tIns="0" rIns="0" bIns="0" rtlCol="0" anchor="t">
            <a:spAutoFit/>
          </a:bodyPr>
          <a:lstStyle/>
          <a:p>
            <a:pPr marL="0" lvl="0" indent="0" algn="l">
              <a:lnSpc>
                <a:spcPts val="5040"/>
              </a:lnSpc>
              <a:spcBef>
                <a:spcPct val="0"/>
              </a:spcBef>
            </a:pPr>
            <a:r>
              <a:rPr lang="en-US" sz="4800">
                <a:solidFill>
                  <a:srgbClr val="FFFFFF"/>
                </a:solidFill>
                <a:latin typeface="Sniglet"/>
                <a:ea typeface="Sniglet"/>
                <a:cs typeface="Sniglet"/>
                <a:sym typeface="Sniglet"/>
              </a:rPr>
              <a:t>c) Mối tương quan giữa giới và số lượt đánh giá theo thể loại phim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DE5">
                <a:alpha val="43500"/>
              </a:srgbClr>
            </a:gs>
            <a:gs pos="33333">
              <a:srgbClr val="D5FFF8">
                <a:alpha val="46000"/>
              </a:srgbClr>
            </a:gs>
            <a:gs pos="66667">
              <a:srgbClr val="BBB2FF">
                <a:alpha val="39500"/>
              </a:srgbClr>
            </a:gs>
            <a:gs pos="100000">
              <a:srgbClr val="FFF6CC">
                <a:alpha val="52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028700" y="656694"/>
            <a:ext cx="2357470" cy="406320"/>
            <a:chOff x="0" y="0"/>
            <a:chExt cx="620898" cy="107014"/>
          </a:xfrm>
        </p:grpSpPr>
        <p:sp>
          <p:nvSpPr>
            <p:cNvPr id="3" name="Freeform 3"/>
            <p:cNvSpPr/>
            <p:nvPr/>
          </p:nvSpPr>
          <p:spPr>
            <a:xfrm>
              <a:off x="0" y="0"/>
              <a:ext cx="620898" cy="107014"/>
            </a:xfrm>
            <a:custGeom>
              <a:avLst/>
              <a:gdLst/>
              <a:ahLst/>
              <a:cxnLst/>
              <a:rect l="l" t="t" r="r" b="b"/>
              <a:pathLst>
                <a:path w="620898" h="107014">
                  <a:moveTo>
                    <a:pt x="53507" y="0"/>
                  </a:moveTo>
                  <a:lnTo>
                    <a:pt x="567390" y="0"/>
                  </a:lnTo>
                  <a:cubicBezTo>
                    <a:pt x="596942" y="0"/>
                    <a:pt x="620898" y="23956"/>
                    <a:pt x="620898" y="53507"/>
                  </a:cubicBezTo>
                  <a:lnTo>
                    <a:pt x="620898" y="53507"/>
                  </a:lnTo>
                  <a:cubicBezTo>
                    <a:pt x="620898" y="83058"/>
                    <a:pt x="596942" y="107014"/>
                    <a:pt x="567390"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4" name="TextBox 4"/>
            <p:cNvSpPr txBox="1"/>
            <p:nvPr/>
          </p:nvSpPr>
          <p:spPr>
            <a:xfrm>
              <a:off x="0" y="-57150"/>
              <a:ext cx="620898" cy="16416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442150" y="656694"/>
            <a:ext cx="2817150" cy="406320"/>
            <a:chOff x="0" y="0"/>
            <a:chExt cx="741965" cy="107014"/>
          </a:xfrm>
        </p:grpSpPr>
        <p:sp>
          <p:nvSpPr>
            <p:cNvPr id="6" name="Freeform 6"/>
            <p:cNvSpPr/>
            <p:nvPr/>
          </p:nvSpPr>
          <p:spPr>
            <a:xfrm>
              <a:off x="0" y="0"/>
              <a:ext cx="741965" cy="107014"/>
            </a:xfrm>
            <a:custGeom>
              <a:avLst/>
              <a:gdLst/>
              <a:ahLst/>
              <a:cxnLst/>
              <a:rect l="l" t="t" r="r" b="b"/>
              <a:pathLst>
                <a:path w="741965" h="107014">
                  <a:moveTo>
                    <a:pt x="53507" y="0"/>
                  </a:moveTo>
                  <a:lnTo>
                    <a:pt x="688458" y="0"/>
                  </a:lnTo>
                  <a:cubicBezTo>
                    <a:pt x="718009" y="0"/>
                    <a:pt x="741965" y="23956"/>
                    <a:pt x="741965" y="53507"/>
                  </a:cubicBezTo>
                  <a:lnTo>
                    <a:pt x="741965" y="53507"/>
                  </a:lnTo>
                  <a:cubicBezTo>
                    <a:pt x="741965" y="83058"/>
                    <a:pt x="718009" y="107014"/>
                    <a:pt x="688458"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7" name="TextBox 7"/>
            <p:cNvSpPr txBox="1"/>
            <p:nvPr/>
          </p:nvSpPr>
          <p:spPr>
            <a:xfrm>
              <a:off x="0" y="-57150"/>
              <a:ext cx="741965" cy="164164"/>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2919102" y="5845226"/>
            <a:ext cx="4343839" cy="4114800"/>
          </a:xfrm>
          <a:custGeom>
            <a:avLst/>
            <a:gdLst/>
            <a:ahLst/>
            <a:cxnLst/>
            <a:rect l="l" t="t" r="r" b="b"/>
            <a:pathLst>
              <a:path w="4343839" h="4114800">
                <a:moveTo>
                  <a:pt x="0" y="0"/>
                </a:moveTo>
                <a:lnTo>
                  <a:pt x="4343839" y="0"/>
                </a:lnTo>
                <a:lnTo>
                  <a:pt x="4343839" y="4114800"/>
                </a:lnTo>
                <a:lnTo>
                  <a:pt x="0" y="4114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197007" y="8568968"/>
            <a:ext cx="4583177" cy="3466549"/>
          </a:xfrm>
          <a:custGeom>
            <a:avLst/>
            <a:gdLst/>
            <a:ahLst/>
            <a:cxnLst/>
            <a:rect l="l" t="t" r="r" b="b"/>
            <a:pathLst>
              <a:path w="4583177" h="3466549">
                <a:moveTo>
                  <a:pt x="0" y="0"/>
                </a:moveTo>
                <a:lnTo>
                  <a:pt x="4583177" y="0"/>
                </a:lnTo>
                <a:lnTo>
                  <a:pt x="4583177" y="3466548"/>
                </a:lnTo>
                <a:lnTo>
                  <a:pt x="0" y="346654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0" name="Group 10"/>
          <p:cNvGrpSpPr/>
          <p:nvPr/>
        </p:nvGrpSpPr>
        <p:grpSpPr>
          <a:xfrm rot="-10800000">
            <a:off x="17716320" y="2000443"/>
            <a:ext cx="2661625" cy="2661625"/>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2" name="TextBox 12"/>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3" name="Freeform 13"/>
          <p:cNvSpPr/>
          <p:nvPr/>
        </p:nvSpPr>
        <p:spPr>
          <a:xfrm>
            <a:off x="16649996" y="2466825"/>
            <a:ext cx="2397137" cy="2240234"/>
          </a:xfrm>
          <a:custGeom>
            <a:avLst/>
            <a:gdLst/>
            <a:ahLst/>
            <a:cxnLst/>
            <a:rect l="l" t="t" r="r" b="b"/>
            <a:pathLst>
              <a:path w="2397137" h="2240234">
                <a:moveTo>
                  <a:pt x="0" y="0"/>
                </a:moveTo>
                <a:lnTo>
                  <a:pt x="2397137" y="0"/>
                </a:lnTo>
                <a:lnTo>
                  <a:pt x="2397137" y="2240234"/>
                </a:lnTo>
                <a:lnTo>
                  <a:pt x="0" y="2240234"/>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4" name="Freeform 14"/>
          <p:cNvSpPr/>
          <p:nvPr/>
        </p:nvSpPr>
        <p:spPr>
          <a:xfrm>
            <a:off x="2207435" y="2152912"/>
            <a:ext cx="6119894" cy="2509157"/>
          </a:xfrm>
          <a:custGeom>
            <a:avLst/>
            <a:gdLst/>
            <a:ahLst/>
            <a:cxnLst/>
            <a:rect l="l" t="t" r="r" b="b"/>
            <a:pathLst>
              <a:path w="6119894" h="2509157">
                <a:moveTo>
                  <a:pt x="0" y="0"/>
                </a:moveTo>
                <a:lnTo>
                  <a:pt x="6119895" y="0"/>
                </a:lnTo>
                <a:lnTo>
                  <a:pt x="6119895" y="2509156"/>
                </a:lnTo>
                <a:lnTo>
                  <a:pt x="0" y="2509156"/>
                </a:lnTo>
                <a:lnTo>
                  <a:pt x="0" y="0"/>
                </a:lnTo>
                <a:close/>
              </a:path>
            </a:pathLst>
          </a:custGeom>
          <a:blipFill>
            <a:blip r:embed="rId8"/>
            <a:stretch>
              <a:fillRect/>
            </a:stretch>
          </a:blipFill>
        </p:spPr>
      </p:sp>
      <p:sp>
        <p:nvSpPr>
          <p:cNvPr id="15" name="Freeform 15"/>
          <p:cNvSpPr/>
          <p:nvPr/>
        </p:nvSpPr>
        <p:spPr>
          <a:xfrm>
            <a:off x="9144000" y="4707059"/>
            <a:ext cx="7666191" cy="4898883"/>
          </a:xfrm>
          <a:custGeom>
            <a:avLst/>
            <a:gdLst/>
            <a:ahLst/>
            <a:cxnLst/>
            <a:rect l="l" t="t" r="r" b="b"/>
            <a:pathLst>
              <a:path w="7666191" h="4898883">
                <a:moveTo>
                  <a:pt x="0" y="0"/>
                </a:moveTo>
                <a:lnTo>
                  <a:pt x="7666191" y="0"/>
                </a:lnTo>
                <a:lnTo>
                  <a:pt x="7666191" y="4898883"/>
                </a:lnTo>
                <a:lnTo>
                  <a:pt x="0" y="4898883"/>
                </a:lnTo>
                <a:lnTo>
                  <a:pt x="0" y="0"/>
                </a:lnTo>
                <a:close/>
              </a:path>
            </a:pathLst>
          </a:custGeom>
          <a:blipFill>
            <a:blip r:embed="rId9"/>
            <a:stretch>
              <a:fillRect/>
            </a:stretch>
          </a:blipFill>
        </p:spPr>
      </p:sp>
      <p:sp>
        <p:nvSpPr>
          <p:cNvPr id="16" name="TextBox 16"/>
          <p:cNvSpPr txBox="1"/>
          <p:nvPr/>
        </p:nvSpPr>
        <p:spPr>
          <a:xfrm>
            <a:off x="1424737" y="917004"/>
            <a:ext cx="15385454" cy="672465"/>
          </a:xfrm>
          <a:prstGeom prst="rect">
            <a:avLst/>
          </a:prstGeom>
        </p:spPr>
        <p:txBody>
          <a:bodyPr lIns="0" tIns="0" rIns="0" bIns="0" rtlCol="0" anchor="t">
            <a:spAutoFit/>
          </a:bodyPr>
          <a:lstStyle/>
          <a:p>
            <a:pPr marL="0" lvl="0" indent="0" algn="l">
              <a:lnSpc>
                <a:spcPts val="5040"/>
              </a:lnSpc>
              <a:spcBef>
                <a:spcPct val="0"/>
              </a:spcBef>
            </a:pPr>
            <a:r>
              <a:rPr lang="en-US" sz="4800">
                <a:solidFill>
                  <a:srgbClr val="FFFFFF"/>
                </a:solidFill>
                <a:latin typeface="Sniglet"/>
                <a:ea typeface="Sniglet"/>
                <a:cs typeface="Sniglet"/>
                <a:sym typeface="Sniglet"/>
              </a:rPr>
              <a:t>d) Thống kê số lượt đánh giá đối với từng người dùng </a:t>
            </a:r>
          </a:p>
        </p:txBody>
      </p:sp>
      <p:sp>
        <p:nvSpPr>
          <p:cNvPr id="17" name="TextBox 17"/>
          <p:cNvSpPr txBox="1"/>
          <p:nvPr/>
        </p:nvSpPr>
        <p:spPr>
          <a:xfrm>
            <a:off x="1424737" y="5784900"/>
            <a:ext cx="7390624" cy="1310640"/>
          </a:xfrm>
          <a:prstGeom prst="rect">
            <a:avLst/>
          </a:prstGeom>
        </p:spPr>
        <p:txBody>
          <a:bodyPr lIns="0" tIns="0" rIns="0" bIns="0" rtlCol="0" anchor="t">
            <a:spAutoFit/>
          </a:bodyPr>
          <a:lstStyle/>
          <a:p>
            <a:pPr marL="0" lvl="0" indent="0" algn="l">
              <a:lnSpc>
                <a:spcPts val="5040"/>
              </a:lnSpc>
              <a:spcBef>
                <a:spcPct val="0"/>
              </a:spcBef>
            </a:pPr>
            <a:r>
              <a:rPr lang="en-US" sz="4800">
                <a:solidFill>
                  <a:srgbClr val="FFFFFF"/>
                </a:solidFill>
                <a:latin typeface="Sniglet"/>
                <a:ea typeface="Sniglet"/>
                <a:cs typeface="Sniglet"/>
                <a:sym typeface="Sniglet"/>
              </a:rPr>
              <a:t>e) Thống kê số lượt đánh của từng bộ phim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DE5">
                <a:alpha val="43500"/>
              </a:srgbClr>
            </a:gs>
            <a:gs pos="33333">
              <a:srgbClr val="D5FFF8">
                <a:alpha val="46000"/>
              </a:srgbClr>
            </a:gs>
            <a:gs pos="66667">
              <a:srgbClr val="BBB2FF">
                <a:alpha val="39500"/>
              </a:srgbClr>
            </a:gs>
            <a:gs pos="100000">
              <a:srgbClr val="FFF6CC">
                <a:alpha val="52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028700" y="656694"/>
            <a:ext cx="2357470" cy="406320"/>
            <a:chOff x="0" y="0"/>
            <a:chExt cx="620898" cy="107014"/>
          </a:xfrm>
        </p:grpSpPr>
        <p:sp>
          <p:nvSpPr>
            <p:cNvPr id="3" name="Freeform 3"/>
            <p:cNvSpPr/>
            <p:nvPr/>
          </p:nvSpPr>
          <p:spPr>
            <a:xfrm>
              <a:off x="0" y="0"/>
              <a:ext cx="620898" cy="107014"/>
            </a:xfrm>
            <a:custGeom>
              <a:avLst/>
              <a:gdLst/>
              <a:ahLst/>
              <a:cxnLst/>
              <a:rect l="l" t="t" r="r" b="b"/>
              <a:pathLst>
                <a:path w="620898" h="107014">
                  <a:moveTo>
                    <a:pt x="53507" y="0"/>
                  </a:moveTo>
                  <a:lnTo>
                    <a:pt x="567390" y="0"/>
                  </a:lnTo>
                  <a:cubicBezTo>
                    <a:pt x="596942" y="0"/>
                    <a:pt x="620898" y="23956"/>
                    <a:pt x="620898" y="53507"/>
                  </a:cubicBezTo>
                  <a:lnTo>
                    <a:pt x="620898" y="53507"/>
                  </a:lnTo>
                  <a:cubicBezTo>
                    <a:pt x="620898" y="83058"/>
                    <a:pt x="596942" y="107014"/>
                    <a:pt x="567390"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4" name="TextBox 4"/>
            <p:cNvSpPr txBox="1"/>
            <p:nvPr/>
          </p:nvSpPr>
          <p:spPr>
            <a:xfrm>
              <a:off x="0" y="-57150"/>
              <a:ext cx="620898" cy="16416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442150" y="656694"/>
            <a:ext cx="2817150" cy="406320"/>
            <a:chOff x="0" y="0"/>
            <a:chExt cx="741965" cy="107014"/>
          </a:xfrm>
        </p:grpSpPr>
        <p:sp>
          <p:nvSpPr>
            <p:cNvPr id="6" name="Freeform 6"/>
            <p:cNvSpPr/>
            <p:nvPr/>
          </p:nvSpPr>
          <p:spPr>
            <a:xfrm>
              <a:off x="0" y="0"/>
              <a:ext cx="741965" cy="107014"/>
            </a:xfrm>
            <a:custGeom>
              <a:avLst/>
              <a:gdLst/>
              <a:ahLst/>
              <a:cxnLst/>
              <a:rect l="l" t="t" r="r" b="b"/>
              <a:pathLst>
                <a:path w="741965" h="107014">
                  <a:moveTo>
                    <a:pt x="53507" y="0"/>
                  </a:moveTo>
                  <a:lnTo>
                    <a:pt x="688458" y="0"/>
                  </a:lnTo>
                  <a:cubicBezTo>
                    <a:pt x="718009" y="0"/>
                    <a:pt x="741965" y="23956"/>
                    <a:pt x="741965" y="53507"/>
                  </a:cubicBezTo>
                  <a:lnTo>
                    <a:pt x="741965" y="53507"/>
                  </a:lnTo>
                  <a:cubicBezTo>
                    <a:pt x="741965" y="83058"/>
                    <a:pt x="718009" y="107014"/>
                    <a:pt x="688458"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7" name="TextBox 7"/>
            <p:cNvSpPr txBox="1"/>
            <p:nvPr/>
          </p:nvSpPr>
          <p:spPr>
            <a:xfrm>
              <a:off x="0" y="-57150"/>
              <a:ext cx="741965" cy="164164"/>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3484081" y="4542555"/>
            <a:ext cx="8446721" cy="8446721"/>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0" name="TextBox 10"/>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1" name="Freeform 11"/>
          <p:cNvSpPr/>
          <p:nvPr/>
        </p:nvSpPr>
        <p:spPr>
          <a:xfrm>
            <a:off x="15110417" y="6093800"/>
            <a:ext cx="4916324" cy="4871631"/>
          </a:xfrm>
          <a:custGeom>
            <a:avLst/>
            <a:gdLst/>
            <a:ahLst/>
            <a:cxnLst/>
            <a:rect l="l" t="t" r="r" b="b"/>
            <a:pathLst>
              <a:path w="4916324" h="4871631">
                <a:moveTo>
                  <a:pt x="0" y="0"/>
                </a:moveTo>
                <a:lnTo>
                  <a:pt x="4916324" y="0"/>
                </a:lnTo>
                <a:lnTo>
                  <a:pt x="4916324" y="4871631"/>
                </a:lnTo>
                <a:lnTo>
                  <a:pt x="0" y="487163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12" name="Group 12"/>
          <p:cNvGrpSpPr/>
          <p:nvPr/>
        </p:nvGrpSpPr>
        <p:grpSpPr>
          <a:xfrm>
            <a:off x="-2338471" y="1192045"/>
            <a:ext cx="3951455" cy="3951455"/>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4" name="TextBox 14"/>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5" name="TextBox 15"/>
          <p:cNvSpPr txBox="1"/>
          <p:nvPr/>
        </p:nvSpPr>
        <p:spPr>
          <a:xfrm>
            <a:off x="2045540" y="1613240"/>
            <a:ext cx="13805185" cy="4480560"/>
          </a:xfrm>
          <a:prstGeom prst="rect">
            <a:avLst/>
          </a:prstGeom>
        </p:spPr>
        <p:txBody>
          <a:bodyPr lIns="0" tIns="0" rIns="0" bIns="0" rtlCol="0" anchor="t">
            <a:spAutoFit/>
          </a:bodyPr>
          <a:lstStyle/>
          <a:p>
            <a:pPr algn="l">
              <a:lnSpc>
                <a:spcPts val="5040"/>
              </a:lnSpc>
            </a:pPr>
            <a:r>
              <a:rPr lang="en-US" sz="3600">
                <a:solidFill>
                  <a:srgbClr val="1B4440"/>
                </a:solidFill>
                <a:latin typeface="Poppins"/>
                <a:ea typeface="Poppins"/>
                <a:cs typeface="Poppins"/>
                <a:sym typeface="Poppins"/>
              </a:rPr>
              <a:t>→ Từ việc tiền xử lý và phân tích dữ liệu, ta rút ra được những nhận xét.</a:t>
            </a:r>
          </a:p>
          <a:p>
            <a:pPr marL="777240" lvl="1" indent="-388620" algn="l">
              <a:lnSpc>
                <a:spcPts val="5040"/>
              </a:lnSpc>
              <a:buFont typeface="Arial"/>
              <a:buChar char="•"/>
            </a:pPr>
            <a:r>
              <a:rPr lang="en-US" sz="3600">
                <a:solidFill>
                  <a:srgbClr val="1B4440"/>
                </a:solidFill>
                <a:latin typeface="Poppins"/>
                <a:ea typeface="Poppins"/>
                <a:cs typeface="Poppins"/>
                <a:sym typeface="Poppins"/>
              </a:rPr>
              <a:t>Điểm đánh giá thiên lệch về 4.0.</a:t>
            </a:r>
          </a:p>
          <a:p>
            <a:pPr marL="777240" lvl="1" indent="-388620" algn="l">
              <a:lnSpc>
                <a:spcPts val="5040"/>
              </a:lnSpc>
              <a:buFont typeface="Arial"/>
              <a:buChar char="•"/>
            </a:pPr>
            <a:r>
              <a:rPr lang="en-US" sz="3600">
                <a:solidFill>
                  <a:srgbClr val="1B4440"/>
                </a:solidFill>
                <a:latin typeface="Poppins"/>
                <a:ea typeface="Poppins"/>
                <a:cs typeface="Poppins"/>
                <a:sym typeface="Poppins"/>
              </a:rPr>
              <a:t>Thể loại phổ biến: Drama, Comedy, Thriller.</a:t>
            </a:r>
          </a:p>
          <a:p>
            <a:pPr marL="777240" lvl="1" indent="-388620" algn="l">
              <a:lnSpc>
                <a:spcPts val="5040"/>
              </a:lnSpc>
              <a:buFont typeface="Arial"/>
              <a:buChar char="•"/>
            </a:pPr>
            <a:r>
              <a:rPr lang="en-US" sz="3600">
                <a:solidFill>
                  <a:srgbClr val="1B4440"/>
                </a:solidFill>
                <a:latin typeface="Poppins"/>
                <a:ea typeface="Poppins"/>
                <a:cs typeface="Poppins"/>
                <a:sym typeface="Poppins"/>
              </a:rPr>
              <a:t>Xu hướng đánh giá khác nhau theo giới tính.</a:t>
            </a:r>
          </a:p>
          <a:p>
            <a:pPr marL="777240" lvl="1" indent="-388620" algn="l">
              <a:lnSpc>
                <a:spcPts val="5040"/>
              </a:lnSpc>
              <a:buFont typeface="Arial"/>
              <a:buChar char="•"/>
            </a:pPr>
            <a:r>
              <a:rPr lang="en-US" sz="3600">
                <a:solidFill>
                  <a:srgbClr val="1B4440"/>
                </a:solidFill>
                <a:latin typeface="Poppins"/>
                <a:ea typeface="Poppins"/>
                <a:cs typeface="Poppins"/>
                <a:sym typeface="Poppins"/>
              </a:rPr>
              <a:t>Số lượng người dùng đánh giá dưới 20 bộ phim chiếu chủ yếu cho thấy mức độ cold-start của dữ liệu.</a:t>
            </a:r>
          </a:p>
        </p:txBody>
      </p:sp>
      <p:sp>
        <p:nvSpPr>
          <p:cNvPr id="16" name="TextBox 16"/>
          <p:cNvSpPr txBox="1"/>
          <p:nvPr/>
        </p:nvSpPr>
        <p:spPr>
          <a:xfrm>
            <a:off x="1305231" y="7247087"/>
            <a:ext cx="13805185" cy="651510"/>
          </a:xfrm>
          <a:prstGeom prst="rect">
            <a:avLst/>
          </a:prstGeom>
        </p:spPr>
        <p:txBody>
          <a:bodyPr lIns="0" tIns="0" rIns="0" bIns="0" rtlCol="0" anchor="t">
            <a:spAutoFit/>
          </a:bodyPr>
          <a:lstStyle/>
          <a:p>
            <a:pPr algn="l">
              <a:lnSpc>
                <a:spcPts val="5040"/>
              </a:lnSpc>
            </a:pPr>
            <a:r>
              <a:rPr lang="en-US" sz="3600">
                <a:solidFill>
                  <a:srgbClr val="1B4440"/>
                </a:solidFill>
                <a:latin typeface="Poppins"/>
                <a:ea typeface="Poppins"/>
                <a:cs typeface="Poppins"/>
                <a:sym typeface="Poppins"/>
              </a:rPr>
              <a:t>→ Phân bố long-tail rõ rệt ở cả người dùng và phim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DE5">
                <a:alpha val="43500"/>
              </a:srgbClr>
            </a:gs>
            <a:gs pos="33333">
              <a:srgbClr val="D5FFF8">
                <a:alpha val="46000"/>
              </a:srgbClr>
            </a:gs>
            <a:gs pos="66667">
              <a:srgbClr val="BBB2FF">
                <a:alpha val="39500"/>
              </a:srgbClr>
            </a:gs>
            <a:gs pos="100000">
              <a:srgbClr val="FFF6CC">
                <a:alpha val="52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028700" y="656694"/>
            <a:ext cx="2357470" cy="406320"/>
            <a:chOff x="0" y="0"/>
            <a:chExt cx="620898" cy="107014"/>
          </a:xfrm>
        </p:grpSpPr>
        <p:sp>
          <p:nvSpPr>
            <p:cNvPr id="3" name="Freeform 3"/>
            <p:cNvSpPr/>
            <p:nvPr/>
          </p:nvSpPr>
          <p:spPr>
            <a:xfrm>
              <a:off x="0" y="0"/>
              <a:ext cx="620898" cy="107014"/>
            </a:xfrm>
            <a:custGeom>
              <a:avLst/>
              <a:gdLst/>
              <a:ahLst/>
              <a:cxnLst/>
              <a:rect l="l" t="t" r="r" b="b"/>
              <a:pathLst>
                <a:path w="620898" h="107014">
                  <a:moveTo>
                    <a:pt x="53507" y="0"/>
                  </a:moveTo>
                  <a:lnTo>
                    <a:pt x="567390" y="0"/>
                  </a:lnTo>
                  <a:cubicBezTo>
                    <a:pt x="596942" y="0"/>
                    <a:pt x="620898" y="23956"/>
                    <a:pt x="620898" y="53507"/>
                  </a:cubicBezTo>
                  <a:lnTo>
                    <a:pt x="620898" y="53507"/>
                  </a:lnTo>
                  <a:cubicBezTo>
                    <a:pt x="620898" y="83058"/>
                    <a:pt x="596942" y="107014"/>
                    <a:pt x="567390"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4" name="TextBox 4"/>
            <p:cNvSpPr txBox="1"/>
            <p:nvPr/>
          </p:nvSpPr>
          <p:spPr>
            <a:xfrm>
              <a:off x="0" y="-57150"/>
              <a:ext cx="620898" cy="16416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442150" y="656694"/>
            <a:ext cx="2817150" cy="406320"/>
            <a:chOff x="0" y="0"/>
            <a:chExt cx="741965" cy="107014"/>
          </a:xfrm>
        </p:grpSpPr>
        <p:sp>
          <p:nvSpPr>
            <p:cNvPr id="6" name="Freeform 6"/>
            <p:cNvSpPr/>
            <p:nvPr/>
          </p:nvSpPr>
          <p:spPr>
            <a:xfrm>
              <a:off x="0" y="0"/>
              <a:ext cx="741965" cy="107014"/>
            </a:xfrm>
            <a:custGeom>
              <a:avLst/>
              <a:gdLst/>
              <a:ahLst/>
              <a:cxnLst/>
              <a:rect l="l" t="t" r="r" b="b"/>
              <a:pathLst>
                <a:path w="741965" h="107014">
                  <a:moveTo>
                    <a:pt x="53507" y="0"/>
                  </a:moveTo>
                  <a:lnTo>
                    <a:pt x="688458" y="0"/>
                  </a:lnTo>
                  <a:cubicBezTo>
                    <a:pt x="718009" y="0"/>
                    <a:pt x="741965" y="23956"/>
                    <a:pt x="741965" y="53507"/>
                  </a:cubicBezTo>
                  <a:lnTo>
                    <a:pt x="741965" y="53507"/>
                  </a:lnTo>
                  <a:cubicBezTo>
                    <a:pt x="741965" y="83058"/>
                    <a:pt x="718009" y="107014"/>
                    <a:pt x="688458"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7" name="TextBox 7"/>
            <p:cNvSpPr txBox="1"/>
            <p:nvPr/>
          </p:nvSpPr>
          <p:spPr>
            <a:xfrm>
              <a:off x="0" y="-57150"/>
              <a:ext cx="741965" cy="164164"/>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3173610" y="3749886"/>
            <a:ext cx="8786882" cy="8786882"/>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0" name="TextBox 10"/>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1" name="Freeform 11"/>
          <p:cNvSpPr/>
          <p:nvPr/>
        </p:nvSpPr>
        <p:spPr>
          <a:xfrm>
            <a:off x="14156091" y="4500928"/>
            <a:ext cx="4254023" cy="4114800"/>
          </a:xfrm>
          <a:custGeom>
            <a:avLst/>
            <a:gdLst/>
            <a:ahLst/>
            <a:cxnLst/>
            <a:rect l="l" t="t" r="r" b="b"/>
            <a:pathLst>
              <a:path w="4254023" h="4114800">
                <a:moveTo>
                  <a:pt x="0" y="0"/>
                </a:moveTo>
                <a:lnTo>
                  <a:pt x="4254022" y="0"/>
                </a:lnTo>
                <a:lnTo>
                  <a:pt x="4254022" y="4114800"/>
                </a:lnTo>
                <a:lnTo>
                  <a:pt x="0" y="4114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2" name="TextBox 12"/>
          <p:cNvSpPr txBox="1"/>
          <p:nvPr/>
        </p:nvSpPr>
        <p:spPr>
          <a:xfrm>
            <a:off x="1972143" y="3254311"/>
            <a:ext cx="10917433" cy="6103043"/>
          </a:xfrm>
          <a:prstGeom prst="rect">
            <a:avLst/>
          </a:prstGeom>
        </p:spPr>
        <p:txBody>
          <a:bodyPr lIns="0" tIns="0" rIns="0" bIns="0" rtlCol="0" anchor="t">
            <a:spAutoFit/>
          </a:bodyPr>
          <a:lstStyle/>
          <a:p>
            <a:pPr algn="l">
              <a:lnSpc>
                <a:spcPts val="4861"/>
              </a:lnSpc>
            </a:pPr>
            <a:r>
              <a:rPr lang="en-US" sz="3472">
                <a:solidFill>
                  <a:srgbClr val="1B4440"/>
                </a:solidFill>
                <a:latin typeface="Poppins"/>
                <a:ea typeface="Poppins"/>
                <a:cs typeface="Poppins"/>
                <a:sym typeface="Poppins"/>
              </a:rPr>
              <a:t>- Random Forest là thuật toán học có giám sát thuộc nhóm học tổ hợp (ensemble). Mô hình xây dựng nhiều cây quyết định trên các tập dữ liệu con được lấy mẫu ngẫu nhiên, và tại mỗi nút chỉ chọn ngẫu nhiên một tập đặc trưng để phân chia. Khi dự đoán, kết quả được tổng hợp bằng trung bình (hồi quy) hoặc bỏ phiếu đa số (phân loại). Nhờ đó, Random Forest đạt hiệu quả cao và giảm hiện tượng quá khớp.</a:t>
            </a:r>
          </a:p>
          <a:p>
            <a:pPr algn="l">
              <a:lnSpc>
                <a:spcPts val="4861"/>
              </a:lnSpc>
            </a:pPr>
            <a:endParaRPr lang="en-US" sz="3472">
              <a:solidFill>
                <a:srgbClr val="1B4440"/>
              </a:solidFill>
              <a:latin typeface="Poppins"/>
              <a:ea typeface="Poppins"/>
              <a:cs typeface="Poppins"/>
              <a:sym typeface="Poppins"/>
            </a:endParaRPr>
          </a:p>
        </p:txBody>
      </p:sp>
      <p:grpSp>
        <p:nvGrpSpPr>
          <p:cNvPr id="13" name="Group 13"/>
          <p:cNvGrpSpPr/>
          <p:nvPr/>
        </p:nvGrpSpPr>
        <p:grpSpPr>
          <a:xfrm>
            <a:off x="-720488" y="1735612"/>
            <a:ext cx="2218248" cy="2218248"/>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5" name="TextBox 15"/>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6" name="Freeform 16"/>
          <p:cNvSpPr/>
          <p:nvPr/>
        </p:nvSpPr>
        <p:spPr>
          <a:xfrm>
            <a:off x="-794814" y="2356272"/>
            <a:ext cx="2766957" cy="2787228"/>
          </a:xfrm>
          <a:custGeom>
            <a:avLst/>
            <a:gdLst/>
            <a:ahLst/>
            <a:cxnLst/>
            <a:rect l="l" t="t" r="r" b="b"/>
            <a:pathLst>
              <a:path w="2766957" h="2787228">
                <a:moveTo>
                  <a:pt x="0" y="0"/>
                </a:moveTo>
                <a:lnTo>
                  <a:pt x="2766957" y="0"/>
                </a:lnTo>
                <a:lnTo>
                  <a:pt x="2766957" y="2787228"/>
                </a:lnTo>
                <a:lnTo>
                  <a:pt x="0" y="278722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7" name="TextBox 17"/>
          <p:cNvSpPr txBox="1"/>
          <p:nvPr/>
        </p:nvSpPr>
        <p:spPr>
          <a:xfrm>
            <a:off x="1875650" y="751944"/>
            <a:ext cx="15691400" cy="862965"/>
          </a:xfrm>
          <a:prstGeom prst="rect">
            <a:avLst/>
          </a:prstGeom>
        </p:spPr>
        <p:txBody>
          <a:bodyPr lIns="0" tIns="0" rIns="0" bIns="0" rtlCol="0" anchor="t">
            <a:spAutoFit/>
          </a:bodyPr>
          <a:lstStyle/>
          <a:p>
            <a:pPr marL="0" lvl="0" indent="0" algn="l">
              <a:lnSpc>
                <a:spcPts val="6615"/>
              </a:lnSpc>
              <a:spcBef>
                <a:spcPct val="0"/>
              </a:spcBef>
            </a:pPr>
            <a:r>
              <a:rPr lang="en-US" sz="6300">
                <a:solidFill>
                  <a:srgbClr val="FFFFFF"/>
                </a:solidFill>
                <a:latin typeface="Sniglet"/>
                <a:ea typeface="Sniglet"/>
                <a:cs typeface="Sniglet"/>
                <a:sym typeface="Sniglet"/>
              </a:rPr>
              <a:t>3. Xây dựng mô hình Random Forest </a:t>
            </a:r>
          </a:p>
        </p:txBody>
      </p:sp>
      <p:sp>
        <p:nvSpPr>
          <p:cNvPr id="18" name="TextBox 18"/>
          <p:cNvSpPr txBox="1"/>
          <p:nvPr/>
        </p:nvSpPr>
        <p:spPr>
          <a:xfrm>
            <a:off x="2538688" y="2172271"/>
            <a:ext cx="15385454" cy="672465"/>
          </a:xfrm>
          <a:prstGeom prst="rect">
            <a:avLst/>
          </a:prstGeom>
        </p:spPr>
        <p:txBody>
          <a:bodyPr lIns="0" tIns="0" rIns="0" bIns="0" rtlCol="0" anchor="t">
            <a:spAutoFit/>
          </a:bodyPr>
          <a:lstStyle/>
          <a:p>
            <a:pPr marL="0" lvl="0" indent="0" algn="l">
              <a:lnSpc>
                <a:spcPts val="5040"/>
              </a:lnSpc>
              <a:spcBef>
                <a:spcPct val="0"/>
              </a:spcBef>
            </a:pPr>
            <a:r>
              <a:rPr lang="en-US" sz="4800">
                <a:solidFill>
                  <a:srgbClr val="FFFFFF"/>
                </a:solidFill>
                <a:latin typeface="Sniglet"/>
                <a:ea typeface="Sniglet"/>
                <a:cs typeface="Sniglet"/>
                <a:sym typeface="Sniglet"/>
              </a:rPr>
              <a:t>a) Tổng quan về mô hình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DE5">
                <a:alpha val="43500"/>
              </a:srgbClr>
            </a:gs>
            <a:gs pos="33333">
              <a:srgbClr val="D5FFF8">
                <a:alpha val="46000"/>
              </a:srgbClr>
            </a:gs>
            <a:gs pos="66667">
              <a:srgbClr val="BBB2FF">
                <a:alpha val="39500"/>
              </a:srgbClr>
            </a:gs>
            <a:gs pos="100000">
              <a:srgbClr val="FFF6CC">
                <a:alpha val="52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58265" y="859854"/>
            <a:ext cx="2357470" cy="406320"/>
            <a:chOff x="0" y="0"/>
            <a:chExt cx="620898" cy="107014"/>
          </a:xfrm>
        </p:grpSpPr>
        <p:sp>
          <p:nvSpPr>
            <p:cNvPr id="3" name="Freeform 3"/>
            <p:cNvSpPr/>
            <p:nvPr/>
          </p:nvSpPr>
          <p:spPr>
            <a:xfrm>
              <a:off x="0" y="0"/>
              <a:ext cx="620898" cy="107014"/>
            </a:xfrm>
            <a:custGeom>
              <a:avLst/>
              <a:gdLst/>
              <a:ahLst/>
              <a:cxnLst/>
              <a:rect l="l" t="t" r="r" b="b"/>
              <a:pathLst>
                <a:path w="620898" h="107014">
                  <a:moveTo>
                    <a:pt x="53507" y="0"/>
                  </a:moveTo>
                  <a:lnTo>
                    <a:pt x="567390" y="0"/>
                  </a:lnTo>
                  <a:cubicBezTo>
                    <a:pt x="596942" y="0"/>
                    <a:pt x="620898" y="23956"/>
                    <a:pt x="620898" y="53507"/>
                  </a:cubicBezTo>
                  <a:lnTo>
                    <a:pt x="620898" y="53507"/>
                  </a:lnTo>
                  <a:cubicBezTo>
                    <a:pt x="620898" y="83058"/>
                    <a:pt x="596942" y="107014"/>
                    <a:pt x="567390"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4" name="TextBox 4"/>
            <p:cNvSpPr txBox="1"/>
            <p:nvPr/>
          </p:nvSpPr>
          <p:spPr>
            <a:xfrm>
              <a:off x="0" y="-57150"/>
              <a:ext cx="620898" cy="16416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5625723" y="-482826"/>
            <a:ext cx="3023051" cy="302305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7" name="TextBox 7"/>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8" name="Group 8"/>
          <p:cNvGrpSpPr/>
          <p:nvPr/>
        </p:nvGrpSpPr>
        <p:grpSpPr>
          <a:xfrm>
            <a:off x="14442150" y="656694"/>
            <a:ext cx="2817150" cy="406320"/>
            <a:chOff x="0" y="0"/>
            <a:chExt cx="741965" cy="107014"/>
          </a:xfrm>
        </p:grpSpPr>
        <p:sp>
          <p:nvSpPr>
            <p:cNvPr id="9" name="Freeform 9"/>
            <p:cNvSpPr/>
            <p:nvPr/>
          </p:nvSpPr>
          <p:spPr>
            <a:xfrm>
              <a:off x="0" y="0"/>
              <a:ext cx="741965" cy="107014"/>
            </a:xfrm>
            <a:custGeom>
              <a:avLst/>
              <a:gdLst/>
              <a:ahLst/>
              <a:cxnLst/>
              <a:rect l="l" t="t" r="r" b="b"/>
              <a:pathLst>
                <a:path w="741965" h="107014">
                  <a:moveTo>
                    <a:pt x="53507" y="0"/>
                  </a:moveTo>
                  <a:lnTo>
                    <a:pt x="688458" y="0"/>
                  </a:lnTo>
                  <a:cubicBezTo>
                    <a:pt x="718009" y="0"/>
                    <a:pt x="741965" y="23956"/>
                    <a:pt x="741965" y="53507"/>
                  </a:cubicBezTo>
                  <a:lnTo>
                    <a:pt x="741965" y="53507"/>
                  </a:lnTo>
                  <a:cubicBezTo>
                    <a:pt x="741965" y="83058"/>
                    <a:pt x="718009" y="107014"/>
                    <a:pt x="688458"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10" name="TextBox 10"/>
            <p:cNvSpPr txBox="1"/>
            <p:nvPr/>
          </p:nvSpPr>
          <p:spPr>
            <a:xfrm>
              <a:off x="0" y="-57150"/>
              <a:ext cx="741965" cy="164164"/>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4577778" y="2085444"/>
            <a:ext cx="10247870" cy="1024787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3" name="TextBox 13"/>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4" name="Freeform 14"/>
          <p:cNvSpPr/>
          <p:nvPr/>
        </p:nvSpPr>
        <p:spPr>
          <a:xfrm>
            <a:off x="-592603" y="2969432"/>
            <a:ext cx="2768764" cy="2642912"/>
          </a:xfrm>
          <a:custGeom>
            <a:avLst/>
            <a:gdLst/>
            <a:ahLst/>
            <a:cxnLst/>
            <a:rect l="l" t="t" r="r" b="b"/>
            <a:pathLst>
              <a:path w="2768764" h="2642912">
                <a:moveTo>
                  <a:pt x="0" y="0"/>
                </a:moveTo>
                <a:lnTo>
                  <a:pt x="2768764" y="0"/>
                </a:lnTo>
                <a:lnTo>
                  <a:pt x="2768764" y="2642911"/>
                </a:lnTo>
                <a:lnTo>
                  <a:pt x="0" y="264291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Freeform 15"/>
          <p:cNvSpPr/>
          <p:nvPr/>
        </p:nvSpPr>
        <p:spPr>
          <a:xfrm>
            <a:off x="236407" y="3372110"/>
            <a:ext cx="2397137" cy="2240234"/>
          </a:xfrm>
          <a:custGeom>
            <a:avLst/>
            <a:gdLst/>
            <a:ahLst/>
            <a:cxnLst/>
            <a:rect l="l" t="t" r="r" b="b"/>
            <a:pathLst>
              <a:path w="2397137" h="2240234">
                <a:moveTo>
                  <a:pt x="0" y="0"/>
                </a:moveTo>
                <a:lnTo>
                  <a:pt x="2397137" y="0"/>
                </a:lnTo>
                <a:lnTo>
                  <a:pt x="2397137" y="2240233"/>
                </a:lnTo>
                <a:lnTo>
                  <a:pt x="0" y="224023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TextBox 16"/>
          <p:cNvSpPr txBox="1"/>
          <p:nvPr/>
        </p:nvSpPr>
        <p:spPr>
          <a:xfrm>
            <a:off x="2633544" y="723369"/>
            <a:ext cx="10865006" cy="695325"/>
          </a:xfrm>
          <a:prstGeom prst="rect">
            <a:avLst/>
          </a:prstGeom>
        </p:spPr>
        <p:txBody>
          <a:bodyPr lIns="0" tIns="0" rIns="0" bIns="0" rtlCol="0" anchor="t">
            <a:spAutoFit/>
          </a:bodyPr>
          <a:lstStyle/>
          <a:p>
            <a:pPr marL="0" lvl="0" indent="0" algn="l">
              <a:lnSpc>
                <a:spcPts val="5250"/>
              </a:lnSpc>
              <a:spcBef>
                <a:spcPct val="0"/>
              </a:spcBef>
            </a:pPr>
            <a:r>
              <a:rPr lang="en-US" sz="5000">
                <a:solidFill>
                  <a:srgbClr val="FFFFFF"/>
                </a:solidFill>
                <a:latin typeface="Sniglet"/>
                <a:ea typeface="Sniglet"/>
                <a:cs typeface="Sniglet"/>
                <a:sym typeface="Sniglet"/>
              </a:rPr>
              <a:t>b) Triển khai mô hình</a:t>
            </a:r>
          </a:p>
        </p:txBody>
      </p:sp>
      <p:sp>
        <p:nvSpPr>
          <p:cNvPr id="17" name="TextBox 17"/>
          <p:cNvSpPr txBox="1"/>
          <p:nvPr/>
        </p:nvSpPr>
        <p:spPr>
          <a:xfrm>
            <a:off x="3274501" y="1605028"/>
            <a:ext cx="13862747" cy="4883843"/>
          </a:xfrm>
          <a:prstGeom prst="rect">
            <a:avLst/>
          </a:prstGeom>
        </p:spPr>
        <p:txBody>
          <a:bodyPr lIns="0" tIns="0" rIns="0" bIns="0" rtlCol="0" anchor="t">
            <a:spAutoFit/>
          </a:bodyPr>
          <a:lstStyle/>
          <a:p>
            <a:pPr algn="l">
              <a:lnSpc>
                <a:spcPts val="4861"/>
              </a:lnSpc>
            </a:pPr>
            <a:r>
              <a:rPr lang="en-US" sz="3472">
                <a:solidFill>
                  <a:srgbClr val="1B4440"/>
                </a:solidFill>
                <a:latin typeface="Poppins"/>
                <a:ea typeface="Poppins"/>
                <a:cs typeface="Poppins"/>
                <a:sym typeface="Poppins"/>
              </a:rPr>
              <a:t>- Thực hiện chia tập dữ liệu thành hai phần, 85% cho huấn luyện và 15% cho kiểm tra.</a:t>
            </a:r>
          </a:p>
          <a:p>
            <a:pPr algn="l">
              <a:lnSpc>
                <a:spcPts val="4861"/>
              </a:lnSpc>
            </a:pPr>
            <a:r>
              <a:rPr lang="en-US" sz="3472">
                <a:solidFill>
                  <a:srgbClr val="1B4440"/>
                </a:solidFill>
                <a:latin typeface="Poppins"/>
                <a:ea typeface="Poppins"/>
                <a:cs typeface="Poppins"/>
                <a:sym typeface="Poppins"/>
              </a:rPr>
              <a:t>- Mã hóa các đặc trưng dạng văn bản về dạng số do Random Forest không thể trực tiếp xử lý các dạng dữ liệu này:</a:t>
            </a:r>
          </a:p>
          <a:p>
            <a:pPr marL="749760" lvl="1" indent="-374880" algn="l">
              <a:lnSpc>
                <a:spcPts val="4861"/>
              </a:lnSpc>
              <a:buFont typeface="Arial"/>
              <a:buChar char="•"/>
            </a:pPr>
            <a:r>
              <a:rPr lang="en-US" sz="3472" b="1">
                <a:solidFill>
                  <a:srgbClr val="1B4440"/>
                </a:solidFill>
                <a:latin typeface="Poppins Bold"/>
                <a:ea typeface="Poppins Bold"/>
                <a:cs typeface="Poppins Bold"/>
                <a:sym typeface="Poppins Bold"/>
              </a:rPr>
              <a:t>Label Encoder</a:t>
            </a:r>
            <a:r>
              <a:rPr lang="en-US" sz="3472">
                <a:solidFill>
                  <a:srgbClr val="1B4440"/>
                </a:solidFill>
                <a:latin typeface="Poppins"/>
                <a:ea typeface="Poppins"/>
                <a:cs typeface="Poppins"/>
                <a:sym typeface="Poppins"/>
              </a:rPr>
              <a:t> cho giới tính (gender) và nghề nghiệp (occupation).</a:t>
            </a:r>
          </a:p>
          <a:p>
            <a:pPr marL="749760" lvl="1" indent="-374880" algn="l">
              <a:lnSpc>
                <a:spcPts val="4861"/>
              </a:lnSpc>
              <a:buFont typeface="Arial"/>
              <a:buChar char="•"/>
            </a:pPr>
            <a:r>
              <a:rPr lang="en-US" sz="3472" b="1">
                <a:solidFill>
                  <a:srgbClr val="1B4440"/>
                </a:solidFill>
                <a:latin typeface="Poppins Bold"/>
                <a:ea typeface="Poppins Bold"/>
                <a:cs typeface="Poppins Bold"/>
                <a:sym typeface="Poppins Bold"/>
              </a:rPr>
              <a:t>Multi Label Binarizer</a:t>
            </a:r>
            <a:r>
              <a:rPr lang="en-US" sz="3472">
                <a:solidFill>
                  <a:srgbClr val="1B4440"/>
                </a:solidFill>
                <a:latin typeface="Poppins"/>
                <a:ea typeface="Poppins"/>
                <a:cs typeface="Poppins"/>
                <a:sym typeface="Poppins"/>
              </a:rPr>
              <a:t> cho các thể loại phim (genres).</a:t>
            </a:r>
          </a:p>
          <a:p>
            <a:pPr marL="749760" lvl="1" indent="-374880" algn="l">
              <a:lnSpc>
                <a:spcPts val="4861"/>
              </a:lnSpc>
              <a:buFont typeface="Arial"/>
              <a:buChar char="•"/>
            </a:pPr>
            <a:r>
              <a:rPr lang="en-US" sz="3472" b="1">
                <a:solidFill>
                  <a:srgbClr val="1B4440"/>
                </a:solidFill>
                <a:latin typeface="Poppins Bold"/>
                <a:ea typeface="Poppins Bold"/>
                <a:cs typeface="Poppins Bold"/>
                <a:sym typeface="Poppins Bold"/>
              </a:rPr>
              <a:t>TF-IDF encoding</a:t>
            </a:r>
            <a:r>
              <a:rPr lang="en-US" sz="3472">
                <a:solidFill>
                  <a:srgbClr val="1B4440"/>
                </a:solidFill>
                <a:latin typeface="Poppins"/>
                <a:ea typeface="Poppins"/>
                <a:cs typeface="Poppins"/>
                <a:sym typeface="Poppins"/>
              </a:rPr>
              <a:t> cho trường tags.</a:t>
            </a:r>
          </a:p>
        </p:txBody>
      </p:sp>
      <p:sp>
        <p:nvSpPr>
          <p:cNvPr id="18" name="TextBox 18"/>
          <p:cNvSpPr txBox="1"/>
          <p:nvPr/>
        </p:nvSpPr>
        <p:spPr>
          <a:xfrm>
            <a:off x="2435242" y="6858894"/>
            <a:ext cx="13862747" cy="2445443"/>
          </a:xfrm>
          <a:prstGeom prst="rect">
            <a:avLst/>
          </a:prstGeom>
        </p:spPr>
        <p:txBody>
          <a:bodyPr lIns="0" tIns="0" rIns="0" bIns="0" rtlCol="0" anchor="t">
            <a:spAutoFit/>
          </a:bodyPr>
          <a:lstStyle/>
          <a:p>
            <a:pPr algn="l">
              <a:lnSpc>
                <a:spcPts val="4861"/>
              </a:lnSpc>
            </a:pPr>
            <a:r>
              <a:rPr lang="en-US" sz="3472">
                <a:solidFill>
                  <a:srgbClr val="1B4440"/>
                </a:solidFill>
                <a:latin typeface="Poppins"/>
                <a:ea typeface="Poppins"/>
                <a:cs typeface="Poppins"/>
                <a:sym typeface="Poppins"/>
              </a:rPr>
              <a:t>! Lưu ý: Việc mã hóa thực hiện trên tập huấn luyện và tập kiểm tra phải được mã hóa theo cấu trúc của tập huấn luyện. Trong quá trình mã hóa tập kiểm tra, cần loại bỏ các dữ kiện mà tập huấn luyện không có, tránh gây lỗi tìm kiếm.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DE5">
                <a:alpha val="43500"/>
              </a:srgbClr>
            </a:gs>
            <a:gs pos="33333">
              <a:srgbClr val="D5FFF8">
                <a:alpha val="46000"/>
              </a:srgbClr>
            </a:gs>
            <a:gs pos="66667">
              <a:srgbClr val="BBB2FF">
                <a:alpha val="39500"/>
              </a:srgbClr>
            </a:gs>
            <a:gs pos="100000">
              <a:srgbClr val="FFF6CC">
                <a:alpha val="52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028700" y="656694"/>
            <a:ext cx="2357470" cy="406320"/>
            <a:chOff x="0" y="0"/>
            <a:chExt cx="620898" cy="107014"/>
          </a:xfrm>
        </p:grpSpPr>
        <p:sp>
          <p:nvSpPr>
            <p:cNvPr id="3" name="Freeform 3"/>
            <p:cNvSpPr/>
            <p:nvPr/>
          </p:nvSpPr>
          <p:spPr>
            <a:xfrm>
              <a:off x="0" y="0"/>
              <a:ext cx="620898" cy="107014"/>
            </a:xfrm>
            <a:custGeom>
              <a:avLst/>
              <a:gdLst/>
              <a:ahLst/>
              <a:cxnLst/>
              <a:rect l="l" t="t" r="r" b="b"/>
              <a:pathLst>
                <a:path w="620898" h="107014">
                  <a:moveTo>
                    <a:pt x="53507" y="0"/>
                  </a:moveTo>
                  <a:lnTo>
                    <a:pt x="567390" y="0"/>
                  </a:lnTo>
                  <a:cubicBezTo>
                    <a:pt x="596942" y="0"/>
                    <a:pt x="620898" y="23956"/>
                    <a:pt x="620898" y="53507"/>
                  </a:cubicBezTo>
                  <a:lnTo>
                    <a:pt x="620898" y="53507"/>
                  </a:lnTo>
                  <a:cubicBezTo>
                    <a:pt x="620898" y="83058"/>
                    <a:pt x="596942" y="107014"/>
                    <a:pt x="567390"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4" name="TextBox 4"/>
            <p:cNvSpPr txBox="1"/>
            <p:nvPr/>
          </p:nvSpPr>
          <p:spPr>
            <a:xfrm>
              <a:off x="0" y="-57150"/>
              <a:ext cx="620898" cy="16416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442150" y="656694"/>
            <a:ext cx="2817150" cy="406320"/>
            <a:chOff x="0" y="0"/>
            <a:chExt cx="741965" cy="107014"/>
          </a:xfrm>
        </p:grpSpPr>
        <p:sp>
          <p:nvSpPr>
            <p:cNvPr id="6" name="Freeform 6"/>
            <p:cNvSpPr/>
            <p:nvPr/>
          </p:nvSpPr>
          <p:spPr>
            <a:xfrm>
              <a:off x="0" y="0"/>
              <a:ext cx="741965" cy="107014"/>
            </a:xfrm>
            <a:custGeom>
              <a:avLst/>
              <a:gdLst/>
              <a:ahLst/>
              <a:cxnLst/>
              <a:rect l="l" t="t" r="r" b="b"/>
              <a:pathLst>
                <a:path w="741965" h="107014">
                  <a:moveTo>
                    <a:pt x="53507" y="0"/>
                  </a:moveTo>
                  <a:lnTo>
                    <a:pt x="688458" y="0"/>
                  </a:lnTo>
                  <a:cubicBezTo>
                    <a:pt x="718009" y="0"/>
                    <a:pt x="741965" y="23956"/>
                    <a:pt x="741965" y="53507"/>
                  </a:cubicBezTo>
                  <a:lnTo>
                    <a:pt x="741965" y="53507"/>
                  </a:lnTo>
                  <a:cubicBezTo>
                    <a:pt x="741965" y="83058"/>
                    <a:pt x="718009" y="107014"/>
                    <a:pt x="688458"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7" name="TextBox 7"/>
            <p:cNvSpPr txBox="1"/>
            <p:nvPr/>
          </p:nvSpPr>
          <p:spPr>
            <a:xfrm>
              <a:off x="0" y="-57150"/>
              <a:ext cx="741965" cy="164164"/>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3035939" y="4858033"/>
            <a:ext cx="8446721" cy="8446721"/>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0" name="TextBox 10"/>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1" name="Freeform 11"/>
          <p:cNvSpPr/>
          <p:nvPr/>
        </p:nvSpPr>
        <p:spPr>
          <a:xfrm>
            <a:off x="14801138" y="7267243"/>
            <a:ext cx="4916324" cy="4871631"/>
          </a:xfrm>
          <a:custGeom>
            <a:avLst/>
            <a:gdLst/>
            <a:ahLst/>
            <a:cxnLst/>
            <a:rect l="l" t="t" r="r" b="b"/>
            <a:pathLst>
              <a:path w="4916324" h="4871631">
                <a:moveTo>
                  <a:pt x="0" y="0"/>
                </a:moveTo>
                <a:lnTo>
                  <a:pt x="4916324" y="0"/>
                </a:lnTo>
                <a:lnTo>
                  <a:pt x="4916324" y="4871631"/>
                </a:lnTo>
                <a:lnTo>
                  <a:pt x="0" y="487163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12" name="Group 12"/>
          <p:cNvGrpSpPr/>
          <p:nvPr/>
        </p:nvGrpSpPr>
        <p:grpSpPr>
          <a:xfrm>
            <a:off x="-2338471" y="1192045"/>
            <a:ext cx="3951455" cy="3951455"/>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4" name="TextBox 14"/>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5" name="Freeform 15"/>
          <p:cNvSpPr/>
          <p:nvPr/>
        </p:nvSpPr>
        <p:spPr>
          <a:xfrm>
            <a:off x="2593172" y="6692531"/>
            <a:ext cx="10442767" cy="3010528"/>
          </a:xfrm>
          <a:custGeom>
            <a:avLst/>
            <a:gdLst/>
            <a:ahLst/>
            <a:cxnLst/>
            <a:rect l="l" t="t" r="r" b="b"/>
            <a:pathLst>
              <a:path w="10442767" h="3010528">
                <a:moveTo>
                  <a:pt x="0" y="0"/>
                </a:moveTo>
                <a:lnTo>
                  <a:pt x="10442767" y="0"/>
                </a:lnTo>
                <a:lnTo>
                  <a:pt x="10442767" y="3010528"/>
                </a:lnTo>
                <a:lnTo>
                  <a:pt x="0" y="3010528"/>
                </a:lnTo>
                <a:lnTo>
                  <a:pt x="0" y="0"/>
                </a:lnTo>
                <a:close/>
              </a:path>
            </a:pathLst>
          </a:custGeom>
          <a:blipFill>
            <a:blip r:embed="rId4"/>
            <a:stretch>
              <a:fillRect/>
            </a:stretch>
          </a:blipFill>
        </p:spPr>
      </p:sp>
      <p:sp>
        <p:nvSpPr>
          <p:cNvPr id="16" name="TextBox 16"/>
          <p:cNvSpPr txBox="1"/>
          <p:nvPr/>
        </p:nvSpPr>
        <p:spPr>
          <a:xfrm>
            <a:off x="2025130" y="1087270"/>
            <a:ext cx="14237741" cy="3111500"/>
          </a:xfrm>
          <a:prstGeom prst="rect">
            <a:avLst/>
          </a:prstGeom>
        </p:spPr>
        <p:txBody>
          <a:bodyPr lIns="0" tIns="0" rIns="0" bIns="0" rtlCol="0" anchor="t">
            <a:spAutoFit/>
          </a:bodyPr>
          <a:lstStyle/>
          <a:p>
            <a:pPr algn="l">
              <a:lnSpc>
                <a:spcPts val="4900"/>
              </a:lnSpc>
            </a:pPr>
            <a:r>
              <a:rPr lang="en-US" sz="3500">
                <a:solidFill>
                  <a:srgbClr val="1B4440"/>
                </a:solidFill>
                <a:latin typeface="Poppins"/>
                <a:ea typeface="Poppins"/>
                <a:cs typeface="Poppins"/>
                <a:sym typeface="Poppins"/>
              </a:rPr>
              <a:t>- Sau khi chuẩn bị dữ liệu, thực hiện huấn luyện mô hình Random Forest kết hợp với kỹ thuật K-Fold (với k = 5), chia tập huấn luyện làm 5 phần. Thực hiện huấn luyện trên 4 tập con và kiểm thử trên tập con còn lại. Quá trình diễn ra 5 lần với các tập kiểm định khác nhau và điểm số được lấy trung bình.</a:t>
            </a:r>
          </a:p>
        </p:txBody>
      </p:sp>
      <p:sp>
        <p:nvSpPr>
          <p:cNvPr id="17" name="TextBox 17"/>
          <p:cNvSpPr txBox="1"/>
          <p:nvPr/>
        </p:nvSpPr>
        <p:spPr>
          <a:xfrm>
            <a:off x="2025130" y="4762783"/>
            <a:ext cx="14237741" cy="1244600"/>
          </a:xfrm>
          <a:prstGeom prst="rect">
            <a:avLst/>
          </a:prstGeom>
        </p:spPr>
        <p:txBody>
          <a:bodyPr lIns="0" tIns="0" rIns="0" bIns="0" rtlCol="0" anchor="t">
            <a:spAutoFit/>
          </a:bodyPr>
          <a:lstStyle/>
          <a:p>
            <a:pPr algn="l">
              <a:lnSpc>
                <a:spcPts val="4899"/>
              </a:lnSpc>
            </a:pPr>
            <a:r>
              <a:rPr lang="en-US" sz="3499">
                <a:solidFill>
                  <a:srgbClr val="1B4440"/>
                </a:solidFill>
                <a:latin typeface="Poppins"/>
                <a:ea typeface="Poppins"/>
                <a:cs typeface="Poppins"/>
                <a:sym typeface="Poppins"/>
              </a:rPr>
              <a:t>- Tiếp đến, dự đoán trên tập kiểm tra đã chia trước đó, thực hiện đánh giá mô hình thông qua các chỉ số MSE và MAE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DE5">
                <a:alpha val="43500"/>
              </a:srgbClr>
            </a:gs>
            <a:gs pos="33333">
              <a:srgbClr val="D5FFF8">
                <a:alpha val="46000"/>
              </a:srgbClr>
            </a:gs>
            <a:gs pos="66667">
              <a:srgbClr val="BBB2FF">
                <a:alpha val="39500"/>
              </a:srgbClr>
            </a:gs>
            <a:gs pos="100000">
              <a:srgbClr val="FFF6CC">
                <a:alpha val="52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581722" y="-652517"/>
            <a:ext cx="2789157" cy="278915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4" name="TextBox 4"/>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a:off x="1028700" y="656694"/>
            <a:ext cx="2357470" cy="406320"/>
            <a:chOff x="0" y="0"/>
            <a:chExt cx="620898" cy="107014"/>
          </a:xfrm>
        </p:grpSpPr>
        <p:sp>
          <p:nvSpPr>
            <p:cNvPr id="6" name="Freeform 6"/>
            <p:cNvSpPr/>
            <p:nvPr/>
          </p:nvSpPr>
          <p:spPr>
            <a:xfrm>
              <a:off x="0" y="0"/>
              <a:ext cx="620898" cy="107014"/>
            </a:xfrm>
            <a:custGeom>
              <a:avLst/>
              <a:gdLst/>
              <a:ahLst/>
              <a:cxnLst/>
              <a:rect l="l" t="t" r="r" b="b"/>
              <a:pathLst>
                <a:path w="620898" h="107014">
                  <a:moveTo>
                    <a:pt x="53507" y="0"/>
                  </a:moveTo>
                  <a:lnTo>
                    <a:pt x="567390" y="0"/>
                  </a:lnTo>
                  <a:cubicBezTo>
                    <a:pt x="596942" y="0"/>
                    <a:pt x="620898" y="23956"/>
                    <a:pt x="620898" y="53507"/>
                  </a:cubicBezTo>
                  <a:lnTo>
                    <a:pt x="620898" y="53507"/>
                  </a:lnTo>
                  <a:cubicBezTo>
                    <a:pt x="620898" y="83058"/>
                    <a:pt x="596942" y="107014"/>
                    <a:pt x="567390"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7" name="TextBox 7"/>
            <p:cNvSpPr txBox="1"/>
            <p:nvPr/>
          </p:nvSpPr>
          <p:spPr>
            <a:xfrm>
              <a:off x="0" y="-57150"/>
              <a:ext cx="620898" cy="164164"/>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4442150" y="656694"/>
            <a:ext cx="2817150" cy="406320"/>
            <a:chOff x="0" y="0"/>
            <a:chExt cx="741965" cy="107014"/>
          </a:xfrm>
        </p:grpSpPr>
        <p:sp>
          <p:nvSpPr>
            <p:cNvPr id="9" name="Freeform 9"/>
            <p:cNvSpPr/>
            <p:nvPr/>
          </p:nvSpPr>
          <p:spPr>
            <a:xfrm>
              <a:off x="0" y="0"/>
              <a:ext cx="741965" cy="107014"/>
            </a:xfrm>
            <a:custGeom>
              <a:avLst/>
              <a:gdLst/>
              <a:ahLst/>
              <a:cxnLst/>
              <a:rect l="l" t="t" r="r" b="b"/>
              <a:pathLst>
                <a:path w="741965" h="107014">
                  <a:moveTo>
                    <a:pt x="53507" y="0"/>
                  </a:moveTo>
                  <a:lnTo>
                    <a:pt x="688458" y="0"/>
                  </a:lnTo>
                  <a:cubicBezTo>
                    <a:pt x="718009" y="0"/>
                    <a:pt x="741965" y="23956"/>
                    <a:pt x="741965" y="53507"/>
                  </a:cubicBezTo>
                  <a:lnTo>
                    <a:pt x="741965" y="53507"/>
                  </a:lnTo>
                  <a:cubicBezTo>
                    <a:pt x="741965" y="83058"/>
                    <a:pt x="718009" y="107014"/>
                    <a:pt x="688458"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10" name="TextBox 10"/>
            <p:cNvSpPr txBox="1"/>
            <p:nvPr/>
          </p:nvSpPr>
          <p:spPr>
            <a:xfrm>
              <a:off x="0" y="-57150"/>
              <a:ext cx="741965" cy="164164"/>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4095778" y="4876890"/>
            <a:ext cx="6362972" cy="6362972"/>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3" name="TextBox 13"/>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4" name="Freeform 14"/>
          <p:cNvSpPr/>
          <p:nvPr/>
        </p:nvSpPr>
        <p:spPr>
          <a:xfrm>
            <a:off x="13806044" y="6071826"/>
            <a:ext cx="4895539" cy="5168036"/>
          </a:xfrm>
          <a:custGeom>
            <a:avLst/>
            <a:gdLst/>
            <a:ahLst/>
            <a:cxnLst/>
            <a:rect l="l" t="t" r="r" b="b"/>
            <a:pathLst>
              <a:path w="4895539" h="5168036">
                <a:moveTo>
                  <a:pt x="0" y="0"/>
                </a:moveTo>
                <a:lnTo>
                  <a:pt x="4895539" y="0"/>
                </a:lnTo>
                <a:lnTo>
                  <a:pt x="4895539" y="5168036"/>
                </a:lnTo>
                <a:lnTo>
                  <a:pt x="0" y="516803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Freeform 15"/>
          <p:cNvSpPr/>
          <p:nvPr/>
        </p:nvSpPr>
        <p:spPr>
          <a:xfrm>
            <a:off x="16451822" y="3748921"/>
            <a:ext cx="1942268" cy="2789157"/>
          </a:xfrm>
          <a:custGeom>
            <a:avLst/>
            <a:gdLst/>
            <a:ahLst/>
            <a:cxnLst/>
            <a:rect l="l" t="t" r="r" b="b"/>
            <a:pathLst>
              <a:path w="1942268" h="2789157">
                <a:moveTo>
                  <a:pt x="0" y="0"/>
                </a:moveTo>
                <a:lnTo>
                  <a:pt x="1942268" y="0"/>
                </a:lnTo>
                <a:lnTo>
                  <a:pt x="1942268" y="2789158"/>
                </a:lnTo>
                <a:lnTo>
                  <a:pt x="0" y="278915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rot="573446">
            <a:off x="-983364" y="7319402"/>
            <a:ext cx="4024128" cy="3877796"/>
          </a:xfrm>
          <a:custGeom>
            <a:avLst/>
            <a:gdLst/>
            <a:ahLst/>
            <a:cxnLst/>
            <a:rect l="l" t="t" r="r" b="b"/>
            <a:pathLst>
              <a:path w="4024128" h="3877796">
                <a:moveTo>
                  <a:pt x="0" y="0"/>
                </a:moveTo>
                <a:lnTo>
                  <a:pt x="4024128" y="0"/>
                </a:lnTo>
                <a:lnTo>
                  <a:pt x="4024128" y="3877796"/>
                </a:lnTo>
                <a:lnTo>
                  <a:pt x="0" y="387779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7" name="Freeform 17"/>
          <p:cNvSpPr/>
          <p:nvPr/>
        </p:nvSpPr>
        <p:spPr>
          <a:xfrm>
            <a:off x="2403113" y="6394228"/>
            <a:ext cx="10442456" cy="2864072"/>
          </a:xfrm>
          <a:custGeom>
            <a:avLst/>
            <a:gdLst/>
            <a:ahLst/>
            <a:cxnLst/>
            <a:rect l="l" t="t" r="r" b="b"/>
            <a:pathLst>
              <a:path w="10442456" h="2864072">
                <a:moveTo>
                  <a:pt x="0" y="0"/>
                </a:moveTo>
                <a:lnTo>
                  <a:pt x="10442456" y="0"/>
                </a:lnTo>
                <a:lnTo>
                  <a:pt x="10442456" y="2864072"/>
                </a:lnTo>
                <a:lnTo>
                  <a:pt x="0" y="2864072"/>
                </a:lnTo>
                <a:lnTo>
                  <a:pt x="0" y="0"/>
                </a:lnTo>
                <a:close/>
              </a:path>
            </a:pathLst>
          </a:custGeom>
          <a:blipFill>
            <a:blip r:embed="rId8"/>
            <a:stretch>
              <a:fillRect/>
            </a:stretch>
          </a:blipFill>
        </p:spPr>
      </p:sp>
      <p:sp>
        <p:nvSpPr>
          <p:cNvPr id="18" name="TextBox 18"/>
          <p:cNvSpPr txBox="1"/>
          <p:nvPr/>
        </p:nvSpPr>
        <p:spPr>
          <a:xfrm>
            <a:off x="2633544" y="723369"/>
            <a:ext cx="10865006" cy="695325"/>
          </a:xfrm>
          <a:prstGeom prst="rect">
            <a:avLst/>
          </a:prstGeom>
        </p:spPr>
        <p:txBody>
          <a:bodyPr lIns="0" tIns="0" rIns="0" bIns="0" rtlCol="0" anchor="t">
            <a:spAutoFit/>
          </a:bodyPr>
          <a:lstStyle/>
          <a:p>
            <a:pPr marL="0" lvl="0" indent="0" algn="l">
              <a:lnSpc>
                <a:spcPts val="5250"/>
              </a:lnSpc>
              <a:spcBef>
                <a:spcPct val="0"/>
              </a:spcBef>
            </a:pPr>
            <a:r>
              <a:rPr lang="en-US" sz="5000">
                <a:solidFill>
                  <a:srgbClr val="FFFFFF"/>
                </a:solidFill>
                <a:latin typeface="Sniglet"/>
                <a:ea typeface="Sniglet"/>
                <a:cs typeface="Sniglet"/>
                <a:sym typeface="Sniglet"/>
              </a:rPr>
              <a:t>c) Thử nghiệm cân bằng dữ liệu</a:t>
            </a:r>
          </a:p>
        </p:txBody>
      </p:sp>
      <p:sp>
        <p:nvSpPr>
          <p:cNvPr id="19" name="TextBox 19"/>
          <p:cNvSpPr txBox="1"/>
          <p:nvPr/>
        </p:nvSpPr>
        <p:spPr>
          <a:xfrm>
            <a:off x="1232166" y="2031865"/>
            <a:ext cx="14237741" cy="3730625"/>
          </a:xfrm>
          <a:prstGeom prst="rect">
            <a:avLst/>
          </a:prstGeom>
        </p:spPr>
        <p:txBody>
          <a:bodyPr lIns="0" tIns="0" rIns="0" bIns="0" rtlCol="0" anchor="t">
            <a:spAutoFit/>
          </a:bodyPr>
          <a:lstStyle/>
          <a:p>
            <a:pPr algn="l">
              <a:lnSpc>
                <a:spcPts val="4900"/>
              </a:lnSpc>
            </a:pPr>
            <a:r>
              <a:rPr lang="en-US" sz="3500">
                <a:solidFill>
                  <a:srgbClr val="1B4440"/>
                </a:solidFill>
                <a:latin typeface="Poppins"/>
                <a:ea typeface="Poppins"/>
                <a:cs typeface="Poppins"/>
                <a:sym typeface="Poppins"/>
              </a:rPr>
              <a:t>- Từ phần tiền xử lý, ta thấy dữ liệu có phần mất cân bằng, ta sẽ thực hiện cân bằng lại điểm đánh gia trên đầu người (ratings) để kiểm tra ảnh hưởng của nó đến mô hình.</a:t>
            </a:r>
          </a:p>
          <a:p>
            <a:pPr marL="755654" lvl="1" indent="-377827" algn="l">
              <a:lnSpc>
                <a:spcPts val="4900"/>
              </a:lnSpc>
              <a:buFont typeface="Arial"/>
              <a:buChar char="•"/>
            </a:pPr>
            <a:r>
              <a:rPr lang="en-US" sz="3500">
                <a:solidFill>
                  <a:srgbClr val="1B4440"/>
                </a:solidFill>
                <a:latin typeface="Poppins"/>
                <a:ea typeface="Poppins"/>
                <a:cs typeface="Poppins"/>
                <a:sym typeface="Poppins"/>
              </a:rPr>
              <a:t>Thực hiện Undersampling đối với các điểm số từ 4 đến 5 sao cho không chênh lệch quá mức so với các điểm số khác.</a:t>
            </a:r>
          </a:p>
          <a:p>
            <a:pPr marL="755654" lvl="1" indent="-377827" algn="l">
              <a:lnSpc>
                <a:spcPts val="4900"/>
              </a:lnSpc>
              <a:buFont typeface="Arial"/>
              <a:buChar char="•"/>
            </a:pPr>
            <a:r>
              <a:rPr lang="en-US" sz="3500">
                <a:solidFill>
                  <a:srgbClr val="1B4440"/>
                </a:solidFill>
                <a:latin typeface="Poppins"/>
                <a:ea typeface="Poppins"/>
                <a:cs typeface="Poppins"/>
                <a:sym typeface="Poppins"/>
              </a:rPr>
              <a:t>Huấn luyện lại mô hình trên dữ liệu đã cân bằng.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DE5">
                <a:alpha val="43500"/>
              </a:srgbClr>
            </a:gs>
            <a:gs pos="33333">
              <a:srgbClr val="D5FFF8">
                <a:alpha val="46000"/>
              </a:srgbClr>
            </a:gs>
            <a:gs pos="66667">
              <a:srgbClr val="BBB2FF">
                <a:alpha val="39500"/>
              </a:srgbClr>
            </a:gs>
            <a:gs pos="100000">
              <a:srgbClr val="FFF6CC">
                <a:alpha val="52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028700" y="656694"/>
            <a:ext cx="2357470" cy="406320"/>
            <a:chOff x="0" y="0"/>
            <a:chExt cx="620898" cy="107014"/>
          </a:xfrm>
        </p:grpSpPr>
        <p:sp>
          <p:nvSpPr>
            <p:cNvPr id="3" name="Freeform 3"/>
            <p:cNvSpPr/>
            <p:nvPr/>
          </p:nvSpPr>
          <p:spPr>
            <a:xfrm>
              <a:off x="0" y="0"/>
              <a:ext cx="620898" cy="107014"/>
            </a:xfrm>
            <a:custGeom>
              <a:avLst/>
              <a:gdLst/>
              <a:ahLst/>
              <a:cxnLst/>
              <a:rect l="l" t="t" r="r" b="b"/>
              <a:pathLst>
                <a:path w="620898" h="107014">
                  <a:moveTo>
                    <a:pt x="53507" y="0"/>
                  </a:moveTo>
                  <a:lnTo>
                    <a:pt x="567390" y="0"/>
                  </a:lnTo>
                  <a:cubicBezTo>
                    <a:pt x="596942" y="0"/>
                    <a:pt x="620898" y="23956"/>
                    <a:pt x="620898" y="53507"/>
                  </a:cubicBezTo>
                  <a:lnTo>
                    <a:pt x="620898" y="53507"/>
                  </a:lnTo>
                  <a:cubicBezTo>
                    <a:pt x="620898" y="83058"/>
                    <a:pt x="596942" y="107014"/>
                    <a:pt x="567390"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4" name="TextBox 4"/>
            <p:cNvSpPr txBox="1"/>
            <p:nvPr/>
          </p:nvSpPr>
          <p:spPr>
            <a:xfrm>
              <a:off x="0" y="-57150"/>
              <a:ext cx="620898" cy="16416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442150" y="656694"/>
            <a:ext cx="2817150" cy="406320"/>
            <a:chOff x="0" y="0"/>
            <a:chExt cx="741965" cy="107014"/>
          </a:xfrm>
        </p:grpSpPr>
        <p:sp>
          <p:nvSpPr>
            <p:cNvPr id="6" name="Freeform 6"/>
            <p:cNvSpPr/>
            <p:nvPr/>
          </p:nvSpPr>
          <p:spPr>
            <a:xfrm>
              <a:off x="0" y="0"/>
              <a:ext cx="741965" cy="107014"/>
            </a:xfrm>
            <a:custGeom>
              <a:avLst/>
              <a:gdLst/>
              <a:ahLst/>
              <a:cxnLst/>
              <a:rect l="l" t="t" r="r" b="b"/>
              <a:pathLst>
                <a:path w="741965" h="107014">
                  <a:moveTo>
                    <a:pt x="53507" y="0"/>
                  </a:moveTo>
                  <a:lnTo>
                    <a:pt x="688458" y="0"/>
                  </a:lnTo>
                  <a:cubicBezTo>
                    <a:pt x="718009" y="0"/>
                    <a:pt x="741965" y="23956"/>
                    <a:pt x="741965" y="53507"/>
                  </a:cubicBezTo>
                  <a:lnTo>
                    <a:pt x="741965" y="53507"/>
                  </a:lnTo>
                  <a:cubicBezTo>
                    <a:pt x="741965" y="83058"/>
                    <a:pt x="718009" y="107014"/>
                    <a:pt x="688458"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7" name="TextBox 7"/>
            <p:cNvSpPr txBox="1"/>
            <p:nvPr/>
          </p:nvSpPr>
          <p:spPr>
            <a:xfrm>
              <a:off x="0" y="-57150"/>
              <a:ext cx="741965" cy="164164"/>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10800000">
            <a:off x="-1518187" y="2226942"/>
            <a:ext cx="3725622" cy="3725622"/>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0" name="TextBox 10"/>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1" name="Group 11"/>
          <p:cNvGrpSpPr/>
          <p:nvPr/>
        </p:nvGrpSpPr>
        <p:grpSpPr>
          <a:xfrm>
            <a:off x="15407265" y="8888630"/>
            <a:ext cx="3725622" cy="3725622"/>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3" name="TextBox 13"/>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4" name="Freeform 14"/>
          <p:cNvSpPr/>
          <p:nvPr/>
        </p:nvSpPr>
        <p:spPr>
          <a:xfrm flipH="1">
            <a:off x="0" y="6657414"/>
            <a:ext cx="4074025" cy="3629586"/>
          </a:xfrm>
          <a:custGeom>
            <a:avLst/>
            <a:gdLst/>
            <a:ahLst/>
            <a:cxnLst/>
            <a:rect l="l" t="t" r="r" b="b"/>
            <a:pathLst>
              <a:path w="4074025" h="3629586">
                <a:moveTo>
                  <a:pt x="4074025" y="0"/>
                </a:moveTo>
                <a:lnTo>
                  <a:pt x="0" y="0"/>
                </a:lnTo>
                <a:lnTo>
                  <a:pt x="0" y="3629586"/>
                </a:lnTo>
                <a:lnTo>
                  <a:pt x="4074025" y="3629586"/>
                </a:lnTo>
                <a:lnTo>
                  <a:pt x="4074025"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Freeform 15"/>
          <p:cNvSpPr/>
          <p:nvPr/>
        </p:nvSpPr>
        <p:spPr>
          <a:xfrm>
            <a:off x="15939561" y="7097985"/>
            <a:ext cx="2639478" cy="2944651"/>
          </a:xfrm>
          <a:custGeom>
            <a:avLst/>
            <a:gdLst/>
            <a:ahLst/>
            <a:cxnLst/>
            <a:rect l="l" t="t" r="r" b="b"/>
            <a:pathLst>
              <a:path w="2639478" h="2944651">
                <a:moveTo>
                  <a:pt x="0" y="0"/>
                </a:moveTo>
                <a:lnTo>
                  <a:pt x="2639478" y="0"/>
                </a:lnTo>
                <a:lnTo>
                  <a:pt x="2639478" y="2944651"/>
                </a:lnTo>
                <a:lnTo>
                  <a:pt x="0" y="294465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a:off x="6690026" y="6320376"/>
            <a:ext cx="5733423" cy="1555220"/>
          </a:xfrm>
          <a:custGeom>
            <a:avLst/>
            <a:gdLst/>
            <a:ahLst/>
            <a:cxnLst/>
            <a:rect l="l" t="t" r="r" b="b"/>
            <a:pathLst>
              <a:path w="5733423" h="1555220">
                <a:moveTo>
                  <a:pt x="0" y="0"/>
                </a:moveTo>
                <a:lnTo>
                  <a:pt x="5733422" y="0"/>
                </a:lnTo>
                <a:lnTo>
                  <a:pt x="5733422" y="1555219"/>
                </a:lnTo>
                <a:lnTo>
                  <a:pt x="0" y="1555219"/>
                </a:lnTo>
                <a:lnTo>
                  <a:pt x="0" y="0"/>
                </a:lnTo>
                <a:close/>
              </a:path>
            </a:pathLst>
          </a:custGeom>
          <a:blipFill>
            <a:blip r:embed="rId6"/>
            <a:stretch>
              <a:fillRect/>
            </a:stretch>
          </a:blipFill>
        </p:spPr>
      </p:sp>
      <p:sp>
        <p:nvSpPr>
          <p:cNvPr id="17" name="TextBox 17"/>
          <p:cNvSpPr txBox="1"/>
          <p:nvPr/>
        </p:nvSpPr>
        <p:spPr>
          <a:xfrm>
            <a:off x="2437867" y="2216503"/>
            <a:ext cx="14237741" cy="2492375"/>
          </a:xfrm>
          <a:prstGeom prst="rect">
            <a:avLst/>
          </a:prstGeom>
        </p:spPr>
        <p:txBody>
          <a:bodyPr lIns="0" tIns="0" rIns="0" bIns="0" rtlCol="0" anchor="t">
            <a:spAutoFit/>
          </a:bodyPr>
          <a:lstStyle/>
          <a:p>
            <a:pPr algn="l">
              <a:lnSpc>
                <a:spcPts val="4900"/>
              </a:lnSpc>
            </a:pPr>
            <a:r>
              <a:rPr lang="en-US" sz="3500">
                <a:solidFill>
                  <a:srgbClr val="1B4440"/>
                </a:solidFill>
                <a:latin typeface="Poppins"/>
                <a:ea typeface="Poppins"/>
                <a:cs typeface="Poppins"/>
                <a:sym typeface="Poppins"/>
              </a:rPr>
              <a:t>– Kết quả trước đó cho thấy chênh lệch điểm số MSE và MAE của mô hình với dữ liệu đã qua cân bằng không quá rõ rệt, ta có thể xác định mô hình hoạt động ổn định và ít bị ảnh hưởng bởi sự mất cân bằng của dữ liệu.</a:t>
            </a:r>
          </a:p>
        </p:txBody>
      </p:sp>
      <p:sp>
        <p:nvSpPr>
          <p:cNvPr id="18" name="TextBox 18"/>
          <p:cNvSpPr txBox="1"/>
          <p:nvPr/>
        </p:nvSpPr>
        <p:spPr>
          <a:xfrm>
            <a:off x="1599248" y="1129689"/>
            <a:ext cx="14079711" cy="695325"/>
          </a:xfrm>
          <a:prstGeom prst="rect">
            <a:avLst/>
          </a:prstGeom>
        </p:spPr>
        <p:txBody>
          <a:bodyPr lIns="0" tIns="0" rIns="0" bIns="0" rtlCol="0" anchor="t">
            <a:spAutoFit/>
          </a:bodyPr>
          <a:lstStyle/>
          <a:p>
            <a:pPr marL="0" lvl="0" indent="0" algn="l">
              <a:lnSpc>
                <a:spcPts val="5250"/>
              </a:lnSpc>
              <a:spcBef>
                <a:spcPct val="0"/>
              </a:spcBef>
            </a:pPr>
            <a:r>
              <a:rPr lang="en-US" sz="5000">
                <a:solidFill>
                  <a:srgbClr val="FFFFFF"/>
                </a:solidFill>
                <a:latin typeface="Sniglet"/>
                <a:ea typeface="Sniglet"/>
                <a:cs typeface="Sniglet"/>
                <a:sym typeface="Sniglet"/>
              </a:rPr>
              <a:t>d) Thực hiện dự đoán và đánh giá với tập kiểm tra</a:t>
            </a:r>
          </a:p>
        </p:txBody>
      </p:sp>
      <p:sp>
        <p:nvSpPr>
          <p:cNvPr id="19" name="TextBox 19"/>
          <p:cNvSpPr txBox="1"/>
          <p:nvPr/>
        </p:nvSpPr>
        <p:spPr>
          <a:xfrm>
            <a:off x="2437867" y="5038725"/>
            <a:ext cx="14237741" cy="1254125"/>
          </a:xfrm>
          <a:prstGeom prst="rect">
            <a:avLst/>
          </a:prstGeom>
        </p:spPr>
        <p:txBody>
          <a:bodyPr lIns="0" tIns="0" rIns="0" bIns="0" rtlCol="0" anchor="t">
            <a:spAutoFit/>
          </a:bodyPr>
          <a:lstStyle/>
          <a:p>
            <a:pPr algn="l">
              <a:lnSpc>
                <a:spcPts val="4900"/>
              </a:lnSpc>
            </a:pPr>
            <a:r>
              <a:rPr lang="en-US" sz="3500">
                <a:solidFill>
                  <a:srgbClr val="1B4440"/>
                </a:solidFill>
                <a:latin typeface="Poppins"/>
                <a:ea typeface="Poppins"/>
                <a:cs typeface="Poppins"/>
                <a:sym typeface="Poppins"/>
              </a:rPr>
              <a:t>– Tiếp đến, sử dụng mô hình đã huấn luyện để dự đoán trên tập kiểm thử.</a:t>
            </a:r>
          </a:p>
        </p:txBody>
      </p:sp>
      <p:sp>
        <p:nvSpPr>
          <p:cNvPr id="20" name="TextBox 20"/>
          <p:cNvSpPr txBox="1"/>
          <p:nvPr/>
        </p:nvSpPr>
        <p:spPr>
          <a:xfrm>
            <a:off x="4662413" y="8209180"/>
            <a:ext cx="10156464" cy="1254125"/>
          </a:xfrm>
          <a:prstGeom prst="rect">
            <a:avLst/>
          </a:prstGeom>
        </p:spPr>
        <p:txBody>
          <a:bodyPr lIns="0" tIns="0" rIns="0" bIns="0" rtlCol="0" anchor="t">
            <a:spAutoFit/>
          </a:bodyPr>
          <a:lstStyle/>
          <a:p>
            <a:pPr algn="l">
              <a:lnSpc>
                <a:spcPts val="4900"/>
              </a:lnSpc>
            </a:pPr>
            <a:r>
              <a:rPr lang="en-US" sz="3500">
                <a:solidFill>
                  <a:srgbClr val="1B4440"/>
                </a:solidFill>
                <a:latin typeface="Poppins"/>
                <a:ea typeface="Poppins"/>
                <a:cs typeface="Poppins"/>
                <a:sym typeface="Poppins"/>
              </a:rPr>
              <a:t>-&gt; Kết quả cho thấy mô hình cho ra dự đoán với độ chính xác rất cao.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DE5">
                <a:alpha val="43500"/>
              </a:srgbClr>
            </a:gs>
            <a:gs pos="33333">
              <a:srgbClr val="D5FFF8">
                <a:alpha val="46000"/>
              </a:srgbClr>
            </a:gs>
            <a:gs pos="66667">
              <a:srgbClr val="BBB2FF">
                <a:alpha val="39500"/>
              </a:srgbClr>
            </a:gs>
            <a:gs pos="100000">
              <a:srgbClr val="FFF6CC">
                <a:alpha val="52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028700" y="656694"/>
            <a:ext cx="2357470" cy="406320"/>
            <a:chOff x="0" y="0"/>
            <a:chExt cx="620898" cy="107014"/>
          </a:xfrm>
        </p:grpSpPr>
        <p:sp>
          <p:nvSpPr>
            <p:cNvPr id="3" name="Freeform 3"/>
            <p:cNvSpPr/>
            <p:nvPr/>
          </p:nvSpPr>
          <p:spPr>
            <a:xfrm>
              <a:off x="0" y="0"/>
              <a:ext cx="620898" cy="107014"/>
            </a:xfrm>
            <a:custGeom>
              <a:avLst/>
              <a:gdLst/>
              <a:ahLst/>
              <a:cxnLst/>
              <a:rect l="l" t="t" r="r" b="b"/>
              <a:pathLst>
                <a:path w="620898" h="107014">
                  <a:moveTo>
                    <a:pt x="53507" y="0"/>
                  </a:moveTo>
                  <a:lnTo>
                    <a:pt x="567390" y="0"/>
                  </a:lnTo>
                  <a:cubicBezTo>
                    <a:pt x="596942" y="0"/>
                    <a:pt x="620898" y="23956"/>
                    <a:pt x="620898" y="53507"/>
                  </a:cubicBezTo>
                  <a:lnTo>
                    <a:pt x="620898" y="53507"/>
                  </a:lnTo>
                  <a:cubicBezTo>
                    <a:pt x="620898" y="83058"/>
                    <a:pt x="596942" y="107014"/>
                    <a:pt x="567390"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4" name="TextBox 4"/>
            <p:cNvSpPr txBox="1"/>
            <p:nvPr/>
          </p:nvSpPr>
          <p:spPr>
            <a:xfrm>
              <a:off x="0" y="-57150"/>
              <a:ext cx="620898" cy="16416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442150" y="656694"/>
            <a:ext cx="2817150" cy="406320"/>
            <a:chOff x="0" y="0"/>
            <a:chExt cx="741965" cy="107014"/>
          </a:xfrm>
        </p:grpSpPr>
        <p:sp>
          <p:nvSpPr>
            <p:cNvPr id="6" name="Freeform 6"/>
            <p:cNvSpPr/>
            <p:nvPr/>
          </p:nvSpPr>
          <p:spPr>
            <a:xfrm>
              <a:off x="0" y="0"/>
              <a:ext cx="741965" cy="107014"/>
            </a:xfrm>
            <a:custGeom>
              <a:avLst/>
              <a:gdLst/>
              <a:ahLst/>
              <a:cxnLst/>
              <a:rect l="l" t="t" r="r" b="b"/>
              <a:pathLst>
                <a:path w="741965" h="107014">
                  <a:moveTo>
                    <a:pt x="53507" y="0"/>
                  </a:moveTo>
                  <a:lnTo>
                    <a:pt x="688458" y="0"/>
                  </a:lnTo>
                  <a:cubicBezTo>
                    <a:pt x="718009" y="0"/>
                    <a:pt x="741965" y="23956"/>
                    <a:pt x="741965" y="53507"/>
                  </a:cubicBezTo>
                  <a:lnTo>
                    <a:pt x="741965" y="53507"/>
                  </a:lnTo>
                  <a:cubicBezTo>
                    <a:pt x="741965" y="83058"/>
                    <a:pt x="718009" y="107014"/>
                    <a:pt x="688458"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7" name="TextBox 7"/>
            <p:cNvSpPr txBox="1"/>
            <p:nvPr/>
          </p:nvSpPr>
          <p:spPr>
            <a:xfrm>
              <a:off x="0" y="-57150"/>
              <a:ext cx="741965" cy="164164"/>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3405005" y="5143500"/>
            <a:ext cx="6362972" cy="6362972"/>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0" name="TextBox 10"/>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1" name="Freeform 11"/>
          <p:cNvSpPr/>
          <p:nvPr/>
        </p:nvSpPr>
        <p:spPr>
          <a:xfrm>
            <a:off x="-2350530" y="6267586"/>
            <a:ext cx="4254023" cy="4114800"/>
          </a:xfrm>
          <a:custGeom>
            <a:avLst/>
            <a:gdLst/>
            <a:ahLst/>
            <a:cxnLst/>
            <a:rect l="l" t="t" r="r" b="b"/>
            <a:pathLst>
              <a:path w="4254023" h="4114800">
                <a:moveTo>
                  <a:pt x="0" y="0"/>
                </a:moveTo>
                <a:lnTo>
                  <a:pt x="4254023" y="0"/>
                </a:lnTo>
                <a:lnTo>
                  <a:pt x="4254023" y="4114800"/>
                </a:lnTo>
                <a:lnTo>
                  <a:pt x="0" y="4114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2" name="Freeform 12"/>
          <p:cNvSpPr/>
          <p:nvPr/>
        </p:nvSpPr>
        <p:spPr>
          <a:xfrm rot="551149" flipH="1">
            <a:off x="16327859" y="943220"/>
            <a:ext cx="3920282" cy="4114800"/>
          </a:xfrm>
          <a:custGeom>
            <a:avLst/>
            <a:gdLst/>
            <a:ahLst/>
            <a:cxnLst/>
            <a:rect l="l" t="t" r="r" b="b"/>
            <a:pathLst>
              <a:path w="3920282" h="4114800">
                <a:moveTo>
                  <a:pt x="3920282" y="0"/>
                </a:moveTo>
                <a:lnTo>
                  <a:pt x="0" y="0"/>
                </a:lnTo>
                <a:lnTo>
                  <a:pt x="0" y="4114800"/>
                </a:lnTo>
                <a:lnTo>
                  <a:pt x="3920282" y="4114800"/>
                </a:lnTo>
                <a:lnTo>
                  <a:pt x="3920282"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3" name="TextBox 13"/>
          <p:cNvSpPr txBox="1"/>
          <p:nvPr/>
        </p:nvSpPr>
        <p:spPr>
          <a:xfrm>
            <a:off x="1298300" y="751944"/>
            <a:ext cx="15691400" cy="1701165"/>
          </a:xfrm>
          <a:prstGeom prst="rect">
            <a:avLst/>
          </a:prstGeom>
        </p:spPr>
        <p:txBody>
          <a:bodyPr lIns="0" tIns="0" rIns="0" bIns="0" rtlCol="0" anchor="t">
            <a:spAutoFit/>
          </a:bodyPr>
          <a:lstStyle/>
          <a:p>
            <a:pPr marL="0" lvl="0" indent="0" algn="l">
              <a:lnSpc>
                <a:spcPts val="6615"/>
              </a:lnSpc>
              <a:spcBef>
                <a:spcPct val="0"/>
              </a:spcBef>
            </a:pPr>
            <a:r>
              <a:rPr lang="en-US" sz="6300">
                <a:solidFill>
                  <a:srgbClr val="FFFFFF"/>
                </a:solidFill>
                <a:latin typeface="Sniglet"/>
                <a:ea typeface="Sniglet"/>
                <a:cs typeface="Sniglet"/>
                <a:sym typeface="Sniglet"/>
              </a:rPr>
              <a:t>4. Xây dựng và so sánh các mô hình Collaborative Filtering</a:t>
            </a:r>
          </a:p>
        </p:txBody>
      </p:sp>
      <p:sp>
        <p:nvSpPr>
          <p:cNvPr id="14" name="TextBox 14"/>
          <p:cNvSpPr txBox="1"/>
          <p:nvPr/>
        </p:nvSpPr>
        <p:spPr>
          <a:xfrm>
            <a:off x="1906742" y="2810390"/>
            <a:ext cx="10865006" cy="672465"/>
          </a:xfrm>
          <a:prstGeom prst="rect">
            <a:avLst/>
          </a:prstGeom>
        </p:spPr>
        <p:txBody>
          <a:bodyPr lIns="0" tIns="0" rIns="0" bIns="0" rtlCol="0" anchor="t">
            <a:spAutoFit/>
          </a:bodyPr>
          <a:lstStyle/>
          <a:p>
            <a:pPr marL="0" lvl="0" indent="0" algn="l">
              <a:lnSpc>
                <a:spcPts val="5040"/>
              </a:lnSpc>
              <a:spcBef>
                <a:spcPct val="0"/>
              </a:spcBef>
            </a:pPr>
            <a:r>
              <a:rPr lang="en-US" sz="4800">
                <a:solidFill>
                  <a:srgbClr val="FFFFFF"/>
                </a:solidFill>
                <a:latin typeface="Sniglet"/>
                <a:ea typeface="Sniglet"/>
                <a:cs typeface="Sniglet"/>
                <a:sym typeface="Sniglet"/>
              </a:rPr>
              <a:t>a) Giới thiệu tổng quan</a:t>
            </a:r>
          </a:p>
        </p:txBody>
      </p:sp>
      <p:sp>
        <p:nvSpPr>
          <p:cNvPr id="15" name="TextBox 15"/>
          <p:cNvSpPr txBox="1"/>
          <p:nvPr/>
        </p:nvSpPr>
        <p:spPr>
          <a:xfrm>
            <a:off x="2751959" y="3900833"/>
            <a:ext cx="14237741" cy="4968875"/>
          </a:xfrm>
          <a:prstGeom prst="rect">
            <a:avLst/>
          </a:prstGeom>
        </p:spPr>
        <p:txBody>
          <a:bodyPr lIns="0" tIns="0" rIns="0" bIns="0" rtlCol="0" anchor="t">
            <a:spAutoFit/>
          </a:bodyPr>
          <a:lstStyle/>
          <a:p>
            <a:pPr algn="l">
              <a:lnSpc>
                <a:spcPts val="4900"/>
              </a:lnSpc>
            </a:pPr>
            <a:r>
              <a:rPr lang="en-US" sz="3500">
                <a:solidFill>
                  <a:srgbClr val="1B4440"/>
                </a:solidFill>
                <a:latin typeface="Poppins"/>
                <a:ea typeface="Poppins"/>
                <a:cs typeface="Poppins"/>
                <a:sym typeface="Poppins"/>
              </a:rPr>
              <a:t>– Collaborative Filtering (CF) là kỹ thuật gợi ý dựa trên hành vi đánh giá quá khứ, không cần thông tin mô tả người dùng hay sản phẩm. Dự án sử dụng ba mô hình CF để so sánh hiệu quả:</a:t>
            </a:r>
          </a:p>
          <a:p>
            <a:pPr marL="755654" lvl="1" indent="-377827" algn="l">
              <a:lnSpc>
                <a:spcPts val="4900"/>
              </a:lnSpc>
              <a:buFont typeface="Arial"/>
              <a:buChar char="•"/>
            </a:pPr>
            <a:r>
              <a:rPr lang="en-US" sz="3500">
                <a:solidFill>
                  <a:srgbClr val="1B4440"/>
                </a:solidFill>
                <a:latin typeface="Poppins"/>
                <a:ea typeface="Poppins"/>
                <a:cs typeface="Poppins"/>
                <a:sym typeface="Poppins"/>
              </a:rPr>
              <a:t>SVD: Phân rã ma trận, ánh xạ vào không gian tiềm ẩn.</a:t>
            </a:r>
          </a:p>
          <a:p>
            <a:pPr marL="755654" lvl="1" indent="-377827" algn="l">
              <a:lnSpc>
                <a:spcPts val="4900"/>
              </a:lnSpc>
              <a:buFont typeface="Arial"/>
              <a:buChar char="•"/>
            </a:pPr>
            <a:r>
              <a:rPr lang="en-US" sz="3500">
                <a:solidFill>
                  <a:srgbClr val="1B4440"/>
                </a:solidFill>
                <a:latin typeface="Poppins"/>
                <a:ea typeface="Poppins"/>
                <a:cs typeface="Poppins"/>
                <a:sym typeface="Poppins"/>
              </a:rPr>
              <a:t>SlopeOne: Dự đoán dựa trên trung bình hiệu điểm giữa các cặp sản phẩm.</a:t>
            </a:r>
          </a:p>
          <a:p>
            <a:pPr marL="755654" lvl="1" indent="-377827" algn="l">
              <a:lnSpc>
                <a:spcPts val="4900"/>
              </a:lnSpc>
              <a:buFont typeface="Arial"/>
              <a:buChar char="•"/>
            </a:pPr>
            <a:r>
              <a:rPr lang="en-US" sz="3500">
                <a:solidFill>
                  <a:srgbClr val="1B4440"/>
                </a:solidFill>
                <a:latin typeface="Poppins"/>
                <a:ea typeface="Poppins"/>
                <a:cs typeface="Poppins"/>
                <a:sym typeface="Poppins"/>
              </a:rPr>
              <a:t>KNNBasic: Tìm các người dùng/sản phẩm tương đồng bằng k-láng giềng gần nhất.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DE5">
                <a:alpha val="43500"/>
              </a:srgbClr>
            </a:gs>
            <a:gs pos="33333">
              <a:srgbClr val="D5FFF8">
                <a:alpha val="46000"/>
              </a:srgbClr>
            </a:gs>
            <a:gs pos="66667">
              <a:srgbClr val="BBB2FF">
                <a:alpha val="39500"/>
              </a:srgbClr>
            </a:gs>
            <a:gs pos="100000">
              <a:srgbClr val="FFF6CC">
                <a:alpha val="52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028700" y="656694"/>
            <a:ext cx="2357470" cy="406320"/>
            <a:chOff x="0" y="0"/>
            <a:chExt cx="620898" cy="107014"/>
          </a:xfrm>
        </p:grpSpPr>
        <p:sp>
          <p:nvSpPr>
            <p:cNvPr id="3" name="Freeform 3"/>
            <p:cNvSpPr/>
            <p:nvPr/>
          </p:nvSpPr>
          <p:spPr>
            <a:xfrm>
              <a:off x="0" y="0"/>
              <a:ext cx="620898" cy="107014"/>
            </a:xfrm>
            <a:custGeom>
              <a:avLst/>
              <a:gdLst/>
              <a:ahLst/>
              <a:cxnLst/>
              <a:rect l="l" t="t" r="r" b="b"/>
              <a:pathLst>
                <a:path w="620898" h="107014">
                  <a:moveTo>
                    <a:pt x="53507" y="0"/>
                  </a:moveTo>
                  <a:lnTo>
                    <a:pt x="567390" y="0"/>
                  </a:lnTo>
                  <a:cubicBezTo>
                    <a:pt x="596942" y="0"/>
                    <a:pt x="620898" y="23956"/>
                    <a:pt x="620898" y="53507"/>
                  </a:cubicBezTo>
                  <a:lnTo>
                    <a:pt x="620898" y="53507"/>
                  </a:lnTo>
                  <a:cubicBezTo>
                    <a:pt x="620898" y="83058"/>
                    <a:pt x="596942" y="107014"/>
                    <a:pt x="567390"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4" name="TextBox 4"/>
            <p:cNvSpPr txBox="1"/>
            <p:nvPr/>
          </p:nvSpPr>
          <p:spPr>
            <a:xfrm>
              <a:off x="0" y="-57150"/>
              <a:ext cx="620898" cy="16416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442150" y="656694"/>
            <a:ext cx="2817150" cy="406320"/>
            <a:chOff x="0" y="0"/>
            <a:chExt cx="741965" cy="107014"/>
          </a:xfrm>
        </p:grpSpPr>
        <p:sp>
          <p:nvSpPr>
            <p:cNvPr id="6" name="Freeform 6"/>
            <p:cNvSpPr/>
            <p:nvPr/>
          </p:nvSpPr>
          <p:spPr>
            <a:xfrm>
              <a:off x="0" y="0"/>
              <a:ext cx="741965" cy="107014"/>
            </a:xfrm>
            <a:custGeom>
              <a:avLst/>
              <a:gdLst/>
              <a:ahLst/>
              <a:cxnLst/>
              <a:rect l="l" t="t" r="r" b="b"/>
              <a:pathLst>
                <a:path w="741965" h="107014">
                  <a:moveTo>
                    <a:pt x="53507" y="0"/>
                  </a:moveTo>
                  <a:lnTo>
                    <a:pt x="688458" y="0"/>
                  </a:lnTo>
                  <a:cubicBezTo>
                    <a:pt x="718009" y="0"/>
                    <a:pt x="741965" y="23956"/>
                    <a:pt x="741965" y="53507"/>
                  </a:cubicBezTo>
                  <a:lnTo>
                    <a:pt x="741965" y="53507"/>
                  </a:lnTo>
                  <a:cubicBezTo>
                    <a:pt x="741965" y="83058"/>
                    <a:pt x="718009" y="107014"/>
                    <a:pt x="688458"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7" name="TextBox 7"/>
            <p:cNvSpPr txBox="1"/>
            <p:nvPr/>
          </p:nvSpPr>
          <p:spPr>
            <a:xfrm>
              <a:off x="0" y="-57150"/>
              <a:ext cx="741965" cy="164164"/>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109044" y="392013"/>
            <a:ext cx="3294915" cy="3294915"/>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0" name="TextBox 10"/>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1" name="Freeform 11"/>
          <p:cNvSpPr/>
          <p:nvPr/>
        </p:nvSpPr>
        <p:spPr>
          <a:xfrm>
            <a:off x="16709978" y="1383762"/>
            <a:ext cx="2505568" cy="2829697"/>
          </a:xfrm>
          <a:custGeom>
            <a:avLst/>
            <a:gdLst/>
            <a:ahLst/>
            <a:cxnLst/>
            <a:rect l="l" t="t" r="r" b="b"/>
            <a:pathLst>
              <a:path w="2505568" h="2829697">
                <a:moveTo>
                  <a:pt x="0" y="0"/>
                </a:moveTo>
                <a:lnTo>
                  <a:pt x="2505568" y="0"/>
                </a:lnTo>
                <a:lnTo>
                  <a:pt x="2505568" y="2829697"/>
                </a:lnTo>
                <a:lnTo>
                  <a:pt x="0" y="282969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12" name="Group 12"/>
          <p:cNvGrpSpPr/>
          <p:nvPr/>
        </p:nvGrpSpPr>
        <p:grpSpPr>
          <a:xfrm>
            <a:off x="-1299327" y="8039168"/>
            <a:ext cx="4495664" cy="449566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4" name="TextBox 14"/>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5" name="Freeform 15"/>
          <p:cNvSpPr/>
          <p:nvPr/>
        </p:nvSpPr>
        <p:spPr>
          <a:xfrm>
            <a:off x="-303048" y="8039168"/>
            <a:ext cx="3499385" cy="3276696"/>
          </a:xfrm>
          <a:custGeom>
            <a:avLst/>
            <a:gdLst/>
            <a:ahLst/>
            <a:cxnLst/>
            <a:rect l="l" t="t" r="r" b="b"/>
            <a:pathLst>
              <a:path w="3499385" h="3276696">
                <a:moveTo>
                  <a:pt x="0" y="0"/>
                </a:moveTo>
                <a:lnTo>
                  <a:pt x="3499385" y="0"/>
                </a:lnTo>
                <a:lnTo>
                  <a:pt x="3499385" y="3276696"/>
                </a:lnTo>
                <a:lnTo>
                  <a:pt x="0" y="327669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rot="1873264">
            <a:off x="-971134" y="2052935"/>
            <a:ext cx="1942268" cy="2789157"/>
          </a:xfrm>
          <a:custGeom>
            <a:avLst/>
            <a:gdLst/>
            <a:ahLst/>
            <a:cxnLst/>
            <a:rect l="l" t="t" r="r" b="b"/>
            <a:pathLst>
              <a:path w="1942268" h="2789157">
                <a:moveTo>
                  <a:pt x="0" y="0"/>
                </a:moveTo>
                <a:lnTo>
                  <a:pt x="1942268" y="0"/>
                </a:lnTo>
                <a:lnTo>
                  <a:pt x="1942268" y="2789158"/>
                </a:lnTo>
                <a:lnTo>
                  <a:pt x="0" y="2789158"/>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7" name="Freeform 17"/>
          <p:cNvSpPr/>
          <p:nvPr/>
        </p:nvSpPr>
        <p:spPr>
          <a:xfrm>
            <a:off x="3617006" y="5943938"/>
            <a:ext cx="7164938" cy="4190460"/>
          </a:xfrm>
          <a:custGeom>
            <a:avLst/>
            <a:gdLst/>
            <a:ahLst/>
            <a:cxnLst/>
            <a:rect l="l" t="t" r="r" b="b"/>
            <a:pathLst>
              <a:path w="7164938" h="4190460">
                <a:moveTo>
                  <a:pt x="0" y="0"/>
                </a:moveTo>
                <a:lnTo>
                  <a:pt x="7164938" y="0"/>
                </a:lnTo>
                <a:lnTo>
                  <a:pt x="7164938" y="4190460"/>
                </a:lnTo>
                <a:lnTo>
                  <a:pt x="0" y="4190460"/>
                </a:lnTo>
                <a:lnTo>
                  <a:pt x="0" y="0"/>
                </a:lnTo>
                <a:close/>
              </a:path>
            </a:pathLst>
          </a:custGeom>
          <a:blipFill>
            <a:blip r:embed="rId8"/>
            <a:stretch>
              <a:fillRect/>
            </a:stretch>
          </a:blipFill>
        </p:spPr>
      </p:sp>
      <p:sp>
        <p:nvSpPr>
          <p:cNvPr id="18" name="TextBox 18"/>
          <p:cNvSpPr txBox="1"/>
          <p:nvPr/>
        </p:nvSpPr>
        <p:spPr>
          <a:xfrm>
            <a:off x="1766972" y="917004"/>
            <a:ext cx="10865006" cy="672465"/>
          </a:xfrm>
          <a:prstGeom prst="rect">
            <a:avLst/>
          </a:prstGeom>
        </p:spPr>
        <p:txBody>
          <a:bodyPr lIns="0" tIns="0" rIns="0" bIns="0" rtlCol="0" anchor="t">
            <a:spAutoFit/>
          </a:bodyPr>
          <a:lstStyle/>
          <a:p>
            <a:pPr marL="0" lvl="0" indent="0" algn="l">
              <a:lnSpc>
                <a:spcPts val="5040"/>
              </a:lnSpc>
              <a:spcBef>
                <a:spcPct val="0"/>
              </a:spcBef>
            </a:pPr>
            <a:r>
              <a:rPr lang="en-US" sz="4800">
                <a:solidFill>
                  <a:srgbClr val="FFFFFF"/>
                </a:solidFill>
                <a:latin typeface="Sniglet"/>
                <a:ea typeface="Sniglet"/>
                <a:cs typeface="Sniglet"/>
                <a:sym typeface="Sniglet"/>
              </a:rPr>
              <a:t>b) Triển khai và so sánh</a:t>
            </a:r>
          </a:p>
        </p:txBody>
      </p:sp>
      <p:sp>
        <p:nvSpPr>
          <p:cNvPr id="19" name="TextBox 19"/>
          <p:cNvSpPr txBox="1"/>
          <p:nvPr/>
        </p:nvSpPr>
        <p:spPr>
          <a:xfrm>
            <a:off x="1553356" y="1934695"/>
            <a:ext cx="14237741" cy="4349750"/>
          </a:xfrm>
          <a:prstGeom prst="rect">
            <a:avLst/>
          </a:prstGeom>
        </p:spPr>
        <p:txBody>
          <a:bodyPr lIns="0" tIns="0" rIns="0" bIns="0" rtlCol="0" anchor="t">
            <a:spAutoFit/>
          </a:bodyPr>
          <a:lstStyle/>
          <a:p>
            <a:pPr algn="l">
              <a:lnSpc>
                <a:spcPts val="4900"/>
              </a:lnSpc>
            </a:pPr>
            <a:r>
              <a:rPr lang="en-US" sz="3500">
                <a:solidFill>
                  <a:srgbClr val="1B4440"/>
                </a:solidFill>
                <a:latin typeface="Poppins"/>
                <a:ea typeface="Poppins"/>
                <a:cs typeface="Poppins"/>
                <a:sym typeface="Poppins"/>
              </a:rPr>
              <a:t>– Các mô hình được triển khai thông qua thư viện Scikit-Surprise – một thư viện mã nguồn mở chuyên dụng trong lĩnh vực hệ thống gợi ý.</a:t>
            </a:r>
          </a:p>
          <a:p>
            <a:pPr algn="l">
              <a:lnSpc>
                <a:spcPts val="4900"/>
              </a:lnSpc>
            </a:pPr>
            <a:r>
              <a:rPr lang="en-US" sz="3500">
                <a:solidFill>
                  <a:srgbClr val="1B4440"/>
                </a:solidFill>
                <a:latin typeface="Poppins"/>
                <a:ea typeface="Poppins"/>
                <a:cs typeface="Poppins"/>
                <a:sym typeface="Poppins"/>
              </a:rPr>
              <a:t>– Huấn luyện mô hình CF cũng sẽ sử dụng kỹ thuật K-Fold tương tự như Random Forest để tăng độ chính xác cho mô hình. </a:t>
            </a:r>
          </a:p>
          <a:p>
            <a:pPr algn="l">
              <a:lnSpc>
                <a:spcPts val="4900"/>
              </a:lnSpc>
            </a:pPr>
            <a:r>
              <a:rPr lang="en-US" sz="3500">
                <a:solidFill>
                  <a:srgbClr val="1B4440"/>
                </a:solidFill>
                <a:latin typeface="Poppins"/>
                <a:ea typeface="Poppins"/>
                <a:cs typeface="Poppins"/>
                <a:sym typeface="Poppins"/>
              </a:rPr>
              <a:t>– Thực hiện tính toán điểm số RMSE và MAE để so sánh các mô hình.</a:t>
            </a:r>
          </a:p>
        </p:txBody>
      </p:sp>
      <p:sp>
        <p:nvSpPr>
          <p:cNvPr id="20" name="TextBox 20"/>
          <p:cNvSpPr txBox="1"/>
          <p:nvPr/>
        </p:nvSpPr>
        <p:spPr>
          <a:xfrm>
            <a:off x="11716954" y="6431031"/>
            <a:ext cx="5392090" cy="3111500"/>
          </a:xfrm>
          <a:prstGeom prst="rect">
            <a:avLst/>
          </a:prstGeom>
        </p:spPr>
        <p:txBody>
          <a:bodyPr lIns="0" tIns="0" rIns="0" bIns="0" rtlCol="0" anchor="t">
            <a:spAutoFit/>
          </a:bodyPr>
          <a:lstStyle/>
          <a:p>
            <a:pPr algn="l">
              <a:lnSpc>
                <a:spcPts val="4900"/>
              </a:lnSpc>
            </a:pPr>
            <a:r>
              <a:rPr lang="en-US" sz="3500">
                <a:solidFill>
                  <a:srgbClr val="1B4440"/>
                </a:solidFill>
                <a:latin typeface="Poppins"/>
                <a:ea typeface="Poppins"/>
                <a:cs typeface="Poppins"/>
                <a:sym typeface="Poppins"/>
              </a:rPr>
              <a:t>– Từ biểu đồ, ta xác định được mô hình SVD hoạt động cho ra kết quả tốt hơn so với 2 mô hình còn lại.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DE5">
                <a:alpha val="43500"/>
              </a:srgbClr>
            </a:gs>
            <a:gs pos="33333">
              <a:srgbClr val="D5FFF8">
                <a:alpha val="46000"/>
              </a:srgbClr>
            </a:gs>
            <a:gs pos="66667">
              <a:srgbClr val="BBB2FF">
                <a:alpha val="39500"/>
              </a:srgbClr>
            </a:gs>
            <a:gs pos="100000">
              <a:srgbClr val="FFF6CC">
                <a:alpha val="52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028700" y="656694"/>
            <a:ext cx="2357470" cy="406320"/>
            <a:chOff x="0" y="0"/>
            <a:chExt cx="620898" cy="107014"/>
          </a:xfrm>
        </p:grpSpPr>
        <p:sp>
          <p:nvSpPr>
            <p:cNvPr id="3" name="Freeform 3"/>
            <p:cNvSpPr/>
            <p:nvPr/>
          </p:nvSpPr>
          <p:spPr>
            <a:xfrm>
              <a:off x="0" y="0"/>
              <a:ext cx="620898" cy="107014"/>
            </a:xfrm>
            <a:custGeom>
              <a:avLst/>
              <a:gdLst/>
              <a:ahLst/>
              <a:cxnLst/>
              <a:rect l="l" t="t" r="r" b="b"/>
              <a:pathLst>
                <a:path w="620898" h="107014">
                  <a:moveTo>
                    <a:pt x="53507" y="0"/>
                  </a:moveTo>
                  <a:lnTo>
                    <a:pt x="567390" y="0"/>
                  </a:lnTo>
                  <a:cubicBezTo>
                    <a:pt x="596942" y="0"/>
                    <a:pt x="620898" y="23956"/>
                    <a:pt x="620898" y="53507"/>
                  </a:cubicBezTo>
                  <a:lnTo>
                    <a:pt x="620898" y="53507"/>
                  </a:lnTo>
                  <a:cubicBezTo>
                    <a:pt x="620898" y="83058"/>
                    <a:pt x="596942" y="107014"/>
                    <a:pt x="567390"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4" name="TextBox 4"/>
            <p:cNvSpPr txBox="1"/>
            <p:nvPr/>
          </p:nvSpPr>
          <p:spPr>
            <a:xfrm>
              <a:off x="0" y="-57150"/>
              <a:ext cx="620898" cy="16416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442150" y="656694"/>
            <a:ext cx="2817150" cy="406320"/>
            <a:chOff x="0" y="0"/>
            <a:chExt cx="741965" cy="107014"/>
          </a:xfrm>
        </p:grpSpPr>
        <p:sp>
          <p:nvSpPr>
            <p:cNvPr id="6" name="Freeform 6"/>
            <p:cNvSpPr/>
            <p:nvPr/>
          </p:nvSpPr>
          <p:spPr>
            <a:xfrm>
              <a:off x="0" y="0"/>
              <a:ext cx="741965" cy="107014"/>
            </a:xfrm>
            <a:custGeom>
              <a:avLst/>
              <a:gdLst/>
              <a:ahLst/>
              <a:cxnLst/>
              <a:rect l="l" t="t" r="r" b="b"/>
              <a:pathLst>
                <a:path w="741965" h="107014">
                  <a:moveTo>
                    <a:pt x="53507" y="0"/>
                  </a:moveTo>
                  <a:lnTo>
                    <a:pt x="688458" y="0"/>
                  </a:lnTo>
                  <a:cubicBezTo>
                    <a:pt x="718009" y="0"/>
                    <a:pt x="741965" y="23956"/>
                    <a:pt x="741965" y="53507"/>
                  </a:cubicBezTo>
                  <a:lnTo>
                    <a:pt x="741965" y="53507"/>
                  </a:lnTo>
                  <a:cubicBezTo>
                    <a:pt x="741965" y="83058"/>
                    <a:pt x="718009" y="107014"/>
                    <a:pt x="688458"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7" name="TextBox 7"/>
            <p:cNvSpPr txBox="1"/>
            <p:nvPr/>
          </p:nvSpPr>
          <p:spPr>
            <a:xfrm>
              <a:off x="0" y="-57150"/>
              <a:ext cx="741965" cy="164164"/>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581186" y="8234548"/>
            <a:ext cx="2788622" cy="2788622"/>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0" name="TextBox 10"/>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1" name="Group 11"/>
          <p:cNvGrpSpPr/>
          <p:nvPr/>
        </p:nvGrpSpPr>
        <p:grpSpPr>
          <a:xfrm>
            <a:off x="17137248" y="2216306"/>
            <a:ext cx="1810143" cy="1810143"/>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3" name="TextBox 13"/>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4" name="Freeform 14"/>
          <p:cNvSpPr/>
          <p:nvPr/>
        </p:nvSpPr>
        <p:spPr>
          <a:xfrm>
            <a:off x="14666389" y="7354116"/>
            <a:ext cx="3232638" cy="2932884"/>
          </a:xfrm>
          <a:custGeom>
            <a:avLst/>
            <a:gdLst/>
            <a:ahLst/>
            <a:cxnLst/>
            <a:rect l="l" t="t" r="r" b="b"/>
            <a:pathLst>
              <a:path w="3232638" h="2932884">
                <a:moveTo>
                  <a:pt x="0" y="0"/>
                </a:moveTo>
                <a:lnTo>
                  <a:pt x="3232638" y="0"/>
                </a:lnTo>
                <a:lnTo>
                  <a:pt x="3232638" y="2932884"/>
                </a:lnTo>
                <a:lnTo>
                  <a:pt x="0" y="29328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Freeform 15"/>
          <p:cNvSpPr/>
          <p:nvPr/>
        </p:nvSpPr>
        <p:spPr>
          <a:xfrm>
            <a:off x="-389582" y="2581902"/>
            <a:ext cx="2836565" cy="2889094"/>
          </a:xfrm>
          <a:custGeom>
            <a:avLst/>
            <a:gdLst/>
            <a:ahLst/>
            <a:cxnLst/>
            <a:rect l="l" t="t" r="r" b="b"/>
            <a:pathLst>
              <a:path w="2836565" h="2889094">
                <a:moveTo>
                  <a:pt x="0" y="0"/>
                </a:moveTo>
                <a:lnTo>
                  <a:pt x="2836564" y="0"/>
                </a:lnTo>
                <a:lnTo>
                  <a:pt x="2836564" y="2889094"/>
                </a:lnTo>
                <a:lnTo>
                  <a:pt x="0" y="2889094"/>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TextBox 16"/>
          <p:cNvSpPr txBox="1"/>
          <p:nvPr/>
        </p:nvSpPr>
        <p:spPr>
          <a:xfrm>
            <a:off x="2796810" y="2448552"/>
            <a:ext cx="11342496" cy="6235701"/>
          </a:xfrm>
          <a:prstGeom prst="rect">
            <a:avLst/>
          </a:prstGeom>
        </p:spPr>
        <p:txBody>
          <a:bodyPr lIns="0" tIns="0" rIns="0" bIns="0" rtlCol="0" anchor="t">
            <a:spAutoFit/>
          </a:bodyPr>
          <a:lstStyle/>
          <a:p>
            <a:pPr algn="l">
              <a:lnSpc>
                <a:spcPts val="4899"/>
              </a:lnSpc>
            </a:pPr>
            <a:r>
              <a:rPr lang="en-US" sz="3499">
                <a:solidFill>
                  <a:srgbClr val="1B4440"/>
                </a:solidFill>
                <a:latin typeface="Arial"/>
                <a:ea typeface="Arial"/>
                <a:cs typeface="Arial"/>
                <a:sym typeface="Arial"/>
              </a:rPr>
              <a:t>     Trong thời đại bùng nổ của dữ liệu số và các nền tảng xem phim trực tuyến, việc đề xuất nội dung phù hợp với sở thích cá nhân của người dùng trở thành một yếu tố then chốt nhằm nâng cao trải nghiệm và giữ chân người xem. </a:t>
            </a:r>
          </a:p>
          <a:p>
            <a:pPr algn="l">
              <a:lnSpc>
                <a:spcPts val="4899"/>
              </a:lnSpc>
            </a:pPr>
            <a:r>
              <a:rPr lang="en-US" sz="3499">
                <a:solidFill>
                  <a:srgbClr val="1B4440"/>
                </a:solidFill>
                <a:latin typeface="Arial"/>
                <a:ea typeface="Arial"/>
                <a:cs typeface="Arial"/>
                <a:sym typeface="Arial"/>
              </a:rPr>
              <a:t>      Dự án này với mục tiêu xây dựng một hệ thống dự đoán và đề xuất phim kết hợp (hybrid), kết hợp linh hoạt giữa các phương pháp học máy và kỹ thuật đề xuất, nhằm nâng cao độ chính xác trong việc dự đoán xếp hạng và cải thiện chất lượng đề xuất cá nhân hóa.</a:t>
            </a:r>
          </a:p>
        </p:txBody>
      </p:sp>
      <p:sp>
        <p:nvSpPr>
          <p:cNvPr id="17" name="TextBox 17"/>
          <p:cNvSpPr txBox="1"/>
          <p:nvPr/>
        </p:nvSpPr>
        <p:spPr>
          <a:xfrm>
            <a:off x="2796810" y="707454"/>
            <a:ext cx="12694380" cy="1302386"/>
          </a:xfrm>
          <a:prstGeom prst="rect">
            <a:avLst/>
          </a:prstGeom>
        </p:spPr>
        <p:txBody>
          <a:bodyPr lIns="0" tIns="0" rIns="0" bIns="0" rtlCol="0" anchor="t">
            <a:spAutoFit/>
          </a:bodyPr>
          <a:lstStyle/>
          <a:p>
            <a:pPr marL="0" lvl="0" indent="0" algn="ctr">
              <a:lnSpc>
                <a:spcPts val="10639"/>
              </a:lnSpc>
              <a:spcBef>
                <a:spcPct val="0"/>
              </a:spcBef>
            </a:pPr>
            <a:r>
              <a:rPr lang="en-US" sz="7599">
                <a:solidFill>
                  <a:srgbClr val="FFFFFF"/>
                </a:solidFill>
                <a:latin typeface="Sniglet"/>
                <a:ea typeface="Sniglet"/>
                <a:cs typeface="Sniglet"/>
                <a:sym typeface="Sniglet"/>
              </a:rPr>
              <a:t>Tổng quan dự án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DE5">
                <a:alpha val="43500"/>
              </a:srgbClr>
            </a:gs>
            <a:gs pos="33333">
              <a:srgbClr val="D5FFF8">
                <a:alpha val="46000"/>
              </a:srgbClr>
            </a:gs>
            <a:gs pos="66667">
              <a:srgbClr val="BBB2FF">
                <a:alpha val="39500"/>
              </a:srgbClr>
            </a:gs>
            <a:gs pos="100000">
              <a:srgbClr val="FFF6CC">
                <a:alpha val="52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028700" y="656694"/>
            <a:ext cx="2357470" cy="406320"/>
            <a:chOff x="0" y="0"/>
            <a:chExt cx="620898" cy="107014"/>
          </a:xfrm>
        </p:grpSpPr>
        <p:sp>
          <p:nvSpPr>
            <p:cNvPr id="3" name="Freeform 3"/>
            <p:cNvSpPr/>
            <p:nvPr/>
          </p:nvSpPr>
          <p:spPr>
            <a:xfrm>
              <a:off x="0" y="0"/>
              <a:ext cx="620898" cy="107014"/>
            </a:xfrm>
            <a:custGeom>
              <a:avLst/>
              <a:gdLst/>
              <a:ahLst/>
              <a:cxnLst/>
              <a:rect l="l" t="t" r="r" b="b"/>
              <a:pathLst>
                <a:path w="620898" h="107014">
                  <a:moveTo>
                    <a:pt x="53507" y="0"/>
                  </a:moveTo>
                  <a:lnTo>
                    <a:pt x="567390" y="0"/>
                  </a:lnTo>
                  <a:cubicBezTo>
                    <a:pt x="596942" y="0"/>
                    <a:pt x="620898" y="23956"/>
                    <a:pt x="620898" y="53507"/>
                  </a:cubicBezTo>
                  <a:lnTo>
                    <a:pt x="620898" y="53507"/>
                  </a:lnTo>
                  <a:cubicBezTo>
                    <a:pt x="620898" y="83058"/>
                    <a:pt x="596942" y="107014"/>
                    <a:pt x="567390"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4" name="TextBox 4"/>
            <p:cNvSpPr txBox="1"/>
            <p:nvPr/>
          </p:nvSpPr>
          <p:spPr>
            <a:xfrm>
              <a:off x="0" y="-57150"/>
              <a:ext cx="620898" cy="16416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442150" y="656694"/>
            <a:ext cx="2817150" cy="406320"/>
            <a:chOff x="0" y="0"/>
            <a:chExt cx="741965" cy="107014"/>
          </a:xfrm>
        </p:grpSpPr>
        <p:sp>
          <p:nvSpPr>
            <p:cNvPr id="6" name="Freeform 6"/>
            <p:cNvSpPr/>
            <p:nvPr/>
          </p:nvSpPr>
          <p:spPr>
            <a:xfrm>
              <a:off x="0" y="0"/>
              <a:ext cx="741965" cy="107014"/>
            </a:xfrm>
            <a:custGeom>
              <a:avLst/>
              <a:gdLst/>
              <a:ahLst/>
              <a:cxnLst/>
              <a:rect l="l" t="t" r="r" b="b"/>
              <a:pathLst>
                <a:path w="741965" h="107014">
                  <a:moveTo>
                    <a:pt x="53507" y="0"/>
                  </a:moveTo>
                  <a:lnTo>
                    <a:pt x="688458" y="0"/>
                  </a:lnTo>
                  <a:cubicBezTo>
                    <a:pt x="718009" y="0"/>
                    <a:pt x="741965" y="23956"/>
                    <a:pt x="741965" y="53507"/>
                  </a:cubicBezTo>
                  <a:lnTo>
                    <a:pt x="741965" y="53507"/>
                  </a:lnTo>
                  <a:cubicBezTo>
                    <a:pt x="741965" y="83058"/>
                    <a:pt x="718009" y="107014"/>
                    <a:pt x="688458"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7" name="TextBox 7"/>
            <p:cNvSpPr txBox="1"/>
            <p:nvPr/>
          </p:nvSpPr>
          <p:spPr>
            <a:xfrm>
              <a:off x="0" y="-57150"/>
              <a:ext cx="741965" cy="164164"/>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109044" y="859854"/>
            <a:ext cx="3294915" cy="3294915"/>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0" name="TextBox 10"/>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1" name="Freeform 11"/>
          <p:cNvSpPr/>
          <p:nvPr/>
        </p:nvSpPr>
        <p:spPr>
          <a:xfrm>
            <a:off x="16709978" y="1851603"/>
            <a:ext cx="2505568" cy="2829697"/>
          </a:xfrm>
          <a:custGeom>
            <a:avLst/>
            <a:gdLst/>
            <a:ahLst/>
            <a:cxnLst/>
            <a:rect l="l" t="t" r="r" b="b"/>
            <a:pathLst>
              <a:path w="2505568" h="2829697">
                <a:moveTo>
                  <a:pt x="0" y="0"/>
                </a:moveTo>
                <a:lnTo>
                  <a:pt x="2505568" y="0"/>
                </a:lnTo>
                <a:lnTo>
                  <a:pt x="2505568" y="2829697"/>
                </a:lnTo>
                <a:lnTo>
                  <a:pt x="0" y="282969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12" name="Group 12"/>
          <p:cNvGrpSpPr/>
          <p:nvPr/>
        </p:nvGrpSpPr>
        <p:grpSpPr>
          <a:xfrm>
            <a:off x="14889416" y="7462068"/>
            <a:ext cx="4495664" cy="449566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4" name="TextBox 14"/>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5" name="Freeform 15"/>
          <p:cNvSpPr/>
          <p:nvPr/>
        </p:nvSpPr>
        <p:spPr>
          <a:xfrm>
            <a:off x="15885696" y="7462068"/>
            <a:ext cx="3499385" cy="3276696"/>
          </a:xfrm>
          <a:custGeom>
            <a:avLst/>
            <a:gdLst/>
            <a:ahLst/>
            <a:cxnLst/>
            <a:rect l="l" t="t" r="r" b="b"/>
            <a:pathLst>
              <a:path w="3499385" h="3276696">
                <a:moveTo>
                  <a:pt x="0" y="0"/>
                </a:moveTo>
                <a:lnTo>
                  <a:pt x="3499384" y="0"/>
                </a:lnTo>
                <a:lnTo>
                  <a:pt x="3499384" y="3276696"/>
                </a:lnTo>
                <a:lnTo>
                  <a:pt x="0" y="327669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rot="1873264">
            <a:off x="-717105" y="2604143"/>
            <a:ext cx="1942268" cy="2789157"/>
          </a:xfrm>
          <a:custGeom>
            <a:avLst/>
            <a:gdLst/>
            <a:ahLst/>
            <a:cxnLst/>
            <a:rect l="l" t="t" r="r" b="b"/>
            <a:pathLst>
              <a:path w="1942268" h="2789157">
                <a:moveTo>
                  <a:pt x="0" y="0"/>
                </a:moveTo>
                <a:lnTo>
                  <a:pt x="1942268" y="0"/>
                </a:lnTo>
                <a:lnTo>
                  <a:pt x="1942268" y="2789157"/>
                </a:lnTo>
                <a:lnTo>
                  <a:pt x="0" y="278915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7" name="TextBox 17"/>
          <p:cNvSpPr txBox="1"/>
          <p:nvPr/>
        </p:nvSpPr>
        <p:spPr>
          <a:xfrm>
            <a:off x="1983769" y="917004"/>
            <a:ext cx="11424085" cy="1310640"/>
          </a:xfrm>
          <a:prstGeom prst="rect">
            <a:avLst/>
          </a:prstGeom>
        </p:spPr>
        <p:txBody>
          <a:bodyPr lIns="0" tIns="0" rIns="0" bIns="0" rtlCol="0" anchor="t">
            <a:spAutoFit/>
          </a:bodyPr>
          <a:lstStyle/>
          <a:p>
            <a:pPr marL="0" lvl="0" indent="0" algn="l">
              <a:lnSpc>
                <a:spcPts val="5040"/>
              </a:lnSpc>
              <a:spcBef>
                <a:spcPct val="0"/>
              </a:spcBef>
            </a:pPr>
            <a:r>
              <a:rPr lang="en-US" sz="4800">
                <a:solidFill>
                  <a:srgbClr val="FFFFFF"/>
                </a:solidFill>
                <a:latin typeface="Sniglet"/>
                <a:ea typeface="Sniglet"/>
                <a:cs typeface="Sniglet"/>
                <a:sym typeface="Sniglet"/>
              </a:rPr>
              <a:t>c) Đánh giá mô hình theo tiêu chí Top-N Recommendation</a:t>
            </a:r>
          </a:p>
        </p:txBody>
      </p:sp>
      <p:sp>
        <p:nvSpPr>
          <p:cNvPr id="18" name="TextBox 18"/>
          <p:cNvSpPr txBox="1"/>
          <p:nvPr/>
        </p:nvSpPr>
        <p:spPr>
          <a:xfrm>
            <a:off x="1807385" y="2454038"/>
            <a:ext cx="14237741" cy="6826250"/>
          </a:xfrm>
          <a:prstGeom prst="rect">
            <a:avLst/>
          </a:prstGeom>
        </p:spPr>
        <p:txBody>
          <a:bodyPr lIns="0" tIns="0" rIns="0" bIns="0" rtlCol="0" anchor="t">
            <a:spAutoFit/>
          </a:bodyPr>
          <a:lstStyle/>
          <a:p>
            <a:pPr algn="l">
              <a:lnSpc>
                <a:spcPts val="4900"/>
              </a:lnSpc>
            </a:pPr>
            <a:r>
              <a:rPr lang="en-US" sz="3500">
                <a:solidFill>
                  <a:srgbClr val="1B4440"/>
                </a:solidFill>
                <a:latin typeface="Poppins"/>
                <a:ea typeface="Poppins"/>
                <a:cs typeface="Poppins"/>
                <a:sym typeface="Poppins"/>
              </a:rPr>
              <a:t>– Tiếp đến sẽ thực hiện đánh giá mô hình SVD thông qua việc xếp hạng 10 phim cho từng cá nhân.</a:t>
            </a:r>
          </a:p>
          <a:p>
            <a:pPr algn="l">
              <a:lnSpc>
                <a:spcPts val="4900"/>
              </a:lnSpc>
            </a:pPr>
            <a:r>
              <a:rPr lang="en-US" sz="3500">
                <a:solidFill>
                  <a:srgbClr val="1B4440"/>
                </a:solidFill>
                <a:latin typeface="Poppins"/>
                <a:ea typeface="Poppins"/>
                <a:cs typeface="Poppins"/>
                <a:sym typeface="Poppins"/>
              </a:rPr>
              <a:t>- Đánh giá bằng các chỉ số: RMSE, MAE, MSE (lỗi dự đoán) và Precision@10, Recall@10, F1-score@10 (đánh giá top gợi ý).</a:t>
            </a:r>
          </a:p>
          <a:p>
            <a:pPr algn="l">
              <a:lnSpc>
                <a:spcPts val="4900"/>
              </a:lnSpc>
            </a:pPr>
            <a:r>
              <a:rPr lang="en-US" sz="3500">
                <a:solidFill>
                  <a:srgbClr val="1B4440"/>
                </a:solidFill>
                <a:latin typeface="Poppins"/>
                <a:ea typeface="Poppins"/>
                <a:cs typeface="Poppins"/>
                <a:sym typeface="Poppins"/>
              </a:rPr>
              <a:t>– Một mục được xem là “liên quan” nếu rating thật ≥ 4.0.</a:t>
            </a:r>
          </a:p>
          <a:p>
            <a:pPr algn="l">
              <a:lnSpc>
                <a:spcPts val="4900"/>
              </a:lnSpc>
            </a:pPr>
            <a:r>
              <a:rPr lang="en-US" sz="3500">
                <a:solidFill>
                  <a:srgbClr val="1B4440"/>
                </a:solidFill>
                <a:latin typeface="Poppins"/>
                <a:ea typeface="Poppins"/>
                <a:cs typeface="Poppins"/>
                <a:sym typeface="Poppins"/>
              </a:rPr>
              <a:t>– Mỗi người dùng được đề xuất tối đa 10 phim, và tính:</a:t>
            </a:r>
          </a:p>
          <a:p>
            <a:pPr marL="755654" lvl="1" indent="-377827" algn="l">
              <a:lnSpc>
                <a:spcPts val="4900"/>
              </a:lnSpc>
              <a:buFont typeface="Arial"/>
              <a:buChar char="•"/>
            </a:pPr>
            <a:r>
              <a:rPr lang="en-US" sz="3500">
                <a:solidFill>
                  <a:srgbClr val="1B4440"/>
                </a:solidFill>
                <a:latin typeface="Poppins"/>
                <a:ea typeface="Poppins"/>
                <a:cs typeface="Poppins"/>
                <a:sym typeface="Poppins"/>
              </a:rPr>
              <a:t>Precision = số phim liên quan trong top-10 / 10</a:t>
            </a:r>
          </a:p>
          <a:p>
            <a:pPr marL="755654" lvl="1" indent="-377827" algn="l">
              <a:lnSpc>
                <a:spcPts val="4900"/>
              </a:lnSpc>
              <a:buFont typeface="Arial"/>
              <a:buChar char="•"/>
            </a:pPr>
            <a:r>
              <a:rPr lang="en-US" sz="3500">
                <a:solidFill>
                  <a:srgbClr val="1B4440"/>
                </a:solidFill>
                <a:latin typeface="Poppins"/>
                <a:ea typeface="Poppins"/>
                <a:cs typeface="Poppins"/>
                <a:sym typeface="Poppins"/>
              </a:rPr>
              <a:t>Recall = số phim liên quan trong top-10 / tổng số phim liên quan thực tế</a:t>
            </a:r>
          </a:p>
          <a:p>
            <a:pPr marL="755654" lvl="1" indent="-377827" algn="l">
              <a:lnSpc>
                <a:spcPts val="4900"/>
              </a:lnSpc>
              <a:buFont typeface="Arial"/>
              <a:buChar char="•"/>
            </a:pPr>
            <a:r>
              <a:rPr lang="en-US" sz="3500">
                <a:solidFill>
                  <a:srgbClr val="1B4440"/>
                </a:solidFill>
                <a:latin typeface="Poppins"/>
                <a:ea typeface="Poppins"/>
                <a:cs typeface="Poppins"/>
                <a:sym typeface="Poppins"/>
              </a:rPr>
              <a:t>F1-score = trung bình điều hòa giữa Precision và Recall</a:t>
            </a:r>
          </a:p>
          <a:p>
            <a:pPr algn="l">
              <a:lnSpc>
                <a:spcPts val="4900"/>
              </a:lnSpc>
            </a:pPr>
            <a:endParaRPr lang="en-US" sz="3500">
              <a:solidFill>
                <a:srgbClr val="1B4440"/>
              </a:solidFill>
              <a:latin typeface="Poppins"/>
              <a:ea typeface="Poppins"/>
              <a:cs typeface="Poppins"/>
              <a:sym typeface="Poppi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DE5">
                <a:alpha val="43500"/>
              </a:srgbClr>
            </a:gs>
            <a:gs pos="33333">
              <a:srgbClr val="D5FFF8">
                <a:alpha val="46000"/>
              </a:srgbClr>
            </a:gs>
            <a:gs pos="66667">
              <a:srgbClr val="BBB2FF">
                <a:alpha val="39500"/>
              </a:srgbClr>
            </a:gs>
            <a:gs pos="100000">
              <a:srgbClr val="FFF6CC">
                <a:alpha val="52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028700" y="656694"/>
            <a:ext cx="2357470" cy="406320"/>
            <a:chOff x="0" y="0"/>
            <a:chExt cx="620898" cy="107014"/>
          </a:xfrm>
        </p:grpSpPr>
        <p:sp>
          <p:nvSpPr>
            <p:cNvPr id="3" name="Freeform 3"/>
            <p:cNvSpPr/>
            <p:nvPr/>
          </p:nvSpPr>
          <p:spPr>
            <a:xfrm>
              <a:off x="0" y="0"/>
              <a:ext cx="620898" cy="107014"/>
            </a:xfrm>
            <a:custGeom>
              <a:avLst/>
              <a:gdLst/>
              <a:ahLst/>
              <a:cxnLst/>
              <a:rect l="l" t="t" r="r" b="b"/>
              <a:pathLst>
                <a:path w="620898" h="107014">
                  <a:moveTo>
                    <a:pt x="53507" y="0"/>
                  </a:moveTo>
                  <a:lnTo>
                    <a:pt x="567390" y="0"/>
                  </a:lnTo>
                  <a:cubicBezTo>
                    <a:pt x="596942" y="0"/>
                    <a:pt x="620898" y="23956"/>
                    <a:pt x="620898" y="53507"/>
                  </a:cubicBezTo>
                  <a:lnTo>
                    <a:pt x="620898" y="53507"/>
                  </a:lnTo>
                  <a:cubicBezTo>
                    <a:pt x="620898" y="83058"/>
                    <a:pt x="596942" y="107014"/>
                    <a:pt x="567390"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4" name="TextBox 4"/>
            <p:cNvSpPr txBox="1"/>
            <p:nvPr/>
          </p:nvSpPr>
          <p:spPr>
            <a:xfrm>
              <a:off x="0" y="-57150"/>
              <a:ext cx="620898" cy="16416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5396489" y="-1206117"/>
            <a:ext cx="3725622" cy="372562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7" name="TextBox 7"/>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8" name="Freeform 8"/>
          <p:cNvSpPr/>
          <p:nvPr/>
        </p:nvSpPr>
        <p:spPr>
          <a:xfrm>
            <a:off x="16102250" y="8424189"/>
            <a:ext cx="2874126" cy="2602391"/>
          </a:xfrm>
          <a:custGeom>
            <a:avLst/>
            <a:gdLst/>
            <a:ahLst/>
            <a:cxnLst/>
            <a:rect l="l" t="t" r="r" b="b"/>
            <a:pathLst>
              <a:path w="2874126" h="2602391">
                <a:moveTo>
                  <a:pt x="0" y="0"/>
                </a:moveTo>
                <a:lnTo>
                  <a:pt x="2874126" y="0"/>
                </a:lnTo>
                <a:lnTo>
                  <a:pt x="2874126" y="2602390"/>
                </a:lnTo>
                <a:lnTo>
                  <a:pt x="0" y="260239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296464" y="5821798"/>
            <a:ext cx="2592927" cy="2602391"/>
          </a:xfrm>
          <a:custGeom>
            <a:avLst/>
            <a:gdLst/>
            <a:ahLst/>
            <a:cxnLst/>
            <a:rect l="l" t="t" r="r" b="b"/>
            <a:pathLst>
              <a:path w="2592927" h="2602391">
                <a:moveTo>
                  <a:pt x="0" y="0"/>
                </a:moveTo>
                <a:lnTo>
                  <a:pt x="2592928" y="0"/>
                </a:lnTo>
                <a:lnTo>
                  <a:pt x="2592928" y="2602391"/>
                </a:lnTo>
                <a:lnTo>
                  <a:pt x="0" y="260239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Freeform 10"/>
          <p:cNvSpPr/>
          <p:nvPr/>
        </p:nvSpPr>
        <p:spPr>
          <a:xfrm>
            <a:off x="16377130" y="289589"/>
            <a:ext cx="2324366" cy="2541554"/>
          </a:xfrm>
          <a:custGeom>
            <a:avLst/>
            <a:gdLst/>
            <a:ahLst/>
            <a:cxnLst/>
            <a:rect l="l" t="t" r="r" b="b"/>
            <a:pathLst>
              <a:path w="2324366" h="2541554">
                <a:moveTo>
                  <a:pt x="0" y="0"/>
                </a:moveTo>
                <a:lnTo>
                  <a:pt x="2324366" y="0"/>
                </a:lnTo>
                <a:lnTo>
                  <a:pt x="2324366" y="2541553"/>
                </a:lnTo>
                <a:lnTo>
                  <a:pt x="0" y="254155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11" name="Group 11"/>
          <p:cNvGrpSpPr/>
          <p:nvPr/>
        </p:nvGrpSpPr>
        <p:grpSpPr>
          <a:xfrm>
            <a:off x="14442150" y="656694"/>
            <a:ext cx="2817150" cy="406320"/>
            <a:chOff x="0" y="0"/>
            <a:chExt cx="741965" cy="107014"/>
          </a:xfrm>
        </p:grpSpPr>
        <p:sp>
          <p:nvSpPr>
            <p:cNvPr id="12" name="Freeform 12"/>
            <p:cNvSpPr/>
            <p:nvPr/>
          </p:nvSpPr>
          <p:spPr>
            <a:xfrm>
              <a:off x="0" y="0"/>
              <a:ext cx="741965" cy="107014"/>
            </a:xfrm>
            <a:custGeom>
              <a:avLst/>
              <a:gdLst/>
              <a:ahLst/>
              <a:cxnLst/>
              <a:rect l="l" t="t" r="r" b="b"/>
              <a:pathLst>
                <a:path w="741965" h="107014">
                  <a:moveTo>
                    <a:pt x="53507" y="0"/>
                  </a:moveTo>
                  <a:lnTo>
                    <a:pt x="688458" y="0"/>
                  </a:lnTo>
                  <a:cubicBezTo>
                    <a:pt x="718009" y="0"/>
                    <a:pt x="741965" y="23956"/>
                    <a:pt x="741965" y="53507"/>
                  </a:cubicBezTo>
                  <a:lnTo>
                    <a:pt x="741965" y="53507"/>
                  </a:lnTo>
                  <a:cubicBezTo>
                    <a:pt x="741965" y="83058"/>
                    <a:pt x="718009" y="107014"/>
                    <a:pt x="688458"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13" name="TextBox 13"/>
            <p:cNvSpPr txBox="1"/>
            <p:nvPr/>
          </p:nvSpPr>
          <p:spPr>
            <a:xfrm>
              <a:off x="0" y="-57150"/>
              <a:ext cx="741965" cy="164164"/>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862811" y="8424189"/>
            <a:ext cx="3725622" cy="3725622"/>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6" name="TextBox 16"/>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7" name="Freeform 17"/>
          <p:cNvSpPr/>
          <p:nvPr/>
        </p:nvSpPr>
        <p:spPr>
          <a:xfrm>
            <a:off x="4246835" y="859854"/>
            <a:ext cx="3905840" cy="2359778"/>
          </a:xfrm>
          <a:custGeom>
            <a:avLst/>
            <a:gdLst/>
            <a:ahLst/>
            <a:cxnLst/>
            <a:rect l="l" t="t" r="r" b="b"/>
            <a:pathLst>
              <a:path w="3905840" h="2359778">
                <a:moveTo>
                  <a:pt x="0" y="0"/>
                </a:moveTo>
                <a:lnTo>
                  <a:pt x="3905840" y="0"/>
                </a:lnTo>
                <a:lnTo>
                  <a:pt x="3905840" y="2359778"/>
                </a:lnTo>
                <a:lnTo>
                  <a:pt x="0" y="2359778"/>
                </a:lnTo>
                <a:lnTo>
                  <a:pt x="0" y="0"/>
                </a:lnTo>
                <a:close/>
              </a:path>
            </a:pathLst>
          </a:custGeom>
          <a:blipFill>
            <a:blip r:embed="rId8"/>
            <a:stretch>
              <a:fillRect/>
            </a:stretch>
          </a:blipFill>
        </p:spPr>
      </p:sp>
      <p:sp>
        <p:nvSpPr>
          <p:cNvPr id="18" name="TextBox 18"/>
          <p:cNvSpPr txBox="1"/>
          <p:nvPr/>
        </p:nvSpPr>
        <p:spPr>
          <a:xfrm>
            <a:off x="1296464" y="3544242"/>
            <a:ext cx="14237741" cy="4968875"/>
          </a:xfrm>
          <a:prstGeom prst="rect">
            <a:avLst/>
          </a:prstGeom>
        </p:spPr>
        <p:txBody>
          <a:bodyPr lIns="0" tIns="0" rIns="0" bIns="0" rtlCol="0" anchor="t">
            <a:spAutoFit/>
          </a:bodyPr>
          <a:lstStyle/>
          <a:p>
            <a:pPr algn="l">
              <a:lnSpc>
                <a:spcPts val="4900"/>
              </a:lnSpc>
            </a:pPr>
            <a:r>
              <a:rPr lang="en-US" sz="3500">
                <a:solidFill>
                  <a:srgbClr val="1B4440"/>
                </a:solidFill>
                <a:latin typeface="Poppins"/>
                <a:ea typeface="Poppins"/>
                <a:cs typeface="Poppins"/>
                <a:sym typeface="Poppins"/>
              </a:rPr>
              <a:t>→ Kết quả mô hình SVD</a:t>
            </a:r>
          </a:p>
          <a:p>
            <a:pPr marL="755654" lvl="1" indent="-377827" algn="l">
              <a:lnSpc>
                <a:spcPts val="4900"/>
              </a:lnSpc>
              <a:buFont typeface="Arial"/>
              <a:buChar char="•"/>
            </a:pPr>
            <a:r>
              <a:rPr lang="en-US" sz="3500">
                <a:solidFill>
                  <a:srgbClr val="1B4440"/>
                </a:solidFill>
                <a:latin typeface="Poppins"/>
                <a:ea typeface="Poppins"/>
                <a:cs typeface="Poppins"/>
                <a:sym typeface="Poppins"/>
              </a:rPr>
              <a:t>Precision cao: Gợi ý chính xác các phim phù hợp sở thích người dùng.</a:t>
            </a:r>
          </a:p>
          <a:p>
            <a:pPr marL="755654" lvl="1" indent="-377827" algn="l">
              <a:lnSpc>
                <a:spcPts val="4900"/>
              </a:lnSpc>
              <a:buFont typeface="Arial"/>
              <a:buChar char="•"/>
            </a:pPr>
            <a:r>
              <a:rPr lang="en-US" sz="3500">
                <a:solidFill>
                  <a:srgbClr val="1B4440"/>
                </a:solidFill>
                <a:latin typeface="Poppins"/>
                <a:ea typeface="Poppins"/>
                <a:cs typeface="Poppins"/>
                <a:sym typeface="Poppins"/>
              </a:rPr>
              <a:t>Recall cao: Bao phủ tốt các phim người dùng yêu thích, dù chỉ giới hạn top 10.</a:t>
            </a:r>
          </a:p>
          <a:p>
            <a:pPr marL="755654" lvl="1" indent="-377827" algn="l">
              <a:lnSpc>
                <a:spcPts val="4900"/>
              </a:lnSpc>
              <a:buFont typeface="Arial"/>
              <a:buChar char="•"/>
            </a:pPr>
            <a:r>
              <a:rPr lang="en-US" sz="3500">
                <a:solidFill>
                  <a:srgbClr val="1B4440"/>
                </a:solidFill>
                <a:latin typeface="Poppins"/>
                <a:ea typeface="Poppins"/>
                <a:cs typeface="Poppins"/>
                <a:sym typeface="Poppins"/>
              </a:rPr>
              <a:t>Mô hình cho thấy hiệu quả cá nhân hóa cao, phù hợp với yêu cầu thực tế của hệ thống gợi ý.</a:t>
            </a:r>
          </a:p>
          <a:p>
            <a:pPr algn="l">
              <a:lnSpc>
                <a:spcPts val="4900"/>
              </a:lnSpc>
            </a:pPr>
            <a:endParaRPr lang="en-US" sz="3500">
              <a:solidFill>
                <a:srgbClr val="1B4440"/>
              </a:solidFill>
              <a:latin typeface="Poppins"/>
              <a:ea typeface="Poppins"/>
              <a:cs typeface="Poppins"/>
              <a:sym typeface="Poppi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DE5">
                <a:alpha val="43500"/>
              </a:srgbClr>
            </a:gs>
            <a:gs pos="33333">
              <a:srgbClr val="D5FFF8">
                <a:alpha val="46000"/>
              </a:srgbClr>
            </a:gs>
            <a:gs pos="66667">
              <a:srgbClr val="BBB2FF">
                <a:alpha val="39500"/>
              </a:srgbClr>
            </a:gs>
            <a:gs pos="100000">
              <a:srgbClr val="FFF6CC">
                <a:alpha val="52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525529" y="656694"/>
            <a:ext cx="2357470" cy="406320"/>
            <a:chOff x="0" y="0"/>
            <a:chExt cx="620898" cy="107014"/>
          </a:xfrm>
        </p:grpSpPr>
        <p:sp>
          <p:nvSpPr>
            <p:cNvPr id="3" name="Freeform 3"/>
            <p:cNvSpPr/>
            <p:nvPr/>
          </p:nvSpPr>
          <p:spPr>
            <a:xfrm>
              <a:off x="0" y="0"/>
              <a:ext cx="620898" cy="107014"/>
            </a:xfrm>
            <a:custGeom>
              <a:avLst/>
              <a:gdLst/>
              <a:ahLst/>
              <a:cxnLst/>
              <a:rect l="l" t="t" r="r" b="b"/>
              <a:pathLst>
                <a:path w="620898" h="107014">
                  <a:moveTo>
                    <a:pt x="53507" y="0"/>
                  </a:moveTo>
                  <a:lnTo>
                    <a:pt x="567390" y="0"/>
                  </a:lnTo>
                  <a:cubicBezTo>
                    <a:pt x="596942" y="0"/>
                    <a:pt x="620898" y="23956"/>
                    <a:pt x="620898" y="53507"/>
                  </a:cubicBezTo>
                  <a:lnTo>
                    <a:pt x="620898" y="53507"/>
                  </a:lnTo>
                  <a:cubicBezTo>
                    <a:pt x="620898" y="83058"/>
                    <a:pt x="596942" y="107014"/>
                    <a:pt x="567390"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4" name="TextBox 4"/>
            <p:cNvSpPr txBox="1"/>
            <p:nvPr/>
          </p:nvSpPr>
          <p:spPr>
            <a:xfrm>
              <a:off x="0" y="-57150"/>
              <a:ext cx="620898" cy="16416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6604111" y="-651672"/>
            <a:ext cx="3023051" cy="302305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7" name="TextBox 7"/>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8" name="Group 8"/>
          <p:cNvGrpSpPr/>
          <p:nvPr/>
        </p:nvGrpSpPr>
        <p:grpSpPr>
          <a:xfrm>
            <a:off x="15195536" y="622380"/>
            <a:ext cx="2817150" cy="406320"/>
            <a:chOff x="0" y="0"/>
            <a:chExt cx="741965" cy="107014"/>
          </a:xfrm>
        </p:grpSpPr>
        <p:sp>
          <p:nvSpPr>
            <p:cNvPr id="9" name="Freeform 9"/>
            <p:cNvSpPr/>
            <p:nvPr/>
          </p:nvSpPr>
          <p:spPr>
            <a:xfrm>
              <a:off x="0" y="0"/>
              <a:ext cx="741965" cy="107014"/>
            </a:xfrm>
            <a:custGeom>
              <a:avLst/>
              <a:gdLst/>
              <a:ahLst/>
              <a:cxnLst/>
              <a:rect l="l" t="t" r="r" b="b"/>
              <a:pathLst>
                <a:path w="741965" h="107014">
                  <a:moveTo>
                    <a:pt x="53507" y="0"/>
                  </a:moveTo>
                  <a:lnTo>
                    <a:pt x="688458" y="0"/>
                  </a:lnTo>
                  <a:cubicBezTo>
                    <a:pt x="718009" y="0"/>
                    <a:pt x="741965" y="23956"/>
                    <a:pt x="741965" y="53507"/>
                  </a:cubicBezTo>
                  <a:lnTo>
                    <a:pt x="741965" y="53507"/>
                  </a:lnTo>
                  <a:cubicBezTo>
                    <a:pt x="741965" y="83058"/>
                    <a:pt x="718009" y="107014"/>
                    <a:pt x="688458"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10" name="TextBox 10"/>
            <p:cNvSpPr txBox="1"/>
            <p:nvPr/>
          </p:nvSpPr>
          <p:spPr>
            <a:xfrm>
              <a:off x="0" y="-57150"/>
              <a:ext cx="741965" cy="164164"/>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5826088" y="3365695"/>
            <a:ext cx="10247870" cy="1024787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3" name="TextBox 13"/>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4" name="Freeform 14"/>
          <p:cNvSpPr/>
          <p:nvPr/>
        </p:nvSpPr>
        <p:spPr>
          <a:xfrm>
            <a:off x="-1360990" y="2245679"/>
            <a:ext cx="2768764" cy="2642912"/>
          </a:xfrm>
          <a:custGeom>
            <a:avLst/>
            <a:gdLst/>
            <a:ahLst/>
            <a:cxnLst/>
            <a:rect l="l" t="t" r="r" b="b"/>
            <a:pathLst>
              <a:path w="2768764" h="2642912">
                <a:moveTo>
                  <a:pt x="0" y="0"/>
                </a:moveTo>
                <a:lnTo>
                  <a:pt x="2768765" y="0"/>
                </a:lnTo>
                <a:lnTo>
                  <a:pt x="2768765" y="2642912"/>
                </a:lnTo>
                <a:lnTo>
                  <a:pt x="0" y="264291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Freeform 15"/>
          <p:cNvSpPr/>
          <p:nvPr/>
        </p:nvSpPr>
        <p:spPr>
          <a:xfrm>
            <a:off x="148279" y="2648357"/>
            <a:ext cx="2397137" cy="2240234"/>
          </a:xfrm>
          <a:custGeom>
            <a:avLst/>
            <a:gdLst/>
            <a:ahLst/>
            <a:cxnLst/>
            <a:rect l="l" t="t" r="r" b="b"/>
            <a:pathLst>
              <a:path w="2397137" h="2240234">
                <a:moveTo>
                  <a:pt x="0" y="0"/>
                </a:moveTo>
                <a:lnTo>
                  <a:pt x="2397137" y="0"/>
                </a:lnTo>
                <a:lnTo>
                  <a:pt x="2397137" y="2240234"/>
                </a:lnTo>
                <a:lnTo>
                  <a:pt x="0" y="2240234"/>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TextBox 16"/>
          <p:cNvSpPr txBox="1"/>
          <p:nvPr/>
        </p:nvSpPr>
        <p:spPr>
          <a:xfrm>
            <a:off x="2321784" y="874079"/>
            <a:ext cx="11424085" cy="1310640"/>
          </a:xfrm>
          <a:prstGeom prst="rect">
            <a:avLst/>
          </a:prstGeom>
        </p:spPr>
        <p:txBody>
          <a:bodyPr lIns="0" tIns="0" rIns="0" bIns="0" rtlCol="0" anchor="t">
            <a:spAutoFit/>
          </a:bodyPr>
          <a:lstStyle/>
          <a:p>
            <a:pPr marL="0" lvl="0" indent="0" algn="l">
              <a:lnSpc>
                <a:spcPts val="5040"/>
              </a:lnSpc>
              <a:spcBef>
                <a:spcPct val="0"/>
              </a:spcBef>
            </a:pPr>
            <a:r>
              <a:rPr lang="en-US" sz="4800">
                <a:solidFill>
                  <a:srgbClr val="FFFFFF"/>
                </a:solidFill>
                <a:latin typeface="Sniglet"/>
                <a:ea typeface="Sniglet"/>
                <a:cs typeface="Sniglet"/>
                <a:sym typeface="Sniglet"/>
              </a:rPr>
              <a:t>d) Thiết lập bảng xếp hạng Top 10 phim  bằng mô hình SVD</a:t>
            </a:r>
          </a:p>
        </p:txBody>
      </p:sp>
      <p:sp>
        <p:nvSpPr>
          <p:cNvPr id="17" name="TextBox 17"/>
          <p:cNvSpPr txBox="1"/>
          <p:nvPr/>
        </p:nvSpPr>
        <p:spPr>
          <a:xfrm>
            <a:off x="2882999" y="2543582"/>
            <a:ext cx="14712958" cy="3730625"/>
          </a:xfrm>
          <a:prstGeom prst="rect">
            <a:avLst/>
          </a:prstGeom>
        </p:spPr>
        <p:txBody>
          <a:bodyPr lIns="0" tIns="0" rIns="0" bIns="0" rtlCol="0" anchor="t">
            <a:spAutoFit/>
          </a:bodyPr>
          <a:lstStyle/>
          <a:p>
            <a:pPr algn="l">
              <a:lnSpc>
                <a:spcPts val="4900"/>
              </a:lnSpc>
            </a:pPr>
            <a:r>
              <a:rPr lang="en-US" sz="3500">
                <a:solidFill>
                  <a:srgbClr val="1B4440"/>
                </a:solidFill>
                <a:latin typeface="Poppins"/>
                <a:ea typeface="Poppins"/>
                <a:cs typeface="Poppins"/>
                <a:sym typeface="Poppins"/>
              </a:rPr>
              <a:t>- Mô hình SVD được sử dụng để dự đoán điểm đánh giá cho tất cả người dùng trên toàn bộ phim.</a:t>
            </a:r>
          </a:p>
          <a:p>
            <a:pPr algn="l">
              <a:lnSpc>
                <a:spcPts val="4900"/>
              </a:lnSpc>
            </a:pPr>
            <a:r>
              <a:rPr lang="en-US" sz="3500">
                <a:solidFill>
                  <a:srgbClr val="1B4440"/>
                </a:solidFill>
                <a:latin typeface="Poppins"/>
                <a:ea typeface="Poppins"/>
                <a:cs typeface="Poppins"/>
                <a:sym typeface="Poppins"/>
              </a:rPr>
              <a:t>- Với mỗi phim, tính điểm trung bình dự đoán từ tất cả người dùng để phản ánh mức độ yêu thích chung.</a:t>
            </a:r>
          </a:p>
          <a:p>
            <a:pPr algn="l">
              <a:lnSpc>
                <a:spcPts val="4900"/>
              </a:lnSpc>
            </a:pPr>
            <a:r>
              <a:rPr lang="en-US" sz="3500">
                <a:solidFill>
                  <a:srgbClr val="1B4440"/>
                </a:solidFill>
                <a:latin typeface="Poppins"/>
                <a:ea typeface="Poppins"/>
                <a:cs typeface="Poppins"/>
                <a:sym typeface="Poppins"/>
              </a:rPr>
              <a:t>- Các phim sau đó được sắp xếp giảm dần theo điểm trung bình và chọn top 10 phim có điểm cao nhất.</a:t>
            </a:r>
          </a:p>
        </p:txBody>
      </p:sp>
      <p:sp>
        <p:nvSpPr>
          <p:cNvPr id="18" name="Freeform 18"/>
          <p:cNvSpPr/>
          <p:nvPr/>
        </p:nvSpPr>
        <p:spPr>
          <a:xfrm>
            <a:off x="5112793" y="6674257"/>
            <a:ext cx="8062414" cy="3221968"/>
          </a:xfrm>
          <a:custGeom>
            <a:avLst/>
            <a:gdLst/>
            <a:ahLst/>
            <a:cxnLst/>
            <a:rect l="l" t="t" r="r" b="b"/>
            <a:pathLst>
              <a:path w="8062414" h="3221968">
                <a:moveTo>
                  <a:pt x="0" y="0"/>
                </a:moveTo>
                <a:lnTo>
                  <a:pt x="8062414" y="0"/>
                </a:lnTo>
                <a:lnTo>
                  <a:pt x="8062414" y="3221968"/>
                </a:lnTo>
                <a:lnTo>
                  <a:pt x="0" y="3221968"/>
                </a:lnTo>
                <a:lnTo>
                  <a:pt x="0" y="0"/>
                </a:lnTo>
                <a:close/>
              </a:path>
            </a:pathLst>
          </a:custGeom>
          <a:blipFill>
            <a:blip r:embed="rId6"/>
            <a:stretch>
              <a:fillRect/>
            </a:stretch>
          </a:blipFill>
        </p:spPr>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DE5">
                <a:alpha val="43500"/>
              </a:srgbClr>
            </a:gs>
            <a:gs pos="33333">
              <a:srgbClr val="D5FFF8">
                <a:alpha val="46000"/>
              </a:srgbClr>
            </a:gs>
            <a:gs pos="66667">
              <a:srgbClr val="BBB2FF">
                <a:alpha val="39500"/>
              </a:srgbClr>
            </a:gs>
            <a:gs pos="100000">
              <a:srgbClr val="FFF6CC">
                <a:alpha val="52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028700" y="656694"/>
            <a:ext cx="2357470" cy="406320"/>
            <a:chOff x="0" y="0"/>
            <a:chExt cx="620898" cy="107014"/>
          </a:xfrm>
        </p:grpSpPr>
        <p:sp>
          <p:nvSpPr>
            <p:cNvPr id="3" name="Freeform 3"/>
            <p:cNvSpPr/>
            <p:nvPr/>
          </p:nvSpPr>
          <p:spPr>
            <a:xfrm>
              <a:off x="0" y="0"/>
              <a:ext cx="620898" cy="107014"/>
            </a:xfrm>
            <a:custGeom>
              <a:avLst/>
              <a:gdLst/>
              <a:ahLst/>
              <a:cxnLst/>
              <a:rect l="l" t="t" r="r" b="b"/>
              <a:pathLst>
                <a:path w="620898" h="107014">
                  <a:moveTo>
                    <a:pt x="53507" y="0"/>
                  </a:moveTo>
                  <a:lnTo>
                    <a:pt x="567390" y="0"/>
                  </a:lnTo>
                  <a:cubicBezTo>
                    <a:pt x="596942" y="0"/>
                    <a:pt x="620898" y="23956"/>
                    <a:pt x="620898" y="53507"/>
                  </a:cubicBezTo>
                  <a:lnTo>
                    <a:pt x="620898" y="53507"/>
                  </a:lnTo>
                  <a:cubicBezTo>
                    <a:pt x="620898" y="83058"/>
                    <a:pt x="596942" y="107014"/>
                    <a:pt x="567390"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4" name="TextBox 4"/>
            <p:cNvSpPr txBox="1"/>
            <p:nvPr/>
          </p:nvSpPr>
          <p:spPr>
            <a:xfrm>
              <a:off x="0" y="-57150"/>
              <a:ext cx="620898" cy="16416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442150" y="656694"/>
            <a:ext cx="2817150" cy="406320"/>
            <a:chOff x="0" y="0"/>
            <a:chExt cx="741965" cy="107014"/>
          </a:xfrm>
        </p:grpSpPr>
        <p:sp>
          <p:nvSpPr>
            <p:cNvPr id="6" name="Freeform 6"/>
            <p:cNvSpPr/>
            <p:nvPr/>
          </p:nvSpPr>
          <p:spPr>
            <a:xfrm>
              <a:off x="0" y="0"/>
              <a:ext cx="741965" cy="107014"/>
            </a:xfrm>
            <a:custGeom>
              <a:avLst/>
              <a:gdLst/>
              <a:ahLst/>
              <a:cxnLst/>
              <a:rect l="l" t="t" r="r" b="b"/>
              <a:pathLst>
                <a:path w="741965" h="107014">
                  <a:moveTo>
                    <a:pt x="53507" y="0"/>
                  </a:moveTo>
                  <a:lnTo>
                    <a:pt x="688458" y="0"/>
                  </a:lnTo>
                  <a:cubicBezTo>
                    <a:pt x="718009" y="0"/>
                    <a:pt x="741965" y="23956"/>
                    <a:pt x="741965" y="53507"/>
                  </a:cubicBezTo>
                  <a:lnTo>
                    <a:pt x="741965" y="53507"/>
                  </a:lnTo>
                  <a:cubicBezTo>
                    <a:pt x="741965" y="83058"/>
                    <a:pt x="718009" y="107014"/>
                    <a:pt x="688458"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7" name="TextBox 7"/>
            <p:cNvSpPr txBox="1"/>
            <p:nvPr/>
          </p:nvSpPr>
          <p:spPr>
            <a:xfrm>
              <a:off x="0" y="-57150"/>
              <a:ext cx="741965" cy="164164"/>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10800000">
            <a:off x="-2133174" y="2282849"/>
            <a:ext cx="3725622" cy="3725622"/>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0" name="TextBox 10"/>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1" name="Group 11"/>
          <p:cNvGrpSpPr/>
          <p:nvPr/>
        </p:nvGrpSpPr>
        <p:grpSpPr>
          <a:xfrm>
            <a:off x="15407265" y="8888630"/>
            <a:ext cx="3725622" cy="3725622"/>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3" name="TextBox 13"/>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4" name="Freeform 14"/>
          <p:cNvSpPr/>
          <p:nvPr/>
        </p:nvSpPr>
        <p:spPr>
          <a:xfrm flipH="1">
            <a:off x="170423" y="6657414"/>
            <a:ext cx="4074025" cy="3629586"/>
          </a:xfrm>
          <a:custGeom>
            <a:avLst/>
            <a:gdLst/>
            <a:ahLst/>
            <a:cxnLst/>
            <a:rect l="l" t="t" r="r" b="b"/>
            <a:pathLst>
              <a:path w="4074025" h="3629586">
                <a:moveTo>
                  <a:pt x="4074025" y="0"/>
                </a:moveTo>
                <a:lnTo>
                  <a:pt x="0" y="0"/>
                </a:lnTo>
                <a:lnTo>
                  <a:pt x="0" y="3629586"/>
                </a:lnTo>
                <a:lnTo>
                  <a:pt x="4074025" y="3629586"/>
                </a:lnTo>
                <a:lnTo>
                  <a:pt x="4074025"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Freeform 15"/>
          <p:cNvSpPr/>
          <p:nvPr/>
        </p:nvSpPr>
        <p:spPr>
          <a:xfrm>
            <a:off x="15850725" y="7225410"/>
            <a:ext cx="2639478" cy="2944651"/>
          </a:xfrm>
          <a:custGeom>
            <a:avLst/>
            <a:gdLst/>
            <a:ahLst/>
            <a:cxnLst/>
            <a:rect l="l" t="t" r="r" b="b"/>
            <a:pathLst>
              <a:path w="2639478" h="2944651">
                <a:moveTo>
                  <a:pt x="0" y="0"/>
                </a:moveTo>
                <a:lnTo>
                  <a:pt x="2639478" y="0"/>
                </a:lnTo>
                <a:lnTo>
                  <a:pt x="2639478" y="2944651"/>
                </a:lnTo>
                <a:lnTo>
                  <a:pt x="0" y="294465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TextBox 16"/>
          <p:cNvSpPr txBox="1"/>
          <p:nvPr/>
        </p:nvSpPr>
        <p:spPr>
          <a:xfrm>
            <a:off x="2207435" y="1607387"/>
            <a:ext cx="14237741" cy="4968875"/>
          </a:xfrm>
          <a:prstGeom prst="rect">
            <a:avLst/>
          </a:prstGeom>
        </p:spPr>
        <p:txBody>
          <a:bodyPr lIns="0" tIns="0" rIns="0" bIns="0" rtlCol="0" anchor="t">
            <a:spAutoFit/>
          </a:bodyPr>
          <a:lstStyle/>
          <a:p>
            <a:pPr algn="l">
              <a:lnSpc>
                <a:spcPts val="4900"/>
              </a:lnSpc>
            </a:pPr>
            <a:r>
              <a:rPr lang="en-US" sz="3500">
                <a:solidFill>
                  <a:srgbClr val="1B4440"/>
                </a:solidFill>
                <a:latin typeface="Poppins"/>
                <a:ea typeface="Poppins"/>
                <a:cs typeface="Poppins"/>
                <a:sym typeface="Poppins"/>
              </a:rPr>
              <a:t>- Danh sách kết quả bao gồm nhiều phim nổi bật như The Shawshank Redemption, Lawrence of Arabia, The Godfather, Fight Club,...</a:t>
            </a:r>
          </a:p>
          <a:p>
            <a:pPr algn="l">
              <a:lnSpc>
                <a:spcPts val="4900"/>
              </a:lnSpc>
            </a:pPr>
            <a:r>
              <a:rPr lang="en-US" sz="3500">
                <a:solidFill>
                  <a:srgbClr val="1B4440"/>
                </a:solidFill>
                <a:latin typeface="Poppins"/>
                <a:ea typeface="Poppins"/>
                <a:cs typeface="Poppins"/>
                <a:sym typeface="Poppins"/>
              </a:rPr>
              <a:t>- Điều này cho thấy mô hình không chỉ cá nhân hóa tốt mà còn nắm bắt được xu hướng chung trong dữ liệu.</a:t>
            </a:r>
          </a:p>
          <a:p>
            <a:pPr algn="l">
              <a:lnSpc>
                <a:spcPts val="4900"/>
              </a:lnSpc>
            </a:pPr>
            <a:r>
              <a:rPr lang="en-US" sz="3500">
                <a:solidFill>
                  <a:srgbClr val="1B4440"/>
                </a:solidFill>
                <a:latin typeface="Poppins"/>
                <a:ea typeface="Poppins"/>
                <a:cs typeface="Poppins"/>
                <a:sym typeface="Poppins"/>
              </a:rPr>
              <a:t>– Thiết lập bảng xếp hạng giúp kiểm tra khả năng sắp xếp của mô hình và là cơ sở cho đánh giá theo hướng xếp hạng – một tiêu chí quan trọng trong các hệ thống gợi ý thực tế.</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DE5">
                <a:alpha val="43500"/>
              </a:srgbClr>
            </a:gs>
            <a:gs pos="33333">
              <a:srgbClr val="D5FFF8">
                <a:alpha val="46000"/>
              </a:srgbClr>
            </a:gs>
            <a:gs pos="66667">
              <a:srgbClr val="BBB2FF">
                <a:alpha val="39500"/>
              </a:srgbClr>
            </a:gs>
            <a:gs pos="100000">
              <a:srgbClr val="FFF6CC">
                <a:alpha val="52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028700" y="656694"/>
            <a:ext cx="2357470" cy="406320"/>
            <a:chOff x="0" y="0"/>
            <a:chExt cx="620898" cy="107014"/>
          </a:xfrm>
        </p:grpSpPr>
        <p:sp>
          <p:nvSpPr>
            <p:cNvPr id="3" name="Freeform 3"/>
            <p:cNvSpPr/>
            <p:nvPr/>
          </p:nvSpPr>
          <p:spPr>
            <a:xfrm>
              <a:off x="0" y="0"/>
              <a:ext cx="620898" cy="107014"/>
            </a:xfrm>
            <a:custGeom>
              <a:avLst/>
              <a:gdLst/>
              <a:ahLst/>
              <a:cxnLst/>
              <a:rect l="l" t="t" r="r" b="b"/>
              <a:pathLst>
                <a:path w="620898" h="107014">
                  <a:moveTo>
                    <a:pt x="53507" y="0"/>
                  </a:moveTo>
                  <a:lnTo>
                    <a:pt x="567390" y="0"/>
                  </a:lnTo>
                  <a:cubicBezTo>
                    <a:pt x="596942" y="0"/>
                    <a:pt x="620898" y="23956"/>
                    <a:pt x="620898" y="53507"/>
                  </a:cubicBezTo>
                  <a:lnTo>
                    <a:pt x="620898" y="53507"/>
                  </a:lnTo>
                  <a:cubicBezTo>
                    <a:pt x="620898" y="83058"/>
                    <a:pt x="596942" y="107014"/>
                    <a:pt x="567390"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4" name="TextBox 4"/>
            <p:cNvSpPr txBox="1"/>
            <p:nvPr/>
          </p:nvSpPr>
          <p:spPr>
            <a:xfrm>
              <a:off x="0" y="-57150"/>
              <a:ext cx="620898" cy="16416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442150" y="656694"/>
            <a:ext cx="2817150" cy="406320"/>
            <a:chOff x="0" y="0"/>
            <a:chExt cx="741965" cy="107014"/>
          </a:xfrm>
        </p:grpSpPr>
        <p:sp>
          <p:nvSpPr>
            <p:cNvPr id="6" name="Freeform 6"/>
            <p:cNvSpPr/>
            <p:nvPr/>
          </p:nvSpPr>
          <p:spPr>
            <a:xfrm>
              <a:off x="0" y="0"/>
              <a:ext cx="741965" cy="107014"/>
            </a:xfrm>
            <a:custGeom>
              <a:avLst/>
              <a:gdLst/>
              <a:ahLst/>
              <a:cxnLst/>
              <a:rect l="l" t="t" r="r" b="b"/>
              <a:pathLst>
                <a:path w="741965" h="107014">
                  <a:moveTo>
                    <a:pt x="53507" y="0"/>
                  </a:moveTo>
                  <a:lnTo>
                    <a:pt x="688458" y="0"/>
                  </a:lnTo>
                  <a:cubicBezTo>
                    <a:pt x="718009" y="0"/>
                    <a:pt x="741965" y="23956"/>
                    <a:pt x="741965" y="53507"/>
                  </a:cubicBezTo>
                  <a:lnTo>
                    <a:pt x="741965" y="53507"/>
                  </a:lnTo>
                  <a:cubicBezTo>
                    <a:pt x="741965" y="83058"/>
                    <a:pt x="718009" y="107014"/>
                    <a:pt x="688458"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7" name="TextBox 7"/>
            <p:cNvSpPr txBox="1"/>
            <p:nvPr/>
          </p:nvSpPr>
          <p:spPr>
            <a:xfrm>
              <a:off x="0" y="-57150"/>
              <a:ext cx="741965" cy="164164"/>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10800000">
            <a:off x="-2283560" y="1349904"/>
            <a:ext cx="4495664" cy="4495664"/>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0" name="TextBox 10"/>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1" name="Freeform 11"/>
          <p:cNvSpPr/>
          <p:nvPr/>
        </p:nvSpPr>
        <p:spPr>
          <a:xfrm>
            <a:off x="-3076548" y="4382529"/>
            <a:ext cx="4343839" cy="4114800"/>
          </a:xfrm>
          <a:custGeom>
            <a:avLst/>
            <a:gdLst/>
            <a:ahLst/>
            <a:cxnLst/>
            <a:rect l="l" t="t" r="r" b="b"/>
            <a:pathLst>
              <a:path w="4343839" h="4114800">
                <a:moveTo>
                  <a:pt x="0" y="0"/>
                </a:moveTo>
                <a:lnTo>
                  <a:pt x="4343839" y="0"/>
                </a:lnTo>
                <a:lnTo>
                  <a:pt x="4343839" y="4114800"/>
                </a:lnTo>
                <a:lnTo>
                  <a:pt x="0" y="4114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2" name="Freeform 12"/>
          <p:cNvSpPr/>
          <p:nvPr/>
        </p:nvSpPr>
        <p:spPr>
          <a:xfrm>
            <a:off x="-1578084" y="7469672"/>
            <a:ext cx="4583177" cy="3466549"/>
          </a:xfrm>
          <a:custGeom>
            <a:avLst/>
            <a:gdLst/>
            <a:ahLst/>
            <a:cxnLst/>
            <a:rect l="l" t="t" r="r" b="b"/>
            <a:pathLst>
              <a:path w="4583177" h="3466549">
                <a:moveTo>
                  <a:pt x="0" y="0"/>
                </a:moveTo>
                <a:lnTo>
                  <a:pt x="4583177" y="0"/>
                </a:lnTo>
                <a:lnTo>
                  <a:pt x="4583177" y="3466548"/>
                </a:lnTo>
                <a:lnTo>
                  <a:pt x="0" y="346654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3" name="Group 13"/>
          <p:cNvGrpSpPr/>
          <p:nvPr/>
        </p:nvGrpSpPr>
        <p:grpSpPr>
          <a:xfrm rot="-10800000">
            <a:off x="16709978" y="1720904"/>
            <a:ext cx="2661625" cy="2661625"/>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5" name="TextBox 15"/>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6" name="Freeform 16"/>
          <p:cNvSpPr/>
          <p:nvPr/>
        </p:nvSpPr>
        <p:spPr>
          <a:xfrm>
            <a:off x="16282708" y="1720904"/>
            <a:ext cx="2397137" cy="2240234"/>
          </a:xfrm>
          <a:custGeom>
            <a:avLst/>
            <a:gdLst/>
            <a:ahLst/>
            <a:cxnLst/>
            <a:rect l="l" t="t" r="r" b="b"/>
            <a:pathLst>
              <a:path w="2397137" h="2240234">
                <a:moveTo>
                  <a:pt x="0" y="0"/>
                </a:moveTo>
                <a:lnTo>
                  <a:pt x="2397137" y="0"/>
                </a:lnTo>
                <a:lnTo>
                  <a:pt x="2397137" y="2240233"/>
                </a:lnTo>
                <a:lnTo>
                  <a:pt x="0" y="224023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7" name="Freeform 17"/>
          <p:cNvSpPr/>
          <p:nvPr/>
        </p:nvSpPr>
        <p:spPr>
          <a:xfrm>
            <a:off x="8446508" y="2197981"/>
            <a:ext cx="4849587" cy="1286078"/>
          </a:xfrm>
          <a:custGeom>
            <a:avLst/>
            <a:gdLst/>
            <a:ahLst/>
            <a:cxnLst/>
            <a:rect l="l" t="t" r="r" b="b"/>
            <a:pathLst>
              <a:path w="4849587" h="1286078">
                <a:moveTo>
                  <a:pt x="0" y="0"/>
                </a:moveTo>
                <a:lnTo>
                  <a:pt x="4849588" y="0"/>
                </a:lnTo>
                <a:lnTo>
                  <a:pt x="4849588" y="1286079"/>
                </a:lnTo>
                <a:lnTo>
                  <a:pt x="0" y="1286079"/>
                </a:lnTo>
                <a:lnTo>
                  <a:pt x="0" y="0"/>
                </a:lnTo>
                <a:close/>
              </a:path>
            </a:pathLst>
          </a:custGeom>
          <a:blipFill>
            <a:blip r:embed="rId8"/>
            <a:stretch>
              <a:fillRect/>
            </a:stretch>
          </a:blipFill>
        </p:spPr>
      </p:sp>
      <p:sp>
        <p:nvSpPr>
          <p:cNvPr id="18" name="TextBox 18"/>
          <p:cNvSpPr txBox="1"/>
          <p:nvPr/>
        </p:nvSpPr>
        <p:spPr>
          <a:xfrm>
            <a:off x="1988473" y="1041454"/>
            <a:ext cx="14237741" cy="1254125"/>
          </a:xfrm>
          <a:prstGeom prst="rect">
            <a:avLst/>
          </a:prstGeom>
        </p:spPr>
        <p:txBody>
          <a:bodyPr lIns="0" tIns="0" rIns="0" bIns="0" rtlCol="0" anchor="t">
            <a:spAutoFit/>
          </a:bodyPr>
          <a:lstStyle/>
          <a:p>
            <a:pPr algn="l">
              <a:lnSpc>
                <a:spcPts val="4900"/>
              </a:lnSpc>
            </a:pPr>
            <a:r>
              <a:rPr lang="en-US" sz="3500">
                <a:solidFill>
                  <a:srgbClr val="1B4440"/>
                </a:solidFill>
                <a:latin typeface="Poppins"/>
                <a:ea typeface="Poppins"/>
                <a:cs typeface="Poppins"/>
                <a:sym typeface="Poppins"/>
              </a:rPr>
              <a:t>– Thực hiện kiểm tra độ chính xác của bảng xếp hạng thông qua chỉ số Precision và Recall.</a:t>
            </a:r>
          </a:p>
        </p:txBody>
      </p:sp>
      <p:sp>
        <p:nvSpPr>
          <p:cNvPr id="19" name="TextBox 19"/>
          <p:cNvSpPr txBox="1"/>
          <p:nvPr/>
        </p:nvSpPr>
        <p:spPr>
          <a:xfrm>
            <a:off x="2803829" y="3688639"/>
            <a:ext cx="14237741" cy="6207125"/>
          </a:xfrm>
          <a:prstGeom prst="rect">
            <a:avLst/>
          </a:prstGeom>
        </p:spPr>
        <p:txBody>
          <a:bodyPr lIns="0" tIns="0" rIns="0" bIns="0" rtlCol="0" anchor="t">
            <a:spAutoFit/>
          </a:bodyPr>
          <a:lstStyle/>
          <a:p>
            <a:pPr algn="l">
              <a:lnSpc>
                <a:spcPts val="4900"/>
              </a:lnSpc>
            </a:pPr>
            <a:r>
              <a:rPr lang="en-US" sz="3500">
                <a:solidFill>
                  <a:srgbClr val="1B4440"/>
                </a:solidFill>
                <a:latin typeface="Poppins"/>
                <a:ea typeface="Poppins"/>
                <a:cs typeface="Poppins"/>
                <a:sym typeface="Poppins"/>
              </a:rPr>
              <a:t>- Đánh giá Precision và Recall</a:t>
            </a:r>
          </a:p>
          <a:p>
            <a:pPr marL="755654" lvl="1" indent="-377827" algn="l">
              <a:lnSpc>
                <a:spcPts val="4900"/>
              </a:lnSpc>
              <a:buFont typeface="Arial"/>
              <a:buChar char="•"/>
            </a:pPr>
            <a:r>
              <a:rPr lang="en-US" sz="3500">
                <a:solidFill>
                  <a:srgbClr val="1B4440"/>
                </a:solidFill>
                <a:latin typeface="Poppins"/>
                <a:ea typeface="Poppins"/>
                <a:cs typeface="Poppins"/>
                <a:sym typeface="Poppins"/>
              </a:rPr>
              <a:t>Các chỉ số được tính từ danh sách top-N gợi ý cá nhân hóa cho từng người dùng.</a:t>
            </a:r>
          </a:p>
          <a:p>
            <a:pPr marL="755654" lvl="1" indent="-377827" algn="l">
              <a:lnSpc>
                <a:spcPts val="4900"/>
              </a:lnSpc>
              <a:buFont typeface="Arial"/>
              <a:buChar char="•"/>
            </a:pPr>
            <a:r>
              <a:rPr lang="en-US" sz="3500">
                <a:solidFill>
                  <a:srgbClr val="1B4440"/>
                </a:solidFill>
                <a:latin typeface="Poppins"/>
                <a:ea typeface="Poppins"/>
                <a:cs typeface="Poppins"/>
                <a:sym typeface="Poppins"/>
              </a:rPr>
              <a:t>Precision phản ánh tỷ lệ phim đề xuất thực sự phù hợp; Recall đo lường mức độ bao phủ các phim yêu thích.</a:t>
            </a:r>
          </a:p>
          <a:p>
            <a:pPr marL="755654" lvl="1" indent="-377827" algn="l">
              <a:lnSpc>
                <a:spcPts val="4900"/>
              </a:lnSpc>
              <a:buFont typeface="Arial"/>
              <a:buChar char="•"/>
            </a:pPr>
            <a:r>
              <a:rPr lang="en-US" sz="3500">
                <a:solidFill>
                  <a:srgbClr val="1B4440"/>
                </a:solidFill>
                <a:latin typeface="Poppins"/>
                <a:ea typeface="Poppins"/>
                <a:cs typeface="Poppins"/>
                <a:sym typeface="Poppins"/>
              </a:rPr>
              <a:t>Dù Recall còn thấp, Precision &gt; 16% cho thấy khả năng lọc phim phù hợp tương đối tốt.</a:t>
            </a:r>
          </a:p>
          <a:p>
            <a:pPr marL="755654" lvl="1" indent="-377827" algn="l">
              <a:lnSpc>
                <a:spcPts val="4900"/>
              </a:lnSpc>
              <a:buFont typeface="Arial"/>
              <a:buChar char="•"/>
            </a:pPr>
            <a:r>
              <a:rPr lang="en-US" sz="3500">
                <a:solidFill>
                  <a:srgbClr val="1B4440"/>
                </a:solidFill>
                <a:latin typeface="Poppins"/>
                <a:ea typeface="Poppins"/>
                <a:cs typeface="Poppins"/>
                <a:sym typeface="Poppins"/>
              </a:rPr>
              <a:t>Có thể cải thiện Recall bằng cách điều chỉnh ngưỡng phân loại hoặc áp dụng kỹ thuật cá nhân hóa nâng cao trong các bước sau.</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DE5">
                <a:alpha val="43500"/>
              </a:srgbClr>
            </a:gs>
            <a:gs pos="33333">
              <a:srgbClr val="D5FFF8">
                <a:alpha val="46000"/>
              </a:srgbClr>
            </a:gs>
            <a:gs pos="66667">
              <a:srgbClr val="BBB2FF">
                <a:alpha val="39500"/>
              </a:srgbClr>
            </a:gs>
            <a:gs pos="100000">
              <a:srgbClr val="FFF6CC">
                <a:alpha val="52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028700" y="656694"/>
            <a:ext cx="2357470" cy="406320"/>
            <a:chOff x="0" y="0"/>
            <a:chExt cx="620898" cy="107014"/>
          </a:xfrm>
        </p:grpSpPr>
        <p:sp>
          <p:nvSpPr>
            <p:cNvPr id="3" name="Freeform 3"/>
            <p:cNvSpPr/>
            <p:nvPr/>
          </p:nvSpPr>
          <p:spPr>
            <a:xfrm>
              <a:off x="0" y="0"/>
              <a:ext cx="620898" cy="107014"/>
            </a:xfrm>
            <a:custGeom>
              <a:avLst/>
              <a:gdLst/>
              <a:ahLst/>
              <a:cxnLst/>
              <a:rect l="l" t="t" r="r" b="b"/>
              <a:pathLst>
                <a:path w="620898" h="107014">
                  <a:moveTo>
                    <a:pt x="53507" y="0"/>
                  </a:moveTo>
                  <a:lnTo>
                    <a:pt x="567390" y="0"/>
                  </a:lnTo>
                  <a:cubicBezTo>
                    <a:pt x="596942" y="0"/>
                    <a:pt x="620898" y="23956"/>
                    <a:pt x="620898" y="53507"/>
                  </a:cubicBezTo>
                  <a:lnTo>
                    <a:pt x="620898" y="53507"/>
                  </a:lnTo>
                  <a:cubicBezTo>
                    <a:pt x="620898" y="83058"/>
                    <a:pt x="596942" y="107014"/>
                    <a:pt x="567390"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4" name="TextBox 4"/>
            <p:cNvSpPr txBox="1"/>
            <p:nvPr/>
          </p:nvSpPr>
          <p:spPr>
            <a:xfrm>
              <a:off x="0" y="-57150"/>
              <a:ext cx="620898" cy="16416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5396489" y="-1206117"/>
            <a:ext cx="3725622" cy="372562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7" name="TextBox 7"/>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8" name="Group 8"/>
          <p:cNvGrpSpPr/>
          <p:nvPr/>
        </p:nvGrpSpPr>
        <p:grpSpPr>
          <a:xfrm>
            <a:off x="14442150" y="656694"/>
            <a:ext cx="2817150" cy="406320"/>
            <a:chOff x="0" y="0"/>
            <a:chExt cx="741965" cy="107014"/>
          </a:xfrm>
        </p:grpSpPr>
        <p:sp>
          <p:nvSpPr>
            <p:cNvPr id="9" name="Freeform 9"/>
            <p:cNvSpPr/>
            <p:nvPr/>
          </p:nvSpPr>
          <p:spPr>
            <a:xfrm>
              <a:off x="0" y="0"/>
              <a:ext cx="741965" cy="107014"/>
            </a:xfrm>
            <a:custGeom>
              <a:avLst/>
              <a:gdLst/>
              <a:ahLst/>
              <a:cxnLst/>
              <a:rect l="l" t="t" r="r" b="b"/>
              <a:pathLst>
                <a:path w="741965" h="107014">
                  <a:moveTo>
                    <a:pt x="53507" y="0"/>
                  </a:moveTo>
                  <a:lnTo>
                    <a:pt x="688458" y="0"/>
                  </a:lnTo>
                  <a:cubicBezTo>
                    <a:pt x="718009" y="0"/>
                    <a:pt x="741965" y="23956"/>
                    <a:pt x="741965" y="53507"/>
                  </a:cubicBezTo>
                  <a:lnTo>
                    <a:pt x="741965" y="53507"/>
                  </a:lnTo>
                  <a:cubicBezTo>
                    <a:pt x="741965" y="83058"/>
                    <a:pt x="718009" y="107014"/>
                    <a:pt x="688458"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10" name="TextBox 10"/>
            <p:cNvSpPr txBox="1"/>
            <p:nvPr/>
          </p:nvSpPr>
          <p:spPr>
            <a:xfrm>
              <a:off x="0" y="-57150"/>
              <a:ext cx="741965" cy="164164"/>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16238929" y="3286867"/>
            <a:ext cx="2874126" cy="2602391"/>
          </a:xfrm>
          <a:custGeom>
            <a:avLst/>
            <a:gdLst/>
            <a:ahLst/>
            <a:cxnLst/>
            <a:rect l="l" t="t" r="r" b="b"/>
            <a:pathLst>
              <a:path w="2874126" h="2602391">
                <a:moveTo>
                  <a:pt x="0" y="0"/>
                </a:moveTo>
                <a:lnTo>
                  <a:pt x="2874126" y="0"/>
                </a:lnTo>
                <a:lnTo>
                  <a:pt x="2874126" y="2602390"/>
                </a:lnTo>
                <a:lnTo>
                  <a:pt x="0" y="260239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2" name="Freeform 12"/>
          <p:cNvSpPr/>
          <p:nvPr/>
        </p:nvSpPr>
        <p:spPr>
          <a:xfrm>
            <a:off x="-1294627" y="3442406"/>
            <a:ext cx="2592927" cy="2602391"/>
          </a:xfrm>
          <a:custGeom>
            <a:avLst/>
            <a:gdLst/>
            <a:ahLst/>
            <a:cxnLst/>
            <a:rect l="l" t="t" r="r" b="b"/>
            <a:pathLst>
              <a:path w="2592927" h="2602391">
                <a:moveTo>
                  <a:pt x="0" y="0"/>
                </a:moveTo>
                <a:lnTo>
                  <a:pt x="2592927" y="0"/>
                </a:lnTo>
                <a:lnTo>
                  <a:pt x="2592927" y="2602391"/>
                </a:lnTo>
                <a:lnTo>
                  <a:pt x="0" y="260239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3" name="Group 13"/>
          <p:cNvGrpSpPr/>
          <p:nvPr/>
        </p:nvGrpSpPr>
        <p:grpSpPr>
          <a:xfrm>
            <a:off x="-1862811" y="8424189"/>
            <a:ext cx="3725622" cy="3725622"/>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5" name="TextBox 15"/>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6" name="TextBox 16"/>
          <p:cNvSpPr txBox="1"/>
          <p:nvPr/>
        </p:nvSpPr>
        <p:spPr>
          <a:xfrm>
            <a:off x="1298300" y="742419"/>
            <a:ext cx="15691400" cy="1567815"/>
          </a:xfrm>
          <a:prstGeom prst="rect">
            <a:avLst/>
          </a:prstGeom>
        </p:spPr>
        <p:txBody>
          <a:bodyPr lIns="0" tIns="0" rIns="0" bIns="0" rtlCol="0" anchor="t">
            <a:spAutoFit/>
          </a:bodyPr>
          <a:lstStyle/>
          <a:p>
            <a:pPr marL="0" lvl="0" indent="0" algn="l">
              <a:lnSpc>
                <a:spcPts val="6090"/>
              </a:lnSpc>
              <a:spcBef>
                <a:spcPct val="0"/>
              </a:spcBef>
            </a:pPr>
            <a:r>
              <a:rPr lang="en-US" sz="5800">
                <a:solidFill>
                  <a:srgbClr val="FFFFFF"/>
                </a:solidFill>
                <a:latin typeface="Sniglet"/>
                <a:ea typeface="Sniglet"/>
                <a:cs typeface="Sniglet"/>
                <a:sym typeface="Sniglet"/>
              </a:rPr>
              <a:t>5. Xây dựng hệ thống Hybrid (kết hợp giữa Random Forest và SVD)</a:t>
            </a:r>
          </a:p>
        </p:txBody>
      </p:sp>
      <p:sp>
        <p:nvSpPr>
          <p:cNvPr id="17" name="TextBox 17"/>
          <p:cNvSpPr txBox="1"/>
          <p:nvPr/>
        </p:nvSpPr>
        <p:spPr>
          <a:xfrm>
            <a:off x="2207435" y="2576655"/>
            <a:ext cx="11424085" cy="1310640"/>
          </a:xfrm>
          <a:prstGeom prst="rect">
            <a:avLst/>
          </a:prstGeom>
        </p:spPr>
        <p:txBody>
          <a:bodyPr lIns="0" tIns="0" rIns="0" bIns="0" rtlCol="0" anchor="t">
            <a:spAutoFit/>
          </a:bodyPr>
          <a:lstStyle/>
          <a:p>
            <a:pPr marL="0" lvl="0" indent="0" algn="l">
              <a:lnSpc>
                <a:spcPts val="5040"/>
              </a:lnSpc>
              <a:spcBef>
                <a:spcPct val="0"/>
              </a:spcBef>
            </a:pPr>
            <a:r>
              <a:rPr lang="en-US" sz="4800">
                <a:solidFill>
                  <a:srgbClr val="FFFFFF"/>
                </a:solidFill>
                <a:latin typeface="Sniglet"/>
                <a:ea typeface="Sniglet"/>
                <a:cs typeface="Sniglet"/>
                <a:sym typeface="Sniglet"/>
              </a:rPr>
              <a:t>a) Xây dựng hệ thống Hybrid thuần không trọng số</a:t>
            </a:r>
          </a:p>
        </p:txBody>
      </p:sp>
      <p:sp>
        <p:nvSpPr>
          <p:cNvPr id="18" name="TextBox 18"/>
          <p:cNvSpPr txBox="1"/>
          <p:nvPr/>
        </p:nvSpPr>
        <p:spPr>
          <a:xfrm>
            <a:off x="1521958" y="4188236"/>
            <a:ext cx="15244083" cy="5588000"/>
          </a:xfrm>
          <a:prstGeom prst="rect">
            <a:avLst/>
          </a:prstGeom>
        </p:spPr>
        <p:txBody>
          <a:bodyPr lIns="0" tIns="0" rIns="0" bIns="0" rtlCol="0" anchor="t">
            <a:spAutoFit/>
          </a:bodyPr>
          <a:lstStyle/>
          <a:p>
            <a:pPr algn="l">
              <a:lnSpc>
                <a:spcPts val="4900"/>
              </a:lnSpc>
            </a:pPr>
            <a:r>
              <a:rPr lang="en-US" sz="3500">
                <a:solidFill>
                  <a:srgbClr val="1B4440"/>
                </a:solidFill>
                <a:latin typeface="Poppins"/>
                <a:ea typeface="Poppins"/>
                <a:cs typeface="Poppins"/>
                <a:sym typeface="Poppins"/>
              </a:rPr>
              <a:t>Mô hình lai: Kết hợp Random Forest &amp; SVD</a:t>
            </a:r>
          </a:p>
          <a:p>
            <a:pPr marL="755654" lvl="1" indent="-377827" algn="l">
              <a:lnSpc>
                <a:spcPts val="4900"/>
              </a:lnSpc>
              <a:buFont typeface="Arial"/>
              <a:buChar char="•"/>
            </a:pPr>
            <a:r>
              <a:rPr lang="en-US" sz="3500">
                <a:solidFill>
                  <a:srgbClr val="1B4440"/>
                </a:solidFill>
                <a:latin typeface="Poppins"/>
                <a:ea typeface="Poppins"/>
                <a:cs typeface="Poppins"/>
                <a:sym typeface="Poppins"/>
              </a:rPr>
              <a:t>Kết hợp có điều kiện giữa Random Forest (xử lý đặc trưng dạng bảng) và SVD (khai thác quan hệ tiềm ẩn từ dữ liệu đánh giá).</a:t>
            </a:r>
          </a:p>
          <a:p>
            <a:pPr marL="755654" lvl="1" indent="-377827" algn="l">
              <a:lnSpc>
                <a:spcPts val="4900"/>
              </a:lnSpc>
              <a:buFont typeface="Arial"/>
              <a:buChar char="•"/>
            </a:pPr>
            <a:r>
              <a:rPr lang="en-US" sz="3500">
                <a:solidFill>
                  <a:srgbClr val="1B4440"/>
                </a:solidFill>
                <a:latin typeface="Poppins"/>
                <a:ea typeface="Poppins"/>
                <a:cs typeface="Poppins"/>
                <a:sym typeface="Poppins"/>
              </a:rPr>
              <a:t>Cold-start (thiếu dữ liệu đánh giá): sử dụng Random Forest dựa trên thông tin người dùng/phim.</a:t>
            </a:r>
          </a:p>
          <a:p>
            <a:pPr marL="755654" lvl="1" indent="-377827" algn="l">
              <a:lnSpc>
                <a:spcPts val="4900"/>
              </a:lnSpc>
              <a:buFont typeface="Arial"/>
              <a:buChar char="•"/>
            </a:pPr>
            <a:r>
              <a:rPr lang="en-US" sz="3500">
                <a:solidFill>
                  <a:srgbClr val="1B4440"/>
                </a:solidFill>
                <a:latin typeface="Poppins"/>
                <a:ea typeface="Poppins"/>
                <a:cs typeface="Poppins"/>
                <a:sym typeface="Poppins"/>
              </a:rPr>
              <a:t>Có đủ lịch sử đánh giá: ưu tiên dùng SVD để tăng khả năng cá nhân hóa.</a:t>
            </a:r>
          </a:p>
          <a:p>
            <a:pPr marL="755654" lvl="1" indent="-377827" algn="l">
              <a:lnSpc>
                <a:spcPts val="4900"/>
              </a:lnSpc>
              <a:buFont typeface="Arial"/>
              <a:buChar char="•"/>
            </a:pPr>
            <a:r>
              <a:rPr lang="en-US" sz="3500">
                <a:solidFill>
                  <a:srgbClr val="1B4440"/>
                </a:solidFill>
                <a:latin typeface="Poppins"/>
                <a:ea typeface="Poppins"/>
                <a:cs typeface="Poppins"/>
                <a:sym typeface="Poppins"/>
              </a:rPr>
              <a:t>Mô hình giúp tận dụng điểm mạnh của cả hai phương pháp, phù hợp cho nhiều tình huống thực tế.</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DE5">
                <a:alpha val="43500"/>
              </a:srgbClr>
            </a:gs>
            <a:gs pos="33333">
              <a:srgbClr val="D5FFF8">
                <a:alpha val="46000"/>
              </a:srgbClr>
            </a:gs>
            <a:gs pos="66667">
              <a:srgbClr val="BBB2FF">
                <a:alpha val="39500"/>
              </a:srgbClr>
            </a:gs>
            <a:gs pos="100000">
              <a:srgbClr val="FFF6CC">
                <a:alpha val="52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028700" y="656694"/>
            <a:ext cx="2357470" cy="406320"/>
            <a:chOff x="0" y="0"/>
            <a:chExt cx="620898" cy="107014"/>
          </a:xfrm>
        </p:grpSpPr>
        <p:sp>
          <p:nvSpPr>
            <p:cNvPr id="3" name="Freeform 3"/>
            <p:cNvSpPr/>
            <p:nvPr/>
          </p:nvSpPr>
          <p:spPr>
            <a:xfrm>
              <a:off x="0" y="0"/>
              <a:ext cx="620898" cy="107014"/>
            </a:xfrm>
            <a:custGeom>
              <a:avLst/>
              <a:gdLst/>
              <a:ahLst/>
              <a:cxnLst/>
              <a:rect l="l" t="t" r="r" b="b"/>
              <a:pathLst>
                <a:path w="620898" h="107014">
                  <a:moveTo>
                    <a:pt x="53507" y="0"/>
                  </a:moveTo>
                  <a:lnTo>
                    <a:pt x="567390" y="0"/>
                  </a:lnTo>
                  <a:cubicBezTo>
                    <a:pt x="596942" y="0"/>
                    <a:pt x="620898" y="23956"/>
                    <a:pt x="620898" y="53507"/>
                  </a:cubicBezTo>
                  <a:lnTo>
                    <a:pt x="620898" y="53507"/>
                  </a:lnTo>
                  <a:cubicBezTo>
                    <a:pt x="620898" y="83058"/>
                    <a:pt x="596942" y="107014"/>
                    <a:pt x="567390"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4" name="TextBox 4"/>
            <p:cNvSpPr txBox="1"/>
            <p:nvPr/>
          </p:nvSpPr>
          <p:spPr>
            <a:xfrm>
              <a:off x="0" y="-57150"/>
              <a:ext cx="620898" cy="16416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442150" y="656694"/>
            <a:ext cx="2817150" cy="406320"/>
            <a:chOff x="0" y="0"/>
            <a:chExt cx="741965" cy="107014"/>
          </a:xfrm>
        </p:grpSpPr>
        <p:sp>
          <p:nvSpPr>
            <p:cNvPr id="6" name="Freeform 6"/>
            <p:cNvSpPr/>
            <p:nvPr/>
          </p:nvSpPr>
          <p:spPr>
            <a:xfrm>
              <a:off x="0" y="0"/>
              <a:ext cx="741965" cy="107014"/>
            </a:xfrm>
            <a:custGeom>
              <a:avLst/>
              <a:gdLst/>
              <a:ahLst/>
              <a:cxnLst/>
              <a:rect l="l" t="t" r="r" b="b"/>
              <a:pathLst>
                <a:path w="741965" h="107014">
                  <a:moveTo>
                    <a:pt x="53507" y="0"/>
                  </a:moveTo>
                  <a:lnTo>
                    <a:pt x="688458" y="0"/>
                  </a:lnTo>
                  <a:cubicBezTo>
                    <a:pt x="718009" y="0"/>
                    <a:pt x="741965" y="23956"/>
                    <a:pt x="741965" y="53507"/>
                  </a:cubicBezTo>
                  <a:lnTo>
                    <a:pt x="741965" y="53507"/>
                  </a:lnTo>
                  <a:cubicBezTo>
                    <a:pt x="741965" y="83058"/>
                    <a:pt x="718009" y="107014"/>
                    <a:pt x="688458"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7" name="TextBox 7"/>
            <p:cNvSpPr txBox="1"/>
            <p:nvPr/>
          </p:nvSpPr>
          <p:spPr>
            <a:xfrm>
              <a:off x="0" y="-57150"/>
              <a:ext cx="741965" cy="164164"/>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370339" y="8892689"/>
            <a:ext cx="2788622" cy="2788622"/>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0" name="TextBox 10"/>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1" name="Group 11"/>
          <p:cNvGrpSpPr/>
          <p:nvPr/>
        </p:nvGrpSpPr>
        <p:grpSpPr>
          <a:xfrm>
            <a:off x="17661424" y="1888810"/>
            <a:ext cx="1810143" cy="1810143"/>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3" name="TextBox 13"/>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4" name="Freeform 14"/>
          <p:cNvSpPr/>
          <p:nvPr/>
        </p:nvSpPr>
        <p:spPr>
          <a:xfrm>
            <a:off x="16045105" y="7426247"/>
            <a:ext cx="3232638" cy="2932884"/>
          </a:xfrm>
          <a:custGeom>
            <a:avLst/>
            <a:gdLst/>
            <a:ahLst/>
            <a:cxnLst/>
            <a:rect l="l" t="t" r="r" b="b"/>
            <a:pathLst>
              <a:path w="3232638" h="2932884">
                <a:moveTo>
                  <a:pt x="0" y="0"/>
                </a:moveTo>
                <a:lnTo>
                  <a:pt x="3232638" y="0"/>
                </a:lnTo>
                <a:lnTo>
                  <a:pt x="3232638" y="2932884"/>
                </a:lnTo>
                <a:lnTo>
                  <a:pt x="0" y="29328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Freeform 15"/>
          <p:cNvSpPr/>
          <p:nvPr/>
        </p:nvSpPr>
        <p:spPr>
          <a:xfrm>
            <a:off x="-1418282" y="2254406"/>
            <a:ext cx="2836565" cy="2889094"/>
          </a:xfrm>
          <a:custGeom>
            <a:avLst/>
            <a:gdLst/>
            <a:ahLst/>
            <a:cxnLst/>
            <a:rect l="l" t="t" r="r" b="b"/>
            <a:pathLst>
              <a:path w="2836565" h="2889094">
                <a:moveTo>
                  <a:pt x="0" y="0"/>
                </a:moveTo>
                <a:lnTo>
                  <a:pt x="2836564" y="0"/>
                </a:lnTo>
                <a:lnTo>
                  <a:pt x="2836564" y="2889094"/>
                </a:lnTo>
                <a:lnTo>
                  <a:pt x="0" y="2889094"/>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a:off x="4149464" y="1512649"/>
            <a:ext cx="9781720" cy="2562466"/>
          </a:xfrm>
          <a:custGeom>
            <a:avLst/>
            <a:gdLst/>
            <a:ahLst/>
            <a:cxnLst/>
            <a:rect l="l" t="t" r="r" b="b"/>
            <a:pathLst>
              <a:path w="9781720" h="2562466">
                <a:moveTo>
                  <a:pt x="0" y="0"/>
                </a:moveTo>
                <a:lnTo>
                  <a:pt x="9781720" y="0"/>
                </a:lnTo>
                <a:lnTo>
                  <a:pt x="9781720" y="2562465"/>
                </a:lnTo>
                <a:lnTo>
                  <a:pt x="0" y="2562465"/>
                </a:lnTo>
                <a:lnTo>
                  <a:pt x="0" y="0"/>
                </a:lnTo>
                <a:close/>
              </a:path>
            </a:pathLst>
          </a:custGeom>
          <a:blipFill>
            <a:blip r:embed="rId6"/>
            <a:stretch>
              <a:fillRect/>
            </a:stretch>
          </a:blipFill>
        </p:spPr>
      </p:sp>
      <p:sp>
        <p:nvSpPr>
          <p:cNvPr id="17" name="TextBox 17"/>
          <p:cNvSpPr txBox="1"/>
          <p:nvPr/>
        </p:nvSpPr>
        <p:spPr>
          <a:xfrm>
            <a:off x="1418282" y="4831177"/>
            <a:ext cx="15244083" cy="3730625"/>
          </a:xfrm>
          <a:prstGeom prst="rect">
            <a:avLst/>
          </a:prstGeom>
        </p:spPr>
        <p:txBody>
          <a:bodyPr lIns="0" tIns="0" rIns="0" bIns="0" rtlCol="0" anchor="t">
            <a:spAutoFit/>
          </a:bodyPr>
          <a:lstStyle/>
          <a:p>
            <a:pPr algn="l">
              <a:lnSpc>
                <a:spcPts val="4900"/>
              </a:lnSpc>
            </a:pPr>
            <a:r>
              <a:rPr lang="en-US" sz="3500">
                <a:solidFill>
                  <a:srgbClr val="1B4440"/>
                </a:solidFill>
                <a:latin typeface="Poppins"/>
                <a:ea typeface="Poppins"/>
                <a:cs typeface="Poppins"/>
                <a:sym typeface="Poppins"/>
              </a:rPr>
              <a:t>– Hiệu suất dự đoán được đo bằng MSE và MAE.</a:t>
            </a:r>
          </a:p>
          <a:p>
            <a:pPr algn="l">
              <a:lnSpc>
                <a:spcPts val="4900"/>
              </a:lnSpc>
            </a:pPr>
            <a:r>
              <a:rPr lang="en-US" sz="3500">
                <a:solidFill>
                  <a:srgbClr val="1B4440"/>
                </a:solidFill>
                <a:latin typeface="Poppins"/>
                <a:ea typeface="Poppins"/>
                <a:cs typeface="Poppins"/>
                <a:sym typeface="Poppins"/>
              </a:rPr>
              <a:t>– Mô hình không vượt trội hoàn toàn, nhưng đạt mức hiệu quả trung gian giữa Random Forest và SVD.</a:t>
            </a:r>
          </a:p>
          <a:p>
            <a:pPr algn="l">
              <a:lnSpc>
                <a:spcPts val="4900"/>
              </a:lnSpc>
            </a:pPr>
            <a:r>
              <a:rPr lang="en-US" sz="3500">
                <a:solidFill>
                  <a:srgbClr val="1B4440"/>
                </a:solidFill>
                <a:latin typeface="Poppins"/>
                <a:ea typeface="Poppins"/>
                <a:cs typeface="Poppins"/>
                <a:sym typeface="Poppins"/>
              </a:rPr>
              <a:t>– Cho thấy mô hình ổn định, giải quyết tốt bài toán cold-start và tăng khả năng bao phủ hệ thống.</a:t>
            </a:r>
          </a:p>
          <a:p>
            <a:pPr algn="l">
              <a:lnSpc>
                <a:spcPts val="4900"/>
              </a:lnSpc>
            </a:pPr>
            <a:r>
              <a:rPr lang="en-US" sz="3500">
                <a:solidFill>
                  <a:srgbClr val="1B4440"/>
                </a:solidFill>
                <a:latin typeface="Poppins"/>
                <a:ea typeface="Poppins"/>
                <a:cs typeface="Poppins"/>
                <a:sym typeface="Poppins"/>
              </a:rPr>
              <a:t>– Phù hợp trong các tình huống mà mô hình đơn lẻ còn hạn chế.</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DE5">
                <a:alpha val="43500"/>
              </a:srgbClr>
            </a:gs>
            <a:gs pos="33333">
              <a:srgbClr val="D5FFF8">
                <a:alpha val="46000"/>
              </a:srgbClr>
            </a:gs>
            <a:gs pos="66667">
              <a:srgbClr val="BBB2FF">
                <a:alpha val="39500"/>
              </a:srgbClr>
            </a:gs>
            <a:gs pos="100000">
              <a:srgbClr val="FFF6CC">
                <a:alpha val="52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374700" y="8265001"/>
            <a:ext cx="7325893" cy="732589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4" name="TextBox 4"/>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a:off x="1028700" y="656694"/>
            <a:ext cx="2357470" cy="406320"/>
            <a:chOff x="0" y="0"/>
            <a:chExt cx="620898" cy="107014"/>
          </a:xfrm>
        </p:grpSpPr>
        <p:sp>
          <p:nvSpPr>
            <p:cNvPr id="6" name="Freeform 6"/>
            <p:cNvSpPr/>
            <p:nvPr/>
          </p:nvSpPr>
          <p:spPr>
            <a:xfrm>
              <a:off x="0" y="0"/>
              <a:ext cx="620898" cy="107014"/>
            </a:xfrm>
            <a:custGeom>
              <a:avLst/>
              <a:gdLst/>
              <a:ahLst/>
              <a:cxnLst/>
              <a:rect l="l" t="t" r="r" b="b"/>
              <a:pathLst>
                <a:path w="620898" h="107014">
                  <a:moveTo>
                    <a:pt x="53507" y="0"/>
                  </a:moveTo>
                  <a:lnTo>
                    <a:pt x="567390" y="0"/>
                  </a:lnTo>
                  <a:cubicBezTo>
                    <a:pt x="596942" y="0"/>
                    <a:pt x="620898" y="23956"/>
                    <a:pt x="620898" y="53507"/>
                  </a:cubicBezTo>
                  <a:lnTo>
                    <a:pt x="620898" y="53507"/>
                  </a:lnTo>
                  <a:cubicBezTo>
                    <a:pt x="620898" y="83058"/>
                    <a:pt x="596942" y="107014"/>
                    <a:pt x="567390"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7" name="TextBox 7"/>
            <p:cNvSpPr txBox="1"/>
            <p:nvPr/>
          </p:nvSpPr>
          <p:spPr>
            <a:xfrm>
              <a:off x="0" y="-57150"/>
              <a:ext cx="620898" cy="164164"/>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6032303" y="-1871682"/>
            <a:ext cx="7325893" cy="732589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0" name="TextBox 10"/>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1" name="Group 11"/>
          <p:cNvGrpSpPr/>
          <p:nvPr/>
        </p:nvGrpSpPr>
        <p:grpSpPr>
          <a:xfrm>
            <a:off x="14442150" y="656694"/>
            <a:ext cx="2817150" cy="406320"/>
            <a:chOff x="0" y="0"/>
            <a:chExt cx="741965" cy="107014"/>
          </a:xfrm>
        </p:grpSpPr>
        <p:sp>
          <p:nvSpPr>
            <p:cNvPr id="12" name="Freeform 12"/>
            <p:cNvSpPr/>
            <p:nvPr/>
          </p:nvSpPr>
          <p:spPr>
            <a:xfrm>
              <a:off x="0" y="0"/>
              <a:ext cx="741965" cy="107014"/>
            </a:xfrm>
            <a:custGeom>
              <a:avLst/>
              <a:gdLst/>
              <a:ahLst/>
              <a:cxnLst/>
              <a:rect l="l" t="t" r="r" b="b"/>
              <a:pathLst>
                <a:path w="741965" h="107014">
                  <a:moveTo>
                    <a:pt x="53507" y="0"/>
                  </a:moveTo>
                  <a:lnTo>
                    <a:pt x="688458" y="0"/>
                  </a:lnTo>
                  <a:cubicBezTo>
                    <a:pt x="718009" y="0"/>
                    <a:pt x="741965" y="23956"/>
                    <a:pt x="741965" y="53507"/>
                  </a:cubicBezTo>
                  <a:lnTo>
                    <a:pt x="741965" y="53507"/>
                  </a:lnTo>
                  <a:cubicBezTo>
                    <a:pt x="741965" y="83058"/>
                    <a:pt x="718009" y="107014"/>
                    <a:pt x="688458"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13" name="TextBox 13"/>
            <p:cNvSpPr txBox="1"/>
            <p:nvPr/>
          </p:nvSpPr>
          <p:spPr>
            <a:xfrm>
              <a:off x="0" y="-57150"/>
              <a:ext cx="741965" cy="164164"/>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16850937" y="3047498"/>
            <a:ext cx="2874126" cy="2602391"/>
          </a:xfrm>
          <a:custGeom>
            <a:avLst/>
            <a:gdLst/>
            <a:ahLst/>
            <a:cxnLst/>
            <a:rect l="l" t="t" r="r" b="b"/>
            <a:pathLst>
              <a:path w="2874126" h="2602391">
                <a:moveTo>
                  <a:pt x="0" y="0"/>
                </a:moveTo>
                <a:lnTo>
                  <a:pt x="2874126" y="0"/>
                </a:lnTo>
                <a:lnTo>
                  <a:pt x="2874126" y="2602391"/>
                </a:lnTo>
                <a:lnTo>
                  <a:pt x="0" y="260239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Freeform 15"/>
          <p:cNvSpPr/>
          <p:nvPr/>
        </p:nvSpPr>
        <p:spPr>
          <a:xfrm>
            <a:off x="-1700174" y="7688489"/>
            <a:ext cx="3969746" cy="2848292"/>
          </a:xfrm>
          <a:custGeom>
            <a:avLst/>
            <a:gdLst/>
            <a:ahLst/>
            <a:cxnLst/>
            <a:rect l="l" t="t" r="r" b="b"/>
            <a:pathLst>
              <a:path w="3969746" h="2848292">
                <a:moveTo>
                  <a:pt x="0" y="0"/>
                </a:moveTo>
                <a:lnTo>
                  <a:pt x="3969746" y="0"/>
                </a:lnTo>
                <a:lnTo>
                  <a:pt x="3969746" y="2848292"/>
                </a:lnTo>
                <a:lnTo>
                  <a:pt x="0" y="284829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a:off x="16709978" y="8526473"/>
            <a:ext cx="2674626" cy="2446067"/>
          </a:xfrm>
          <a:custGeom>
            <a:avLst/>
            <a:gdLst/>
            <a:ahLst/>
            <a:cxnLst/>
            <a:rect l="l" t="t" r="r" b="b"/>
            <a:pathLst>
              <a:path w="2674626" h="2446067">
                <a:moveTo>
                  <a:pt x="0" y="0"/>
                </a:moveTo>
                <a:lnTo>
                  <a:pt x="2674626" y="0"/>
                </a:lnTo>
                <a:lnTo>
                  <a:pt x="2674626" y="2446067"/>
                </a:lnTo>
                <a:lnTo>
                  <a:pt x="0" y="244606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7" name="Freeform 17"/>
          <p:cNvSpPr/>
          <p:nvPr/>
        </p:nvSpPr>
        <p:spPr>
          <a:xfrm>
            <a:off x="3307166" y="5454211"/>
            <a:ext cx="11673668" cy="3034749"/>
          </a:xfrm>
          <a:custGeom>
            <a:avLst/>
            <a:gdLst/>
            <a:ahLst/>
            <a:cxnLst/>
            <a:rect l="l" t="t" r="r" b="b"/>
            <a:pathLst>
              <a:path w="11673668" h="3034749">
                <a:moveTo>
                  <a:pt x="0" y="0"/>
                </a:moveTo>
                <a:lnTo>
                  <a:pt x="11673668" y="0"/>
                </a:lnTo>
                <a:lnTo>
                  <a:pt x="11673668" y="3034749"/>
                </a:lnTo>
                <a:lnTo>
                  <a:pt x="0" y="3034749"/>
                </a:lnTo>
                <a:lnTo>
                  <a:pt x="0" y="0"/>
                </a:lnTo>
                <a:close/>
              </a:path>
            </a:pathLst>
          </a:custGeom>
          <a:blipFill>
            <a:blip r:embed="rId8"/>
            <a:stretch>
              <a:fillRect/>
            </a:stretch>
          </a:blipFill>
        </p:spPr>
      </p:sp>
      <p:sp>
        <p:nvSpPr>
          <p:cNvPr id="18" name="TextBox 18"/>
          <p:cNvSpPr txBox="1"/>
          <p:nvPr/>
        </p:nvSpPr>
        <p:spPr>
          <a:xfrm>
            <a:off x="1871988" y="917004"/>
            <a:ext cx="11424085" cy="1310640"/>
          </a:xfrm>
          <a:prstGeom prst="rect">
            <a:avLst/>
          </a:prstGeom>
        </p:spPr>
        <p:txBody>
          <a:bodyPr lIns="0" tIns="0" rIns="0" bIns="0" rtlCol="0" anchor="t">
            <a:spAutoFit/>
          </a:bodyPr>
          <a:lstStyle/>
          <a:p>
            <a:pPr marL="0" lvl="0" indent="0" algn="l">
              <a:lnSpc>
                <a:spcPts val="5040"/>
              </a:lnSpc>
              <a:spcBef>
                <a:spcPct val="0"/>
              </a:spcBef>
            </a:pPr>
            <a:r>
              <a:rPr lang="en-US" sz="4800">
                <a:solidFill>
                  <a:srgbClr val="FFFFFF"/>
                </a:solidFill>
                <a:latin typeface="Sniglet"/>
                <a:ea typeface="Sniglet"/>
                <a:cs typeface="Sniglet"/>
                <a:sym typeface="Sniglet"/>
              </a:rPr>
              <a:t>b) Xây dựng hệ thống Hybrid sử dụng trọng số</a:t>
            </a:r>
          </a:p>
        </p:txBody>
      </p:sp>
      <p:sp>
        <p:nvSpPr>
          <p:cNvPr id="19" name="TextBox 19"/>
          <p:cNvSpPr txBox="1"/>
          <p:nvPr/>
        </p:nvSpPr>
        <p:spPr>
          <a:xfrm>
            <a:off x="1889532" y="2651125"/>
            <a:ext cx="14508935" cy="1873250"/>
          </a:xfrm>
          <a:prstGeom prst="rect">
            <a:avLst/>
          </a:prstGeom>
        </p:spPr>
        <p:txBody>
          <a:bodyPr lIns="0" tIns="0" rIns="0" bIns="0" rtlCol="0" anchor="t">
            <a:spAutoFit/>
          </a:bodyPr>
          <a:lstStyle/>
          <a:p>
            <a:pPr algn="l">
              <a:lnSpc>
                <a:spcPts val="4900"/>
              </a:lnSpc>
              <a:spcBef>
                <a:spcPct val="0"/>
              </a:spcBef>
            </a:pPr>
            <a:r>
              <a:rPr lang="en-US" sz="3500">
                <a:solidFill>
                  <a:srgbClr val="1B4440"/>
                </a:solidFill>
                <a:latin typeface="Poppins"/>
                <a:ea typeface="Poppins"/>
                <a:cs typeface="Poppins"/>
                <a:sym typeface="Poppins"/>
              </a:rPr>
              <a:t>– Hệ thống Hybrid cải tiến thay vì chọn một mô hình theo điều kiện, sẽ kết hợp đồng thời cả Random Forest và SVD, với kết quả dự đoán là trung bình có trọng số.</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DE5">
                <a:alpha val="43500"/>
              </a:srgbClr>
            </a:gs>
            <a:gs pos="33333">
              <a:srgbClr val="D5FFF8">
                <a:alpha val="46000"/>
              </a:srgbClr>
            </a:gs>
            <a:gs pos="66667">
              <a:srgbClr val="BBB2FF">
                <a:alpha val="39500"/>
              </a:srgbClr>
            </a:gs>
            <a:gs pos="100000">
              <a:srgbClr val="FFF6CC">
                <a:alpha val="52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028700" y="656694"/>
            <a:ext cx="2357470" cy="406320"/>
            <a:chOff x="0" y="0"/>
            <a:chExt cx="620898" cy="107014"/>
          </a:xfrm>
        </p:grpSpPr>
        <p:sp>
          <p:nvSpPr>
            <p:cNvPr id="3" name="Freeform 3"/>
            <p:cNvSpPr/>
            <p:nvPr/>
          </p:nvSpPr>
          <p:spPr>
            <a:xfrm>
              <a:off x="0" y="0"/>
              <a:ext cx="620898" cy="107014"/>
            </a:xfrm>
            <a:custGeom>
              <a:avLst/>
              <a:gdLst/>
              <a:ahLst/>
              <a:cxnLst/>
              <a:rect l="l" t="t" r="r" b="b"/>
              <a:pathLst>
                <a:path w="620898" h="107014">
                  <a:moveTo>
                    <a:pt x="53507" y="0"/>
                  </a:moveTo>
                  <a:lnTo>
                    <a:pt x="567390" y="0"/>
                  </a:lnTo>
                  <a:cubicBezTo>
                    <a:pt x="596942" y="0"/>
                    <a:pt x="620898" y="23956"/>
                    <a:pt x="620898" y="53507"/>
                  </a:cubicBezTo>
                  <a:lnTo>
                    <a:pt x="620898" y="53507"/>
                  </a:lnTo>
                  <a:cubicBezTo>
                    <a:pt x="620898" y="83058"/>
                    <a:pt x="596942" y="107014"/>
                    <a:pt x="567390"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4" name="TextBox 4"/>
            <p:cNvSpPr txBox="1"/>
            <p:nvPr/>
          </p:nvSpPr>
          <p:spPr>
            <a:xfrm>
              <a:off x="0" y="-57150"/>
              <a:ext cx="620898" cy="16416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442150" y="656694"/>
            <a:ext cx="2817150" cy="406320"/>
            <a:chOff x="0" y="0"/>
            <a:chExt cx="741965" cy="107014"/>
          </a:xfrm>
        </p:grpSpPr>
        <p:sp>
          <p:nvSpPr>
            <p:cNvPr id="6" name="Freeform 6"/>
            <p:cNvSpPr/>
            <p:nvPr/>
          </p:nvSpPr>
          <p:spPr>
            <a:xfrm>
              <a:off x="0" y="0"/>
              <a:ext cx="741965" cy="107014"/>
            </a:xfrm>
            <a:custGeom>
              <a:avLst/>
              <a:gdLst/>
              <a:ahLst/>
              <a:cxnLst/>
              <a:rect l="l" t="t" r="r" b="b"/>
              <a:pathLst>
                <a:path w="741965" h="107014">
                  <a:moveTo>
                    <a:pt x="53507" y="0"/>
                  </a:moveTo>
                  <a:lnTo>
                    <a:pt x="688458" y="0"/>
                  </a:lnTo>
                  <a:cubicBezTo>
                    <a:pt x="718009" y="0"/>
                    <a:pt x="741965" y="23956"/>
                    <a:pt x="741965" y="53507"/>
                  </a:cubicBezTo>
                  <a:lnTo>
                    <a:pt x="741965" y="53507"/>
                  </a:lnTo>
                  <a:cubicBezTo>
                    <a:pt x="741965" y="83058"/>
                    <a:pt x="718009" y="107014"/>
                    <a:pt x="688458"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7" name="TextBox 7"/>
            <p:cNvSpPr txBox="1"/>
            <p:nvPr/>
          </p:nvSpPr>
          <p:spPr>
            <a:xfrm>
              <a:off x="0" y="-57150"/>
              <a:ext cx="741965" cy="164164"/>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10800000">
            <a:off x="16951807" y="1417878"/>
            <a:ext cx="3725622" cy="3725622"/>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0" name="TextBox 10"/>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1" name="Group 11"/>
          <p:cNvGrpSpPr/>
          <p:nvPr/>
        </p:nvGrpSpPr>
        <p:grpSpPr>
          <a:xfrm>
            <a:off x="-2165887" y="1942666"/>
            <a:ext cx="3725622" cy="3725622"/>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3" name="TextBox 13"/>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4" name="Freeform 14"/>
          <p:cNvSpPr/>
          <p:nvPr/>
        </p:nvSpPr>
        <p:spPr>
          <a:xfrm>
            <a:off x="15221127" y="7480623"/>
            <a:ext cx="3150015" cy="2806377"/>
          </a:xfrm>
          <a:custGeom>
            <a:avLst/>
            <a:gdLst/>
            <a:ahLst/>
            <a:cxnLst/>
            <a:rect l="l" t="t" r="r" b="b"/>
            <a:pathLst>
              <a:path w="3150015" h="2806377">
                <a:moveTo>
                  <a:pt x="0" y="0"/>
                </a:moveTo>
                <a:lnTo>
                  <a:pt x="3150015" y="0"/>
                </a:lnTo>
                <a:lnTo>
                  <a:pt x="3150015" y="2806377"/>
                </a:lnTo>
                <a:lnTo>
                  <a:pt x="0" y="280637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Freeform 15"/>
          <p:cNvSpPr/>
          <p:nvPr/>
        </p:nvSpPr>
        <p:spPr>
          <a:xfrm>
            <a:off x="-1317868" y="860827"/>
            <a:ext cx="2639478" cy="2944651"/>
          </a:xfrm>
          <a:custGeom>
            <a:avLst/>
            <a:gdLst/>
            <a:ahLst/>
            <a:cxnLst/>
            <a:rect l="l" t="t" r="r" b="b"/>
            <a:pathLst>
              <a:path w="2639478" h="2944651">
                <a:moveTo>
                  <a:pt x="0" y="0"/>
                </a:moveTo>
                <a:lnTo>
                  <a:pt x="2639478" y="0"/>
                </a:lnTo>
                <a:lnTo>
                  <a:pt x="2639478" y="2944650"/>
                </a:lnTo>
                <a:lnTo>
                  <a:pt x="0" y="294465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a:off x="9354844" y="3069132"/>
            <a:ext cx="6950401" cy="3488265"/>
          </a:xfrm>
          <a:custGeom>
            <a:avLst/>
            <a:gdLst/>
            <a:ahLst/>
            <a:cxnLst/>
            <a:rect l="l" t="t" r="r" b="b"/>
            <a:pathLst>
              <a:path w="6950401" h="3488265">
                <a:moveTo>
                  <a:pt x="0" y="0"/>
                </a:moveTo>
                <a:lnTo>
                  <a:pt x="6950401" y="0"/>
                </a:lnTo>
                <a:lnTo>
                  <a:pt x="6950401" y="3488265"/>
                </a:lnTo>
                <a:lnTo>
                  <a:pt x="0" y="3488265"/>
                </a:lnTo>
                <a:lnTo>
                  <a:pt x="0" y="0"/>
                </a:lnTo>
                <a:close/>
              </a:path>
            </a:pathLst>
          </a:custGeom>
          <a:blipFill>
            <a:blip r:embed="rId6"/>
            <a:stretch>
              <a:fillRect/>
            </a:stretch>
          </a:blipFill>
        </p:spPr>
      </p:sp>
      <p:sp>
        <p:nvSpPr>
          <p:cNvPr id="17" name="TextBox 17"/>
          <p:cNvSpPr txBox="1"/>
          <p:nvPr/>
        </p:nvSpPr>
        <p:spPr>
          <a:xfrm>
            <a:off x="2207435" y="755079"/>
            <a:ext cx="14508935" cy="1873250"/>
          </a:xfrm>
          <a:prstGeom prst="rect">
            <a:avLst/>
          </a:prstGeom>
        </p:spPr>
        <p:txBody>
          <a:bodyPr lIns="0" tIns="0" rIns="0" bIns="0" rtlCol="0" anchor="t">
            <a:spAutoFit/>
          </a:bodyPr>
          <a:lstStyle/>
          <a:p>
            <a:pPr algn="l">
              <a:lnSpc>
                <a:spcPts val="4900"/>
              </a:lnSpc>
              <a:spcBef>
                <a:spcPct val="0"/>
              </a:spcBef>
            </a:pPr>
            <a:r>
              <a:rPr lang="en-US" sz="3500">
                <a:solidFill>
                  <a:srgbClr val="1B4440"/>
                </a:solidFill>
                <a:latin typeface="Poppins"/>
                <a:ea typeface="Poppins"/>
                <a:cs typeface="Poppins"/>
                <a:sym typeface="Poppins"/>
              </a:rPr>
              <a:t>– Trọng số α được tính động: không cố định hay tối ưu toàn cục, α được điều chỉnh riêng cho từng người dùng, dựa trên số lượt đánh giá họ đã thực hiện.</a:t>
            </a:r>
          </a:p>
        </p:txBody>
      </p:sp>
      <p:sp>
        <p:nvSpPr>
          <p:cNvPr id="18" name="TextBox 18"/>
          <p:cNvSpPr txBox="1"/>
          <p:nvPr/>
        </p:nvSpPr>
        <p:spPr>
          <a:xfrm>
            <a:off x="2207435" y="3175914"/>
            <a:ext cx="6262519" cy="2492375"/>
          </a:xfrm>
          <a:prstGeom prst="rect">
            <a:avLst/>
          </a:prstGeom>
        </p:spPr>
        <p:txBody>
          <a:bodyPr lIns="0" tIns="0" rIns="0" bIns="0" rtlCol="0" anchor="t">
            <a:spAutoFit/>
          </a:bodyPr>
          <a:lstStyle/>
          <a:p>
            <a:pPr algn="l">
              <a:lnSpc>
                <a:spcPts val="4900"/>
              </a:lnSpc>
            </a:pPr>
            <a:r>
              <a:rPr lang="en-US" sz="3500">
                <a:solidFill>
                  <a:srgbClr val="1B4440"/>
                </a:solidFill>
                <a:latin typeface="Poppins"/>
                <a:ea typeface="Poppins"/>
                <a:cs typeface="Poppins"/>
                <a:sym typeface="Poppins"/>
              </a:rPr>
              <a:t>– Người dùng nhiều đánh giá → α gần 1 → ưu tiên SVD.</a:t>
            </a:r>
          </a:p>
          <a:p>
            <a:pPr algn="l">
              <a:lnSpc>
                <a:spcPts val="4900"/>
              </a:lnSpc>
              <a:spcBef>
                <a:spcPct val="0"/>
              </a:spcBef>
            </a:pPr>
            <a:r>
              <a:rPr lang="en-US" sz="3500">
                <a:solidFill>
                  <a:srgbClr val="1B4440"/>
                </a:solidFill>
                <a:latin typeface="Poppins"/>
                <a:ea typeface="Poppins"/>
                <a:cs typeface="Poppins"/>
                <a:sym typeface="Poppins"/>
              </a:rPr>
              <a:t>– Ít đánh giá → α gần 0 → ưu tiên Random Forest.</a:t>
            </a:r>
          </a:p>
        </p:txBody>
      </p:sp>
      <p:sp>
        <p:nvSpPr>
          <p:cNvPr id="19" name="TextBox 19"/>
          <p:cNvSpPr txBox="1"/>
          <p:nvPr/>
        </p:nvSpPr>
        <p:spPr>
          <a:xfrm>
            <a:off x="1028700" y="6452622"/>
            <a:ext cx="14555829" cy="3730625"/>
          </a:xfrm>
          <a:prstGeom prst="rect">
            <a:avLst/>
          </a:prstGeom>
        </p:spPr>
        <p:txBody>
          <a:bodyPr lIns="0" tIns="0" rIns="0" bIns="0" rtlCol="0" anchor="t">
            <a:spAutoFit/>
          </a:bodyPr>
          <a:lstStyle/>
          <a:p>
            <a:pPr algn="l">
              <a:lnSpc>
                <a:spcPts val="4900"/>
              </a:lnSpc>
            </a:pPr>
            <a:r>
              <a:rPr lang="en-US" sz="3500">
                <a:solidFill>
                  <a:srgbClr val="1B4440"/>
                </a:solidFill>
                <a:latin typeface="Poppins"/>
                <a:ea typeface="Poppins"/>
                <a:cs typeface="Poppins"/>
                <a:sym typeface="Poppins"/>
              </a:rPr>
              <a:t>– Giúp mô hình:</a:t>
            </a:r>
          </a:p>
          <a:p>
            <a:pPr marL="755654" lvl="1" indent="-377827" algn="l">
              <a:lnSpc>
                <a:spcPts val="4900"/>
              </a:lnSpc>
              <a:buFont typeface="Arial"/>
              <a:buChar char="•"/>
            </a:pPr>
            <a:r>
              <a:rPr lang="en-US" sz="3500">
                <a:solidFill>
                  <a:srgbClr val="1B4440"/>
                </a:solidFill>
                <a:latin typeface="Poppins"/>
                <a:ea typeface="Poppins"/>
                <a:cs typeface="Poppins"/>
                <a:sym typeface="Poppins"/>
              </a:rPr>
              <a:t>Ổn định hơn khi một mô hình hoạt động kém.</a:t>
            </a:r>
          </a:p>
          <a:p>
            <a:pPr marL="755654" lvl="1" indent="-377827" algn="l">
              <a:lnSpc>
                <a:spcPts val="4900"/>
              </a:lnSpc>
              <a:spcBef>
                <a:spcPct val="0"/>
              </a:spcBef>
              <a:buFont typeface="Arial"/>
              <a:buChar char="•"/>
            </a:pPr>
            <a:r>
              <a:rPr lang="en-US" sz="3500">
                <a:solidFill>
                  <a:srgbClr val="1B4440"/>
                </a:solidFill>
                <a:latin typeface="Poppins"/>
                <a:ea typeface="Poppins"/>
                <a:cs typeface="Poppins"/>
                <a:sym typeface="Poppins"/>
              </a:rPr>
              <a:t>Kết hợp ưu điểm: Sự tổng quát (Random Forest) &amp; cá nhân hóa (SVD).</a:t>
            </a:r>
          </a:p>
          <a:p>
            <a:pPr marL="755654" lvl="1" indent="-377827" algn="l">
              <a:lnSpc>
                <a:spcPts val="4900"/>
              </a:lnSpc>
              <a:spcBef>
                <a:spcPct val="0"/>
              </a:spcBef>
              <a:buFont typeface="Arial"/>
              <a:buChar char="•"/>
            </a:pPr>
            <a:r>
              <a:rPr lang="en-US" sz="3500" u="none" strike="noStrike">
                <a:solidFill>
                  <a:srgbClr val="1B4440"/>
                </a:solidFill>
                <a:latin typeface="Poppins"/>
                <a:ea typeface="Poppins"/>
                <a:cs typeface="Poppins"/>
                <a:sym typeface="Poppins"/>
              </a:rPr>
              <a:t>Mở rộng khả dụng đến cả trường hợp thiếu dữ liệu đánh giá.</a:t>
            </a:r>
          </a:p>
          <a:p>
            <a:pPr algn="l">
              <a:lnSpc>
                <a:spcPts val="4900"/>
              </a:lnSpc>
              <a:spcBef>
                <a:spcPct val="0"/>
              </a:spcBef>
            </a:pPr>
            <a:endParaRPr lang="en-US" sz="3500" u="none" strike="noStrike">
              <a:solidFill>
                <a:srgbClr val="1B4440"/>
              </a:solidFill>
              <a:latin typeface="Poppins"/>
              <a:ea typeface="Poppins"/>
              <a:cs typeface="Poppins"/>
              <a:sym typeface="Poppi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DE5">
                <a:alpha val="43500"/>
              </a:srgbClr>
            </a:gs>
            <a:gs pos="33333">
              <a:srgbClr val="D5FFF8">
                <a:alpha val="46000"/>
              </a:srgbClr>
            </a:gs>
            <a:gs pos="66667">
              <a:srgbClr val="BBB2FF">
                <a:alpha val="39500"/>
              </a:srgbClr>
            </a:gs>
            <a:gs pos="100000">
              <a:srgbClr val="FFF6CC">
                <a:alpha val="52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028700" y="656694"/>
            <a:ext cx="2357470" cy="406320"/>
            <a:chOff x="0" y="0"/>
            <a:chExt cx="620898" cy="107014"/>
          </a:xfrm>
        </p:grpSpPr>
        <p:sp>
          <p:nvSpPr>
            <p:cNvPr id="3" name="Freeform 3"/>
            <p:cNvSpPr/>
            <p:nvPr/>
          </p:nvSpPr>
          <p:spPr>
            <a:xfrm>
              <a:off x="0" y="0"/>
              <a:ext cx="620898" cy="107014"/>
            </a:xfrm>
            <a:custGeom>
              <a:avLst/>
              <a:gdLst/>
              <a:ahLst/>
              <a:cxnLst/>
              <a:rect l="l" t="t" r="r" b="b"/>
              <a:pathLst>
                <a:path w="620898" h="107014">
                  <a:moveTo>
                    <a:pt x="53507" y="0"/>
                  </a:moveTo>
                  <a:lnTo>
                    <a:pt x="567390" y="0"/>
                  </a:lnTo>
                  <a:cubicBezTo>
                    <a:pt x="596942" y="0"/>
                    <a:pt x="620898" y="23956"/>
                    <a:pt x="620898" y="53507"/>
                  </a:cubicBezTo>
                  <a:lnTo>
                    <a:pt x="620898" y="53507"/>
                  </a:lnTo>
                  <a:cubicBezTo>
                    <a:pt x="620898" y="83058"/>
                    <a:pt x="596942" y="107014"/>
                    <a:pt x="567390"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4" name="TextBox 4"/>
            <p:cNvSpPr txBox="1"/>
            <p:nvPr/>
          </p:nvSpPr>
          <p:spPr>
            <a:xfrm>
              <a:off x="0" y="-57150"/>
              <a:ext cx="620898" cy="16416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442150" y="656694"/>
            <a:ext cx="2817150" cy="406320"/>
            <a:chOff x="0" y="0"/>
            <a:chExt cx="741965" cy="107014"/>
          </a:xfrm>
        </p:grpSpPr>
        <p:sp>
          <p:nvSpPr>
            <p:cNvPr id="6" name="Freeform 6"/>
            <p:cNvSpPr/>
            <p:nvPr/>
          </p:nvSpPr>
          <p:spPr>
            <a:xfrm>
              <a:off x="0" y="0"/>
              <a:ext cx="741965" cy="107014"/>
            </a:xfrm>
            <a:custGeom>
              <a:avLst/>
              <a:gdLst/>
              <a:ahLst/>
              <a:cxnLst/>
              <a:rect l="l" t="t" r="r" b="b"/>
              <a:pathLst>
                <a:path w="741965" h="107014">
                  <a:moveTo>
                    <a:pt x="53507" y="0"/>
                  </a:moveTo>
                  <a:lnTo>
                    <a:pt x="688458" y="0"/>
                  </a:lnTo>
                  <a:cubicBezTo>
                    <a:pt x="718009" y="0"/>
                    <a:pt x="741965" y="23956"/>
                    <a:pt x="741965" y="53507"/>
                  </a:cubicBezTo>
                  <a:lnTo>
                    <a:pt x="741965" y="53507"/>
                  </a:lnTo>
                  <a:cubicBezTo>
                    <a:pt x="741965" y="83058"/>
                    <a:pt x="718009" y="107014"/>
                    <a:pt x="688458"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7" name="TextBox 7"/>
            <p:cNvSpPr txBox="1"/>
            <p:nvPr/>
          </p:nvSpPr>
          <p:spPr>
            <a:xfrm>
              <a:off x="0" y="-57150"/>
              <a:ext cx="741965" cy="164164"/>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5443172" y="5893559"/>
            <a:ext cx="8786882" cy="8786882"/>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0" name="TextBox 10"/>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1" name="Freeform 11"/>
          <p:cNvSpPr/>
          <p:nvPr/>
        </p:nvSpPr>
        <p:spPr>
          <a:xfrm>
            <a:off x="16160989" y="5893559"/>
            <a:ext cx="4254023" cy="4114800"/>
          </a:xfrm>
          <a:custGeom>
            <a:avLst/>
            <a:gdLst/>
            <a:ahLst/>
            <a:cxnLst/>
            <a:rect l="l" t="t" r="r" b="b"/>
            <a:pathLst>
              <a:path w="4254023" h="4114800">
                <a:moveTo>
                  <a:pt x="0" y="0"/>
                </a:moveTo>
                <a:lnTo>
                  <a:pt x="4254022" y="0"/>
                </a:lnTo>
                <a:lnTo>
                  <a:pt x="4254022" y="4114800"/>
                </a:lnTo>
                <a:lnTo>
                  <a:pt x="0" y="4114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12" name="Group 12"/>
          <p:cNvGrpSpPr/>
          <p:nvPr/>
        </p:nvGrpSpPr>
        <p:grpSpPr>
          <a:xfrm>
            <a:off x="-1309152" y="2485671"/>
            <a:ext cx="2218248" cy="2218248"/>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4" name="TextBox 14"/>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5" name="Freeform 15"/>
          <p:cNvSpPr/>
          <p:nvPr/>
        </p:nvSpPr>
        <p:spPr>
          <a:xfrm>
            <a:off x="-1383479" y="3106331"/>
            <a:ext cx="2766957" cy="2787228"/>
          </a:xfrm>
          <a:custGeom>
            <a:avLst/>
            <a:gdLst/>
            <a:ahLst/>
            <a:cxnLst/>
            <a:rect l="l" t="t" r="r" b="b"/>
            <a:pathLst>
              <a:path w="2766957" h="2787228">
                <a:moveTo>
                  <a:pt x="0" y="0"/>
                </a:moveTo>
                <a:lnTo>
                  <a:pt x="2766958" y="0"/>
                </a:lnTo>
                <a:lnTo>
                  <a:pt x="2766958" y="2787228"/>
                </a:lnTo>
                <a:lnTo>
                  <a:pt x="0" y="278722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a:off x="4253140" y="642422"/>
            <a:ext cx="9781720" cy="2463909"/>
          </a:xfrm>
          <a:custGeom>
            <a:avLst/>
            <a:gdLst/>
            <a:ahLst/>
            <a:cxnLst/>
            <a:rect l="l" t="t" r="r" b="b"/>
            <a:pathLst>
              <a:path w="9781720" h="2463909">
                <a:moveTo>
                  <a:pt x="0" y="0"/>
                </a:moveTo>
                <a:lnTo>
                  <a:pt x="9781720" y="0"/>
                </a:lnTo>
                <a:lnTo>
                  <a:pt x="9781720" y="2463909"/>
                </a:lnTo>
                <a:lnTo>
                  <a:pt x="0" y="2463909"/>
                </a:lnTo>
                <a:lnTo>
                  <a:pt x="0" y="0"/>
                </a:lnTo>
                <a:close/>
              </a:path>
            </a:pathLst>
          </a:custGeom>
          <a:blipFill>
            <a:blip r:embed="rId6"/>
            <a:stretch>
              <a:fillRect/>
            </a:stretch>
          </a:blipFill>
        </p:spPr>
      </p:sp>
      <p:sp>
        <p:nvSpPr>
          <p:cNvPr id="17" name="TextBox 17"/>
          <p:cNvSpPr txBox="1"/>
          <p:nvPr/>
        </p:nvSpPr>
        <p:spPr>
          <a:xfrm>
            <a:off x="1607945" y="3490020"/>
            <a:ext cx="14555829" cy="6207125"/>
          </a:xfrm>
          <a:prstGeom prst="rect">
            <a:avLst/>
          </a:prstGeom>
        </p:spPr>
        <p:txBody>
          <a:bodyPr lIns="0" tIns="0" rIns="0" bIns="0" rtlCol="0" anchor="t">
            <a:spAutoFit/>
          </a:bodyPr>
          <a:lstStyle/>
          <a:p>
            <a:pPr algn="l">
              <a:lnSpc>
                <a:spcPts val="4900"/>
              </a:lnSpc>
            </a:pPr>
            <a:r>
              <a:rPr lang="en-US" sz="3500">
                <a:solidFill>
                  <a:srgbClr val="1B4440"/>
                </a:solidFill>
                <a:latin typeface="Poppins"/>
                <a:ea typeface="Poppins"/>
                <a:cs typeface="Poppins"/>
                <a:sym typeface="Poppins"/>
              </a:rPr>
              <a:t>– So sánh hiệu suất các mô hình:</a:t>
            </a:r>
          </a:p>
          <a:p>
            <a:pPr marL="755654" lvl="1" indent="-377827" algn="l">
              <a:lnSpc>
                <a:spcPts val="4900"/>
              </a:lnSpc>
              <a:buFont typeface="Arial"/>
              <a:buChar char="•"/>
            </a:pPr>
            <a:r>
              <a:rPr lang="en-US" sz="3500">
                <a:solidFill>
                  <a:srgbClr val="1B4440"/>
                </a:solidFill>
                <a:latin typeface="Poppins"/>
                <a:ea typeface="Poppins"/>
                <a:cs typeface="Poppins"/>
                <a:sym typeface="Poppins"/>
              </a:rPr>
              <a:t>Random Forest đơn lẻ: MAE ≈ 0.37, MSE ≈ 0.37 → tốt nhất trong các mô hình đơn.</a:t>
            </a:r>
          </a:p>
          <a:p>
            <a:pPr marL="755654" lvl="1" indent="-377827" algn="l">
              <a:lnSpc>
                <a:spcPts val="4900"/>
              </a:lnSpc>
              <a:buFont typeface="Arial"/>
              <a:buChar char="•"/>
            </a:pPr>
            <a:r>
              <a:rPr lang="en-US" sz="3500">
                <a:solidFill>
                  <a:srgbClr val="1B4440"/>
                </a:solidFill>
                <a:latin typeface="Poppins"/>
                <a:ea typeface="Poppins"/>
                <a:cs typeface="Poppins"/>
                <a:sym typeface="Poppins"/>
              </a:rPr>
              <a:t>SVD đơn lẻ: MAE ≈ 0.67, MSE ≈ 0.78 → hiệu suất thấp.</a:t>
            </a:r>
          </a:p>
          <a:p>
            <a:pPr marL="755654" lvl="1" indent="-377827" algn="l">
              <a:lnSpc>
                <a:spcPts val="4900"/>
              </a:lnSpc>
              <a:buFont typeface="Arial"/>
              <a:buChar char="•"/>
            </a:pPr>
            <a:r>
              <a:rPr lang="en-US" sz="3500">
                <a:solidFill>
                  <a:srgbClr val="1B4440"/>
                </a:solidFill>
                <a:latin typeface="Poppins"/>
                <a:ea typeface="Poppins"/>
                <a:cs typeface="Poppins"/>
                <a:sym typeface="Poppins"/>
              </a:rPr>
              <a:t>Mô hình lai không trọng số: MAE ≈ 0.56, MSE ≈ 0.50 → cải thiện so với SVD, nhưng chưa vượt Random Forest.</a:t>
            </a:r>
          </a:p>
          <a:p>
            <a:pPr marL="755654" lvl="1" indent="-377827" algn="l">
              <a:lnSpc>
                <a:spcPts val="4900"/>
              </a:lnSpc>
              <a:spcBef>
                <a:spcPct val="0"/>
              </a:spcBef>
              <a:buFont typeface="Arial"/>
              <a:buChar char="•"/>
            </a:pPr>
            <a:r>
              <a:rPr lang="en-US" sz="3500">
                <a:solidFill>
                  <a:srgbClr val="1B4440"/>
                </a:solidFill>
                <a:latin typeface="Poppins"/>
                <a:ea typeface="Poppins"/>
                <a:cs typeface="Poppins"/>
                <a:sym typeface="Poppins"/>
              </a:rPr>
              <a:t>Mô hình lai có trọng số: MAE ≈ 0.51, MSE ≈ 0.43</a:t>
            </a:r>
            <a:r>
              <a:rPr lang="en-US" sz="3500" u="none" strike="noStrike">
                <a:solidFill>
                  <a:srgbClr val="1B4440"/>
                </a:solidFill>
                <a:latin typeface="Poppins"/>
                <a:ea typeface="Poppins"/>
                <a:cs typeface="Poppins"/>
                <a:sym typeface="Poppins"/>
              </a:rPr>
              <a:t> → hiệu quả tổng thể tốt nhất.</a:t>
            </a:r>
          </a:p>
          <a:p>
            <a:pPr marL="755654" lvl="1" indent="-377827" algn="l">
              <a:lnSpc>
                <a:spcPts val="4900"/>
              </a:lnSpc>
              <a:spcBef>
                <a:spcPct val="0"/>
              </a:spcBef>
              <a:buFont typeface="Arial"/>
              <a:buChar char="•"/>
            </a:pPr>
            <a:r>
              <a:rPr lang="en-US" sz="3500" u="none" strike="noStrike">
                <a:solidFill>
                  <a:srgbClr val="1B4440"/>
                </a:solidFill>
                <a:latin typeface="Poppins"/>
                <a:ea typeface="Poppins"/>
                <a:cs typeface="Poppins"/>
                <a:sym typeface="Poppins"/>
              </a:rPr>
              <a:t> → Pha trộn theo trọng số giúp tối ưu hóa dự đoán.</a:t>
            </a:r>
          </a:p>
          <a:p>
            <a:pPr algn="l">
              <a:lnSpc>
                <a:spcPts val="4900"/>
              </a:lnSpc>
              <a:spcBef>
                <a:spcPct val="0"/>
              </a:spcBef>
            </a:pPr>
            <a:endParaRPr lang="en-US" sz="3500" u="none" strike="noStrike">
              <a:solidFill>
                <a:srgbClr val="1B4440"/>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DE5">
                <a:alpha val="43500"/>
              </a:srgbClr>
            </a:gs>
            <a:gs pos="33333">
              <a:srgbClr val="D5FFF8">
                <a:alpha val="46000"/>
              </a:srgbClr>
            </a:gs>
            <a:gs pos="66667">
              <a:srgbClr val="BBB2FF">
                <a:alpha val="39500"/>
              </a:srgbClr>
            </a:gs>
            <a:gs pos="100000">
              <a:srgbClr val="FFF6CC">
                <a:alpha val="52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028700" y="656694"/>
            <a:ext cx="2357470" cy="406320"/>
            <a:chOff x="0" y="0"/>
            <a:chExt cx="620898" cy="107014"/>
          </a:xfrm>
        </p:grpSpPr>
        <p:sp>
          <p:nvSpPr>
            <p:cNvPr id="3" name="Freeform 3"/>
            <p:cNvSpPr/>
            <p:nvPr/>
          </p:nvSpPr>
          <p:spPr>
            <a:xfrm>
              <a:off x="0" y="0"/>
              <a:ext cx="620898" cy="107014"/>
            </a:xfrm>
            <a:custGeom>
              <a:avLst/>
              <a:gdLst/>
              <a:ahLst/>
              <a:cxnLst/>
              <a:rect l="l" t="t" r="r" b="b"/>
              <a:pathLst>
                <a:path w="620898" h="107014">
                  <a:moveTo>
                    <a:pt x="53507" y="0"/>
                  </a:moveTo>
                  <a:lnTo>
                    <a:pt x="567390" y="0"/>
                  </a:lnTo>
                  <a:cubicBezTo>
                    <a:pt x="596942" y="0"/>
                    <a:pt x="620898" y="23956"/>
                    <a:pt x="620898" y="53507"/>
                  </a:cubicBezTo>
                  <a:lnTo>
                    <a:pt x="620898" y="53507"/>
                  </a:lnTo>
                  <a:cubicBezTo>
                    <a:pt x="620898" y="83058"/>
                    <a:pt x="596942" y="107014"/>
                    <a:pt x="567390"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4" name="TextBox 4"/>
            <p:cNvSpPr txBox="1"/>
            <p:nvPr/>
          </p:nvSpPr>
          <p:spPr>
            <a:xfrm>
              <a:off x="0" y="-57150"/>
              <a:ext cx="620898" cy="16416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442150" y="656694"/>
            <a:ext cx="2817150" cy="406320"/>
            <a:chOff x="0" y="0"/>
            <a:chExt cx="741965" cy="107014"/>
          </a:xfrm>
        </p:grpSpPr>
        <p:sp>
          <p:nvSpPr>
            <p:cNvPr id="6" name="Freeform 6"/>
            <p:cNvSpPr/>
            <p:nvPr/>
          </p:nvSpPr>
          <p:spPr>
            <a:xfrm>
              <a:off x="0" y="0"/>
              <a:ext cx="741965" cy="107014"/>
            </a:xfrm>
            <a:custGeom>
              <a:avLst/>
              <a:gdLst/>
              <a:ahLst/>
              <a:cxnLst/>
              <a:rect l="l" t="t" r="r" b="b"/>
              <a:pathLst>
                <a:path w="741965" h="107014">
                  <a:moveTo>
                    <a:pt x="53507" y="0"/>
                  </a:moveTo>
                  <a:lnTo>
                    <a:pt x="688458" y="0"/>
                  </a:lnTo>
                  <a:cubicBezTo>
                    <a:pt x="718009" y="0"/>
                    <a:pt x="741965" y="23956"/>
                    <a:pt x="741965" y="53507"/>
                  </a:cubicBezTo>
                  <a:lnTo>
                    <a:pt x="741965" y="53507"/>
                  </a:lnTo>
                  <a:cubicBezTo>
                    <a:pt x="741965" y="83058"/>
                    <a:pt x="718009" y="107014"/>
                    <a:pt x="688458"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7" name="TextBox 7"/>
            <p:cNvSpPr txBox="1"/>
            <p:nvPr/>
          </p:nvSpPr>
          <p:spPr>
            <a:xfrm>
              <a:off x="0" y="-57150"/>
              <a:ext cx="741965" cy="164164"/>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3076450" y="3272805"/>
            <a:ext cx="4681903" cy="468190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0" name="TextBox 10"/>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1" name="Freeform 11"/>
          <p:cNvSpPr/>
          <p:nvPr/>
        </p:nvSpPr>
        <p:spPr>
          <a:xfrm flipH="1">
            <a:off x="13161171" y="4606315"/>
            <a:ext cx="4917786" cy="3746459"/>
          </a:xfrm>
          <a:custGeom>
            <a:avLst/>
            <a:gdLst/>
            <a:ahLst/>
            <a:cxnLst/>
            <a:rect l="l" t="t" r="r" b="b"/>
            <a:pathLst>
              <a:path w="4917786" h="3746459">
                <a:moveTo>
                  <a:pt x="4917786" y="0"/>
                </a:moveTo>
                <a:lnTo>
                  <a:pt x="0" y="0"/>
                </a:lnTo>
                <a:lnTo>
                  <a:pt x="0" y="3746458"/>
                </a:lnTo>
                <a:lnTo>
                  <a:pt x="4917786" y="3746458"/>
                </a:lnTo>
                <a:lnTo>
                  <a:pt x="4917786"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2" name="TextBox 12"/>
          <p:cNvSpPr txBox="1"/>
          <p:nvPr/>
        </p:nvSpPr>
        <p:spPr>
          <a:xfrm>
            <a:off x="1464260" y="964629"/>
            <a:ext cx="7679740" cy="1049655"/>
          </a:xfrm>
          <a:prstGeom prst="rect">
            <a:avLst/>
          </a:prstGeom>
        </p:spPr>
        <p:txBody>
          <a:bodyPr lIns="0" tIns="0" rIns="0" bIns="0" rtlCol="0" anchor="t">
            <a:spAutoFit/>
          </a:bodyPr>
          <a:lstStyle/>
          <a:p>
            <a:pPr marL="0" lvl="0" indent="0" algn="l">
              <a:lnSpc>
                <a:spcPts val="7979"/>
              </a:lnSpc>
            </a:pPr>
            <a:r>
              <a:rPr lang="en-US" sz="7599">
                <a:solidFill>
                  <a:srgbClr val="FFFFFF"/>
                </a:solidFill>
                <a:latin typeface="Sniglet"/>
                <a:ea typeface="Sniglet"/>
                <a:cs typeface="Sniglet"/>
                <a:sym typeface="Sniglet"/>
              </a:rPr>
              <a:t>Table of content</a:t>
            </a:r>
          </a:p>
        </p:txBody>
      </p:sp>
      <p:grpSp>
        <p:nvGrpSpPr>
          <p:cNvPr id="13" name="Group 13"/>
          <p:cNvGrpSpPr/>
          <p:nvPr/>
        </p:nvGrpSpPr>
        <p:grpSpPr>
          <a:xfrm>
            <a:off x="0" y="2536980"/>
            <a:ext cx="12504874" cy="928382"/>
            <a:chOff x="0" y="0"/>
            <a:chExt cx="2980572" cy="221282"/>
          </a:xfrm>
        </p:grpSpPr>
        <p:sp>
          <p:nvSpPr>
            <p:cNvPr id="14" name="Freeform 14"/>
            <p:cNvSpPr/>
            <p:nvPr/>
          </p:nvSpPr>
          <p:spPr>
            <a:xfrm>
              <a:off x="0" y="0"/>
              <a:ext cx="2980572" cy="221282"/>
            </a:xfrm>
            <a:custGeom>
              <a:avLst/>
              <a:gdLst/>
              <a:ahLst/>
              <a:cxnLst/>
              <a:rect l="l" t="t" r="r" b="b"/>
              <a:pathLst>
                <a:path w="2980572" h="221282">
                  <a:moveTo>
                    <a:pt x="0" y="0"/>
                  </a:moveTo>
                  <a:lnTo>
                    <a:pt x="2980572" y="0"/>
                  </a:lnTo>
                  <a:lnTo>
                    <a:pt x="2980572" y="221282"/>
                  </a:lnTo>
                  <a:lnTo>
                    <a:pt x="0" y="221282"/>
                  </a:lnTo>
                  <a:close/>
                </a:path>
              </a:pathLst>
            </a:custGeom>
            <a:gradFill rotWithShape="1">
              <a:gsLst>
                <a:gs pos="0">
                  <a:srgbClr val="FFFFFF">
                    <a:alpha val="100000"/>
                  </a:srgbClr>
                </a:gs>
                <a:gs pos="100000">
                  <a:srgbClr val="6192FF">
                    <a:alpha val="100000"/>
                  </a:srgbClr>
                </a:gs>
              </a:gsLst>
              <a:lin ang="5400000"/>
            </a:gradFill>
          </p:spPr>
        </p:sp>
        <p:sp>
          <p:nvSpPr>
            <p:cNvPr id="15" name="TextBox 15"/>
            <p:cNvSpPr txBox="1"/>
            <p:nvPr/>
          </p:nvSpPr>
          <p:spPr>
            <a:xfrm>
              <a:off x="0" y="-38100"/>
              <a:ext cx="2980572" cy="259382"/>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0" y="3941432"/>
            <a:ext cx="12504874" cy="928382"/>
            <a:chOff x="0" y="0"/>
            <a:chExt cx="2980572" cy="221282"/>
          </a:xfrm>
        </p:grpSpPr>
        <p:sp>
          <p:nvSpPr>
            <p:cNvPr id="17" name="Freeform 17"/>
            <p:cNvSpPr/>
            <p:nvPr/>
          </p:nvSpPr>
          <p:spPr>
            <a:xfrm>
              <a:off x="0" y="0"/>
              <a:ext cx="2980572" cy="221282"/>
            </a:xfrm>
            <a:custGeom>
              <a:avLst/>
              <a:gdLst/>
              <a:ahLst/>
              <a:cxnLst/>
              <a:rect l="l" t="t" r="r" b="b"/>
              <a:pathLst>
                <a:path w="2980572" h="221282">
                  <a:moveTo>
                    <a:pt x="0" y="0"/>
                  </a:moveTo>
                  <a:lnTo>
                    <a:pt x="2980572" y="0"/>
                  </a:lnTo>
                  <a:lnTo>
                    <a:pt x="2980572" y="221282"/>
                  </a:lnTo>
                  <a:lnTo>
                    <a:pt x="0" y="221282"/>
                  </a:lnTo>
                  <a:close/>
                </a:path>
              </a:pathLst>
            </a:custGeom>
            <a:gradFill rotWithShape="1">
              <a:gsLst>
                <a:gs pos="0">
                  <a:srgbClr val="FFFFFF">
                    <a:alpha val="100000"/>
                  </a:srgbClr>
                </a:gs>
                <a:gs pos="100000">
                  <a:srgbClr val="6192FF">
                    <a:alpha val="100000"/>
                  </a:srgbClr>
                </a:gs>
              </a:gsLst>
              <a:lin ang="5400000"/>
            </a:gradFill>
          </p:spPr>
        </p:sp>
        <p:sp>
          <p:nvSpPr>
            <p:cNvPr id="18" name="TextBox 18"/>
            <p:cNvSpPr txBox="1"/>
            <p:nvPr/>
          </p:nvSpPr>
          <p:spPr>
            <a:xfrm>
              <a:off x="0" y="-38100"/>
              <a:ext cx="2980572" cy="259382"/>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0" y="5346064"/>
            <a:ext cx="12504874" cy="928382"/>
            <a:chOff x="0" y="0"/>
            <a:chExt cx="2980572" cy="221282"/>
          </a:xfrm>
        </p:grpSpPr>
        <p:sp>
          <p:nvSpPr>
            <p:cNvPr id="20" name="Freeform 20"/>
            <p:cNvSpPr/>
            <p:nvPr/>
          </p:nvSpPr>
          <p:spPr>
            <a:xfrm>
              <a:off x="0" y="0"/>
              <a:ext cx="2980572" cy="221282"/>
            </a:xfrm>
            <a:custGeom>
              <a:avLst/>
              <a:gdLst/>
              <a:ahLst/>
              <a:cxnLst/>
              <a:rect l="l" t="t" r="r" b="b"/>
              <a:pathLst>
                <a:path w="2980572" h="221282">
                  <a:moveTo>
                    <a:pt x="0" y="0"/>
                  </a:moveTo>
                  <a:lnTo>
                    <a:pt x="2980572" y="0"/>
                  </a:lnTo>
                  <a:lnTo>
                    <a:pt x="2980572" y="221282"/>
                  </a:lnTo>
                  <a:lnTo>
                    <a:pt x="0" y="221282"/>
                  </a:lnTo>
                  <a:close/>
                </a:path>
              </a:pathLst>
            </a:custGeom>
            <a:gradFill rotWithShape="1">
              <a:gsLst>
                <a:gs pos="0">
                  <a:srgbClr val="FFFFFF">
                    <a:alpha val="100000"/>
                  </a:srgbClr>
                </a:gs>
                <a:gs pos="100000">
                  <a:srgbClr val="6192FF">
                    <a:alpha val="100000"/>
                  </a:srgbClr>
                </a:gs>
              </a:gsLst>
              <a:lin ang="5400000"/>
            </a:gradFill>
          </p:spPr>
        </p:sp>
        <p:sp>
          <p:nvSpPr>
            <p:cNvPr id="21" name="TextBox 21"/>
            <p:cNvSpPr txBox="1"/>
            <p:nvPr/>
          </p:nvSpPr>
          <p:spPr>
            <a:xfrm>
              <a:off x="0" y="-38100"/>
              <a:ext cx="2980572" cy="259382"/>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0" y="6750516"/>
            <a:ext cx="12504874" cy="928382"/>
            <a:chOff x="0" y="0"/>
            <a:chExt cx="2980572" cy="221282"/>
          </a:xfrm>
        </p:grpSpPr>
        <p:sp>
          <p:nvSpPr>
            <p:cNvPr id="23" name="Freeform 23"/>
            <p:cNvSpPr/>
            <p:nvPr/>
          </p:nvSpPr>
          <p:spPr>
            <a:xfrm>
              <a:off x="0" y="0"/>
              <a:ext cx="2980572" cy="221282"/>
            </a:xfrm>
            <a:custGeom>
              <a:avLst/>
              <a:gdLst/>
              <a:ahLst/>
              <a:cxnLst/>
              <a:rect l="l" t="t" r="r" b="b"/>
              <a:pathLst>
                <a:path w="2980572" h="221282">
                  <a:moveTo>
                    <a:pt x="0" y="0"/>
                  </a:moveTo>
                  <a:lnTo>
                    <a:pt x="2980572" y="0"/>
                  </a:lnTo>
                  <a:lnTo>
                    <a:pt x="2980572" y="221282"/>
                  </a:lnTo>
                  <a:lnTo>
                    <a:pt x="0" y="221282"/>
                  </a:lnTo>
                  <a:close/>
                </a:path>
              </a:pathLst>
            </a:custGeom>
            <a:gradFill rotWithShape="1">
              <a:gsLst>
                <a:gs pos="0">
                  <a:srgbClr val="FFFFFF">
                    <a:alpha val="100000"/>
                  </a:srgbClr>
                </a:gs>
                <a:gs pos="100000">
                  <a:srgbClr val="6192FF">
                    <a:alpha val="100000"/>
                  </a:srgbClr>
                </a:gs>
              </a:gsLst>
              <a:lin ang="5400000"/>
            </a:gradFill>
          </p:spPr>
        </p:sp>
        <p:sp>
          <p:nvSpPr>
            <p:cNvPr id="24" name="TextBox 24"/>
            <p:cNvSpPr txBox="1"/>
            <p:nvPr/>
          </p:nvSpPr>
          <p:spPr>
            <a:xfrm>
              <a:off x="0" y="-38100"/>
              <a:ext cx="2980572" cy="259382"/>
            </a:xfrm>
            <a:prstGeom prst="rect">
              <a:avLst/>
            </a:prstGeom>
          </p:spPr>
          <p:txBody>
            <a:bodyPr lIns="50800" tIns="50800" rIns="50800" bIns="50800" rtlCol="0" anchor="ctr"/>
            <a:lstStyle/>
            <a:p>
              <a:pPr algn="ctr">
                <a:lnSpc>
                  <a:spcPts val="2659"/>
                </a:lnSpc>
              </a:pPr>
              <a:endParaRPr/>
            </a:p>
          </p:txBody>
        </p:sp>
      </p:grpSp>
      <p:sp>
        <p:nvSpPr>
          <p:cNvPr id="25" name="TextBox 25"/>
          <p:cNvSpPr txBox="1"/>
          <p:nvPr/>
        </p:nvSpPr>
        <p:spPr>
          <a:xfrm>
            <a:off x="417558" y="2682984"/>
            <a:ext cx="8726442" cy="695325"/>
          </a:xfrm>
          <a:prstGeom prst="rect">
            <a:avLst/>
          </a:prstGeom>
        </p:spPr>
        <p:txBody>
          <a:bodyPr lIns="0" tIns="0" rIns="0" bIns="0" rtlCol="0" anchor="t">
            <a:spAutoFit/>
          </a:bodyPr>
          <a:lstStyle/>
          <a:p>
            <a:pPr marL="1079501" lvl="1" indent="-539750" algn="l">
              <a:lnSpc>
                <a:spcPts val="5250"/>
              </a:lnSpc>
              <a:spcBef>
                <a:spcPct val="0"/>
              </a:spcBef>
              <a:buAutoNum type="arabicPeriod"/>
            </a:pPr>
            <a:r>
              <a:rPr lang="en-US" sz="5000">
                <a:solidFill>
                  <a:srgbClr val="FFFFFF"/>
                </a:solidFill>
                <a:latin typeface="Sniglet"/>
                <a:ea typeface="Sniglet"/>
                <a:cs typeface="Sniglet"/>
                <a:sym typeface="Sniglet"/>
              </a:rPr>
              <a:t> Data (Dữ liệu)</a:t>
            </a:r>
          </a:p>
        </p:txBody>
      </p:sp>
      <p:sp>
        <p:nvSpPr>
          <p:cNvPr id="26" name="TextBox 26"/>
          <p:cNvSpPr txBox="1"/>
          <p:nvPr/>
        </p:nvSpPr>
        <p:spPr>
          <a:xfrm>
            <a:off x="1028700" y="4091298"/>
            <a:ext cx="5343900" cy="695325"/>
          </a:xfrm>
          <a:prstGeom prst="rect">
            <a:avLst/>
          </a:prstGeom>
        </p:spPr>
        <p:txBody>
          <a:bodyPr lIns="0" tIns="0" rIns="0" bIns="0" rtlCol="0" anchor="t">
            <a:spAutoFit/>
          </a:bodyPr>
          <a:lstStyle/>
          <a:p>
            <a:pPr marL="0" lvl="0" indent="0" algn="l">
              <a:lnSpc>
                <a:spcPts val="5250"/>
              </a:lnSpc>
              <a:spcBef>
                <a:spcPct val="0"/>
              </a:spcBef>
            </a:pPr>
            <a:r>
              <a:rPr lang="en-US" sz="5000">
                <a:solidFill>
                  <a:srgbClr val="FFFFFF"/>
                </a:solidFill>
                <a:latin typeface="Sniglet"/>
                <a:ea typeface="Sniglet"/>
                <a:cs typeface="Sniglet"/>
                <a:sym typeface="Sniglet"/>
              </a:rPr>
              <a:t>2. Tiền xử lý</a:t>
            </a:r>
          </a:p>
        </p:txBody>
      </p:sp>
      <p:sp>
        <p:nvSpPr>
          <p:cNvPr id="27" name="TextBox 27"/>
          <p:cNvSpPr txBox="1"/>
          <p:nvPr/>
        </p:nvSpPr>
        <p:spPr>
          <a:xfrm>
            <a:off x="1028700" y="5498464"/>
            <a:ext cx="10495680" cy="695325"/>
          </a:xfrm>
          <a:prstGeom prst="rect">
            <a:avLst/>
          </a:prstGeom>
        </p:spPr>
        <p:txBody>
          <a:bodyPr lIns="0" tIns="0" rIns="0" bIns="0" rtlCol="0" anchor="t">
            <a:spAutoFit/>
          </a:bodyPr>
          <a:lstStyle/>
          <a:p>
            <a:pPr marL="0" lvl="0" indent="0" algn="l">
              <a:lnSpc>
                <a:spcPts val="5250"/>
              </a:lnSpc>
              <a:spcBef>
                <a:spcPct val="0"/>
              </a:spcBef>
            </a:pPr>
            <a:r>
              <a:rPr lang="en-US" sz="5000">
                <a:solidFill>
                  <a:srgbClr val="FFFFFF"/>
                </a:solidFill>
                <a:latin typeface="Sniglet"/>
                <a:ea typeface="Sniglet"/>
                <a:cs typeface="Sniglet"/>
                <a:sym typeface="Sniglet"/>
              </a:rPr>
              <a:t>3. Xây dựng mô hình Random Forest </a:t>
            </a:r>
          </a:p>
        </p:txBody>
      </p:sp>
      <p:sp>
        <p:nvSpPr>
          <p:cNvPr id="28" name="TextBox 28"/>
          <p:cNvSpPr txBox="1"/>
          <p:nvPr/>
        </p:nvSpPr>
        <p:spPr>
          <a:xfrm>
            <a:off x="1028700" y="6903096"/>
            <a:ext cx="10747997" cy="695325"/>
          </a:xfrm>
          <a:prstGeom prst="rect">
            <a:avLst/>
          </a:prstGeom>
        </p:spPr>
        <p:txBody>
          <a:bodyPr lIns="0" tIns="0" rIns="0" bIns="0" rtlCol="0" anchor="t">
            <a:spAutoFit/>
          </a:bodyPr>
          <a:lstStyle/>
          <a:p>
            <a:pPr marL="0" lvl="0" indent="0" algn="l">
              <a:lnSpc>
                <a:spcPts val="5250"/>
              </a:lnSpc>
              <a:spcBef>
                <a:spcPct val="0"/>
              </a:spcBef>
            </a:pPr>
            <a:r>
              <a:rPr lang="en-US" sz="5000">
                <a:solidFill>
                  <a:srgbClr val="FFFFFF"/>
                </a:solidFill>
                <a:latin typeface="Sniglet"/>
                <a:ea typeface="Sniglet"/>
                <a:cs typeface="Sniglet"/>
                <a:sym typeface="Sniglet"/>
              </a:rPr>
              <a:t>4. Xây dựng và so sánh các mô hình CF</a:t>
            </a:r>
          </a:p>
        </p:txBody>
      </p:sp>
      <p:grpSp>
        <p:nvGrpSpPr>
          <p:cNvPr id="29" name="Group 29"/>
          <p:cNvGrpSpPr/>
          <p:nvPr/>
        </p:nvGrpSpPr>
        <p:grpSpPr>
          <a:xfrm>
            <a:off x="0" y="8155148"/>
            <a:ext cx="12504874" cy="928382"/>
            <a:chOff x="0" y="0"/>
            <a:chExt cx="2980572" cy="221282"/>
          </a:xfrm>
        </p:grpSpPr>
        <p:sp>
          <p:nvSpPr>
            <p:cNvPr id="30" name="Freeform 30"/>
            <p:cNvSpPr/>
            <p:nvPr/>
          </p:nvSpPr>
          <p:spPr>
            <a:xfrm>
              <a:off x="0" y="0"/>
              <a:ext cx="2980572" cy="221282"/>
            </a:xfrm>
            <a:custGeom>
              <a:avLst/>
              <a:gdLst/>
              <a:ahLst/>
              <a:cxnLst/>
              <a:rect l="l" t="t" r="r" b="b"/>
              <a:pathLst>
                <a:path w="2980572" h="221282">
                  <a:moveTo>
                    <a:pt x="0" y="0"/>
                  </a:moveTo>
                  <a:lnTo>
                    <a:pt x="2980572" y="0"/>
                  </a:lnTo>
                  <a:lnTo>
                    <a:pt x="2980572" y="221282"/>
                  </a:lnTo>
                  <a:lnTo>
                    <a:pt x="0" y="221282"/>
                  </a:lnTo>
                  <a:close/>
                </a:path>
              </a:pathLst>
            </a:custGeom>
            <a:gradFill rotWithShape="1">
              <a:gsLst>
                <a:gs pos="0">
                  <a:srgbClr val="FFFFFF">
                    <a:alpha val="100000"/>
                  </a:srgbClr>
                </a:gs>
                <a:gs pos="100000">
                  <a:srgbClr val="6192FF">
                    <a:alpha val="100000"/>
                  </a:srgbClr>
                </a:gs>
              </a:gsLst>
              <a:lin ang="5400000"/>
            </a:gradFill>
          </p:spPr>
        </p:sp>
        <p:sp>
          <p:nvSpPr>
            <p:cNvPr id="31" name="TextBox 31"/>
            <p:cNvSpPr txBox="1"/>
            <p:nvPr/>
          </p:nvSpPr>
          <p:spPr>
            <a:xfrm>
              <a:off x="0" y="-38100"/>
              <a:ext cx="2980572" cy="259382"/>
            </a:xfrm>
            <a:prstGeom prst="rect">
              <a:avLst/>
            </a:prstGeom>
          </p:spPr>
          <p:txBody>
            <a:bodyPr lIns="50800" tIns="50800" rIns="50800" bIns="50800" rtlCol="0" anchor="ctr"/>
            <a:lstStyle/>
            <a:p>
              <a:pPr algn="ctr">
                <a:lnSpc>
                  <a:spcPts val="2659"/>
                </a:lnSpc>
              </a:pPr>
              <a:endParaRPr/>
            </a:p>
          </p:txBody>
        </p:sp>
      </p:grpSp>
      <p:sp>
        <p:nvSpPr>
          <p:cNvPr id="32" name="TextBox 32"/>
          <p:cNvSpPr txBox="1"/>
          <p:nvPr/>
        </p:nvSpPr>
        <p:spPr>
          <a:xfrm>
            <a:off x="1028700" y="8307548"/>
            <a:ext cx="9210529" cy="695325"/>
          </a:xfrm>
          <a:prstGeom prst="rect">
            <a:avLst/>
          </a:prstGeom>
        </p:spPr>
        <p:txBody>
          <a:bodyPr lIns="0" tIns="0" rIns="0" bIns="0" rtlCol="0" anchor="t">
            <a:spAutoFit/>
          </a:bodyPr>
          <a:lstStyle/>
          <a:p>
            <a:pPr marL="0" lvl="0" indent="0" algn="l">
              <a:lnSpc>
                <a:spcPts val="5250"/>
              </a:lnSpc>
              <a:spcBef>
                <a:spcPct val="0"/>
              </a:spcBef>
            </a:pPr>
            <a:r>
              <a:rPr lang="en-US" sz="5000">
                <a:solidFill>
                  <a:srgbClr val="FFFFFF"/>
                </a:solidFill>
                <a:latin typeface="Sniglet"/>
                <a:ea typeface="Sniglet"/>
                <a:cs typeface="Sniglet"/>
                <a:sym typeface="Sniglet"/>
              </a:rPr>
              <a:t>5. Xây dựng hệ thống Hybrid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DE5">
                <a:alpha val="43500"/>
              </a:srgbClr>
            </a:gs>
            <a:gs pos="33333">
              <a:srgbClr val="D5FFF8">
                <a:alpha val="46000"/>
              </a:srgbClr>
            </a:gs>
            <a:gs pos="66667">
              <a:srgbClr val="BBB2FF">
                <a:alpha val="39500"/>
              </a:srgbClr>
            </a:gs>
            <a:gs pos="100000">
              <a:srgbClr val="FFF6CC">
                <a:alpha val="52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028700" y="656694"/>
            <a:ext cx="2357470" cy="406320"/>
            <a:chOff x="0" y="0"/>
            <a:chExt cx="620898" cy="107014"/>
          </a:xfrm>
        </p:grpSpPr>
        <p:sp>
          <p:nvSpPr>
            <p:cNvPr id="3" name="Freeform 3"/>
            <p:cNvSpPr/>
            <p:nvPr/>
          </p:nvSpPr>
          <p:spPr>
            <a:xfrm>
              <a:off x="0" y="0"/>
              <a:ext cx="620898" cy="107014"/>
            </a:xfrm>
            <a:custGeom>
              <a:avLst/>
              <a:gdLst/>
              <a:ahLst/>
              <a:cxnLst/>
              <a:rect l="l" t="t" r="r" b="b"/>
              <a:pathLst>
                <a:path w="620898" h="107014">
                  <a:moveTo>
                    <a:pt x="53507" y="0"/>
                  </a:moveTo>
                  <a:lnTo>
                    <a:pt x="567390" y="0"/>
                  </a:lnTo>
                  <a:cubicBezTo>
                    <a:pt x="596942" y="0"/>
                    <a:pt x="620898" y="23956"/>
                    <a:pt x="620898" y="53507"/>
                  </a:cubicBezTo>
                  <a:lnTo>
                    <a:pt x="620898" y="53507"/>
                  </a:lnTo>
                  <a:cubicBezTo>
                    <a:pt x="620898" y="83058"/>
                    <a:pt x="596942" y="107014"/>
                    <a:pt x="567390"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4" name="TextBox 4"/>
            <p:cNvSpPr txBox="1"/>
            <p:nvPr/>
          </p:nvSpPr>
          <p:spPr>
            <a:xfrm>
              <a:off x="0" y="-57150"/>
              <a:ext cx="620898" cy="16416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442150" y="656694"/>
            <a:ext cx="2817150" cy="406320"/>
            <a:chOff x="0" y="0"/>
            <a:chExt cx="741965" cy="107014"/>
          </a:xfrm>
        </p:grpSpPr>
        <p:sp>
          <p:nvSpPr>
            <p:cNvPr id="6" name="Freeform 6"/>
            <p:cNvSpPr/>
            <p:nvPr/>
          </p:nvSpPr>
          <p:spPr>
            <a:xfrm>
              <a:off x="0" y="0"/>
              <a:ext cx="741965" cy="107014"/>
            </a:xfrm>
            <a:custGeom>
              <a:avLst/>
              <a:gdLst/>
              <a:ahLst/>
              <a:cxnLst/>
              <a:rect l="l" t="t" r="r" b="b"/>
              <a:pathLst>
                <a:path w="741965" h="107014">
                  <a:moveTo>
                    <a:pt x="53507" y="0"/>
                  </a:moveTo>
                  <a:lnTo>
                    <a:pt x="688458" y="0"/>
                  </a:lnTo>
                  <a:cubicBezTo>
                    <a:pt x="718009" y="0"/>
                    <a:pt x="741965" y="23956"/>
                    <a:pt x="741965" y="53507"/>
                  </a:cubicBezTo>
                  <a:lnTo>
                    <a:pt x="741965" y="53507"/>
                  </a:lnTo>
                  <a:cubicBezTo>
                    <a:pt x="741965" y="83058"/>
                    <a:pt x="718009" y="107014"/>
                    <a:pt x="688458"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7" name="TextBox 7"/>
            <p:cNvSpPr txBox="1"/>
            <p:nvPr/>
          </p:nvSpPr>
          <p:spPr>
            <a:xfrm>
              <a:off x="0" y="-57150"/>
              <a:ext cx="741965" cy="164164"/>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4442150" y="4568466"/>
            <a:ext cx="4130710" cy="4562029"/>
          </a:xfrm>
          <a:custGeom>
            <a:avLst/>
            <a:gdLst/>
            <a:ahLst/>
            <a:cxnLst/>
            <a:rect l="l" t="t" r="r" b="b"/>
            <a:pathLst>
              <a:path w="4130710" h="4562029">
                <a:moveTo>
                  <a:pt x="0" y="0"/>
                </a:moveTo>
                <a:lnTo>
                  <a:pt x="4130710" y="0"/>
                </a:lnTo>
                <a:lnTo>
                  <a:pt x="4130710" y="4562029"/>
                </a:lnTo>
                <a:lnTo>
                  <a:pt x="0" y="456202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TextBox 9"/>
          <p:cNvSpPr txBox="1"/>
          <p:nvPr/>
        </p:nvSpPr>
        <p:spPr>
          <a:xfrm>
            <a:off x="4061653" y="4013647"/>
            <a:ext cx="10164694" cy="2172181"/>
          </a:xfrm>
          <a:prstGeom prst="rect">
            <a:avLst/>
          </a:prstGeom>
        </p:spPr>
        <p:txBody>
          <a:bodyPr lIns="0" tIns="0" rIns="0" bIns="0" rtlCol="0" anchor="t">
            <a:spAutoFit/>
          </a:bodyPr>
          <a:lstStyle/>
          <a:p>
            <a:pPr marL="0" lvl="0" indent="0" algn="ctr">
              <a:lnSpc>
                <a:spcPts val="16595"/>
              </a:lnSpc>
              <a:spcBef>
                <a:spcPct val="0"/>
              </a:spcBef>
            </a:pPr>
            <a:r>
              <a:rPr lang="en-US" sz="15805" u="none" strike="noStrike">
                <a:solidFill>
                  <a:srgbClr val="FFFFFF"/>
                </a:solidFill>
                <a:latin typeface="Sniglet"/>
                <a:ea typeface="Sniglet"/>
                <a:cs typeface="Sniglet"/>
                <a:sym typeface="Sniglet"/>
              </a:rPr>
              <a:t>Thank You</a:t>
            </a:r>
          </a:p>
        </p:txBody>
      </p:sp>
      <p:sp>
        <p:nvSpPr>
          <p:cNvPr id="10" name="Freeform 10"/>
          <p:cNvSpPr/>
          <p:nvPr/>
        </p:nvSpPr>
        <p:spPr>
          <a:xfrm>
            <a:off x="-388933" y="2169368"/>
            <a:ext cx="3568768" cy="3231357"/>
          </a:xfrm>
          <a:custGeom>
            <a:avLst/>
            <a:gdLst/>
            <a:ahLst/>
            <a:cxnLst/>
            <a:rect l="l" t="t" r="r" b="b"/>
            <a:pathLst>
              <a:path w="3568768" h="3231357">
                <a:moveTo>
                  <a:pt x="0" y="0"/>
                </a:moveTo>
                <a:lnTo>
                  <a:pt x="3568769" y="0"/>
                </a:lnTo>
                <a:lnTo>
                  <a:pt x="3568769" y="3231358"/>
                </a:lnTo>
                <a:lnTo>
                  <a:pt x="0" y="323135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DE5">
                <a:alpha val="43500"/>
              </a:srgbClr>
            </a:gs>
            <a:gs pos="33333">
              <a:srgbClr val="D5FFF8">
                <a:alpha val="46000"/>
              </a:srgbClr>
            </a:gs>
            <a:gs pos="66667">
              <a:srgbClr val="BBB2FF">
                <a:alpha val="39500"/>
              </a:srgbClr>
            </a:gs>
            <a:gs pos="100000">
              <a:srgbClr val="FFF6CC">
                <a:alpha val="52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028700" y="656694"/>
            <a:ext cx="2357470" cy="406320"/>
            <a:chOff x="0" y="0"/>
            <a:chExt cx="620898" cy="107014"/>
          </a:xfrm>
        </p:grpSpPr>
        <p:sp>
          <p:nvSpPr>
            <p:cNvPr id="3" name="Freeform 3"/>
            <p:cNvSpPr/>
            <p:nvPr/>
          </p:nvSpPr>
          <p:spPr>
            <a:xfrm>
              <a:off x="0" y="0"/>
              <a:ext cx="620898" cy="107014"/>
            </a:xfrm>
            <a:custGeom>
              <a:avLst/>
              <a:gdLst/>
              <a:ahLst/>
              <a:cxnLst/>
              <a:rect l="l" t="t" r="r" b="b"/>
              <a:pathLst>
                <a:path w="620898" h="107014">
                  <a:moveTo>
                    <a:pt x="53507" y="0"/>
                  </a:moveTo>
                  <a:lnTo>
                    <a:pt x="567390" y="0"/>
                  </a:lnTo>
                  <a:cubicBezTo>
                    <a:pt x="596942" y="0"/>
                    <a:pt x="620898" y="23956"/>
                    <a:pt x="620898" y="53507"/>
                  </a:cubicBezTo>
                  <a:lnTo>
                    <a:pt x="620898" y="53507"/>
                  </a:lnTo>
                  <a:cubicBezTo>
                    <a:pt x="620898" y="83058"/>
                    <a:pt x="596942" y="107014"/>
                    <a:pt x="567390"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4" name="TextBox 4"/>
            <p:cNvSpPr txBox="1"/>
            <p:nvPr/>
          </p:nvSpPr>
          <p:spPr>
            <a:xfrm>
              <a:off x="0" y="-57150"/>
              <a:ext cx="620898" cy="16416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442150" y="656694"/>
            <a:ext cx="2817150" cy="406320"/>
            <a:chOff x="0" y="0"/>
            <a:chExt cx="741965" cy="107014"/>
          </a:xfrm>
        </p:grpSpPr>
        <p:sp>
          <p:nvSpPr>
            <p:cNvPr id="6" name="Freeform 6"/>
            <p:cNvSpPr/>
            <p:nvPr/>
          </p:nvSpPr>
          <p:spPr>
            <a:xfrm>
              <a:off x="0" y="0"/>
              <a:ext cx="741965" cy="107014"/>
            </a:xfrm>
            <a:custGeom>
              <a:avLst/>
              <a:gdLst/>
              <a:ahLst/>
              <a:cxnLst/>
              <a:rect l="l" t="t" r="r" b="b"/>
              <a:pathLst>
                <a:path w="741965" h="107014">
                  <a:moveTo>
                    <a:pt x="53507" y="0"/>
                  </a:moveTo>
                  <a:lnTo>
                    <a:pt x="688458" y="0"/>
                  </a:lnTo>
                  <a:cubicBezTo>
                    <a:pt x="718009" y="0"/>
                    <a:pt x="741965" y="23956"/>
                    <a:pt x="741965" y="53507"/>
                  </a:cubicBezTo>
                  <a:lnTo>
                    <a:pt x="741965" y="53507"/>
                  </a:lnTo>
                  <a:cubicBezTo>
                    <a:pt x="741965" y="83058"/>
                    <a:pt x="718009" y="107014"/>
                    <a:pt x="688458"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7" name="TextBox 7"/>
            <p:cNvSpPr txBox="1"/>
            <p:nvPr/>
          </p:nvSpPr>
          <p:spPr>
            <a:xfrm>
              <a:off x="0" y="-57150"/>
              <a:ext cx="741965" cy="164164"/>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5007242" y="4242673"/>
            <a:ext cx="1652383" cy="486663"/>
            <a:chOff x="0" y="0"/>
            <a:chExt cx="435195" cy="128175"/>
          </a:xfrm>
        </p:grpSpPr>
        <p:sp>
          <p:nvSpPr>
            <p:cNvPr id="9" name="Freeform 9"/>
            <p:cNvSpPr/>
            <p:nvPr/>
          </p:nvSpPr>
          <p:spPr>
            <a:xfrm>
              <a:off x="0" y="0"/>
              <a:ext cx="435195" cy="128175"/>
            </a:xfrm>
            <a:custGeom>
              <a:avLst/>
              <a:gdLst/>
              <a:ahLst/>
              <a:cxnLst/>
              <a:rect l="l" t="t" r="r" b="b"/>
              <a:pathLst>
                <a:path w="435195" h="128175">
                  <a:moveTo>
                    <a:pt x="64087" y="0"/>
                  </a:moveTo>
                  <a:lnTo>
                    <a:pt x="371108" y="0"/>
                  </a:lnTo>
                  <a:cubicBezTo>
                    <a:pt x="406503" y="0"/>
                    <a:pt x="435195" y="28693"/>
                    <a:pt x="435195" y="64087"/>
                  </a:cubicBezTo>
                  <a:lnTo>
                    <a:pt x="435195" y="64087"/>
                  </a:lnTo>
                  <a:cubicBezTo>
                    <a:pt x="435195" y="99482"/>
                    <a:pt x="406503" y="128175"/>
                    <a:pt x="371108" y="128175"/>
                  </a:cubicBezTo>
                  <a:lnTo>
                    <a:pt x="64087" y="128175"/>
                  </a:lnTo>
                  <a:cubicBezTo>
                    <a:pt x="28693" y="128175"/>
                    <a:pt x="0" y="99482"/>
                    <a:pt x="0" y="64087"/>
                  </a:cubicBezTo>
                  <a:lnTo>
                    <a:pt x="0" y="64087"/>
                  </a:lnTo>
                  <a:cubicBezTo>
                    <a:pt x="0" y="28693"/>
                    <a:pt x="28693" y="0"/>
                    <a:pt x="6408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10" name="TextBox 10"/>
            <p:cNvSpPr txBox="1"/>
            <p:nvPr/>
          </p:nvSpPr>
          <p:spPr>
            <a:xfrm>
              <a:off x="0" y="-57150"/>
              <a:ext cx="435195" cy="185325"/>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10800000">
            <a:off x="-2115208" y="2170419"/>
            <a:ext cx="3725622" cy="3725622"/>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3" name="TextBox 13"/>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4" name="Group 14"/>
          <p:cNvGrpSpPr/>
          <p:nvPr/>
        </p:nvGrpSpPr>
        <p:grpSpPr>
          <a:xfrm>
            <a:off x="15407265" y="8888630"/>
            <a:ext cx="3725622" cy="3725622"/>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6" name="TextBox 16"/>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7" name="Freeform 17"/>
          <p:cNvSpPr/>
          <p:nvPr/>
        </p:nvSpPr>
        <p:spPr>
          <a:xfrm flipH="1">
            <a:off x="0" y="7121854"/>
            <a:ext cx="4074025" cy="3629586"/>
          </a:xfrm>
          <a:custGeom>
            <a:avLst/>
            <a:gdLst/>
            <a:ahLst/>
            <a:cxnLst/>
            <a:rect l="l" t="t" r="r" b="b"/>
            <a:pathLst>
              <a:path w="4074025" h="3629586">
                <a:moveTo>
                  <a:pt x="4074025" y="0"/>
                </a:moveTo>
                <a:lnTo>
                  <a:pt x="0" y="0"/>
                </a:lnTo>
                <a:lnTo>
                  <a:pt x="0" y="3629587"/>
                </a:lnTo>
                <a:lnTo>
                  <a:pt x="4074025" y="3629587"/>
                </a:lnTo>
                <a:lnTo>
                  <a:pt x="4074025"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8" name="Freeform 18"/>
          <p:cNvSpPr/>
          <p:nvPr/>
        </p:nvSpPr>
        <p:spPr>
          <a:xfrm>
            <a:off x="15939561" y="7097985"/>
            <a:ext cx="2639478" cy="2944651"/>
          </a:xfrm>
          <a:custGeom>
            <a:avLst/>
            <a:gdLst/>
            <a:ahLst/>
            <a:cxnLst/>
            <a:rect l="l" t="t" r="r" b="b"/>
            <a:pathLst>
              <a:path w="2639478" h="2944651">
                <a:moveTo>
                  <a:pt x="0" y="0"/>
                </a:moveTo>
                <a:lnTo>
                  <a:pt x="2639478" y="0"/>
                </a:lnTo>
                <a:lnTo>
                  <a:pt x="2639478" y="2944651"/>
                </a:lnTo>
                <a:lnTo>
                  <a:pt x="0" y="294465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9" name="Freeform 19"/>
          <p:cNvSpPr/>
          <p:nvPr/>
        </p:nvSpPr>
        <p:spPr>
          <a:xfrm>
            <a:off x="5098030" y="4242673"/>
            <a:ext cx="7211907" cy="2482414"/>
          </a:xfrm>
          <a:custGeom>
            <a:avLst/>
            <a:gdLst/>
            <a:ahLst/>
            <a:cxnLst/>
            <a:rect l="l" t="t" r="r" b="b"/>
            <a:pathLst>
              <a:path w="7211907" h="2482414">
                <a:moveTo>
                  <a:pt x="0" y="0"/>
                </a:moveTo>
                <a:lnTo>
                  <a:pt x="7211907" y="0"/>
                </a:lnTo>
                <a:lnTo>
                  <a:pt x="7211907" y="2482415"/>
                </a:lnTo>
                <a:lnTo>
                  <a:pt x="0" y="2482415"/>
                </a:lnTo>
                <a:lnTo>
                  <a:pt x="0" y="0"/>
                </a:lnTo>
                <a:close/>
              </a:path>
            </a:pathLst>
          </a:custGeom>
          <a:blipFill>
            <a:blip r:embed="rId6"/>
            <a:stretch>
              <a:fillRect/>
            </a:stretch>
          </a:blipFill>
        </p:spPr>
      </p:sp>
      <p:sp>
        <p:nvSpPr>
          <p:cNvPr id="20" name="TextBox 20"/>
          <p:cNvSpPr txBox="1"/>
          <p:nvPr/>
        </p:nvSpPr>
        <p:spPr>
          <a:xfrm>
            <a:off x="1610414" y="1053462"/>
            <a:ext cx="10699524" cy="862965"/>
          </a:xfrm>
          <a:prstGeom prst="rect">
            <a:avLst/>
          </a:prstGeom>
        </p:spPr>
        <p:txBody>
          <a:bodyPr lIns="0" tIns="0" rIns="0" bIns="0" rtlCol="0" anchor="t">
            <a:spAutoFit/>
          </a:bodyPr>
          <a:lstStyle/>
          <a:p>
            <a:pPr marL="1360172" lvl="1" indent="-680086" algn="l">
              <a:lnSpc>
                <a:spcPts val="6615"/>
              </a:lnSpc>
              <a:spcBef>
                <a:spcPct val="0"/>
              </a:spcBef>
              <a:buAutoNum type="arabicPeriod"/>
            </a:pPr>
            <a:r>
              <a:rPr lang="en-US" sz="6300">
                <a:solidFill>
                  <a:srgbClr val="FFFFFF"/>
                </a:solidFill>
                <a:latin typeface="Sniglet"/>
                <a:ea typeface="Sniglet"/>
                <a:cs typeface="Sniglet"/>
                <a:sym typeface="Sniglet"/>
              </a:rPr>
              <a:t> Data (Dữ liệu)</a:t>
            </a:r>
          </a:p>
        </p:txBody>
      </p:sp>
      <p:sp>
        <p:nvSpPr>
          <p:cNvPr id="21" name="TextBox 21"/>
          <p:cNvSpPr txBox="1"/>
          <p:nvPr/>
        </p:nvSpPr>
        <p:spPr>
          <a:xfrm>
            <a:off x="1782496" y="2331323"/>
            <a:ext cx="14877129" cy="1292225"/>
          </a:xfrm>
          <a:prstGeom prst="rect">
            <a:avLst/>
          </a:prstGeom>
        </p:spPr>
        <p:txBody>
          <a:bodyPr lIns="0" tIns="0" rIns="0" bIns="0" rtlCol="0" anchor="t">
            <a:spAutoFit/>
          </a:bodyPr>
          <a:lstStyle/>
          <a:p>
            <a:pPr algn="l">
              <a:lnSpc>
                <a:spcPts val="4900"/>
              </a:lnSpc>
            </a:pPr>
            <a:r>
              <a:rPr lang="en-US" sz="3500">
                <a:solidFill>
                  <a:srgbClr val="1B4440"/>
                </a:solidFill>
                <a:latin typeface="Arial"/>
                <a:ea typeface="Arial"/>
                <a:cs typeface="Arial"/>
                <a:sym typeface="Arial"/>
              </a:rPr>
              <a:t>– Trong dự án này, tập dữ liệu MovieLens 100k được cung cấp bởi GroupLens sẽ được sử dụng làm dữ liệu đầu vào để huấn luyện mô hình. </a:t>
            </a:r>
          </a:p>
        </p:txBody>
      </p:sp>
      <p:sp>
        <p:nvSpPr>
          <p:cNvPr id="22" name="TextBox 22"/>
          <p:cNvSpPr txBox="1"/>
          <p:nvPr/>
        </p:nvSpPr>
        <p:spPr>
          <a:xfrm>
            <a:off x="2382171" y="7278086"/>
            <a:ext cx="13468554" cy="1292225"/>
          </a:xfrm>
          <a:prstGeom prst="rect">
            <a:avLst/>
          </a:prstGeom>
        </p:spPr>
        <p:txBody>
          <a:bodyPr lIns="0" tIns="0" rIns="0" bIns="0" rtlCol="0" anchor="t">
            <a:spAutoFit/>
          </a:bodyPr>
          <a:lstStyle/>
          <a:p>
            <a:pPr algn="l">
              <a:lnSpc>
                <a:spcPts val="4900"/>
              </a:lnSpc>
            </a:pPr>
            <a:r>
              <a:rPr lang="en-US" sz="3500">
                <a:solidFill>
                  <a:srgbClr val="1B4440"/>
                </a:solidFill>
                <a:latin typeface="Arial"/>
                <a:ea typeface="Arial"/>
                <a:cs typeface="Arial"/>
                <a:sym typeface="Arial"/>
              </a:rPr>
              <a:t>– Tập data MovieLens 100k gồm nhiều tập dữ liệu con nhưng ở đây ta chỉ sử dụng 4 tập chính: Movies; Ratings; User; Tags.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DE5">
                <a:alpha val="43500"/>
              </a:srgbClr>
            </a:gs>
            <a:gs pos="33333">
              <a:srgbClr val="D5FFF8">
                <a:alpha val="46000"/>
              </a:srgbClr>
            </a:gs>
            <a:gs pos="66667">
              <a:srgbClr val="BBB2FF">
                <a:alpha val="39500"/>
              </a:srgbClr>
            </a:gs>
            <a:gs pos="100000">
              <a:srgbClr val="FFF6CC">
                <a:alpha val="52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028700" y="656694"/>
            <a:ext cx="2357470" cy="406320"/>
            <a:chOff x="0" y="0"/>
            <a:chExt cx="620898" cy="107014"/>
          </a:xfrm>
        </p:grpSpPr>
        <p:sp>
          <p:nvSpPr>
            <p:cNvPr id="3" name="Freeform 3"/>
            <p:cNvSpPr/>
            <p:nvPr/>
          </p:nvSpPr>
          <p:spPr>
            <a:xfrm>
              <a:off x="0" y="0"/>
              <a:ext cx="620898" cy="107014"/>
            </a:xfrm>
            <a:custGeom>
              <a:avLst/>
              <a:gdLst/>
              <a:ahLst/>
              <a:cxnLst/>
              <a:rect l="l" t="t" r="r" b="b"/>
              <a:pathLst>
                <a:path w="620898" h="107014">
                  <a:moveTo>
                    <a:pt x="53507" y="0"/>
                  </a:moveTo>
                  <a:lnTo>
                    <a:pt x="567390" y="0"/>
                  </a:lnTo>
                  <a:cubicBezTo>
                    <a:pt x="596942" y="0"/>
                    <a:pt x="620898" y="23956"/>
                    <a:pt x="620898" y="53507"/>
                  </a:cubicBezTo>
                  <a:lnTo>
                    <a:pt x="620898" y="53507"/>
                  </a:lnTo>
                  <a:cubicBezTo>
                    <a:pt x="620898" y="83058"/>
                    <a:pt x="596942" y="107014"/>
                    <a:pt x="567390"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4" name="TextBox 4"/>
            <p:cNvSpPr txBox="1"/>
            <p:nvPr/>
          </p:nvSpPr>
          <p:spPr>
            <a:xfrm>
              <a:off x="0" y="-57150"/>
              <a:ext cx="620898" cy="16416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5396489" y="-1206117"/>
            <a:ext cx="3725622" cy="372562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7" name="TextBox 7"/>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8" name="Group 8"/>
          <p:cNvGrpSpPr/>
          <p:nvPr/>
        </p:nvGrpSpPr>
        <p:grpSpPr>
          <a:xfrm>
            <a:off x="14442150" y="656694"/>
            <a:ext cx="2817150" cy="406320"/>
            <a:chOff x="0" y="0"/>
            <a:chExt cx="741965" cy="107014"/>
          </a:xfrm>
        </p:grpSpPr>
        <p:sp>
          <p:nvSpPr>
            <p:cNvPr id="9" name="Freeform 9"/>
            <p:cNvSpPr/>
            <p:nvPr/>
          </p:nvSpPr>
          <p:spPr>
            <a:xfrm>
              <a:off x="0" y="0"/>
              <a:ext cx="741965" cy="107014"/>
            </a:xfrm>
            <a:custGeom>
              <a:avLst/>
              <a:gdLst/>
              <a:ahLst/>
              <a:cxnLst/>
              <a:rect l="l" t="t" r="r" b="b"/>
              <a:pathLst>
                <a:path w="741965" h="107014">
                  <a:moveTo>
                    <a:pt x="53507" y="0"/>
                  </a:moveTo>
                  <a:lnTo>
                    <a:pt x="688458" y="0"/>
                  </a:lnTo>
                  <a:cubicBezTo>
                    <a:pt x="718009" y="0"/>
                    <a:pt x="741965" y="23956"/>
                    <a:pt x="741965" y="53507"/>
                  </a:cubicBezTo>
                  <a:lnTo>
                    <a:pt x="741965" y="53507"/>
                  </a:lnTo>
                  <a:cubicBezTo>
                    <a:pt x="741965" y="83058"/>
                    <a:pt x="718009" y="107014"/>
                    <a:pt x="688458"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10" name="TextBox 10"/>
            <p:cNvSpPr txBox="1"/>
            <p:nvPr/>
          </p:nvSpPr>
          <p:spPr>
            <a:xfrm>
              <a:off x="0" y="-57150"/>
              <a:ext cx="741965" cy="164164"/>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862811" y="8424189"/>
            <a:ext cx="3725622" cy="3725622"/>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3" name="TextBox 13"/>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4" name="Freeform 14"/>
          <p:cNvSpPr/>
          <p:nvPr/>
        </p:nvSpPr>
        <p:spPr>
          <a:xfrm>
            <a:off x="2207435" y="1063014"/>
            <a:ext cx="6242377" cy="2693691"/>
          </a:xfrm>
          <a:custGeom>
            <a:avLst/>
            <a:gdLst/>
            <a:ahLst/>
            <a:cxnLst/>
            <a:rect l="l" t="t" r="r" b="b"/>
            <a:pathLst>
              <a:path w="6242377" h="2693691">
                <a:moveTo>
                  <a:pt x="0" y="0"/>
                </a:moveTo>
                <a:lnTo>
                  <a:pt x="6242377" y="0"/>
                </a:lnTo>
                <a:lnTo>
                  <a:pt x="6242377" y="2693692"/>
                </a:lnTo>
                <a:lnTo>
                  <a:pt x="0" y="2693692"/>
                </a:lnTo>
                <a:lnTo>
                  <a:pt x="0" y="0"/>
                </a:lnTo>
                <a:close/>
              </a:path>
            </a:pathLst>
          </a:custGeom>
          <a:blipFill>
            <a:blip r:embed="rId2"/>
            <a:stretch>
              <a:fillRect/>
            </a:stretch>
          </a:blipFill>
        </p:spPr>
      </p:sp>
      <p:sp>
        <p:nvSpPr>
          <p:cNvPr id="15" name="Freeform 15"/>
          <p:cNvSpPr/>
          <p:nvPr/>
        </p:nvSpPr>
        <p:spPr>
          <a:xfrm>
            <a:off x="10442186" y="1028700"/>
            <a:ext cx="5408539" cy="3349733"/>
          </a:xfrm>
          <a:custGeom>
            <a:avLst/>
            <a:gdLst/>
            <a:ahLst/>
            <a:cxnLst/>
            <a:rect l="l" t="t" r="r" b="b"/>
            <a:pathLst>
              <a:path w="5408539" h="3349733">
                <a:moveTo>
                  <a:pt x="0" y="0"/>
                </a:moveTo>
                <a:lnTo>
                  <a:pt x="5408539" y="0"/>
                </a:lnTo>
                <a:lnTo>
                  <a:pt x="5408539" y="3349733"/>
                </a:lnTo>
                <a:lnTo>
                  <a:pt x="0" y="3349733"/>
                </a:lnTo>
                <a:lnTo>
                  <a:pt x="0" y="0"/>
                </a:lnTo>
                <a:close/>
              </a:path>
            </a:pathLst>
          </a:custGeom>
          <a:blipFill>
            <a:blip r:embed="rId3"/>
            <a:stretch>
              <a:fillRect/>
            </a:stretch>
          </a:blipFill>
        </p:spPr>
      </p:sp>
      <p:sp>
        <p:nvSpPr>
          <p:cNvPr id="16" name="Freeform 16"/>
          <p:cNvSpPr/>
          <p:nvPr/>
        </p:nvSpPr>
        <p:spPr>
          <a:xfrm>
            <a:off x="10413560" y="5628167"/>
            <a:ext cx="5408539" cy="3554183"/>
          </a:xfrm>
          <a:custGeom>
            <a:avLst/>
            <a:gdLst/>
            <a:ahLst/>
            <a:cxnLst/>
            <a:rect l="l" t="t" r="r" b="b"/>
            <a:pathLst>
              <a:path w="5408539" h="3554183">
                <a:moveTo>
                  <a:pt x="0" y="0"/>
                </a:moveTo>
                <a:lnTo>
                  <a:pt x="5408539" y="0"/>
                </a:lnTo>
                <a:lnTo>
                  <a:pt x="5408539" y="3554183"/>
                </a:lnTo>
                <a:lnTo>
                  <a:pt x="0" y="3554183"/>
                </a:lnTo>
                <a:lnTo>
                  <a:pt x="0" y="0"/>
                </a:lnTo>
                <a:close/>
              </a:path>
            </a:pathLst>
          </a:custGeom>
          <a:blipFill>
            <a:blip r:embed="rId4"/>
            <a:stretch>
              <a:fillRect/>
            </a:stretch>
          </a:blipFill>
        </p:spPr>
      </p:sp>
      <p:sp>
        <p:nvSpPr>
          <p:cNvPr id="17" name="Freeform 17"/>
          <p:cNvSpPr/>
          <p:nvPr/>
        </p:nvSpPr>
        <p:spPr>
          <a:xfrm>
            <a:off x="2207435" y="5143500"/>
            <a:ext cx="5634375" cy="3420042"/>
          </a:xfrm>
          <a:custGeom>
            <a:avLst/>
            <a:gdLst/>
            <a:ahLst/>
            <a:cxnLst/>
            <a:rect l="l" t="t" r="r" b="b"/>
            <a:pathLst>
              <a:path w="5634375" h="3420042">
                <a:moveTo>
                  <a:pt x="0" y="0"/>
                </a:moveTo>
                <a:lnTo>
                  <a:pt x="5634375" y="0"/>
                </a:lnTo>
                <a:lnTo>
                  <a:pt x="5634375" y="3420042"/>
                </a:lnTo>
                <a:lnTo>
                  <a:pt x="0" y="3420042"/>
                </a:lnTo>
                <a:lnTo>
                  <a:pt x="0" y="0"/>
                </a:lnTo>
                <a:close/>
              </a:path>
            </a:pathLst>
          </a:custGeom>
          <a:blipFill>
            <a:blip r:embed="rId5"/>
            <a:stretch>
              <a:fillRect/>
            </a:stretch>
          </a:blipFill>
        </p:spPr>
      </p:sp>
      <p:sp>
        <p:nvSpPr>
          <p:cNvPr id="18" name="TextBox 18"/>
          <p:cNvSpPr txBox="1"/>
          <p:nvPr/>
        </p:nvSpPr>
        <p:spPr>
          <a:xfrm>
            <a:off x="4215687" y="3988226"/>
            <a:ext cx="2225873" cy="647065"/>
          </a:xfrm>
          <a:prstGeom prst="rect">
            <a:avLst/>
          </a:prstGeom>
        </p:spPr>
        <p:txBody>
          <a:bodyPr lIns="0" tIns="0" rIns="0" bIns="0" rtlCol="0" anchor="t">
            <a:spAutoFit/>
          </a:bodyPr>
          <a:lstStyle/>
          <a:p>
            <a:pPr algn="ctr">
              <a:lnSpc>
                <a:spcPts val="4759"/>
              </a:lnSpc>
            </a:pPr>
            <a:r>
              <a:rPr lang="en-US" sz="3399">
                <a:solidFill>
                  <a:srgbClr val="000000"/>
                </a:solidFill>
                <a:latin typeface="Arial"/>
                <a:ea typeface="Arial"/>
                <a:cs typeface="Arial"/>
                <a:sym typeface="Arial"/>
              </a:rPr>
              <a:t>Tập Movies</a:t>
            </a:r>
          </a:p>
        </p:txBody>
      </p:sp>
      <p:sp>
        <p:nvSpPr>
          <p:cNvPr id="19" name="TextBox 19"/>
          <p:cNvSpPr txBox="1"/>
          <p:nvPr/>
        </p:nvSpPr>
        <p:spPr>
          <a:xfrm>
            <a:off x="11980015" y="4496435"/>
            <a:ext cx="2332881" cy="647065"/>
          </a:xfrm>
          <a:prstGeom prst="rect">
            <a:avLst/>
          </a:prstGeom>
        </p:spPr>
        <p:txBody>
          <a:bodyPr lIns="0" tIns="0" rIns="0" bIns="0" rtlCol="0" anchor="t">
            <a:spAutoFit/>
          </a:bodyPr>
          <a:lstStyle/>
          <a:p>
            <a:pPr algn="ctr">
              <a:lnSpc>
                <a:spcPts val="4759"/>
              </a:lnSpc>
            </a:pPr>
            <a:r>
              <a:rPr lang="en-US" sz="3399">
                <a:solidFill>
                  <a:srgbClr val="000000"/>
                </a:solidFill>
                <a:latin typeface="Arial"/>
                <a:ea typeface="Arial"/>
                <a:cs typeface="Arial"/>
                <a:sym typeface="Arial"/>
              </a:rPr>
              <a:t>Tập Ratings</a:t>
            </a:r>
          </a:p>
        </p:txBody>
      </p:sp>
      <p:sp>
        <p:nvSpPr>
          <p:cNvPr id="20" name="TextBox 20"/>
          <p:cNvSpPr txBox="1"/>
          <p:nvPr/>
        </p:nvSpPr>
        <p:spPr>
          <a:xfrm>
            <a:off x="4439822" y="8792142"/>
            <a:ext cx="1777603" cy="647065"/>
          </a:xfrm>
          <a:prstGeom prst="rect">
            <a:avLst/>
          </a:prstGeom>
        </p:spPr>
        <p:txBody>
          <a:bodyPr lIns="0" tIns="0" rIns="0" bIns="0" rtlCol="0" anchor="t">
            <a:spAutoFit/>
          </a:bodyPr>
          <a:lstStyle/>
          <a:p>
            <a:pPr algn="ctr">
              <a:lnSpc>
                <a:spcPts val="4759"/>
              </a:lnSpc>
            </a:pPr>
            <a:r>
              <a:rPr lang="en-US" sz="3399">
                <a:solidFill>
                  <a:srgbClr val="000000"/>
                </a:solidFill>
                <a:latin typeface="Arial"/>
                <a:ea typeface="Arial"/>
                <a:cs typeface="Arial"/>
                <a:sym typeface="Arial"/>
              </a:rPr>
              <a:t>Tập User</a:t>
            </a:r>
          </a:p>
        </p:txBody>
      </p:sp>
      <p:sp>
        <p:nvSpPr>
          <p:cNvPr id="21" name="TextBox 21"/>
          <p:cNvSpPr txBox="1"/>
          <p:nvPr/>
        </p:nvSpPr>
        <p:spPr>
          <a:xfrm>
            <a:off x="12280350" y="9124950"/>
            <a:ext cx="1786235" cy="647065"/>
          </a:xfrm>
          <a:prstGeom prst="rect">
            <a:avLst/>
          </a:prstGeom>
        </p:spPr>
        <p:txBody>
          <a:bodyPr lIns="0" tIns="0" rIns="0" bIns="0" rtlCol="0" anchor="t">
            <a:spAutoFit/>
          </a:bodyPr>
          <a:lstStyle/>
          <a:p>
            <a:pPr algn="ctr">
              <a:lnSpc>
                <a:spcPts val="4759"/>
              </a:lnSpc>
            </a:pPr>
            <a:r>
              <a:rPr lang="en-US" sz="3399">
                <a:solidFill>
                  <a:srgbClr val="000000"/>
                </a:solidFill>
                <a:latin typeface="Arial"/>
                <a:ea typeface="Arial"/>
                <a:cs typeface="Arial"/>
                <a:sym typeface="Arial"/>
              </a:rPr>
              <a:t>Tập Tags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DE5">
                <a:alpha val="43500"/>
              </a:srgbClr>
            </a:gs>
            <a:gs pos="33333">
              <a:srgbClr val="D5FFF8">
                <a:alpha val="46000"/>
              </a:srgbClr>
            </a:gs>
            <a:gs pos="66667">
              <a:srgbClr val="BBB2FF">
                <a:alpha val="39500"/>
              </a:srgbClr>
            </a:gs>
            <a:gs pos="100000">
              <a:srgbClr val="FFF6CC">
                <a:alpha val="52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594701" y="5143500"/>
            <a:ext cx="15098598" cy="3287598"/>
          </a:xfrm>
          <a:custGeom>
            <a:avLst/>
            <a:gdLst/>
            <a:ahLst/>
            <a:cxnLst/>
            <a:rect l="l" t="t" r="r" b="b"/>
            <a:pathLst>
              <a:path w="15098598" h="3287598">
                <a:moveTo>
                  <a:pt x="0" y="0"/>
                </a:moveTo>
                <a:lnTo>
                  <a:pt x="15098598" y="0"/>
                </a:lnTo>
                <a:lnTo>
                  <a:pt x="15098598" y="3287598"/>
                </a:lnTo>
                <a:lnTo>
                  <a:pt x="0" y="3287598"/>
                </a:lnTo>
                <a:lnTo>
                  <a:pt x="0" y="0"/>
                </a:lnTo>
                <a:close/>
              </a:path>
            </a:pathLst>
          </a:custGeom>
          <a:blipFill>
            <a:blip r:embed="rId2"/>
            <a:stretch>
              <a:fillRect/>
            </a:stretch>
          </a:blipFill>
        </p:spPr>
      </p:sp>
      <p:sp>
        <p:nvSpPr>
          <p:cNvPr id="3" name="TextBox 3"/>
          <p:cNvSpPr txBox="1"/>
          <p:nvPr/>
        </p:nvSpPr>
        <p:spPr>
          <a:xfrm>
            <a:off x="1118361" y="1206222"/>
            <a:ext cx="15574938" cy="3140075"/>
          </a:xfrm>
          <a:prstGeom prst="rect">
            <a:avLst/>
          </a:prstGeom>
        </p:spPr>
        <p:txBody>
          <a:bodyPr lIns="0" tIns="0" rIns="0" bIns="0" rtlCol="0" anchor="t">
            <a:spAutoFit/>
          </a:bodyPr>
          <a:lstStyle/>
          <a:p>
            <a:pPr algn="l">
              <a:lnSpc>
                <a:spcPts val="4899"/>
              </a:lnSpc>
            </a:pPr>
            <a:r>
              <a:rPr lang="en-US" sz="3499">
                <a:solidFill>
                  <a:srgbClr val="000000"/>
                </a:solidFill>
                <a:latin typeface="Arial"/>
                <a:ea typeface="Arial"/>
                <a:cs typeface="Arial"/>
                <a:sym typeface="Arial"/>
              </a:rPr>
              <a:t>- Trong tập dữ liệu Ratings và Tags có đặc trưng là timestamp nhưng ta sẽ không sử dụng đặc trưng này trong dự án do đóng góp của nó là không quá rõ ràng.</a:t>
            </a:r>
          </a:p>
          <a:p>
            <a:pPr algn="l">
              <a:lnSpc>
                <a:spcPts val="4899"/>
              </a:lnSpc>
            </a:pPr>
            <a:r>
              <a:rPr lang="en-US" sz="3499">
                <a:solidFill>
                  <a:srgbClr val="000000"/>
                </a:solidFill>
                <a:latin typeface="Arial"/>
                <a:ea typeface="Arial"/>
                <a:cs typeface="Arial"/>
                <a:sym typeface="Arial"/>
              </a:rPr>
              <a:t>- Sau khi tổng hợp 3 tập dữ liệu làm một, ta sẽ có một tập input data gồm 9 đặc trưng với giá trị đầu ra (target) mà mô hình cần dự đoán là ‘rating’.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DE5">
                <a:alpha val="43500"/>
              </a:srgbClr>
            </a:gs>
            <a:gs pos="33333">
              <a:srgbClr val="D5FFF8">
                <a:alpha val="46000"/>
              </a:srgbClr>
            </a:gs>
            <a:gs pos="66667">
              <a:srgbClr val="BBB2FF">
                <a:alpha val="39500"/>
              </a:srgbClr>
            </a:gs>
            <a:gs pos="100000">
              <a:srgbClr val="FFF6CC">
                <a:alpha val="52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955020" y="7748064"/>
            <a:ext cx="7325893" cy="732589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4" name="TextBox 4"/>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a:off x="1028700" y="656694"/>
            <a:ext cx="2357470" cy="406320"/>
            <a:chOff x="0" y="0"/>
            <a:chExt cx="620898" cy="107014"/>
          </a:xfrm>
        </p:grpSpPr>
        <p:sp>
          <p:nvSpPr>
            <p:cNvPr id="6" name="Freeform 6"/>
            <p:cNvSpPr/>
            <p:nvPr/>
          </p:nvSpPr>
          <p:spPr>
            <a:xfrm>
              <a:off x="0" y="0"/>
              <a:ext cx="620898" cy="107014"/>
            </a:xfrm>
            <a:custGeom>
              <a:avLst/>
              <a:gdLst/>
              <a:ahLst/>
              <a:cxnLst/>
              <a:rect l="l" t="t" r="r" b="b"/>
              <a:pathLst>
                <a:path w="620898" h="107014">
                  <a:moveTo>
                    <a:pt x="53507" y="0"/>
                  </a:moveTo>
                  <a:lnTo>
                    <a:pt x="567390" y="0"/>
                  </a:lnTo>
                  <a:cubicBezTo>
                    <a:pt x="596942" y="0"/>
                    <a:pt x="620898" y="23956"/>
                    <a:pt x="620898" y="53507"/>
                  </a:cubicBezTo>
                  <a:lnTo>
                    <a:pt x="620898" y="53507"/>
                  </a:lnTo>
                  <a:cubicBezTo>
                    <a:pt x="620898" y="83058"/>
                    <a:pt x="596942" y="107014"/>
                    <a:pt x="567390"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7" name="TextBox 7"/>
            <p:cNvSpPr txBox="1"/>
            <p:nvPr/>
          </p:nvSpPr>
          <p:spPr>
            <a:xfrm>
              <a:off x="0" y="-57150"/>
              <a:ext cx="620898" cy="164164"/>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2830321" y="3462036"/>
            <a:ext cx="7325893" cy="732589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0" name="TextBox 10"/>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1" name="Group 11"/>
          <p:cNvGrpSpPr/>
          <p:nvPr/>
        </p:nvGrpSpPr>
        <p:grpSpPr>
          <a:xfrm>
            <a:off x="15600854" y="6718663"/>
            <a:ext cx="2817150" cy="406320"/>
            <a:chOff x="0" y="0"/>
            <a:chExt cx="741965" cy="107014"/>
          </a:xfrm>
        </p:grpSpPr>
        <p:sp>
          <p:nvSpPr>
            <p:cNvPr id="12" name="Freeform 12"/>
            <p:cNvSpPr/>
            <p:nvPr/>
          </p:nvSpPr>
          <p:spPr>
            <a:xfrm>
              <a:off x="0" y="0"/>
              <a:ext cx="741965" cy="107014"/>
            </a:xfrm>
            <a:custGeom>
              <a:avLst/>
              <a:gdLst/>
              <a:ahLst/>
              <a:cxnLst/>
              <a:rect l="l" t="t" r="r" b="b"/>
              <a:pathLst>
                <a:path w="741965" h="107014">
                  <a:moveTo>
                    <a:pt x="53507" y="0"/>
                  </a:moveTo>
                  <a:lnTo>
                    <a:pt x="688458" y="0"/>
                  </a:lnTo>
                  <a:cubicBezTo>
                    <a:pt x="718009" y="0"/>
                    <a:pt x="741965" y="23956"/>
                    <a:pt x="741965" y="53507"/>
                  </a:cubicBezTo>
                  <a:lnTo>
                    <a:pt x="741965" y="53507"/>
                  </a:lnTo>
                  <a:cubicBezTo>
                    <a:pt x="741965" y="83058"/>
                    <a:pt x="718009" y="107014"/>
                    <a:pt x="688458"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13" name="TextBox 13"/>
            <p:cNvSpPr txBox="1"/>
            <p:nvPr/>
          </p:nvSpPr>
          <p:spPr>
            <a:xfrm>
              <a:off x="0" y="-57150"/>
              <a:ext cx="741965" cy="164164"/>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13546824" y="8185539"/>
            <a:ext cx="2874126" cy="2602391"/>
          </a:xfrm>
          <a:custGeom>
            <a:avLst/>
            <a:gdLst/>
            <a:ahLst/>
            <a:cxnLst/>
            <a:rect l="l" t="t" r="r" b="b"/>
            <a:pathLst>
              <a:path w="2874126" h="2602391">
                <a:moveTo>
                  <a:pt x="0" y="0"/>
                </a:moveTo>
                <a:lnTo>
                  <a:pt x="2874126" y="0"/>
                </a:lnTo>
                <a:lnTo>
                  <a:pt x="2874126" y="2602390"/>
                </a:lnTo>
                <a:lnTo>
                  <a:pt x="0" y="260239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Freeform 15"/>
          <p:cNvSpPr/>
          <p:nvPr/>
        </p:nvSpPr>
        <p:spPr>
          <a:xfrm>
            <a:off x="-276946" y="8132924"/>
            <a:ext cx="3969746" cy="2848292"/>
          </a:xfrm>
          <a:custGeom>
            <a:avLst/>
            <a:gdLst/>
            <a:ahLst/>
            <a:cxnLst/>
            <a:rect l="l" t="t" r="r" b="b"/>
            <a:pathLst>
              <a:path w="3969746" h="2848292">
                <a:moveTo>
                  <a:pt x="0" y="0"/>
                </a:moveTo>
                <a:lnTo>
                  <a:pt x="3969745" y="0"/>
                </a:lnTo>
                <a:lnTo>
                  <a:pt x="3969745" y="2848293"/>
                </a:lnTo>
                <a:lnTo>
                  <a:pt x="0" y="284829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a:off x="16996991" y="8185539"/>
            <a:ext cx="2674626" cy="2446067"/>
          </a:xfrm>
          <a:custGeom>
            <a:avLst/>
            <a:gdLst/>
            <a:ahLst/>
            <a:cxnLst/>
            <a:rect l="l" t="t" r="r" b="b"/>
            <a:pathLst>
              <a:path w="2674626" h="2446067">
                <a:moveTo>
                  <a:pt x="0" y="0"/>
                </a:moveTo>
                <a:lnTo>
                  <a:pt x="2674627" y="0"/>
                </a:lnTo>
                <a:lnTo>
                  <a:pt x="2674627" y="2446067"/>
                </a:lnTo>
                <a:lnTo>
                  <a:pt x="0" y="244606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7" name="Freeform 17"/>
          <p:cNvSpPr/>
          <p:nvPr/>
        </p:nvSpPr>
        <p:spPr>
          <a:xfrm>
            <a:off x="2440598" y="4238686"/>
            <a:ext cx="13441336" cy="3202201"/>
          </a:xfrm>
          <a:custGeom>
            <a:avLst/>
            <a:gdLst/>
            <a:ahLst/>
            <a:cxnLst/>
            <a:rect l="l" t="t" r="r" b="b"/>
            <a:pathLst>
              <a:path w="13441336" h="3202201">
                <a:moveTo>
                  <a:pt x="0" y="0"/>
                </a:moveTo>
                <a:lnTo>
                  <a:pt x="13441337" y="0"/>
                </a:lnTo>
                <a:lnTo>
                  <a:pt x="13441337" y="3202201"/>
                </a:lnTo>
                <a:lnTo>
                  <a:pt x="0" y="3202201"/>
                </a:lnTo>
                <a:lnTo>
                  <a:pt x="0" y="0"/>
                </a:lnTo>
                <a:close/>
              </a:path>
            </a:pathLst>
          </a:custGeom>
          <a:blipFill>
            <a:blip r:embed="rId8"/>
            <a:stretch>
              <a:fillRect/>
            </a:stretch>
          </a:blipFill>
        </p:spPr>
      </p:sp>
      <p:sp>
        <p:nvSpPr>
          <p:cNvPr id="18" name="TextBox 18"/>
          <p:cNvSpPr txBox="1"/>
          <p:nvPr/>
        </p:nvSpPr>
        <p:spPr>
          <a:xfrm>
            <a:off x="1875650" y="751944"/>
            <a:ext cx="6326826" cy="862965"/>
          </a:xfrm>
          <a:prstGeom prst="rect">
            <a:avLst/>
          </a:prstGeom>
        </p:spPr>
        <p:txBody>
          <a:bodyPr lIns="0" tIns="0" rIns="0" bIns="0" rtlCol="0" anchor="t">
            <a:spAutoFit/>
          </a:bodyPr>
          <a:lstStyle/>
          <a:p>
            <a:pPr marL="0" lvl="0" indent="0" algn="l">
              <a:lnSpc>
                <a:spcPts val="6615"/>
              </a:lnSpc>
              <a:spcBef>
                <a:spcPct val="0"/>
              </a:spcBef>
            </a:pPr>
            <a:r>
              <a:rPr lang="en-US" sz="6300">
                <a:solidFill>
                  <a:srgbClr val="FFFFFF"/>
                </a:solidFill>
                <a:latin typeface="Sniglet"/>
                <a:ea typeface="Sniglet"/>
                <a:cs typeface="Sniglet"/>
                <a:sym typeface="Sniglet"/>
              </a:rPr>
              <a:t>2. Tiền xử lý</a:t>
            </a:r>
          </a:p>
        </p:txBody>
      </p:sp>
      <p:sp>
        <p:nvSpPr>
          <p:cNvPr id="19" name="TextBox 19"/>
          <p:cNvSpPr txBox="1"/>
          <p:nvPr/>
        </p:nvSpPr>
        <p:spPr>
          <a:xfrm>
            <a:off x="1028700" y="2256963"/>
            <a:ext cx="16265133" cy="1289685"/>
          </a:xfrm>
          <a:prstGeom prst="rect">
            <a:avLst/>
          </a:prstGeom>
        </p:spPr>
        <p:txBody>
          <a:bodyPr lIns="0" tIns="0" rIns="0" bIns="0" rtlCol="0" anchor="t">
            <a:spAutoFit/>
          </a:bodyPr>
          <a:lstStyle/>
          <a:p>
            <a:pPr algn="l">
              <a:lnSpc>
                <a:spcPts val="5040"/>
              </a:lnSpc>
            </a:pPr>
            <a:r>
              <a:rPr lang="en-US" sz="3600">
                <a:solidFill>
                  <a:srgbClr val="1B4440"/>
                </a:solidFill>
                <a:latin typeface="Poppins"/>
                <a:ea typeface="Poppins"/>
                <a:cs typeface="Poppins"/>
                <a:sym typeface="Poppins"/>
              </a:rPr>
              <a:t>- Các file tải về từ GroupLens sẽ có định dạng đặc biệt nên ta sẽ có một bước là chuyển file sang dạng csv để thuận tiện cho quá trình xử lý.</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DE5">
                <a:alpha val="43500"/>
              </a:srgbClr>
            </a:gs>
            <a:gs pos="33333">
              <a:srgbClr val="D5FFF8">
                <a:alpha val="46000"/>
              </a:srgbClr>
            </a:gs>
            <a:gs pos="66667">
              <a:srgbClr val="BBB2FF">
                <a:alpha val="39500"/>
              </a:srgbClr>
            </a:gs>
            <a:gs pos="100000">
              <a:srgbClr val="FFF6CC">
                <a:alpha val="52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028700" y="656694"/>
            <a:ext cx="2357470" cy="406320"/>
            <a:chOff x="0" y="0"/>
            <a:chExt cx="620898" cy="107014"/>
          </a:xfrm>
        </p:grpSpPr>
        <p:sp>
          <p:nvSpPr>
            <p:cNvPr id="3" name="Freeform 3"/>
            <p:cNvSpPr/>
            <p:nvPr/>
          </p:nvSpPr>
          <p:spPr>
            <a:xfrm>
              <a:off x="0" y="0"/>
              <a:ext cx="620898" cy="107014"/>
            </a:xfrm>
            <a:custGeom>
              <a:avLst/>
              <a:gdLst/>
              <a:ahLst/>
              <a:cxnLst/>
              <a:rect l="l" t="t" r="r" b="b"/>
              <a:pathLst>
                <a:path w="620898" h="107014">
                  <a:moveTo>
                    <a:pt x="53507" y="0"/>
                  </a:moveTo>
                  <a:lnTo>
                    <a:pt x="567390" y="0"/>
                  </a:lnTo>
                  <a:cubicBezTo>
                    <a:pt x="596942" y="0"/>
                    <a:pt x="620898" y="23956"/>
                    <a:pt x="620898" y="53507"/>
                  </a:cubicBezTo>
                  <a:lnTo>
                    <a:pt x="620898" y="53507"/>
                  </a:lnTo>
                  <a:cubicBezTo>
                    <a:pt x="620898" y="83058"/>
                    <a:pt x="596942" y="107014"/>
                    <a:pt x="567390"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4" name="TextBox 4"/>
            <p:cNvSpPr txBox="1"/>
            <p:nvPr/>
          </p:nvSpPr>
          <p:spPr>
            <a:xfrm>
              <a:off x="0" y="-57150"/>
              <a:ext cx="620898" cy="16416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442150" y="656694"/>
            <a:ext cx="2817150" cy="406320"/>
            <a:chOff x="0" y="0"/>
            <a:chExt cx="741965" cy="107014"/>
          </a:xfrm>
        </p:grpSpPr>
        <p:sp>
          <p:nvSpPr>
            <p:cNvPr id="6" name="Freeform 6"/>
            <p:cNvSpPr/>
            <p:nvPr/>
          </p:nvSpPr>
          <p:spPr>
            <a:xfrm>
              <a:off x="0" y="0"/>
              <a:ext cx="741965" cy="107014"/>
            </a:xfrm>
            <a:custGeom>
              <a:avLst/>
              <a:gdLst/>
              <a:ahLst/>
              <a:cxnLst/>
              <a:rect l="l" t="t" r="r" b="b"/>
              <a:pathLst>
                <a:path w="741965" h="107014">
                  <a:moveTo>
                    <a:pt x="53507" y="0"/>
                  </a:moveTo>
                  <a:lnTo>
                    <a:pt x="688458" y="0"/>
                  </a:lnTo>
                  <a:cubicBezTo>
                    <a:pt x="718009" y="0"/>
                    <a:pt x="741965" y="23956"/>
                    <a:pt x="741965" y="53507"/>
                  </a:cubicBezTo>
                  <a:lnTo>
                    <a:pt x="741965" y="53507"/>
                  </a:lnTo>
                  <a:cubicBezTo>
                    <a:pt x="741965" y="83058"/>
                    <a:pt x="718009" y="107014"/>
                    <a:pt x="688458"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7" name="TextBox 7"/>
            <p:cNvSpPr txBox="1"/>
            <p:nvPr/>
          </p:nvSpPr>
          <p:spPr>
            <a:xfrm>
              <a:off x="0" y="-57150"/>
              <a:ext cx="741965" cy="164164"/>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2865859" y="3561493"/>
            <a:ext cx="8786882" cy="8786882"/>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0" name="TextBox 10"/>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1" name="Freeform 11"/>
          <p:cNvSpPr/>
          <p:nvPr/>
        </p:nvSpPr>
        <p:spPr>
          <a:xfrm>
            <a:off x="13848340" y="4312535"/>
            <a:ext cx="4254023" cy="4114800"/>
          </a:xfrm>
          <a:custGeom>
            <a:avLst/>
            <a:gdLst/>
            <a:ahLst/>
            <a:cxnLst/>
            <a:rect l="l" t="t" r="r" b="b"/>
            <a:pathLst>
              <a:path w="4254023" h="4114800">
                <a:moveTo>
                  <a:pt x="0" y="0"/>
                </a:moveTo>
                <a:lnTo>
                  <a:pt x="4254023" y="0"/>
                </a:lnTo>
                <a:lnTo>
                  <a:pt x="4254023" y="4114800"/>
                </a:lnTo>
                <a:lnTo>
                  <a:pt x="0" y="4114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12" name="Group 12"/>
          <p:cNvGrpSpPr/>
          <p:nvPr/>
        </p:nvGrpSpPr>
        <p:grpSpPr>
          <a:xfrm>
            <a:off x="-720488" y="1735612"/>
            <a:ext cx="2218248" cy="2218248"/>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14" name="TextBox 14"/>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5" name="Freeform 15"/>
          <p:cNvSpPr/>
          <p:nvPr/>
        </p:nvSpPr>
        <p:spPr>
          <a:xfrm>
            <a:off x="-794814" y="2356272"/>
            <a:ext cx="2766957" cy="2787228"/>
          </a:xfrm>
          <a:custGeom>
            <a:avLst/>
            <a:gdLst/>
            <a:ahLst/>
            <a:cxnLst/>
            <a:rect l="l" t="t" r="r" b="b"/>
            <a:pathLst>
              <a:path w="2766957" h="2787228">
                <a:moveTo>
                  <a:pt x="0" y="0"/>
                </a:moveTo>
                <a:lnTo>
                  <a:pt x="2766957" y="0"/>
                </a:lnTo>
                <a:lnTo>
                  <a:pt x="2766957" y="2787228"/>
                </a:lnTo>
                <a:lnTo>
                  <a:pt x="0" y="278722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a:off x="1972143" y="2844736"/>
            <a:ext cx="11368098" cy="6636127"/>
          </a:xfrm>
          <a:custGeom>
            <a:avLst/>
            <a:gdLst/>
            <a:ahLst/>
            <a:cxnLst/>
            <a:rect l="l" t="t" r="r" b="b"/>
            <a:pathLst>
              <a:path w="11368098" h="6636127">
                <a:moveTo>
                  <a:pt x="0" y="0"/>
                </a:moveTo>
                <a:lnTo>
                  <a:pt x="11368099" y="0"/>
                </a:lnTo>
                <a:lnTo>
                  <a:pt x="11368099" y="6636127"/>
                </a:lnTo>
                <a:lnTo>
                  <a:pt x="0" y="6636127"/>
                </a:lnTo>
                <a:lnTo>
                  <a:pt x="0" y="0"/>
                </a:lnTo>
                <a:close/>
              </a:path>
            </a:pathLst>
          </a:custGeom>
          <a:blipFill>
            <a:blip r:embed="rId6"/>
            <a:stretch>
              <a:fillRect/>
            </a:stretch>
          </a:blipFill>
        </p:spPr>
      </p:sp>
      <p:sp>
        <p:nvSpPr>
          <p:cNvPr id="17" name="TextBox 17"/>
          <p:cNvSpPr txBox="1"/>
          <p:nvPr/>
        </p:nvSpPr>
        <p:spPr>
          <a:xfrm>
            <a:off x="2207435" y="917004"/>
            <a:ext cx="10827412" cy="672465"/>
          </a:xfrm>
          <a:prstGeom prst="rect">
            <a:avLst/>
          </a:prstGeom>
        </p:spPr>
        <p:txBody>
          <a:bodyPr lIns="0" tIns="0" rIns="0" bIns="0" rtlCol="0" anchor="t">
            <a:spAutoFit/>
          </a:bodyPr>
          <a:lstStyle/>
          <a:p>
            <a:pPr marL="0" lvl="0" indent="0" algn="l">
              <a:lnSpc>
                <a:spcPts val="5040"/>
              </a:lnSpc>
              <a:spcBef>
                <a:spcPct val="0"/>
              </a:spcBef>
            </a:pPr>
            <a:r>
              <a:rPr lang="en-US" sz="4800">
                <a:solidFill>
                  <a:srgbClr val="FFFFFF"/>
                </a:solidFill>
                <a:latin typeface="Sniglet"/>
                <a:ea typeface="Sniglet"/>
                <a:cs typeface="Sniglet"/>
                <a:sym typeface="Sniglet"/>
              </a:rPr>
              <a:t>a) Phân bố điểm số trên đầu người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CDE5">
                <a:alpha val="43500"/>
              </a:srgbClr>
            </a:gs>
            <a:gs pos="33333">
              <a:srgbClr val="D5FFF8">
                <a:alpha val="46000"/>
              </a:srgbClr>
            </a:gs>
            <a:gs pos="66667">
              <a:srgbClr val="BBB2FF">
                <a:alpha val="39500"/>
              </a:srgbClr>
            </a:gs>
            <a:gs pos="100000">
              <a:srgbClr val="FFF6CC">
                <a:alpha val="52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028700" y="656694"/>
            <a:ext cx="2357470" cy="406320"/>
            <a:chOff x="0" y="0"/>
            <a:chExt cx="620898" cy="107014"/>
          </a:xfrm>
        </p:grpSpPr>
        <p:sp>
          <p:nvSpPr>
            <p:cNvPr id="3" name="Freeform 3"/>
            <p:cNvSpPr/>
            <p:nvPr/>
          </p:nvSpPr>
          <p:spPr>
            <a:xfrm>
              <a:off x="0" y="0"/>
              <a:ext cx="620898" cy="107014"/>
            </a:xfrm>
            <a:custGeom>
              <a:avLst/>
              <a:gdLst/>
              <a:ahLst/>
              <a:cxnLst/>
              <a:rect l="l" t="t" r="r" b="b"/>
              <a:pathLst>
                <a:path w="620898" h="107014">
                  <a:moveTo>
                    <a:pt x="53507" y="0"/>
                  </a:moveTo>
                  <a:lnTo>
                    <a:pt x="567390" y="0"/>
                  </a:lnTo>
                  <a:cubicBezTo>
                    <a:pt x="596942" y="0"/>
                    <a:pt x="620898" y="23956"/>
                    <a:pt x="620898" y="53507"/>
                  </a:cubicBezTo>
                  <a:lnTo>
                    <a:pt x="620898" y="53507"/>
                  </a:lnTo>
                  <a:cubicBezTo>
                    <a:pt x="620898" y="83058"/>
                    <a:pt x="596942" y="107014"/>
                    <a:pt x="567390"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4" name="TextBox 4"/>
            <p:cNvSpPr txBox="1"/>
            <p:nvPr/>
          </p:nvSpPr>
          <p:spPr>
            <a:xfrm>
              <a:off x="0" y="-57150"/>
              <a:ext cx="620898" cy="16416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5625723" y="-482826"/>
            <a:ext cx="3023051" cy="302305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gradFill rotWithShape="1">
              <a:gsLst>
                <a:gs pos="0">
                  <a:srgbClr val="FCE9F3">
                    <a:alpha val="75500"/>
                  </a:srgbClr>
                </a:gs>
                <a:gs pos="33333">
                  <a:srgbClr val="DBD2EA">
                    <a:alpha val="71500"/>
                  </a:srgbClr>
                </a:gs>
                <a:gs pos="66667">
                  <a:srgbClr val="B8DFED">
                    <a:alpha val="71500"/>
                  </a:srgbClr>
                </a:gs>
                <a:gs pos="100000">
                  <a:srgbClr val="9FA0DF">
                    <a:alpha val="71500"/>
                  </a:srgbClr>
                </a:gs>
              </a:gsLst>
              <a:lin ang="2700000"/>
            </a:gradFill>
            <a:ln w="9525" cap="rnd">
              <a:solidFill>
                <a:srgbClr val="FFFFFF"/>
              </a:solidFill>
              <a:prstDash val="solid"/>
              <a:round/>
            </a:ln>
          </p:spPr>
        </p:sp>
        <p:sp>
          <p:nvSpPr>
            <p:cNvPr id="7" name="TextBox 7"/>
            <p:cNvSpPr txBox="1"/>
            <p:nvPr/>
          </p:nvSpPr>
          <p:spPr>
            <a:xfrm>
              <a:off x="76200" y="19050"/>
              <a:ext cx="660400" cy="71755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8" name="Group 8"/>
          <p:cNvGrpSpPr/>
          <p:nvPr/>
        </p:nvGrpSpPr>
        <p:grpSpPr>
          <a:xfrm>
            <a:off x="14442150" y="656694"/>
            <a:ext cx="2817150" cy="406320"/>
            <a:chOff x="0" y="0"/>
            <a:chExt cx="741965" cy="107014"/>
          </a:xfrm>
        </p:grpSpPr>
        <p:sp>
          <p:nvSpPr>
            <p:cNvPr id="9" name="Freeform 9"/>
            <p:cNvSpPr/>
            <p:nvPr/>
          </p:nvSpPr>
          <p:spPr>
            <a:xfrm>
              <a:off x="0" y="0"/>
              <a:ext cx="741965" cy="107014"/>
            </a:xfrm>
            <a:custGeom>
              <a:avLst/>
              <a:gdLst/>
              <a:ahLst/>
              <a:cxnLst/>
              <a:rect l="l" t="t" r="r" b="b"/>
              <a:pathLst>
                <a:path w="741965" h="107014">
                  <a:moveTo>
                    <a:pt x="53507" y="0"/>
                  </a:moveTo>
                  <a:lnTo>
                    <a:pt x="688458" y="0"/>
                  </a:lnTo>
                  <a:cubicBezTo>
                    <a:pt x="718009" y="0"/>
                    <a:pt x="741965" y="23956"/>
                    <a:pt x="741965" y="53507"/>
                  </a:cubicBezTo>
                  <a:lnTo>
                    <a:pt x="741965" y="53507"/>
                  </a:lnTo>
                  <a:cubicBezTo>
                    <a:pt x="741965" y="83058"/>
                    <a:pt x="718009" y="107014"/>
                    <a:pt x="688458" y="107014"/>
                  </a:cubicBezTo>
                  <a:lnTo>
                    <a:pt x="53507" y="107014"/>
                  </a:lnTo>
                  <a:cubicBezTo>
                    <a:pt x="23956" y="107014"/>
                    <a:pt x="0" y="83058"/>
                    <a:pt x="0" y="53507"/>
                  </a:cubicBezTo>
                  <a:lnTo>
                    <a:pt x="0" y="53507"/>
                  </a:lnTo>
                  <a:cubicBezTo>
                    <a:pt x="0" y="23956"/>
                    <a:pt x="23956" y="0"/>
                    <a:pt x="53507" y="0"/>
                  </a:cubicBezTo>
                  <a:close/>
                </a:path>
              </a:pathLst>
            </a:custGeom>
            <a:gradFill rotWithShape="1">
              <a:gsLst>
                <a:gs pos="0">
                  <a:srgbClr val="FCE9F3">
                    <a:alpha val="75500"/>
                  </a:srgbClr>
                </a:gs>
                <a:gs pos="100000">
                  <a:srgbClr val="DBD2EA">
                    <a:alpha val="71500"/>
                  </a:srgbClr>
                </a:gs>
              </a:gsLst>
              <a:lin ang="0"/>
            </a:gradFill>
            <a:ln w="9525" cap="rnd">
              <a:solidFill>
                <a:srgbClr val="FFFFFF"/>
              </a:solidFill>
              <a:prstDash val="solid"/>
              <a:round/>
            </a:ln>
          </p:spPr>
        </p:sp>
        <p:sp>
          <p:nvSpPr>
            <p:cNvPr id="10" name="TextBox 10"/>
            <p:cNvSpPr txBox="1"/>
            <p:nvPr/>
          </p:nvSpPr>
          <p:spPr>
            <a:xfrm>
              <a:off x="0" y="-57150"/>
              <a:ext cx="741965" cy="164164"/>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2127011" y="7465308"/>
            <a:ext cx="4254023" cy="4114800"/>
          </a:xfrm>
          <a:custGeom>
            <a:avLst/>
            <a:gdLst/>
            <a:ahLst/>
            <a:cxnLst/>
            <a:rect l="l" t="t" r="r" b="b"/>
            <a:pathLst>
              <a:path w="4254023" h="4114800">
                <a:moveTo>
                  <a:pt x="0" y="0"/>
                </a:moveTo>
                <a:lnTo>
                  <a:pt x="4254022" y="0"/>
                </a:lnTo>
                <a:lnTo>
                  <a:pt x="4254022" y="4114800"/>
                </a:lnTo>
                <a:lnTo>
                  <a:pt x="0" y="4114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2" name="Freeform 12"/>
          <p:cNvSpPr/>
          <p:nvPr/>
        </p:nvSpPr>
        <p:spPr>
          <a:xfrm>
            <a:off x="2785343" y="2215682"/>
            <a:ext cx="11463266" cy="6849301"/>
          </a:xfrm>
          <a:custGeom>
            <a:avLst/>
            <a:gdLst/>
            <a:ahLst/>
            <a:cxnLst/>
            <a:rect l="l" t="t" r="r" b="b"/>
            <a:pathLst>
              <a:path w="11463266" h="6849301">
                <a:moveTo>
                  <a:pt x="0" y="0"/>
                </a:moveTo>
                <a:lnTo>
                  <a:pt x="11463266" y="0"/>
                </a:lnTo>
                <a:lnTo>
                  <a:pt x="11463266" y="6849302"/>
                </a:lnTo>
                <a:lnTo>
                  <a:pt x="0" y="6849302"/>
                </a:lnTo>
                <a:lnTo>
                  <a:pt x="0" y="0"/>
                </a:lnTo>
                <a:close/>
              </a:path>
            </a:pathLst>
          </a:custGeom>
          <a:blipFill>
            <a:blip r:embed="rId4"/>
            <a:stretch>
              <a:fillRect/>
            </a:stretch>
          </a:blipFill>
        </p:spPr>
      </p:sp>
      <p:sp>
        <p:nvSpPr>
          <p:cNvPr id="13" name="Freeform 13"/>
          <p:cNvSpPr/>
          <p:nvPr/>
        </p:nvSpPr>
        <p:spPr>
          <a:xfrm rot="551149" flipH="1">
            <a:off x="14745450" y="2197409"/>
            <a:ext cx="3920282" cy="4114800"/>
          </a:xfrm>
          <a:custGeom>
            <a:avLst/>
            <a:gdLst/>
            <a:ahLst/>
            <a:cxnLst/>
            <a:rect l="l" t="t" r="r" b="b"/>
            <a:pathLst>
              <a:path w="3920282" h="4114800">
                <a:moveTo>
                  <a:pt x="3920282" y="0"/>
                </a:moveTo>
                <a:lnTo>
                  <a:pt x="0" y="0"/>
                </a:lnTo>
                <a:lnTo>
                  <a:pt x="0" y="4114800"/>
                </a:lnTo>
                <a:lnTo>
                  <a:pt x="3920282" y="4114800"/>
                </a:lnTo>
                <a:lnTo>
                  <a:pt x="3920282"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14" name="TextBox 14"/>
          <p:cNvSpPr txBox="1"/>
          <p:nvPr/>
        </p:nvSpPr>
        <p:spPr>
          <a:xfrm>
            <a:off x="2207435" y="917004"/>
            <a:ext cx="11899243" cy="672465"/>
          </a:xfrm>
          <a:prstGeom prst="rect">
            <a:avLst/>
          </a:prstGeom>
        </p:spPr>
        <p:txBody>
          <a:bodyPr lIns="0" tIns="0" rIns="0" bIns="0" rtlCol="0" anchor="t">
            <a:spAutoFit/>
          </a:bodyPr>
          <a:lstStyle/>
          <a:p>
            <a:pPr marL="0" lvl="0" indent="0" algn="l">
              <a:lnSpc>
                <a:spcPts val="5040"/>
              </a:lnSpc>
              <a:spcBef>
                <a:spcPct val="0"/>
              </a:spcBef>
            </a:pPr>
            <a:r>
              <a:rPr lang="en-US" sz="4800">
                <a:solidFill>
                  <a:srgbClr val="FFFFFF"/>
                </a:solidFill>
                <a:latin typeface="Sniglet"/>
                <a:ea typeface="Sniglet"/>
                <a:cs typeface="Sniglet"/>
                <a:sym typeface="Sniglet"/>
              </a:rPr>
              <a:t>b) Thống kê số lượng phim từng thể loại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2255</Words>
  <Application>Microsoft Office PowerPoint</Application>
  <PresentationFormat>Custom</PresentationFormat>
  <Paragraphs>120</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Poppins</vt:lpstr>
      <vt:lpstr>Poppins Bold</vt:lpstr>
      <vt:lpstr>Calibri</vt:lpstr>
      <vt:lpstr>Sniglet</vt:lpstr>
      <vt:lpstr>Tahoma</vt:lpstr>
      <vt:lpstr>Tahoma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dc:title>
  <cp:lastModifiedBy>Admin</cp:lastModifiedBy>
  <cp:revision>2</cp:revision>
  <dcterms:created xsi:type="dcterms:W3CDTF">2006-08-16T00:00:00Z</dcterms:created>
  <dcterms:modified xsi:type="dcterms:W3CDTF">2025-06-21T14:46:59Z</dcterms:modified>
  <dc:identifier>DAGoLYL8IFw</dc:identifier>
</cp:coreProperties>
</file>