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Bell M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gdEI3yh8j/Fd+n9U0g5EMi0/PY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BellM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BellMT-italic.fntdata"/><Relationship Id="rId30" Type="http://schemas.openxmlformats.org/officeDocument/2006/relationships/font" Target="fonts/BellMT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BellM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1" name="Google Shape;55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3" name="Google Shape;59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25"/>
          <p:cNvGrpSpPr/>
          <p:nvPr/>
        </p:nvGrpSpPr>
        <p:grpSpPr>
          <a:xfrm flipH="1" rot="10800000">
            <a:off x="0" y="-1"/>
            <a:ext cx="12191999" cy="6861601"/>
            <a:chOff x="0" y="-1"/>
            <a:chExt cx="12191999" cy="6861601"/>
          </a:xfrm>
        </p:grpSpPr>
        <p:sp>
          <p:nvSpPr>
            <p:cNvPr id="17" name="Google Shape;17;p25"/>
            <p:cNvSpPr/>
            <p:nvPr/>
          </p:nvSpPr>
          <p:spPr>
            <a:xfrm>
              <a:off x="0" y="0"/>
              <a:ext cx="5217886" cy="5217886"/>
            </a:xfrm>
            <a:prstGeom prst="rect">
              <a:avLst/>
            </a:prstGeom>
            <a:gradFill>
              <a:gsLst>
                <a:gs pos="0">
                  <a:srgbClr val="14B1BC">
                    <a:alpha val="60000"/>
                  </a:srgbClr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5750280" y="2148106"/>
              <a:ext cx="4320000" cy="4320000"/>
            </a:xfrm>
            <a:prstGeom prst="ellipse">
              <a:avLst/>
            </a:prstGeom>
            <a:solidFill>
              <a:schemeClr val="accent3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" name="Google Shape;19;p25"/>
            <p:cNvSpPr/>
            <p:nvPr/>
          </p:nvSpPr>
          <p:spPr>
            <a:xfrm>
              <a:off x="0" y="0"/>
              <a:ext cx="6347046" cy="6347046"/>
            </a:xfrm>
            <a:prstGeom prst="ellipse">
              <a:avLst/>
            </a:prstGeom>
            <a:solidFill>
              <a:schemeClr val="accent3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0" name="Google Shape;20;p25"/>
            <p:cNvGrpSpPr/>
            <p:nvPr/>
          </p:nvGrpSpPr>
          <p:grpSpPr>
            <a:xfrm rot="10800000">
              <a:off x="0" y="-1"/>
              <a:ext cx="10800000" cy="6858000"/>
              <a:chOff x="2328000" y="0"/>
              <a:chExt cx="2880000" cy="1440000"/>
            </a:xfrm>
          </p:grpSpPr>
          <p:sp>
            <p:nvSpPr>
              <p:cNvPr id="21" name="Google Shape;21;p25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" name="Google Shape;22;p25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3" name="Google Shape;23;p25"/>
            <p:cNvSpPr/>
            <p:nvPr/>
          </p:nvSpPr>
          <p:spPr>
            <a:xfrm rot="10800000">
              <a:off x="5602286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4" name="Google Shape;24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" name="Google Shape;25;p25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4"/>
          <p:cNvGrpSpPr/>
          <p:nvPr/>
        </p:nvGrpSpPr>
        <p:grpSpPr>
          <a:xfrm rot="10800000">
            <a:off x="5921828" y="2876440"/>
            <a:ext cx="6270171" cy="3981559"/>
            <a:chOff x="0" y="0"/>
            <a:chExt cx="10800000" cy="6858000"/>
          </a:xfrm>
        </p:grpSpPr>
        <p:sp>
          <p:nvSpPr>
            <p:cNvPr id="175" name="Google Shape;175;p34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6" name="Google Shape;176;p34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77" name="Google Shape;177;p34"/>
          <p:cNvGrpSpPr/>
          <p:nvPr/>
        </p:nvGrpSpPr>
        <p:grpSpPr>
          <a:xfrm flipH="1">
            <a:off x="0" y="-1"/>
            <a:ext cx="9361714" cy="4680857"/>
            <a:chOff x="0" y="0"/>
            <a:chExt cx="2880000" cy="1440000"/>
          </a:xfrm>
        </p:grpSpPr>
        <p:sp>
          <p:nvSpPr>
            <p:cNvPr id="178" name="Google Shape;178;p34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79" name="Google Shape;179;p34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80" name="Google Shape;180;p34"/>
          <p:cNvSpPr/>
          <p:nvPr/>
        </p:nvSpPr>
        <p:spPr>
          <a:xfrm rot="10800000">
            <a:off x="8430794" y="3096793"/>
            <a:ext cx="3761205" cy="3761205"/>
          </a:xfrm>
          <a:prstGeom prst="rect">
            <a:avLst/>
          </a:prstGeom>
          <a:gradFill>
            <a:gsLst>
              <a:gs pos="0">
                <a:srgbClr val="21B782">
                  <a:alpha val="40000"/>
                </a:srgbClr>
              </a:gs>
              <a:gs pos="60000">
                <a:srgbClr val="21B782">
                  <a:alpha val="0"/>
                </a:srgbClr>
              </a:gs>
              <a:gs pos="100000">
                <a:srgbClr val="21B782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1" name="Google Shape;181;p34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21B782">
                  <a:alpha val="60000"/>
                </a:srgbClr>
              </a:gs>
              <a:gs pos="60000">
                <a:srgbClr val="21B782">
                  <a:alpha val="0"/>
                </a:srgbClr>
              </a:gs>
              <a:gs pos="100000">
                <a:srgbClr val="21B782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2" name="Google Shape;182;p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3" name="Google Shape;183;p34"/>
          <p:cNvSpPr txBox="1"/>
          <p:nvPr>
            <p:ph type="title"/>
          </p:nvPr>
        </p:nvSpPr>
        <p:spPr>
          <a:xfrm>
            <a:off x="540000" y="540000"/>
            <a:ext cx="11090273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 rot="5400000">
            <a:off x="4195219" y="-1126332"/>
            <a:ext cx="3779837" cy="11090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35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190" name="Google Shape;190;p3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1" name="Google Shape;191;p35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192" name="Google Shape;192;p35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1B782">
                      <a:alpha val="60000"/>
                    </a:srgbClr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3" name="Google Shape;193;p35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1B782">
                      <a:alpha val="60000"/>
                    </a:srgbClr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4" name="Google Shape;194;p35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298CE7">
                    <a:alpha val="60000"/>
                  </a:srgbClr>
                </a:gs>
                <a:gs pos="60000">
                  <a:srgbClr val="298CE7">
                    <a:alpha val="0"/>
                  </a:srgbClr>
                </a:gs>
                <a:gs pos="100000">
                  <a:srgbClr val="298CE7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95" name="Google Shape;195;p35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96" name="Google Shape;196;p35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197" name="Google Shape;197;p35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98" name="Google Shape;198;p35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99" name="Google Shape;199;p35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21B782">
                    <a:alpha val="0"/>
                  </a:srgbClr>
                </a:gs>
                <a:gs pos="100000">
                  <a:srgbClr val="21B782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00" name="Google Shape;200;p3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01" name="Google Shape;201;p35"/>
          <p:cNvSpPr txBox="1"/>
          <p:nvPr>
            <p:ph type="title"/>
          </p:nvPr>
        </p:nvSpPr>
        <p:spPr>
          <a:xfrm rot="5400000">
            <a:off x="7442325" y="2109912"/>
            <a:ext cx="5768726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 rot="5400000">
            <a:off x="1789238" y="-698375"/>
            <a:ext cx="5768726" cy="8245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3" name="Google Shape;203;p35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5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5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26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32" name="Google Shape;32;p26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4B1BC">
                    <a:alpha val="60000"/>
                  </a:srgbClr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3" name="Google Shape;33;p26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34" name="Google Shape;34;p26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35" name="Google Shape;35;p26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36" name="Google Shape;36;p26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37" name="Google Shape;37;p26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38" name="Google Shape;38;p26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39" name="Google Shape;39;p26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40" name="Google Shape;40;p26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41" name="Google Shape;41;p26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98CE7">
                    <a:alpha val="0"/>
                  </a:srgbClr>
                </a:gs>
                <a:gs pos="100000">
                  <a:srgbClr val="298CE7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42" name="Google Shape;42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" name="Google Shape;43;p26"/>
          <p:cNvSpPr txBox="1"/>
          <p:nvPr>
            <p:ph type="ctrTitle"/>
          </p:nvPr>
        </p:nvSpPr>
        <p:spPr>
          <a:xfrm>
            <a:off x="540000" y="540000"/>
            <a:ext cx="11090273" cy="379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" type="subTitle"/>
          </p:nvPr>
        </p:nvSpPr>
        <p:spPr>
          <a:xfrm>
            <a:off x="540000" y="4508500"/>
            <a:ext cx="7345362" cy="1800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lvl="1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5" name="Google Shape;45;p26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2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0" name="Google Shape;50;p27"/>
            <p:cNvSpPr/>
            <p:nvPr/>
          </p:nvSpPr>
          <p:spPr>
            <a:xfrm flipH="1" rot="10800000">
              <a:off x="0" y="2019649"/>
              <a:ext cx="4838350" cy="4838350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21B782">
                    <a:alpha val="0"/>
                  </a:srgbClr>
                </a:gs>
                <a:gs pos="100000">
                  <a:srgbClr val="21B782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1" name="Google Shape;51;p27"/>
            <p:cNvGrpSpPr/>
            <p:nvPr/>
          </p:nvGrpSpPr>
          <p:grpSpPr>
            <a:xfrm>
              <a:off x="5603875" y="0"/>
              <a:ext cx="6521820" cy="3260910"/>
              <a:chOff x="0" y="0"/>
              <a:chExt cx="2880000" cy="1440000"/>
            </a:xfrm>
          </p:grpSpPr>
          <p:sp>
            <p:nvSpPr>
              <p:cNvPr id="52" name="Google Shape;52;p27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" name="Google Shape;53;p27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54" name="Google Shape;54;p27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298CE7">
                    <a:alpha val="60000"/>
                  </a:srgbClr>
                </a:gs>
                <a:gs pos="60000">
                  <a:srgbClr val="298CE7">
                    <a:alpha val="0"/>
                  </a:srgbClr>
                </a:gs>
                <a:gs pos="100000">
                  <a:srgbClr val="298CE7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5" name="Google Shape;55;p27"/>
            <p:cNvSpPr/>
            <p:nvPr/>
          </p:nvSpPr>
          <p:spPr>
            <a:xfrm>
              <a:off x="494887" y="2538000"/>
              <a:ext cx="4320000" cy="4320000"/>
            </a:xfrm>
            <a:prstGeom prst="ellipse">
              <a:avLst/>
            </a:prstGeom>
            <a:solidFill>
              <a:schemeClr val="accent2">
                <a:alpha val="2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6" name="Google Shape;56;p2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27"/>
          <p:cNvSpPr txBox="1"/>
          <p:nvPr>
            <p:ph type="title"/>
          </p:nvPr>
        </p:nvSpPr>
        <p:spPr>
          <a:xfrm>
            <a:off x="540000" y="540000"/>
            <a:ext cx="7345362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7"/>
          <p:cNvSpPr txBox="1"/>
          <p:nvPr>
            <p:ph idx="1" type="body"/>
          </p:nvPr>
        </p:nvSpPr>
        <p:spPr>
          <a:xfrm>
            <a:off x="8075612" y="540000"/>
            <a:ext cx="3565523" cy="5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27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8"/>
          <p:cNvGrpSpPr/>
          <p:nvPr/>
        </p:nvGrpSpPr>
        <p:grpSpPr>
          <a:xfrm>
            <a:off x="0" y="-3"/>
            <a:ext cx="12192000" cy="6858003"/>
            <a:chOff x="0" y="-3"/>
            <a:chExt cx="12192000" cy="6858003"/>
          </a:xfrm>
        </p:grpSpPr>
        <p:sp>
          <p:nvSpPr>
            <p:cNvPr id="64" name="Google Shape;64;p2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65" name="Google Shape;65;p28"/>
            <p:cNvGrpSpPr/>
            <p:nvPr/>
          </p:nvGrpSpPr>
          <p:grpSpPr>
            <a:xfrm>
              <a:off x="672000" y="-3"/>
              <a:ext cx="11520000" cy="5760000"/>
              <a:chOff x="5981700" y="-1"/>
              <a:chExt cx="6042660" cy="3021330"/>
            </a:xfrm>
          </p:grpSpPr>
          <p:sp>
            <p:nvSpPr>
              <p:cNvPr id="66" name="Google Shape;66;p28"/>
              <p:cNvSpPr/>
              <p:nvPr/>
            </p:nvSpPr>
            <p:spPr>
              <a:xfrm>
                <a:off x="900303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1B782">
                      <a:alpha val="60000"/>
                    </a:srgbClr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67" name="Google Shape;67;p28"/>
              <p:cNvSpPr/>
              <p:nvPr/>
            </p:nvSpPr>
            <p:spPr>
              <a:xfrm flipH="1">
                <a:off x="5981700" y="-1"/>
                <a:ext cx="3021330" cy="3021330"/>
              </a:xfrm>
              <a:prstGeom prst="rect">
                <a:avLst/>
              </a:prstGeom>
              <a:gradFill>
                <a:gsLst>
                  <a:gs pos="0">
                    <a:srgbClr val="21B782">
                      <a:alpha val="60000"/>
                    </a:srgbClr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68" name="Google Shape;68;p28"/>
            <p:cNvSpPr/>
            <p:nvPr/>
          </p:nvSpPr>
          <p:spPr>
            <a:xfrm rot="5400000">
              <a:off x="5334000" y="0"/>
              <a:ext cx="6858000" cy="6858000"/>
            </a:xfrm>
            <a:prstGeom prst="rect">
              <a:avLst/>
            </a:prstGeom>
            <a:gradFill>
              <a:gsLst>
                <a:gs pos="0">
                  <a:srgbClr val="298CE7">
                    <a:alpha val="60000"/>
                  </a:srgbClr>
                </a:gs>
                <a:gs pos="60000">
                  <a:srgbClr val="298CE7">
                    <a:alpha val="0"/>
                  </a:srgbClr>
                </a:gs>
                <a:gs pos="100000">
                  <a:srgbClr val="298CE7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>
              <a:off x="0" y="2538000"/>
              <a:ext cx="4320000" cy="4320000"/>
            </a:xfrm>
            <a:prstGeom prst="ellipse">
              <a:avLst/>
            </a:prstGeom>
            <a:solidFill>
              <a:schemeClr val="accent3">
                <a:alpha val="4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70" name="Google Shape;70;p28"/>
            <p:cNvGrpSpPr/>
            <p:nvPr/>
          </p:nvGrpSpPr>
          <p:grpSpPr>
            <a:xfrm rot="10800000">
              <a:off x="1" y="2948940"/>
              <a:ext cx="7818118" cy="3909059"/>
              <a:chOff x="0" y="0"/>
              <a:chExt cx="2880000" cy="1440000"/>
            </a:xfrm>
          </p:grpSpPr>
          <p:sp>
            <p:nvSpPr>
              <p:cNvPr id="71" name="Google Shape;71;p28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72" name="Google Shape;72;p28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73" name="Google Shape;73;p28"/>
            <p:cNvSpPr/>
            <p:nvPr/>
          </p:nvSpPr>
          <p:spPr>
            <a:xfrm flipH="1" rot="10800000">
              <a:off x="0" y="521786"/>
              <a:ext cx="6336213" cy="6336213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60000">
                  <a:srgbClr val="21B782">
                    <a:alpha val="0"/>
                  </a:srgbClr>
                </a:gs>
                <a:gs pos="100000">
                  <a:srgbClr val="21B782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74" name="Google Shape;74;p2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5" name="Google Shape;75;p28"/>
          <p:cNvSpPr txBox="1"/>
          <p:nvPr>
            <p:ph type="title"/>
          </p:nvPr>
        </p:nvSpPr>
        <p:spPr>
          <a:xfrm>
            <a:off x="540000" y="539999"/>
            <a:ext cx="11090275" cy="12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>
            <a:off x="54000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2" type="body"/>
          </p:nvPr>
        </p:nvSpPr>
        <p:spPr>
          <a:xfrm>
            <a:off x="6203950" y="1929600"/>
            <a:ext cx="5437186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9"/>
          <p:cNvGrpSpPr/>
          <p:nvPr/>
        </p:nvGrpSpPr>
        <p:grpSpPr>
          <a:xfrm>
            <a:off x="0" y="-2"/>
            <a:ext cx="12191999" cy="6858002"/>
            <a:chOff x="0" y="-2"/>
            <a:chExt cx="12191999" cy="6858002"/>
          </a:xfrm>
        </p:grpSpPr>
        <p:sp>
          <p:nvSpPr>
            <p:cNvPr id="83" name="Google Shape;83;p29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298CE7">
                    <a:alpha val="40000"/>
                  </a:srgbClr>
                </a:gs>
                <a:gs pos="34000">
                  <a:srgbClr val="298CE7">
                    <a:alpha val="20000"/>
                  </a:srgbClr>
                </a:gs>
                <a:gs pos="65000">
                  <a:srgbClr val="298CE7">
                    <a:alpha val="0"/>
                  </a:srgbClr>
                </a:gs>
                <a:gs pos="100000">
                  <a:srgbClr val="298CE7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84" name="Google Shape;84;p29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85" name="Google Shape;85;p29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4B1BC">
                      <a:alpha val="60000"/>
                    </a:srgbClr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6" name="Google Shape;86;p29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4B1BC">
                      <a:alpha val="60000"/>
                    </a:srgbClr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87" name="Google Shape;87;p29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88" name="Google Shape;88;p29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298CE7">
                      <a:alpha val="60000"/>
                    </a:srgbClr>
                  </a:gs>
                  <a:gs pos="63000">
                    <a:srgbClr val="298CE7">
                      <a:alpha val="0"/>
                    </a:srgbClr>
                  </a:gs>
                  <a:gs pos="100000">
                    <a:srgbClr val="298CE7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89" name="Google Shape;89;p29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298CE7">
                      <a:alpha val="60000"/>
                    </a:srgbClr>
                  </a:gs>
                  <a:gs pos="63000">
                    <a:srgbClr val="298CE7">
                      <a:alpha val="0"/>
                    </a:srgbClr>
                  </a:gs>
                  <a:gs pos="100000">
                    <a:srgbClr val="298CE7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90" name="Google Shape;90;p29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91" name="Google Shape;91;p29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1B782">
                      <a:alpha val="60000"/>
                    </a:srgbClr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2" name="Google Shape;92;p29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1B782">
                      <a:alpha val="60000"/>
                    </a:srgbClr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93" name="Google Shape;93;p29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94" name="Google Shape;94;p29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4B1BC">
                      <a:alpha val="60000"/>
                    </a:srgbClr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95" name="Google Shape;95;p29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4B1BC">
                      <a:alpha val="60000"/>
                    </a:srgbClr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96" name="Google Shape;96;p2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29"/>
          <p:cNvSpPr txBox="1"/>
          <p:nvPr>
            <p:ph type="title"/>
          </p:nvPr>
        </p:nvSpPr>
        <p:spPr>
          <a:xfrm>
            <a:off x="540000" y="539999"/>
            <a:ext cx="11090273" cy="1210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" type="body"/>
          </p:nvPr>
        </p:nvSpPr>
        <p:spPr>
          <a:xfrm>
            <a:off x="540000" y="1929783"/>
            <a:ext cx="5448052" cy="7921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29"/>
          <p:cNvSpPr txBox="1"/>
          <p:nvPr>
            <p:ph idx="2" type="body"/>
          </p:nvPr>
        </p:nvSpPr>
        <p:spPr>
          <a:xfrm>
            <a:off x="54000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3" type="body"/>
          </p:nvPr>
        </p:nvSpPr>
        <p:spPr>
          <a:xfrm>
            <a:off x="6203949" y="1929782"/>
            <a:ext cx="5437187" cy="79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1" name="Google Shape;101;p29"/>
          <p:cNvSpPr txBox="1"/>
          <p:nvPr>
            <p:ph idx="4" type="body"/>
          </p:nvPr>
        </p:nvSpPr>
        <p:spPr>
          <a:xfrm>
            <a:off x="6203950" y="2937844"/>
            <a:ext cx="5437186" cy="3376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29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9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9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0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07" name="Google Shape;107;p30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08" name="Google Shape;108;p30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09" name="Google Shape;109;p30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10" name="Google Shape;110;p30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11" name="Google Shape;111;p30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12" name="Google Shape;112;p30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21B782">
                  <a:alpha val="0"/>
                </a:srgbClr>
              </a:gs>
              <a:gs pos="100000">
                <a:srgbClr val="21B782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3" name="Google Shape;113;p30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21B782">
                  <a:alpha val="60000"/>
                </a:srgbClr>
              </a:gs>
              <a:gs pos="60000">
                <a:srgbClr val="21B782">
                  <a:alpha val="0"/>
                </a:srgbClr>
              </a:gs>
              <a:gs pos="100000">
                <a:srgbClr val="21B782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4" name="Google Shape;114;p3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5" name="Google Shape;115;p30"/>
          <p:cNvSpPr txBox="1"/>
          <p:nvPr>
            <p:ph type="title"/>
          </p:nvPr>
        </p:nvSpPr>
        <p:spPr>
          <a:xfrm>
            <a:off x="550863" y="549276"/>
            <a:ext cx="11090275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Bell MT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0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0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0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31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121" name="Google Shape;121;p31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4B1BC">
                    <a:alpha val="60000"/>
                  </a:srgbClr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2" name="Google Shape;122;p31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23" name="Google Shape;123;p31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24" name="Google Shape;124;p31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125" name="Google Shape;125;p31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6" name="Google Shape;126;p31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27" name="Google Shape;127;p31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128" name="Google Shape;128;p31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29" name="Google Shape;129;p31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130" name="Google Shape;130;p31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98CE7">
                    <a:alpha val="0"/>
                  </a:srgbClr>
                </a:gs>
                <a:gs pos="100000">
                  <a:srgbClr val="298CE7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31" name="Google Shape;131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32" name="Google Shape;132;p31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32"/>
          <p:cNvGrpSpPr/>
          <p:nvPr/>
        </p:nvGrpSpPr>
        <p:grpSpPr>
          <a:xfrm flipH="1">
            <a:off x="0" y="0"/>
            <a:ext cx="12191999" cy="6858002"/>
            <a:chOff x="0" y="-2"/>
            <a:chExt cx="12191999" cy="6858002"/>
          </a:xfrm>
        </p:grpSpPr>
        <p:sp>
          <p:nvSpPr>
            <p:cNvPr id="137" name="Google Shape;137;p32"/>
            <p:cNvSpPr/>
            <p:nvPr/>
          </p:nvSpPr>
          <p:spPr>
            <a:xfrm>
              <a:off x="7995665" y="2562224"/>
              <a:ext cx="4196334" cy="4295775"/>
            </a:xfrm>
            <a:prstGeom prst="rect">
              <a:avLst/>
            </a:prstGeom>
            <a:gradFill>
              <a:gsLst>
                <a:gs pos="0">
                  <a:srgbClr val="298CE7">
                    <a:alpha val="40000"/>
                  </a:srgbClr>
                </a:gs>
                <a:gs pos="34000">
                  <a:srgbClr val="298CE7">
                    <a:alpha val="20000"/>
                  </a:srgbClr>
                </a:gs>
                <a:gs pos="65000">
                  <a:srgbClr val="298CE7">
                    <a:alpha val="0"/>
                  </a:srgbClr>
                </a:gs>
                <a:gs pos="100000">
                  <a:srgbClr val="298CE7">
                    <a:alpha val="0"/>
                  </a:srgbClr>
                </a:gs>
              </a:gsLst>
              <a:path path="circle">
                <a:fillToRect l="100%" t="100%"/>
              </a:path>
              <a:tileRect b="-100%" r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138" name="Google Shape;138;p32"/>
            <p:cNvGrpSpPr/>
            <p:nvPr/>
          </p:nvGrpSpPr>
          <p:grpSpPr>
            <a:xfrm rot="-5400000">
              <a:off x="2295528" y="-2295528"/>
              <a:ext cx="6858000" cy="11449051"/>
              <a:chOff x="0" y="2333625"/>
              <a:chExt cx="9515474" cy="3766109"/>
            </a:xfrm>
          </p:grpSpPr>
          <p:sp>
            <p:nvSpPr>
              <p:cNvPr id="139" name="Google Shape;139;p32"/>
              <p:cNvSpPr/>
              <p:nvPr/>
            </p:nvSpPr>
            <p:spPr>
              <a:xfrm>
                <a:off x="4757737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4B1BC">
                      <a:alpha val="60000"/>
                    </a:srgbClr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0" name="Google Shape;140;p32"/>
              <p:cNvSpPr/>
              <p:nvPr/>
            </p:nvSpPr>
            <p:spPr>
              <a:xfrm flipH="1">
                <a:off x="0" y="2333625"/>
                <a:ext cx="4757737" cy="3766109"/>
              </a:xfrm>
              <a:prstGeom prst="rect">
                <a:avLst/>
              </a:prstGeom>
              <a:gradFill>
                <a:gsLst>
                  <a:gs pos="0">
                    <a:srgbClr val="14B1BC">
                      <a:alpha val="60000"/>
                    </a:srgbClr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1" name="Google Shape;141;p32"/>
            <p:cNvGrpSpPr/>
            <p:nvPr/>
          </p:nvGrpSpPr>
          <p:grpSpPr>
            <a:xfrm rot="5400000">
              <a:off x="3583369" y="-3583369"/>
              <a:ext cx="4713262" cy="11880000"/>
              <a:chOff x="1" y="0"/>
              <a:chExt cx="8305797" cy="6858000"/>
            </a:xfrm>
          </p:grpSpPr>
          <p:sp>
            <p:nvSpPr>
              <p:cNvPr id="142" name="Google Shape;142;p32"/>
              <p:cNvSpPr/>
              <p:nvPr/>
            </p:nvSpPr>
            <p:spPr>
              <a:xfrm>
                <a:off x="931" y="342900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298CE7">
                      <a:alpha val="60000"/>
                    </a:srgbClr>
                  </a:gs>
                  <a:gs pos="63000">
                    <a:srgbClr val="298CE7">
                      <a:alpha val="0"/>
                    </a:srgbClr>
                  </a:gs>
                  <a:gs pos="100000">
                    <a:srgbClr val="298CE7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3" name="Google Shape;143;p32"/>
              <p:cNvSpPr/>
              <p:nvPr/>
            </p:nvSpPr>
            <p:spPr>
              <a:xfrm flipH="1" rot="10800000">
                <a:off x="1" y="0"/>
                <a:ext cx="8304867" cy="3429000"/>
              </a:xfrm>
              <a:prstGeom prst="rect">
                <a:avLst/>
              </a:prstGeom>
              <a:gradFill>
                <a:gsLst>
                  <a:gs pos="0">
                    <a:srgbClr val="298CE7">
                      <a:alpha val="60000"/>
                    </a:srgbClr>
                  </a:gs>
                  <a:gs pos="63000">
                    <a:srgbClr val="298CE7">
                      <a:alpha val="0"/>
                    </a:srgbClr>
                  </a:gs>
                  <a:gs pos="100000">
                    <a:srgbClr val="298CE7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4" name="Google Shape;144;p32"/>
            <p:cNvGrpSpPr/>
            <p:nvPr/>
          </p:nvGrpSpPr>
          <p:grpSpPr>
            <a:xfrm>
              <a:off x="2676525" y="0"/>
              <a:ext cx="9515473" cy="3766109"/>
              <a:chOff x="2333625" y="2433367"/>
              <a:chExt cx="9897159" cy="3766109"/>
            </a:xfrm>
          </p:grpSpPr>
          <p:sp>
            <p:nvSpPr>
              <p:cNvPr id="145" name="Google Shape;145;p32"/>
              <p:cNvSpPr/>
              <p:nvPr/>
            </p:nvSpPr>
            <p:spPr>
              <a:xfrm>
                <a:off x="728220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1B782">
                      <a:alpha val="60000"/>
                    </a:srgbClr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6" name="Google Shape;146;p32"/>
              <p:cNvSpPr/>
              <p:nvPr/>
            </p:nvSpPr>
            <p:spPr>
              <a:xfrm flipH="1">
                <a:off x="2333625" y="2433367"/>
                <a:ext cx="4948579" cy="3766109"/>
              </a:xfrm>
              <a:prstGeom prst="rect">
                <a:avLst/>
              </a:prstGeom>
              <a:gradFill>
                <a:gsLst>
                  <a:gs pos="0">
                    <a:srgbClr val="21B782">
                      <a:alpha val="60000"/>
                    </a:srgbClr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147" name="Google Shape;147;p32"/>
            <p:cNvGrpSpPr/>
            <p:nvPr/>
          </p:nvGrpSpPr>
          <p:grpSpPr>
            <a:xfrm>
              <a:off x="0" y="0"/>
              <a:ext cx="9515473" cy="3766109"/>
              <a:chOff x="0" y="2333625"/>
              <a:chExt cx="9515473" cy="3766109"/>
            </a:xfrm>
          </p:grpSpPr>
          <p:sp>
            <p:nvSpPr>
              <p:cNvPr id="148" name="Google Shape;148;p32"/>
              <p:cNvSpPr/>
              <p:nvPr/>
            </p:nvSpPr>
            <p:spPr>
              <a:xfrm>
                <a:off x="4757737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4B1BC">
                      <a:alpha val="60000"/>
                    </a:srgbClr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149" name="Google Shape;149;p32"/>
              <p:cNvSpPr/>
              <p:nvPr/>
            </p:nvSpPr>
            <p:spPr>
              <a:xfrm flipH="1">
                <a:off x="0" y="2333625"/>
                <a:ext cx="4757736" cy="3766109"/>
              </a:xfrm>
              <a:prstGeom prst="rect">
                <a:avLst/>
              </a:prstGeom>
              <a:gradFill>
                <a:gsLst>
                  <a:gs pos="0">
                    <a:srgbClr val="14B1BC">
                      <a:alpha val="60000"/>
                    </a:srgbClr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</p:grpSp>
      <p:sp>
        <p:nvSpPr>
          <p:cNvPr id="150" name="Google Shape;150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1" name="Google Shape;151;p32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5232400" y="540000"/>
            <a:ext cx="640873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3810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2pPr>
            <a:lvl3pPr indent="-3429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3" name="Google Shape;153;p32"/>
          <p:cNvSpPr txBox="1"/>
          <p:nvPr>
            <p:ph idx="2" type="body"/>
          </p:nvPr>
        </p:nvSpPr>
        <p:spPr>
          <a:xfrm>
            <a:off x="540000" y="3536950"/>
            <a:ext cx="4511426" cy="2771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32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3"/>
          <p:cNvGrpSpPr/>
          <p:nvPr/>
        </p:nvGrpSpPr>
        <p:grpSpPr>
          <a:xfrm rot="10800000">
            <a:off x="1392000" y="0"/>
            <a:ext cx="10800000" cy="6858000"/>
            <a:chOff x="0" y="0"/>
            <a:chExt cx="10800000" cy="6858000"/>
          </a:xfrm>
        </p:grpSpPr>
        <p:sp>
          <p:nvSpPr>
            <p:cNvPr id="159" name="Google Shape;159;p33"/>
            <p:cNvSpPr/>
            <p:nvPr/>
          </p:nvSpPr>
          <p:spPr>
            <a:xfrm>
              <a:off x="540000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0" name="Google Shape;160;p33"/>
            <p:cNvSpPr/>
            <p:nvPr/>
          </p:nvSpPr>
          <p:spPr>
            <a:xfrm flipH="1">
              <a:off x="0" y="0"/>
              <a:ext cx="5400000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grpSp>
        <p:nvGrpSpPr>
          <p:cNvPr id="161" name="Google Shape;161;p33"/>
          <p:cNvGrpSpPr/>
          <p:nvPr/>
        </p:nvGrpSpPr>
        <p:grpSpPr>
          <a:xfrm flipH="1" rot="-5400000">
            <a:off x="-1714500" y="1714500"/>
            <a:ext cx="6858000" cy="3429000"/>
            <a:chOff x="0" y="0"/>
            <a:chExt cx="2880000" cy="1440000"/>
          </a:xfrm>
        </p:grpSpPr>
        <p:sp>
          <p:nvSpPr>
            <p:cNvPr id="162" name="Google Shape;162;p33"/>
            <p:cNvSpPr/>
            <p:nvPr/>
          </p:nvSpPr>
          <p:spPr>
            <a:xfrm>
              <a:off x="144000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163" name="Google Shape;163;p33"/>
            <p:cNvSpPr/>
            <p:nvPr/>
          </p:nvSpPr>
          <p:spPr>
            <a:xfrm flipH="1">
              <a:off x="0" y="0"/>
              <a:ext cx="1440000" cy="1440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164" name="Google Shape;164;p33"/>
          <p:cNvSpPr/>
          <p:nvPr/>
        </p:nvSpPr>
        <p:spPr>
          <a:xfrm rot="10800000">
            <a:off x="5602287" y="268286"/>
            <a:ext cx="6589713" cy="6589713"/>
          </a:xfrm>
          <a:prstGeom prst="rect">
            <a:avLst/>
          </a:prstGeom>
          <a:gradFill>
            <a:gsLst>
              <a:gs pos="0">
                <a:schemeClr val="accent1"/>
              </a:gs>
              <a:gs pos="60000">
                <a:srgbClr val="21B782">
                  <a:alpha val="0"/>
                </a:srgbClr>
              </a:gs>
              <a:gs pos="100000">
                <a:srgbClr val="21B782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5" name="Google Shape;165;p33"/>
          <p:cNvSpPr/>
          <p:nvPr/>
        </p:nvSpPr>
        <p:spPr>
          <a:xfrm>
            <a:off x="0" y="0"/>
            <a:ext cx="6589713" cy="6589713"/>
          </a:xfrm>
          <a:prstGeom prst="rect">
            <a:avLst/>
          </a:prstGeom>
          <a:gradFill>
            <a:gsLst>
              <a:gs pos="0">
                <a:srgbClr val="21B782">
                  <a:alpha val="60000"/>
                </a:srgbClr>
              </a:gs>
              <a:gs pos="60000">
                <a:srgbClr val="21B782">
                  <a:alpha val="0"/>
                </a:srgbClr>
              </a:gs>
              <a:gs pos="100000">
                <a:srgbClr val="21B782">
                  <a:alpha val="0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6" name="Google Shape;166;p3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7" name="Google Shape;167;p33"/>
          <p:cNvSpPr txBox="1"/>
          <p:nvPr>
            <p:ph type="title"/>
          </p:nvPr>
        </p:nvSpPr>
        <p:spPr>
          <a:xfrm>
            <a:off x="539999" y="54000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3"/>
          <p:cNvSpPr/>
          <p:nvPr>
            <p:ph idx="2" type="pic"/>
          </p:nvPr>
        </p:nvSpPr>
        <p:spPr>
          <a:xfrm>
            <a:off x="5232400" y="549275"/>
            <a:ext cx="6408736" cy="575945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3"/>
          <p:cNvSpPr txBox="1"/>
          <p:nvPr>
            <p:ph idx="1" type="body"/>
          </p:nvPr>
        </p:nvSpPr>
        <p:spPr>
          <a:xfrm>
            <a:off x="539999" y="3536950"/>
            <a:ext cx="4511425" cy="277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cap="none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70" name="Google Shape;170;p33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3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3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  <a:defRPr b="0" i="0" sz="6000" u="none" cap="none" strike="noStrik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429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429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429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1" type="ftr"/>
          </p:nvPr>
        </p:nvSpPr>
        <p:spPr>
          <a:xfrm>
            <a:off x="540000" y="6314400"/>
            <a:ext cx="73507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0" type="dt"/>
          </p:nvPr>
        </p:nvSpPr>
        <p:spPr>
          <a:xfrm>
            <a:off x="8075613" y="6314400"/>
            <a:ext cx="26234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Relationship Id="rId5" Type="http://schemas.openxmlformats.org/officeDocument/2006/relationships/image" Target="../media/image56.png"/><Relationship Id="rId6" Type="http://schemas.openxmlformats.org/officeDocument/2006/relationships/image" Target="../media/image3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5.png"/><Relationship Id="rId4" Type="http://schemas.openxmlformats.org/officeDocument/2006/relationships/hyperlink" Target="https://christophm.github.io/interpretable-ml-book/al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42.png"/><Relationship Id="rId5" Type="http://schemas.openxmlformats.org/officeDocument/2006/relationships/image" Target="../media/image39.png"/><Relationship Id="rId6" Type="http://schemas.openxmlformats.org/officeDocument/2006/relationships/image" Target="../media/image33.png"/><Relationship Id="rId7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0.png"/><Relationship Id="rId4" Type="http://schemas.openxmlformats.org/officeDocument/2006/relationships/image" Target="../media/image47.png"/><Relationship Id="rId5" Type="http://schemas.openxmlformats.org/officeDocument/2006/relationships/image" Target="../media/image4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3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4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5.png"/><Relationship Id="rId4" Type="http://schemas.openxmlformats.org/officeDocument/2006/relationships/image" Target="../media/image48.png"/><Relationship Id="rId5" Type="http://schemas.openxmlformats.org/officeDocument/2006/relationships/image" Target="../media/image5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9.png"/><Relationship Id="rId4" Type="http://schemas.openxmlformats.org/officeDocument/2006/relationships/image" Target="../media/image52.png"/><Relationship Id="rId5" Type="http://schemas.openxmlformats.org/officeDocument/2006/relationships/image" Target="../media/image5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11" Type="http://schemas.openxmlformats.org/officeDocument/2006/relationships/image" Target="../media/image18.png"/><Relationship Id="rId10" Type="http://schemas.openxmlformats.org/officeDocument/2006/relationships/image" Target="../media/image2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20.png"/><Relationship Id="rId7" Type="http://schemas.openxmlformats.org/officeDocument/2006/relationships/image" Target="../media/image24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2.png"/><Relationship Id="rId4" Type="http://schemas.openxmlformats.org/officeDocument/2006/relationships/hyperlink" Target="https://encord.com/blog/what-is-ensemble-learning/" TargetMode="External"/><Relationship Id="rId5" Type="http://schemas.openxmlformats.org/officeDocument/2006/relationships/image" Target="../media/image23.png"/><Relationship Id="rId6" Type="http://schemas.openxmlformats.org/officeDocument/2006/relationships/hyperlink" Target="https://medium.com/@roshmitadey/bagging-v-s-boosting-be765c970fd1" TargetMode="External"/><Relationship Id="rId7" Type="http://schemas.openxmlformats.org/officeDocument/2006/relationships/image" Target="../media/image41.png"/><Relationship Id="rId8" Type="http://schemas.openxmlformats.org/officeDocument/2006/relationships/hyperlink" Target="https://bdtechtalks.com/2023/07/31/what-is-gradient-descen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3.png"/><Relationship Id="rId4" Type="http://schemas.openxmlformats.org/officeDocument/2006/relationships/hyperlink" Target="https://aiml.com/what-is-xgboost-and-how-does-it-improve-upon-standard-gbm/" TargetMode="External"/><Relationship Id="rId5" Type="http://schemas.openxmlformats.org/officeDocument/2006/relationships/image" Target="../media/image31.png"/><Relationship Id="rId6" Type="http://schemas.openxmlformats.org/officeDocument/2006/relationships/hyperlink" Target="https://www.researchgate.net/figure/A-general-architecture-of-XGBoost_fig3_335483097" TargetMode="External"/><Relationship Id="rId7" Type="http://schemas.openxmlformats.org/officeDocument/2006/relationships/image" Target="../media/image28.png"/><Relationship Id="rId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12" name="Google Shape;212;p1"/>
          <p:cNvGrpSpPr/>
          <p:nvPr/>
        </p:nvGrpSpPr>
        <p:grpSpPr>
          <a:xfrm>
            <a:off x="1" y="0"/>
            <a:ext cx="12191999" cy="6861600"/>
            <a:chOff x="1" y="0"/>
            <a:chExt cx="12191999" cy="6861600"/>
          </a:xfrm>
        </p:grpSpPr>
        <p:sp>
          <p:nvSpPr>
            <p:cNvPr id="213" name="Google Shape;213;p1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4B1BC">
                    <a:alpha val="60000"/>
                  </a:srgbClr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216" name="Google Shape;216;p1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217" name="Google Shape;217;p1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219" name="Google Shape;219;p1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220" name="Google Shape;220;p1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222" name="Google Shape;222;p1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98CE7">
                    <a:alpha val="0"/>
                  </a:srgbClr>
                </a:gs>
                <a:gs pos="100000">
                  <a:srgbClr val="298CE7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223" name="Google Shape;223;p1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1C2732">
                  <a:alpha val="60000"/>
                </a:srgbClr>
              </a:gs>
              <a:gs pos="37000">
                <a:srgbClr val="1C2732">
                  <a:alpha val="60000"/>
                </a:srgbClr>
              </a:gs>
              <a:gs pos="79000">
                <a:srgbClr val="1C2732">
                  <a:alpha val="0"/>
                </a:srgbClr>
              </a:gs>
              <a:gs pos="100000">
                <a:srgbClr val="1C2732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1"/>
          <p:cNvSpPr txBox="1"/>
          <p:nvPr/>
        </p:nvSpPr>
        <p:spPr>
          <a:xfrm>
            <a:off x="7086315" y="539999"/>
            <a:ext cx="4554821" cy="4572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ell MT"/>
              <a:buNone/>
            </a:pPr>
            <a:r>
              <a:rPr b="0" lang="de-DE" sz="4000" u="none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Predicting Creditworthiness with Artificial Neural Networks and XGBoost: An Explainability Approach using SHAP and ALE</a:t>
            </a:r>
            <a:endParaRPr/>
          </a:p>
        </p:txBody>
      </p:sp>
      <p:sp>
        <p:nvSpPr>
          <p:cNvPr id="225" name="Google Shape;225;p1"/>
          <p:cNvSpPr/>
          <p:nvPr/>
        </p:nvSpPr>
        <p:spPr>
          <a:xfrm flipH="1" rot="10800000">
            <a:off x="4191680" y="2505454"/>
            <a:ext cx="2880000" cy="2880000"/>
          </a:xfrm>
          <a:prstGeom prst="ellipse">
            <a:avLst/>
          </a:prstGeom>
          <a:solidFill>
            <a:schemeClr val="accent2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6" name="Google Shape;226;p1"/>
          <p:cNvSpPr/>
          <p:nvPr/>
        </p:nvSpPr>
        <p:spPr>
          <a:xfrm flipH="1" rot="10800000">
            <a:off x="174173" y="21729"/>
            <a:ext cx="4774524" cy="4774524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7" name="Google Shape;227;p1"/>
          <p:cNvSpPr/>
          <p:nvPr/>
        </p:nvSpPr>
        <p:spPr>
          <a:xfrm flipH="1" rot="10800000">
            <a:off x="975090" y="975143"/>
            <a:ext cx="3600000" cy="3600000"/>
          </a:xfrm>
          <a:prstGeom prst="ellipse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8" name="Google Shape;228;p1"/>
          <p:cNvSpPr/>
          <p:nvPr/>
        </p:nvSpPr>
        <p:spPr>
          <a:xfrm flipH="1" rot="10800000">
            <a:off x="666730" y="4006320"/>
            <a:ext cx="2880000" cy="2880000"/>
          </a:xfrm>
          <a:prstGeom prst="ellipse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9" name="Google Shape;229;p1"/>
          <p:cNvSpPr/>
          <p:nvPr/>
        </p:nvSpPr>
        <p:spPr>
          <a:xfrm flipH="1" rot="10800000">
            <a:off x="645018" y="3753244"/>
            <a:ext cx="2880000" cy="2880000"/>
          </a:xfrm>
          <a:prstGeom prst="ellipse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30" name="Google Shape;230;p1"/>
          <p:cNvPicPr preferRelativeResize="0"/>
          <p:nvPr/>
        </p:nvPicPr>
        <p:blipFill rotWithShape="1">
          <a:blip r:embed="rId3">
            <a:alphaModFix/>
          </a:blip>
          <a:srcRect b="-1" l="22473" r="2776" t="0"/>
          <a:stretch/>
        </p:blipFill>
        <p:spPr>
          <a:xfrm>
            <a:off x="20" y="10"/>
            <a:ext cx="4319980" cy="4319990"/>
          </a:xfrm>
          <a:custGeom>
            <a:rect b="b" l="l" r="r" t="t"/>
            <a:pathLst>
              <a:path extrusionOk="0" h="6858000" w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31" name="Google Shape;231;p1"/>
          <p:cNvPicPr preferRelativeResize="0"/>
          <p:nvPr/>
        </p:nvPicPr>
        <p:blipFill rotWithShape="1">
          <a:blip r:embed="rId4">
            <a:alphaModFix/>
          </a:blip>
          <a:srcRect b="-4" l="3000" r="-4" t="0"/>
          <a:stretch/>
        </p:blipFill>
        <p:spPr>
          <a:xfrm>
            <a:off x="3383044" y="2373188"/>
            <a:ext cx="3600000" cy="3600000"/>
          </a:xfrm>
          <a:custGeom>
            <a:rect b="b" l="l" r="r" t="t"/>
            <a:pathLst>
              <a:path extrusionOk="0" h="6858000" w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232" name="Google Shape;232;p1"/>
          <p:cNvPicPr preferRelativeResize="0"/>
          <p:nvPr/>
        </p:nvPicPr>
        <p:blipFill rotWithShape="1">
          <a:blip r:embed="rId5">
            <a:alphaModFix/>
          </a:blip>
          <a:srcRect b="15750" l="0" r="0" t="0"/>
          <a:stretch/>
        </p:blipFill>
        <p:spPr>
          <a:xfrm>
            <a:off x="872909" y="3811416"/>
            <a:ext cx="2880000" cy="2880000"/>
          </a:xfrm>
          <a:custGeom>
            <a:rect b="b" l="l" r="r" t="t"/>
            <a:pathLst>
              <a:path extrusionOk="0" h="6858000" w="6858000">
                <a:moveTo>
                  <a:pt x="3429001" y="0"/>
                </a:moveTo>
                <a:cubicBezTo>
                  <a:pt x="5322784" y="0"/>
                  <a:pt x="6858000" y="1535216"/>
                  <a:pt x="6858000" y="3429001"/>
                </a:cubicBezTo>
                <a:cubicBezTo>
                  <a:pt x="6858000" y="5322785"/>
                  <a:pt x="5322784" y="6858000"/>
                  <a:pt x="3429001" y="6858000"/>
                </a:cubicBezTo>
                <a:cubicBezTo>
                  <a:pt x="1535216" y="6858000"/>
                  <a:pt x="0" y="5322785"/>
                  <a:pt x="0" y="3429001"/>
                </a:cubicBezTo>
                <a:cubicBezTo>
                  <a:pt x="0" y="1535216"/>
                  <a:pt x="1535216" y="0"/>
                  <a:pt x="3429001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33" name="Google Shape;233;p1"/>
          <p:cNvSpPr txBox="1"/>
          <p:nvPr/>
        </p:nvSpPr>
        <p:spPr>
          <a:xfrm>
            <a:off x="7104063" y="5278166"/>
            <a:ext cx="4537073" cy="12935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lang="de-DE" sz="14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DUC TUNG BUI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lang="de-DE" sz="14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RAIKA HOORSUN</a:t>
            </a:r>
            <a:endParaRPr/>
          </a:p>
          <a:p>
            <a:pPr indent="-187767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t/>
            </a:r>
            <a:endParaRPr b="0" sz="1400" u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lang="de-DE" sz="14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17.01.2025</a:t>
            </a:r>
            <a:endParaRPr/>
          </a:p>
        </p:txBody>
      </p:sp>
      <p:sp>
        <p:nvSpPr>
          <p:cNvPr id="234" name="Google Shape;234;p1"/>
          <p:cNvSpPr txBox="1"/>
          <p:nvPr/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de-DE" sz="1000" u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b="0" sz="1000" u="non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0"/>
          <p:cNvSpPr txBox="1"/>
          <p:nvPr>
            <p:ph type="title"/>
          </p:nvPr>
        </p:nvSpPr>
        <p:spPr>
          <a:xfrm>
            <a:off x="545432" y="602141"/>
            <a:ext cx="11101135" cy="99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SHAP</a:t>
            </a:r>
            <a:endParaRPr/>
          </a:p>
        </p:txBody>
      </p:sp>
      <p:sp>
        <p:nvSpPr>
          <p:cNvPr id="375" name="Google Shape;375;p10"/>
          <p:cNvSpPr txBox="1"/>
          <p:nvPr>
            <p:ph idx="1" type="body"/>
          </p:nvPr>
        </p:nvSpPr>
        <p:spPr>
          <a:xfrm>
            <a:off x="540000" y="2313431"/>
            <a:ext cx="5390283" cy="3942427"/>
          </a:xfrm>
          <a:prstGeom prst="rect">
            <a:avLst/>
          </a:prstGeom>
          <a:solidFill>
            <a:srgbClr val="188961"/>
          </a:solidFill>
          <a:ln cap="flat" cmpd="sng" w="9525">
            <a:solidFill>
              <a:srgbClr val="1889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0000" lvl="0" marL="27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de-DE"/>
              <a:t>SH</a:t>
            </a:r>
            <a:r>
              <a:rPr lang="de-DE"/>
              <a:t>apley </a:t>
            </a:r>
            <a:r>
              <a:rPr b="1" lang="de-DE"/>
              <a:t>A</a:t>
            </a:r>
            <a:r>
              <a:rPr lang="de-DE"/>
              <a:t>dditive ex</a:t>
            </a:r>
            <a:r>
              <a:rPr b="1" lang="de-DE"/>
              <a:t>P</a:t>
            </a:r>
            <a:r>
              <a:rPr lang="de-DE"/>
              <a:t>lanations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de-DE"/>
              <a:t>Provides interpretability for ML models using game theory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de-DE"/>
              <a:t>Assigns each feature a value representing its contribution to the model‘s prediction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de-DE"/>
              <a:t>Enhances trust and transparency in ML applications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⮚"/>
            </a:pPr>
            <a:r>
              <a:rPr lang="de-DE"/>
              <a:t>Offers consistent and accurate local explanations</a:t>
            </a:r>
            <a:endParaRPr/>
          </a:p>
        </p:txBody>
      </p:sp>
      <p:sp>
        <p:nvSpPr>
          <p:cNvPr id="376" name="Google Shape;376;p10"/>
          <p:cNvSpPr txBox="1"/>
          <p:nvPr/>
        </p:nvSpPr>
        <p:spPr>
          <a:xfrm>
            <a:off x="540000" y="185288"/>
            <a:ext cx="11101135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Methodology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77" name="Google Shape;377;p10"/>
          <p:cNvSpPr txBox="1"/>
          <p:nvPr/>
        </p:nvSpPr>
        <p:spPr>
          <a:xfrm>
            <a:off x="6294205" y="2313430"/>
            <a:ext cx="5390283" cy="3942427"/>
          </a:xfrm>
          <a:prstGeom prst="rect">
            <a:avLst/>
          </a:prstGeom>
          <a:solidFill>
            <a:srgbClr val="188961"/>
          </a:solidFill>
          <a:ln cap="flat" cmpd="sng" w="9525">
            <a:solidFill>
              <a:srgbClr val="1889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0000" lvl="0" marL="27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Originating from cooperative game theory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700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Distributes the total prediction value fairly among all features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78" name="Google Shape;378;p10"/>
          <p:cNvSpPr/>
          <p:nvPr/>
        </p:nvSpPr>
        <p:spPr>
          <a:xfrm>
            <a:off x="540000" y="1455939"/>
            <a:ext cx="5390283" cy="710211"/>
          </a:xfrm>
          <a:prstGeom prst="rect">
            <a:avLst/>
          </a:prstGeom>
          <a:solidFill>
            <a:srgbClr val="105B40"/>
          </a:solidFill>
          <a:ln cap="flat" cmpd="sng" w="28575">
            <a:solidFill>
              <a:srgbClr val="105B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Understanding SHAP: Explaining Machine Learning Models</a:t>
            </a:r>
            <a:endParaRPr/>
          </a:p>
        </p:txBody>
      </p:sp>
      <p:sp>
        <p:nvSpPr>
          <p:cNvPr id="379" name="Google Shape;379;p10"/>
          <p:cNvSpPr/>
          <p:nvPr/>
        </p:nvSpPr>
        <p:spPr>
          <a:xfrm>
            <a:off x="6286896" y="1455938"/>
            <a:ext cx="5390283" cy="710211"/>
          </a:xfrm>
          <a:prstGeom prst="rect">
            <a:avLst/>
          </a:prstGeom>
          <a:solidFill>
            <a:srgbClr val="105B40"/>
          </a:solidFill>
          <a:ln cap="flat" cmpd="sng" w="28575">
            <a:solidFill>
              <a:srgbClr val="105B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Mathematical Foundations of SHAP</a:t>
            </a:r>
            <a:endParaRPr/>
          </a:p>
        </p:txBody>
      </p:sp>
      <p:sp>
        <p:nvSpPr>
          <p:cNvPr id="380" name="Google Shape;380;p10"/>
          <p:cNvSpPr txBox="1"/>
          <p:nvPr/>
        </p:nvSpPr>
        <p:spPr>
          <a:xfrm>
            <a:off x="7184641" y="185288"/>
            <a:ext cx="4572984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Explanation of ANN &amp; XGBoost for creditability prediction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81" name="Google Shape;381;p10"/>
          <p:cNvSpPr/>
          <p:nvPr/>
        </p:nvSpPr>
        <p:spPr>
          <a:xfrm>
            <a:off x="6805039" y="3579241"/>
            <a:ext cx="4368613" cy="64652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987" l="0" r="0" t="-1073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382" name="Google Shape;382;p10"/>
          <p:cNvSpPr/>
          <p:nvPr/>
        </p:nvSpPr>
        <p:spPr>
          <a:xfrm>
            <a:off x="6797730" y="4294689"/>
            <a:ext cx="4368613" cy="175668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383" name="Google Shape;383;p10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1"/>
          <p:cNvSpPr txBox="1"/>
          <p:nvPr>
            <p:ph type="title"/>
          </p:nvPr>
        </p:nvSpPr>
        <p:spPr>
          <a:xfrm>
            <a:off x="545432" y="602141"/>
            <a:ext cx="11101135" cy="99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PDP &amp; M-Plot</a:t>
            </a:r>
            <a:endParaRPr/>
          </a:p>
        </p:txBody>
      </p:sp>
      <p:sp>
        <p:nvSpPr>
          <p:cNvPr id="390" name="Google Shape;390;p11"/>
          <p:cNvSpPr txBox="1"/>
          <p:nvPr/>
        </p:nvSpPr>
        <p:spPr>
          <a:xfrm>
            <a:off x="540000" y="185288"/>
            <a:ext cx="11101135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Methodology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91" name="Google Shape;391;p11"/>
          <p:cNvSpPr txBox="1"/>
          <p:nvPr/>
        </p:nvSpPr>
        <p:spPr>
          <a:xfrm>
            <a:off x="7184641" y="185288"/>
            <a:ext cx="4572984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Explanation of ANN &amp; XGBoost for creditability prediction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92" name="Google Shape;392;p11"/>
          <p:cNvSpPr/>
          <p:nvPr/>
        </p:nvSpPr>
        <p:spPr>
          <a:xfrm>
            <a:off x="704087" y="1712297"/>
            <a:ext cx="5230368" cy="418252"/>
          </a:xfrm>
          <a:prstGeom prst="rect">
            <a:avLst/>
          </a:prstGeom>
          <a:solidFill>
            <a:srgbClr val="105B40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Partial Dependence Plot (PDP)</a:t>
            </a:r>
            <a:endParaRPr/>
          </a:p>
        </p:txBody>
      </p:sp>
      <p:sp>
        <p:nvSpPr>
          <p:cNvPr id="393" name="Google Shape;393;p11"/>
          <p:cNvSpPr/>
          <p:nvPr/>
        </p:nvSpPr>
        <p:spPr>
          <a:xfrm>
            <a:off x="6257546" y="1712298"/>
            <a:ext cx="5230368" cy="418252"/>
          </a:xfrm>
          <a:prstGeom prst="rect">
            <a:avLst/>
          </a:prstGeom>
          <a:solidFill>
            <a:srgbClr val="105B40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Problem of PDP</a:t>
            </a:r>
            <a:endParaRPr/>
          </a:p>
        </p:txBody>
      </p:sp>
      <p:sp>
        <p:nvSpPr>
          <p:cNvPr id="394" name="Google Shape;394;p11"/>
          <p:cNvSpPr/>
          <p:nvPr/>
        </p:nvSpPr>
        <p:spPr>
          <a:xfrm>
            <a:off x="704088" y="4616878"/>
            <a:ext cx="7892601" cy="451104"/>
          </a:xfrm>
          <a:prstGeom prst="rect">
            <a:avLst/>
          </a:prstGeom>
          <a:solidFill>
            <a:srgbClr val="67E4B9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Marginal Plot (M-Plot)</a:t>
            </a:r>
            <a:endParaRPr/>
          </a:p>
        </p:txBody>
      </p:sp>
      <p:sp>
        <p:nvSpPr>
          <p:cNvPr id="395" name="Google Shape;395;p11"/>
          <p:cNvSpPr/>
          <p:nvPr/>
        </p:nvSpPr>
        <p:spPr>
          <a:xfrm>
            <a:off x="704088" y="5171614"/>
            <a:ext cx="7892601" cy="150109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462" r="0" t="-12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cxnSp>
        <p:nvCxnSpPr>
          <p:cNvPr id="396" name="Google Shape;396;p11"/>
          <p:cNvCxnSpPr/>
          <p:nvPr/>
        </p:nvCxnSpPr>
        <p:spPr>
          <a:xfrm>
            <a:off x="347472" y="4416552"/>
            <a:ext cx="1152144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97" name="Google Shape;3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4466" y="4616878"/>
            <a:ext cx="2663447" cy="208567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1"/>
          <p:cNvSpPr/>
          <p:nvPr/>
        </p:nvSpPr>
        <p:spPr>
          <a:xfrm>
            <a:off x="704087" y="2221984"/>
            <a:ext cx="5230368" cy="1994239"/>
          </a:xfrm>
          <a:prstGeom prst="rect">
            <a:avLst/>
          </a:prstGeom>
          <a:solidFill>
            <a:srgbClr val="18896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6257546" y="2221983"/>
            <a:ext cx="2339143" cy="199423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25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400" name="Google Shape;400;p11"/>
          <p:cNvSpPr/>
          <p:nvPr/>
        </p:nvSpPr>
        <p:spPr>
          <a:xfrm>
            <a:off x="768095" y="2330874"/>
            <a:ext cx="1371601" cy="177478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Vary the value of one or more features</a:t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1" name="Google Shape;401;p11"/>
          <p:cNvSpPr/>
          <p:nvPr/>
        </p:nvSpPr>
        <p:spPr>
          <a:xfrm>
            <a:off x="2647186" y="2330874"/>
            <a:ext cx="1371601" cy="177478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… while keeping other features constant</a:t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2" name="Google Shape;402;p11"/>
          <p:cNvSpPr/>
          <p:nvPr/>
        </p:nvSpPr>
        <p:spPr>
          <a:xfrm>
            <a:off x="4486655" y="2320887"/>
            <a:ext cx="1371601" cy="1774782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… then averaging the resulting predictions</a:t>
            </a:r>
            <a:endParaRPr sz="12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3" name="Google Shape;403;p11"/>
          <p:cNvSpPr/>
          <p:nvPr/>
        </p:nvSpPr>
        <p:spPr>
          <a:xfrm rot="5400000">
            <a:off x="2297428" y="3134108"/>
            <a:ext cx="153161" cy="16230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4" name="Google Shape;404;p11"/>
          <p:cNvSpPr/>
          <p:nvPr/>
        </p:nvSpPr>
        <p:spPr>
          <a:xfrm rot="5400000">
            <a:off x="4178044" y="3140204"/>
            <a:ext cx="153161" cy="162304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Ein Bild, das Diagramm, Reihe, Text enthält.&#10;&#10;Automatisch generierte Beschreibung" id="405" name="Google Shape;40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24466" y="2221983"/>
            <a:ext cx="2663447" cy="1994237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11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2"/>
          <p:cNvSpPr txBox="1"/>
          <p:nvPr>
            <p:ph type="title"/>
          </p:nvPr>
        </p:nvSpPr>
        <p:spPr>
          <a:xfrm>
            <a:off x="545432" y="602141"/>
            <a:ext cx="11101135" cy="99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ALE</a:t>
            </a:r>
            <a:endParaRPr/>
          </a:p>
        </p:txBody>
      </p:sp>
      <p:sp>
        <p:nvSpPr>
          <p:cNvPr id="413" name="Google Shape;413;p12"/>
          <p:cNvSpPr txBox="1"/>
          <p:nvPr/>
        </p:nvSpPr>
        <p:spPr>
          <a:xfrm>
            <a:off x="540000" y="185288"/>
            <a:ext cx="11101135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Methodology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414" name="Google Shape;414;p12"/>
          <p:cNvSpPr txBox="1"/>
          <p:nvPr/>
        </p:nvSpPr>
        <p:spPr>
          <a:xfrm>
            <a:off x="7184641" y="185288"/>
            <a:ext cx="4572984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Explanation of ANN &amp; XGBoost for creditability prediction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415" name="Google Shape;415;p12"/>
          <p:cNvSpPr/>
          <p:nvPr/>
        </p:nvSpPr>
        <p:spPr>
          <a:xfrm>
            <a:off x="704087" y="1712297"/>
            <a:ext cx="10783826" cy="418252"/>
          </a:xfrm>
          <a:prstGeom prst="rect">
            <a:avLst/>
          </a:prstGeom>
          <a:solidFill>
            <a:srgbClr val="105B40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Accumulated Local Effects Plot (ALE)</a:t>
            </a:r>
            <a:endParaRPr/>
          </a:p>
        </p:txBody>
      </p:sp>
      <p:sp>
        <p:nvSpPr>
          <p:cNvPr id="416" name="Google Shape;416;p12"/>
          <p:cNvSpPr/>
          <p:nvPr/>
        </p:nvSpPr>
        <p:spPr>
          <a:xfrm>
            <a:off x="704086" y="2244865"/>
            <a:ext cx="5015777" cy="4007132"/>
          </a:xfrm>
          <a:prstGeom prst="rect">
            <a:avLst/>
          </a:prstGeom>
          <a:solidFill>
            <a:srgbClr val="18896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Fixes both PDP and M-Plot problems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Calculates the </a:t>
            </a:r>
            <a:r>
              <a:rPr b="1"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differences in predictions</a:t>
            </a: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instead of averages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Focuses on </a:t>
            </a:r>
            <a:r>
              <a:rPr b="1"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local effects</a:t>
            </a: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by examining how small changes in a feature value impact the model‘s predictions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Ein Bild, das Text, Diagramm, Reihe, Screenshot enthält.&#10;&#10;Automatisch generierte Beschreibung" id="417" name="Google Shape;4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6792" y="2259846"/>
            <a:ext cx="5301122" cy="3988792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2"/>
          <p:cNvSpPr txBox="1"/>
          <p:nvPr/>
        </p:nvSpPr>
        <p:spPr>
          <a:xfrm>
            <a:off x="6271097" y="6314400"/>
            <a:ext cx="5486528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https://christophm.github.io/interpretable-ml-book/ale.html</a:t>
            </a:r>
            <a:r>
              <a:rPr lang="de-DE" sz="1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/>
          </a:p>
        </p:txBody>
      </p:sp>
      <p:sp>
        <p:nvSpPr>
          <p:cNvPr id="419" name="Google Shape;419;p12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3"/>
          <p:cNvSpPr txBox="1"/>
          <p:nvPr>
            <p:ph type="title"/>
          </p:nvPr>
        </p:nvSpPr>
        <p:spPr>
          <a:xfrm>
            <a:off x="545432" y="602141"/>
            <a:ext cx="11101135" cy="99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ALE</a:t>
            </a:r>
            <a:endParaRPr/>
          </a:p>
        </p:txBody>
      </p:sp>
      <p:sp>
        <p:nvSpPr>
          <p:cNvPr id="426" name="Google Shape;426;p13"/>
          <p:cNvSpPr txBox="1"/>
          <p:nvPr/>
        </p:nvSpPr>
        <p:spPr>
          <a:xfrm>
            <a:off x="540000" y="185288"/>
            <a:ext cx="11101135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Methodology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427" name="Google Shape;427;p13"/>
          <p:cNvSpPr txBox="1"/>
          <p:nvPr/>
        </p:nvSpPr>
        <p:spPr>
          <a:xfrm>
            <a:off x="7184641" y="185288"/>
            <a:ext cx="4572984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Explanation of ANN &amp; XGBoost for creditability prediction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428" name="Google Shape;428;p13"/>
          <p:cNvSpPr/>
          <p:nvPr/>
        </p:nvSpPr>
        <p:spPr>
          <a:xfrm>
            <a:off x="822959" y="2305455"/>
            <a:ext cx="4919472" cy="41006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29" name="Google Shape;429;p13"/>
          <p:cNvSpPr/>
          <p:nvPr/>
        </p:nvSpPr>
        <p:spPr>
          <a:xfrm>
            <a:off x="822959" y="1527782"/>
            <a:ext cx="10265987" cy="566929"/>
          </a:xfrm>
          <a:prstGeom prst="rect">
            <a:avLst/>
          </a:prstGeom>
          <a:solidFill>
            <a:srgbClr val="BFBFBF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Mathematical formulas of ALE</a:t>
            </a:r>
            <a:endParaRPr/>
          </a:p>
        </p:txBody>
      </p:sp>
      <p:sp>
        <p:nvSpPr>
          <p:cNvPr id="430" name="Google Shape;430;p13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431" name="Google Shape;4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994" y="2406069"/>
            <a:ext cx="4160171" cy="65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3489" y="3852393"/>
            <a:ext cx="3769682" cy="57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3489" y="5448432"/>
            <a:ext cx="4082676" cy="5791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66476" y="3060478"/>
            <a:ext cx="3135287" cy="78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762656" y="4529876"/>
            <a:ext cx="2174604" cy="71237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13"/>
          <p:cNvSpPr/>
          <p:nvPr/>
        </p:nvSpPr>
        <p:spPr>
          <a:xfrm>
            <a:off x="5955952" y="2305455"/>
            <a:ext cx="5105985" cy="410062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7" name="Google Shape;437;p13"/>
          <p:cNvSpPr txBox="1"/>
          <p:nvPr/>
        </p:nvSpPr>
        <p:spPr>
          <a:xfrm>
            <a:off x="6250420" y="2435766"/>
            <a:ext cx="45710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1. Calculates local effects within each interval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8" name="Google Shape;438;p13"/>
          <p:cNvSpPr txBox="1"/>
          <p:nvPr/>
        </p:nvSpPr>
        <p:spPr>
          <a:xfrm>
            <a:off x="6250419" y="3359095"/>
            <a:ext cx="45710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2. Averages the local effects for each interval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39" name="Google Shape;439;p13"/>
          <p:cNvSpPr txBox="1"/>
          <p:nvPr/>
        </p:nvSpPr>
        <p:spPr>
          <a:xfrm>
            <a:off x="6250419" y="4434175"/>
            <a:ext cx="457106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3. Accumulates the local effects across all intervals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40" name="Google Shape;440;p13"/>
          <p:cNvSpPr txBox="1"/>
          <p:nvPr/>
        </p:nvSpPr>
        <p:spPr>
          <a:xfrm>
            <a:off x="6250419" y="5482754"/>
            <a:ext cx="457106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4. Centers the ALE values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"/>
          <p:cNvSpPr txBox="1"/>
          <p:nvPr>
            <p:ph type="title"/>
          </p:nvPr>
        </p:nvSpPr>
        <p:spPr>
          <a:xfrm>
            <a:off x="545432" y="602141"/>
            <a:ext cx="11101135" cy="99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ALE Value Explanation</a:t>
            </a:r>
            <a:endParaRPr/>
          </a:p>
        </p:txBody>
      </p:sp>
      <p:sp>
        <p:nvSpPr>
          <p:cNvPr id="447" name="Google Shape;447;p14"/>
          <p:cNvSpPr txBox="1"/>
          <p:nvPr/>
        </p:nvSpPr>
        <p:spPr>
          <a:xfrm>
            <a:off x="540000" y="185288"/>
            <a:ext cx="11101135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Methodology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448" name="Google Shape;448;p14"/>
          <p:cNvSpPr txBox="1"/>
          <p:nvPr/>
        </p:nvSpPr>
        <p:spPr>
          <a:xfrm>
            <a:off x="7184641" y="185288"/>
            <a:ext cx="4572984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Explanation of ANN &amp; XGBoost for creditability prediction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449" name="Google Shape;449;p14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0" name="Google Shape;450;p14"/>
          <p:cNvSpPr txBox="1"/>
          <p:nvPr>
            <p:ph idx="1" type="body"/>
          </p:nvPr>
        </p:nvSpPr>
        <p:spPr>
          <a:xfrm>
            <a:off x="540000" y="2528887"/>
            <a:ext cx="11101136" cy="3779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0000" lvl="0" marL="27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de-DE"/>
              <a:t>ALE &gt; 0</a:t>
            </a:r>
            <a:r>
              <a:rPr lang="de-DE"/>
              <a:t>: </a:t>
            </a:r>
            <a:r>
              <a:rPr lang="de-DE" sz="1800">
                <a:latin typeface="Arial"/>
                <a:ea typeface="Arial"/>
                <a:cs typeface="Arial"/>
                <a:sym typeface="Arial"/>
              </a:rPr>
              <a:t>the feature increases the likelihood of the predicted outcome. </a:t>
            </a:r>
            <a:endParaRPr/>
          </a:p>
          <a:p>
            <a:pPr indent="-1557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de-DE"/>
              <a:t>ALE &lt; 0: </a:t>
            </a:r>
            <a:r>
              <a:rPr lang="de-DE"/>
              <a:t>the feature decreases the likelihood of the predicted outcome</a:t>
            </a:r>
            <a:endParaRPr b="1"/>
          </a:p>
          <a:p>
            <a:pPr indent="-1557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de-DE"/>
              <a:t>ALE = 0</a:t>
            </a:r>
            <a:r>
              <a:rPr lang="de-DE"/>
              <a:t>: the feature has no effect on the prediction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5"/>
          <p:cNvSpPr/>
          <p:nvPr/>
        </p:nvSpPr>
        <p:spPr>
          <a:xfrm>
            <a:off x="2743199" y="2483759"/>
            <a:ext cx="2946400" cy="35686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57" name="Google Shape;457;p15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58" name="Google Shape;458;p15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Neural Network Model</a:t>
            </a:r>
            <a:endParaRPr/>
          </a:p>
        </p:txBody>
      </p:sp>
      <p:sp>
        <p:nvSpPr>
          <p:cNvPr id="459" name="Google Shape;459;p15"/>
          <p:cNvSpPr/>
          <p:nvPr/>
        </p:nvSpPr>
        <p:spPr>
          <a:xfrm>
            <a:off x="4821382" y="164592"/>
            <a:ext cx="7239554" cy="384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Predicting Creditworthiness with Artificial Neural Networks and XGBoost: An Explainability Approach using SHAP and ALE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0" name="Google Shape;460;p15"/>
          <p:cNvSpPr/>
          <p:nvPr/>
        </p:nvSpPr>
        <p:spPr>
          <a:xfrm>
            <a:off x="3327300" y="2865966"/>
            <a:ext cx="679198" cy="2747436"/>
          </a:xfrm>
          <a:prstGeom prst="cube">
            <a:avLst>
              <a:gd fmla="val 90714" name="adj"/>
            </a:avLst>
          </a:prstGeom>
          <a:solidFill>
            <a:srgbClr val="A5A5A5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1" name="Google Shape;461;p15"/>
          <p:cNvSpPr/>
          <p:nvPr/>
        </p:nvSpPr>
        <p:spPr>
          <a:xfrm>
            <a:off x="3876800" y="2865964"/>
            <a:ext cx="679198" cy="2747436"/>
          </a:xfrm>
          <a:prstGeom prst="cube">
            <a:avLst>
              <a:gd fmla="val 90714" name="adj"/>
            </a:avLst>
          </a:prstGeom>
          <a:solidFill>
            <a:srgbClr val="A5A5A5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2" name="Google Shape;462;p15"/>
          <p:cNvSpPr/>
          <p:nvPr/>
        </p:nvSpPr>
        <p:spPr>
          <a:xfrm>
            <a:off x="4408435" y="2865964"/>
            <a:ext cx="679198" cy="2747436"/>
          </a:xfrm>
          <a:prstGeom prst="cube">
            <a:avLst>
              <a:gd fmla="val 90714" name="adj"/>
            </a:avLst>
          </a:prstGeom>
          <a:solidFill>
            <a:srgbClr val="A5A5A5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3" name="Google Shape;463;p15"/>
          <p:cNvSpPr/>
          <p:nvPr/>
        </p:nvSpPr>
        <p:spPr>
          <a:xfrm>
            <a:off x="5836126" y="2483759"/>
            <a:ext cx="1614542" cy="35686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4" name="Google Shape;464;p15"/>
          <p:cNvSpPr/>
          <p:nvPr/>
        </p:nvSpPr>
        <p:spPr>
          <a:xfrm>
            <a:off x="6316136" y="2865964"/>
            <a:ext cx="679198" cy="2747436"/>
          </a:xfrm>
          <a:prstGeom prst="cube">
            <a:avLst>
              <a:gd fmla="val 90714" name="adj"/>
            </a:avLst>
          </a:prstGeom>
          <a:solidFill>
            <a:srgbClr val="A5A5A5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5" name="Google Shape;465;p15"/>
          <p:cNvSpPr/>
          <p:nvPr/>
        </p:nvSpPr>
        <p:spPr>
          <a:xfrm>
            <a:off x="2743199" y="1845734"/>
            <a:ext cx="2946400" cy="48683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Hidden layer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6" name="Google Shape;466;p15"/>
          <p:cNvSpPr/>
          <p:nvPr/>
        </p:nvSpPr>
        <p:spPr>
          <a:xfrm>
            <a:off x="5836126" y="1845734"/>
            <a:ext cx="1614542" cy="48683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Output layer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7" name="Google Shape;467;p15"/>
          <p:cNvSpPr/>
          <p:nvPr/>
        </p:nvSpPr>
        <p:spPr>
          <a:xfrm>
            <a:off x="982130" y="2483759"/>
            <a:ext cx="1614542" cy="356863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8" name="Google Shape;468;p15"/>
          <p:cNvSpPr/>
          <p:nvPr/>
        </p:nvSpPr>
        <p:spPr>
          <a:xfrm>
            <a:off x="1462140" y="2865964"/>
            <a:ext cx="679198" cy="2747436"/>
          </a:xfrm>
          <a:prstGeom prst="cube">
            <a:avLst>
              <a:gd fmla="val 90714" name="adj"/>
            </a:avLst>
          </a:prstGeom>
          <a:solidFill>
            <a:srgbClr val="A5A5A5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69" name="Google Shape;469;p15"/>
          <p:cNvSpPr/>
          <p:nvPr/>
        </p:nvSpPr>
        <p:spPr>
          <a:xfrm>
            <a:off x="982130" y="1845734"/>
            <a:ext cx="1614542" cy="48683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Input layer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0" name="Google Shape;470;p15"/>
          <p:cNvSpPr txBox="1"/>
          <p:nvPr/>
        </p:nvSpPr>
        <p:spPr>
          <a:xfrm>
            <a:off x="3589865" y="3778017"/>
            <a:ext cx="125306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40 neurons each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1" name="Google Shape;471;p15"/>
          <p:cNvSpPr txBox="1"/>
          <p:nvPr/>
        </p:nvSpPr>
        <p:spPr>
          <a:xfrm>
            <a:off x="7808978" y="1845734"/>
            <a:ext cx="327964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128 samples per batch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100 epochs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Adam optimizer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2" name="Google Shape;472;p15"/>
          <p:cNvSpPr/>
          <p:nvPr/>
        </p:nvSpPr>
        <p:spPr>
          <a:xfrm>
            <a:off x="7930678" y="2865963"/>
            <a:ext cx="3008254" cy="3186433"/>
          </a:xfrm>
          <a:prstGeom prst="rect">
            <a:avLst/>
          </a:prstGeom>
          <a:noFill/>
          <a:ln cap="flat" cmpd="sng" w="76200">
            <a:solidFill>
              <a:srgbClr val="105B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Training Process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ll MT"/>
              <a:buAutoNum type="arabicPeriod"/>
            </a:pPr>
            <a:r>
              <a:rPr b="0" i="0" lang="de-DE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Forward Pass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ll MT"/>
              <a:buAutoNum type="arabicPeriod"/>
            </a:pPr>
            <a:r>
              <a:rPr b="0" i="0" lang="de-DE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Loss Calculation</a:t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ll MT"/>
              <a:buAutoNum type="arabicPeriod"/>
            </a:pPr>
            <a:r>
              <a:rPr b="0" i="0" lang="de-DE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Backpropagation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Bell MT"/>
              <a:buAutoNum type="arabicPeriod"/>
            </a:pPr>
            <a:r>
              <a:rPr b="0" i="0" lang="de-DE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Weight Updates</a:t>
            </a:r>
            <a:endParaRPr/>
          </a:p>
        </p:txBody>
      </p:sp>
      <p:pic>
        <p:nvPicPr>
          <p:cNvPr descr="Chevron arrows with solid fill" id="473" name="Google Shape;4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93296" y="4984889"/>
            <a:ext cx="2083017" cy="990876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15"/>
          <p:cNvSpPr txBox="1"/>
          <p:nvPr/>
        </p:nvSpPr>
        <p:spPr>
          <a:xfrm>
            <a:off x="3014133" y="5664199"/>
            <a:ext cx="23932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ReLU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75" name="Google Shape;475;p15"/>
          <p:cNvSpPr txBox="1"/>
          <p:nvPr/>
        </p:nvSpPr>
        <p:spPr>
          <a:xfrm>
            <a:off x="5991474" y="5613400"/>
            <a:ext cx="13237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Sigmoid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6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82" name="Google Shape;482;p16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Performance</a:t>
            </a:r>
            <a:endParaRPr/>
          </a:p>
        </p:txBody>
      </p:sp>
      <p:sp>
        <p:nvSpPr>
          <p:cNvPr id="483" name="Google Shape;483;p16"/>
          <p:cNvSpPr/>
          <p:nvPr/>
        </p:nvSpPr>
        <p:spPr>
          <a:xfrm>
            <a:off x="4821382" y="164592"/>
            <a:ext cx="7239554" cy="384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Predicting Creditworthiness with Artificial Neural Networks and XGBoost: An Explainability Approach using SHAP and ALE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4" name="Google Shape;484;p16"/>
          <p:cNvSpPr/>
          <p:nvPr/>
        </p:nvSpPr>
        <p:spPr>
          <a:xfrm>
            <a:off x="563033" y="2251746"/>
            <a:ext cx="2201334" cy="3842133"/>
          </a:xfrm>
          <a:prstGeom prst="rect">
            <a:avLst/>
          </a:prstGeom>
          <a:noFill/>
          <a:ln cap="flat" cmpd="sng" w="57150">
            <a:solidFill>
              <a:srgbClr val="105B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Training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xx.yy% </a:t>
            </a: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accuracy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rgbClr val="FF0000"/>
                </a:solidFill>
                <a:latin typeface="Avenir"/>
                <a:ea typeface="Avenir"/>
                <a:cs typeface="Avenir"/>
                <a:sym typeface="Avenir"/>
              </a:rPr>
              <a:t>xx.yy% </a:t>
            </a: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F1-score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Test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73.5% accuracy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81.00% F1-score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5" name="Google Shape;485;p16"/>
          <p:cNvSpPr txBox="1"/>
          <p:nvPr/>
        </p:nvSpPr>
        <p:spPr>
          <a:xfrm>
            <a:off x="463550" y="1771650"/>
            <a:ext cx="2514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XGBoost performance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86" name="Google Shape;486;p16"/>
          <p:cNvSpPr/>
          <p:nvPr/>
        </p:nvSpPr>
        <p:spPr>
          <a:xfrm>
            <a:off x="3333500" y="2251746"/>
            <a:ext cx="2201334" cy="3842133"/>
          </a:xfrm>
          <a:prstGeom prst="rect">
            <a:avLst/>
          </a:prstGeom>
          <a:noFill/>
          <a:ln cap="flat" cmpd="sng" w="57150">
            <a:solidFill>
              <a:srgbClr val="105B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Training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77.5% accuracy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82.92% F1-score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Test Data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75.5% accuracy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80.93% F1-score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Remote learning math with solid fill" id="487" name="Google Shape;4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5969" y="4265470"/>
            <a:ext cx="1676396" cy="1676396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16"/>
          <p:cNvSpPr txBox="1"/>
          <p:nvPr/>
        </p:nvSpPr>
        <p:spPr>
          <a:xfrm>
            <a:off x="3234017" y="1771650"/>
            <a:ext cx="25146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ANN performance</a:t>
            </a:r>
            <a:endParaRPr b="1"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Remote learning math outline" id="489" name="Google Shape;4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2652" y="4265470"/>
            <a:ext cx="1676396" cy="1676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62059" y="2592911"/>
            <a:ext cx="4720414" cy="3540311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16"/>
          <p:cNvSpPr/>
          <p:nvPr/>
        </p:nvSpPr>
        <p:spPr>
          <a:xfrm>
            <a:off x="6443385" y="1913192"/>
            <a:ext cx="4739088" cy="33855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Training Loss Curve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17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498" name="Google Shape;498;p17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SHAP Summary Plot</a:t>
            </a:r>
            <a:endParaRPr/>
          </a:p>
        </p:txBody>
      </p:sp>
      <p:pic>
        <p:nvPicPr>
          <p:cNvPr id="499" name="Google Shape;49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332" y="2077700"/>
            <a:ext cx="3803448" cy="45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31531" y="2077700"/>
            <a:ext cx="3803448" cy="4508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17"/>
          <p:cNvSpPr/>
          <p:nvPr/>
        </p:nvSpPr>
        <p:spPr>
          <a:xfrm>
            <a:off x="1731531" y="1597888"/>
            <a:ext cx="3803448" cy="3786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SHAP interpretation for </a:t>
            </a: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ANN model</a:t>
            </a:r>
            <a:endParaRPr b="1"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2" name="Google Shape;502;p17"/>
          <p:cNvSpPr/>
          <p:nvPr/>
        </p:nvSpPr>
        <p:spPr>
          <a:xfrm>
            <a:off x="6434332" y="1597887"/>
            <a:ext cx="3803448" cy="37869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SHAP interpretation for</a:t>
            </a: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XGBoost model</a:t>
            </a:r>
            <a:endParaRPr b="1"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03" name="Google Shape;503;p17"/>
          <p:cNvSpPr/>
          <p:nvPr/>
        </p:nvSpPr>
        <p:spPr>
          <a:xfrm>
            <a:off x="4821382" y="164592"/>
            <a:ext cx="7239554" cy="384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Predicting Creditworthiness with Artificial Neural Networks and XGBoost: An Explainability Approach using SHAP and ALE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18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510" name="Google Shape;510;p18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SHAP Waterfall Plot</a:t>
            </a:r>
            <a:endParaRPr/>
          </a:p>
        </p:txBody>
      </p:sp>
      <p:pic>
        <p:nvPicPr>
          <p:cNvPr id="511" name="Google Shape;51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35" y="1480531"/>
            <a:ext cx="5327931" cy="5169362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18"/>
          <p:cNvSpPr txBox="1"/>
          <p:nvPr/>
        </p:nvSpPr>
        <p:spPr>
          <a:xfrm>
            <a:off x="5686593" y="4705217"/>
            <a:ext cx="6313072" cy="48494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531" l="-28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513" name="Google Shape;513;p18"/>
          <p:cNvSpPr txBox="1"/>
          <p:nvPr/>
        </p:nvSpPr>
        <p:spPr>
          <a:xfrm>
            <a:off x="5686593" y="5432158"/>
            <a:ext cx="6313072" cy="788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Threshold 0.5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0.17 &lt; 0.5 </a:t>
            </a: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🡪 ‚no credit received‘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4" name="Google Shape;514;p18"/>
          <p:cNvSpPr txBox="1"/>
          <p:nvPr/>
        </p:nvSpPr>
        <p:spPr>
          <a:xfrm>
            <a:off x="5686593" y="1770294"/>
            <a:ext cx="6313072" cy="789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Base value = average model output across all observations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Positive and negative contributions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15" name="Google Shape;515;p18"/>
          <p:cNvSpPr txBox="1"/>
          <p:nvPr/>
        </p:nvSpPr>
        <p:spPr>
          <a:xfrm>
            <a:off x="5686593" y="3673771"/>
            <a:ext cx="6313072" cy="789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Base value = 0.408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Model output = -1.585</a:t>
            </a:r>
            <a:endParaRPr/>
          </a:p>
        </p:txBody>
      </p:sp>
      <p:sp>
        <p:nvSpPr>
          <p:cNvPr id="516" name="Google Shape;516;p18"/>
          <p:cNvSpPr txBox="1"/>
          <p:nvPr/>
        </p:nvSpPr>
        <p:spPr>
          <a:xfrm>
            <a:off x="5686593" y="3184229"/>
            <a:ext cx="631307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EXAMPLE</a:t>
            </a:r>
            <a:endParaRPr/>
          </a:p>
        </p:txBody>
      </p:sp>
      <p:sp>
        <p:nvSpPr>
          <p:cNvPr id="517" name="Google Shape;517;p18"/>
          <p:cNvSpPr/>
          <p:nvPr/>
        </p:nvSpPr>
        <p:spPr>
          <a:xfrm>
            <a:off x="4821382" y="164592"/>
            <a:ext cx="7239554" cy="384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Predicting Creditworthiness with Artificial Neural Networks and XGBoost: An Explainability Approach using SHAP and ALE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oogle Shape;523;p19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24" name="Google Shape;524;p19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4B1BC">
                    <a:alpha val="60000"/>
                  </a:srgbClr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27" name="Google Shape;527;p19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28" name="Google Shape;528;p19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29" name="Google Shape;529;p19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530" name="Google Shape;530;p19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31" name="Google Shape;531;p19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2" name="Google Shape;532;p19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533" name="Google Shape;533;p19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98CE7">
                    <a:alpha val="0"/>
                  </a:srgbClr>
                </a:gs>
                <a:gs pos="100000">
                  <a:srgbClr val="298CE7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34" name="Google Shape;534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collage of graphs&#10;&#10;Description automatically generated" id="535" name="Google Shape;53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0988" l="0" r="1" t="14016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19"/>
          <p:cNvGrpSpPr/>
          <p:nvPr/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537" name="Google Shape;537;p19"/>
            <p:cNvGrpSpPr/>
            <p:nvPr/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538" name="Google Shape;538;p19"/>
              <p:cNvSpPr/>
              <p:nvPr/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>
                <a:gsLst>
                  <a:gs pos="0">
                    <a:srgbClr val="000000">
                      <a:alpha val="80000"/>
                    </a:srgbClr>
                  </a:gs>
                  <a:gs pos="32000">
                    <a:srgbClr val="000000">
                      <a:alpha val="60000"/>
                    </a:srgbClr>
                  </a:gs>
                  <a:gs pos="63000">
                    <a:srgbClr val="000000">
                      <a:alpha val="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39" name="Google Shape;539;p19"/>
              <p:cNvSpPr/>
              <p:nvPr/>
            </p:nvSpPr>
            <p:spPr>
              <a:xfrm flipH="1" rot="10800000">
                <a:off x="0" y="-3"/>
                <a:ext cx="9767888" cy="3428999"/>
              </a:xfrm>
              <a:prstGeom prst="rect">
                <a:avLst/>
              </a:prstGeom>
              <a:gradFill>
                <a:gsLst>
                  <a:gs pos="0">
                    <a:srgbClr val="000000">
                      <a:alpha val="80000"/>
                    </a:srgbClr>
                  </a:gs>
                  <a:gs pos="32000">
                    <a:srgbClr val="000000">
                      <a:alpha val="60000"/>
                    </a:srgbClr>
                  </a:gs>
                  <a:gs pos="63000">
                    <a:srgbClr val="000000">
                      <a:alpha val="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540" name="Google Shape;540;p19"/>
            <p:cNvGrpSpPr/>
            <p:nvPr/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541" name="Google Shape;541;p19"/>
              <p:cNvSpPr/>
              <p:nvPr/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63000">
                    <a:srgbClr val="298CE7">
                      <a:alpha val="0"/>
                    </a:srgbClr>
                  </a:gs>
                  <a:gs pos="100000">
                    <a:srgbClr val="298CE7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2" name="Google Shape;542;p19"/>
              <p:cNvSpPr/>
              <p:nvPr/>
            </p:nvSpPr>
            <p:spPr>
              <a:xfrm flipH="1" rot="10800000">
                <a:off x="0" y="-1"/>
                <a:ext cx="9785926" cy="3428999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63000">
                    <a:srgbClr val="298CE7">
                      <a:alpha val="0"/>
                    </a:srgbClr>
                  </a:gs>
                  <a:gs pos="100000">
                    <a:srgbClr val="298CE7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543" name="Google Shape;543;p19"/>
            <p:cNvGrpSpPr/>
            <p:nvPr/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544" name="Google Shape;544;p19"/>
              <p:cNvSpPr/>
              <p:nvPr/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>
                <a:gsLst>
                  <a:gs pos="0">
                    <a:srgbClr val="14B1BC">
                      <a:alpha val="40000"/>
                    </a:srgbClr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45" name="Google Shape;545;p19"/>
              <p:cNvSpPr/>
              <p:nvPr/>
            </p:nvSpPr>
            <p:spPr>
              <a:xfrm flipH="1">
                <a:off x="2424112" y="3428998"/>
                <a:ext cx="9767888" cy="3428999"/>
              </a:xfrm>
              <a:prstGeom prst="rect">
                <a:avLst/>
              </a:prstGeom>
              <a:gradFill>
                <a:gsLst>
                  <a:gs pos="0">
                    <a:srgbClr val="14B1BC">
                      <a:alpha val="40000"/>
                    </a:srgbClr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546" name="Google Shape;546;p19"/>
            <p:cNvSpPr/>
            <p:nvPr/>
          </p:nvSpPr>
          <p:spPr>
            <a:xfrm flipH="1" rot="5400000">
              <a:off x="4637393" y="-696606"/>
              <a:ext cx="6312874" cy="8796338"/>
            </a:xfrm>
            <a:prstGeom prst="rect">
              <a:avLst/>
            </a:prstGeom>
            <a:gradFill>
              <a:gsLst>
                <a:gs pos="0">
                  <a:srgbClr val="14B1BC">
                    <a:alpha val="60000"/>
                  </a:srgbClr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47" name="Google Shape;547;p19"/>
          <p:cNvSpPr txBox="1"/>
          <p:nvPr>
            <p:ph type="title"/>
          </p:nvPr>
        </p:nvSpPr>
        <p:spPr>
          <a:xfrm>
            <a:off x="540000" y="540000"/>
            <a:ext cx="4500561" cy="42598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100"/>
              <a:buFont typeface="Bell MT"/>
              <a:buNone/>
            </a:pPr>
            <a:r>
              <a:rPr lang="de-DE" sz="8100">
                <a:solidFill>
                  <a:srgbClr val="FFFFFF"/>
                </a:solidFill>
              </a:rPr>
              <a:t>Explain ALE Plot for ANN</a:t>
            </a:r>
            <a:endParaRPr/>
          </a:p>
        </p:txBody>
      </p:sp>
      <p:sp>
        <p:nvSpPr>
          <p:cNvPr id="548" name="Google Shape;548;p19"/>
          <p:cNvSpPr txBox="1"/>
          <p:nvPr>
            <p:ph idx="12" type="sldNum"/>
          </p:nvPr>
        </p:nvSpPr>
        <p:spPr>
          <a:xfrm>
            <a:off x="10883899" y="1800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Agenda</a:t>
            </a:r>
            <a:endParaRPr/>
          </a:p>
        </p:txBody>
      </p:sp>
      <p:sp>
        <p:nvSpPr>
          <p:cNvPr id="241" name="Google Shape;241;p2"/>
          <p:cNvSpPr txBox="1"/>
          <p:nvPr>
            <p:ph idx="1" type="body"/>
          </p:nvPr>
        </p:nvSpPr>
        <p:spPr>
          <a:xfrm>
            <a:off x="749900" y="1510748"/>
            <a:ext cx="5305838" cy="49702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 MT"/>
              <a:buAutoNum type="arabicPeriod"/>
            </a:pPr>
            <a:r>
              <a:rPr b="1" lang="de-DE" sz="2000"/>
              <a:t>Motivation &amp; Goal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 MT"/>
              <a:buAutoNum type="arabicPeriod"/>
            </a:pPr>
            <a:r>
              <a:rPr b="1" lang="de-DE" sz="2000"/>
              <a:t>Dataset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 MT"/>
              <a:buAutoNum type="arabicPeriod"/>
            </a:pPr>
            <a:r>
              <a:rPr b="1" lang="de-DE" sz="2000"/>
              <a:t>Preprocessing</a:t>
            </a:r>
            <a:endParaRPr b="1" sz="2000"/>
          </a:p>
          <a:p>
            <a:pPr indent="-342900" lvl="0" marL="3429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 MT"/>
              <a:buAutoNum type="arabicPeriod"/>
            </a:pPr>
            <a:r>
              <a:rPr b="1" lang="de-DE" sz="2000"/>
              <a:t>ANN Methodology</a:t>
            </a:r>
            <a:endParaRPr b="1" sz="2000"/>
          </a:p>
          <a:p>
            <a:pPr indent="-342900" lvl="0" marL="3429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 MT"/>
              <a:buAutoNum type="arabicPeriod"/>
            </a:pPr>
            <a:r>
              <a:rPr b="1" lang="de-DE" sz="2000"/>
              <a:t>XGBoost Methodology</a:t>
            </a:r>
            <a:endParaRPr b="1" sz="2000"/>
          </a:p>
          <a:p>
            <a:pPr indent="-342900" lvl="0" marL="3429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 MT"/>
              <a:buAutoNum type="arabicPeriod"/>
            </a:pPr>
            <a:r>
              <a:rPr b="1" lang="de-DE" sz="2000"/>
              <a:t>SHAP Methodology</a:t>
            </a:r>
            <a:endParaRPr b="1" sz="2000"/>
          </a:p>
          <a:p>
            <a:pPr indent="-342900" lvl="0" marL="3429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 MT"/>
              <a:buAutoNum type="arabicPeriod"/>
            </a:pPr>
            <a:r>
              <a:rPr b="1" lang="de-DE" sz="2000"/>
              <a:t>ALE Methodology</a:t>
            </a:r>
            <a:endParaRPr b="1" sz="2000"/>
          </a:p>
          <a:p>
            <a:pPr indent="-342900" lvl="0" marL="3429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 MT"/>
              <a:buAutoNum type="arabicPeriod"/>
            </a:pPr>
            <a:r>
              <a:rPr b="1" lang="de-DE" sz="2000"/>
              <a:t>Model Design &amp; Performance</a:t>
            </a:r>
            <a:endParaRPr/>
          </a:p>
          <a:p>
            <a:pPr indent="-342900" lvl="0" marL="3429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 MT"/>
              <a:buAutoNum type="arabicPeriod"/>
            </a:pPr>
            <a:r>
              <a:rPr b="1" lang="de-DE" sz="2000"/>
              <a:t>SHAP Interpretations</a:t>
            </a:r>
            <a:endParaRPr b="1" sz="2000"/>
          </a:p>
          <a:p>
            <a:pPr indent="-342900" lvl="0" marL="3429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ell MT"/>
              <a:buAutoNum type="arabicPeriod"/>
            </a:pPr>
            <a:r>
              <a:rPr b="1" lang="de-DE" sz="2000"/>
              <a:t>ALE Interpretations</a:t>
            </a:r>
            <a:endParaRPr b="1" sz="2000"/>
          </a:p>
        </p:txBody>
      </p:sp>
      <p:sp>
        <p:nvSpPr>
          <p:cNvPr id="242" name="Google Shape;242;p2"/>
          <p:cNvSpPr/>
          <p:nvPr/>
        </p:nvSpPr>
        <p:spPr>
          <a:xfrm>
            <a:off x="4821382" y="164592"/>
            <a:ext cx="7239554" cy="384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Predicting Creditworthiness with Artificial Neural Networks and XGBoost: An Explainability Approach using SHAP and ALE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3" name="Google Shape;243;p2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A white paper with a red brain and a blue stripe&#10;&#10;Description automatically generated" id="244" name="Google Shape;2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638" y="1198500"/>
            <a:ext cx="5176462" cy="51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0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Text, Reihe, Diagramm, Screenshot enthält.&#10;&#10;Automatisch generierte Beschreibung" id="555" name="Google Shape;55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764" y="77544"/>
            <a:ext cx="2337440" cy="20802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, Diagramm, Reihe, Steigung enthält.&#10;&#10;Automatisch generierte Beschreibung" id="556" name="Google Shape;55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2764" y="2300445"/>
            <a:ext cx="2337440" cy="21183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, Diagramm, Reihe, Screenshot enthält.&#10;&#10;Automatisch generierte Beschreibung" id="557" name="Google Shape;557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864" y="4638990"/>
            <a:ext cx="2299340" cy="211074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20"/>
          <p:cNvSpPr txBox="1"/>
          <p:nvPr/>
        </p:nvSpPr>
        <p:spPr>
          <a:xfrm>
            <a:off x="3336401" y="0"/>
            <a:ext cx="8648075" cy="186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Account_Balance: </a:t>
            </a: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[1, 2, 3, 4]</a:t>
            </a:r>
            <a:endParaRPr/>
          </a:p>
          <a:p>
            <a:pPr indent="-2700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Increasing of account balance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🡪 ALE value increases 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🡪 Risk of default decreases </a:t>
            </a:r>
            <a:endParaRPr/>
          </a:p>
        </p:txBody>
      </p:sp>
      <p:sp>
        <p:nvSpPr>
          <p:cNvPr id="559" name="Google Shape;559;p20"/>
          <p:cNvSpPr txBox="1"/>
          <p:nvPr/>
        </p:nvSpPr>
        <p:spPr>
          <a:xfrm>
            <a:off x="3336402" y="2467217"/>
            <a:ext cx="8304734" cy="186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Age_years</a:t>
            </a: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[19-75]</a:t>
            </a:r>
            <a:endParaRPr/>
          </a:p>
          <a:p>
            <a:pPr indent="-2700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Increasing of Age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🡪 ALE value increases 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🡪 Risk of default decreases 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57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0" name="Google Shape;560;p20"/>
          <p:cNvSpPr txBox="1"/>
          <p:nvPr/>
        </p:nvSpPr>
        <p:spPr>
          <a:xfrm>
            <a:off x="3336401" y="4656454"/>
            <a:ext cx="8006049" cy="186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Credit_Amount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700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Increasing of credit amount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700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🡪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ALE value decreases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700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🡪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Risk of default decreases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1"/>
          <p:cNvGrpSpPr/>
          <p:nvPr/>
        </p:nvGrpSpPr>
        <p:grpSpPr>
          <a:xfrm>
            <a:off x="0" y="0"/>
            <a:ext cx="12191999" cy="6861600"/>
            <a:chOff x="1" y="0"/>
            <a:chExt cx="12191999" cy="6861600"/>
          </a:xfrm>
        </p:grpSpPr>
        <p:sp>
          <p:nvSpPr>
            <p:cNvPr id="566" name="Google Shape;566;p21"/>
            <p:cNvSpPr/>
            <p:nvPr/>
          </p:nvSpPr>
          <p:spPr>
            <a:xfrm rot="-5400000">
              <a:off x="1" y="1640114"/>
              <a:ext cx="5217886" cy="5217886"/>
            </a:xfrm>
            <a:prstGeom prst="rect">
              <a:avLst/>
            </a:prstGeom>
            <a:gradFill>
              <a:gsLst>
                <a:gs pos="0">
                  <a:srgbClr val="14B1BC">
                    <a:alpha val="60000"/>
                  </a:srgbClr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7" name="Google Shape;567;p21"/>
            <p:cNvSpPr/>
            <p:nvPr/>
          </p:nvSpPr>
          <p:spPr>
            <a:xfrm>
              <a:off x="6384514" y="0"/>
              <a:ext cx="4320000" cy="4320000"/>
            </a:xfrm>
            <a:prstGeom prst="ellipse">
              <a:avLst/>
            </a:prstGeom>
            <a:solidFill>
              <a:schemeClr val="accent3">
                <a:alpha val="95686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568" name="Google Shape;568;p21"/>
            <p:cNvSpPr/>
            <p:nvPr/>
          </p:nvSpPr>
          <p:spPr>
            <a:xfrm>
              <a:off x="6119057" y="1230054"/>
              <a:ext cx="5506886" cy="5506886"/>
            </a:xfrm>
            <a:prstGeom prst="ellipse">
              <a:avLst/>
            </a:prstGeom>
            <a:solidFill>
              <a:schemeClr val="accent2">
                <a:alpha val="6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grpSp>
          <p:nvGrpSpPr>
            <p:cNvPr id="569" name="Google Shape;569;p21"/>
            <p:cNvGrpSpPr/>
            <p:nvPr/>
          </p:nvGrpSpPr>
          <p:grpSpPr>
            <a:xfrm>
              <a:off x="690092" y="0"/>
              <a:ext cx="10800000" cy="6858000"/>
              <a:chOff x="2328000" y="0"/>
              <a:chExt cx="2880000" cy="1440000"/>
            </a:xfrm>
          </p:grpSpPr>
          <p:sp>
            <p:nvSpPr>
              <p:cNvPr id="570" name="Google Shape;570;p21"/>
              <p:cNvSpPr/>
              <p:nvPr/>
            </p:nvSpPr>
            <p:spPr>
              <a:xfrm>
                <a:off x="376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71" name="Google Shape;571;p21"/>
              <p:cNvSpPr/>
              <p:nvPr/>
            </p:nvSpPr>
            <p:spPr>
              <a:xfrm flipH="1">
                <a:off x="2328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60000">
                    <a:srgbClr val="21B782">
                      <a:alpha val="0"/>
                    </a:srgbClr>
                  </a:gs>
                  <a:gs pos="100000">
                    <a:srgbClr val="21B782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572" name="Google Shape;572;p21"/>
            <p:cNvGrpSpPr/>
            <p:nvPr/>
          </p:nvGrpSpPr>
          <p:grpSpPr>
            <a:xfrm rot="5400000">
              <a:off x="7048499" y="1714500"/>
              <a:ext cx="6858000" cy="3429000"/>
              <a:chOff x="0" y="0"/>
              <a:chExt cx="2880000" cy="1440000"/>
            </a:xfrm>
          </p:grpSpPr>
          <p:sp>
            <p:nvSpPr>
              <p:cNvPr id="573" name="Google Shape;573;p21"/>
              <p:cNvSpPr/>
              <p:nvPr/>
            </p:nvSpPr>
            <p:spPr>
              <a:xfrm>
                <a:off x="144000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74" name="Google Shape;574;p21"/>
              <p:cNvSpPr/>
              <p:nvPr/>
            </p:nvSpPr>
            <p:spPr>
              <a:xfrm flipH="1">
                <a:off x="0" y="0"/>
                <a:ext cx="1440000" cy="1440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575" name="Google Shape;575;p21"/>
            <p:cNvSpPr/>
            <p:nvPr/>
          </p:nvSpPr>
          <p:spPr>
            <a:xfrm rot="10800000">
              <a:off x="5602287" y="271887"/>
              <a:ext cx="6589713" cy="6589713"/>
            </a:xfrm>
            <a:prstGeom prst="rect">
              <a:avLst/>
            </a:prstGeom>
            <a:gradFill>
              <a:gsLst>
                <a:gs pos="0">
                  <a:schemeClr val="accent3"/>
                </a:gs>
                <a:gs pos="60000">
                  <a:srgbClr val="298CE7">
                    <a:alpha val="0"/>
                  </a:srgbClr>
                </a:gs>
                <a:gs pos="100000">
                  <a:srgbClr val="298CE7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76" name="Google Shape;576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2">
              <a:alpha val="4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A collage of graphs&#10;&#10;Description automatically generated" id="577" name="Google Shape;577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7335" l="0" r="1" t="7419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8" name="Google Shape;578;p21"/>
          <p:cNvGrpSpPr/>
          <p:nvPr/>
        </p:nvGrpSpPr>
        <p:grpSpPr>
          <a:xfrm flipH="1">
            <a:off x="0" y="-5"/>
            <a:ext cx="9785926" cy="6858005"/>
            <a:chOff x="2406074" y="-5"/>
            <a:chExt cx="9785926" cy="6858005"/>
          </a:xfrm>
        </p:grpSpPr>
        <p:grpSp>
          <p:nvGrpSpPr>
            <p:cNvPr id="579" name="Google Shape;579;p21"/>
            <p:cNvGrpSpPr/>
            <p:nvPr/>
          </p:nvGrpSpPr>
          <p:grpSpPr>
            <a:xfrm rot="10800000">
              <a:off x="2424112" y="-4"/>
              <a:ext cx="9767888" cy="6858003"/>
              <a:chOff x="0" y="-3"/>
              <a:chExt cx="9767888" cy="6858003"/>
            </a:xfrm>
          </p:grpSpPr>
          <p:sp>
            <p:nvSpPr>
              <p:cNvPr id="580" name="Google Shape;580;p21"/>
              <p:cNvSpPr/>
              <p:nvPr/>
            </p:nvSpPr>
            <p:spPr>
              <a:xfrm>
                <a:off x="0" y="3428999"/>
                <a:ext cx="9767888" cy="3429001"/>
              </a:xfrm>
              <a:prstGeom prst="rect">
                <a:avLst/>
              </a:prstGeom>
              <a:gradFill>
                <a:gsLst>
                  <a:gs pos="0">
                    <a:srgbClr val="000000">
                      <a:alpha val="80000"/>
                    </a:srgbClr>
                  </a:gs>
                  <a:gs pos="32000">
                    <a:srgbClr val="000000">
                      <a:alpha val="60000"/>
                    </a:srgbClr>
                  </a:gs>
                  <a:gs pos="63000">
                    <a:srgbClr val="000000">
                      <a:alpha val="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1" name="Google Shape;581;p21"/>
              <p:cNvSpPr/>
              <p:nvPr/>
            </p:nvSpPr>
            <p:spPr>
              <a:xfrm flipH="1" rot="10800000">
                <a:off x="0" y="-3"/>
                <a:ext cx="9767888" cy="3428999"/>
              </a:xfrm>
              <a:prstGeom prst="rect">
                <a:avLst/>
              </a:prstGeom>
              <a:gradFill>
                <a:gsLst>
                  <a:gs pos="0">
                    <a:srgbClr val="000000">
                      <a:alpha val="80000"/>
                    </a:srgbClr>
                  </a:gs>
                  <a:gs pos="32000">
                    <a:srgbClr val="000000">
                      <a:alpha val="60000"/>
                    </a:srgbClr>
                  </a:gs>
                  <a:gs pos="63000">
                    <a:srgbClr val="000000">
                      <a:alpha val="0"/>
                    </a:srgbClr>
                  </a:gs>
                  <a:gs pos="100000">
                    <a:srgbClr val="000000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582" name="Google Shape;582;p21"/>
            <p:cNvGrpSpPr/>
            <p:nvPr/>
          </p:nvGrpSpPr>
          <p:grpSpPr>
            <a:xfrm rot="10800000">
              <a:off x="2406074" y="-5"/>
              <a:ext cx="9785926" cy="6858002"/>
              <a:chOff x="0" y="-1"/>
              <a:chExt cx="9785926" cy="6858002"/>
            </a:xfrm>
          </p:grpSpPr>
          <p:sp>
            <p:nvSpPr>
              <p:cNvPr id="583" name="Google Shape;583;p21"/>
              <p:cNvSpPr/>
              <p:nvPr/>
            </p:nvSpPr>
            <p:spPr>
              <a:xfrm>
                <a:off x="0" y="3429000"/>
                <a:ext cx="9785926" cy="3429001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63000">
                    <a:srgbClr val="298CE7">
                      <a:alpha val="0"/>
                    </a:srgbClr>
                  </a:gs>
                  <a:gs pos="100000">
                    <a:srgbClr val="298CE7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4" name="Google Shape;584;p21"/>
              <p:cNvSpPr/>
              <p:nvPr/>
            </p:nvSpPr>
            <p:spPr>
              <a:xfrm flipH="1" rot="10800000">
                <a:off x="0" y="-1"/>
                <a:ext cx="9785926" cy="3428999"/>
              </a:xfrm>
              <a:prstGeom prst="rect">
                <a:avLst/>
              </a:prstGeom>
              <a:gradFill>
                <a:gsLst>
                  <a:gs pos="0">
                    <a:schemeClr val="accent3"/>
                  </a:gs>
                  <a:gs pos="63000">
                    <a:srgbClr val="298CE7">
                      <a:alpha val="0"/>
                    </a:srgbClr>
                  </a:gs>
                  <a:gs pos="100000">
                    <a:srgbClr val="298CE7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grpSp>
          <p:nvGrpSpPr>
            <p:cNvPr id="585" name="Google Shape;585;p21"/>
            <p:cNvGrpSpPr/>
            <p:nvPr/>
          </p:nvGrpSpPr>
          <p:grpSpPr>
            <a:xfrm>
              <a:off x="2423330" y="-5"/>
              <a:ext cx="9768670" cy="6858002"/>
              <a:chOff x="2423330" y="-5"/>
              <a:chExt cx="9768670" cy="6858002"/>
            </a:xfrm>
          </p:grpSpPr>
          <p:sp>
            <p:nvSpPr>
              <p:cNvPr id="586" name="Google Shape;586;p21"/>
              <p:cNvSpPr/>
              <p:nvPr/>
            </p:nvSpPr>
            <p:spPr>
              <a:xfrm rot="10800000">
                <a:off x="2423330" y="-5"/>
                <a:ext cx="9767888" cy="3429001"/>
              </a:xfrm>
              <a:prstGeom prst="rect">
                <a:avLst/>
              </a:prstGeom>
              <a:gradFill>
                <a:gsLst>
                  <a:gs pos="0">
                    <a:srgbClr val="14B1BC">
                      <a:alpha val="40000"/>
                    </a:srgbClr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  <p:sp>
            <p:nvSpPr>
              <p:cNvPr id="587" name="Google Shape;587;p21"/>
              <p:cNvSpPr/>
              <p:nvPr/>
            </p:nvSpPr>
            <p:spPr>
              <a:xfrm flipH="1">
                <a:off x="2424112" y="3428998"/>
                <a:ext cx="9767888" cy="3428999"/>
              </a:xfrm>
              <a:prstGeom prst="rect">
                <a:avLst/>
              </a:prstGeom>
              <a:gradFill>
                <a:gsLst>
                  <a:gs pos="0">
                    <a:srgbClr val="14B1BC">
                      <a:alpha val="40000"/>
                    </a:srgbClr>
                  </a:gs>
                  <a:gs pos="60000">
                    <a:srgbClr val="14B1BC">
                      <a:alpha val="0"/>
                    </a:srgbClr>
                  </a:gs>
                  <a:gs pos="100000">
                    <a:srgbClr val="14B1BC">
                      <a:alpha val="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Avenir"/>
                  <a:ea typeface="Avenir"/>
                  <a:cs typeface="Avenir"/>
                  <a:sym typeface="Avenir"/>
                </a:endParaRPr>
              </a:p>
            </p:txBody>
          </p:sp>
        </p:grpSp>
        <p:sp>
          <p:nvSpPr>
            <p:cNvPr id="588" name="Google Shape;588;p21"/>
            <p:cNvSpPr/>
            <p:nvPr/>
          </p:nvSpPr>
          <p:spPr>
            <a:xfrm flipH="1" rot="5400000">
              <a:off x="4637393" y="-696606"/>
              <a:ext cx="6312874" cy="8796338"/>
            </a:xfrm>
            <a:prstGeom prst="rect">
              <a:avLst/>
            </a:prstGeom>
            <a:gradFill>
              <a:gsLst>
                <a:gs pos="0">
                  <a:srgbClr val="14B1BC">
                    <a:alpha val="60000"/>
                  </a:srgbClr>
                </a:gs>
                <a:gs pos="60000">
                  <a:srgbClr val="14B1BC">
                    <a:alpha val="0"/>
                  </a:srgbClr>
                </a:gs>
                <a:gs pos="100000">
                  <a:srgbClr val="14B1BC">
                    <a:alpha val="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</p:grpSp>
      <p:sp>
        <p:nvSpPr>
          <p:cNvPr id="589" name="Google Shape;589;p21"/>
          <p:cNvSpPr txBox="1"/>
          <p:nvPr>
            <p:ph type="title"/>
          </p:nvPr>
        </p:nvSpPr>
        <p:spPr>
          <a:xfrm>
            <a:off x="540000" y="540000"/>
            <a:ext cx="4500561" cy="42598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500"/>
              <a:buFont typeface="Bell MT"/>
              <a:buNone/>
            </a:pPr>
            <a:r>
              <a:rPr lang="de-DE" sz="7500">
                <a:solidFill>
                  <a:srgbClr val="FFFFFF"/>
                </a:solidFill>
              </a:rPr>
              <a:t>Explain ALE Plot for XGBoost</a:t>
            </a:r>
            <a:endParaRPr/>
          </a:p>
        </p:txBody>
      </p:sp>
      <p:sp>
        <p:nvSpPr>
          <p:cNvPr id="590" name="Google Shape;590;p21"/>
          <p:cNvSpPr txBox="1"/>
          <p:nvPr>
            <p:ph idx="12" type="sldNum"/>
          </p:nvPr>
        </p:nvSpPr>
        <p:spPr>
          <a:xfrm>
            <a:off x="10883899" y="1800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2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Ein Bild, das Text, Reihe, Diagramm, Screenshot enthält.&#10;&#10;Automatisch generierte Beschreibung" id="597" name="Google Shape;59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0"/>
            <a:ext cx="2362200" cy="214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, Diagramm, Reihe, Screenshot enthält.&#10;&#10;Automatisch generierte Beschreibung" id="598" name="Google Shape;59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000" y="2320607"/>
            <a:ext cx="2362200" cy="21564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, Screenshot, Reihe, Zahl enthält.&#10;&#10;Automatisch generierte Beschreibung" id="599" name="Google Shape;59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000" y="4656454"/>
            <a:ext cx="2343150" cy="2141220"/>
          </a:xfrm>
          <a:prstGeom prst="rect">
            <a:avLst/>
          </a:prstGeom>
          <a:noFill/>
          <a:ln>
            <a:noFill/>
          </a:ln>
        </p:spPr>
      </p:pic>
      <p:sp>
        <p:nvSpPr>
          <p:cNvPr id="600" name="Google Shape;600;p22"/>
          <p:cNvSpPr txBox="1"/>
          <p:nvPr/>
        </p:nvSpPr>
        <p:spPr>
          <a:xfrm>
            <a:off x="3336401" y="0"/>
            <a:ext cx="8648075" cy="186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Account_Balance: </a:t>
            </a: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[1, 2, 3, 4]</a:t>
            </a:r>
            <a:endParaRPr/>
          </a:p>
          <a:p>
            <a:pPr indent="-2700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Increasing of account balance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🡪 ALE value increases 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🡪 Risk of default decreases </a:t>
            </a:r>
            <a:endParaRPr/>
          </a:p>
        </p:txBody>
      </p:sp>
      <p:sp>
        <p:nvSpPr>
          <p:cNvPr id="601" name="Google Shape;601;p22"/>
          <p:cNvSpPr txBox="1"/>
          <p:nvPr/>
        </p:nvSpPr>
        <p:spPr>
          <a:xfrm>
            <a:off x="3336402" y="2467217"/>
            <a:ext cx="8304734" cy="186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Age_years</a:t>
            </a: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: [19-75]</a:t>
            </a:r>
            <a:endParaRPr/>
          </a:p>
          <a:p>
            <a:pPr indent="-2700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Young : ALE &lt; 0  🡪 higher likelihood to default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700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Older: ALE &gt; 0 🡪 lower likelihood to default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57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02" name="Google Shape;602;p22"/>
          <p:cNvSpPr txBox="1"/>
          <p:nvPr/>
        </p:nvSpPr>
        <p:spPr>
          <a:xfrm>
            <a:off x="3336401" y="4656454"/>
            <a:ext cx="8006049" cy="18632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Credit_Amount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700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Increasing of credit amount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700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🡪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ALE value decreases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700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🡪"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Risk of default decreases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3"/>
          <p:cNvSpPr txBox="1"/>
          <p:nvPr>
            <p:ph type="title"/>
          </p:nvPr>
        </p:nvSpPr>
        <p:spPr>
          <a:xfrm>
            <a:off x="540001" y="2938836"/>
            <a:ext cx="11101135" cy="98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Thank you for your attention!</a:t>
            </a:r>
            <a:endParaRPr/>
          </a:p>
        </p:txBody>
      </p:sp>
      <p:sp>
        <p:nvSpPr>
          <p:cNvPr id="608" name="Google Shape;608;p23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Motivation &amp; Goal</a:t>
            </a:r>
            <a:endParaRPr/>
          </a:p>
        </p:txBody>
      </p:sp>
      <p:sp>
        <p:nvSpPr>
          <p:cNvPr id="251" name="Google Shape;251;p3"/>
          <p:cNvSpPr/>
          <p:nvPr/>
        </p:nvSpPr>
        <p:spPr>
          <a:xfrm>
            <a:off x="795528" y="2569464"/>
            <a:ext cx="2331720" cy="3721608"/>
          </a:xfrm>
          <a:prstGeom prst="rect">
            <a:avLst/>
          </a:prstGeom>
          <a:solidFill>
            <a:srgbClr val="18896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Financial institutions require reliable models to assess credit risk effectively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Traditional methods may lack precision, leading to potential financial losses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2" name="Google Shape;252;p3"/>
          <p:cNvSpPr/>
          <p:nvPr/>
        </p:nvSpPr>
        <p:spPr>
          <a:xfrm>
            <a:off x="3572256" y="2569464"/>
            <a:ext cx="2331720" cy="3721608"/>
          </a:xfrm>
          <a:prstGeom prst="rect">
            <a:avLst/>
          </a:prstGeom>
          <a:solidFill>
            <a:srgbClr val="18896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cutting-edge algorithms with proven success in predictive tasks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Exploring these techniques can enhance prediction accuracy and decision-making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3" name="Google Shape;253;p3"/>
          <p:cNvSpPr/>
          <p:nvPr/>
        </p:nvSpPr>
        <p:spPr>
          <a:xfrm>
            <a:off x="6306977" y="2569464"/>
            <a:ext cx="2331720" cy="3721608"/>
          </a:xfrm>
          <a:prstGeom prst="rect">
            <a:avLst/>
          </a:prstGeom>
          <a:solidFill>
            <a:srgbClr val="18896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Understanding the decision-making process of models is crucial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This study aims to provide clear explanations  of how models arrive at their predictions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4" name="Google Shape;254;p3"/>
          <p:cNvSpPr/>
          <p:nvPr/>
        </p:nvSpPr>
        <p:spPr>
          <a:xfrm>
            <a:off x="9083705" y="2569464"/>
            <a:ext cx="2331720" cy="3721608"/>
          </a:xfrm>
          <a:prstGeom prst="rect">
            <a:avLst/>
          </a:prstGeom>
          <a:solidFill>
            <a:srgbClr val="18896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By harnessing advanced models, institutions can make better-informed decisions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de-DE" sz="16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goal is to reduce default rates and improve financial stability</a:t>
            </a:r>
            <a:endParaRPr sz="16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p3"/>
          <p:cNvSpPr/>
          <p:nvPr/>
        </p:nvSpPr>
        <p:spPr>
          <a:xfrm>
            <a:off x="804672" y="1800369"/>
            <a:ext cx="2331720" cy="707644"/>
          </a:xfrm>
          <a:prstGeom prst="rect">
            <a:avLst/>
          </a:prstGeom>
          <a:solidFill>
            <a:srgbClr val="105B40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Increasing need for accurate creditability prediction</a:t>
            </a:r>
            <a:endParaRPr b="1"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3"/>
          <p:cNvSpPr/>
          <p:nvPr/>
        </p:nvSpPr>
        <p:spPr>
          <a:xfrm>
            <a:off x="3581400" y="1800369"/>
            <a:ext cx="2331720" cy="707644"/>
          </a:xfrm>
          <a:prstGeom prst="rect">
            <a:avLst/>
          </a:prstGeom>
          <a:solidFill>
            <a:srgbClr val="105B40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Emerging techniques in Machine Learning</a:t>
            </a:r>
            <a:endParaRPr/>
          </a:p>
        </p:txBody>
      </p:sp>
      <p:sp>
        <p:nvSpPr>
          <p:cNvPr id="257" name="Google Shape;257;p3"/>
          <p:cNvSpPr/>
          <p:nvPr/>
        </p:nvSpPr>
        <p:spPr>
          <a:xfrm>
            <a:off x="6316121" y="1800369"/>
            <a:ext cx="2331720" cy="707644"/>
          </a:xfrm>
          <a:prstGeom prst="rect">
            <a:avLst/>
          </a:prstGeom>
          <a:solidFill>
            <a:srgbClr val="105B40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Addressing model transparency and trust</a:t>
            </a:r>
            <a:endParaRPr b="1"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3"/>
          <p:cNvSpPr/>
          <p:nvPr/>
        </p:nvSpPr>
        <p:spPr>
          <a:xfrm>
            <a:off x="9092849" y="1800369"/>
            <a:ext cx="2331720" cy="707644"/>
          </a:xfrm>
          <a:prstGeom prst="rect">
            <a:avLst/>
          </a:prstGeom>
          <a:solidFill>
            <a:srgbClr val="105B40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Potential for improved financial decision-making</a:t>
            </a:r>
            <a:endParaRPr b="1"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9" name="Google Shape;259;p3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Bullseye with solid fill" id="260" name="Google Shape;26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4990" y="4845970"/>
            <a:ext cx="1232795" cy="123279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uffle with solid fill" id="261" name="Google Shape;26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49136" y="4865467"/>
            <a:ext cx="1196248" cy="11962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hield Tick with solid fill" id="262" name="Google Shape;26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75936" y="4865467"/>
            <a:ext cx="1193802" cy="11938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cision chart with solid fill" id="263" name="Google Shape;26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56224" y="4921173"/>
            <a:ext cx="1082390" cy="108239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"/>
          <p:cNvSpPr/>
          <p:nvPr/>
        </p:nvSpPr>
        <p:spPr>
          <a:xfrm>
            <a:off x="4821382" y="164592"/>
            <a:ext cx="7239554" cy="384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Predicting Creditworthiness with Artificial Neural Networks and XGBoost: An Explainability Approach using SHAP and ALE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71" name="Google Shape;271;p4"/>
          <p:cNvSpPr/>
          <p:nvPr/>
        </p:nvSpPr>
        <p:spPr>
          <a:xfrm>
            <a:off x="9158282" y="2020550"/>
            <a:ext cx="2415120" cy="13945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20 features (numerical and categorical)</a:t>
            </a:r>
            <a:endParaRPr/>
          </a:p>
        </p:txBody>
      </p:sp>
      <p:sp>
        <p:nvSpPr>
          <p:cNvPr id="272" name="Google Shape;272;p4"/>
          <p:cNvSpPr/>
          <p:nvPr/>
        </p:nvSpPr>
        <p:spPr>
          <a:xfrm>
            <a:off x="600602" y="865717"/>
            <a:ext cx="10972800" cy="872067"/>
          </a:xfrm>
          <a:prstGeom prst="rect">
            <a:avLst/>
          </a:prstGeom>
          <a:solidFill>
            <a:srgbClr val="105B40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2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GERMAN CREDIT DATA</a:t>
            </a:r>
            <a:endParaRPr/>
          </a:p>
        </p:txBody>
      </p:sp>
      <p:sp>
        <p:nvSpPr>
          <p:cNvPr id="273" name="Google Shape;273;p4"/>
          <p:cNvSpPr/>
          <p:nvPr/>
        </p:nvSpPr>
        <p:spPr>
          <a:xfrm>
            <a:off x="4821382" y="164592"/>
            <a:ext cx="7239554" cy="3846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Predicting Creditworthiness with Artificial Neural Networks and XGBoost: An Explainability Approach using SHAP and ALE</a:t>
            </a:r>
            <a:endParaRPr sz="1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4" name="Google Shape;274;p4"/>
          <p:cNvSpPr/>
          <p:nvPr/>
        </p:nvSpPr>
        <p:spPr>
          <a:xfrm>
            <a:off x="6347879" y="2020550"/>
            <a:ext cx="2415120" cy="13945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Building classification models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p4"/>
          <p:cNvSpPr/>
          <p:nvPr/>
        </p:nvSpPr>
        <p:spPr>
          <a:xfrm>
            <a:off x="3411005" y="2006694"/>
            <a:ext cx="2415120" cy="14084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Binary target variable </a:t>
            </a: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‚creditability‘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🡪 1 or 0</a:t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6" name="Google Shape;276;p4"/>
          <p:cNvSpPr/>
          <p:nvPr/>
        </p:nvSpPr>
        <p:spPr>
          <a:xfrm>
            <a:off x="600602" y="2006694"/>
            <a:ext cx="2415120" cy="140845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Designed to analyze influences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277" name="Google Shape;2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4028" y="3780265"/>
            <a:ext cx="11563944" cy="41785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ine drawing of a network&#10;&#10;Description automatically generated" id="278" name="Google Shape;2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0641" y="927507"/>
            <a:ext cx="748486" cy="748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line drawing of a network&#10;&#10;Description automatically generated" id="279" name="Google Shape;27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6078" y="927507"/>
            <a:ext cx="748486" cy="7484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Data Preprocessing</a:t>
            </a:r>
            <a:endParaRPr/>
          </a:p>
        </p:txBody>
      </p:sp>
      <p:sp>
        <p:nvSpPr>
          <p:cNvPr id="286" name="Google Shape;286;p5"/>
          <p:cNvSpPr txBox="1"/>
          <p:nvPr>
            <p:ph idx="1" type="body"/>
          </p:nvPr>
        </p:nvSpPr>
        <p:spPr>
          <a:xfrm>
            <a:off x="550865" y="4112613"/>
            <a:ext cx="2981413" cy="110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0000" lvl="0" marL="27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de-DE"/>
              <a:t>700 Not Default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de-DE"/>
              <a:t>300 Default</a:t>
            </a:r>
            <a:endParaRPr/>
          </a:p>
          <a:p>
            <a:pPr indent="0" lvl="0" marL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87" name="Google Shape;287;p5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288" name="Google Shape;28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4266" y="2859931"/>
            <a:ext cx="4592178" cy="3206971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5"/>
          <p:cNvSpPr txBox="1"/>
          <p:nvPr/>
        </p:nvSpPr>
        <p:spPr>
          <a:xfrm>
            <a:off x="550865" y="1745810"/>
            <a:ext cx="4567021" cy="16831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Use Package </a:t>
            </a: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StandardScaler()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🡪 Input features ~ </a:t>
            </a: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N(0, 1)</a:t>
            </a:r>
            <a:endParaRPr/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🡪 Features are on similar scale 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57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5700" lvl="1" marL="720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0" name="Google Shape;290;p5"/>
          <p:cNvSpPr/>
          <p:nvPr/>
        </p:nvSpPr>
        <p:spPr>
          <a:xfrm>
            <a:off x="3403794" y="4207796"/>
            <a:ext cx="350195" cy="819129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1" name="Google Shape;291;p5"/>
          <p:cNvSpPr txBox="1"/>
          <p:nvPr/>
        </p:nvSpPr>
        <p:spPr>
          <a:xfrm>
            <a:off x="3810622" y="4424201"/>
            <a:ext cx="2463588" cy="7075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Imbalanced Data</a:t>
            </a:r>
            <a:endParaRPr/>
          </a:p>
          <a:p>
            <a:pPr indent="-155700" lvl="1" marL="720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2" name="Google Shape;292;p5"/>
          <p:cNvSpPr txBox="1"/>
          <p:nvPr/>
        </p:nvSpPr>
        <p:spPr>
          <a:xfrm>
            <a:off x="540000" y="5236643"/>
            <a:ext cx="3431087" cy="110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🡪 </a:t>
            </a:r>
            <a:r>
              <a:rPr b="1"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Class Weights </a:t>
            </a:r>
            <a:r>
              <a:rPr lang="de-DE" sz="18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method</a:t>
            </a:r>
            <a:endParaRPr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93" name="Google Shape;293;p5"/>
          <p:cNvSpPr txBox="1"/>
          <p:nvPr/>
        </p:nvSpPr>
        <p:spPr>
          <a:xfrm>
            <a:off x="540000" y="185288"/>
            <a:ext cx="11101135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Data Preprocessing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294" name="Google Shape;294;p5"/>
          <p:cNvSpPr txBox="1"/>
          <p:nvPr/>
        </p:nvSpPr>
        <p:spPr>
          <a:xfrm>
            <a:off x="7184641" y="185288"/>
            <a:ext cx="4572984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Explanation of ANN &amp; XGBoost for creditability prediction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"/>
          <p:cNvSpPr txBox="1"/>
          <p:nvPr>
            <p:ph type="title"/>
          </p:nvPr>
        </p:nvSpPr>
        <p:spPr>
          <a:xfrm>
            <a:off x="540000" y="540000"/>
            <a:ext cx="11101135" cy="18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Data Preprocessing</a:t>
            </a:r>
            <a:endParaRPr/>
          </a:p>
        </p:txBody>
      </p:sp>
      <p:sp>
        <p:nvSpPr>
          <p:cNvPr id="301" name="Google Shape;301;p6"/>
          <p:cNvSpPr txBox="1"/>
          <p:nvPr>
            <p:ph idx="1" type="body"/>
          </p:nvPr>
        </p:nvSpPr>
        <p:spPr>
          <a:xfrm>
            <a:off x="550865" y="1102827"/>
            <a:ext cx="11101136" cy="1614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5700" lvl="0" marL="27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b="1" lang="de-DE"/>
              <a:t>Class Weights Method</a:t>
            </a:r>
            <a:r>
              <a:rPr lang="de-DE"/>
              <a:t>: assign higher weights to minority classes and lower weights to majority classes in the loss function</a:t>
            </a:r>
            <a:endParaRPr/>
          </a:p>
          <a:p>
            <a:pPr indent="-1557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1557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/>
          </a:p>
          <a:p>
            <a:pPr indent="-1557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/>
          </a:p>
          <a:p>
            <a:pPr indent="-1557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/>
          </a:p>
          <a:p>
            <a:pPr indent="-1557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302" name="Google Shape;302;p6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3" name="Google Shape;303;p6"/>
          <p:cNvSpPr/>
          <p:nvPr/>
        </p:nvSpPr>
        <p:spPr>
          <a:xfrm>
            <a:off x="6090566" y="3093395"/>
            <a:ext cx="5166517" cy="30642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539999" y="2384222"/>
            <a:ext cx="5166517" cy="5678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5" name="Google Shape;305;p6"/>
          <p:cNvSpPr txBox="1"/>
          <p:nvPr/>
        </p:nvSpPr>
        <p:spPr>
          <a:xfrm>
            <a:off x="2293169" y="1973029"/>
            <a:ext cx="2072496" cy="925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5700" lvl="0" marL="27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de-DE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Formula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57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6" name="Google Shape;306;p6"/>
          <p:cNvSpPr/>
          <p:nvPr/>
        </p:nvSpPr>
        <p:spPr>
          <a:xfrm>
            <a:off x="6090567" y="2368742"/>
            <a:ext cx="5166517" cy="5678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7" name="Google Shape;307;p6"/>
          <p:cNvSpPr/>
          <p:nvPr/>
        </p:nvSpPr>
        <p:spPr>
          <a:xfrm>
            <a:off x="550865" y="3093395"/>
            <a:ext cx="5166517" cy="306421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8" name="Google Shape;308;p6"/>
          <p:cNvSpPr txBox="1"/>
          <p:nvPr/>
        </p:nvSpPr>
        <p:spPr>
          <a:xfrm>
            <a:off x="7826337" y="1957329"/>
            <a:ext cx="2072496" cy="925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5700" lvl="0" marL="27000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de-DE"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our study</a:t>
            </a:r>
            <a:endParaRPr sz="18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155700" lvl="0" marL="2700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09" name="Google Shape;3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491" y="3146792"/>
            <a:ext cx="1583352" cy="736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2222" y="3179948"/>
            <a:ext cx="2806712" cy="975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7288" y="4390579"/>
            <a:ext cx="3506576" cy="598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7728" y="5223617"/>
            <a:ext cx="3749365" cy="66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52391" y="4339111"/>
            <a:ext cx="4966946" cy="572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84990" y="5088894"/>
            <a:ext cx="4072093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209657" y="5591494"/>
            <a:ext cx="3510840" cy="552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152391" y="3312136"/>
            <a:ext cx="2231086" cy="510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477754" y="3219009"/>
            <a:ext cx="2406145" cy="541383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6"/>
          <p:cNvSpPr txBox="1"/>
          <p:nvPr/>
        </p:nvSpPr>
        <p:spPr>
          <a:xfrm>
            <a:off x="7184641" y="185288"/>
            <a:ext cx="4572984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Explanation of ANN &amp; XGBoost for creditability prediction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19" name="Google Shape;319;p6"/>
          <p:cNvSpPr txBox="1"/>
          <p:nvPr/>
        </p:nvSpPr>
        <p:spPr>
          <a:xfrm>
            <a:off x="540000" y="185288"/>
            <a:ext cx="11101135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Data Preprocessing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"/>
          <p:cNvSpPr txBox="1"/>
          <p:nvPr>
            <p:ph type="title"/>
          </p:nvPr>
        </p:nvSpPr>
        <p:spPr>
          <a:xfrm>
            <a:off x="545432" y="602141"/>
            <a:ext cx="11101135" cy="99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Artificial neural network (ANN)</a:t>
            </a:r>
            <a:endParaRPr/>
          </a:p>
        </p:txBody>
      </p:sp>
      <p:sp>
        <p:nvSpPr>
          <p:cNvPr id="325" name="Google Shape;325;p7"/>
          <p:cNvSpPr txBox="1"/>
          <p:nvPr>
            <p:ph idx="1" type="body"/>
          </p:nvPr>
        </p:nvSpPr>
        <p:spPr>
          <a:xfrm>
            <a:off x="681327" y="1800916"/>
            <a:ext cx="5204568" cy="4454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0000" lvl="0" marL="2700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de-DE"/>
              <a:t>Inspired by the human brain, neural networks are computational models composed of interconnected nodes (neurons)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de-DE"/>
              <a:t>Used to recognize patterns and model complex relationships in data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de-DE"/>
              <a:t>Capable of learning from large datasets and improving performance over time</a:t>
            </a:r>
            <a:endParaRPr/>
          </a:p>
          <a:p>
            <a:pPr indent="-270000" lvl="0" marL="27000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</a:pPr>
            <a:r>
              <a:rPr lang="de-DE"/>
              <a:t>Model performance: Accuracy, F-1 score</a:t>
            </a:r>
            <a:endParaRPr/>
          </a:p>
        </p:txBody>
      </p:sp>
      <p:sp>
        <p:nvSpPr>
          <p:cNvPr id="326" name="Google Shape;326;p7"/>
          <p:cNvSpPr txBox="1"/>
          <p:nvPr/>
        </p:nvSpPr>
        <p:spPr>
          <a:xfrm>
            <a:off x="540001" y="185288"/>
            <a:ext cx="3733550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Methodology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pic>
        <p:nvPicPr>
          <p:cNvPr id="327" name="Google Shape;327;p7"/>
          <p:cNvPicPr preferRelativeResize="0"/>
          <p:nvPr/>
        </p:nvPicPr>
        <p:blipFill rotWithShape="1">
          <a:blip r:embed="rId3">
            <a:alphaModFix/>
          </a:blip>
          <a:srcRect b="0" l="7373" r="6797" t="0"/>
          <a:stretch/>
        </p:blipFill>
        <p:spPr>
          <a:xfrm>
            <a:off x="6551720" y="1656522"/>
            <a:ext cx="5331741" cy="4199137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7"/>
          <p:cNvSpPr/>
          <p:nvPr/>
        </p:nvSpPr>
        <p:spPr>
          <a:xfrm>
            <a:off x="8995144" y="5991906"/>
            <a:ext cx="2888317" cy="337351"/>
          </a:xfrm>
          <a:prstGeom prst="rect">
            <a:avLst/>
          </a:prstGeom>
          <a:solidFill>
            <a:srgbClr val="D2E7FA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Explainable AI with Python, Gianfagna</a:t>
            </a:r>
            <a:endParaRPr sz="12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29" name="Google Shape;329;p7"/>
          <p:cNvSpPr txBox="1"/>
          <p:nvPr/>
        </p:nvSpPr>
        <p:spPr>
          <a:xfrm>
            <a:off x="7184641" y="185288"/>
            <a:ext cx="4572984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Explanation of ANN &amp; XGBoost for creditability prediction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30" name="Google Shape;330;p7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8"/>
          <p:cNvSpPr txBox="1"/>
          <p:nvPr>
            <p:ph type="title"/>
          </p:nvPr>
        </p:nvSpPr>
        <p:spPr>
          <a:xfrm>
            <a:off x="545432" y="602141"/>
            <a:ext cx="11101135" cy="99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EL, Boosting &amp; Gradient Descent</a:t>
            </a:r>
            <a:endParaRPr/>
          </a:p>
        </p:txBody>
      </p:sp>
      <p:sp>
        <p:nvSpPr>
          <p:cNvPr id="336" name="Google Shape;336;p8"/>
          <p:cNvSpPr txBox="1"/>
          <p:nvPr/>
        </p:nvSpPr>
        <p:spPr>
          <a:xfrm>
            <a:off x="540000" y="185288"/>
            <a:ext cx="11101135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Methodology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37" name="Google Shape;337;p8"/>
          <p:cNvSpPr txBox="1"/>
          <p:nvPr/>
        </p:nvSpPr>
        <p:spPr>
          <a:xfrm>
            <a:off x="7184641" y="185288"/>
            <a:ext cx="4572984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Explanation of ANN &amp; XGBoost for creditability prediction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38" name="Google Shape;338;p8"/>
          <p:cNvSpPr/>
          <p:nvPr/>
        </p:nvSpPr>
        <p:spPr>
          <a:xfrm>
            <a:off x="540000" y="1584281"/>
            <a:ext cx="3877293" cy="509695"/>
          </a:xfrm>
          <a:prstGeom prst="rect">
            <a:avLst/>
          </a:prstGeom>
          <a:solidFill>
            <a:srgbClr val="105B40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Ensemble Learning</a:t>
            </a:r>
            <a:endParaRPr/>
          </a:p>
        </p:txBody>
      </p:sp>
      <p:sp>
        <p:nvSpPr>
          <p:cNvPr id="339" name="Google Shape;339;p8"/>
          <p:cNvSpPr/>
          <p:nvPr/>
        </p:nvSpPr>
        <p:spPr>
          <a:xfrm>
            <a:off x="540000" y="2208292"/>
            <a:ext cx="3877293" cy="982964"/>
          </a:xfrm>
          <a:prstGeom prst="rect">
            <a:avLst/>
          </a:prstGeom>
          <a:solidFill>
            <a:srgbClr val="18896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Train different models („learners“) to solve the same problem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Combine „learners“ to improve performance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0" name="Google Shape;340;p8"/>
          <p:cNvPicPr preferRelativeResize="0"/>
          <p:nvPr/>
        </p:nvPicPr>
        <p:blipFill rotWithShape="1">
          <a:blip r:embed="rId3">
            <a:alphaModFix/>
          </a:blip>
          <a:srcRect b="1082" l="0" r="0" t="4753"/>
          <a:stretch/>
        </p:blipFill>
        <p:spPr>
          <a:xfrm>
            <a:off x="540000" y="3300983"/>
            <a:ext cx="3877293" cy="2898649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8"/>
          <p:cNvSpPr txBox="1"/>
          <p:nvPr/>
        </p:nvSpPr>
        <p:spPr>
          <a:xfrm>
            <a:off x="539999" y="6248692"/>
            <a:ext cx="387729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https://encord.com/blog/what-is-ensemble-learning/</a:t>
            </a:r>
            <a:r>
              <a:rPr lang="de-DE" sz="1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2" name="Google Shape;342;p8"/>
          <p:cNvSpPr/>
          <p:nvPr/>
        </p:nvSpPr>
        <p:spPr>
          <a:xfrm>
            <a:off x="4770624" y="1575136"/>
            <a:ext cx="2660905" cy="509695"/>
          </a:xfrm>
          <a:prstGeom prst="rect">
            <a:avLst/>
          </a:prstGeom>
          <a:solidFill>
            <a:srgbClr val="105B40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Boosting</a:t>
            </a:r>
            <a:endParaRPr b="1"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3" name="Google Shape;343;p8"/>
          <p:cNvSpPr/>
          <p:nvPr/>
        </p:nvSpPr>
        <p:spPr>
          <a:xfrm>
            <a:off x="4770624" y="2199147"/>
            <a:ext cx="2660905" cy="982964"/>
          </a:xfrm>
          <a:prstGeom prst="rect">
            <a:avLst/>
          </a:prstGeom>
          <a:solidFill>
            <a:srgbClr val="18896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Train sequentially models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Each new model attempts to correct errors made b the previous model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4" name="Google Shape;34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88344" y="3296427"/>
            <a:ext cx="2643185" cy="290032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8"/>
          <p:cNvSpPr txBox="1"/>
          <p:nvPr/>
        </p:nvSpPr>
        <p:spPr>
          <a:xfrm>
            <a:off x="4788345" y="6248692"/>
            <a:ext cx="2660906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https://medium.com/@roshmitadey/bagging-v-s-boosting-be765c970fd1</a:t>
            </a:r>
            <a:r>
              <a:rPr lang="de-DE" sz="1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6" name="Google Shape;346;p8"/>
          <p:cNvSpPr/>
          <p:nvPr/>
        </p:nvSpPr>
        <p:spPr>
          <a:xfrm>
            <a:off x="7836408" y="1575136"/>
            <a:ext cx="3804727" cy="509695"/>
          </a:xfrm>
          <a:prstGeom prst="rect">
            <a:avLst/>
          </a:prstGeom>
          <a:solidFill>
            <a:srgbClr val="105B40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Gradient Descent</a:t>
            </a:r>
            <a:endParaRPr/>
          </a:p>
        </p:txBody>
      </p:sp>
      <p:sp>
        <p:nvSpPr>
          <p:cNvPr id="347" name="Google Shape;347;p8"/>
          <p:cNvSpPr/>
          <p:nvPr/>
        </p:nvSpPr>
        <p:spPr>
          <a:xfrm>
            <a:off x="7836408" y="2199147"/>
            <a:ext cx="3804727" cy="982964"/>
          </a:xfrm>
          <a:prstGeom prst="rect">
            <a:avLst/>
          </a:prstGeom>
          <a:solidFill>
            <a:srgbClr val="18896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Attempts to minimize a loss function of model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Iteratively adjusts the model parameters in the direction of the negative gradient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48" name="Google Shape;34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836408" y="3296427"/>
            <a:ext cx="3804727" cy="2904229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8"/>
          <p:cNvSpPr txBox="1"/>
          <p:nvPr/>
        </p:nvSpPr>
        <p:spPr>
          <a:xfrm>
            <a:off x="7820303" y="6248692"/>
            <a:ext cx="3820831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https://bdtechtalks.com/2023/07/31/what-is-gradient-descent/</a:t>
            </a:r>
            <a:r>
              <a:rPr lang="de-DE" sz="1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0" name="Google Shape;350;p8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9"/>
          <p:cNvSpPr txBox="1"/>
          <p:nvPr>
            <p:ph type="title"/>
          </p:nvPr>
        </p:nvSpPr>
        <p:spPr>
          <a:xfrm>
            <a:off x="545432" y="602141"/>
            <a:ext cx="11101135" cy="995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ll MT"/>
              <a:buNone/>
            </a:pPr>
            <a:r>
              <a:rPr lang="de-DE"/>
              <a:t>XGBoost</a:t>
            </a:r>
            <a:endParaRPr/>
          </a:p>
        </p:txBody>
      </p:sp>
      <p:sp>
        <p:nvSpPr>
          <p:cNvPr id="356" name="Google Shape;356;p9"/>
          <p:cNvSpPr txBox="1"/>
          <p:nvPr/>
        </p:nvSpPr>
        <p:spPr>
          <a:xfrm>
            <a:off x="540000" y="185288"/>
            <a:ext cx="11101135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Methodology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57" name="Google Shape;357;p9"/>
          <p:cNvSpPr txBox="1"/>
          <p:nvPr/>
        </p:nvSpPr>
        <p:spPr>
          <a:xfrm>
            <a:off x="7184641" y="185288"/>
            <a:ext cx="4572984" cy="30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ell MT"/>
              <a:buNone/>
            </a:pPr>
            <a:r>
              <a:rPr lang="de-DE" sz="1400">
                <a:solidFill>
                  <a:schemeClr val="lt1"/>
                </a:solidFill>
                <a:latin typeface="Bell MT"/>
                <a:ea typeface="Bell MT"/>
                <a:cs typeface="Bell MT"/>
                <a:sym typeface="Bell MT"/>
              </a:rPr>
              <a:t>Explanation of ANN &amp; XGBoost for creditability prediction</a:t>
            </a:r>
            <a:endParaRPr sz="1400">
              <a:solidFill>
                <a:schemeClr val="lt1"/>
              </a:solidFill>
              <a:latin typeface="Bell MT"/>
              <a:ea typeface="Bell MT"/>
              <a:cs typeface="Bell MT"/>
              <a:sym typeface="Bell MT"/>
            </a:endParaRPr>
          </a:p>
        </p:txBody>
      </p:sp>
      <p:sp>
        <p:nvSpPr>
          <p:cNvPr id="358" name="Google Shape;358;p9"/>
          <p:cNvSpPr/>
          <p:nvPr/>
        </p:nvSpPr>
        <p:spPr>
          <a:xfrm>
            <a:off x="540000" y="1584281"/>
            <a:ext cx="11101135" cy="509695"/>
          </a:xfrm>
          <a:prstGeom prst="rect">
            <a:avLst/>
          </a:prstGeom>
          <a:solidFill>
            <a:srgbClr val="105B40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XGBoost</a:t>
            </a:r>
            <a:endParaRPr b="1"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9" name="Google Shape;359;p9"/>
          <p:cNvSpPr/>
          <p:nvPr/>
        </p:nvSpPr>
        <p:spPr>
          <a:xfrm>
            <a:off x="540001" y="2208292"/>
            <a:ext cx="4096007" cy="982964"/>
          </a:xfrm>
          <a:prstGeom prst="rect">
            <a:avLst/>
          </a:prstGeom>
          <a:solidFill>
            <a:srgbClr val="18896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</a:t>
            </a: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</a:t>
            </a: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treme </a:t>
            </a: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</a:t>
            </a: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radient </a:t>
            </a: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Boost</a:t>
            </a: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ing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Ensemble method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Based on the principles of gradient boosting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Primarily uses decision trees as base learners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0" name="Google Shape;36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3305572"/>
            <a:ext cx="4105624" cy="2052812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9"/>
          <p:cNvSpPr txBox="1"/>
          <p:nvPr/>
        </p:nvSpPr>
        <p:spPr>
          <a:xfrm>
            <a:off x="540001" y="5452073"/>
            <a:ext cx="4105623" cy="600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https://aiml.com/what-is-xgboost-and-how-does-it-improve-upon-standard-gbm/</a:t>
            </a:r>
            <a:r>
              <a:rPr lang="de-DE" sz="1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2" name="Google Shape;362;p9"/>
          <p:cNvSpPr/>
          <p:nvPr/>
        </p:nvSpPr>
        <p:spPr>
          <a:xfrm>
            <a:off x="4745011" y="2207468"/>
            <a:ext cx="3594317" cy="982964"/>
          </a:xfrm>
          <a:prstGeom prst="rect">
            <a:avLst/>
          </a:prstGeom>
          <a:solidFill>
            <a:srgbClr val="18896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Builds an ensemble of trees in a sequential manner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Each new tree aims to correct the errors made by the previous trees</a:t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3" name="Google Shape;36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55877" y="3303925"/>
            <a:ext cx="3583451" cy="2052812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9"/>
          <p:cNvSpPr txBox="1"/>
          <p:nvPr/>
        </p:nvSpPr>
        <p:spPr>
          <a:xfrm>
            <a:off x="4755877" y="5466357"/>
            <a:ext cx="358345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100" u="sng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https://www.researchgate.net/figure/A-general-architecture-of-XGBoost_fig3_335483097</a:t>
            </a:r>
            <a:r>
              <a:rPr lang="de-DE" sz="11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		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5" name="Google Shape;365;p9"/>
          <p:cNvSpPr/>
          <p:nvPr/>
        </p:nvSpPr>
        <p:spPr>
          <a:xfrm>
            <a:off x="8448332" y="2203596"/>
            <a:ext cx="3192804" cy="376525"/>
          </a:xfrm>
          <a:prstGeom prst="rect">
            <a:avLst/>
          </a:prstGeom>
          <a:solidFill>
            <a:srgbClr val="18896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-DE" sz="14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Mathematical formula</a:t>
            </a:r>
            <a:endParaRPr b="1"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6" name="Google Shape;366;p9"/>
          <p:cNvSpPr/>
          <p:nvPr/>
        </p:nvSpPr>
        <p:spPr>
          <a:xfrm>
            <a:off x="8448331" y="2689741"/>
            <a:ext cx="3192804" cy="2666996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0D4D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67" name="Google Shape;367;p9"/>
          <p:cNvPicPr preferRelativeResize="0"/>
          <p:nvPr/>
        </p:nvPicPr>
        <p:blipFill rotWithShape="1">
          <a:blip r:embed="rId7">
            <a:alphaModFix/>
          </a:blip>
          <a:srcRect b="0" l="5755" r="6975" t="0"/>
          <a:stretch/>
        </p:blipFill>
        <p:spPr>
          <a:xfrm>
            <a:off x="8524751" y="2698950"/>
            <a:ext cx="3116384" cy="103752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9"/>
          <p:cNvSpPr txBox="1"/>
          <p:nvPr/>
        </p:nvSpPr>
        <p:spPr>
          <a:xfrm>
            <a:off x="8537244" y="3966894"/>
            <a:ext cx="3014977" cy="57971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9473" l="-20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>
                <a:latin typeface="Avenir"/>
                <a:ea typeface="Avenir"/>
                <a:cs typeface="Avenir"/>
                <a:sym typeface="Avenir"/>
              </a:rPr>
              <a:t> </a:t>
            </a:r>
            <a:endParaRPr/>
          </a:p>
        </p:txBody>
      </p:sp>
      <p:sp>
        <p:nvSpPr>
          <p:cNvPr id="369" name="Google Shape;369;p9"/>
          <p:cNvSpPr txBox="1"/>
          <p:nvPr>
            <p:ph idx="12" type="sldNum"/>
          </p:nvPr>
        </p:nvSpPr>
        <p:spPr>
          <a:xfrm>
            <a:off x="10883899" y="6314400"/>
            <a:ext cx="757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low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2024-12-13T08:16:51Z</dcterms:created>
  <dc:creator>Raika Hoorsun (DE)</dc:creator>
</cp:coreProperties>
</file>