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5" r:id="rId4"/>
    <p:sldId id="286" r:id="rId5"/>
    <p:sldId id="287" r:id="rId6"/>
    <p:sldId id="288" r:id="rId7"/>
    <p:sldId id="301" r:id="rId8"/>
    <p:sldId id="289" r:id="rId9"/>
    <p:sldId id="290" r:id="rId10"/>
    <p:sldId id="291" r:id="rId11"/>
    <p:sldId id="296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97" r:id="rId21"/>
    <p:sldId id="31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1" r:id="rId39"/>
    <p:sldId id="341" r:id="rId40"/>
    <p:sldId id="318" r:id="rId41"/>
    <p:sldId id="298" r:id="rId42"/>
    <p:sldId id="299" r:id="rId43"/>
    <p:sldId id="332" r:id="rId44"/>
    <p:sldId id="336" r:id="rId45"/>
    <p:sldId id="333" r:id="rId46"/>
    <p:sldId id="334" r:id="rId47"/>
    <p:sldId id="337" r:id="rId48"/>
    <p:sldId id="338" r:id="rId49"/>
    <p:sldId id="339" r:id="rId50"/>
    <p:sldId id="340" r:id="rId51"/>
    <p:sldId id="268" r:id="rId52"/>
    <p:sldId id="342" r:id="rId5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c Vinh Le" initials="DVL" lastIdx="2" clrIdx="0">
    <p:extLst>
      <p:ext uri="{19B8F6BF-5375-455C-9EA6-DF929625EA0E}">
        <p15:presenceInfo xmlns:p15="http://schemas.microsoft.com/office/powerpoint/2012/main" userId="a3db6faf3934f1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E5391C"/>
    <a:srgbClr val="C93134"/>
    <a:srgbClr val="CF1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18" autoAdjust="0"/>
    <p:restoredTop sz="94640"/>
  </p:normalViewPr>
  <p:slideViewPr>
    <p:cSldViewPr snapToGrid="0" snapToObjects="1">
      <p:cViewPr varScale="1">
        <p:scale>
          <a:sx n="86" d="100"/>
          <a:sy n="86" d="100"/>
        </p:scale>
        <p:origin x="1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5A1F3-CE11-4848-BA85-36390D57D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18E43-6734-874E-99E6-BA405199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3EA86-96E6-5845-A13F-F0B8BA6C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74DBD-746B-2D42-8543-73708CDB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6A6D0-3DF9-AC43-AE76-FA311FF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7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A5DB-D033-FF44-A4F5-10DBFE42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4FF72-859B-5048-8A6B-E73489F5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F4FD-17AA-BB43-B49A-4F005D08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4220-7F27-0D46-8729-74D8005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45A4-0241-BE4A-ADF9-D08D4117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85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F5DB5-B309-9F43-8836-CAB183BF8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46B99-98BD-6B48-9328-A8FA3E72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4721-19A2-634B-A321-1766214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EF2-412E-9E40-AC42-0CA7854A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F28C-8AC7-D347-AFFE-728B2ACC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913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3623-47BE-4845-9DFA-BFD67EAB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DCE6-23D6-FB4C-8C51-49B032342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6A524-ACD8-FE4E-8FFE-8F317267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61F5-B1FE-E148-8D94-216216D9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9550-E30C-7542-AD4A-93E3FFD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00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FB1A-E6C9-4743-9582-CA43801A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068D1-53BA-A34E-8C7B-D4480C92C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19E0-A6CC-9B45-9E0C-BACDD712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75BE-8997-8C4A-BC8C-A9AE31BF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37E2-5E34-EF40-A648-F8999D1C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54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BAB-76A9-4549-AC26-E16DF765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2663-6782-CD45-82E9-E5149851A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13D4-E168-174A-8717-006F7BD7C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85925-9743-D340-BB01-FF8C20E3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42E8C-C604-124D-9B6A-8AB674D0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3E951-9C49-9347-B685-44E148A6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610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E3A4-F8D5-B14A-88B4-BC8853D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12A9-3290-0740-9AB6-E798CE26D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0A42E-B21B-1744-8488-2315BB69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9BFD8-AE2E-1743-A2AB-F7BC32C00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9B753-76CA-874E-A003-53A6AC5F7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DE8BD-100E-754C-A1BF-E951571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21B2F-F2AC-1240-ACDC-53B210EC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8479A-A321-224F-B68A-EE460E64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382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CD31-081E-A345-A406-293040FF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0B40B-D10F-6A41-ACC4-97B51A3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EFAE9-65CB-5846-9D83-3D28CC54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C3A21-EF8B-C042-B040-0AF13436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43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62058-3D1B-E846-A9D3-B062C6DC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7891D-43FF-DB43-99CB-32103007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C4F8-D1B6-CE4D-8C35-AF2E59E7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81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B67B-D69D-C74C-8FA3-C399CB45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0121-77E1-124E-B9AB-31809FB5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A204-94DE-5D43-A789-C3A98195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E0B0B-9B19-BA40-A7F7-8181B746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96793-9760-BB4D-AF01-5D27459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37D1-2065-7B4A-862C-190065B7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62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EF2F-37EA-B744-83F2-B2AB84C6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2239D-C0AB-C24B-92D6-4CB214AEF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77B58-007A-9649-A8AD-93E6A163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BDE6-3AD9-D94C-B7E2-0ACB0963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A20EE-1B1D-3346-B39E-BA2A8D6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D40E-03AF-5241-8004-5B030251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240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316CB-511C-3B49-BE93-6ED35D33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88122-1051-CC4A-93B7-879FFE9B9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3F-BEB2-CE4C-B3D6-7D5F640A8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CF420-2832-554B-8C2F-733C9CB5E46D}" type="datetimeFigureOut">
              <a:rPr lang="en-CN" smtClean="0"/>
              <a:t>2020/4/23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599F-6455-8A48-99F6-0DBE96195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C573-0766-FB4F-9882-CD188490D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070-18D6-A14D-9395-487FCEE86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182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18.xml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0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slide" Target="slide6.xml"/><Relationship Id="rId7" Type="http://schemas.openxmlformats.org/officeDocument/2006/relationships/slide" Target="slide5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6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2.xml"/><Relationship Id="rId4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4.xml"/><Relationship Id="rId4" Type="http://schemas.openxmlformats.org/officeDocument/2006/relationships/slide" Target="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5.xml"/><Relationship Id="rId4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7.xml"/><Relationship Id="rId4" Type="http://schemas.openxmlformats.org/officeDocument/2006/relationships/slide" Target="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9.xml"/><Relationship Id="rId5" Type="http://schemas.openxmlformats.org/officeDocument/2006/relationships/slide" Target="slide38.xml"/><Relationship Id="rId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0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6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48.xml"/><Relationship Id="rId5" Type="http://schemas.openxmlformats.org/officeDocument/2006/relationships/slide" Target="slide1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6.xml"/><Relationship Id="rId7" Type="http://schemas.openxmlformats.org/officeDocument/2006/relationships/slide" Target="slide3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0.xml"/><Relationship Id="rId4" Type="http://schemas.openxmlformats.org/officeDocument/2006/relationships/slide" Target="slide10.xml"/><Relationship Id="rId9" Type="http://schemas.openxmlformats.org/officeDocument/2006/relationships/slide" Target="slide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2FB6DFE-60A3-614E-A199-7FC1B58311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7"/>
          <a:stretch/>
        </p:blipFill>
        <p:spPr>
          <a:xfrm rot="10800000">
            <a:off x="9338434" y="17006"/>
            <a:ext cx="3257550" cy="68580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76945F-9564-134B-97F5-374B1C513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532" y="0"/>
            <a:ext cx="3288652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7616947-08F1-9840-B623-7E3FFA199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394" y="530989"/>
            <a:ext cx="4895212" cy="46712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55DCA-F4A1-FB4D-AF7B-4707CF858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12363">
            <a:off x="6735160" y="3179158"/>
            <a:ext cx="2248176" cy="2652226"/>
          </a:xfrm>
          <a:prstGeom prst="rect">
            <a:avLst/>
          </a:prstGeom>
          <a:effectLst>
            <a:glow rad="215900">
              <a:schemeClr val="bg1">
                <a:alpha val="86000"/>
              </a:schemeClr>
            </a:glow>
            <a:reflection endPos="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582D623-C39B-364F-A87F-95102F486945}"/>
              </a:ext>
            </a:extLst>
          </p:cNvPr>
          <p:cNvSpPr txBox="1">
            <a:spLocks/>
          </p:cNvSpPr>
          <p:nvPr/>
        </p:nvSpPr>
        <p:spPr>
          <a:xfrm>
            <a:off x="8315221" y="5185233"/>
            <a:ext cx="39958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Team32 :  </a:t>
            </a:r>
            <a:r>
              <a:rPr lang="en-CN" sz="2000" dirty="0"/>
              <a:t>Duc Vinh Le</a:t>
            </a:r>
            <a:r>
              <a:rPr lang="en-US" sz="2000" dirty="0"/>
              <a:t> (Lee)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Jie Ma</a:t>
            </a:r>
            <a:r>
              <a:rPr lang="en-US" sz="2000" dirty="0"/>
              <a:t> (Jasper)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 Yuchang Huang</a:t>
            </a:r>
            <a:r>
              <a:rPr lang="en-US" sz="2000" dirty="0"/>
              <a:t> (Lucas)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sz="2000" dirty="0"/>
              <a:t>                         </a:t>
            </a:r>
            <a:r>
              <a:rPr lang="zh-CN" altLang="en-US" sz="2000" dirty="0"/>
              <a:t>  </a:t>
            </a:r>
            <a:r>
              <a:rPr lang="en-CN" sz="2000" dirty="0"/>
              <a:t>Zhidian Lin</a:t>
            </a:r>
            <a:r>
              <a:rPr lang="en-US" sz="2000" dirty="0"/>
              <a:t> (Kimberley)</a:t>
            </a:r>
            <a:endParaRPr lang="en-CN" sz="2000" dirty="0"/>
          </a:p>
          <a:p>
            <a:pPr marL="0" indent="0">
              <a:lnSpc>
                <a:spcPts val="1400"/>
              </a:lnSpc>
              <a:buNone/>
            </a:pPr>
            <a:r>
              <a:rPr lang="en-CN" dirty="0">
                <a:solidFill>
                  <a:schemeClr val="accent1">
                    <a:lumMod val="75000"/>
                  </a:schemeClr>
                </a:solidFill>
              </a:rPr>
              <a:t> Mentor :   </a:t>
            </a:r>
            <a:r>
              <a:rPr lang="en-CN" sz="2000" dirty="0"/>
              <a:t>Yiwei Zhong</a:t>
            </a:r>
          </a:p>
          <a:p>
            <a:pPr marL="0" indent="0">
              <a:lnSpc>
                <a:spcPts val="1400"/>
              </a:lnSpc>
              <a:buNone/>
            </a:pPr>
            <a:endParaRPr lang="en-C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C91A6-E9D1-3E45-BA0F-02EEAA5CFFD8}"/>
              </a:ext>
            </a:extLst>
          </p:cNvPr>
          <p:cNvSpPr/>
          <p:nvPr/>
        </p:nvSpPr>
        <p:spPr>
          <a:xfrm>
            <a:off x="1766821" y="4572002"/>
            <a:ext cx="5297367" cy="630235"/>
          </a:xfrm>
          <a:prstGeom prst="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29000"/>
              </a:prstClr>
            </a:outerShdw>
          </a:effectLst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Snip Single Corner Rectangle 6">
            <a:extLst>
              <a:ext uri="{FF2B5EF4-FFF2-40B4-BE49-F238E27FC236}">
                <a16:creationId xmlns:a16="http://schemas.microsoft.com/office/drawing/2014/main" id="{A62AA341-35F3-924F-B4EE-97F9305C8D21}"/>
              </a:ext>
            </a:extLst>
          </p:cNvPr>
          <p:cNvSpPr/>
          <p:nvPr/>
        </p:nvSpPr>
        <p:spPr>
          <a:xfrm rot="10800000">
            <a:off x="1201270" y="4572001"/>
            <a:ext cx="368326" cy="630236"/>
          </a:xfrm>
          <a:prstGeom prst="snip1Rect">
            <a:avLst/>
          </a:prstGeom>
          <a:solidFill>
            <a:srgbClr val="E5391C"/>
          </a:solidFill>
          <a:ln>
            <a:noFill/>
          </a:ln>
          <a:effectLst>
            <a:outerShdw blurRad="50800" dist="266700" dir="2700000" algn="tl" rotWithShape="0">
              <a:prstClr val="black">
                <a:alpha val="3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3D678E-EA47-6647-BB42-BF2B128A3C50}"/>
              </a:ext>
            </a:extLst>
          </p:cNvPr>
          <p:cNvSpPr/>
          <p:nvPr/>
        </p:nvSpPr>
        <p:spPr>
          <a:xfrm>
            <a:off x="205705" y="3848400"/>
            <a:ext cx="718969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to</a:t>
            </a:r>
            <a:r>
              <a:rPr lang="zh-CN" altLang="en-US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altLang="zh-CN" sz="7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Mars</a:t>
            </a:r>
            <a:endParaRPr lang="en-US" sz="7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972A2-1EF1-C344-9B08-706E630C8C62}"/>
              </a:ext>
            </a:extLst>
          </p:cNvPr>
          <p:cNvSpPr/>
          <p:nvPr/>
        </p:nvSpPr>
        <p:spPr>
          <a:xfrm>
            <a:off x="597816" y="3923035"/>
            <a:ext cx="6405471" cy="141577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Mission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</a:t>
            </a:r>
            <a:r>
              <a:rPr lang="zh-CN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CN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Mars</a:t>
            </a:r>
          </a:p>
          <a:p>
            <a:pPr algn="r"/>
            <a:endParaRPr lang="en-US" altLang="zh-CN" sz="7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r"/>
            <a:endParaRPr lang="en-US" altLang="zh-CN" sz="7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EAB04-F6C5-C64F-86A2-FE1C97333687}"/>
              </a:ext>
            </a:extLst>
          </p:cNvPr>
          <p:cNvSpPr/>
          <p:nvPr/>
        </p:nvSpPr>
        <p:spPr>
          <a:xfrm>
            <a:off x="687461" y="3525234"/>
            <a:ext cx="20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Prototype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04AA2-26B0-7C40-8DEF-9A676DA8DA9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21" t="6066" r="168"/>
          <a:stretch/>
        </p:blipFill>
        <p:spPr>
          <a:xfrm>
            <a:off x="28531" y="-3910"/>
            <a:ext cx="2629460" cy="3128707"/>
          </a:xfrm>
          <a:prstGeom prst="rect">
            <a:avLst/>
          </a:prstGeom>
          <a:effectLst>
            <a:outerShdw blurRad="50800" dist="50800" dir="5400000" sx="3000" sy="3000" algn="ctr" rotWithShape="0">
              <a:srgbClr val="000000">
                <a:alpha val="43137"/>
              </a:srgb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BD85E05-A747-5E4D-AA80-D1C943D314EF}"/>
              </a:ext>
            </a:extLst>
          </p:cNvPr>
          <p:cNvSpPr txBox="1"/>
          <p:nvPr/>
        </p:nvSpPr>
        <p:spPr>
          <a:xfrm>
            <a:off x="6003235" y="-8945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8279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455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Create a Mission***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422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66479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49512"/>
            <a:ext cx="3835984" cy="2816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dirty="0"/>
              <a:t>Enter the following information</a:t>
            </a:r>
          </a:p>
          <a:p>
            <a:endParaRPr lang="en-AU" dirty="0"/>
          </a:p>
          <a:p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Mission name: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Description: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Country of origin:</a:t>
            </a:r>
          </a:p>
          <a:p>
            <a:pPr>
              <a:lnSpc>
                <a:spcPts val="1800"/>
              </a:lnSpc>
            </a:pPr>
            <a:endParaRPr lang="en-AU" dirty="0"/>
          </a:p>
          <a:p>
            <a:pPr>
              <a:lnSpc>
                <a:spcPts val="1800"/>
              </a:lnSpc>
            </a:pPr>
            <a:r>
              <a:rPr lang="en-AU" dirty="0"/>
              <a:t>Countries allowed: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7319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1535" y="1360360"/>
            <a:ext cx="2040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Status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744577"/>
            <a:ext cx="3835984" cy="30963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current mission status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Planning phase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Departed Earth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Landed on Mars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Mission in progress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Returned to Earth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Mission completed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55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41434" y="1248600"/>
            <a:ext cx="2766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Mission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13148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Launch date: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Location of the destination: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Duration of the mission: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19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66479"/>
            <a:ext cx="2205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Job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Job Information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180344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Job name: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Job description: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Employee titles and numbers: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A to add another job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05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573692" y="1259310"/>
            <a:ext cx="2650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Cargo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Cargo Requirement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030713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the journey: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the mission: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Requirement for other missions: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745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27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Coordinator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Coordinator Assignment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2043776"/>
            <a:ext cx="3835984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Coordinator ID: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Name: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Email: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706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412457" y="1273118"/>
            <a:ext cx="3594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List of Mission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Mission Information </a:t>
            </a:r>
            <a:r>
              <a:rPr lang="en-AU" b="1" dirty="0"/>
              <a:t>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510931"/>
            <a:ext cx="3835984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Mission name: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Description: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Country of origin: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Countries allowed: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Mission status: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</a:t>
            </a:r>
            <a:r>
              <a:rPr lang="en-US" altLang="zh-CN" dirty="0"/>
              <a:t>Please check that all the 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information above is correct.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DE64A9-15E6-4F48-AFAA-2F8CA118D601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70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85595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New Mission Created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48FD00-3ED2-4EBD-A84D-0A1249B5F7DC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077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995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1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Mission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24915" y="1286396"/>
            <a:ext cx="227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Mission Aborted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17845" y="95372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</a:t>
            </a:r>
            <a:r>
              <a:rPr lang="en-US" altLang="zh-CN" b="1" i="1" dirty="0"/>
              <a:t>Log Out Successful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6A29A6-61B3-4F73-91F7-9455F0EB4300}"/>
              </a:ext>
            </a:extLst>
          </p:cNvPr>
          <p:cNvSpPr txBox="1"/>
          <p:nvPr/>
        </p:nvSpPr>
        <p:spPr>
          <a:xfrm>
            <a:off x="4128730" y="2685530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Mission Aborted.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55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72495" y="1060132"/>
            <a:ext cx="1961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Role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Mission to Mars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93824" y="1785513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role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Administrator</a:t>
            </a:r>
          </a:p>
          <a:p>
            <a:pPr marL="342900" indent="-342900">
              <a:buAutoNum type="arabicPeriod"/>
            </a:pPr>
            <a:endParaRPr lang="en-AU" dirty="0"/>
          </a:p>
          <a:p>
            <a:pPr marL="342900" indent="-342900">
              <a:buAutoNum type="arabicPeriod"/>
            </a:pPr>
            <a:r>
              <a:rPr lang="en-AU" dirty="0"/>
              <a:t>Coordinator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39616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777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5C8B1B8-C1D4-43B2-8BC8-BFDB13F69E46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5A05A68-9F99-4D38-8A27-DDE66B0DB6B6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Select a Space Shuttle ***</a:t>
            </a:r>
          </a:p>
          <a:p>
            <a:endParaRPr lang="en-AU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0A49C35-5381-4E93-A47F-3B922398E8D9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4565FE0A-1BCA-A74C-A163-092E83C72502}"/>
              </a:ext>
            </a:extLst>
          </p:cNvPr>
          <p:cNvSpPr txBox="1"/>
          <p:nvPr/>
        </p:nvSpPr>
        <p:spPr>
          <a:xfrm>
            <a:off x="824915" y="1286396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2</a:t>
            </a:r>
          </a:p>
        </p:txBody>
      </p:sp>
    </p:spTree>
    <p:extLst>
      <p:ext uri="{BB962C8B-B14F-4D97-AF65-F5344CB8AC3E}">
        <p14:creationId xmlns:p14="http://schemas.microsoft.com/office/powerpoint/2010/main" val="4063226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AEA9E4C-7DFF-43A6-BCA8-E713E01EA261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9C1D837-508A-47D8-B716-B486B4471480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Selection ***</a:t>
            </a:r>
            <a:endParaRPr lang="en-AU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23C63-1B00-4E35-98B2-A7C9C6C503E9}"/>
              </a:ext>
            </a:extLst>
          </p:cNvPr>
          <p:cNvSpPr txBox="1"/>
          <p:nvPr/>
        </p:nvSpPr>
        <p:spPr>
          <a:xfrm>
            <a:off x="4451673" y="2882294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your preferred Shuttle ID:</a:t>
            </a:r>
          </a:p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3297B-FA6E-45D9-BC40-CF7E59C7C8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look up all shuttles</a:t>
            </a:r>
            <a:endParaRPr lang="en-AU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6FB53538-0360-AC4B-80A4-31BD386EEA0E}"/>
              </a:ext>
            </a:extLst>
          </p:cNvPr>
          <p:cNvSpPr txBox="1"/>
          <p:nvPr/>
        </p:nvSpPr>
        <p:spPr>
          <a:xfrm>
            <a:off x="824915" y="1286396"/>
            <a:ext cx="204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Selecting page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9363DC-9738-4069-B8A3-FA4C21165782}"/>
              </a:ext>
            </a:extLst>
          </p:cNvPr>
          <p:cNvSpPr/>
          <p:nvPr/>
        </p:nvSpPr>
        <p:spPr>
          <a:xfrm>
            <a:off x="9106965" y="5769142"/>
            <a:ext cx="140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Enter ID: 002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7DD148-41F0-4736-8FD1-50A77C9EC886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7" action="ppaction://hlinksldjump"/>
              </a:rPr>
              <a:t>Back to design principles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79BD44-67BF-42A9-AFAB-86A7372BBA96}"/>
              </a:ext>
            </a:extLst>
          </p:cNvPr>
          <p:cNvSpPr/>
          <p:nvPr/>
        </p:nvSpPr>
        <p:spPr>
          <a:xfrm>
            <a:off x="9106964" y="5399810"/>
            <a:ext cx="140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8" action="ppaction://hlinksldjump"/>
              </a:rPr>
              <a:t>Enter ID: 009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001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1 Detail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001 </a:t>
            </a:r>
          </a:p>
          <a:p>
            <a:r>
              <a:rPr lang="en-US" altLang="zh-CN" dirty="0"/>
              <a:t>Name:            ABC </a:t>
            </a:r>
          </a:p>
          <a:p>
            <a:r>
              <a:rPr lang="en-US" altLang="zh-CN" dirty="0"/>
              <a:t>Year:               2020 </a:t>
            </a:r>
          </a:p>
          <a:p>
            <a:r>
              <a:rPr lang="en-US" altLang="zh-CN" dirty="0"/>
              <a:t>Fuel:               3L </a:t>
            </a:r>
          </a:p>
          <a:p>
            <a:r>
              <a:rPr lang="en-US" altLang="zh-CN" dirty="0"/>
              <a:t>Payload:         3 people </a:t>
            </a:r>
          </a:p>
          <a:p>
            <a:r>
              <a:rPr lang="en-US" altLang="zh-CN" dirty="0"/>
              <a:t>                        2 cargos </a:t>
            </a:r>
          </a:p>
          <a:p>
            <a:r>
              <a:rPr lang="en-US" altLang="zh-CN" dirty="0"/>
              <a:t>Speed:            500M/s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ECC82A39-04A5-F04A-8B92-487D0A0F6677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1</a:t>
            </a:r>
          </a:p>
        </p:txBody>
      </p:sp>
    </p:spTree>
    <p:extLst>
      <p:ext uri="{BB962C8B-B14F-4D97-AF65-F5344CB8AC3E}">
        <p14:creationId xmlns:p14="http://schemas.microsoft.com/office/powerpoint/2010/main" val="1410691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E3D7DE07-DB38-4787-9343-4A415147480C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D0CBD-C916-469B-94A9-3250A7F23221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8DE923D-D82E-4163-AF15-C02B3067C1B6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4" action="ppaction://hlinksldjump"/>
              </a:rPr>
              <a:t>Press S to select</a:t>
            </a:r>
            <a:endParaRPr lang="en-US" altLang="zh-CN" dirty="0"/>
          </a:p>
          <a:p>
            <a:pPr algn="ctr"/>
            <a:r>
              <a:rPr lang="en-AU" dirty="0">
                <a:hlinkClick r:id="rId5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6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3E90FBB-CAD6-9446-8F86-E515B436566F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21F5B7E8-EC9F-6442-B490-03FF354BDFE3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2</a:t>
            </a:r>
          </a:p>
        </p:txBody>
      </p:sp>
    </p:spTree>
    <p:extLst>
      <p:ext uri="{BB962C8B-B14F-4D97-AF65-F5344CB8AC3E}">
        <p14:creationId xmlns:p14="http://schemas.microsoft.com/office/powerpoint/2010/main" val="315238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D68D6B9-607F-4A4B-B2B1-199BE2FEEF2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8E4F26F-5983-48FC-B6B5-9418AD2FB9FE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1A4106F-485B-41F5-8E94-F9A12A0BFF1B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3 Detail ***</a:t>
            </a:r>
            <a:endParaRPr lang="en-AU" b="1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51B17D5-05B3-CC46-B4BB-E00DB6977F97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003 </a:t>
            </a:r>
          </a:p>
          <a:p>
            <a:r>
              <a:rPr lang="en-US" altLang="zh-CN" dirty="0"/>
              <a:t>Name:            FDF </a:t>
            </a:r>
          </a:p>
          <a:p>
            <a:r>
              <a:rPr lang="en-US" altLang="zh-CN" dirty="0"/>
              <a:t>Year:               2018</a:t>
            </a:r>
          </a:p>
          <a:p>
            <a:r>
              <a:rPr lang="en-US" altLang="zh-CN" dirty="0"/>
              <a:t>Fuel:               5L </a:t>
            </a:r>
          </a:p>
          <a:p>
            <a:r>
              <a:rPr lang="en-US" altLang="zh-CN" dirty="0"/>
              <a:t>Payload:         2 people </a:t>
            </a:r>
          </a:p>
          <a:p>
            <a:r>
              <a:rPr lang="en-US" altLang="zh-CN" dirty="0"/>
              <a:t>                        3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CD9994E1-8F7B-A142-B718-E796FB60AE87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3</a:t>
            </a:r>
          </a:p>
        </p:txBody>
      </p:sp>
    </p:spTree>
    <p:extLst>
      <p:ext uri="{BB962C8B-B14F-4D97-AF65-F5344CB8AC3E}">
        <p14:creationId xmlns:p14="http://schemas.microsoft.com/office/powerpoint/2010/main" val="4176392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9135571-346B-4EF6-A576-BEC70869EFEB}"/>
              </a:ext>
            </a:extLst>
          </p:cNvPr>
          <p:cNvSpPr txBox="1"/>
          <p:nvPr/>
        </p:nvSpPr>
        <p:spPr>
          <a:xfrm>
            <a:off x="4161387" y="5353644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Press S to select</a:t>
            </a:r>
          </a:p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6F64512-35C7-46FB-986A-176BFFCE056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4 Detail ***</a:t>
            </a:r>
            <a:endParaRPr lang="en-AU" b="1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65280BF-AAC5-754F-B013-7411C9904F57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004 </a:t>
            </a:r>
          </a:p>
          <a:p>
            <a:r>
              <a:rPr lang="en-US" altLang="zh-CN" dirty="0"/>
              <a:t>Name:            OFG </a:t>
            </a:r>
          </a:p>
          <a:p>
            <a:r>
              <a:rPr lang="en-US" altLang="zh-CN" dirty="0"/>
              <a:t>Year:               2013</a:t>
            </a:r>
          </a:p>
          <a:p>
            <a:r>
              <a:rPr lang="en-US" altLang="zh-CN" dirty="0"/>
              <a:t>Fuel:               7L </a:t>
            </a:r>
          </a:p>
          <a:p>
            <a:r>
              <a:rPr lang="en-US" altLang="zh-CN" dirty="0"/>
              <a:t>Payload:         4 people </a:t>
            </a:r>
          </a:p>
          <a:p>
            <a:r>
              <a:rPr lang="en-US" altLang="zh-CN" dirty="0"/>
              <a:t>                        9 cargos </a:t>
            </a:r>
          </a:p>
          <a:p>
            <a:r>
              <a:rPr lang="en-US" altLang="zh-CN" dirty="0"/>
              <a:t>Speed:            470M/s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40345C17-F78C-164F-B911-D583A0339B7D}"/>
              </a:ext>
            </a:extLst>
          </p:cNvPr>
          <p:cNvSpPr txBox="1"/>
          <p:nvPr/>
        </p:nvSpPr>
        <p:spPr>
          <a:xfrm>
            <a:off x="1164549" y="1237078"/>
            <a:ext cx="1314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4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2132091E-4182-E34F-943D-6AEBC8269F7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83770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6536D4-226B-4E8A-8FEA-9CE44C769CF7}"/>
              </a:ext>
            </a:extLst>
          </p:cNvPr>
          <p:cNvSpPr/>
          <p:nvPr/>
        </p:nvSpPr>
        <p:spPr>
          <a:xfrm>
            <a:off x="4865086" y="2964388"/>
            <a:ext cx="2461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    Sorry,  You have run </a:t>
            </a:r>
          </a:p>
          <a:p>
            <a:r>
              <a:rPr lang="en-US" altLang="zh-CN" b="1" dirty="0">
                <a:solidFill>
                  <a:srgbClr val="000000"/>
                </a:solidFill>
              </a:rPr>
              <a:t>through all the shuttles!</a:t>
            </a:r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37B6978-8699-4A51-8CEC-37D9B23C439C}"/>
              </a:ext>
            </a:extLst>
          </p:cNvPr>
          <p:cNvSpPr txBox="1"/>
          <p:nvPr/>
        </p:nvSpPr>
        <p:spPr>
          <a:xfrm>
            <a:off x="4161387" y="5630643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6CC29-052D-46AC-95E5-9089B0B37B1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End of shuttles***</a:t>
            </a:r>
            <a:endParaRPr lang="en-AU" b="1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CA4D2EBA-ABEE-C742-B6B8-AD5223D4CC88}"/>
              </a:ext>
            </a:extLst>
          </p:cNvPr>
          <p:cNvSpPr txBox="1"/>
          <p:nvPr/>
        </p:nvSpPr>
        <p:spPr>
          <a:xfrm>
            <a:off x="971045" y="1246247"/>
            <a:ext cx="2082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End of Shuttles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A4408B4-BBAC-2B4D-B270-CC2155A1D4B7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9065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077A6419-CAF4-4909-A19C-059BDB6E306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Shuttle ***</a:t>
            </a:r>
            <a:endParaRPr lang="en-AU" b="1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7C9DF46B-C4A0-4DCD-B592-F00C437F9C60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BB9D8-C425-E24C-A7AE-FA658212CC66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6FB3F0E-560B-5949-89E0-04C17149389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4F4577B0-5E5F-E449-A8EC-986B3E0C1F3A}"/>
              </a:ext>
            </a:extLst>
          </p:cNvPr>
          <p:cNvSpPr txBox="1"/>
          <p:nvPr/>
        </p:nvSpPr>
        <p:spPr>
          <a:xfrm>
            <a:off x="412457" y="1246247"/>
            <a:ext cx="3479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Display Shuttle Info Again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F78E78-7311-46D6-9EDE-CF9B96F7A596}"/>
              </a:ext>
            </a:extLst>
          </p:cNvPr>
          <p:cNvSpPr txBox="1"/>
          <p:nvPr/>
        </p:nvSpPr>
        <p:spPr>
          <a:xfrm>
            <a:off x="8754246" y="5769142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Shuttle Selection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08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13FE44F-1C45-493C-BA9C-57A865C2F1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Selected successfully ***</a:t>
            </a:r>
            <a:endParaRPr lang="en-AU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37651B-EF69-42FA-BC0C-F96EB6CA62EE}"/>
              </a:ext>
            </a:extLst>
          </p:cNvPr>
          <p:cNvSpPr txBox="1"/>
          <p:nvPr/>
        </p:nvSpPr>
        <p:spPr>
          <a:xfrm>
            <a:off x="4351716" y="1600481"/>
            <a:ext cx="39359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Successfully selected Shuttle 002! 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                / \</a:t>
            </a:r>
          </a:p>
          <a:p>
            <a:r>
              <a:rPr lang="en-US" dirty="0"/>
              <a:t>                        _/     \_</a:t>
            </a:r>
          </a:p>
          <a:p>
            <a:r>
              <a:rPr lang="en-US" dirty="0"/>
              <a:t>                       [   (M)   ]</a:t>
            </a:r>
          </a:p>
          <a:p>
            <a:r>
              <a:rPr lang="en-US" dirty="0"/>
              <a:t>              --==||           ||==--</a:t>
            </a:r>
          </a:p>
          <a:p>
            <a:r>
              <a:rPr lang="en-US" dirty="0"/>
              <a:t>         -==+=+ |   002   | +=+==- </a:t>
            </a:r>
          </a:p>
          <a:p>
            <a:r>
              <a:rPr lang="en-US" dirty="0"/>
              <a:t>                      ||         ||</a:t>
            </a:r>
          </a:p>
          <a:p>
            <a:r>
              <a:rPr lang="en-US" dirty="0"/>
              <a:t>                         \         / </a:t>
            </a:r>
          </a:p>
          <a:p>
            <a:r>
              <a:rPr lang="en-US" dirty="0"/>
              <a:t>                       % \     / %</a:t>
            </a:r>
          </a:p>
          <a:p>
            <a:r>
              <a:rPr lang="en-US" dirty="0"/>
              <a:t>                           ^^ ^^</a:t>
            </a:r>
          </a:p>
          <a:p>
            <a:r>
              <a:rPr lang="en-US" dirty="0"/>
              <a:t>                           ""   ""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BF2BAE15-5284-4A6E-B1C6-75A845F410AF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C794C1EE-3FA3-624E-8EDC-1EC5F20854D9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B749FD7A-A932-2A46-ABD3-879C74BAEC39}"/>
              </a:ext>
            </a:extLst>
          </p:cNvPr>
          <p:cNvSpPr txBox="1"/>
          <p:nvPr/>
        </p:nvSpPr>
        <p:spPr>
          <a:xfrm>
            <a:off x="824915" y="1237078"/>
            <a:ext cx="2222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Selected</a:t>
            </a:r>
          </a:p>
        </p:txBody>
      </p:sp>
    </p:spTree>
    <p:extLst>
      <p:ext uri="{BB962C8B-B14F-4D97-AF65-F5344CB8AC3E}">
        <p14:creationId xmlns:p14="http://schemas.microsoft.com/office/powerpoint/2010/main" val="259362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altLang="zh-CN" sz="2800" b="1" dirty="0">
                <a:solidFill>
                  <a:srgbClr val="C00000"/>
                </a:solidFill>
              </a:rPr>
              <a:t>Create Criteria</a:t>
            </a:r>
          </a:p>
          <a:p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15801" y="1232397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41261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*** Create Selection Criteria ***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61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150036" y="1259133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Screen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Welcome to Login Screen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634553" y="1782014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pPr algn="ctr"/>
            <a:endParaRPr lang="en-AU" dirty="0"/>
          </a:p>
          <a:p>
            <a:r>
              <a:rPr lang="en-AU" dirty="0"/>
              <a:t>Enter your account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Username:</a:t>
            </a:r>
          </a:p>
          <a:p>
            <a:pPr marL="342900" indent="-342900">
              <a:buAutoNum type="arabicPeriod"/>
            </a:pPr>
            <a:endParaRPr lang="en-AU" dirty="0"/>
          </a:p>
          <a:p>
            <a:r>
              <a:rPr lang="en-AU" dirty="0"/>
              <a:t>Password: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5BF50-B7A2-4357-866D-43051053FB3C}"/>
              </a:ext>
            </a:extLst>
          </p:cNvPr>
          <p:cNvSpPr txBox="1"/>
          <p:nvPr/>
        </p:nvSpPr>
        <p:spPr>
          <a:xfrm>
            <a:off x="8120742" y="5769142"/>
            <a:ext cx="34116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5" action="ppaction://hlinksldjump"/>
              </a:rPr>
              <a:t>Login Failed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3529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Shuttle 2 Detail ***</a:t>
            </a:r>
            <a:endParaRPr lang="en-AU" b="1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1574655B-A4AC-442E-A5E5-482798017F3A}"/>
              </a:ext>
            </a:extLst>
          </p:cNvPr>
          <p:cNvSpPr txBox="1"/>
          <p:nvPr/>
        </p:nvSpPr>
        <p:spPr>
          <a:xfrm>
            <a:off x="824915" y="1286396"/>
            <a:ext cx="2684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Shuttle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2655C-5956-5F4B-8A62-4F0986E020A0}"/>
              </a:ext>
            </a:extLst>
          </p:cNvPr>
          <p:cNvSpPr txBox="1"/>
          <p:nvPr/>
        </p:nvSpPr>
        <p:spPr>
          <a:xfrm>
            <a:off x="4675239" y="1859339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ID:                   002 </a:t>
            </a:r>
          </a:p>
          <a:p>
            <a:r>
              <a:rPr lang="en-US" altLang="zh-CN" dirty="0"/>
              <a:t>Name:            FGE </a:t>
            </a:r>
          </a:p>
          <a:p>
            <a:r>
              <a:rPr lang="en-US" altLang="zh-CN" dirty="0"/>
              <a:t>Year:               2019 </a:t>
            </a:r>
          </a:p>
          <a:p>
            <a:r>
              <a:rPr lang="en-US" altLang="zh-CN" dirty="0"/>
              <a:t>Fuel:               4L </a:t>
            </a:r>
          </a:p>
          <a:p>
            <a:r>
              <a:rPr lang="en-US" altLang="zh-CN" dirty="0"/>
              <a:t>Payload:         5 people </a:t>
            </a:r>
          </a:p>
          <a:p>
            <a:r>
              <a:rPr lang="en-US" altLang="zh-CN" dirty="0"/>
              <a:t>                        4 cargos </a:t>
            </a:r>
          </a:p>
          <a:p>
            <a:r>
              <a:rPr lang="en-US" altLang="zh-CN" dirty="0"/>
              <a:t>Speed:            300M/s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545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Employment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58782" y="1907802"/>
            <a:ext cx="3835984" cy="26879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Job name: 	FRD4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altLang="zh-CN" dirty="0"/>
              <a:t>Job description:	Clear stones</a:t>
            </a:r>
          </a:p>
          <a:p>
            <a:r>
              <a:rPr lang="en-US" altLang="zh-CN" dirty="0"/>
              <a:t>Titles:		Engineer, 			Programmer</a:t>
            </a:r>
          </a:p>
          <a:p>
            <a:endParaRPr lang="en-US" altLang="zh-CN" dirty="0"/>
          </a:p>
          <a:p>
            <a:r>
              <a:rPr lang="en-US" altLang="zh-CN" dirty="0"/>
              <a:t>Number of               2 Engineers,</a:t>
            </a:r>
          </a:p>
          <a:p>
            <a:r>
              <a:rPr lang="en-US" altLang="zh-CN" dirty="0"/>
              <a:t>employees:              3 Programmers</a:t>
            </a:r>
          </a:p>
          <a:p>
            <a:endParaRPr lang="en-US" altLang="zh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0CAFF5FF-BD93-4E27-B593-DB6D25FA5E74}"/>
              </a:ext>
            </a:extLst>
          </p:cNvPr>
          <p:cNvSpPr txBox="1"/>
          <p:nvPr/>
        </p:nvSpPr>
        <p:spPr>
          <a:xfrm>
            <a:off x="469430" y="1237078"/>
            <a:ext cx="337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Employment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9876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77650" y="2194658"/>
            <a:ext cx="3835984" cy="17113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Please create the following criteria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Range of age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Health Record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Criminal Record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53708C3-D3A3-48B9-8FBD-625C75A4DE1A}"/>
              </a:ext>
            </a:extLst>
          </p:cNvPr>
          <p:cNvSpPr txBox="1"/>
          <p:nvPr/>
        </p:nvSpPr>
        <p:spPr>
          <a:xfrm>
            <a:off x="713155" y="1286396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Information</a:t>
            </a:r>
          </a:p>
        </p:txBody>
      </p:sp>
    </p:spTree>
    <p:extLst>
      <p:ext uri="{BB962C8B-B14F-4D97-AF65-F5344CB8AC3E}">
        <p14:creationId xmlns:p14="http://schemas.microsoft.com/office/powerpoint/2010/main" val="4224918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Range of Age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94020"/>
            <a:ext cx="3835984" cy="2080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The youngest age: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The oldest age: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Working experience required: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53054558-2C9D-4238-86F7-EE00F5997466}"/>
              </a:ext>
            </a:extLst>
          </p:cNvPr>
          <p:cNvSpPr txBox="1"/>
          <p:nvPr/>
        </p:nvSpPr>
        <p:spPr>
          <a:xfrm>
            <a:off x="824915" y="1286396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Range of Age</a:t>
            </a:r>
          </a:p>
        </p:txBody>
      </p:sp>
    </p:spTree>
    <p:extLst>
      <p:ext uri="{BB962C8B-B14F-4D97-AF65-F5344CB8AC3E}">
        <p14:creationId xmlns:p14="http://schemas.microsoft.com/office/powerpoint/2010/main" val="199972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Health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81388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Health issues: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candidate cannot be selected</a:t>
            </a:r>
          </a:p>
          <a:p>
            <a:r>
              <a:rPr lang="en-US" altLang="zh-CN" dirty="0"/>
              <a:t>if having any health issues.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2B4752F1-D12D-4443-A259-ED857277396D}"/>
              </a:ext>
            </a:extLst>
          </p:cNvPr>
          <p:cNvSpPr txBox="1"/>
          <p:nvPr/>
        </p:nvSpPr>
        <p:spPr>
          <a:xfrm>
            <a:off x="824915" y="1286396"/>
            <a:ext cx="2102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Health Records</a:t>
            </a:r>
          </a:p>
        </p:txBody>
      </p:sp>
    </p:spTree>
    <p:extLst>
      <p:ext uri="{BB962C8B-B14F-4D97-AF65-F5344CB8AC3E}">
        <p14:creationId xmlns:p14="http://schemas.microsoft.com/office/powerpoint/2010/main" val="3996564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Criminal Records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51673" y="2081388"/>
            <a:ext cx="383598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Enter the following information</a:t>
            </a:r>
          </a:p>
          <a:p>
            <a:endParaRPr lang="en-US" altLang="zh-CN" dirty="0"/>
          </a:p>
          <a:p>
            <a:r>
              <a:rPr lang="en-US" altLang="zh-CN" dirty="0"/>
              <a:t>Criminal Records: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candidate cannot be selected</a:t>
            </a:r>
          </a:p>
          <a:p>
            <a:r>
              <a:rPr lang="en-US" altLang="zh-CN" dirty="0"/>
              <a:t>if having any criminal records.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853B6268-45EA-41E7-A3A0-9AE137910BE1}"/>
              </a:ext>
            </a:extLst>
          </p:cNvPr>
          <p:cNvSpPr txBox="1"/>
          <p:nvPr/>
        </p:nvSpPr>
        <p:spPr>
          <a:xfrm>
            <a:off x="824915" y="1286396"/>
            <a:ext cx="231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Criminal Records</a:t>
            </a:r>
          </a:p>
        </p:txBody>
      </p:sp>
    </p:spTree>
    <p:extLst>
      <p:ext uri="{BB962C8B-B14F-4D97-AF65-F5344CB8AC3E}">
        <p14:creationId xmlns:p14="http://schemas.microsoft.com/office/powerpoint/2010/main" val="1833559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Prioritization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306530" y="1904299"/>
            <a:ext cx="3835984" cy="23576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Select the most important criteria</a:t>
            </a:r>
          </a:p>
          <a:p>
            <a:r>
              <a:rPr lang="en-US" altLang="zh-CN" dirty="0"/>
              <a:t>for the mission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Range of age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Health Records</a:t>
            </a:r>
          </a:p>
          <a:p>
            <a:pPr marL="342900" indent="-342900">
              <a:lnSpc>
                <a:spcPts val="1800"/>
              </a:lnSpc>
              <a:buAutoNum type="arabicPeriod"/>
            </a:pPr>
            <a:endParaRPr lang="en-US" altLang="zh-CN" dirty="0"/>
          </a:p>
          <a:p>
            <a:pPr marL="342900" indent="-342900">
              <a:lnSpc>
                <a:spcPts val="1800"/>
              </a:lnSpc>
              <a:buAutoNum type="arabicPeriod"/>
            </a:pPr>
            <a:r>
              <a:rPr lang="en-US" altLang="zh-CN" dirty="0"/>
              <a:t>Criminal Records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824915" y="1286396"/>
            <a:ext cx="1847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Prioritization</a:t>
            </a:r>
          </a:p>
        </p:txBody>
      </p:sp>
    </p:spTree>
    <p:extLst>
      <p:ext uri="{BB962C8B-B14F-4D97-AF65-F5344CB8AC3E}">
        <p14:creationId xmlns:p14="http://schemas.microsoft.com/office/powerpoint/2010/main" val="289240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F79D8C86-C471-45E0-86FC-676A060FDD4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C26AF32-980C-4A89-AA5A-BB1AD121D982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*** Criteria Information ***</a:t>
            </a:r>
            <a:endParaRPr lang="en-AU" b="1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8145245C-60D7-48FE-862A-5C63C12516D2}"/>
              </a:ext>
            </a:extLst>
          </p:cNvPr>
          <p:cNvSpPr txBox="1"/>
          <p:nvPr/>
        </p:nvSpPr>
        <p:spPr>
          <a:xfrm>
            <a:off x="4499570" y="2312220"/>
            <a:ext cx="3835984" cy="26314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dirty="0"/>
              <a:t>Range of age: ………………………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Health Condition: ………………..</a:t>
            </a:r>
          </a:p>
          <a:p>
            <a:pPr>
              <a:lnSpc>
                <a:spcPts val="1800"/>
              </a:lnSpc>
            </a:pPr>
            <a:endParaRPr lang="en-US" altLang="zh-CN" dirty="0"/>
          </a:p>
          <a:p>
            <a:pPr>
              <a:lnSpc>
                <a:spcPts val="1800"/>
              </a:lnSpc>
            </a:pPr>
            <a:r>
              <a:rPr lang="en-US" altLang="zh-CN" dirty="0"/>
              <a:t>Criminal Records (P): ……………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Please make sure all the</a:t>
            </a:r>
          </a:p>
          <a:p>
            <a:r>
              <a:rPr lang="en-US" altLang="zh-CN" dirty="0"/>
              <a:t>information above is correct.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89EE0A-3F63-44CA-A87D-CEE5DA87D05B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CC587D3-9987-43A8-A673-3248FB4C3D82}"/>
              </a:ext>
            </a:extLst>
          </p:cNvPr>
          <p:cNvSpPr txBox="1"/>
          <p:nvPr/>
        </p:nvSpPr>
        <p:spPr>
          <a:xfrm>
            <a:off x="733475" y="1292632"/>
            <a:ext cx="272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Criteria Information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9D90D-FE2D-4F72-89B4-3E49CFEFF773}"/>
              </a:ext>
            </a:extLst>
          </p:cNvPr>
          <p:cNvSpPr txBox="1"/>
          <p:nvPr/>
        </p:nvSpPr>
        <p:spPr>
          <a:xfrm>
            <a:off x="8441681" y="339845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49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7497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Criteria Created 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069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3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882692" y="1286396"/>
            <a:ext cx="138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Feature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297497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S</a:t>
            </a:r>
            <a:r>
              <a:rPr lang="en-US" altLang="zh-CN" b="1" dirty="0"/>
              <a:t>elect Candidates </a:t>
            </a:r>
            <a:r>
              <a:rPr lang="en-AU" b="1" dirty="0"/>
              <a:t>***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5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607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028445" y="1237078"/>
            <a:ext cx="1706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Failed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Failed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50501" y="2567195"/>
            <a:ext cx="383598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Wrong username or password!</a:t>
            </a:r>
          </a:p>
          <a:p>
            <a:pPr algn="ctr"/>
            <a:endParaRPr lang="en-AU" b="1" dirty="0"/>
          </a:p>
          <a:p>
            <a:pPr algn="ctr"/>
            <a:r>
              <a:rPr lang="en-AU" b="1" dirty="0"/>
              <a:t>Please try again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7500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D9C0095-9E4B-4A23-A97A-315555EAE277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Candidates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81CD7C5-2575-41D1-AC0B-246CDE21FA91}"/>
              </a:ext>
            </a:extLst>
          </p:cNvPr>
          <p:cNvSpPr txBox="1"/>
          <p:nvPr/>
        </p:nvSpPr>
        <p:spPr>
          <a:xfrm>
            <a:off x="4620038" y="1886386"/>
            <a:ext cx="3835984" cy="26808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Identification number: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DF43546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AY98794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PO19462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TR63854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CW34567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FB71E1BC-DBCF-4B48-A2A7-61A7055EDAA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30C5E-1192-F948-A025-FFF517B5656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110862C3-02BD-4310-989F-8E0D26AA1092}"/>
              </a:ext>
            </a:extLst>
          </p:cNvPr>
          <p:cNvSpPr txBox="1"/>
          <p:nvPr/>
        </p:nvSpPr>
        <p:spPr>
          <a:xfrm>
            <a:off x="882692" y="1286396"/>
            <a:ext cx="2106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Candidates List</a:t>
            </a:r>
          </a:p>
        </p:txBody>
      </p:sp>
    </p:spTree>
    <p:extLst>
      <p:ext uri="{BB962C8B-B14F-4D97-AF65-F5344CB8AC3E}">
        <p14:creationId xmlns:p14="http://schemas.microsoft.com/office/powerpoint/2010/main" val="48070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F3D3DBD-FBBC-4560-B25B-908ABF51B067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B79B21-80C3-47E6-A6F9-4F62AA7B6CD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Candidates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229CAA6-1774-443A-97E6-02D93CC93F4E}"/>
              </a:ext>
            </a:extLst>
          </p:cNvPr>
          <p:cNvSpPr txBox="1"/>
          <p:nvPr/>
        </p:nvSpPr>
        <p:spPr>
          <a:xfrm>
            <a:off x="4178008" y="261336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         It might take some time for </a:t>
            </a:r>
          </a:p>
          <a:p>
            <a:r>
              <a:rPr lang="en-US" altLang="zh-CN" dirty="0"/>
              <a:t>         candidates to reply.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55DF-68E4-B14A-9CC0-ECB1EB12C5BA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A5E57E5F-F8F6-44D2-B4EE-720982053774}"/>
              </a:ext>
            </a:extLst>
          </p:cNvPr>
          <p:cNvSpPr txBox="1"/>
          <p:nvPr/>
        </p:nvSpPr>
        <p:spPr>
          <a:xfrm>
            <a:off x="824915" y="1294114"/>
            <a:ext cx="2494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Sending Invitation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FEBB7-06C7-40F3-B611-4DA2B57B5B93}"/>
              </a:ext>
            </a:extLst>
          </p:cNvPr>
          <p:cNvSpPr txBox="1"/>
          <p:nvPr/>
        </p:nvSpPr>
        <p:spPr>
          <a:xfrm>
            <a:off x="8536390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87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Reply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0A6736F-DE2C-4E3D-A872-F914E05FB657}"/>
              </a:ext>
            </a:extLst>
          </p:cNvPr>
          <p:cNvSpPr txBox="1"/>
          <p:nvPr/>
        </p:nvSpPr>
        <p:spPr>
          <a:xfrm>
            <a:off x="4660574" y="1570350"/>
            <a:ext cx="3835984" cy="35118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Accept: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DF43546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AY98794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PO19462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r>
              <a:rPr lang="en-US" altLang="zh-CN" dirty="0"/>
              <a:t>Reject: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CW34567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TR63854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AC44F-7249-C94A-9F36-EA3525AADCC5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6A7FBEBF-9E3D-4898-8611-85867D3BA94C}"/>
              </a:ext>
            </a:extLst>
          </p:cNvPr>
          <p:cNvSpPr txBox="1"/>
          <p:nvPr/>
        </p:nvSpPr>
        <p:spPr>
          <a:xfrm>
            <a:off x="824915" y="1237078"/>
            <a:ext cx="138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Reply List</a:t>
            </a:r>
          </a:p>
        </p:txBody>
      </p:sp>
    </p:spTree>
    <p:extLst>
      <p:ext uri="{BB962C8B-B14F-4D97-AF65-F5344CB8AC3E}">
        <p14:creationId xmlns:p14="http://schemas.microsoft.com/office/powerpoint/2010/main" val="2864706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Replacement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4C6DBE8-8D64-4284-ACDD-EBA120069915}"/>
              </a:ext>
            </a:extLst>
          </p:cNvPr>
          <p:cNvSpPr txBox="1"/>
          <p:nvPr/>
        </p:nvSpPr>
        <p:spPr>
          <a:xfrm>
            <a:off x="4660574" y="2012774"/>
            <a:ext cx="3835984" cy="14343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Replacement: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DF43543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AC48551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10F64-C4CD-B545-992D-BE2988BD5CA8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5C7811B0-08E2-4F76-ACFE-C2F6933EB551}"/>
              </a:ext>
            </a:extLst>
          </p:cNvPr>
          <p:cNvSpPr txBox="1"/>
          <p:nvPr/>
        </p:nvSpPr>
        <p:spPr>
          <a:xfrm>
            <a:off x="824915" y="1286396"/>
            <a:ext cx="2341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Replacement List</a:t>
            </a:r>
          </a:p>
        </p:txBody>
      </p:sp>
    </p:spTree>
    <p:extLst>
      <p:ext uri="{BB962C8B-B14F-4D97-AF65-F5344CB8AC3E}">
        <p14:creationId xmlns:p14="http://schemas.microsoft.com/office/powerpoint/2010/main" val="30205877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3422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>
                <a:solidFill>
                  <a:srgbClr val="C00000"/>
                </a:solidFill>
              </a:rPr>
              <a:t>Feature </a:t>
            </a:r>
            <a:r>
              <a:rPr lang="en-AU" altLang="zh-CN" sz="2800" b="1" dirty="0">
                <a:solidFill>
                  <a:srgbClr val="C00000"/>
                </a:solidFill>
              </a:rPr>
              <a:t>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Create Criteria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F3D3DBD-FBBC-4560-B25B-908ABF51B067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2B79B21-80C3-47E6-A6F9-4F62AA7B6CD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Replacement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2416-58A8-0D40-B4B9-7452CFA705D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5" action="ppaction://hlinksldjump"/>
              </a:rPr>
              <a:t>X</a:t>
            </a:r>
            <a:endParaRPr lang="en-CN" dirty="0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996DB75-49CB-A84F-A425-4D30DAF2568C}"/>
              </a:ext>
            </a:extLst>
          </p:cNvPr>
          <p:cNvSpPr txBox="1"/>
          <p:nvPr/>
        </p:nvSpPr>
        <p:spPr>
          <a:xfrm>
            <a:off x="4178008" y="2613362"/>
            <a:ext cx="383598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Sending Successfully!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r>
              <a:rPr lang="en-US" altLang="zh-CN" dirty="0"/>
              <a:t>         It might take some time for </a:t>
            </a:r>
          </a:p>
          <a:p>
            <a:r>
              <a:rPr lang="en-US" altLang="zh-CN" dirty="0"/>
              <a:t>         candidates to reply.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7DE3F3B-0C84-4855-89C0-E706AD638D84}"/>
              </a:ext>
            </a:extLst>
          </p:cNvPr>
          <p:cNvSpPr txBox="1"/>
          <p:nvPr/>
        </p:nvSpPr>
        <p:spPr>
          <a:xfrm>
            <a:off x="532460" y="1308068"/>
            <a:ext cx="331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Sending Invitation Again</a:t>
            </a:r>
          </a:p>
        </p:txBody>
      </p:sp>
    </p:spTree>
    <p:extLst>
      <p:ext uri="{BB962C8B-B14F-4D97-AF65-F5344CB8AC3E}">
        <p14:creationId xmlns:p14="http://schemas.microsoft.com/office/powerpoint/2010/main" val="3537528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EC7C194-18A7-4C39-8792-5A27D47284DF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Reply List 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A922D5-63E3-4F6C-B3A7-98C65E8DCE46}"/>
              </a:ext>
            </a:extLst>
          </p:cNvPr>
          <p:cNvSpPr txBox="1"/>
          <p:nvPr/>
        </p:nvSpPr>
        <p:spPr>
          <a:xfrm>
            <a:off x="4660574" y="1805720"/>
            <a:ext cx="3835984" cy="14343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Accept: </a:t>
            </a:r>
          </a:p>
          <a:p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DF43543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/>
              <a:t>AC48551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F589B6-616E-5E4B-9A27-411AA11C41D4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6F56A3B4-FFBF-4E9D-99DE-06A99CB93D43}"/>
              </a:ext>
            </a:extLst>
          </p:cNvPr>
          <p:cNvSpPr txBox="1"/>
          <p:nvPr/>
        </p:nvSpPr>
        <p:spPr>
          <a:xfrm>
            <a:off x="847421" y="1244666"/>
            <a:ext cx="138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Reply List</a:t>
            </a:r>
          </a:p>
        </p:txBody>
      </p:sp>
    </p:spTree>
    <p:extLst>
      <p:ext uri="{BB962C8B-B14F-4D97-AF65-F5344CB8AC3E}">
        <p14:creationId xmlns:p14="http://schemas.microsoft.com/office/powerpoint/2010/main" val="3494301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815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5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Candidates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14AB13-5A4D-4A69-9F8D-280A22DADF0C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BDFA6F7-EE0D-4994-A31B-D0B0BCFBD574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/>
              <a:t>*** </a:t>
            </a:r>
            <a:r>
              <a:rPr lang="en-US" altLang="zh-CN" b="1" dirty="0"/>
              <a:t>Congratulations</a:t>
            </a:r>
            <a:r>
              <a:rPr lang="en-US" altLang="zh-CN" dirty="0"/>
              <a:t>***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6FA77-BABC-4A3C-B5C7-AFCAA5D0CA68}"/>
              </a:ext>
            </a:extLst>
          </p:cNvPr>
          <p:cNvSpPr txBox="1"/>
          <p:nvPr/>
        </p:nvSpPr>
        <p:spPr>
          <a:xfrm>
            <a:off x="4451673" y="1621962"/>
            <a:ext cx="3835984" cy="3650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/>
              <a:t>All the candidates have accepted</a:t>
            </a:r>
          </a:p>
          <a:p>
            <a:r>
              <a:rPr lang="en-US" altLang="zh-CN" dirty="0"/>
              <a:t>your invitation!</a:t>
            </a:r>
            <a:endParaRPr lang="fr-FR" altLang="zh-CN" dirty="0"/>
          </a:p>
          <a:p>
            <a:endParaRPr lang="fr-FR" altLang="zh-CN" dirty="0"/>
          </a:p>
          <a:p>
            <a:r>
              <a:rPr lang="fr-FR" altLang="zh-CN" dirty="0"/>
              <a:t>Mission name:     Survive Mars </a:t>
            </a:r>
          </a:p>
          <a:p>
            <a:pPr>
              <a:lnSpc>
                <a:spcPct val="150000"/>
              </a:lnSpc>
            </a:pPr>
            <a:r>
              <a:rPr lang="fr-FR" altLang="zh-CN" dirty="0"/>
              <a:t>Candidates ID:     </a:t>
            </a:r>
            <a:r>
              <a:rPr lang="pl-PL" altLang="zh-CN" dirty="0"/>
              <a:t>1. DF43546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2. AY98794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3. PO19462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     4. DF43543 </a:t>
            </a:r>
          </a:p>
          <a:p>
            <a:pPr>
              <a:lnSpc>
                <a:spcPct val="150000"/>
              </a:lnSpc>
            </a:pPr>
            <a:r>
              <a:rPr lang="pl-PL" altLang="zh-CN" dirty="0"/>
              <a:t>                               5. </a:t>
            </a:r>
            <a:r>
              <a:rPr lang="en-US" altLang="zh-CN" dirty="0"/>
              <a:t>AC48551</a:t>
            </a:r>
          </a:p>
          <a:p>
            <a:pPr>
              <a:lnSpc>
                <a:spcPct val="150000"/>
              </a:lnSpc>
            </a:pPr>
            <a:endParaRPr lang="fr-FR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E049-30EA-B349-9F2C-7218DB0DBEC3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F5A9B8DA-E4AF-420E-BB65-614632ED1416}"/>
              </a:ext>
            </a:extLst>
          </p:cNvPr>
          <p:cNvSpPr txBox="1"/>
          <p:nvPr/>
        </p:nvSpPr>
        <p:spPr>
          <a:xfrm>
            <a:off x="824915" y="1305496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2676750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845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1039860" y="1910382"/>
            <a:ext cx="38838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R1: Strive for consistency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Screen layout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Button use</a:t>
            </a:r>
          </a:p>
          <a:p>
            <a:endParaRPr lang="en-US" sz="2800" b="1" i="1" dirty="0"/>
          </a:p>
          <a:p>
            <a:endParaRPr lang="en-US" sz="2800" b="1" i="1" dirty="0"/>
          </a:p>
          <a:p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23538" y="1947719"/>
            <a:ext cx="47286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R2: Cater to universal usability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Descriptions of buttons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Design for English speakers</a:t>
            </a:r>
          </a:p>
        </p:txBody>
      </p:sp>
    </p:spTree>
    <p:extLst>
      <p:ext uri="{BB962C8B-B14F-4D97-AF65-F5344CB8AC3E}">
        <p14:creationId xmlns:p14="http://schemas.microsoft.com/office/powerpoint/2010/main" val="2640566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3" y="383458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528660" y="1987588"/>
            <a:ext cx="47736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R3: Offer informative feedback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None – We’re doing a </a:t>
            </a:r>
          </a:p>
          <a:p>
            <a:r>
              <a:rPr lang="en-US" sz="2800" b="1" i="1" dirty="0"/>
              <a:t>      text-based prototype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423444" y="1951113"/>
            <a:ext cx="523989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R4: Design dialogs to yield closure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Sending invitation message</a:t>
            </a: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Log out warring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CDAA0-0D25-094C-B534-13C71A03F8E1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77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6" y="361465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824915" y="2043048"/>
            <a:ext cx="48483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R5: Prevent errors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Confirmation of information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System reminder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518708" y="2043048"/>
            <a:ext cx="52985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R6: Permit easy reversal of actions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Press B to go back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10F33-3828-9C4C-811F-67CDC72CD974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930136" y="1234079"/>
            <a:ext cx="222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Successful</a:t>
            </a:r>
            <a:endParaRPr lang="zh-CN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85314" y="311064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Login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860653"/>
            <a:ext cx="383598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Welcome, Yiwei!</a:t>
            </a:r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r>
              <a:rPr lang="en-AU" altLang="zh-CN" dirty="0"/>
              <a:t>Log out anytime by pressing X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02397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6" y="420937"/>
            <a:ext cx="824915" cy="78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69175-6B0B-6841-82F1-7AB2F5806ADA}"/>
              </a:ext>
            </a:extLst>
          </p:cNvPr>
          <p:cNvSpPr txBox="1"/>
          <p:nvPr/>
        </p:nvSpPr>
        <p:spPr>
          <a:xfrm>
            <a:off x="412457" y="2044005"/>
            <a:ext cx="55239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R7: Support internal locus of control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3" action="ppaction://hlinksldjump"/>
              </a:rPr>
              <a:t>Free control over actions</a:t>
            </a:r>
            <a:endParaRPr lang="en-CN" sz="28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93F17-E873-424C-91E6-FA4FC651DACC}"/>
              </a:ext>
            </a:extLst>
          </p:cNvPr>
          <p:cNvSpPr txBox="1"/>
          <p:nvPr/>
        </p:nvSpPr>
        <p:spPr>
          <a:xfrm>
            <a:off x="6285320" y="2044005"/>
            <a:ext cx="55588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i="1" dirty="0"/>
              <a:t>R8:</a:t>
            </a:r>
            <a:r>
              <a:rPr lang="en-US" sz="2800" b="1" i="1" dirty="0"/>
              <a:t> </a:t>
            </a:r>
            <a:r>
              <a:rPr lang="en-CN" sz="2800" b="1" i="1" dirty="0"/>
              <a:t>Reduce short-term memory load</a:t>
            </a:r>
            <a:endParaRPr lang="en-US" sz="2800" b="1" i="1" dirty="0"/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Simple and clear structure</a:t>
            </a:r>
          </a:p>
          <a:p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>
                <a:hlinkClick r:id="rId4" action="ppaction://hlinksldjump"/>
              </a:rPr>
              <a:t>One way through display</a:t>
            </a: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/>
              <a:t>Button use</a:t>
            </a:r>
            <a:endParaRPr lang="en-CN" sz="2800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DA05C-8A54-A64D-8466-B3F4C383CA2E}"/>
              </a:ext>
            </a:extLst>
          </p:cNvPr>
          <p:cNvSpPr txBox="1"/>
          <p:nvPr/>
        </p:nvSpPr>
        <p:spPr>
          <a:xfrm>
            <a:off x="803834" y="472952"/>
            <a:ext cx="8239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Ben Shneiderman’s 8 Golden Rules of Interface Design</a:t>
            </a:r>
            <a:endParaRPr lang="en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39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5E79B2-2C7B-2044-AC89-EA99E558E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7" y="-910"/>
            <a:ext cx="8234767" cy="546840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484A7422-4CD6-FB4D-964B-34B2CF943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5699">
            <a:off x="7279767" y="3500601"/>
            <a:ext cx="3630757" cy="3630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5B636E-F240-3B40-AF11-18F242D9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89965">
            <a:off x="7505781" y="2366110"/>
            <a:ext cx="2522910" cy="2968130"/>
          </a:xfrm>
          <a:prstGeom prst="rect">
            <a:avLst/>
          </a:prstGeom>
          <a:effectLst>
            <a:glow rad="12700">
              <a:schemeClr val="bg1">
                <a:lumMod val="95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  <a:bevelB w="165100" prst="coolSlant"/>
          </a:sp3d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F2AD81A-4429-CC43-811B-C9959AB5FF8A}"/>
              </a:ext>
            </a:extLst>
          </p:cNvPr>
          <p:cNvSpPr txBox="1">
            <a:spLocks/>
          </p:cNvSpPr>
          <p:nvPr/>
        </p:nvSpPr>
        <p:spPr>
          <a:xfrm rot="20831829">
            <a:off x="2094646" y="1029446"/>
            <a:ext cx="5135911" cy="2014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zh-CN" altLang="en-US" sz="7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CN" sz="7200" b="1" dirty="0">
                <a:solidFill>
                  <a:srgbClr val="141414"/>
                </a:solidFill>
              </a:rPr>
              <a:t>Team32</a:t>
            </a:r>
            <a:endParaRPr lang="en-CN" sz="6000" b="1" dirty="0">
              <a:solidFill>
                <a:srgbClr val="14141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073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F5FC8D-8876-2740-A647-D6F6D2494BFD}"/>
              </a:ext>
            </a:extLst>
          </p:cNvPr>
          <p:cNvSpPr txBox="1"/>
          <p:nvPr/>
        </p:nvSpPr>
        <p:spPr>
          <a:xfrm>
            <a:off x="13321553" y="-1434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A9C10C6-85C3-4089-8C04-62D2B1044BEA}"/>
              </a:ext>
            </a:extLst>
          </p:cNvPr>
          <p:cNvSpPr txBox="1"/>
          <p:nvPr/>
        </p:nvSpPr>
        <p:spPr>
          <a:xfrm>
            <a:off x="824915" y="78235"/>
            <a:ext cx="2374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Feature 2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Select Shuttles</a:t>
            </a:r>
            <a:endParaRPr lang="en-CN" sz="2800" b="1" dirty="0">
              <a:solidFill>
                <a:srgbClr val="C00000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4110951-B750-4C05-9492-14DAA5A56EDE}"/>
              </a:ext>
            </a:extLst>
          </p:cNvPr>
          <p:cNvSpPr txBox="1"/>
          <p:nvPr/>
        </p:nvSpPr>
        <p:spPr>
          <a:xfrm>
            <a:off x="4139615" y="2807028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/>
              <a:t> Sorry, Shuttle 009 does not exist.</a:t>
            </a:r>
            <a:endParaRPr lang="en-AU" b="1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A932F121-8D26-46E1-BCBF-C2ED83B2F3E7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2" action="ppaction://hlinksldjump"/>
              </a:rPr>
              <a:t>Press B to go back</a:t>
            </a:r>
            <a:endParaRPr lang="en-AU" dirty="0"/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8D2BBBCE-61CA-4618-A73B-7AFDF8301714}"/>
              </a:ext>
            </a:extLst>
          </p:cNvPr>
          <p:cNvSpPr txBox="1"/>
          <p:nvPr/>
        </p:nvSpPr>
        <p:spPr>
          <a:xfrm>
            <a:off x="824915" y="1286396"/>
            <a:ext cx="237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Wrong Shuttle ID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EED1D0E-B8E6-402A-A459-8543525D3C0A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7333BD-4B7F-FE43-A805-DC8470363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077CDC-4B62-4D45-881B-A286FB55671F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4" action="ppaction://hlinksldjump"/>
              </a:rPr>
              <a:t>X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9799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1216335" y="12486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 Out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Are you sure to log out?</a:t>
            </a:r>
          </a:p>
          <a:p>
            <a:pPr algn="ctr"/>
            <a:endParaRPr lang="en-AU" dirty="0"/>
          </a:p>
          <a:p>
            <a:pPr algn="ctr"/>
            <a:r>
              <a:rPr lang="en-AU" dirty="0"/>
              <a:t>Your unsaved progress will be lost.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492143"/>
            <a:ext cx="38359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B to go back</a:t>
            </a:r>
            <a:endParaRPr lang="en-AU" dirty="0"/>
          </a:p>
          <a:p>
            <a:pPr algn="ctr"/>
            <a:r>
              <a:rPr lang="en-AU" dirty="0">
                <a:hlinkClick r:id="rId4" action="ppaction://hlinksldjump"/>
              </a:rPr>
              <a:t>Press Enter to continue</a:t>
            </a:r>
            <a:endParaRPr lang="en-AU" dirty="0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3EAE713-4AF2-4F51-91CD-4C8970325C1F}"/>
              </a:ext>
            </a:extLst>
          </p:cNvPr>
          <p:cNvSpPr txBox="1"/>
          <p:nvPr/>
        </p:nvSpPr>
        <p:spPr>
          <a:xfrm>
            <a:off x="8019141" y="5769142"/>
            <a:ext cx="34116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>
                <a:hlinkClick r:id="rId5" action="ppaction://hlinksldjump"/>
              </a:rPr>
              <a:t>During Mission Creation</a:t>
            </a:r>
            <a:endParaRPr lang="en-AU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6C3C4A-BDBB-4F09-B44D-AE952B06C9C1}"/>
              </a:ext>
            </a:extLst>
          </p:cNvPr>
          <p:cNvSpPr txBox="1"/>
          <p:nvPr/>
        </p:nvSpPr>
        <p:spPr>
          <a:xfrm>
            <a:off x="8441681" y="339845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 action="ppaction://hlinksldjump"/>
              </a:rPr>
              <a:t>Back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8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58427" y="1052412"/>
            <a:ext cx="276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Login Out Successful</a:t>
            </a:r>
            <a:endParaRPr lang="zh-CN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6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Log Out Successful 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139616" y="2569977"/>
            <a:ext cx="383598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en-AU" dirty="0"/>
          </a:p>
          <a:p>
            <a:pPr algn="ctr"/>
            <a:r>
              <a:rPr lang="en-AU" b="1" dirty="0"/>
              <a:t>Successfully Logged out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hlinkClick r:id="rId3" action="ppaction://hlinksldjump"/>
              </a:rPr>
              <a:t>Press Enter to continue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870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92378" y="1259133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Coordinator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943204"/>
            <a:ext cx="3835984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buAutoNum type="arabicPeriod"/>
            </a:pPr>
            <a:r>
              <a:rPr lang="en-AU" dirty="0">
                <a:hlinkClick r:id="rId4" action="ppaction://hlinksldjump"/>
              </a:rPr>
              <a:t>Create a mission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</p:spTree>
    <p:extLst>
      <p:ext uri="{BB962C8B-B14F-4D97-AF65-F5344CB8AC3E}">
        <p14:creationId xmlns:p14="http://schemas.microsoft.com/office/powerpoint/2010/main" val="412709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235CB4B-20A7-AB44-9B4D-85074EB8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15" cy="789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17E9A3-5D02-8C4C-84CD-578A4F4D5965}"/>
              </a:ext>
            </a:extLst>
          </p:cNvPr>
          <p:cNvSpPr txBox="1"/>
          <p:nvPr/>
        </p:nvSpPr>
        <p:spPr>
          <a:xfrm>
            <a:off x="824915" y="78235"/>
            <a:ext cx="2436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zh-CN" sz="2800" b="1" dirty="0">
                <a:solidFill>
                  <a:srgbClr val="C00000"/>
                </a:solidFill>
              </a:rPr>
              <a:t>General Layout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F0D07E-B8DA-477E-81B9-69FB9575FA9C}"/>
              </a:ext>
            </a:extLst>
          </p:cNvPr>
          <p:cNvSpPr/>
          <p:nvPr/>
        </p:nvSpPr>
        <p:spPr>
          <a:xfrm>
            <a:off x="4139616" y="319313"/>
            <a:ext cx="3857755" cy="6255657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1C5DC77-6AD5-404A-B2F7-08E91005B2AB}"/>
              </a:ext>
            </a:extLst>
          </p:cNvPr>
          <p:cNvSpPr txBox="1"/>
          <p:nvPr/>
        </p:nvSpPr>
        <p:spPr>
          <a:xfrm>
            <a:off x="692378" y="1246607"/>
            <a:ext cx="270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Operation Selection</a:t>
            </a:r>
          </a:p>
          <a:p>
            <a:r>
              <a:rPr lang="en-US" altLang="zh-CN" sz="2400" b="1" i="1" dirty="0"/>
              <a:t>for Administrator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6ADA2-67DA-4F47-89CC-A9766B4ADDCD}"/>
              </a:ext>
            </a:extLst>
          </p:cNvPr>
          <p:cNvSpPr txBox="1"/>
          <p:nvPr/>
        </p:nvSpPr>
        <p:spPr>
          <a:xfrm>
            <a:off x="7663543" y="319313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linkClick r:id="rId3" action="ppaction://hlinksldjump"/>
              </a:rPr>
              <a:t>X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F70DC-384A-490D-AB4B-48E16566494A}"/>
              </a:ext>
            </a:extLst>
          </p:cNvPr>
          <p:cNvSpPr txBox="1"/>
          <p:nvPr/>
        </p:nvSpPr>
        <p:spPr>
          <a:xfrm>
            <a:off x="4139616" y="867747"/>
            <a:ext cx="385775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b="1" dirty="0"/>
              <a:t>*** Operation Selection***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0FFF1-3522-4946-B172-46DE650A9EC0}"/>
              </a:ext>
            </a:extLst>
          </p:cNvPr>
          <p:cNvSpPr txBox="1"/>
          <p:nvPr/>
        </p:nvSpPr>
        <p:spPr>
          <a:xfrm>
            <a:off x="4451673" y="1416181"/>
            <a:ext cx="383598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Please select your option</a:t>
            </a:r>
          </a:p>
          <a:p>
            <a:endParaRPr lang="en-AU" dirty="0"/>
          </a:p>
          <a:p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4" action="ppaction://hlinksldjump"/>
              </a:rPr>
              <a:t>Create a mission</a:t>
            </a:r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5" action="ppaction://hlinksldjump"/>
              </a:rPr>
              <a:t>Select a space shuttle</a:t>
            </a:r>
            <a:endParaRPr lang="en-AU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>
                <a:hlinkClick r:id="rId6" action="ppaction://hlinksldjump"/>
              </a:rPr>
              <a:t>Create selection criteria</a:t>
            </a:r>
            <a:endParaRPr lang="en-AU" dirty="0"/>
          </a:p>
          <a:p>
            <a:pPr>
              <a:lnSpc>
                <a:spcPct val="150000"/>
              </a:lnSpc>
            </a:pPr>
            <a:r>
              <a:rPr lang="en-AU" dirty="0"/>
              <a:t>4.   </a:t>
            </a:r>
            <a:r>
              <a:rPr lang="en-AU" dirty="0">
                <a:hlinkClick r:id="rId7" action="ppaction://hlinksldjump"/>
              </a:rPr>
              <a:t>Select candidates</a:t>
            </a:r>
            <a:endParaRPr lang="en-AU" dirty="0"/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D52BC-4B41-411A-8523-7268140E6B71}"/>
              </a:ext>
            </a:extLst>
          </p:cNvPr>
          <p:cNvSpPr txBox="1"/>
          <p:nvPr/>
        </p:nvSpPr>
        <p:spPr>
          <a:xfrm>
            <a:off x="4161387" y="5630642"/>
            <a:ext cx="38359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/>
              <a:t>Press Enter to continue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B1A0F6-E50E-4CD3-9082-497E41678F8F}"/>
              </a:ext>
            </a:extLst>
          </p:cNvPr>
          <p:cNvSpPr txBox="1"/>
          <p:nvPr/>
        </p:nvSpPr>
        <p:spPr>
          <a:xfrm>
            <a:off x="8441681" y="319313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8" action="ppaction://hlinksldjump"/>
              </a:rPr>
              <a:t>Next free control example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059218-F65B-4C5B-9325-E53989D10DCA}"/>
              </a:ext>
            </a:extLst>
          </p:cNvPr>
          <p:cNvSpPr txBox="1"/>
          <p:nvPr/>
        </p:nvSpPr>
        <p:spPr>
          <a:xfrm>
            <a:off x="8441681" y="5630642"/>
            <a:ext cx="259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9" action="ppaction://hlinksldjump"/>
              </a:rPr>
              <a:t>Go to design principles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371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1731</Words>
  <Application>Microsoft Macintosh PowerPoint</Application>
  <PresentationFormat>Widescreen</PresentationFormat>
  <Paragraphs>660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Mission to Mars</dc:title>
  <dc:creator>Zhidian Lin</dc:creator>
  <cp:lastModifiedBy>Zhidian Lin</cp:lastModifiedBy>
  <cp:revision>118</cp:revision>
  <dcterms:created xsi:type="dcterms:W3CDTF">2020-04-09T07:07:04Z</dcterms:created>
  <dcterms:modified xsi:type="dcterms:W3CDTF">2020-04-23T09:54:30Z</dcterms:modified>
</cp:coreProperties>
</file>