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3" r:id="rId5"/>
    <p:sldId id="258" r:id="rId6"/>
    <p:sldId id="260" r:id="rId7"/>
    <p:sldId id="261" r:id="rId8"/>
    <p:sldId id="259"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1/6/2018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1/6/2018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26195A-D830-47E1-ACAD-97315ED442C9}"/>
              </a:ext>
            </a:extLst>
          </p:cNvPr>
          <p:cNvSpPr>
            <a:spLocks noGrp="1"/>
          </p:cNvSpPr>
          <p:nvPr>
            <p:ph type="ctrTitle"/>
          </p:nvPr>
        </p:nvSpPr>
        <p:spPr>
          <a:xfrm>
            <a:off x="1644994" y="728869"/>
            <a:ext cx="8676222" cy="1848679"/>
          </a:xfrm>
        </p:spPr>
        <p:txBody>
          <a:bodyPr/>
          <a:lstStyle/>
          <a:p>
            <a:r>
              <a:rPr lang="it-IT" dirty="0" err="1"/>
              <a:t>Documentation</a:t>
            </a:r>
            <a:r>
              <a:rPr lang="it-IT" dirty="0"/>
              <a:t> for </a:t>
            </a:r>
            <a:br>
              <a:rPr lang="it-IT" dirty="0"/>
            </a:br>
            <a:r>
              <a:rPr lang="it-IT" dirty="0"/>
              <a:t>‘</a:t>
            </a:r>
            <a:r>
              <a:rPr lang="it-IT" dirty="0" err="1"/>
              <a:t>fire</a:t>
            </a:r>
            <a:r>
              <a:rPr lang="it-IT" dirty="0"/>
              <a:t> </a:t>
            </a:r>
            <a:r>
              <a:rPr lang="it-IT" dirty="0" err="1"/>
              <a:t>emblem</a:t>
            </a:r>
            <a:r>
              <a:rPr lang="it-IT" dirty="0"/>
              <a:t> game’</a:t>
            </a:r>
          </a:p>
        </p:txBody>
      </p:sp>
      <p:sp>
        <p:nvSpPr>
          <p:cNvPr id="3" name="Sottotitolo 2">
            <a:extLst>
              <a:ext uri="{FF2B5EF4-FFF2-40B4-BE49-F238E27FC236}">
                <a16:creationId xmlns:a16="http://schemas.microsoft.com/office/drawing/2014/main" id="{850829B3-391C-4437-93BD-21A88D87BE96}"/>
              </a:ext>
            </a:extLst>
          </p:cNvPr>
          <p:cNvSpPr>
            <a:spLocks noGrp="1"/>
          </p:cNvSpPr>
          <p:nvPr>
            <p:ph type="subTitle" idx="1"/>
          </p:nvPr>
        </p:nvSpPr>
        <p:spPr>
          <a:xfrm>
            <a:off x="1644994" y="2903883"/>
            <a:ext cx="8676222" cy="2753139"/>
          </a:xfrm>
        </p:spPr>
        <p:txBody>
          <a:bodyPr/>
          <a:lstStyle/>
          <a:p>
            <a:r>
              <a:rPr lang="it-IT" dirty="0"/>
              <a:t>OOP Project 2017/2018</a:t>
            </a:r>
          </a:p>
          <a:p>
            <a:r>
              <a:rPr lang="it-IT" dirty="0" err="1"/>
              <a:t>Members</a:t>
            </a:r>
            <a:r>
              <a:rPr lang="it-IT" dirty="0"/>
              <a:t>:</a:t>
            </a:r>
          </a:p>
          <a:p>
            <a:r>
              <a:rPr lang="it-IT" dirty="0" err="1"/>
              <a:t>Corentin</a:t>
            </a:r>
            <a:r>
              <a:rPr lang="it-IT" dirty="0"/>
              <a:t> </a:t>
            </a:r>
            <a:r>
              <a:rPr lang="it-IT" dirty="0" err="1"/>
              <a:t>Ferrier</a:t>
            </a:r>
            <a:r>
              <a:rPr lang="it-IT" dirty="0"/>
              <a:t>,</a:t>
            </a:r>
          </a:p>
          <a:p>
            <a:r>
              <a:rPr lang="it-IT" dirty="0" err="1"/>
              <a:t>Michiel</a:t>
            </a:r>
            <a:r>
              <a:rPr lang="it-IT" dirty="0"/>
              <a:t> </a:t>
            </a:r>
            <a:r>
              <a:rPr lang="it-IT" dirty="0" err="1"/>
              <a:t>Ocula</a:t>
            </a:r>
            <a:endParaRPr lang="it-IT" dirty="0"/>
          </a:p>
          <a:p>
            <a:r>
              <a:rPr lang="it-IT" dirty="0"/>
              <a:t>Dilini Pallewasalage Don Perera</a:t>
            </a:r>
          </a:p>
          <a:p>
            <a:r>
              <a:rPr lang="it-IT" dirty="0"/>
              <a:t>Lorenzo Conca</a:t>
            </a:r>
          </a:p>
        </p:txBody>
      </p:sp>
    </p:spTree>
    <p:extLst>
      <p:ext uri="{BB962C8B-B14F-4D97-AF65-F5344CB8AC3E}">
        <p14:creationId xmlns:p14="http://schemas.microsoft.com/office/powerpoint/2010/main" val="1768705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7D116C-21F6-4A63-9F25-062B2117D73D}"/>
              </a:ext>
            </a:extLst>
          </p:cNvPr>
          <p:cNvSpPr>
            <a:spLocks noGrp="1"/>
          </p:cNvSpPr>
          <p:nvPr>
            <p:ph type="title"/>
          </p:nvPr>
        </p:nvSpPr>
        <p:spPr>
          <a:xfrm>
            <a:off x="1141413" y="609600"/>
            <a:ext cx="9905998" cy="649357"/>
          </a:xfrm>
        </p:spPr>
        <p:txBody>
          <a:bodyPr/>
          <a:lstStyle/>
          <a:p>
            <a:r>
              <a:rPr lang="it-IT" dirty="0"/>
              <a:t>Installation</a:t>
            </a:r>
          </a:p>
        </p:txBody>
      </p:sp>
      <p:sp>
        <p:nvSpPr>
          <p:cNvPr id="4" name="CasellaDiTesto 3">
            <a:extLst>
              <a:ext uri="{FF2B5EF4-FFF2-40B4-BE49-F238E27FC236}">
                <a16:creationId xmlns:a16="http://schemas.microsoft.com/office/drawing/2014/main" id="{E8B7337D-6C2F-4ED0-BC24-56E93C898FB1}"/>
              </a:ext>
            </a:extLst>
          </p:cNvPr>
          <p:cNvSpPr txBox="1"/>
          <p:nvPr/>
        </p:nvSpPr>
        <p:spPr>
          <a:xfrm>
            <a:off x="1364974" y="1296984"/>
            <a:ext cx="9448800" cy="8094524"/>
          </a:xfrm>
          <a:prstGeom prst="rect">
            <a:avLst/>
          </a:prstGeom>
          <a:noFill/>
        </p:spPr>
        <p:txBody>
          <a:bodyPr wrap="square" rtlCol="0">
            <a:spAutoFit/>
          </a:bodyPr>
          <a:lstStyle/>
          <a:p>
            <a:r>
              <a:rPr lang="it-IT" sz="3200" dirty="0" err="1"/>
              <a:t>Requirements</a:t>
            </a:r>
            <a:r>
              <a:rPr lang="it-IT" sz="3200" dirty="0"/>
              <a:t>:</a:t>
            </a:r>
          </a:p>
          <a:p>
            <a:pPr marL="285750" indent="-285750">
              <a:buFont typeface="Arial" panose="020B0604020202020204" pitchFamily="34" charset="0"/>
              <a:buChar char="•"/>
            </a:pPr>
            <a:r>
              <a:rPr lang="it-IT" sz="3200" dirty="0"/>
              <a:t>Installation of Pharo 6.0 or latest version</a:t>
            </a:r>
          </a:p>
          <a:p>
            <a:pPr marL="285750" indent="-285750">
              <a:buFont typeface="Arial" panose="020B0604020202020204" pitchFamily="34" charset="0"/>
              <a:buChar char="•"/>
            </a:pPr>
            <a:r>
              <a:rPr lang="it-IT" sz="3200" dirty="0"/>
              <a:t>Load Bloc element by running this on the Playground:</a:t>
            </a:r>
          </a:p>
          <a:p>
            <a:pPr marL="285750" indent="-285750">
              <a:buFont typeface="Arial" panose="020B0604020202020204" pitchFamily="34" charset="0"/>
              <a:buChar char="•"/>
            </a:pPr>
            <a:endParaRPr lang="it-IT" sz="3200" dirty="0"/>
          </a:p>
          <a:p>
            <a:pPr marL="285750" indent="-285750">
              <a:buFont typeface="Arial" panose="020B0604020202020204" pitchFamily="34" charset="0"/>
              <a:buChar char="•"/>
            </a:pPr>
            <a:endParaRPr lang="it-IT" sz="3200" dirty="0"/>
          </a:p>
          <a:p>
            <a:endParaRPr lang="it-IT" sz="3200" dirty="0"/>
          </a:p>
          <a:p>
            <a:pPr marL="285750" indent="-285750">
              <a:buFont typeface="Arial" panose="020B0604020202020204" pitchFamily="34" charset="0"/>
              <a:buChar char="•"/>
            </a:pPr>
            <a:endParaRPr lang="it-IT" sz="3200" dirty="0"/>
          </a:p>
          <a:p>
            <a:endParaRPr lang="it-IT" sz="2400" dirty="0">
              <a:solidFill>
                <a:srgbClr val="FFFF00"/>
              </a:solidFill>
            </a:endParaRPr>
          </a:p>
          <a:p>
            <a:endParaRPr lang="it-IT" sz="2400" dirty="0"/>
          </a:p>
          <a:p>
            <a:endParaRPr lang="it-IT" sz="2400" dirty="0"/>
          </a:p>
          <a:p>
            <a:endParaRPr lang="it-IT" sz="2400" dirty="0"/>
          </a:p>
          <a:p>
            <a:endParaRPr lang="it-IT" sz="2400" dirty="0"/>
          </a:p>
          <a:p>
            <a:endParaRPr lang="it-IT" sz="2400" dirty="0"/>
          </a:p>
          <a:p>
            <a:endParaRPr lang="it-IT" sz="2400" dirty="0"/>
          </a:p>
          <a:p>
            <a:endParaRPr lang="it-IT" sz="2400" dirty="0"/>
          </a:p>
          <a:p>
            <a:endParaRPr lang="it-IT" sz="2400" dirty="0"/>
          </a:p>
          <a:p>
            <a:endParaRPr lang="it-IT" sz="2400" dirty="0"/>
          </a:p>
          <a:p>
            <a:endParaRPr lang="it-IT" sz="2400" dirty="0"/>
          </a:p>
        </p:txBody>
      </p:sp>
      <p:pic>
        <p:nvPicPr>
          <p:cNvPr id="5" name="Image 4">
            <a:extLst>
              <a:ext uri="{FF2B5EF4-FFF2-40B4-BE49-F238E27FC236}">
                <a16:creationId xmlns:a16="http://schemas.microsoft.com/office/drawing/2014/main" id="{4C1EEF6F-3459-439E-BF8B-B29814A79C67}"/>
              </a:ext>
            </a:extLst>
          </p:cNvPr>
          <p:cNvPicPr>
            <a:picLocks noChangeAspect="1"/>
          </p:cNvPicPr>
          <p:nvPr/>
        </p:nvPicPr>
        <p:blipFill>
          <a:blip r:embed="rId2"/>
          <a:stretch>
            <a:fillRect/>
          </a:stretch>
        </p:blipFill>
        <p:spPr>
          <a:xfrm>
            <a:off x="1677394" y="3505200"/>
            <a:ext cx="8823960" cy="1219200"/>
          </a:xfrm>
          <a:prstGeom prst="rect">
            <a:avLst/>
          </a:prstGeom>
        </p:spPr>
      </p:pic>
    </p:spTree>
    <p:extLst>
      <p:ext uri="{BB962C8B-B14F-4D97-AF65-F5344CB8AC3E}">
        <p14:creationId xmlns:p14="http://schemas.microsoft.com/office/powerpoint/2010/main" val="2545258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7EED504F-12B4-4A7F-ABAF-EE23704689FC}"/>
              </a:ext>
            </a:extLst>
          </p:cNvPr>
          <p:cNvSpPr txBox="1"/>
          <p:nvPr/>
        </p:nvSpPr>
        <p:spPr>
          <a:xfrm>
            <a:off x="461639" y="568171"/>
            <a:ext cx="10965401" cy="5386090"/>
          </a:xfrm>
          <a:prstGeom prst="rect">
            <a:avLst/>
          </a:prstGeom>
          <a:noFill/>
        </p:spPr>
        <p:txBody>
          <a:bodyPr wrap="square" rtlCol="0">
            <a:spAutoFit/>
          </a:bodyPr>
          <a:lstStyle/>
          <a:p>
            <a:pPr marL="285750" indent="-285750">
              <a:buFont typeface="Arial" panose="020B0604020202020204" pitchFamily="34" charset="0"/>
              <a:buChar char="•"/>
            </a:pPr>
            <a:endParaRPr lang="it-IT" sz="2800" dirty="0"/>
          </a:p>
          <a:p>
            <a:pPr marL="285750" indent="-285750">
              <a:buFont typeface="Arial" panose="020B0604020202020204" pitchFamily="34" charset="0"/>
              <a:buChar char="•"/>
            </a:pPr>
            <a:r>
              <a:rPr lang="it-IT" sz="2800" dirty="0"/>
              <a:t>Download the .mcz file from GitLab or GitHub</a:t>
            </a:r>
          </a:p>
          <a:p>
            <a:pPr marL="285750" indent="-285750">
              <a:buFont typeface="Arial" panose="020B0604020202020204" pitchFamily="34" charset="0"/>
              <a:buChar char="•"/>
            </a:pPr>
            <a:r>
              <a:rPr lang="it-IT" sz="2800" dirty="0"/>
              <a:t>Load the .mcz file in the Pharo system and open the package</a:t>
            </a:r>
          </a:p>
          <a:p>
            <a:pPr marL="285750" indent="-285750">
              <a:buFont typeface="Arial" panose="020B0604020202020204" pitchFamily="34" charset="0"/>
              <a:buChar char="•"/>
            </a:pPr>
            <a:r>
              <a:rPr lang="it-IT" sz="2800" dirty="0"/>
              <a:t>Download the images of every character </a:t>
            </a:r>
          </a:p>
          <a:p>
            <a:r>
              <a:rPr lang="it-IT" sz="2800" dirty="0"/>
              <a:t>  	(Archer.png ; King.png ; Knight.png ; Magician.png ; 	Skeleton.png and	Soldier.png)</a:t>
            </a:r>
          </a:p>
          <a:p>
            <a:pPr marL="285750" indent="-285750">
              <a:buFont typeface="Arial" panose="020B0604020202020204" pitchFamily="34" charset="0"/>
              <a:buChar char="•"/>
            </a:pPr>
            <a:r>
              <a:rPr lang="it-IT" sz="2800" dirty="0"/>
              <a:t>Change the path in : FireEmblem Package &gt;&gt; FETileElement &gt;&gt; printTile</a:t>
            </a:r>
          </a:p>
          <a:p>
            <a:endParaRPr lang="it-IT" sz="2800" dirty="0"/>
          </a:p>
          <a:p>
            <a:pPr marL="457200" indent="-457200">
              <a:buFont typeface="Arial" panose="020B0604020202020204" pitchFamily="34" charset="0"/>
              <a:buChar char="•"/>
            </a:pPr>
            <a:endParaRPr lang="it-IT" sz="2800" dirty="0"/>
          </a:p>
          <a:p>
            <a:pPr marL="285750" indent="-285750">
              <a:buFont typeface="Arial" panose="020B0604020202020204" pitchFamily="34" charset="0"/>
              <a:buChar char="•"/>
            </a:pPr>
            <a:endParaRPr lang="it-IT" dirty="0"/>
          </a:p>
          <a:p>
            <a:endParaRPr lang="fr-FR" dirty="0"/>
          </a:p>
        </p:txBody>
      </p:sp>
      <p:pic>
        <p:nvPicPr>
          <p:cNvPr id="3" name="Image 2">
            <a:extLst>
              <a:ext uri="{FF2B5EF4-FFF2-40B4-BE49-F238E27FC236}">
                <a16:creationId xmlns:a16="http://schemas.microsoft.com/office/drawing/2014/main" id="{E88FF50D-CC12-41AE-AFB5-C7873717DC02}"/>
              </a:ext>
            </a:extLst>
          </p:cNvPr>
          <p:cNvPicPr>
            <a:picLocks noChangeAspect="1"/>
          </p:cNvPicPr>
          <p:nvPr/>
        </p:nvPicPr>
        <p:blipFill>
          <a:blip r:embed="rId2"/>
          <a:stretch>
            <a:fillRect/>
          </a:stretch>
        </p:blipFill>
        <p:spPr>
          <a:xfrm>
            <a:off x="461639" y="4716010"/>
            <a:ext cx="11064002" cy="1238251"/>
          </a:xfrm>
          <a:prstGeom prst="rect">
            <a:avLst/>
          </a:prstGeom>
        </p:spPr>
      </p:pic>
    </p:spTree>
    <p:extLst>
      <p:ext uri="{BB962C8B-B14F-4D97-AF65-F5344CB8AC3E}">
        <p14:creationId xmlns:p14="http://schemas.microsoft.com/office/powerpoint/2010/main" val="4245488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4280324-9CE4-42A4-A57C-8CF67280D99A}"/>
              </a:ext>
            </a:extLst>
          </p:cNvPr>
          <p:cNvSpPr txBox="1"/>
          <p:nvPr/>
        </p:nvSpPr>
        <p:spPr>
          <a:xfrm>
            <a:off x="994299" y="914400"/>
            <a:ext cx="7634796" cy="3785652"/>
          </a:xfrm>
          <a:prstGeom prst="rect">
            <a:avLst/>
          </a:prstGeom>
          <a:noFill/>
        </p:spPr>
        <p:txBody>
          <a:bodyPr wrap="square" rtlCol="0">
            <a:spAutoFit/>
          </a:bodyPr>
          <a:lstStyle/>
          <a:p>
            <a:pPr marL="285750" indent="-285750">
              <a:buFont typeface="Arial" panose="020B0604020202020204" pitchFamily="34" charset="0"/>
              <a:buChar char="•"/>
            </a:pPr>
            <a:r>
              <a:rPr lang="it-IT" sz="2400" dirty="0"/>
              <a:t>Open the playground and run:</a:t>
            </a:r>
          </a:p>
          <a:p>
            <a:pPr marL="285750" indent="-285750">
              <a:buFont typeface="Arial" panose="020B0604020202020204" pitchFamily="34" charset="0"/>
              <a:buChar char="•"/>
            </a:pPr>
            <a:endParaRPr lang="it-IT" sz="2400" dirty="0"/>
          </a:p>
          <a:p>
            <a:pPr marL="285750" indent="-285750">
              <a:buFont typeface="Arial" panose="020B0604020202020204" pitchFamily="34" charset="0"/>
              <a:buChar char="•"/>
            </a:pPr>
            <a:endParaRPr lang="it-IT" sz="2400" dirty="0"/>
          </a:p>
          <a:p>
            <a:pPr marL="285750" indent="-285750">
              <a:buFont typeface="Arial" panose="020B0604020202020204" pitchFamily="34" charset="0"/>
              <a:buChar char="•"/>
            </a:pPr>
            <a:endParaRPr lang="it-IT" sz="2400" dirty="0"/>
          </a:p>
          <a:p>
            <a:pPr marL="285750" indent="-285750">
              <a:buFont typeface="Arial" panose="020B0604020202020204" pitchFamily="34" charset="0"/>
              <a:buChar char="•"/>
            </a:pPr>
            <a:endParaRPr lang="it-IT" sz="2400" dirty="0"/>
          </a:p>
          <a:p>
            <a:pPr marL="285750" indent="-285750">
              <a:buFont typeface="Arial" panose="020B0604020202020204" pitchFamily="34" charset="0"/>
              <a:buChar char="•"/>
            </a:pPr>
            <a:endParaRPr lang="it-IT" sz="2400" dirty="0"/>
          </a:p>
          <a:p>
            <a:pPr marL="285750" indent="-285750">
              <a:buFont typeface="Arial" panose="020B0604020202020204" pitchFamily="34" charset="0"/>
              <a:buChar char="•"/>
            </a:pPr>
            <a:endParaRPr lang="it-IT" sz="2400" dirty="0"/>
          </a:p>
          <a:p>
            <a:endParaRPr lang="it-IT" sz="2400" dirty="0"/>
          </a:p>
          <a:p>
            <a:pPr marL="285750" indent="-285750">
              <a:buFont typeface="Arial" panose="020B0604020202020204" pitchFamily="34" charset="0"/>
              <a:buChar char="•"/>
            </a:pPr>
            <a:r>
              <a:rPr lang="it-IT" sz="2400" dirty="0"/>
              <a:t>Use the live pannel to play</a:t>
            </a:r>
          </a:p>
          <a:p>
            <a:endParaRPr lang="fr-FR" sz="2400" dirty="0"/>
          </a:p>
        </p:txBody>
      </p:sp>
      <p:pic>
        <p:nvPicPr>
          <p:cNvPr id="7" name="Image 6">
            <a:extLst>
              <a:ext uri="{FF2B5EF4-FFF2-40B4-BE49-F238E27FC236}">
                <a16:creationId xmlns:a16="http://schemas.microsoft.com/office/drawing/2014/main" id="{4010142C-2E11-46FC-9460-0222ED503767}"/>
              </a:ext>
            </a:extLst>
          </p:cNvPr>
          <p:cNvPicPr>
            <a:picLocks noChangeAspect="1"/>
          </p:cNvPicPr>
          <p:nvPr/>
        </p:nvPicPr>
        <p:blipFill>
          <a:blip r:embed="rId2"/>
          <a:stretch>
            <a:fillRect/>
          </a:stretch>
        </p:blipFill>
        <p:spPr>
          <a:xfrm>
            <a:off x="1304834" y="1684487"/>
            <a:ext cx="8607042" cy="1599932"/>
          </a:xfrm>
          <a:prstGeom prst="rect">
            <a:avLst/>
          </a:prstGeom>
        </p:spPr>
      </p:pic>
    </p:spTree>
    <p:extLst>
      <p:ext uri="{BB962C8B-B14F-4D97-AF65-F5344CB8AC3E}">
        <p14:creationId xmlns:p14="http://schemas.microsoft.com/office/powerpoint/2010/main" val="1153303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1A5ADD-123C-47E9-B9FA-DB39EDB5F399}"/>
              </a:ext>
            </a:extLst>
          </p:cNvPr>
          <p:cNvSpPr>
            <a:spLocks noGrp="1"/>
          </p:cNvSpPr>
          <p:nvPr>
            <p:ph type="title"/>
          </p:nvPr>
        </p:nvSpPr>
        <p:spPr>
          <a:xfrm>
            <a:off x="1143001" y="325838"/>
            <a:ext cx="9905998" cy="728870"/>
          </a:xfrm>
        </p:spPr>
        <p:txBody>
          <a:bodyPr>
            <a:normAutofit fontScale="90000"/>
          </a:bodyPr>
          <a:lstStyle/>
          <a:p>
            <a:r>
              <a:rPr lang="it-IT" dirty="0">
                <a:effectLst/>
              </a:rPr>
              <a:t>Architecture of </a:t>
            </a:r>
            <a:r>
              <a:rPr lang="it-IT" dirty="0" err="1">
                <a:effectLst/>
              </a:rPr>
              <a:t>our</a:t>
            </a:r>
            <a:r>
              <a:rPr lang="it-IT" dirty="0">
                <a:effectLst/>
              </a:rPr>
              <a:t> </a:t>
            </a:r>
            <a:r>
              <a:rPr lang="it-IT" dirty="0" err="1">
                <a:effectLst/>
              </a:rPr>
              <a:t>solution</a:t>
            </a:r>
            <a:br>
              <a:rPr lang="it-IT" dirty="0">
                <a:effectLst/>
              </a:rPr>
            </a:br>
            <a:r>
              <a:rPr lang="it-IT" dirty="0">
                <a:effectLst/>
              </a:rPr>
              <a:t>and </a:t>
            </a:r>
            <a:r>
              <a:rPr lang="it-IT" dirty="0" err="1">
                <a:effectLst/>
              </a:rPr>
              <a:t>architectural</a:t>
            </a:r>
            <a:r>
              <a:rPr lang="it-IT" dirty="0">
                <a:effectLst/>
              </a:rPr>
              <a:t> </a:t>
            </a:r>
            <a:r>
              <a:rPr lang="it-IT" dirty="0" err="1">
                <a:effectLst/>
              </a:rPr>
              <a:t>decision</a:t>
            </a:r>
            <a:endParaRPr lang="it-IT" dirty="0"/>
          </a:p>
        </p:txBody>
      </p:sp>
      <p:sp>
        <p:nvSpPr>
          <p:cNvPr id="4" name="CasellaDiTesto 3">
            <a:extLst>
              <a:ext uri="{FF2B5EF4-FFF2-40B4-BE49-F238E27FC236}">
                <a16:creationId xmlns:a16="http://schemas.microsoft.com/office/drawing/2014/main" id="{2DD6E555-12C6-4412-B82C-36438D43F60F}"/>
              </a:ext>
            </a:extLst>
          </p:cNvPr>
          <p:cNvSpPr txBox="1"/>
          <p:nvPr/>
        </p:nvSpPr>
        <p:spPr>
          <a:xfrm>
            <a:off x="4388180" y="2159384"/>
            <a:ext cx="6660819" cy="5909310"/>
          </a:xfrm>
          <a:prstGeom prst="rect">
            <a:avLst/>
          </a:prstGeom>
          <a:noFill/>
        </p:spPr>
        <p:txBody>
          <a:bodyPr wrap="square" rtlCol="0">
            <a:spAutoFit/>
          </a:bodyPr>
          <a:lstStyle/>
          <a:p>
            <a:r>
              <a:rPr lang="it-IT" dirty="0"/>
              <a:t>For the architectural part, we created the </a:t>
            </a:r>
            <a:r>
              <a:rPr lang="it-IT" dirty="0">
                <a:solidFill>
                  <a:srgbClr val="FFC000"/>
                </a:solidFill>
              </a:rPr>
              <a:t>FECharaterModel,</a:t>
            </a:r>
          </a:p>
          <a:p>
            <a:r>
              <a:rPr lang="it-IT" dirty="0"/>
              <a:t>where we stored the caracteristics of every</a:t>
            </a:r>
          </a:p>
          <a:p>
            <a:r>
              <a:rPr lang="it-IT" dirty="0"/>
              <a:t>single Character inside the game: if he is dead, if he fights, movement points, health points and which weapon it uses. A weapon is created in the </a:t>
            </a:r>
            <a:r>
              <a:rPr lang="it-IT" dirty="0">
                <a:solidFill>
                  <a:srgbClr val="FFC000"/>
                </a:solidFill>
              </a:rPr>
              <a:t>FEWeapon</a:t>
            </a:r>
            <a:r>
              <a:rPr lang="it-IT" dirty="0"/>
              <a:t> class. In this class we initialized the range of the weapon and the damage that will inflict during an attack.</a:t>
            </a:r>
          </a:p>
          <a:p>
            <a:endParaRPr lang="it-IT" dirty="0"/>
          </a:p>
          <a:p>
            <a:endParaRPr lang="it-IT" dirty="0"/>
          </a:p>
          <a:p>
            <a:endParaRPr lang="it-IT" dirty="0"/>
          </a:p>
          <a:p>
            <a:endParaRPr lang="it-IT" dirty="0"/>
          </a:p>
          <a:p>
            <a:endParaRPr lang="it-IT" dirty="0"/>
          </a:p>
          <a:p>
            <a:endParaRPr lang="it-IT" dirty="0"/>
          </a:p>
          <a:p>
            <a:endParaRPr lang="it-IT" dirty="0"/>
          </a:p>
          <a:p>
            <a:endParaRPr lang="it-IT" dirty="0"/>
          </a:p>
          <a:p>
            <a:endParaRPr lang="it-IT" dirty="0"/>
          </a:p>
          <a:p>
            <a:endParaRPr lang="it-IT" dirty="0"/>
          </a:p>
          <a:p>
            <a:endParaRPr lang="it-IT" dirty="0"/>
          </a:p>
          <a:p>
            <a:endParaRPr lang="it-IT" dirty="0"/>
          </a:p>
          <a:p>
            <a:endParaRPr lang="it-IT" dirty="0"/>
          </a:p>
        </p:txBody>
      </p:sp>
      <p:pic>
        <p:nvPicPr>
          <p:cNvPr id="6" name="Immagine 5">
            <a:extLst>
              <a:ext uri="{FF2B5EF4-FFF2-40B4-BE49-F238E27FC236}">
                <a16:creationId xmlns:a16="http://schemas.microsoft.com/office/drawing/2014/main" id="{9FCDBC7E-619A-47CE-B653-1ACF0966C870}"/>
              </a:ext>
            </a:extLst>
          </p:cNvPr>
          <p:cNvPicPr>
            <a:picLocks noChangeAspect="1"/>
          </p:cNvPicPr>
          <p:nvPr/>
        </p:nvPicPr>
        <p:blipFill>
          <a:blip r:embed="rId2"/>
          <a:stretch>
            <a:fillRect/>
          </a:stretch>
        </p:blipFill>
        <p:spPr>
          <a:xfrm>
            <a:off x="106018" y="1527306"/>
            <a:ext cx="2849409" cy="2239620"/>
          </a:xfrm>
          <a:prstGeom prst="rect">
            <a:avLst/>
          </a:prstGeom>
        </p:spPr>
      </p:pic>
      <p:pic>
        <p:nvPicPr>
          <p:cNvPr id="8" name="Immagine 7">
            <a:extLst>
              <a:ext uri="{FF2B5EF4-FFF2-40B4-BE49-F238E27FC236}">
                <a16:creationId xmlns:a16="http://schemas.microsoft.com/office/drawing/2014/main" id="{A6E3E4C6-F1A7-4AA2-ABC3-1E3FED8FBD65}"/>
              </a:ext>
            </a:extLst>
          </p:cNvPr>
          <p:cNvPicPr>
            <a:picLocks noChangeAspect="1"/>
          </p:cNvPicPr>
          <p:nvPr/>
        </p:nvPicPr>
        <p:blipFill>
          <a:blip r:embed="rId3"/>
          <a:stretch>
            <a:fillRect/>
          </a:stretch>
        </p:blipFill>
        <p:spPr>
          <a:xfrm>
            <a:off x="3049904" y="2637921"/>
            <a:ext cx="1190791" cy="3610479"/>
          </a:xfrm>
          <a:prstGeom prst="rect">
            <a:avLst/>
          </a:prstGeom>
        </p:spPr>
      </p:pic>
      <p:cxnSp>
        <p:nvCxnSpPr>
          <p:cNvPr id="10" name="Connettore a gomito 9">
            <a:extLst>
              <a:ext uri="{FF2B5EF4-FFF2-40B4-BE49-F238E27FC236}">
                <a16:creationId xmlns:a16="http://schemas.microsoft.com/office/drawing/2014/main" id="{2FFAB80A-11E3-47DD-B127-5006E49ACA83}"/>
              </a:ext>
            </a:extLst>
          </p:cNvPr>
          <p:cNvCxnSpPr>
            <a:cxnSpLocks/>
          </p:cNvCxnSpPr>
          <p:nvPr/>
        </p:nvCxnSpPr>
        <p:spPr>
          <a:xfrm>
            <a:off x="251791" y="3766926"/>
            <a:ext cx="2607419" cy="13520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439B73B4-A24E-475A-81F2-BE051D46F2CB}"/>
              </a:ext>
            </a:extLst>
          </p:cNvPr>
          <p:cNvSpPr txBox="1"/>
          <p:nvPr/>
        </p:nvSpPr>
        <p:spPr>
          <a:xfrm>
            <a:off x="4388180" y="1205277"/>
            <a:ext cx="3273287" cy="954107"/>
          </a:xfrm>
          <a:prstGeom prst="rect">
            <a:avLst/>
          </a:prstGeom>
          <a:noFill/>
        </p:spPr>
        <p:txBody>
          <a:bodyPr wrap="square" rtlCol="0">
            <a:spAutoFit/>
          </a:bodyPr>
          <a:lstStyle/>
          <a:p>
            <a:r>
              <a:rPr lang="it-IT" sz="2800" b="1" u="sng" dirty="0">
                <a:solidFill>
                  <a:schemeClr val="bg1"/>
                </a:solidFill>
              </a:rPr>
              <a:t>CHARACTER AND WEAPON MODEL:</a:t>
            </a:r>
          </a:p>
        </p:txBody>
      </p:sp>
      <p:pic>
        <p:nvPicPr>
          <p:cNvPr id="15" name="Immagine 14">
            <a:extLst>
              <a:ext uri="{FF2B5EF4-FFF2-40B4-BE49-F238E27FC236}">
                <a16:creationId xmlns:a16="http://schemas.microsoft.com/office/drawing/2014/main" id="{0A8899A7-14C1-4031-AF7A-F0D021A1C1F5}"/>
              </a:ext>
            </a:extLst>
          </p:cNvPr>
          <p:cNvPicPr>
            <a:picLocks noChangeAspect="1"/>
          </p:cNvPicPr>
          <p:nvPr/>
        </p:nvPicPr>
        <p:blipFill>
          <a:blip r:embed="rId4"/>
          <a:stretch>
            <a:fillRect/>
          </a:stretch>
        </p:blipFill>
        <p:spPr>
          <a:xfrm>
            <a:off x="6062238" y="4557890"/>
            <a:ext cx="1833253" cy="1974272"/>
          </a:xfrm>
          <a:prstGeom prst="rect">
            <a:avLst/>
          </a:prstGeom>
        </p:spPr>
      </p:pic>
      <p:cxnSp>
        <p:nvCxnSpPr>
          <p:cNvPr id="17" name="Connettore 2 16">
            <a:extLst>
              <a:ext uri="{FF2B5EF4-FFF2-40B4-BE49-F238E27FC236}">
                <a16:creationId xmlns:a16="http://schemas.microsoft.com/office/drawing/2014/main" id="{44B22ABA-4769-44A1-97C4-843628CB59E5}"/>
              </a:ext>
            </a:extLst>
          </p:cNvPr>
          <p:cNvCxnSpPr/>
          <p:nvPr/>
        </p:nvCxnSpPr>
        <p:spPr>
          <a:xfrm>
            <a:off x="8015632" y="5314221"/>
            <a:ext cx="12871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Immagine 18">
            <a:extLst>
              <a:ext uri="{FF2B5EF4-FFF2-40B4-BE49-F238E27FC236}">
                <a16:creationId xmlns:a16="http://schemas.microsoft.com/office/drawing/2014/main" id="{BB89CB06-5CB4-4CA5-9A00-725BB98634F7}"/>
              </a:ext>
            </a:extLst>
          </p:cNvPr>
          <p:cNvPicPr>
            <a:picLocks noChangeAspect="1"/>
          </p:cNvPicPr>
          <p:nvPr/>
        </p:nvPicPr>
        <p:blipFill>
          <a:blip r:embed="rId5"/>
          <a:stretch>
            <a:fillRect/>
          </a:stretch>
        </p:blipFill>
        <p:spPr>
          <a:xfrm>
            <a:off x="9543084" y="4698634"/>
            <a:ext cx="1287171" cy="1191318"/>
          </a:xfrm>
          <a:prstGeom prst="rect">
            <a:avLst/>
          </a:prstGeom>
        </p:spPr>
      </p:pic>
    </p:spTree>
    <p:extLst>
      <p:ext uri="{BB962C8B-B14F-4D97-AF65-F5344CB8AC3E}">
        <p14:creationId xmlns:p14="http://schemas.microsoft.com/office/powerpoint/2010/main" val="999236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899B96-9FF0-4231-A8DC-FBF83314F4C0}"/>
              </a:ext>
            </a:extLst>
          </p:cNvPr>
          <p:cNvSpPr>
            <a:spLocks noGrp="1"/>
          </p:cNvSpPr>
          <p:nvPr>
            <p:ph type="title"/>
          </p:nvPr>
        </p:nvSpPr>
        <p:spPr>
          <a:xfrm>
            <a:off x="480219" y="95739"/>
            <a:ext cx="9841463" cy="861391"/>
          </a:xfrm>
        </p:spPr>
        <p:txBody>
          <a:bodyPr>
            <a:normAutofit/>
          </a:bodyPr>
          <a:lstStyle/>
          <a:p>
            <a:r>
              <a:rPr lang="it-IT" b="1" u="sng" dirty="0">
                <a:solidFill>
                  <a:schemeClr val="bg1"/>
                </a:solidFill>
              </a:rPr>
              <a:t>GAME MODEL</a:t>
            </a:r>
            <a:endParaRPr lang="it-IT" dirty="0"/>
          </a:p>
        </p:txBody>
      </p:sp>
      <p:pic>
        <p:nvPicPr>
          <p:cNvPr id="13" name="Immagine 12">
            <a:extLst>
              <a:ext uri="{FF2B5EF4-FFF2-40B4-BE49-F238E27FC236}">
                <a16:creationId xmlns:a16="http://schemas.microsoft.com/office/drawing/2014/main" id="{49B10CA4-ACEE-4BA8-911E-6079FFA4B822}"/>
              </a:ext>
            </a:extLst>
          </p:cNvPr>
          <p:cNvPicPr>
            <a:picLocks noChangeAspect="1"/>
          </p:cNvPicPr>
          <p:nvPr/>
        </p:nvPicPr>
        <p:blipFill rotWithShape="1">
          <a:blip r:embed="rId2"/>
          <a:srcRect l="8051" t="-153"/>
          <a:stretch/>
        </p:blipFill>
        <p:spPr>
          <a:xfrm>
            <a:off x="1657705" y="2317072"/>
            <a:ext cx="1910331" cy="2571879"/>
          </a:xfrm>
          <a:prstGeom prst="rect">
            <a:avLst/>
          </a:prstGeom>
        </p:spPr>
      </p:pic>
      <p:pic>
        <p:nvPicPr>
          <p:cNvPr id="15" name="Immagine 14">
            <a:extLst>
              <a:ext uri="{FF2B5EF4-FFF2-40B4-BE49-F238E27FC236}">
                <a16:creationId xmlns:a16="http://schemas.microsoft.com/office/drawing/2014/main" id="{3A989B7C-0262-4672-BA46-A566163E862C}"/>
              </a:ext>
            </a:extLst>
          </p:cNvPr>
          <p:cNvPicPr>
            <a:picLocks noChangeAspect="1"/>
          </p:cNvPicPr>
          <p:nvPr/>
        </p:nvPicPr>
        <p:blipFill>
          <a:blip r:embed="rId3"/>
          <a:stretch>
            <a:fillRect/>
          </a:stretch>
        </p:blipFill>
        <p:spPr>
          <a:xfrm>
            <a:off x="1539072" y="1311965"/>
            <a:ext cx="2196220" cy="371668"/>
          </a:xfrm>
          <a:prstGeom prst="rect">
            <a:avLst/>
          </a:prstGeom>
        </p:spPr>
      </p:pic>
      <p:cxnSp>
        <p:nvCxnSpPr>
          <p:cNvPr id="17" name="Connettore 2 16">
            <a:extLst>
              <a:ext uri="{FF2B5EF4-FFF2-40B4-BE49-F238E27FC236}">
                <a16:creationId xmlns:a16="http://schemas.microsoft.com/office/drawing/2014/main" id="{1F33493E-CBE3-4A31-ADEB-A2CF03AF6885}"/>
              </a:ext>
            </a:extLst>
          </p:cNvPr>
          <p:cNvCxnSpPr>
            <a:cxnSpLocks/>
            <a:stCxn id="15" idx="2"/>
            <a:endCxn id="13" idx="0"/>
          </p:cNvCxnSpPr>
          <p:nvPr/>
        </p:nvCxnSpPr>
        <p:spPr>
          <a:xfrm flipH="1">
            <a:off x="2612871" y="1683633"/>
            <a:ext cx="24311" cy="63343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2" name="CasellaDiTesto 21">
            <a:extLst>
              <a:ext uri="{FF2B5EF4-FFF2-40B4-BE49-F238E27FC236}">
                <a16:creationId xmlns:a16="http://schemas.microsoft.com/office/drawing/2014/main" id="{56A3FB98-8F54-45B3-9D65-4F2A80C1D2B6}"/>
              </a:ext>
            </a:extLst>
          </p:cNvPr>
          <p:cNvSpPr txBox="1"/>
          <p:nvPr/>
        </p:nvSpPr>
        <p:spPr>
          <a:xfrm>
            <a:off x="4518991" y="711767"/>
            <a:ext cx="6900801" cy="3785652"/>
          </a:xfrm>
          <a:prstGeom prst="rect">
            <a:avLst/>
          </a:prstGeom>
          <a:noFill/>
        </p:spPr>
        <p:txBody>
          <a:bodyPr wrap="square" rtlCol="0">
            <a:spAutoFit/>
          </a:bodyPr>
          <a:lstStyle/>
          <a:p>
            <a:r>
              <a:rPr lang="it-IT" sz="2000" dirty="0"/>
              <a:t>In the FEGameModel there is the initialization of the character’s position for the first and second player. There is the size of the grid where there will put every single character.</a:t>
            </a:r>
          </a:p>
          <a:p>
            <a:r>
              <a:rPr lang="it-IT" sz="2000" dirty="0"/>
              <a:t>endOfTurn is a  function inside the game model, that is called when the player that is moving or attacking will click on the button ‘End Turn’. The next player will start to play until he clicks on the same button.</a:t>
            </a:r>
          </a:p>
          <a:p>
            <a:r>
              <a:rPr lang="it-IT" sz="2000" dirty="0"/>
              <a:t>The ‘Initialize’ function creates a new ordered collection with every single character, one will be for the first player’s characters, the other one for the second player’s characters.</a:t>
            </a:r>
          </a:p>
        </p:txBody>
      </p:sp>
      <p:pic>
        <p:nvPicPr>
          <p:cNvPr id="27" name="Immagine 26">
            <a:extLst>
              <a:ext uri="{FF2B5EF4-FFF2-40B4-BE49-F238E27FC236}">
                <a16:creationId xmlns:a16="http://schemas.microsoft.com/office/drawing/2014/main" id="{32429092-5027-43A5-B8A9-B8BACFAD256A}"/>
              </a:ext>
            </a:extLst>
          </p:cNvPr>
          <p:cNvPicPr>
            <a:picLocks noChangeAspect="1"/>
          </p:cNvPicPr>
          <p:nvPr/>
        </p:nvPicPr>
        <p:blipFill>
          <a:blip r:embed="rId4"/>
          <a:stretch>
            <a:fillRect/>
          </a:stretch>
        </p:blipFill>
        <p:spPr>
          <a:xfrm>
            <a:off x="4518991" y="4809052"/>
            <a:ext cx="4385287" cy="1681850"/>
          </a:xfrm>
          <a:prstGeom prst="rect">
            <a:avLst/>
          </a:prstGeom>
        </p:spPr>
      </p:pic>
    </p:spTree>
    <p:extLst>
      <p:ext uri="{BB962C8B-B14F-4D97-AF65-F5344CB8AC3E}">
        <p14:creationId xmlns:p14="http://schemas.microsoft.com/office/powerpoint/2010/main" val="2279197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FE711E-CFD5-4593-A535-A02AB06C6FF6}"/>
              </a:ext>
            </a:extLst>
          </p:cNvPr>
          <p:cNvSpPr>
            <a:spLocks noGrp="1"/>
          </p:cNvSpPr>
          <p:nvPr>
            <p:ph type="title"/>
          </p:nvPr>
        </p:nvSpPr>
        <p:spPr>
          <a:xfrm>
            <a:off x="329322" y="210308"/>
            <a:ext cx="9905998" cy="768626"/>
          </a:xfrm>
        </p:spPr>
        <p:txBody>
          <a:bodyPr/>
          <a:lstStyle/>
          <a:p>
            <a:r>
              <a:rPr lang="it-IT" b="1" u="sng" dirty="0">
                <a:solidFill>
                  <a:schemeClr val="bg1"/>
                </a:solidFill>
              </a:rPr>
              <a:t>FE GRID </a:t>
            </a:r>
            <a:r>
              <a:rPr lang="it-IT" b="1" u="sng" dirty="0" err="1">
                <a:solidFill>
                  <a:schemeClr val="bg1"/>
                </a:solidFill>
              </a:rPr>
              <a:t>element</a:t>
            </a:r>
            <a:endParaRPr lang="it-IT" dirty="0"/>
          </a:p>
        </p:txBody>
      </p:sp>
      <p:pic>
        <p:nvPicPr>
          <p:cNvPr id="5" name="Immagine 4">
            <a:extLst>
              <a:ext uri="{FF2B5EF4-FFF2-40B4-BE49-F238E27FC236}">
                <a16:creationId xmlns:a16="http://schemas.microsoft.com/office/drawing/2014/main" id="{B48F1614-BC96-4C71-9005-560B90E6F79A}"/>
              </a:ext>
            </a:extLst>
          </p:cNvPr>
          <p:cNvPicPr>
            <a:picLocks noChangeAspect="1"/>
          </p:cNvPicPr>
          <p:nvPr/>
        </p:nvPicPr>
        <p:blipFill>
          <a:blip r:embed="rId2"/>
          <a:stretch>
            <a:fillRect/>
          </a:stretch>
        </p:blipFill>
        <p:spPr>
          <a:xfrm>
            <a:off x="329322" y="1220231"/>
            <a:ext cx="2244688" cy="414984"/>
          </a:xfrm>
          <a:prstGeom prst="rect">
            <a:avLst/>
          </a:prstGeom>
        </p:spPr>
      </p:pic>
      <p:pic>
        <p:nvPicPr>
          <p:cNvPr id="7" name="Immagine 6">
            <a:extLst>
              <a:ext uri="{FF2B5EF4-FFF2-40B4-BE49-F238E27FC236}">
                <a16:creationId xmlns:a16="http://schemas.microsoft.com/office/drawing/2014/main" id="{A681BB37-6506-4F05-9A00-CB433FE4784C}"/>
              </a:ext>
            </a:extLst>
          </p:cNvPr>
          <p:cNvPicPr>
            <a:picLocks noChangeAspect="1"/>
          </p:cNvPicPr>
          <p:nvPr/>
        </p:nvPicPr>
        <p:blipFill>
          <a:blip r:embed="rId3"/>
          <a:stretch>
            <a:fillRect/>
          </a:stretch>
        </p:blipFill>
        <p:spPr>
          <a:xfrm>
            <a:off x="2732971" y="2024529"/>
            <a:ext cx="1560733" cy="1264908"/>
          </a:xfrm>
          <a:prstGeom prst="rect">
            <a:avLst/>
          </a:prstGeom>
        </p:spPr>
      </p:pic>
      <p:pic>
        <p:nvPicPr>
          <p:cNvPr id="9" name="Immagine 8">
            <a:extLst>
              <a:ext uri="{FF2B5EF4-FFF2-40B4-BE49-F238E27FC236}">
                <a16:creationId xmlns:a16="http://schemas.microsoft.com/office/drawing/2014/main" id="{910E1AA1-06B1-4407-B329-1F4A223F5E13}"/>
              </a:ext>
            </a:extLst>
          </p:cNvPr>
          <p:cNvPicPr>
            <a:picLocks noChangeAspect="1"/>
          </p:cNvPicPr>
          <p:nvPr/>
        </p:nvPicPr>
        <p:blipFill>
          <a:blip r:embed="rId4"/>
          <a:stretch>
            <a:fillRect/>
          </a:stretch>
        </p:blipFill>
        <p:spPr>
          <a:xfrm>
            <a:off x="322472" y="3183303"/>
            <a:ext cx="2141369" cy="3455092"/>
          </a:xfrm>
          <a:prstGeom prst="rect">
            <a:avLst/>
          </a:prstGeom>
        </p:spPr>
      </p:pic>
      <p:cxnSp>
        <p:nvCxnSpPr>
          <p:cNvPr id="11" name="Connettore 2 10">
            <a:extLst>
              <a:ext uri="{FF2B5EF4-FFF2-40B4-BE49-F238E27FC236}">
                <a16:creationId xmlns:a16="http://schemas.microsoft.com/office/drawing/2014/main" id="{5C4E724A-55D2-4B80-B704-F10BB82061CB}"/>
              </a:ext>
            </a:extLst>
          </p:cNvPr>
          <p:cNvCxnSpPr>
            <a:cxnSpLocks/>
            <a:stCxn id="5" idx="2"/>
            <a:endCxn id="7" idx="0"/>
          </p:cNvCxnSpPr>
          <p:nvPr/>
        </p:nvCxnSpPr>
        <p:spPr>
          <a:xfrm>
            <a:off x="1451666" y="1635215"/>
            <a:ext cx="2061672" cy="38931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Connettore 2 12">
            <a:extLst>
              <a:ext uri="{FF2B5EF4-FFF2-40B4-BE49-F238E27FC236}">
                <a16:creationId xmlns:a16="http://schemas.microsoft.com/office/drawing/2014/main" id="{7EE8CE4B-BD5D-45DE-9198-1FFB1DD1220A}"/>
              </a:ext>
            </a:extLst>
          </p:cNvPr>
          <p:cNvCxnSpPr>
            <a:cxnSpLocks/>
            <a:stCxn id="7" idx="2"/>
            <a:endCxn id="9" idx="3"/>
          </p:cNvCxnSpPr>
          <p:nvPr/>
        </p:nvCxnSpPr>
        <p:spPr>
          <a:xfrm flipH="1">
            <a:off x="2463841" y="3289437"/>
            <a:ext cx="1049497" cy="162141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CasellaDiTesto 14">
            <a:extLst>
              <a:ext uri="{FF2B5EF4-FFF2-40B4-BE49-F238E27FC236}">
                <a16:creationId xmlns:a16="http://schemas.microsoft.com/office/drawing/2014/main" id="{4C5DE272-94EB-4E7C-937D-CC7A4B432311}"/>
              </a:ext>
            </a:extLst>
          </p:cNvPr>
          <p:cNvSpPr txBox="1"/>
          <p:nvPr/>
        </p:nvSpPr>
        <p:spPr>
          <a:xfrm>
            <a:off x="4293703" y="594621"/>
            <a:ext cx="7222921" cy="2585323"/>
          </a:xfrm>
          <a:prstGeom prst="rect">
            <a:avLst/>
          </a:prstGeom>
          <a:noFill/>
        </p:spPr>
        <p:txBody>
          <a:bodyPr wrap="square" rtlCol="0">
            <a:spAutoFit/>
          </a:bodyPr>
          <a:lstStyle/>
          <a:p>
            <a:r>
              <a:rPr lang="it-IT" dirty="0"/>
              <a:t>The FEGridElement is one of the principal classes inside the program. Here we can find the function that will print the characters and the game model in the live window with the function ‘printCharacters’. We can check if a character is allowed to move with the function ‘canGoFrom:To:’. The ‘clickHandler’ handles the click from the  mouse in the grid and calls the function ‘match:player1:player2’. The function ‘movementGrid:with:’ colors all the tiles surrounding a particular character depending on his movement points (mp).</a:t>
            </a:r>
          </a:p>
        </p:txBody>
      </p:sp>
      <p:pic>
        <p:nvPicPr>
          <p:cNvPr id="20" name="Immagine 19">
            <a:extLst>
              <a:ext uri="{FF2B5EF4-FFF2-40B4-BE49-F238E27FC236}">
                <a16:creationId xmlns:a16="http://schemas.microsoft.com/office/drawing/2014/main" id="{6723EB84-C309-4EEF-BD1C-A64471ED3AF2}"/>
              </a:ext>
            </a:extLst>
          </p:cNvPr>
          <p:cNvPicPr>
            <a:picLocks noChangeAspect="1"/>
          </p:cNvPicPr>
          <p:nvPr/>
        </p:nvPicPr>
        <p:blipFill>
          <a:blip r:embed="rId5"/>
          <a:stretch>
            <a:fillRect/>
          </a:stretch>
        </p:blipFill>
        <p:spPr>
          <a:xfrm>
            <a:off x="4293703" y="3551582"/>
            <a:ext cx="6141974" cy="3096109"/>
          </a:xfrm>
          <a:prstGeom prst="rect">
            <a:avLst/>
          </a:prstGeom>
        </p:spPr>
      </p:pic>
    </p:spTree>
    <p:extLst>
      <p:ext uri="{BB962C8B-B14F-4D97-AF65-F5344CB8AC3E}">
        <p14:creationId xmlns:p14="http://schemas.microsoft.com/office/powerpoint/2010/main" val="797661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4F6DDF-A96C-474B-B90D-6D1A2240661F}"/>
              </a:ext>
            </a:extLst>
          </p:cNvPr>
          <p:cNvSpPr>
            <a:spLocks noGrp="1"/>
          </p:cNvSpPr>
          <p:nvPr>
            <p:ph type="title"/>
          </p:nvPr>
        </p:nvSpPr>
        <p:spPr>
          <a:xfrm>
            <a:off x="828492" y="131630"/>
            <a:ext cx="9905998" cy="834887"/>
          </a:xfrm>
        </p:spPr>
        <p:txBody>
          <a:bodyPr/>
          <a:lstStyle/>
          <a:p>
            <a:r>
              <a:rPr lang="it-IT" b="1" u="sng" dirty="0">
                <a:solidFill>
                  <a:schemeClr val="bg1"/>
                </a:solidFill>
              </a:rPr>
              <a:t>FE </a:t>
            </a:r>
            <a:r>
              <a:rPr lang="it-IT" b="1" u="sng" dirty="0" err="1">
                <a:solidFill>
                  <a:schemeClr val="bg1"/>
                </a:solidFill>
              </a:rPr>
              <a:t>tile</a:t>
            </a:r>
            <a:r>
              <a:rPr lang="it-IT" b="1" u="sng" dirty="0">
                <a:solidFill>
                  <a:schemeClr val="bg1"/>
                </a:solidFill>
              </a:rPr>
              <a:t> </a:t>
            </a:r>
            <a:r>
              <a:rPr lang="it-IT" b="1" u="sng" dirty="0" err="1">
                <a:solidFill>
                  <a:schemeClr val="bg1"/>
                </a:solidFill>
              </a:rPr>
              <a:t>element</a:t>
            </a:r>
            <a:endParaRPr lang="it-IT" dirty="0"/>
          </a:p>
        </p:txBody>
      </p:sp>
      <p:sp>
        <p:nvSpPr>
          <p:cNvPr id="4" name="CasellaDiTesto 3">
            <a:extLst>
              <a:ext uri="{FF2B5EF4-FFF2-40B4-BE49-F238E27FC236}">
                <a16:creationId xmlns:a16="http://schemas.microsoft.com/office/drawing/2014/main" id="{1493CC3D-9768-4627-8A8D-BD87EB8ACB12}"/>
              </a:ext>
            </a:extLst>
          </p:cNvPr>
          <p:cNvSpPr txBox="1"/>
          <p:nvPr/>
        </p:nvSpPr>
        <p:spPr>
          <a:xfrm>
            <a:off x="4652194" y="664044"/>
            <a:ext cx="5999769" cy="3139321"/>
          </a:xfrm>
          <a:prstGeom prst="rect">
            <a:avLst/>
          </a:prstGeom>
          <a:noFill/>
        </p:spPr>
        <p:txBody>
          <a:bodyPr wrap="square" rtlCol="0">
            <a:spAutoFit/>
          </a:bodyPr>
          <a:lstStyle/>
          <a:p>
            <a:r>
              <a:rPr lang="it-IT" dirty="0"/>
              <a:t>FETileElement is the class that defines the color of every single tile inside the grid, permits to the system to recognize if there is a character inside. The different colors (red and blue) permit the players to select their own characters and to see the position where they could be moved and if they could attack.</a:t>
            </a:r>
          </a:p>
          <a:p>
            <a:r>
              <a:rPr lang="it-IT" dirty="0"/>
              <a:t>‘initialize’ sets the background color and the size of every single tile.</a:t>
            </a:r>
          </a:p>
          <a:p>
            <a:r>
              <a:rPr lang="it-IT" dirty="0"/>
              <a:t>‘cleanTile’ removes the character from the tile after its death.</a:t>
            </a:r>
          </a:p>
        </p:txBody>
      </p:sp>
      <p:pic>
        <p:nvPicPr>
          <p:cNvPr id="6" name="Immagine 5">
            <a:extLst>
              <a:ext uri="{FF2B5EF4-FFF2-40B4-BE49-F238E27FC236}">
                <a16:creationId xmlns:a16="http://schemas.microsoft.com/office/drawing/2014/main" id="{C7351F99-6629-4045-BF29-F3A254C27CE1}"/>
              </a:ext>
            </a:extLst>
          </p:cNvPr>
          <p:cNvPicPr>
            <a:picLocks noChangeAspect="1"/>
          </p:cNvPicPr>
          <p:nvPr/>
        </p:nvPicPr>
        <p:blipFill>
          <a:blip r:embed="rId2"/>
          <a:stretch>
            <a:fillRect/>
          </a:stretch>
        </p:blipFill>
        <p:spPr>
          <a:xfrm>
            <a:off x="915234" y="1433660"/>
            <a:ext cx="1720434" cy="291150"/>
          </a:xfrm>
          <a:prstGeom prst="rect">
            <a:avLst/>
          </a:prstGeom>
        </p:spPr>
      </p:pic>
      <p:pic>
        <p:nvPicPr>
          <p:cNvPr id="8" name="Immagine 7">
            <a:extLst>
              <a:ext uri="{FF2B5EF4-FFF2-40B4-BE49-F238E27FC236}">
                <a16:creationId xmlns:a16="http://schemas.microsoft.com/office/drawing/2014/main" id="{0F903582-01B1-4EC0-BD95-BEAD50B765E5}"/>
              </a:ext>
            </a:extLst>
          </p:cNvPr>
          <p:cNvPicPr>
            <a:picLocks noChangeAspect="1"/>
          </p:cNvPicPr>
          <p:nvPr/>
        </p:nvPicPr>
        <p:blipFill>
          <a:blip r:embed="rId3"/>
          <a:stretch>
            <a:fillRect/>
          </a:stretch>
        </p:blipFill>
        <p:spPr>
          <a:xfrm>
            <a:off x="828492" y="3344475"/>
            <a:ext cx="2448542" cy="3396752"/>
          </a:xfrm>
          <a:prstGeom prst="rect">
            <a:avLst/>
          </a:prstGeom>
        </p:spPr>
      </p:pic>
      <p:pic>
        <p:nvPicPr>
          <p:cNvPr id="10" name="Immagine 9">
            <a:extLst>
              <a:ext uri="{FF2B5EF4-FFF2-40B4-BE49-F238E27FC236}">
                <a16:creationId xmlns:a16="http://schemas.microsoft.com/office/drawing/2014/main" id="{A3A20951-1C36-476B-87F4-27162D3622A1}"/>
              </a:ext>
            </a:extLst>
          </p:cNvPr>
          <p:cNvPicPr>
            <a:picLocks noChangeAspect="1"/>
          </p:cNvPicPr>
          <p:nvPr/>
        </p:nvPicPr>
        <p:blipFill>
          <a:blip r:embed="rId4"/>
          <a:stretch>
            <a:fillRect/>
          </a:stretch>
        </p:blipFill>
        <p:spPr>
          <a:xfrm>
            <a:off x="828492" y="2115132"/>
            <a:ext cx="1695687" cy="1152686"/>
          </a:xfrm>
          <a:prstGeom prst="rect">
            <a:avLst/>
          </a:prstGeom>
        </p:spPr>
      </p:pic>
      <p:cxnSp>
        <p:nvCxnSpPr>
          <p:cNvPr id="12" name="Connettore 2 11">
            <a:extLst>
              <a:ext uri="{FF2B5EF4-FFF2-40B4-BE49-F238E27FC236}">
                <a16:creationId xmlns:a16="http://schemas.microsoft.com/office/drawing/2014/main" id="{50DE7D75-62F4-43F5-BBD8-0C720E436FC1}"/>
              </a:ext>
            </a:extLst>
          </p:cNvPr>
          <p:cNvCxnSpPr>
            <a:endCxn id="10" idx="0"/>
          </p:cNvCxnSpPr>
          <p:nvPr/>
        </p:nvCxnSpPr>
        <p:spPr>
          <a:xfrm>
            <a:off x="1676335" y="1690666"/>
            <a:ext cx="1" cy="4244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Connettore a gomito 13">
            <a:extLst>
              <a:ext uri="{FF2B5EF4-FFF2-40B4-BE49-F238E27FC236}">
                <a16:creationId xmlns:a16="http://schemas.microsoft.com/office/drawing/2014/main" id="{942F3470-C66B-4803-B848-F5AC50E24D91}"/>
              </a:ext>
            </a:extLst>
          </p:cNvPr>
          <p:cNvCxnSpPr>
            <a:cxnSpLocks/>
            <a:endCxn id="8" idx="3"/>
          </p:cNvCxnSpPr>
          <p:nvPr/>
        </p:nvCxnSpPr>
        <p:spPr>
          <a:xfrm rot="16200000" flipH="1">
            <a:off x="1661120" y="3426937"/>
            <a:ext cx="2478972" cy="752856"/>
          </a:xfrm>
          <a:prstGeom prst="bentConnector4">
            <a:avLst>
              <a:gd name="adj1" fmla="val 15744"/>
              <a:gd name="adj2" fmla="val 130364"/>
            </a:avLst>
          </a:prstGeom>
          <a:ln>
            <a:tailEnd type="triangle"/>
          </a:ln>
        </p:spPr>
        <p:style>
          <a:lnRef idx="1">
            <a:schemeClr val="accent2"/>
          </a:lnRef>
          <a:fillRef idx="0">
            <a:schemeClr val="accent2"/>
          </a:fillRef>
          <a:effectRef idx="0">
            <a:schemeClr val="accent2"/>
          </a:effectRef>
          <a:fontRef idx="minor">
            <a:schemeClr val="tx1"/>
          </a:fontRef>
        </p:style>
      </p:cxnSp>
      <p:pic>
        <p:nvPicPr>
          <p:cNvPr id="16" name="Immagine 15">
            <a:extLst>
              <a:ext uri="{FF2B5EF4-FFF2-40B4-BE49-F238E27FC236}">
                <a16:creationId xmlns:a16="http://schemas.microsoft.com/office/drawing/2014/main" id="{2E38F6D7-C2E1-491C-8D35-FA6168C01392}"/>
              </a:ext>
            </a:extLst>
          </p:cNvPr>
          <p:cNvPicPr>
            <a:picLocks noChangeAspect="1"/>
          </p:cNvPicPr>
          <p:nvPr/>
        </p:nvPicPr>
        <p:blipFill>
          <a:blip r:embed="rId5"/>
          <a:stretch>
            <a:fillRect/>
          </a:stretch>
        </p:blipFill>
        <p:spPr>
          <a:xfrm>
            <a:off x="3657600" y="3926167"/>
            <a:ext cx="7988958" cy="2607154"/>
          </a:xfrm>
          <a:prstGeom prst="rect">
            <a:avLst/>
          </a:prstGeom>
        </p:spPr>
      </p:pic>
    </p:spTree>
    <p:extLst>
      <p:ext uri="{BB962C8B-B14F-4D97-AF65-F5344CB8AC3E}">
        <p14:creationId xmlns:p14="http://schemas.microsoft.com/office/powerpoint/2010/main" val="3315353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AFF8F710-FE08-4900-A226-77C60BC37166}"/>
              </a:ext>
            </a:extLst>
          </p:cNvPr>
          <p:cNvSpPr txBox="1"/>
          <p:nvPr/>
        </p:nvSpPr>
        <p:spPr>
          <a:xfrm>
            <a:off x="1109709" y="1083076"/>
            <a:ext cx="10608815" cy="1200329"/>
          </a:xfrm>
          <a:prstGeom prst="rect">
            <a:avLst/>
          </a:prstGeom>
          <a:noFill/>
        </p:spPr>
        <p:txBody>
          <a:bodyPr wrap="square" rtlCol="0">
            <a:spAutoFit/>
          </a:bodyPr>
          <a:lstStyle/>
          <a:p>
            <a:r>
              <a:rPr lang="fr-FR" sz="2400" dirty="0"/>
              <a:t>You can have a look at </a:t>
            </a:r>
            <a:r>
              <a:rPr lang="fr-FR" sz="2400" dirty="0" err="1"/>
              <a:t>our</a:t>
            </a:r>
            <a:r>
              <a:rPr lang="fr-FR" sz="2400" dirty="0"/>
              <a:t> </a:t>
            </a:r>
            <a:r>
              <a:rPr lang="fr-FR" sz="2400" dirty="0" err="1"/>
              <a:t>video</a:t>
            </a:r>
            <a:r>
              <a:rPr lang="fr-FR" sz="2400" dirty="0"/>
              <a:t>, to </a:t>
            </a:r>
            <a:r>
              <a:rPr lang="fr-FR" sz="2400" dirty="0" err="1"/>
              <a:t>see</a:t>
            </a:r>
            <a:r>
              <a:rPr lang="fr-FR" sz="2400" dirty="0"/>
              <a:t> how </a:t>
            </a:r>
            <a:r>
              <a:rPr lang="fr-FR" sz="2400" dirty="0" err="1"/>
              <a:t>we</a:t>
            </a:r>
            <a:r>
              <a:rPr lang="fr-FR" sz="2400" dirty="0"/>
              <a:t> </a:t>
            </a:r>
            <a:r>
              <a:rPr lang="fr-FR" sz="2400" dirty="0" err="1"/>
              <a:t>implemented</a:t>
            </a:r>
            <a:r>
              <a:rPr lang="fr-FR" sz="2400" dirty="0"/>
              <a:t> the </a:t>
            </a:r>
            <a:r>
              <a:rPr lang="fr-FR" sz="2400" dirty="0" err="1"/>
              <a:t>game</a:t>
            </a:r>
            <a:r>
              <a:rPr lang="fr-FR" sz="2400" dirty="0"/>
              <a:t> and how </a:t>
            </a:r>
            <a:r>
              <a:rPr lang="fr-FR" sz="2400" dirty="0" err="1"/>
              <a:t>it</a:t>
            </a:r>
            <a:r>
              <a:rPr lang="fr-FR" sz="2400" dirty="0"/>
              <a:t> can </a:t>
            </a:r>
            <a:r>
              <a:rPr lang="fr-FR" sz="2400" dirty="0" err="1"/>
              <a:t>be</a:t>
            </a:r>
            <a:r>
              <a:rPr lang="fr-FR" sz="2400" dirty="0"/>
              <a:t> </a:t>
            </a:r>
            <a:r>
              <a:rPr lang="fr-FR" sz="2400" dirty="0" err="1"/>
              <a:t>played</a:t>
            </a:r>
            <a:r>
              <a:rPr lang="fr-FR" sz="2400" dirty="0"/>
              <a:t> !</a:t>
            </a:r>
            <a:br>
              <a:rPr lang="fr-FR" sz="2400" dirty="0"/>
            </a:br>
            <a:r>
              <a:rPr lang="fr-FR" sz="2400" dirty="0"/>
              <a:t>Use the </a:t>
            </a:r>
            <a:r>
              <a:rPr lang="fr-FR" sz="2400" dirty="0" err="1"/>
              <a:t>link</a:t>
            </a:r>
            <a:r>
              <a:rPr lang="fr-FR" sz="2400" dirty="0"/>
              <a:t>: https://youtu.be/hnurHQVl0xg</a:t>
            </a:r>
          </a:p>
        </p:txBody>
      </p:sp>
    </p:spTree>
    <p:extLst>
      <p:ext uri="{BB962C8B-B14F-4D97-AF65-F5344CB8AC3E}">
        <p14:creationId xmlns:p14="http://schemas.microsoft.com/office/powerpoint/2010/main" val="42145260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ete">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TM03457485[[fn=Rete]]</Template>
  <TotalTime>176</TotalTime>
  <Words>492</Words>
  <Application>Microsoft Office PowerPoint</Application>
  <PresentationFormat>Grand écran</PresentationFormat>
  <Paragraphs>68</Paragraphs>
  <Slides>9</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9</vt:i4>
      </vt:variant>
    </vt:vector>
  </HeadingPairs>
  <TitlesOfParts>
    <vt:vector size="12" baseType="lpstr">
      <vt:lpstr>Arial</vt:lpstr>
      <vt:lpstr>Century Gothic</vt:lpstr>
      <vt:lpstr>Rete</vt:lpstr>
      <vt:lpstr>Documentation for  ‘fire emblem game’</vt:lpstr>
      <vt:lpstr>Installation</vt:lpstr>
      <vt:lpstr>Présentation PowerPoint</vt:lpstr>
      <vt:lpstr>Présentation PowerPoint</vt:lpstr>
      <vt:lpstr>Architecture of our solution and architectural decision</vt:lpstr>
      <vt:lpstr>GAME MODEL</vt:lpstr>
      <vt:lpstr>FE GRID element</vt:lpstr>
      <vt:lpstr>FE tile element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 for  ‘fire emblem game’</dc:title>
  <dc:creator>Lorenzo Conca</dc:creator>
  <cp:lastModifiedBy>PALLEWASALAGE DON PERERA Dilini</cp:lastModifiedBy>
  <cp:revision>23</cp:revision>
  <dcterms:created xsi:type="dcterms:W3CDTF">2018-01-05T10:29:04Z</dcterms:created>
  <dcterms:modified xsi:type="dcterms:W3CDTF">2018-01-06T14:30:24Z</dcterms:modified>
</cp:coreProperties>
</file>