
<file path=[Content_Types].xml><?xml version="1.0" encoding="utf-8"?>
<Types xmlns="http://schemas.openxmlformats.org/package/2006/content-types">
  <Default Extension="ico" ContentType="image/x-ico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65" r:id="rId2"/>
    <p:sldId id="281" r:id="rId3"/>
    <p:sldId id="282" r:id="rId4"/>
    <p:sldId id="343" r:id="rId5"/>
    <p:sldId id="262" r:id="rId6"/>
    <p:sldId id="263" r:id="rId7"/>
    <p:sldId id="261" r:id="rId8"/>
    <p:sldId id="283" r:id="rId9"/>
    <p:sldId id="284" r:id="rId10"/>
    <p:sldId id="285" r:id="rId11"/>
    <p:sldId id="364" r:id="rId12"/>
    <p:sldId id="363" r:id="rId13"/>
    <p:sldId id="365" r:id="rId14"/>
    <p:sldId id="366" r:id="rId15"/>
    <p:sldId id="286" r:id="rId16"/>
    <p:sldId id="344" r:id="rId17"/>
    <p:sldId id="287" r:id="rId18"/>
    <p:sldId id="288" r:id="rId19"/>
    <p:sldId id="289" r:id="rId20"/>
    <p:sldId id="345" r:id="rId21"/>
    <p:sldId id="346" r:id="rId22"/>
    <p:sldId id="290" r:id="rId23"/>
    <p:sldId id="291" r:id="rId24"/>
    <p:sldId id="372" r:id="rId25"/>
    <p:sldId id="373" r:id="rId26"/>
    <p:sldId id="374" r:id="rId27"/>
    <p:sldId id="375" r:id="rId28"/>
    <p:sldId id="371" r:id="rId29"/>
    <p:sldId id="292" r:id="rId30"/>
    <p:sldId id="293" r:id="rId31"/>
    <p:sldId id="294" r:id="rId32"/>
    <p:sldId id="295" r:id="rId33"/>
    <p:sldId id="296" r:id="rId34"/>
    <p:sldId id="297" r:id="rId35"/>
    <p:sldId id="349" r:id="rId36"/>
    <p:sldId id="350" r:id="rId37"/>
    <p:sldId id="367" r:id="rId38"/>
    <p:sldId id="368" r:id="rId39"/>
    <p:sldId id="369" r:id="rId40"/>
    <p:sldId id="370" r:id="rId41"/>
    <p:sldId id="298" r:id="rId42"/>
    <p:sldId id="348" r:id="rId43"/>
    <p:sldId id="299" r:id="rId44"/>
    <p:sldId id="300" r:id="rId45"/>
    <p:sldId id="301" r:id="rId46"/>
    <p:sldId id="302" r:id="rId47"/>
    <p:sldId id="351" r:id="rId48"/>
    <p:sldId id="352" r:id="rId49"/>
    <p:sldId id="360" r:id="rId50"/>
    <p:sldId id="303" r:id="rId51"/>
    <p:sldId id="304" r:id="rId52"/>
    <p:sldId id="305" r:id="rId53"/>
    <p:sldId id="358" r:id="rId54"/>
    <p:sldId id="353" r:id="rId55"/>
    <p:sldId id="359" r:id="rId56"/>
    <p:sldId id="306" r:id="rId57"/>
    <p:sldId id="354" r:id="rId58"/>
    <p:sldId id="307" r:id="rId59"/>
    <p:sldId id="308" r:id="rId60"/>
    <p:sldId id="309" r:id="rId61"/>
    <p:sldId id="310" r:id="rId62"/>
    <p:sldId id="311" r:id="rId63"/>
    <p:sldId id="355" r:id="rId64"/>
    <p:sldId id="312" r:id="rId65"/>
    <p:sldId id="313" r:id="rId66"/>
    <p:sldId id="356" r:id="rId67"/>
    <p:sldId id="357" r:id="rId68"/>
    <p:sldId id="361" r:id="rId69"/>
    <p:sldId id="362" r:id="rId70"/>
    <p:sldId id="28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111" d="100"/>
          <a:sy n="111" d="100"/>
        </p:scale>
        <p:origin x="594"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Đức Cường" userId="da497406-8702-4bc3-8c60-c3dcaced4247" providerId="ADAL" clId="{FC841776-EB3E-47C9-99F4-8C58971645F5}"/>
    <pc:docChg chg="undo custSel addSld delSld modSld sldOrd">
      <pc:chgData name="Nguyễn Đức Cường" userId="da497406-8702-4bc3-8c60-c3dcaced4247" providerId="ADAL" clId="{FC841776-EB3E-47C9-99F4-8C58971645F5}" dt="2025-06-11T13:13:41.849" v="186"/>
      <pc:docMkLst>
        <pc:docMk/>
      </pc:docMkLst>
      <pc:sldChg chg="add">
        <pc:chgData name="Nguyễn Đức Cường" userId="da497406-8702-4bc3-8c60-c3dcaced4247" providerId="ADAL" clId="{FC841776-EB3E-47C9-99F4-8C58971645F5}" dt="2025-06-08T15:37:10.202" v="0"/>
        <pc:sldMkLst>
          <pc:docMk/>
          <pc:sldMk cId="3739813924" sldId="261"/>
        </pc:sldMkLst>
      </pc:sldChg>
      <pc:sldChg chg="add">
        <pc:chgData name="Nguyễn Đức Cường" userId="da497406-8702-4bc3-8c60-c3dcaced4247" providerId="ADAL" clId="{FC841776-EB3E-47C9-99F4-8C58971645F5}" dt="2025-06-08T15:37:10.202" v="0"/>
        <pc:sldMkLst>
          <pc:docMk/>
          <pc:sldMk cId="2009987646" sldId="262"/>
        </pc:sldMkLst>
      </pc:sldChg>
      <pc:sldChg chg="add">
        <pc:chgData name="Nguyễn Đức Cường" userId="da497406-8702-4bc3-8c60-c3dcaced4247" providerId="ADAL" clId="{FC841776-EB3E-47C9-99F4-8C58971645F5}" dt="2025-06-08T15:37:10.202" v="0"/>
        <pc:sldMkLst>
          <pc:docMk/>
          <pc:sldMk cId="2231156878" sldId="263"/>
        </pc:sldMkLst>
      </pc:sldChg>
      <pc:sldChg chg="addSp delSp modSp mod">
        <pc:chgData name="Nguyễn Đức Cường" userId="da497406-8702-4bc3-8c60-c3dcaced4247" providerId="ADAL" clId="{FC841776-EB3E-47C9-99F4-8C58971645F5}" dt="2025-06-10T13:58:13.737" v="6" actId="478"/>
        <pc:sldMkLst>
          <pc:docMk/>
          <pc:sldMk cId="613995667" sldId="285"/>
        </pc:sldMkLst>
        <pc:picChg chg="add del">
          <ac:chgData name="Nguyễn Đức Cường" userId="da497406-8702-4bc3-8c60-c3dcaced4247" providerId="ADAL" clId="{FC841776-EB3E-47C9-99F4-8C58971645F5}" dt="2025-06-10T13:58:13.737" v="6" actId="478"/>
          <ac:picMkLst>
            <pc:docMk/>
            <pc:sldMk cId="613995667" sldId="285"/>
            <ac:picMk id="7" creationId="{E841AEDE-88DD-2B50-AC55-E6ACBA9EEEF7}"/>
          </ac:picMkLst>
        </pc:picChg>
        <pc:picChg chg="mod">
          <ac:chgData name="Nguyễn Đức Cường" userId="da497406-8702-4bc3-8c60-c3dcaced4247" providerId="ADAL" clId="{FC841776-EB3E-47C9-99F4-8C58971645F5}" dt="2025-06-10T13:54:38.730" v="1" actId="1076"/>
          <ac:picMkLst>
            <pc:docMk/>
            <pc:sldMk cId="613995667" sldId="285"/>
            <ac:picMk id="8" creationId="{BD7B02D6-734A-2F91-F8CE-3574293A114A}"/>
          </ac:picMkLst>
        </pc:picChg>
      </pc:sldChg>
      <pc:sldChg chg="addSp modSp mod">
        <pc:chgData name="Nguyễn Đức Cường" userId="da497406-8702-4bc3-8c60-c3dcaced4247" providerId="ADAL" clId="{FC841776-EB3E-47C9-99F4-8C58971645F5}" dt="2025-06-11T05:18:03.506" v="73" actId="20577"/>
        <pc:sldMkLst>
          <pc:docMk/>
          <pc:sldMk cId="1643681011" sldId="290"/>
        </pc:sldMkLst>
        <pc:spChg chg="add mod">
          <ac:chgData name="Nguyễn Đức Cường" userId="da497406-8702-4bc3-8c60-c3dcaced4247" providerId="ADAL" clId="{FC841776-EB3E-47C9-99F4-8C58971645F5}" dt="2025-06-11T05:18:03.506" v="73" actId="20577"/>
          <ac:spMkLst>
            <pc:docMk/>
            <pc:sldMk cId="1643681011" sldId="290"/>
            <ac:spMk id="3" creationId="{E0CA92CE-BEE1-3BB3-1101-F2DC1BF66CC4}"/>
          </ac:spMkLst>
        </pc:spChg>
      </pc:sldChg>
      <pc:sldChg chg="addSp modSp mod">
        <pc:chgData name="Nguyễn Đức Cường" userId="da497406-8702-4bc3-8c60-c3dcaced4247" providerId="ADAL" clId="{FC841776-EB3E-47C9-99F4-8C58971645F5}" dt="2025-06-11T13:02:36.519" v="166" actId="14100"/>
        <pc:sldMkLst>
          <pc:docMk/>
          <pc:sldMk cId="448068975" sldId="301"/>
        </pc:sldMkLst>
        <pc:spChg chg="add mod">
          <ac:chgData name="Nguyễn Đức Cường" userId="da497406-8702-4bc3-8c60-c3dcaced4247" providerId="ADAL" clId="{FC841776-EB3E-47C9-99F4-8C58971645F5}" dt="2025-06-11T13:02:36.519" v="166" actId="14100"/>
          <ac:spMkLst>
            <pc:docMk/>
            <pc:sldMk cId="448068975" sldId="301"/>
            <ac:spMk id="3" creationId="{8AB8EFB1-530C-B2FF-1583-03B07A027A41}"/>
          </ac:spMkLst>
        </pc:spChg>
      </pc:sldChg>
      <pc:sldChg chg="addSp delSp modSp add mod">
        <pc:chgData name="Nguyễn Đức Cường" userId="da497406-8702-4bc3-8c60-c3dcaced4247" providerId="ADAL" clId="{FC841776-EB3E-47C9-99F4-8C58971645F5}" dt="2025-06-10T14:00:31.402" v="17" actId="478"/>
        <pc:sldMkLst>
          <pc:docMk/>
          <pc:sldMk cId="477473612" sldId="363"/>
        </pc:sldMkLst>
        <pc:picChg chg="mod">
          <ac:chgData name="Nguyễn Đức Cường" userId="da497406-8702-4bc3-8c60-c3dcaced4247" providerId="ADAL" clId="{FC841776-EB3E-47C9-99F4-8C58971645F5}" dt="2025-06-10T13:55:06.875" v="5" actId="1076"/>
          <ac:picMkLst>
            <pc:docMk/>
            <pc:sldMk cId="477473612" sldId="363"/>
            <ac:picMk id="7" creationId="{E841AEDE-88DD-2B50-AC55-E6ACBA9EEEF7}"/>
          </ac:picMkLst>
        </pc:picChg>
        <pc:picChg chg="add mod">
          <ac:chgData name="Nguyễn Đức Cường" userId="da497406-8702-4bc3-8c60-c3dcaced4247" providerId="ADAL" clId="{FC841776-EB3E-47C9-99F4-8C58971645F5}" dt="2025-06-10T13:59:03.402" v="14" actId="1076"/>
          <ac:picMkLst>
            <pc:docMk/>
            <pc:sldMk cId="477473612" sldId="363"/>
            <ac:picMk id="11" creationId="{BE300D39-F9D7-3C5D-BB27-03FB17D7A1C6}"/>
          </ac:picMkLst>
        </pc:picChg>
        <pc:picChg chg="add del">
          <ac:chgData name="Nguyễn Đức Cường" userId="da497406-8702-4bc3-8c60-c3dcaced4247" providerId="ADAL" clId="{FC841776-EB3E-47C9-99F4-8C58971645F5}" dt="2025-06-10T14:00:31.402" v="17" actId="478"/>
          <ac:picMkLst>
            <pc:docMk/>
            <pc:sldMk cId="477473612" sldId="363"/>
            <ac:picMk id="18" creationId="{C5A83B59-5D2C-9521-24AB-511F5D65F51F}"/>
          </ac:picMkLst>
        </pc:picChg>
      </pc:sldChg>
      <pc:sldChg chg="delSp add mod ord">
        <pc:chgData name="Nguyễn Đức Cường" userId="da497406-8702-4bc3-8c60-c3dcaced4247" providerId="ADAL" clId="{FC841776-EB3E-47C9-99F4-8C58971645F5}" dt="2025-06-10T13:58:50.503" v="11"/>
        <pc:sldMkLst>
          <pc:docMk/>
          <pc:sldMk cId="2114371138" sldId="364"/>
        </pc:sldMkLst>
        <pc:picChg chg="del">
          <ac:chgData name="Nguyễn Đức Cường" userId="da497406-8702-4bc3-8c60-c3dcaced4247" providerId="ADAL" clId="{FC841776-EB3E-47C9-99F4-8C58971645F5}" dt="2025-06-10T13:58:47.332" v="9" actId="478"/>
          <ac:picMkLst>
            <pc:docMk/>
            <pc:sldMk cId="2114371138" sldId="364"/>
            <ac:picMk id="11" creationId="{BE300D39-F9D7-3C5D-BB27-03FB17D7A1C6}"/>
          </ac:picMkLst>
        </pc:picChg>
      </pc:sldChg>
      <pc:sldChg chg="add">
        <pc:chgData name="Nguyễn Đức Cường" userId="da497406-8702-4bc3-8c60-c3dcaced4247" providerId="ADAL" clId="{FC841776-EB3E-47C9-99F4-8C58971645F5}" dt="2025-06-10T14:00:29.572" v="16"/>
        <pc:sldMkLst>
          <pc:docMk/>
          <pc:sldMk cId="1374483425" sldId="365"/>
        </pc:sldMkLst>
      </pc:sldChg>
      <pc:sldChg chg="addSp delSp modSp add mod">
        <pc:chgData name="Nguyễn Đức Cường" userId="da497406-8702-4bc3-8c60-c3dcaced4247" providerId="ADAL" clId="{FC841776-EB3E-47C9-99F4-8C58971645F5}" dt="2025-06-10T14:23:13.347" v="24" actId="22"/>
        <pc:sldMkLst>
          <pc:docMk/>
          <pc:sldMk cId="1153825082" sldId="366"/>
        </pc:sldMkLst>
        <pc:spChg chg="del">
          <ac:chgData name="Nguyễn Đức Cường" userId="da497406-8702-4bc3-8c60-c3dcaced4247" providerId="ADAL" clId="{FC841776-EB3E-47C9-99F4-8C58971645F5}" dt="2025-06-10T14:22:20.343" v="21" actId="478"/>
          <ac:spMkLst>
            <pc:docMk/>
            <pc:sldMk cId="1153825082" sldId="366"/>
            <ac:spMk id="5" creationId="{EADAEDBC-6845-6E8F-5EBA-6DC31F104064}"/>
          </ac:spMkLst>
        </pc:spChg>
        <pc:spChg chg="del mod">
          <ac:chgData name="Nguyễn Đức Cường" userId="da497406-8702-4bc3-8c60-c3dcaced4247" providerId="ADAL" clId="{FC841776-EB3E-47C9-99F4-8C58971645F5}" dt="2025-06-10T14:22:21.486" v="23" actId="478"/>
          <ac:spMkLst>
            <pc:docMk/>
            <pc:sldMk cId="1153825082" sldId="366"/>
            <ac:spMk id="7" creationId="{827A03A1-BC63-C61B-CFAF-2D3F93033343}"/>
          </ac:spMkLst>
        </pc:spChg>
        <pc:picChg chg="add">
          <ac:chgData name="Nguyễn Đức Cường" userId="da497406-8702-4bc3-8c60-c3dcaced4247" providerId="ADAL" clId="{FC841776-EB3E-47C9-99F4-8C58971645F5}" dt="2025-06-10T14:23:13.347" v="24" actId="22"/>
          <ac:picMkLst>
            <pc:docMk/>
            <pc:sldMk cId="1153825082" sldId="366"/>
            <ac:picMk id="8" creationId="{6C835683-40F3-1431-F9BD-B799BD4C13D1}"/>
          </ac:picMkLst>
        </pc:picChg>
        <pc:picChg chg="del">
          <ac:chgData name="Nguyễn Đức Cường" userId="da497406-8702-4bc3-8c60-c3dcaced4247" providerId="ADAL" clId="{FC841776-EB3E-47C9-99F4-8C58971645F5}" dt="2025-06-10T14:22:17.750" v="19" actId="478"/>
          <ac:picMkLst>
            <pc:docMk/>
            <pc:sldMk cId="1153825082" sldId="366"/>
            <ac:picMk id="1028" creationId="{FA2C5F2E-9730-C555-E8B8-F4FB86ABA679}"/>
          </ac:picMkLst>
        </pc:picChg>
        <pc:picChg chg="del">
          <ac:chgData name="Nguyễn Đức Cường" userId="da497406-8702-4bc3-8c60-c3dcaced4247" providerId="ADAL" clId="{FC841776-EB3E-47C9-99F4-8C58971645F5}" dt="2025-06-10T14:22:18.295" v="20" actId="478"/>
          <ac:picMkLst>
            <pc:docMk/>
            <pc:sldMk cId="1153825082" sldId="366"/>
            <ac:picMk id="1032" creationId="{71033E0D-1550-CB30-7D1E-90D76FABD0FF}"/>
          </ac:picMkLst>
        </pc:picChg>
      </pc:sldChg>
      <pc:sldChg chg="addSp delSp modSp add mod ord">
        <pc:chgData name="Nguyễn Đức Cường" userId="da497406-8702-4bc3-8c60-c3dcaced4247" providerId="ADAL" clId="{FC841776-EB3E-47C9-99F4-8C58971645F5}" dt="2025-06-11T11:12:25.894" v="99" actId="1076"/>
        <pc:sldMkLst>
          <pc:docMk/>
          <pc:sldMk cId="790829013" sldId="367"/>
        </pc:sldMkLst>
        <pc:spChg chg="add mod">
          <ac:chgData name="Nguyễn Đức Cường" userId="da497406-8702-4bc3-8c60-c3dcaced4247" providerId="ADAL" clId="{FC841776-EB3E-47C9-99F4-8C58971645F5}" dt="2025-06-11T11:12:25.894" v="99" actId="1076"/>
          <ac:spMkLst>
            <pc:docMk/>
            <pc:sldMk cId="790829013" sldId="367"/>
            <ac:spMk id="7" creationId="{BBD6021A-BDE7-62EC-99A9-6E641A5DB344}"/>
          </ac:spMkLst>
        </pc:spChg>
        <pc:spChg chg="del">
          <ac:chgData name="Nguyễn Đức Cường" userId="da497406-8702-4bc3-8c60-c3dcaced4247" providerId="ADAL" clId="{FC841776-EB3E-47C9-99F4-8C58971645F5}" dt="2025-06-11T11:10:35.554" v="76" actId="478"/>
          <ac:spMkLst>
            <pc:docMk/>
            <pc:sldMk cId="790829013" sldId="367"/>
            <ac:spMk id="12" creationId="{00000000-0000-0000-0000-000000000000}"/>
          </ac:spMkLst>
        </pc:spChg>
        <pc:spChg chg="del">
          <ac:chgData name="Nguyễn Đức Cường" userId="da497406-8702-4bc3-8c60-c3dcaced4247" providerId="ADAL" clId="{FC841776-EB3E-47C9-99F4-8C58971645F5}" dt="2025-06-11T11:10:33.534" v="75" actId="478"/>
          <ac:spMkLst>
            <pc:docMk/>
            <pc:sldMk cId="790829013" sldId="367"/>
            <ac:spMk id="25" creationId="{427466A2-721B-6BAD-E743-CDA244054F1B}"/>
          </ac:spMkLst>
        </pc:spChg>
        <pc:graphicFrameChg chg="add mod">
          <ac:chgData name="Nguyễn Đức Cường" userId="da497406-8702-4bc3-8c60-c3dcaced4247" providerId="ADAL" clId="{FC841776-EB3E-47C9-99F4-8C58971645F5}" dt="2025-06-11T11:10:45.872" v="81" actId="1076"/>
          <ac:graphicFrameMkLst>
            <pc:docMk/>
            <pc:sldMk cId="790829013" sldId="367"/>
            <ac:graphicFrameMk id="3" creationId="{4C7A353D-1137-55E5-C7AF-B702EDA8758F}"/>
          </ac:graphicFrameMkLst>
        </pc:graphicFrameChg>
        <pc:picChg chg="del mod">
          <ac:chgData name="Nguyễn Đức Cường" userId="da497406-8702-4bc3-8c60-c3dcaced4247" providerId="ADAL" clId="{FC841776-EB3E-47C9-99F4-8C58971645F5}" dt="2025-06-11T11:10:36.335" v="79" actId="478"/>
          <ac:picMkLst>
            <pc:docMk/>
            <pc:sldMk cId="790829013" sldId="367"/>
            <ac:picMk id="8" creationId="{15E08E87-178E-7D7B-C6D2-88E332967D8E}"/>
          </ac:picMkLst>
        </pc:picChg>
        <pc:picChg chg="del">
          <ac:chgData name="Nguyễn Đức Cường" userId="da497406-8702-4bc3-8c60-c3dcaced4247" providerId="ADAL" clId="{FC841776-EB3E-47C9-99F4-8C58971645F5}" dt="2025-06-11T11:10:36.028" v="77" actId="478"/>
          <ac:picMkLst>
            <pc:docMk/>
            <pc:sldMk cId="790829013" sldId="367"/>
            <ac:picMk id="19" creationId="{0864C7BB-EE5C-5D17-22F2-377BF97A77DF}"/>
          </ac:picMkLst>
        </pc:picChg>
      </pc:sldChg>
      <pc:sldChg chg="addSp delSp modSp add mod">
        <pc:chgData name="Nguyễn Đức Cường" userId="da497406-8702-4bc3-8c60-c3dcaced4247" providerId="ADAL" clId="{FC841776-EB3E-47C9-99F4-8C58971645F5}" dt="2025-06-11T11:12:44.166" v="105" actId="1076"/>
        <pc:sldMkLst>
          <pc:docMk/>
          <pc:sldMk cId="3328294451" sldId="368"/>
        </pc:sldMkLst>
        <pc:spChg chg="add del mod">
          <ac:chgData name="Nguyễn Đức Cường" userId="da497406-8702-4bc3-8c60-c3dcaced4247" providerId="ADAL" clId="{FC841776-EB3E-47C9-99F4-8C58971645F5}" dt="2025-06-11T11:12:18.944" v="96" actId="478"/>
          <ac:spMkLst>
            <pc:docMk/>
            <pc:sldMk cId="3328294451" sldId="368"/>
            <ac:spMk id="8" creationId="{84FC69CD-1971-8CD8-CB96-CEF2088E3CA5}"/>
          </ac:spMkLst>
        </pc:spChg>
        <pc:graphicFrameChg chg="del">
          <ac:chgData name="Nguyễn Đức Cường" userId="da497406-8702-4bc3-8c60-c3dcaced4247" providerId="ADAL" clId="{FC841776-EB3E-47C9-99F4-8C58971645F5}" dt="2025-06-11T11:11:31.216" v="85" actId="478"/>
          <ac:graphicFrameMkLst>
            <pc:docMk/>
            <pc:sldMk cId="3328294451" sldId="368"/>
            <ac:graphicFrameMk id="3" creationId="{4C7A353D-1137-55E5-C7AF-B702EDA8758F}"/>
          </ac:graphicFrameMkLst>
        </pc:graphicFrameChg>
        <pc:picChg chg="add mod">
          <ac:chgData name="Nguyễn Đức Cường" userId="da497406-8702-4bc3-8c60-c3dcaced4247" providerId="ADAL" clId="{FC841776-EB3E-47C9-99F4-8C58971645F5}" dt="2025-06-11T11:12:44.166" v="105" actId="1076"/>
          <ac:picMkLst>
            <pc:docMk/>
            <pc:sldMk cId="3328294451" sldId="368"/>
            <ac:picMk id="12" creationId="{D300BA78-1772-C0DE-B6B8-53388104D773}"/>
          </ac:picMkLst>
        </pc:picChg>
      </pc:sldChg>
      <pc:sldChg chg="addSp delSp modSp add mod">
        <pc:chgData name="Nguyễn Đức Cường" userId="da497406-8702-4bc3-8c60-c3dcaced4247" providerId="ADAL" clId="{FC841776-EB3E-47C9-99F4-8C58971645F5}" dt="2025-06-11T11:13:06.280" v="107" actId="1076"/>
        <pc:sldMkLst>
          <pc:docMk/>
          <pc:sldMk cId="2492092685" sldId="369"/>
        </pc:sldMkLst>
        <pc:spChg chg="del">
          <ac:chgData name="Nguyễn Đức Cường" userId="da497406-8702-4bc3-8c60-c3dcaced4247" providerId="ADAL" clId="{FC841776-EB3E-47C9-99F4-8C58971645F5}" dt="2025-06-11T11:11:54.929" v="91" actId="478"/>
          <ac:spMkLst>
            <pc:docMk/>
            <pc:sldMk cId="2492092685" sldId="369"/>
            <ac:spMk id="8" creationId="{84FC69CD-1971-8CD8-CB96-CEF2088E3CA5}"/>
          </ac:spMkLst>
        </pc:spChg>
        <pc:picChg chg="add mod">
          <ac:chgData name="Nguyễn Đức Cường" userId="da497406-8702-4bc3-8c60-c3dcaced4247" providerId="ADAL" clId="{FC841776-EB3E-47C9-99F4-8C58971645F5}" dt="2025-06-11T11:13:06.280" v="107" actId="1076"/>
          <ac:picMkLst>
            <pc:docMk/>
            <pc:sldMk cId="2492092685" sldId="369"/>
            <ac:picMk id="7" creationId="{7538405A-A9DA-8FD6-0136-D4C4CCC034F2}"/>
          </ac:picMkLst>
        </pc:picChg>
      </pc:sldChg>
      <pc:sldChg chg="addSp modSp add mod">
        <pc:chgData name="Nguyễn Đức Cường" userId="da497406-8702-4bc3-8c60-c3dcaced4247" providerId="ADAL" clId="{FC841776-EB3E-47C9-99F4-8C58971645F5}" dt="2025-06-11T11:13:24.489" v="111" actId="1076"/>
        <pc:sldMkLst>
          <pc:docMk/>
          <pc:sldMk cId="3314067875" sldId="370"/>
        </pc:sldMkLst>
        <pc:picChg chg="add mod">
          <ac:chgData name="Nguyễn Đức Cường" userId="da497406-8702-4bc3-8c60-c3dcaced4247" providerId="ADAL" clId="{FC841776-EB3E-47C9-99F4-8C58971645F5}" dt="2025-06-11T11:13:24.489" v="111" actId="1076"/>
          <ac:picMkLst>
            <pc:docMk/>
            <pc:sldMk cId="3314067875" sldId="370"/>
            <ac:picMk id="7" creationId="{4667E6DB-3CB8-6F8A-D96A-A47BD6140771}"/>
          </ac:picMkLst>
        </pc:picChg>
      </pc:sldChg>
      <pc:sldChg chg="add del">
        <pc:chgData name="Nguyễn Đức Cường" userId="da497406-8702-4bc3-8c60-c3dcaced4247" providerId="ADAL" clId="{FC841776-EB3E-47C9-99F4-8C58971645F5}" dt="2025-06-11T11:11:59.513" v="94" actId="47"/>
        <pc:sldMkLst>
          <pc:docMk/>
          <pc:sldMk cId="4086488657" sldId="370"/>
        </pc:sldMkLst>
      </pc:sldChg>
      <pc:sldChg chg="addSp delSp modSp add mod ord">
        <pc:chgData name="Nguyễn Đức Cường" userId="da497406-8702-4bc3-8c60-c3dcaced4247" providerId="ADAL" clId="{FC841776-EB3E-47C9-99F4-8C58971645F5}" dt="2025-06-11T13:13:41.849" v="186"/>
        <pc:sldMkLst>
          <pc:docMk/>
          <pc:sldMk cId="3756191" sldId="371"/>
        </pc:sldMkLst>
        <pc:spChg chg="del">
          <ac:chgData name="Nguyễn Đức Cường" userId="da497406-8702-4bc3-8c60-c3dcaced4247" providerId="ADAL" clId="{FC841776-EB3E-47C9-99F4-8C58971645F5}" dt="2025-06-11T13:12:16.119" v="168" actId="478"/>
          <ac:spMkLst>
            <pc:docMk/>
            <pc:sldMk cId="3756191" sldId="371"/>
            <ac:spMk id="12" creationId="{00000000-0000-0000-0000-000000000000}"/>
          </ac:spMkLst>
        </pc:spChg>
        <pc:spChg chg="del">
          <ac:chgData name="Nguyễn Đức Cường" userId="da497406-8702-4bc3-8c60-c3dcaced4247" providerId="ADAL" clId="{FC841776-EB3E-47C9-99F4-8C58971645F5}" dt="2025-06-11T13:12:20.125" v="174" actId="478"/>
          <ac:spMkLst>
            <pc:docMk/>
            <pc:sldMk cId="3756191" sldId="371"/>
            <ac:spMk id="13" creationId="{24026D0C-0D1D-4BCC-84ED-219ECBA8210F}"/>
          </ac:spMkLst>
        </pc:spChg>
        <pc:spChg chg="del">
          <ac:chgData name="Nguyễn Đức Cường" userId="da497406-8702-4bc3-8c60-c3dcaced4247" providerId="ADAL" clId="{FC841776-EB3E-47C9-99F4-8C58971645F5}" dt="2025-06-11T13:12:17.944" v="171" actId="478"/>
          <ac:spMkLst>
            <pc:docMk/>
            <pc:sldMk cId="3756191" sldId="371"/>
            <ac:spMk id="14" creationId="{A4709C8D-F7B4-4306-9E3E-13979DE5DFA6}"/>
          </ac:spMkLst>
        </pc:spChg>
        <pc:spChg chg="del mod">
          <ac:chgData name="Nguyễn Đức Cường" userId="da497406-8702-4bc3-8c60-c3dcaced4247" providerId="ADAL" clId="{FC841776-EB3E-47C9-99F4-8C58971645F5}" dt="2025-06-11T13:12:19.213" v="173" actId="478"/>
          <ac:spMkLst>
            <pc:docMk/>
            <pc:sldMk cId="3756191" sldId="371"/>
            <ac:spMk id="16" creationId="{CE6309DA-7135-4AF9-8EA1-DF3A8C39C59E}"/>
          </ac:spMkLst>
        </pc:spChg>
        <pc:graphicFrameChg chg="add mod">
          <ac:chgData name="Nguyễn Đức Cường" userId="da497406-8702-4bc3-8c60-c3dcaced4247" providerId="ADAL" clId="{FC841776-EB3E-47C9-99F4-8C58971645F5}" dt="2025-06-11T13:13:41.849" v="186"/>
          <ac:graphicFrameMkLst>
            <pc:docMk/>
            <pc:sldMk cId="3756191" sldId="371"/>
            <ac:graphicFrameMk id="3" creationId="{4A446E96-827D-C0F7-D231-3DF67F73E2C0}"/>
          </ac:graphicFrameMkLst>
        </pc:graphicFrameChg>
        <pc:picChg chg="del mod">
          <ac:chgData name="Nguyễn Đức Cường" userId="da497406-8702-4bc3-8c60-c3dcaced4247" providerId="ADAL" clId="{FC841776-EB3E-47C9-99F4-8C58971645F5}" dt="2025-06-11T13:12:16.725" v="170" actId="478"/>
          <ac:picMkLst>
            <pc:docMk/>
            <pc:sldMk cId="3756191" sldId="371"/>
            <ac:picMk id="8" creationId="{F69908E6-7A06-3C8D-5D59-3FBA2EA15684}"/>
          </ac:picMkLst>
        </pc:picChg>
      </pc:sldChg>
      <pc:sldChg chg="new del">
        <pc:chgData name="Nguyễn Đức Cường" userId="da497406-8702-4bc3-8c60-c3dcaced4247" providerId="ADAL" clId="{FC841776-EB3E-47C9-99F4-8C58971645F5}" dt="2025-06-11T12:50:43.143" v="119" actId="680"/>
        <pc:sldMkLst>
          <pc:docMk/>
          <pc:sldMk cId="571715330" sldId="371"/>
        </pc:sldMkLst>
      </pc:sldChg>
      <pc:sldChg chg="new del">
        <pc:chgData name="Nguyễn Đức Cường" userId="da497406-8702-4bc3-8c60-c3dcaced4247" providerId="ADAL" clId="{FC841776-EB3E-47C9-99F4-8C58971645F5}" dt="2025-06-11T12:49:46.227" v="115" actId="680"/>
        <pc:sldMkLst>
          <pc:docMk/>
          <pc:sldMk cId="1910433366" sldId="371"/>
        </pc:sldMkLst>
      </pc:sldChg>
      <pc:sldChg chg="add del">
        <pc:chgData name="Nguyễn Đức Cường" userId="da497406-8702-4bc3-8c60-c3dcaced4247" providerId="ADAL" clId="{FC841776-EB3E-47C9-99F4-8C58971645F5}" dt="2025-06-11T11:12:12.860" v="95" actId="47"/>
        <pc:sldMkLst>
          <pc:docMk/>
          <pc:sldMk cId="3100853909" sldId="371"/>
        </pc:sldMkLst>
      </pc:sldChg>
      <pc:sldChg chg="addSp modSp add mod">
        <pc:chgData name="Nguyễn Đức Cường" userId="da497406-8702-4bc3-8c60-c3dcaced4247" providerId="ADAL" clId="{FC841776-EB3E-47C9-99F4-8C58971645F5}" dt="2025-06-11T13:12:34.652" v="180" actId="1076"/>
        <pc:sldMkLst>
          <pc:docMk/>
          <pc:sldMk cId="2143961825" sldId="372"/>
        </pc:sldMkLst>
        <pc:graphicFrameChg chg="add mod">
          <ac:chgData name="Nguyễn Đức Cường" userId="da497406-8702-4bc3-8c60-c3dcaced4247" providerId="ADAL" clId="{FC841776-EB3E-47C9-99F4-8C58971645F5}" dt="2025-06-11T13:12:34.652" v="180" actId="1076"/>
          <ac:graphicFrameMkLst>
            <pc:docMk/>
            <pc:sldMk cId="2143961825" sldId="372"/>
            <ac:graphicFrameMk id="3" creationId="{4063C4D2-D0B1-D0ED-1531-80E924566246}"/>
          </ac:graphicFrameMkLst>
        </pc:graphicFrameChg>
      </pc:sldChg>
      <pc:sldChg chg="new del">
        <pc:chgData name="Nguyễn Đức Cường" userId="da497406-8702-4bc3-8c60-c3dcaced4247" providerId="ADAL" clId="{FC841776-EB3E-47C9-99F4-8C58971645F5}" dt="2025-06-11T12:50:42.498" v="118" actId="680"/>
        <pc:sldMkLst>
          <pc:docMk/>
          <pc:sldMk cId="3704267016" sldId="372"/>
        </pc:sldMkLst>
      </pc:sldChg>
      <pc:sldChg chg="new del">
        <pc:chgData name="Nguyễn Đức Cường" userId="da497406-8702-4bc3-8c60-c3dcaced4247" providerId="ADAL" clId="{FC841776-EB3E-47C9-99F4-8C58971645F5}" dt="2025-06-11T12:49:45.958" v="114" actId="680"/>
        <pc:sldMkLst>
          <pc:docMk/>
          <pc:sldMk cId="4165170373" sldId="372"/>
        </pc:sldMkLst>
      </pc:sldChg>
      <pc:sldChg chg="addSp modSp add">
        <pc:chgData name="Nguyễn Đức Cường" userId="da497406-8702-4bc3-8c60-c3dcaced4247" providerId="ADAL" clId="{FC841776-EB3E-47C9-99F4-8C58971645F5}" dt="2025-06-11T13:12:44.332" v="181"/>
        <pc:sldMkLst>
          <pc:docMk/>
          <pc:sldMk cId="366381726" sldId="373"/>
        </pc:sldMkLst>
        <pc:graphicFrameChg chg="add mod">
          <ac:chgData name="Nguyễn Đức Cường" userId="da497406-8702-4bc3-8c60-c3dcaced4247" providerId="ADAL" clId="{FC841776-EB3E-47C9-99F4-8C58971645F5}" dt="2025-06-11T13:12:44.332" v="181"/>
          <ac:graphicFrameMkLst>
            <pc:docMk/>
            <pc:sldMk cId="366381726" sldId="373"/>
            <ac:graphicFrameMk id="3" creationId="{7A605493-F9BE-D8A5-E97D-8BEF48532C05}"/>
          </ac:graphicFrameMkLst>
        </pc:graphicFrameChg>
      </pc:sldChg>
      <pc:sldChg chg="addSp modSp add">
        <pc:chgData name="Nguyễn Đức Cường" userId="da497406-8702-4bc3-8c60-c3dcaced4247" providerId="ADAL" clId="{FC841776-EB3E-47C9-99F4-8C58971645F5}" dt="2025-06-11T13:12:55.512" v="182"/>
        <pc:sldMkLst>
          <pc:docMk/>
          <pc:sldMk cId="3357170087" sldId="374"/>
        </pc:sldMkLst>
        <pc:graphicFrameChg chg="add mod">
          <ac:chgData name="Nguyễn Đức Cường" userId="da497406-8702-4bc3-8c60-c3dcaced4247" providerId="ADAL" clId="{FC841776-EB3E-47C9-99F4-8C58971645F5}" dt="2025-06-11T13:12:55.512" v="182"/>
          <ac:graphicFrameMkLst>
            <pc:docMk/>
            <pc:sldMk cId="3357170087" sldId="374"/>
            <ac:graphicFrameMk id="3" creationId="{9C32B78B-AEF9-4A1F-FFE4-09CF600E48F3}"/>
          </ac:graphicFrameMkLst>
        </pc:graphicFrameChg>
      </pc:sldChg>
      <pc:sldChg chg="addSp modSp add">
        <pc:chgData name="Nguyễn Đức Cường" userId="da497406-8702-4bc3-8c60-c3dcaced4247" providerId="ADAL" clId="{FC841776-EB3E-47C9-99F4-8C58971645F5}" dt="2025-06-11T13:13:24.245" v="183"/>
        <pc:sldMkLst>
          <pc:docMk/>
          <pc:sldMk cId="1219997873" sldId="375"/>
        </pc:sldMkLst>
        <pc:graphicFrameChg chg="add mod">
          <ac:chgData name="Nguyễn Đức Cường" userId="da497406-8702-4bc3-8c60-c3dcaced4247" providerId="ADAL" clId="{FC841776-EB3E-47C9-99F4-8C58971645F5}" dt="2025-06-11T13:13:24.245" v="183"/>
          <ac:graphicFrameMkLst>
            <pc:docMk/>
            <pc:sldMk cId="1219997873" sldId="375"/>
            <ac:graphicFrameMk id="3" creationId="{0536C169-844C-F7CE-CEC3-B38634B99A8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DF382-5C63-4B80-B511-DA9627D1CCEB}" type="datetimeFigureOut">
              <a:rPr lang="vi-VN" smtClean="0"/>
              <a:t>11/06/2025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92A6F-B397-4780-87F3-28FEB11F337B}" type="slidenum">
              <a:rPr lang="vi-VN" smtClean="0"/>
              <a:t>‹#›</a:t>
            </a:fld>
            <a:endParaRPr lang="vi-VN"/>
          </a:p>
        </p:txBody>
      </p:sp>
    </p:spTree>
    <p:extLst>
      <p:ext uri="{BB962C8B-B14F-4D97-AF65-F5344CB8AC3E}">
        <p14:creationId xmlns:p14="http://schemas.microsoft.com/office/powerpoint/2010/main" val="419660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AAFB-5073-4781-A3E5-AC2DA296DC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0EBA4B05-70B6-4700-95C7-17EE0AA2D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41C903DA-4715-4D6C-AD85-F26394C40994}"/>
              </a:ext>
            </a:extLst>
          </p:cNvPr>
          <p:cNvSpPr>
            <a:spLocks noGrp="1"/>
          </p:cNvSpPr>
          <p:nvPr>
            <p:ph type="dt" sz="half" idx="10"/>
          </p:nvPr>
        </p:nvSpPr>
        <p:spPr/>
        <p:txBody>
          <a:bodyPr/>
          <a:lstStyle/>
          <a:p>
            <a:fld id="{0F4BADF9-240E-4CCC-BCFE-0545B248B1F1}" type="datetime1">
              <a:rPr lang="vi-VN" smtClean="0"/>
              <a:t>11/06/2025</a:t>
            </a:fld>
            <a:endParaRPr lang="vi-VN"/>
          </a:p>
        </p:txBody>
      </p:sp>
      <p:sp>
        <p:nvSpPr>
          <p:cNvPr id="5" name="Footer Placeholder 4">
            <a:extLst>
              <a:ext uri="{FF2B5EF4-FFF2-40B4-BE49-F238E27FC236}">
                <a16:creationId xmlns:a16="http://schemas.microsoft.com/office/drawing/2014/main" id="{66C9BCB3-18D5-4C6E-856F-573E72A04C2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60DA71F-E102-4E25-81DB-1238F7989EC7}"/>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51959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228-CC57-441D-A36E-90F105CF3C3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620F696-B40C-4ED4-A9A6-33BB44E11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EC9A4D-BE26-428B-8FE3-996B77F92EF4}"/>
              </a:ext>
            </a:extLst>
          </p:cNvPr>
          <p:cNvSpPr>
            <a:spLocks noGrp="1"/>
          </p:cNvSpPr>
          <p:nvPr>
            <p:ph type="dt" sz="half" idx="10"/>
          </p:nvPr>
        </p:nvSpPr>
        <p:spPr/>
        <p:txBody>
          <a:bodyPr/>
          <a:lstStyle/>
          <a:p>
            <a:fld id="{B847071E-6F17-4D5C-8C78-B0DAE46610A3}" type="datetime1">
              <a:rPr lang="vi-VN" smtClean="0"/>
              <a:t>11/06/2025</a:t>
            </a:fld>
            <a:endParaRPr lang="vi-VN"/>
          </a:p>
        </p:txBody>
      </p:sp>
      <p:sp>
        <p:nvSpPr>
          <p:cNvPr id="5" name="Footer Placeholder 4">
            <a:extLst>
              <a:ext uri="{FF2B5EF4-FFF2-40B4-BE49-F238E27FC236}">
                <a16:creationId xmlns:a16="http://schemas.microsoft.com/office/drawing/2014/main" id="{BB427BED-C1EE-4865-8C2C-CB61B63AF10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1C3FE82-3B36-4BFD-953F-4365E67A923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14400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8ABD1-A161-440A-818B-8356FD84E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4610C16-5A90-4051-B21A-AFF87690B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E377619-9DA0-4C66-9978-7714BB6CB7E4}"/>
              </a:ext>
            </a:extLst>
          </p:cNvPr>
          <p:cNvSpPr>
            <a:spLocks noGrp="1"/>
          </p:cNvSpPr>
          <p:nvPr>
            <p:ph type="dt" sz="half" idx="10"/>
          </p:nvPr>
        </p:nvSpPr>
        <p:spPr/>
        <p:txBody>
          <a:bodyPr/>
          <a:lstStyle/>
          <a:p>
            <a:fld id="{BFC659D1-4AD5-4828-83DA-EE5650AD7C64}" type="datetime1">
              <a:rPr lang="vi-VN" smtClean="0"/>
              <a:t>11/06/2025</a:t>
            </a:fld>
            <a:endParaRPr lang="vi-VN"/>
          </a:p>
        </p:txBody>
      </p:sp>
      <p:sp>
        <p:nvSpPr>
          <p:cNvPr id="5" name="Footer Placeholder 4">
            <a:extLst>
              <a:ext uri="{FF2B5EF4-FFF2-40B4-BE49-F238E27FC236}">
                <a16:creationId xmlns:a16="http://schemas.microsoft.com/office/drawing/2014/main" id="{619E4435-7E4D-43D3-902C-4D1B7850F38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E921872-A1EE-496C-8572-EAA2314A83F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85838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B3BE-08EF-4DC3-BD87-AE789B23B52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92E0CE5-CEC7-4192-B66E-42D4940052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367EE9E-B37D-4B81-9062-862752FFE03B}"/>
              </a:ext>
            </a:extLst>
          </p:cNvPr>
          <p:cNvSpPr>
            <a:spLocks noGrp="1"/>
          </p:cNvSpPr>
          <p:nvPr>
            <p:ph type="dt" sz="half" idx="10"/>
          </p:nvPr>
        </p:nvSpPr>
        <p:spPr/>
        <p:txBody>
          <a:bodyPr/>
          <a:lstStyle/>
          <a:p>
            <a:fld id="{EC9975A8-AB09-4B72-B1AA-B35555EDD384}" type="datetime1">
              <a:rPr lang="vi-VN" smtClean="0"/>
              <a:t>11/06/2025</a:t>
            </a:fld>
            <a:endParaRPr lang="vi-VN"/>
          </a:p>
        </p:txBody>
      </p:sp>
      <p:sp>
        <p:nvSpPr>
          <p:cNvPr id="5" name="Footer Placeholder 4">
            <a:extLst>
              <a:ext uri="{FF2B5EF4-FFF2-40B4-BE49-F238E27FC236}">
                <a16:creationId xmlns:a16="http://schemas.microsoft.com/office/drawing/2014/main" id="{5AA89915-FCBA-4FBC-AC69-9615691D9C5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3BC8CEF-5F03-4F8B-9A4F-EC97B7A2741F}"/>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421179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B2C2-88A3-4C5C-A794-84424A8CE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A6467F25-4614-45E1-9DA9-4B663E729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0A21D2-BEF1-40DF-B01A-04BD7507208E}"/>
              </a:ext>
            </a:extLst>
          </p:cNvPr>
          <p:cNvSpPr>
            <a:spLocks noGrp="1"/>
          </p:cNvSpPr>
          <p:nvPr>
            <p:ph type="dt" sz="half" idx="10"/>
          </p:nvPr>
        </p:nvSpPr>
        <p:spPr/>
        <p:txBody>
          <a:bodyPr/>
          <a:lstStyle/>
          <a:p>
            <a:fld id="{81866B70-1205-40BD-B89C-E5480A6F2125}" type="datetime1">
              <a:rPr lang="vi-VN" smtClean="0"/>
              <a:t>11/06/2025</a:t>
            </a:fld>
            <a:endParaRPr lang="vi-VN"/>
          </a:p>
        </p:txBody>
      </p:sp>
      <p:sp>
        <p:nvSpPr>
          <p:cNvPr id="5" name="Footer Placeholder 4">
            <a:extLst>
              <a:ext uri="{FF2B5EF4-FFF2-40B4-BE49-F238E27FC236}">
                <a16:creationId xmlns:a16="http://schemas.microsoft.com/office/drawing/2014/main" id="{7AB4CC26-9754-4B26-B132-BCAC59A1810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364D1BE-E20A-435A-923A-F8887C30383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65578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0353-2557-4AA2-9C65-085A6E068B2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091D88B-ABC9-4DC5-BEE5-51FC131F9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C248918B-93CF-4FA9-8EC7-C389CA226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01DDAE8-410D-41C6-BD48-1DC53B3ABB46}"/>
              </a:ext>
            </a:extLst>
          </p:cNvPr>
          <p:cNvSpPr>
            <a:spLocks noGrp="1"/>
          </p:cNvSpPr>
          <p:nvPr>
            <p:ph type="dt" sz="half" idx="10"/>
          </p:nvPr>
        </p:nvSpPr>
        <p:spPr/>
        <p:txBody>
          <a:bodyPr/>
          <a:lstStyle/>
          <a:p>
            <a:fld id="{DF34DCC5-41C5-4078-9E49-67981AA8467F}" type="datetime1">
              <a:rPr lang="vi-VN" smtClean="0"/>
              <a:t>11/06/2025</a:t>
            </a:fld>
            <a:endParaRPr lang="vi-VN"/>
          </a:p>
        </p:txBody>
      </p:sp>
      <p:sp>
        <p:nvSpPr>
          <p:cNvPr id="6" name="Footer Placeholder 5">
            <a:extLst>
              <a:ext uri="{FF2B5EF4-FFF2-40B4-BE49-F238E27FC236}">
                <a16:creationId xmlns:a16="http://schemas.microsoft.com/office/drawing/2014/main" id="{5B0FB0E9-47DC-43B9-9563-6637E310711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CE005A2-B86A-48D6-8BB2-01880614F7B4}"/>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359542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3FCC-F5BA-41D0-B3EE-BC8FBED603AE}"/>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E92C9A60-7AB0-4A45-B7E3-2DE34B799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039BD-20A0-4251-B2D1-CE096E438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6FD4964-8DCB-4E2F-B73D-4E77EABB8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21BB4-3ED9-40D9-8A42-A75EED221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B57BAD80-30D6-4679-A32A-E0C77B372F1A}"/>
              </a:ext>
            </a:extLst>
          </p:cNvPr>
          <p:cNvSpPr>
            <a:spLocks noGrp="1"/>
          </p:cNvSpPr>
          <p:nvPr>
            <p:ph type="dt" sz="half" idx="10"/>
          </p:nvPr>
        </p:nvSpPr>
        <p:spPr/>
        <p:txBody>
          <a:bodyPr/>
          <a:lstStyle/>
          <a:p>
            <a:fld id="{ED64B922-264C-4708-9B5A-826EE9D98EF8}" type="datetime1">
              <a:rPr lang="vi-VN" smtClean="0"/>
              <a:t>11/06/2025</a:t>
            </a:fld>
            <a:endParaRPr lang="vi-VN"/>
          </a:p>
        </p:txBody>
      </p:sp>
      <p:sp>
        <p:nvSpPr>
          <p:cNvPr id="8" name="Footer Placeholder 7">
            <a:extLst>
              <a:ext uri="{FF2B5EF4-FFF2-40B4-BE49-F238E27FC236}">
                <a16:creationId xmlns:a16="http://schemas.microsoft.com/office/drawing/2014/main" id="{69FC4523-B339-43AB-A641-1517D3BEC225}"/>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F3A06F9F-008C-48F7-AEE0-1612CC70E19D}"/>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40660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7417-9007-4BF8-923E-5A744D93FBFC}"/>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6D7A907-3A76-4262-8DBC-DD106D61A33F}"/>
              </a:ext>
            </a:extLst>
          </p:cNvPr>
          <p:cNvSpPr>
            <a:spLocks noGrp="1"/>
          </p:cNvSpPr>
          <p:nvPr>
            <p:ph type="dt" sz="half" idx="10"/>
          </p:nvPr>
        </p:nvSpPr>
        <p:spPr/>
        <p:txBody>
          <a:bodyPr/>
          <a:lstStyle/>
          <a:p>
            <a:fld id="{88773551-D95F-4826-BD4D-CCA99F442863}" type="datetime1">
              <a:rPr lang="vi-VN" smtClean="0"/>
              <a:t>11/06/2025</a:t>
            </a:fld>
            <a:endParaRPr lang="vi-VN"/>
          </a:p>
        </p:txBody>
      </p:sp>
      <p:sp>
        <p:nvSpPr>
          <p:cNvPr id="4" name="Footer Placeholder 3">
            <a:extLst>
              <a:ext uri="{FF2B5EF4-FFF2-40B4-BE49-F238E27FC236}">
                <a16:creationId xmlns:a16="http://schemas.microsoft.com/office/drawing/2014/main" id="{F2139005-D741-446C-8ECA-63763C60B088}"/>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EE3270FF-CA7F-48B3-802D-D6B6BD9E596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71545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783EB-9F91-4FC0-9B6A-5A95C95DD12D}"/>
              </a:ext>
            </a:extLst>
          </p:cNvPr>
          <p:cNvSpPr>
            <a:spLocks noGrp="1"/>
          </p:cNvSpPr>
          <p:nvPr>
            <p:ph type="dt" sz="half" idx="10"/>
          </p:nvPr>
        </p:nvSpPr>
        <p:spPr/>
        <p:txBody>
          <a:bodyPr/>
          <a:lstStyle/>
          <a:p>
            <a:fld id="{18BB8DEC-ACFE-4E5A-BAD5-C025143EBDD4}" type="datetime1">
              <a:rPr lang="vi-VN" smtClean="0"/>
              <a:t>11/06/2025</a:t>
            </a:fld>
            <a:endParaRPr lang="vi-VN"/>
          </a:p>
        </p:txBody>
      </p:sp>
      <p:sp>
        <p:nvSpPr>
          <p:cNvPr id="3" name="Footer Placeholder 2">
            <a:extLst>
              <a:ext uri="{FF2B5EF4-FFF2-40B4-BE49-F238E27FC236}">
                <a16:creationId xmlns:a16="http://schemas.microsoft.com/office/drawing/2014/main" id="{226686B5-69FE-4F48-B033-194DE9675A5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1EDF02DA-E2B2-426C-9D55-429EFC446420}"/>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3183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1ACB-3B48-414C-8F86-0A475F472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5F74F243-8A99-4B15-B8BA-0E8FB5361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6ADF15C-7E6C-42D9-8A69-8899C9D19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CE954-AA14-4891-9292-B93B5642F2C1}"/>
              </a:ext>
            </a:extLst>
          </p:cNvPr>
          <p:cNvSpPr>
            <a:spLocks noGrp="1"/>
          </p:cNvSpPr>
          <p:nvPr>
            <p:ph type="dt" sz="half" idx="10"/>
          </p:nvPr>
        </p:nvSpPr>
        <p:spPr/>
        <p:txBody>
          <a:bodyPr/>
          <a:lstStyle/>
          <a:p>
            <a:fld id="{2035BB47-D493-40CA-8C59-C2C375108493}" type="datetime1">
              <a:rPr lang="vi-VN" smtClean="0"/>
              <a:t>11/06/2025</a:t>
            </a:fld>
            <a:endParaRPr lang="vi-VN"/>
          </a:p>
        </p:txBody>
      </p:sp>
      <p:sp>
        <p:nvSpPr>
          <p:cNvPr id="6" name="Footer Placeholder 5">
            <a:extLst>
              <a:ext uri="{FF2B5EF4-FFF2-40B4-BE49-F238E27FC236}">
                <a16:creationId xmlns:a16="http://schemas.microsoft.com/office/drawing/2014/main" id="{5475C7FD-C41E-407F-954D-D9B115040FB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69070E0-5CF1-4CB3-93B0-F0BBD8B912BC}"/>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21260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0662-47B2-4118-A559-4A46713E7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34CBFCA9-073F-4732-A9CA-5CC4490B3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FE79EC4-77F0-4394-8F5D-DADFC1576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1FD27-86D4-46C8-9E64-C0FE78FBA779}"/>
              </a:ext>
            </a:extLst>
          </p:cNvPr>
          <p:cNvSpPr>
            <a:spLocks noGrp="1"/>
          </p:cNvSpPr>
          <p:nvPr>
            <p:ph type="dt" sz="half" idx="10"/>
          </p:nvPr>
        </p:nvSpPr>
        <p:spPr/>
        <p:txBody>
          <a:bodyPr/>
          <a:lstStyle/>
          <a:p>
            <a:fld id="{44AEA4F4-1B59-4F46-97CD-36398F2AA610}" type="datetime1">
              <a:rPr lang="vi-VN" smtClean="0"/>
              <a:t>11/06/2025</a:t>
            </a:fld>
            <a:endParaRPr lang="vi-VN"/>
          </a:p>
        </p:txBody>
      </p:sp>
      <p:sp>
        <p:nvSpPr>
          <p:cNvPr id="6" name="Footer Placeholder 5">
            <a:extLst>
              <a:ext uri="{FF2B5EF4-FFF2-40B4-BE49-F238E27FC236}">
                <a16:creationId xmlns:a16="http://schemas.microsoft.com/office/drawing/2014/main" id="{E45A4D0D-9A51-471D-8573-D578F657B4BF}"/>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CDF68AF-4925-42C5-B622-4E7A4A21F7D6}"/>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62479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09347-A3B2-423D-A4F9-73FEBE69F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A7D20D5-1C79-429A-9847-D6CF335DE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B79FB8C-93EC-42B6-B1A6-6A65C56F9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E813A-3B40-4C78-8666-3ACC88AB8B5A}" type="datetime1">
              <a:rPr lang="vi-VN" smtClean="0"/>
              <a:t>11/06/2025</a:t>
            </a:fld>
            <a:endParaRPr lang="vi-VN"/>
          </a:p>
        </p:txBody>
      </p:sp>
      <p:sp>
        <p:nvSpPr>
          <p:cNvPr id="5" name="Footer Placeholder 4">
            <a:extLst>
              <a:ext uri="{FF2B5EF4-FFF2-40B4-BE49-F238E27FC236}">
                <a16:creationId xmlns:a16="http://schemas.microsoft.com/office/drawing/2014/main" id="{FF227414-2BE5-4F32-AD7C-6AA96C835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9C7402DD-DDA0-4DB2-B83C-36AA3EB01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647EB-BD72-43F5-9EF7-6587671C6D1D}" type="slidenum">
              <a:rPr lang="vi-VN" smtClean="0"/>
              <a:t>‹#›</a:t>
            </a:fld>
            <a:endParaRPr lang="vi-VN"/>
          </a:p>
        </p:txBody>
      </p:sp>
    </p:spTree>
    <p:extLst>
      <p:ext uri="{BB962C8B-B14F-4D97-AF65-F5344CB8AC3E}">
        <p14:creationId xmlns:p14="http://schemas.microsoft.com/office/powerpoint/2010/main" val="3632342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ezprompt.net/" TargetMode="External"/><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3.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2.png"/><Relationship Id="rId4" Type="http://schemas.openxmlformats.org/officeDocument/2006/relationships/image" Target="../media/image71.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6.png"/><Relationship Id="rId4" Type="http://schemas.openxmlformats.org/officeDocument/2006/relationships/image" Target="../media/image75.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hyperlink" Target="https://www.shellcheck.net/" TargetMode="External"/><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9.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8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2C5F2E-9730-C555-E8B8-F4FB86ABA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31" y="1112914"/>
            <a:ext cx="30765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NUX 101] Bỡ ngỡ bước vào thế giới Linux">
            <a:extLst>
              <a:ext uri="{FF2B5EF4-FFF2-40B4-BE49-F238E27FC236}">
                <a16:creationId xmlns:a16="http://schemas.microsoft.com/office/drawing/2014/main" id="{71033E0D-1550-CB30-7D1E-90D76FABD0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542" y="4216178"/>
            <a:ext cx="2047875" cy="2228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ADAEDBC-6845-6E8F-5EBA-6DC31F104064}"/>
              </a:ext>
            </a:extLst>
          </p:cNvPr>
          <p:cNvSpPr/>
          <p:nvPr/>
        </p:nvSpPr>
        <p:spPr>
          <a:xfrm>
            <a:off x="4554397" y="3063627"/>
            <a:ext cx="3076575" cy="707886"/>
          </a:xfrm>
          <a:prstGeom prst="rect">
            <a:avLst/>
          </a:prstGeom>
        </p:spPr>
        <p:txBody>
          <a:bodyPr wrap="square">
            <a:spAutoFit/>
          </a:bodyPr>
          <a:lstStyle/>
          <a:p>
            <a:r>
              <a:rPr lang="en-US" sz="4000" b="1" dirty="0">
                <a:solidFill>
                  <a:schemeClr val="accent1">
                    <a:lumMod val="50000"/>
                  </a:schemeClr>
                </a:solidFill>
                <a:latin typeface="Cambria" panose="02040503050406030204" pitchFamily="18" charset="0"/>
                <a:ea typeface="Cambria" panose="02040503050406030204" pitchFamily="18" charset="0"/>
              </a:rPr>
              <a:t>Bash Shell</a:t>
            </a:r>
            <a:endParaRPr lang="en-US" sz="4000" dirty="0"/>
          </a:p>
        </p:txBody>
      </p:sp>
      <p:sp>
        <p:nvSpPr>
          <p:cNvPr id="7" name="TextBox 6">
            <a:extLst>
              <a:ext uri="{FF2B5EF4-FFF2-40B4-BE49-F238E27FC236}">
                <a16:creationId xmlns:a16="http://schemas.microsoft.com/office/drawing/2014/main" id="{827A03A1-BC63-C61B-CFAF-2D3F93033343}"/>
              </a:ext>
            </a:extLst>
          </p:cNvPr>
          <p:cNvSpPr txBox="1"/>
          <p:nvPr/>
        </p:nvSpPr>
        <p:spPr>
          <a:xfrm>
            <a:off x="7340258" y="4726745"/>
            <a:ext cx="3787287" cy="477054"/>
          </a:xfrm>
          <a:prstGeom prst="rect">
            <a:avLst/>
          </a:prstGeom>
          <a:noFill/>
        </p:spPr>
        <p:txBody>
          <a:bodyPr wrap="square" rtlCol="0">
            <a:spAutoFit/>
          </a:bodyPr>
          <a:lstStyle/>
          <a:p>
            <a:r>
              <a:rPr lang="en-US" sz="2500" b="1" dirty="0">
                <a:solidFill>
                  <a:srgbClr val="002060"/>
                </a:solidFill>
                <a:latin typeface="Cambria" panose="02040503050406030204" pitchFamily="18" charset="0"/>
                <a:ea typeface="Cambria" panose="02040503050406030204" pitchFamily="18" charset="0"/>
              </a:rPr>
              <a:t>Create by ThoNV12</a:t>
            </a:r>
          </a:p>
        </p:txBody>
      </p:sp>
    </p:spTree>
    <p:extLst>
      <p:ext uri="{BB962C8B-B14F-4D97-AF65-F5344CB8AC3E}">
        <p14:creationId xmlns:p14="http://schemas.microsoft.com/office/powerpoint/2010/main" val="294674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Quyền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10</a:t>
            </a:fld>
            <a:endParaRPr lang="vi-VN"/>
          </a:p>
        </p:txBody>
      </p:sp>
      <p:sp>
        <p:nvSpPr>
          <p:cNvPr id="12" name="Rectangle 11"/>
          <p:cNvSpPr/>
          <p:nvPr/>
        </p:nvSpPr>
        <p:spPr>
          <a:xfrm>
            <a:off x="1067659" y="2191599"/>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chmod 744 Name_file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F4BB18-45A3-C5DA-5368-CBBA1AD491FC}"/>
              </a:ext>
            </a:extLst>
          </p:cNvPr>
          <p:cNvSpPr txBox="1"/>
          <p:nvPr/>
        </p:nvSpPr>
        <p:spPr>
          <a:xfrm>
            <a:off x="8160434" y="996263"/>
            <a:ext cx="3193366" cy="369332"/>
          </a:xfrm>
          <a:prstGeom prst="rect">
            <a:avLst/>
          </a:prstGeom>
          <a:noFill/>
        </p:spPr>
        <p:txBody>
          <a:bodyPr wrap="square">
            <a:spAutoFit/>
          </a:bodyPr>
          <a:lstStyle/>
          <a:p>
            <a:r>
              <a:rPr lang="en-US" dirty="0"/>
              <a:t>https://chmod-calculator.com/</a:t>
            </a:r>
          </a:p>
        </p:txBody>
      </p:sp>
      <p:pic>
        <p:nvPicPr>
          <p:cNvPr id="8" name="Picture 7">
            <a:extLst>
              <a:ext uri="{FF2B5EF4-FFF2-40B4-BE49-F238E27FC236}">
                <a16:creationId xmlns:a16="http://schemas.microsoft.com/office/drawing/2014/main" id="{BD7B02D6-734A-2F91-F8CE-3574293A114A}"/>
              </a:ext>
            </a:extLst>
          </p:cNvPr>
          <p:cNvPicPr>
            <a:picLocks noChangeAspect="1"/>
          </p:cNvPicPr>
          <p:nvPr/>
        </p:nvPicPr>
        <p:blipFill>
          <a:blip r:embed="rId4"/>
          <a:stretch>
            <a:fillRect/>
          </a:stretch>
        </p:blipFill>
        <p:spPr>
          <a:xfrm>
            <a:off x="2126970" y="3264533"/>
            <a:ext cx="6611273" cy="3258005"/>
          </a:xfrm>
          <a:prstGeom prst="rect">
            <a:avLst/>
          </a:prstGeom>
        </p:spPr>
      </p:pic>
    </p:spTree>
    <p:extLst>
      <p:ext uri="{BB962C8B-B14F-4D97-AF65-F5344CB8AC3E}">
        <p14:creationId xmlns:p14="http://schemas.microsoft.com/office/powerpoint/2010/main" val="613995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Quyền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11</a:t>
            </a:fld>
            <a:endParaRPr lang="vi-VN"/>
          </a:p>
        </p:txBody>
      </p:sp>
      <p:sp>
        <p:nvSpPr>
          <p:cNvPr id="12" name="Rectangle 11"/>
          <p:cNvSpPr/>
          <p:nvPr/>
        </p:nvSpPr>
        <p:spPr>
          <a:xfrm>
            <a:off x="1067659" y="2191599"/>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chmod 744 Name_file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F4BB18-45A3-C5DA-5368-CBBA1AD491FC}"/>
              </a:ext>
            </a:extLst>
          </p:cNvPr>
          <p:cNvSpPr txBox="1"/>
          <p:nvPr/>
        </p:nvSpPr>
        <p:spPr>
          <a:xfrm>
            <a:off x="8160434" y="996263"/>
            <a:ext cx="3193366" cy="369332"/>
          </a:xfrm>
          <a:prstGeom prst="rect">
            <a:avLst/>
          </a:prstGeom>
          <a:noFill/>
        </p:spPr>
        <p:txBody>
          <a:bodyPr wrap="square">
            <a:spAutoFit/>
          </a:bodyPr>
          <a:lstStyle/>
          <a:p>
            <a:r>
              <a:rPr lang="en-US" dirty="0"/>
              <a:t>https://chmod-calculator.com/</a:t>
            </a:r>
          </a:p>
        </p:txBody>
      </p:sp>
      <p:pic>
        <p:nvPicPr>
          <p:cNvPr id="8" name="Picture 7">
            <a:extLst>
              <a:ext uri="{FF2B5EF4-FFF2-40B4-BE49-F238E27FC236}">
                <a16:creationId xmlns:a16="http://schemas.microsoft.com/office/drawing/2014/main" id="{BD7B02D6-734A-2F91-F8CE-3574293A114A}"/>
              </a:ext>
            </a:extLst>
          </p:cNvPr>
          <p:cNvPicPr>
            <a:picLocks noChangeAspect="1"/>
          </p:cNvPicPr>
          <p:nvPr/>
        </p:nvPicPr>
        <p:blipFill>
          <a:blip r:embed="rId4"/>
          <a:stretch>
            <a:fillRect/>
          </a:stretch>
        </p:blipFill>
        <p:spPr>
          <a:xfrm>
            <a:off x="2126970" y="3264533"/>
            <a:ext cx="6611273" cy="3258005"/>
          </a:xfrm>
          <a:prstGeom prst="rect">
            <a:avLst/>
          </a:prstGeom>
        </p:spPr>
      </p:pic>
      <p:pic>
        <p:nvPicPr>
          <p:cNvPr id="7" name="Picture 6">
            <a:extLst>
              <a:ext uri="{FF2B5EF4-FFF2-40B4-BE49-F238E27FC236}">
                <a16:creationId xmlns:a16="http://schemas.microsoft.com/office/drawing/2014/main" id="{E841AEDE-88DD-2B50-AC55-E6ACBA9EEEF7}"/>
              </a:ext>
            </a:extLst>
          </p:cNvPr>
          <p:cNvPicPr>
            <a:picLocks noChangeAspect="1"/>
          </p:cNvPicPr>
          <p:nvPr/>
        </p:nvPicPr>
        <p:blipFill>
          <a:blip r:embed="rId5"/>
          <a:stretch>
            <a:fillRect/>
          </a:stretch>
        </p:blipFill>
        <p:spPr>
          <a:xfrm>
            <a:off x="447012" y="2190258"/>
            <a:ext cx="10831437" cy="4296375"/>
          </a:xfrm>
          <a:prstGeom prst="rect">
            <a:avLst/>
          </a:prstGeom>
        </p:spPr>
      </p:pic>
    </p:spTree>
    <p:extLst>
      <p:ext uri="{BB962C8B-B14F-4D97-AF65-F5344CB8AC3E}">
        <p14:creationId xmlns:p14="http://schemas.microsoft.com/office/powerpoint/2010/main" val="211437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Quyền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12</a:t>
            </a:fld>
            <a:endParaRPr lang="vi-VN"/>
          </a:p>
        </p:txBody>
      </p:sp>
      <p:sp>
        <p:nvSpPr>
          <p:cNvPr id="12" name="Rectangle 11"/>
          <p:cNvSpPr/>
          <p:nvPr/>
        </p:nvSpPr>
        <p:spPr>
          <a:xfrm>
            <a:off x="1067659" y="2191599"/>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chmod 744 Name_file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F4BB18-45A3-C5DA-5368-CBBA1AD491FC}"/>
              </a:ext>
            </a:extLst>
          </p:cNvPr>
          <p:cNvSpPr txBox="1"/>
          <p:nvPr/>
        </p:nvSpPr>
        <p:spPr>
          <a:xfrm>
            <a:off x="8160434" y="996263"/>
            <a:ext cx="3193366" cy="369332"/>
          </a:xfrm>
          <a:prstGeom prst="rect">
            <a:avLst/>
          </a:prstGeom>
          <a:noFill/>
        </p:spPr>
        <p:txBody>
          <a:bodyPr wrap="square">
            <a:spAutoFit/>
          </a:bodyPr>
          <a:lstStyle/>
          <a:p>
            <a:r>
              <a:rPr lang="en-US" dirty="0"/>
              <a:t>https://chmod-calculator.com/</a:t>
            </a:r>
          </a:p>
        </p:txBody>
      </p:sp>
      <p:pic>
        <p:nvPicPr>
          <p:cNvPr id="8" name="Picture 7">
            <a:extLst>
              <a:ext uri="{FF2B5EF4-FFF2-40B4-BE49-F238E27FC236}">
                <a16:creationId xmlns:a16="http://schemas.microsoft.com/office/drawing/2014/main" id="{BD7B02D6-734A-2F91-F8CE-3574293A114A}"/>
              </a:ext>
            </a:extLst>
          </p:cNvPr>
          <p:cNvPicPr>
            <a:picLocks noChangeAspect="1"/>
          </p:cNvPicPr>
          <p:nvPr/>
        </p:nvPicPr>
        <p:blipFill>
          <a:blip r:embed="rId4"/>
          <a:stretch>
            <a:fillRect/>
          </a:stretch>
        </p:blipFill>
        <p:spPr>
          <a:xfrm>
            <a:off x="2126970" y="3264533"/>
            <a:ext cx="6611273" cy="3258005"/>
          </a:xfrm>
          <a:prstGeom prst="rect">
            <a:avLst/>
          </a:prstGeom>
        </p:spPr>
      </p:pic>
      <p:pic>
        <p:nvPicPr>
          <p:cNvPr id="7" name="Picture 6">
            <a:extLst>
              <a:ext uri="{FF2B5EF4-FFF2-40B4-BE49-F238E27FC236}">
                <a16:creationId xmlns:a16="http://schemas.microsoft.com/office/drawing/2014/main" id="{E841AEDE-88DD-2B50-AC55-E6ACBA9EEEF7}"/>
              </a:ext>
            </a:extLst>
          </p:cNvPr>
          <p:cNvPicPr>
            <a:picLocks noChangeAspect="1"/>
          </p:cNvPicPr>
          <p:nvPr/>
        </p:nvPicPr>
        <p:blipFill>
          <a:blip r:embed="rId5"/>
          <a:stretch>
            <a:fillRect/>
          </a:stretch>
        </p:blipFill>
        <p:spPr>
          <a:xfrm>
            <a:off x="447012" y="2190258"/>
            <a:ext cx="10831437" cy="4296375"/>
          </a:xfrm>
          <a:prstGeom prst="rect">
            <a:avLst/>
          </a:prstGeom>
        </p:spPr>
      </p:pic>
      <p:pic>
        <p:nvPicPr>
          <p:cNvPr id="11" name="Picture 10">
            <a:extLst>
              <a:ext uri="{FF2B5EF4-FFF2-40B4-BE49-F238E27FC236}">
                <a16:creationId xmlns:a16="http://schemas.microsoft.com/office/drawing/2014/main" id="{BE300D39-F9D7-3C5D-BB27-03FB17D7A1C6}"/>
              </a:ext>
            </a:extLst>
          </p:cNvPr>
          <p:cNvPicPr>
            <a:picLocks noChangeAspect="1"/>
          </p:cNvPicPr>
          <p:nvPr/>
        </p:nvPicPr>
        <p:blipFill>
          <a:blip r:embed="rId6"/>
          <a:stretch>
            <a:fillRect/>
          </a:stretch>
        </p:blipFill>
        <p:spPr>
          <a:xfrm>
            <a:off x="411627" y="1005821"/>
            <a:ext cx="10902206" cy="5350529"/>
          </a:xfrm>
          <a:prstGeom prst="rect">
            <a:avLst/>
          </a:prstGeom>
        </p:spPr>
      </p:pic>
    </p:spTree>
    <p:extLst>
      <p:ext uri="{BB962C8B-B14F-4D97-AF65-F5344CB8AC3E}">
        <p14:creationId xmlns:p14="http://schemas.microsoft.com/office/powerpoint/2010/main" val="47747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Quyền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13</a:t>
            </a:fld>
            <a:endParaRPr lang="vi-VN"/>
          </a:p>
        </p:txBody>
      </p:sp>
      <p:sp>
        <p:nvSpPr>
          <p:cNvPr id="12" name="Rectangle 11"/>
          <p:cNvSpPr/>
          <p:nvPr/>
        </p:nvSpPr>
        <p:spPr>
          <a:xfrm>
            <a:off x="1067659" y="2191599"/>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chmod 744 Name_file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F4BB18-45A3-C5DA-5368-CBBA1AD491FC}"/>
              </a:ext>
            </a:extLst>
          </p:cNvPr>
          <p:cNvSpPr txBox="1"/>
          <p:nvPr/>
        </p:nvSpPr>
        <p:spPr>
          <a:xfrm>
            <a:off x="8160434" y="996263"/>
            <a:ext cx="3193366" cy="369332"/>
          </a:xfrm>
          <a:prstGeom prst="rect">
            <a:avLst/>
          </a:prstGeom>
          <a:noFill/>
        </p:spPr>
        <p:txBody>
          <a:bodyPr wrap="square">
            <a:spAutoFit/>
          </a:bodyPr>
          <a:lstStyle/>
          <a:p>
            <a:r>
              <a:rPr lang="en-US" dirty="0"/>
              <a:t>https://chmod-calculator.com/</a:t>
            </a:r>
          </a:p>
        </p:txBody>
      </p:sp>
      <p:pic>
        <p:nvPicPr>
          <p:cNvPr id="8" name="Picture 7">
            <a:extLst>
              <a:ext uri="{FF2B5EF4-FFF2-40B4-BE49-F238E27FC236}">
                <a16:creationId xmlns:a16="http://schemas.microsoft.com/office/drawing/2014/main" id="{BD7B02D6-734A-2F91-F8CE-3574293A114A}"/>
              </a:ext>
            </a:extLst>
          </p:cNvPr>
          <p:cNvPicPr>
            <a:picLocks noChangeAspect="1"/>
          </p:cNvPicPr>
          <p:nvPr/>
        </p:nvPicPr>
        <p:blipFill>
          <a:blip r:embed="rId4"/>
          <a:stretch>
            <a:fillRect/>
          </a:stretch>
        </p:blipFill>
        <p:spPr>
          <a:xfrm>
            <a:off x="2126970" y="3264533"/>
            <a:ext cx="6611273" cy="3258005"/>
          </a:xfrm>
          <a:prstGeom prst="rect">
            <a:avLst/>
          </a:prstGeom>
        </p:spPr>
      </p:pic>
      <p:pic>
        <p:nvPicPr>
          <p:cNvPr id="7" name="Picture 6">
            <a:extLst>
              <a:ext uri="{FF2B5EF4-FFF2-40B4-BE49-F238E27FC236}">
                <a16:creationId xmlns:a16="http://schemas.microsoft.com/office/drawing/2014/main" id="{E841AEDE-88DD-2B50-AC55-E6ACBA9EEEF7}"/>
              </a:ext>
            </a:extLst>
          </p:cNvPr>
          <p:cNvPicPr>
            <a:picLocks noChangeAspect="1"/>
          </p:cNvPicPr>
          <p:nvPr/>
        </p:nvPicPr>
        <p:blipFill>
          <a:blip r:embed="rId5"/>
          <a:stretch>
            <a:fillRect/>
          </a:stretch>
        </p:blipFill>
        <p:spPr>
          <a:xfrm>
            <a:off x="447012" y="2190258"/>
            <a:ext cx="10831437" cy="4296375"/>
          </a:xfrm>
          <a:prstGeom prst="rect">
            <a:avLst/>
          </a:prstGeom>
        </p:spPr>
      </p:pic>
      <p:pic>
        <p:nvPicPr>
          <p:cNvPr id="11" name="Picture 10">
            <a:extLst>
              <a:ext uri="{FF2B5EF4-FFF2-40B4-BE49-F238E27FC236}">
                <a16:creationId xmlns:a16="http://schemas.microsoft.com/office/drawing/2014/main" id="{BE300D39-F9D7-3C5D-BB27-03FB17D7A1C6}"/>
              </a:ext>
            </a:extLst>
          </p:cNvPr>
          <p:cNvPicPr>
            <a:picLocks noChangeAspect="1"/>
          </p:cNvPicPr>
          <p:nvPr/>
        </p:nvPicPr>
        <p:blipFill>
          <a:blip r:embed="rId6"/>
          <a:stretch>
            <a:fillRect/>
          </a:stretch>
        </p:blipFill>
        <p:spPr>
          <a:xfrm>
            <a:off x="411627" y="1005821"/>
            <a:ext cx="10902206" cy="5350529"/>
          </a:xfrm>
          <a:prstGeom prst="rect">
            <a:avLst/>
          </a:prstGeom>
        </p:spPr>
      </p:pic>
      <p:pic>
        <p:nvPicPr>
          <p:cNvPr id="18" name="Picture 17">
            <a:extLst>
              <a:ext uri="{FF2B5EF4-FFF2-40B4-BE49-F238E27FC236}">
                <a16:creationId xmlns:a16="http://schemas.microsoft.com/office/drawing/2014/main" id="{C5A83B59-5D2C-9521-24AB-511F5D65F51F}"/>
              </a:ext>
            </a:extLst>
          </p:cNvPr>
          <p:cNvPicPr>
            <a:picLocks noChangeAspect="1"/>
          </p:cNvPicPr>
          <p:nvPr/>
        </p:nvPicPr>
        <p:blipFill>
          <a:blip r:embed="rId7"/>
          <a:stretch>
            <a:fillRect/>
          </a:stretch>
        </p:blipFill>
        <p:spPr>
          <a:xfrm>
            <a:off x="1161361" y="952154"/>
            <a:ext cx="9869277" cy="4953691"/>
          </a:xfrm>
          <a:prstGeom prst="rect">
            <a:avLst/>
          </a:prstGeom>
        </p:spPr>
      </p:pic>
    </p:spTree>
    <p:extLst>
      <p:ext uri="{BB962C8B-B14F-4D97-AF65-F5344CB8AC3E}">
        <p14:creationId xmlns:p14="http://schemas.microsoft.com/office/powerpoint/2010/main" val="137448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C835683-40F3-1431-F9BD-B799BD4C13D1}"/>
              </a:ext>
            </a:extLst>
          </p:cNvPr>
          <p:cNvPicPr>
            <a:picLocks noChangeAspect="1"/>
          </p:cNvPicPr>
          <p:nvPr/>
        </p:nvPicPr>
        <p:blipFill>
          <a:blip r:embed="rId4"/>
          <a:stretch>
            <a:fillRect/>
          </a:stretch>
        </p:blipFill>
        <p:spPr>
          <a:xfrm>
            <a:off x="846992" y="809259"/>
            <a:ext cx="10498015" cy="5239481"/>
          </a:xfrm>
          <a:prstGeom prst="rect">
            <a:avLst/>
          </a:prstGeom>
        </p:spPr>
      </p:pic>
    </p:spTree>
    <p:extLst>
      <p:ext uri="{BB962C8B-B14F-4D97-AF65-F5344CB8AC3E}">
        <p14:creationId xmlns:p14="http://schemas.microsoft.com/office/powerpoint/2010/main" val="115382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PATH</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15</a:t>
            </a:fld>
            <a:endParaRPr lang="vi-VN"/>
          </a:p>
        </p:txBody>
      </p:sp>
      <p:sp>
        <p:nvSpPr>
          <p:cNvPr id="12" name="Rectangle 11"/>
          <p:cNvSpPr/>
          <p:nvPr/>
        </p:nvSpPr>
        <p:spPr>
          <a:xfrm>
            <a:off x="943167" y="1936021"/>
            <a:ext cx="10299036" cy="2015936"/>
          </a:xfrm>
          <a:prstGeom prst="rect">
            <a:avLst/>
          </a:prstGeom>
        </p:spPr>
        <p:txBody>
          <a:bodyPr wrap="square">
            <a:spAutoFit/>
          </a:bodyPr>
          <a:lstStyle/>
          <a:p>
            <a:r>
              <a:rPr lang="en-US" sz="2500" b="1" dirty="0">
                <a:solidFill>
                  <a:schemeClr val="accent1">
                    <a:lumMod val="50000"/>
                  </a:schemeClr>
                </a:solidFill>
                <a:latin typeface="Udemy Sans"/>
                <a:ea typeface="Cambria" panose="02040503050406030204" pitchFamily="18" charset="0"/>
              </a:rPr>
              <a:t>+ Bình thường ta muốn chạy lệnh thì phải vào folder đó để cmd</a:t>
            </a:r>
          </a:p>
          <a:p>
            <a:r>
              <a:rPr lang="en-US" sz="2500" b="1" dirty="0">
                <a:solidFill>
                  <a:schemeClr val="accent1">
                    <a:lumMod val="50000"/>
                  </a:schemeClr>
                </a:solidFill>
                <a:latin typeface="Udemy Sans"/>
                <a:ea typeface="Cambria" panose="02040503050406030204" pitchFamily="18" charset="0"/>
              </a:rPr>
              <a:t>+ Giờ có cách nào để bất kể chỗ nào cũng chạy được không</a:t>
            </a:r>
          </a:p>
          <a:p>
            <a:r>
              <a:rPr lang="en-US" sz="2500" b="1" dirty="0">
                <a:solidFill>
                  <a:schemeClr val="accent1">
                    <a:lumMod val="50000"/>
                  </a:schemeClr>
                </a:solidFill>
                <a:latin typeface="Udemy Sans"/>
                <a:ea typeface="Cambria" panose="02040503050406030204" pitchFamily="18" charset="0"/>
              </a:rPr>
              <a:t>+ Khi ta gõ lệnh thì Shell sẽ chạy tất cả folder trong PATH để xem có lệnh nào như vậy không để chạy, gặp cái đầu tiên nó sẽ chạy luôn</a:t>
            </a:r>
          </a:p>
          <a:p>
            <a:r>
              <a:rPr lang="en-US" sz="2500" b="1" dirty="0">
                <a:solidFill>
                  <a:schemeClr val="accent1">
                    <a:lumMod val="50000"/>
                  </a:schemeClr>
                </a:solidFill>
                <a:latin typeface="Udemy Sans"/>
                <a:ea typeface="Cambria" panose="02040503050406030204" pitchFamily="18" charset="0"/>
              </a:rPr>
              <a:t>+ Xem Path :   echo “$PATH”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AC6ECD-D590-6461-0B6E-96F19106A542}"/>
              </a:ext>
            </a:extLst>
          </p:cNvPr>
          <p:cNvPicPr>
            <a:picLocks noChangeAspect="1"/>
          </p:cNvPicPr>
          <p:nvPr/>
        </p:nvPicPr>
        <p:blipFill>
          <a:blip r:embed="rId4"/>
          <a:stretch>
            <a:fillRect/>
          </a:stretch>
        </p:blipFill>
        <p:spPr>
          <a:xfrm>
            <a:off x="4845112" y="4433984"/>
            <a:ext cx="5242174" cy="2401903"/>
          </a:xfrm>
          <a:prstGeom prst="rect">
            <a:avLst/>
          </a:prstGeom>
        </p:spPr>
      </p:pic>
    </p:spTree>
    <p:extLst>
      <p:ext uri="{BB962C8B-B14F-4D97-AF65-F5344CB8AC3E}">
        <p14:creationId xmlns:p14="http://schemas.microsoft.com/office/powerpoint/2010/main" val="1407455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PATH</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16</a:t>
            </a:fld>
            <a:endParaRPr lang="vi-VN"/>
          </a:p>
        </p:txBody>
      </p:sp>
      <p:sp>
        <p:nvSpPr>
          <p:cNvPr id="12" name="Rectangle 11"/>
          <p:cNvSpPr/>
          <p:nvPr/>
        </p:nvSpPr>
        <p:spPr>
          <a:xfrm>
            <a:off x="722245" y="1695301"/>
            <a:ext cx="10299036" cy="707886"/>
          </a:xfrm>
          <a:prstGeom prst="rect">
            <a:avLst/>
          </a:prstGeom>
        </p:spPr>
        <p:txBody>
          <a:bodyPr wrap="square">
            <a:spAutoFit/>
          </a:bodyPr>
          <a:lstStyle/>
          <a:p>
            <a:r>
              <a:rPr lang="en-US" sz="2000" b="1" dirty="0">
                <a:solidFill>
                  <a:schemeClr val="accent1">
                    <a:lumMod val="50000"/>
                  </a:schemeClr>
                </a:solidFill>
                <a:latin typeface="Udemy Sans"/>
                <a:ea typeface="Cambria" panose="02040503050406030204" pitchFamily="18" charset="0"/>
              </a:rPr>
              <a:t>+ Thêm tạm thời, khi tắt máy bật lại thì mất</a:t>
            </a:r>
          </a:p>
          <a:p>
            <a:r>
              <a:rPr lang="en-US" sz="2000" b="1" dirty="0">
                <a:solidFill>
                  <a:schemeClr val="accent1">
                    <a:lumMod val="50000"/>
                  </a:schemeClr>
                </a:solidFill>
                <a:latin typeface="Udemy Sans"/>
                <a:ea typeface="Cambria" panose="02040503050406030204" pitchFamily="18" charset="0"/>
              </a:rPr>
              <a:t>Export PATH=$PATH:/home/thonv12/Desktop/bash_shell</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D593849-F37E-3154-21E6-9F807531F6CF}"/>
              </a:ext>
            </a:extLst>
          </p:cNvPr>
          <p:cNvSpPr/>
          <p:nvPr/>
        </p:nvSpPr>
        <p:spPr>
          <a:xfrm>
            <a:off x="722245" y="2372622"/>
            <a:ext cx="10299036" cy="1323439"/>
          </a:xfrm>
          <a:prstGeom prst="rect">
            <a:avLst/>
          </a:prstGeom>
        </p:spPr>
        <p:txBody>
          <a:bodyPr wrap="square">
            <a:spAutoFit/>
          </a:bodyPr>
          <a:lstStyle/>
          <a:p>
            <a:r>
              <a:rPr lang="en-US" sz="2000" b="1" dirty="0">
                <a:solidFill>
                  <a:schemeClr val="accent1">
                    <a:lumMod val="50000"/>
                  </a:schemeClr>
                </a:solidFill>
                <a:latin typeface="Udemy Sans"/>
                <a:ea typeface="Cambria" panose="02040503050406030204" pitchFamily="18" charset="0"/>
              </a:rPr>
              <a:t>+ Thêm trọn đời kaka</a:t>
            </a:r>
          </a:p>
          <a:p>
            <a:pPr marL="342900" indent="-342900">
              <a:buFontTx/>
              <a:buChar char="-"/>
            </a:pPr>
            <a:r>
              <a:rPr lang="en-US" sz="2000" b="1" dirty="0">
                <a:solidFill>
                  <a:schemeClr val="accent1">
                    <a:lumMod val="50000"/>
                  </a:schemeClr>
                </a:solidFill>
                <a:latin typeface="Udemy Sans"/>
                <a:ea typeface="Cambria" panose="02040503050406030204" pitchFamily="18" charset="0"/>
              </a:rPr>
              <a:t>vim ~/.profile</a:t>
            </a:r>
          </a:p>
          <a:p>
            <a:pPr marL="342900" indent="-342900">
              <a:buFontTx/>
              <a:buChar char="-"/>
            </a:pPr>
            <a:r>
              <a:rPr lang="en-US" sz="2000" b="1" dirty="0">
                <a:solidFill>
                  <a:schemeClr val="accent1">
                    <a:lumMod val="50000"/>
                  </a:schemeClr>
                </a:solidFill>
                <a:latin typeface="Udemy Sans"/>
                <a:ea typeface="Cambria" panose="02040503050406030204" pitchFamily="18" charset="0"/>
              </a:rPr>
              <a:t>Thêm export PATH="$PATH:$HOME/Desktop/bash_shell“</a:t>
            </a:r>
          </a:p>
          <a:p>
            <a:pPr marL="342900" indent="-342900">
              <a:buFontTx/>
              <a:buChar char="-"/>
            </a:pPr>
            <a:r>
              <a:rPr lang="en-US" sz="2000" b="1" dirty="0">
                <a:solidFill>
                  <a:schemeClr val="accent1">
                    <a:lumMod val="50000"/>
                  </a:schemeClr>
                </a:solidFill>
                <a:latin typeface="Udemy Sans"/>
                <a:ea typeface="Cambria" panose="02040503050406030204" pitchFamily="18" charset="0"/>
              </a:rPr>
              <a:t>source ~/.profile   : lưu</a:t>
            </a:r>
          </a:p>
        </p:txBody>
      </p:sp>
      <p:pic>
        <p:nvPicPr>
          <p:cNvPr id="8" name="Picture 7">
            <a:extLst>
              <a:ext uri="{FF2B5EF4-FFF2-40B4-BE49-F238E27FC236}">
                <a16:creationId xmlns:a16="http://schemas.microsoft.com/office/drawing/2014/main" id="{00782B31-0746-772C-9479-714EDF4C41D0}"/>
              </a:ext>
            </a:extLst>
          </p:cNvPr>
          <p:cNvPicPr>
            <a:picLocks noChangeAspect="1"/>
          </p:cNvPicPr>
          <p:nvPr/>
        </p:nvPicPr>
        <p:blipFill>
          <a:blip r:embed="rId4"/>
          <a:stretch>
            <a:fillRect/>
          </a:stretch>
        </p:blipFill>
        <p:spPr>
          <a:xfrm>
            <a:off x="6878928" y="3361724"/>
            <a:ext cx="5313071" cy="3496276"/>
          </a:xfrm>
          <a:prstGeom prst="rect">
            <a:avLst/>
          </a:prstGeom>
        </p:spPr>
      </p:pic>
      <p:sp>
        <p:nvSpPr>
          <p:cNvPr id="11" name="Rectangle 10">
            <a:extLst>
              <a:ext uri="{FF2B5EF4-FFF2-40B4-BE49-F238E27FC236}">
                <a16:creationId xmlns:a16="http://schemas.microsoft.com/office/drawing/2014/main" id="{287646C3-005C-1AA9-C1E7-FB73351A0BC8}"/>
              </a:ext>
            </a:extLst>
          </p:cNvPr>
          <p:cNvSpPr/>
          <p:nvPr/>
        </p:nvSpPr>
        <p:spPr>
          <a:xfrm>
            <a:off x="544439" y="3719953"/>
            <a:ext cx="5915591" cy="2831544"/>
          </a:xfrm>
          <a:prstGeom prst="rect">
            <a:avLst/>
          </a:prstGeom>
        </p:spPr>
        <p:txBody>
          <a:bodyPr wrap="square">
            <a:spAutoFit/>
          </a:bodyPr>
          <a:lstStyle/>
          <a:p>
            <a:r>
              <a:rPr lang="en-US" sz="2500" b="1" dirty="0">
                <a:solidFill>
                  <a:schemeClr val="accent1">
                    <a:lumMod val="50000"/>
                  </a:schemeClr>
                </a:solidFill>
                <a:latin typeface="Udemy Sans"/>
                <a:ea typeface="Cambria" panose="02040503050406030204" pitchFamily="18" charset="0"/>
              </a:rPr>
              <a:t>+ Như ta biết thì nó tìm PATH và chạy từ trên xuống dưới, gặp là chạy luôn</a:t>
            </a:r>
          </a:p>
          <a:p>
            <a:r>
              <a:rPr lang="en-US" sz="2500" b="1" dirty="0">
                <a:solidFill>
                  <a:schemeClr val="accent1">
                    <a:lumMod val="50000"/>
                  </a:schemeClr>
                </a:solidFill>
                <a:latin typeface="Udemy Sans"/>
                <a:ea typeface="Cambria" panose="02040503050406030204" pitchFamily="18" charset="0"/>
              </a:rPr>
              <a:t>+ Như vậy ta sẽ cần có thêm sự ưu tiên, nghĩa là sẽ tìm PATH của ta trước</a:t>
            </a:r>
          </a:p>
          <a:p>
            <a:r>
              <a:rPr lang="en-US" sz="2500" b="1" dirty="0">
                <a:solidFill>
                  <a:schemeClr val="accent1">
                    <a:lumMod val="50000"/>
                  </a:schemeClr>
                </a:solidFill>
                <a:latin typeface="Udemy Sans"/>
                <a:ea typeface="Cambria" panose="02040503050406030204" pitchFamily="18" charset="0"/>
              </a:rPr>
              <a:t>+ Nếu ưu tiên trước thì thêm đường dẫn vào trước $PATH còn không thì them sau</a:t>
            </a:r>
          </a:p>
          <a:p>
            <a:r>
              <a:rPr lang="en-US" sz="2500" b="1" dirty="0">
                <a:solidFill>
                  <a:schemeClr val="accent1">
                    <a:lumMod val="50000"/>
                  </a:schemeClr>
                </a:solidFill>
                <a:latin typeface="Udemy Sans"/>
                <a:ea typeface="Cambria" panose="02040503050406030204" pitchFamily="18" charset="0"/>
              </a:rPr>
              <a:t>- </a:t>
            </a:r>
            <a:r>
              <a:rPr lang="en-US" sz="2800" b="0" i="0" dirty="0">
                <a:solidFill>
                  <a:srgbClr val="333333"/>
                </a:solidFill>
                <a:effectLst/>
                <a:latin typeface="Udemy Sans"/>
              </a:rPr>
              <a:t>export PATH=your_directory:$PATH</a:t>
            </a:r>
            <a:endParaRPr lang="en-US" sz="2500" b="1" dirty="0">
              <a:solidFill>
                <a:schemeClr val="accent1">
                  <a:lumMod val="50000"/>
                </a:schemeClr>
              </a:solidFill>
              <a:latin typeface="Udemy Sans"/>
              <a:ea typeface="Cambria" panose="02040503050406030204" pitchFamily="18" charset="0"/>
            </a:endParaRPr>
          </a:p>
        </p:txBody>
      </p:sp>
    </p:spTree>
    <p:extLst>
      <p:ext uri="{BB962C8B-B14F-4D97-AF65-F5344CB8AC3E}">
        <p14:creationId xmlns:p14="http://schemas.microsoft.com/office/powerpoint/2010/main" val="83343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2769709"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303411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F78548-F02A-5464-7FBE-6997D4D6492E}"/>
              </a:ext>
            </a:extLst>
          </p:cNvPr>
          <p:cNvPicPr>
            <a:picLocks noChangeAspect="1"/>
          </p:cNvPicPr>
          <p:nvPr/>
        </p:nvPicPr>
        <p:blipFill>
          <a:blip r:embed="rId4"/>
          <a:stretch>
            <a:fillRect/>
          </a:stretch>
        </p:blipFill>
        <p:spPr>
          <a:xfrm>
            <a:off x="2912766" y="1898121"/>
            <a:ext cx="6496277" cy="4458229"/>
          </a:xfrm>
          <a:prstGeom prst="rect">
            <a:avLst/>
          </a:prstGeom>
        </p:spPr>
      </p:pic>
    </p:spTree>
    <p:extLst>
      <p:ext uri="{BB962C8B-B14F-4D97-AF65-F5344CB8AC3E}">
        <p14:creationId xmlns:p14="http://schemas.microsoft.com/office/powerpoint/2010/main" val="362708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18</a:t>
            </a:fld>
            <a:endParaRPr lang="vi-VN"/>
          </a:p>
        </p:txBody>
      </p:sp>
      <p:sp>
        <p:nvSpPr>
          <p:cNvPr id="12" name="Rectangle 11"/>
          <p:cNvSpPr/>
          <p:nvPr/>
        </p:nvSpPr>
        <p:spPr>
          <a:xfrm>
            <a:off x="1054764" y="2359981"/>
            <a:ext cx="10299036"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Các biến có sẵn: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PATH </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HOME</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HOSTNAME</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PS1  : là cái nhắc lệnh cho ta</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Ta có thể sửa đổi bằng cách PS1=“Ghi vào đây”</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hlinkClick r:id="rId3"/>
              </a:rPr>
              <a:t>https://ezprompt.net/</a:t>
            </a:r>
            <a:r>
              <a:rPr lang="en-US" sz="2500" b="1" dirty="0">
                <a:solidFill>
                  <a:schemeClr val="accent1">
                    <a:lumMod val="50000"/>
                  </a:schemeClr>
                </a:solidFill>
                <a:latin typeface="Cambria" panose="02040503050406030204" pitchFamily="18" charset="0"/>
                <a:ea typeface="Cambria" panose="02040503050406030204" pitchFamily="18" charset="0"/>
              </a:rPr>
              <a:t>  lên trang này để lấy cái “Ghi vào đây”</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Quay trở về ban đầu thì: source ~/.bashrc</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3BA6DB-EF51-B49F-3033-69446F19A8B0}"/>
              </a:ext>
            </a:extLst>
          </p:cNvPr>
          <p:cNvPicPr>
            <a:picLocks noChangeAspect="1"/>
          </p:cNvPicPr>
          <p:nvPr/>
        </p:nvPicPr>
        <p:blipFill>
          <a:blip r:embed="rId5"/>
          <a:stretch>
            <a:fillRect/>
          </a:stretch>
        </p:blipFill>
        <p:spPr>
          <a:xfrm>
            <a:off x="6544288" y="1306198"/>
            <a:ext cx="4547786" cy="694320"/>
          </a:xfrm>
          <a:prstGeom prst="rect">
            <a:avLst/>
          </a:prstGeom>
        </p:spPr>
      </p:pic>
      <p:pic>
        <p:nvPicPr>
          <p:cNvPr id="8" name="Picture 7">
            <a:extLst>
              <a:ext uri="{FF2B5EF4-FFF2-40B4-BE49-F238E27FC236}">
                <a16:creationId xmlns:a16="http://schemas.microsoft.com/office/drawing/2014/main" id="{ECA106F2-7EAA-EBF9-F845-A0E3E44EE0E7}"/>
              </a:ext>
            </a:extLst>
          </p:cNvPr>
          <p:cNvPicPr>
            <a:picLocks noChangeAspect="1"/>
          </p:cNvPicPr>
          <p:nvPr/>
        </p:nvPicPr>
        <p:blipFill>
          <a:blip r:embed="rId6"/>
          <a:stretch>
            <a:fillRect/>
          </a:stretch>
        </p:blipFill>
        <p:spPr>
          <a:xfrm>
            <a:off x="3794808" y="2965739"/>
            <a:ext cx="7863622" cy="539220"/>
          </a:xfrm>
          <a:prstGeom prst="rect">
            <a:avLst/>
          </a:prstGeom>
        </p:spPr>
      </p:pic>
    </p:spTree>
    <p:extLst>
      <p:ext uri="{BB962C8B-B14F-4D97-AF65-F5344CB8AC3E}">
        <p14:creationId xmlns:p14="http://schemas.microsoft.com/office/powerpoint/2010/main" val="256425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19</a:t>
            </a:fld>
            <a:endParaRPr lang="vi-VN"/>
          </a:p>
        </p:txBody>
      </p:sp>
      <p:sp>
        <p:nvSpPr>
          <p:cNvPr id="12" name="Rectangle 11"/>
          <p:cNvSpPr/>
          <p:nvPr/>
        </p:nvSpPr>
        <p:spPr>
          <a:xfrm>
            <a:off x="1054764" y="1862900"/>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Chuyển chữ hoa thành chữ thường</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013A53-3FFA-14A3-E97D-E18E89283620}"/>
              </a:ext>
            </a:extLst>
          </p:cNvPr>
          <p:cNvPicPr>
            <a:picLocks noChangeAspect="1"/>
          </p:cNvPicPr>
          <p:nvPr/>
        </p:nvPicPr>
        <p:blipFill>
          <a:blip r:embed="rId4"/>
          <a:stretch>
            <a:fillRect/>
          </a:stretch>
        </p:blipFill>
        <p:spPr>
          <a:xfrm>
            <a:off x="3006175" y="2598508"/>
            <a:ext cx="8347625" cy="3424667"/>
          </a:xfrm>
          <a:prstGeom prst="rect">
            <a:avLst/>
          </a:prstGeom>
        </p:spPr>
      </p:pic>
    </p:spTree>
    <p:extLst>
      <p:ext uri="{BB962C8B-B14F-4D97-AF65-F5344CB8AC3E}">
        <p14:creationId xmlns:p14="http://schemas.microsoft.com/office/powerpoint/2010/main" val="97327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i="0" dirty="0">
                <a:solidFill>
                  <a:schemeClr val="accent1">
                    <a:lumMod val="50000"/>
                  </a:schemeClr>
                </a:solidFill>
                <a:effectLst/>
                <a:latin typeface="Roboto" panose="02000000000000000000" pitchFamily="2" charset="0"/>
              </a:rPr>
              <a:t>Shell là gì?</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a:t>
            </a:fld>
            <a:endParaRPr lang="vi-VN"/>
          </a:p>
        </p:txBody>
      </p:sp>
      <p:sp>
        <p:nvSpPr>
          <p:cNvPr id="12" name="Rectangle 11"/>
          <p:cNvSpPr/>
          <p:nvPr/>
        </p:nvSpPr>
        <p:spPr>
          <a:xfrm>
            <a:off x="169226" y="1672762"/>
            <a:ext cx="6615426" cy="267765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1" i="0" dirty="0">
                <a:solidFill>
                  <a:srgbClr val="212529"/>
                </a:solidFill>
                <a:effectLst/>
                <a:latin typeface="Roboto" panose="02000000000000000000" pitchFamily="2" charset="0"/>
              </a:rPr>
              <a:t>Shell</a:t>
            </a:r>
            <a:r>
              <a:rPr lang="vi-VN" sz="2800" b="0" i="0" dirty="0">
                <a:solidFill>
                  <a:srgbClr val="212529"/>
                </a:solidFill>
                <a:effectLst/>
                <a:latin typeface="Roboto" panose="02000000000000000000" pitchFamily="2" charset="0"/>
              </a:rPr>
              <a:t> là một chương trình cung cấp giao diện giao tiếp giữa người dùng và hệ điều hành (OS). Hệ điều hành khởi động một shell cho mỗi người dùng khi người dùng đăng nhập hoặc mở một cửa sổ terminal hoặc console.</a:t>
            </a:r>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ell là gì? 4 loại Shell phổ biến nhất hiện nay - Ảnh 2.">
            <a:extLst>
              <a:ext uri="{FF2B5EF4-FFF2-40B4-BE49-F238E27FC236}">
                <a16:creationId xmlns:a16="http://schemas.microsoft.com/office/drawing/2014/main" id="{FF658561-2245-C140-BDA6-24AE8707D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652" y="773067"/>
            <a:ext cx="4982454" cy="4944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81F26D8-E698-6165-0822-C621DCF77FFB}"/>
              </a:ext>
            </a:extLst>
          </p:cNvPr>
          <p:cNvPicPr>
            <a:picLocks noChangeAspect="1"/>
          </p:cNvPicPr>
          <p:nvPr/>
        </p:nvPicPr>
        <p:blipFill>
          <a:blip r:embed="rId5"/>
          <a:stretch>
            <a:fillRect/>
          </a:stretch>
        </p:blipFill>
        <p:spPr>
          <a:xfrm>
            <a:off x="838200" y="4456916"/>
            <a:ext cx="4409049" cy="2339073"/>
          </a:xfrm>
          <a:prstGeom prst="rect">
            <a:avLst/>
          </a:prstGeom>
        </p:spPr>
      </p:pic>
    </p:spTree>
    <p:extLst>
      <p:ext uri="{BB962C8B-B14F-4D97-AF65-F5344CB8AC3E}">
        <p14:creationId xmlns:p14="http://schemas.microsoft.com/office/powerpoint/2010/main" val="27086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20</a:t>
            </a:fld>
            <a:endParaRPr lang="vi-VN"/>
          </a:p>
        </p:txBody>
      </p:sp>
      <p:sp>
        <p:nvSpPr>
          <p:cNvPr id="12" name="Rectangle 11"/>
          <p:cNvSpPr/>
          <p:nvPr/>
        </p:nvSpPr>
        <p:spPr>
          <a:xfrm>
            <a:off x="1054764" y="1862900"/>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Chuyển chữ thường thành chữ hoa</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E02381C-034F-9A45-0392-EEE29ED71434}"/>
              </a:ext>
            </a:extLst>
          </p:cNvPr>
          <p:cNvPicPr>
            <a:picLocks noChangeAspect="1"/>
          </p:cNvPicPr>
          <p:nvPr/>
        </p:nvPicPr>
        <p:blipFill>
          <a:blip r:embed="rId4"/>
          <a:stretch>
            <a:fillRect/>
          </a:stretch>
        </p:blipFill>
        <p:spPr>
          <a:xfrm>
            <a:off x="2191301" y="3035705"/>
            <a:ext cx="7802768" cy="2624894"/>
          </a:xfrm>
          <a:prstGeom prst="rect">
            <a:avLst/>
          </a:prstGeom>
        </p:spPr>
      </p:pic>
    </p:spTree>
    <p:extLst>
      <p:ext uri="{BB962C8B-B14F-4D97-AF65-F5344CB8AC3E}">
        <p14:creationId xmlns:p14="http://schemas.microsoft.com/office/powerpoint/2010/main" val="315275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21</a:t>
            </a:fld>
            <a:endParaRPr lang="vi-VN"/>
          </a:p>
        </p:txBody>
      </p:sp>
      <p:sp>
        <p:nvSpPr>
          <p:cNvPr id="12" name="Rectangle 11"/>
          <p:cNvSpPr/>
          <p:nvPr/>
        </p:nvSpPr>
        <p:spPr>
          <a:xfrm>
            <a:off x="1054764" y="1862900"/>
            <a:ext cx="10299036"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Đếm kí tự</a:t>
            </a:r>
          </a:p>
          <a:p>
            <a:r>
              <a:rPr lang="en-US" sz="2500" b="1" dirty="0">
                <a:solidFill>
                  <a:schemeClr val="accent1">
                    <a:lumMod val="50000"/>
                  </a:schemeClr>
                </a:solidFill>
                <a:latin typeface="Cambria" panose="02040503050406030204" pitchFamily="18" charset="0"/>
                <a:ea typeface="Cambria" panose="02040503050406030204" pitchFamily="18" charset="0"/>
              </a:rPr>
              <a:t>+ Cắt choỗi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27C507-0F53-77A9-C3EB-86302DDCA8E4}"/>
              </a:ext>
            </a:extLst>
          </p:cNvPr>
          <p:cNvPicPr>
            <a:picLocks noChangeAspect="1"/>
          </p:cNvPicPr>
          <p:nvPr/>
        </p:nvPicPr>
        <p:blipFill>
          <a:blip r:embed="rId4"/>
          <a:stretch>
            <a:fillRect/>
          </a:stretch>
        </p:blipFill>
        <p:spPr>
          <a:xfrm>
            <a:off x="3291760" y="1807262"/>
            <a:ext cx="8096996" cy="2938796"/>
          </a:xfrm>
          <a:prstGeom prst="rect">
            <a:avLst/>
          </a:prstGeom>
        </p:spPr>
      </p:pic>
      <p:pic>
        <p:nvPicPr>
          <p:cNvPr id="11" name="Picture 10">
            <a:extLst>
              <a:ext uri="{FF2B5EF4-FFF2-40B4-BE49-F238E27FC236}">
                <a16:creationId xmlns:a16="http://schemas.microsoft.com/office/drawing/2014/main" id="{649656B0-4B18-1C73-485C-EE5FFCA11202}"/>
              </a:ext>
            </a:extLst>
          </p:cNvPr>
          <p:cNvPicPr>
            <a:picLocks noChangeAspect="1"/>
          </p:cNvPicPr>
          <p:nvPr/>
        </p:nvPicPr>
        <p:blipFill>
          <a:blip r:embed="rId5"/>
          <a:stretch>
            <a:fillRect/>
          </a:stretch>
        </p:blipFill>
        <p:spPr>
          <a:xfrm>
            <a:off x="-1" y="4227449"/>
            <a:ext cx="9088975" cy="2591636"/>
          </a:xfrm>
          <a:prstGeom prst="rect">
            <a:avLst/>
          </a:prstGeom>
        </p:spPr>
      </p:pic>
    </p:spTree>
    <p:extLst>
      <p:ext uri="{BB962C8B-B14F-4D97-AF65-F5344CB8AC3E}">
        <p14:creationId xmlns:p14="http://schemas.microsoft.com/office/powerpoint/2010/main" val="167320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22</a:t>
            </a:fld>
            <a:endParaRPr lang="vi-VN"/>
          </a:p>
        </p:txBody>
      </p:sp>
      <p:sp>
        <p:nvSpPr>
          <p:cNvPr id="12" name="Rectangle 11"/>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Lấy đầu ra của 1 lệnh và gán</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DAC7EB1-D2A4-6FA8-0447-8B4587740FF5}"/>
              </a:ext>
            </a:extLst>
          </p:cNvPr>
          <p:cNvPicPr>
            <a:picLocks noChangeAspect="1"/>
          </p:cNvPicPr>
          <p:nvPr/>
        </p:nvPicPr>
        <p:blipFill>
          <a:blip r:embed="rId4"/>
          <a:stretch>
            <a:fillRect/>
          </a:stretch>
        </p:blipFill>
        <p:spPr>
          <a:xfrm>
            <a:off x="3087504" y="3061252"/>
            <a:ext cx="6311318" cy="3660223"/>
          </a:xfrm>
          <a:prstGeom prst="rect">
            <a:avLst/>
          </a:prstGeom>
        </p:spPr>
      </p:pic>
      <p:sp>
        <p:nvSpPr>
          <p:cNvPr id="3" name="Rectangle 1">
            <a:extLst>
              <a:ext uri="{FF2B5EF4-FFF2-40B4-BE49-F238E27FC236}">
                <a16:creationId xmlns:a16="http://schemas.microsoft.com/office/drawing/2014/main" id="{E0CA92CE-BEE1-3BB3-1101-F2DC1BF66CC4}"/>
              </a:ext>
            </a:extLst>
          </p:cNvPr>
          <p:cNvSpPr>
            <a:spLocks noChangeArrowheads="1"/>
          </p:cNvSpPr>
          <p:nvPr/>
        </p:nvSpPr>
        <p:spPr bwMode="auto">
          <a:xfrm>
            <a:off x="6794680" y="2130884"/>
            <a:ext cx="52305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pwd</a:t>
            </a:r>
            <a:r>
              <a:rPr kumimoji="0" lang="en-US" altLang="en-US" sz="15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5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Lệnh</a:t>
            </a:r>
            <a:r>
              <a:rPr kumimoji="0" lang="en-US" altLang="en-US" sz="15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in </a:t>
            </a:r>
            <a:r>
              <a:rPr kumimoji="0" lang="en-US" altLang="en-US" sz="15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ra</a:t>
            </a:r>
            <a:r>
              <a:rPr kumimoji="0" lang="en-US" altLang="en-US" sz="15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“path” </a:t>
            </a:r>
            <a:r>
              <a:rPr kumimoji="0" lang="en-US" altLang="en-US" sz="15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hiện</a:t>
            </a:r>
            <a:r>
              <a:rPr kumimoji="0" lang="en-US" altLang="en-US" sz="15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5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tại</a:t>
            </a:r>
            <a:r>
              <a:rPr kumimoji="0" lang="en-US" altLang="en-US" sz="15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(print working directory) </a:t>
            </a:r>
            <a:r>
              <a:rPr kumimoji="0" lang="en-US" altLang="en-US" sz="15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en-US" sz="15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5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biến</a:t>
            </a:r>
            <a:r>
              <a:rPr kumimoji="0" lang="en-US" altLang="en-US" sz="15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15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CurrentDir</a:t>
            </a:r>
            <a:r>
              <a:rPr kumimoji="0" lang="en-US" altLang="en-US" sz="15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164368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Tính toán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23</a:t>
            </a:fld>
            <a:endParaRPr lang="vi-VN"/>
          </a:p>
        </p:txBody>
      </p:sp>
      <p:sp>
        <p:nvSpPr>
          <p:cNvPr id="12" name="Rectangle 11"/>
          <p:cNvSpPr/>
          <p:nvPr/>
        </p:nvSpPr>
        <p:spPr>
          <a:xfrm>
            <a:off x="806049" y="2309528"/>
            <a:ext cx="10299036" cy="3939540"/>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${parameter}</a:t>
            </a:r>
          </a:p>
          <a:p>
            <a:r>
              <a:rPr lang="en-US" sz="2500" b="1" dirty="0">
                <a:solidFill>
                  <a:schemeClr val="accent1">
                    <a:lumMod val="50000"/>
                  </a:schemeClr>
                </a:solidFill>
                <a:latin typeface="Cambria" panose="02040503050406030204" pitchFamily="18" charset="0"/>
                <a:ea typeface="Cambria" panose="02040503050406030204" pitchFamily="18" charset="0"/>
              </a:rPr>
              <a:t>+ $(command)</a:t>
            </a:r>
          </a:p>
          <a:p>
            <a:r>
              <a:rPr lang="en-US" sz="2500" b="1" dirty="0">
                <a:solidFill>
                  <a:schemeClr val="accent1">
                    <a:lumMod val="50000"/>
                  </a:schemeClr>
                </a:solidFill>
                <a:latin typeface="Cambria" panose="02040503050406030204" pitchFamily="18" charset="0"/>
                <a:ea typeface="Cambria" panose="02040503050406030204" pitchFamily="18" charset="0"/>
              </a:rPr>
              <a:t>+ $((expression))</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bc để ra số thập phân</a:t>
            </a:r>
          </a:p>
          <a:p>
            <a:r>
              <a:rPr lang="en-US" sz="2500" b="1" dirty="0">
                <a:solidFill>
                  <a:schemeClr val="accent1">
                    <a:lumMod val="50000"/>
                  </a:schemeClr>
                </a:solidFill>
                <a:latin typeface="Cambria" panose="02040503050406030204" pitchFamily="18" charset="0"/>
                <a:ea typeface="Cambria" panose="02040503050406030204" pitchFamily="18" charset="0"/>
              </a:rPr>
              <a:t>+ scale=2, lấy 2 chữ số </a:t>
            </a:r>
          </a:p>
          <a:p>
            <a:r>
              <a:rPr lang="en-US" sz="2500" b="1" dirty="0">
                <a:solidFill>
                  <a:schemeClr val="accent1">
                    <a:lumMod val="50000"/>
                  </a:schemeClr>
                </a:solidFill>
                <a:latin typeface="Cambria" panose="02040503050406030204" pitchFamily="18" charset="0"/>
                <a:ea typeface="Cambria" panose="02040503050406030204" pitchFamily="18" charset="0"/>
              </a:rPr>
              <a:t>Thập phân</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69908E6-7A06-3C8D-5D59-3FBA2EA15684}"/>
              </a:ext>
            </a:extLst>
          </p:cNvPr>
          <p:cNvPicPr>
            <a:picLocks noChangeAspect="1"/>
          </p:cNvPicPr>
          <p:nvPr/>
        </p:nvPicPr>
        <p:blipFill>
          <a:blip r:embed="rId4"/>
          <a:stretch>
            <a:fillRect/>
          </a:stretch>
        </p:blipFill>
        <p:spPr>
          <a:xfrm>
            <a:off x="5040178" y="1199079"/>
            <a:ext cx="6051895" cy="4942707"/>
          </a:xfrm>
          <a:prstGeom prst="rect">
            <a:avLst/>
          </a:prstGeom>
        </p:spPr>
      </p:pic>
    </p:spTree>
    <p:extLst>
      <p:ext uri="{BB962C8B-B14F-4D97-AF65-F5344CB8AC3E}">
        <p14:creationId xmlns:p14="http://schemas.microsoft.com/office/powerpoint/2010/main" val="4178585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4063C4D2-D0B1-D0ED-1531-80E924566246}"/>
              </a:ext>
            </a:extLst>
          </p:cNvPr>
          <p:cNvGraphicFramePr>
            <a:graphicFrameLocks noGrp="1"/>
          </p:cNvGraphicFramePr>
          <p:nvPr>
            <p:extLst>
              <p:ext uri="{D42A27DB-BD31-4B8C-83A1-F6EECF244321}">
                <p14:modId xmlns:p14="http://schemas.microsoft.com/office/powerpoint/2010/main" val="849038254"/>
              </p:ext>
            </p:extLst>
          </p:nvPr>
        </p:nvGraphicFramePr>
        <p:xfrm>
          <a:off x="1203184" y="1713482"/>
          <a:ext cx="8779016" cy="4351339"/>
        </p:xfrm>
        <a:graphic>
          <a:graphicData uri="http://schemas.openxmlformats.org/drawingml/2006/table">
            <a:tbl>
              <a:tblPr/>
              <a:tblGrid>
                <a:gridCol w="2194754">
                  <a:extLst>
                    <a:ext uri="{9D8B030D-6E8A-4147-A177-3AD203B41FA5}">
                      <a16:colId xmlns:a16="http://schemas.microsoft.com/office/drawing/2014/main" val="536683746"/>
                    </a:ext>
                  </a:extLst>
                </a:gridCol>
                <a:gridCol w="2194754">
                  <a:extLst>
                    <a:ext uri="{9D8B030D-6E8A-4147-A177-3AD203B41FA5}">
                      <a16:colId xmlns:a16="http://schemas.microsoft.com/office/drawing/2014/main" val="1955659831"/>
                    </a:ext>
                  </a:extLst>
                </a:gridCol>
                <a:gridCol w="2194754">
                  <a:extLst>
                    <a:ext uri="{9D8B030D-6E8A-4147-A177-3AD203B41FA5}">
                      <a16:colId xmlns:a16="http://schemas.microsoft.com/office/drawing/2014/main" val="3395325812"/>
                    </a:ext>
                  </a:extLst>
                </a:gridCol>
                <a:gridCol w="2194754">
                  <a:extLst>
                    <a:ext uri="{9D8B030D-6E8A-4147-A177-3AD203B41FA5}">
                      <a16:colId xmlns:a16="http://schemas.microsoft.com/office/drawing/2014/main" val="1592640212"/>
                    </a:ext>
                  </a:extLst>
                </a:gridCol>
              </a:tblGrid>
              <a:tr h="305357">
                <a:tc>
                  <a:txBody>
                    <a:bodyPr/>
                    <a:lstStyle/>
                    <a:p>
                      <a:r>
                        <a:rPr lang="en-US" sz="1500"/>
                        <a:t>Tham số</a:t>
                      </a:r>
                    </a:p>
                  </a:txBody>
                  <a:tcPr marL="76339" marR="76339" marT="38170" marB="38170" anchor="ctr">
                    <a:lnL>
                      <a:noFill/>
                    </a:lnL>
                    <a:lnR>
                      <a:noFill/>
                    </a:lnR>
                    <a:lnT>
                      <a:noFill/>
                    </a:lnT>
                    <a:lnB>
                      <a:noFill/>
                    </a:lnB>
                    <a:noFill/>
                  </a:tcPr>
                </a:tc>
                <a:tc>
                  <a:txBody>
                    <a:bodyPr/>
                    <a:lstStyle/>
                    <a:p>
                      <a:r>
                        <a:rPr lang="en-US" sz="1500"/>
                        <a:t>Ý nghĩa</a:t>
                      </a:r>
                    </a:p>
                  </a:txBody>
                  <a:tcPr marL="76339" marR="76339" marT="38170" marB="38170" anchor="ctr">
                    <a:lnL>
                      <a:noFill/>
                    </a:lnL>
                    <a:lnR>
                      <a:noFill/>
                    </a:lnR>
                    <a:lnT>
                      <a:noFill/>
                    </a:lnT>
                    <a:lnB>
                      <a:noFill/>
                    </a:lnB>
                    <a:noFill/>
                  </a:tcPr>
                </a:tc>
                <a:tc>
                  <a:txBody>
                    <a:bodyPr/>
                    <a:lstStyle/>
                    <a:p>
                      <a:r>
                        <a:rPr lang="en-US" sz="1500"/>
                        <a:t>Ví dụ</a:t>
                      </a:r>
                    </a:p>
                  </a:txBody>
                  <a:tcPr marL="76339" marR="76339" marT="38170" marB="38170" anchor="ctr">
                    <a:lnL>
                      <a:noFill/>
                    </a:lnL>
                    <a:lnR>
                      <a:noFill/>
                    </a:lnR>
                    <a:lnT>
                      <a:noFill/>
                    </a:lnT>
                    <a:lnB>
                      <a:noFill/>
                    </a:lnB>
                    <a:noFill/>
                  </a:tcPr>
                </a:tc>
                <a:tc>
                  <a:txBody>
                    <a:bodyPr/>
                    <a:lstStyle/>
                    <a:p>
                      <a:r>
                        <a:rPr lang="en-US" sz="1500"/>
                        <a:t>Kết quả</a:t>
                      </a:r>
                    </a:p>
                  </a:txBody>
                  <a:tcPr marL="76339" marR="76339" marT="38170" marB="38170" anchor="ctr">
                    <a:lnL>
                      <a:noFill/>
                    </a:lnL>
                    <a:lnR>
                      <a:noFill/>
                    </a:lnR>
                    <a:lnT>
                      <a:noFill/>
                    </a:lnT>
                    <a:lnB>
                      <a:noFill/>
                    </a:lnB>
                    <a:noFill/>
                  </a:tcPr>
                </a:tc>
                <a:extLst>
                  <a:ext uri="{0D108BD9-81ED-4DB2-BD59-A6C34878D82A}">
                    <a16:rowId xmlns:a16="http://schemas.microsoft.com/office/drawing/2014/main" val="3040976021"/>
                  </a:ext>
                </a:extLst>
              </a:tr>
              <a:tr h="534375">
                <a:tc>
                  <a:txBody>
                    <a:bodyPr/>
                    <a:lstStyle/>
                    <a:p>
                      <a:r>
                        <a:rPr lang="en-US" sz="1500"/>
                        <a:t>$0</a:t>
                      </a:r>
                    </a:p>
                  </a:txBody>
                  <a:tcPr marL="76339" marR="76339" marT="38170" marB="38170" anchor="ctr">
                    <a:lnL>
                      <a:noFill/>
                    </a:lnL>
                    <a:lnR>
                      <a:noFill/>
                    </a:lnR>
                    <a:lnT>
                      <a:noFill/>
                    </a:lnT>
                    <a:lnB>
                      <a:noFill/>
                    </a:lnB>
                    <a:noFill/>
                  </a:tcPr>
                </a:tc>
                <a:tc>
                  <a:txBody>
                    <a:bodyPr/>
                    <a:lstStyle/>
                    <a:p>
                      <a:r>
                        <a:rPr lang="en-US" sz="1500"/>
                        <a:t>Tên file script</a:t>
                      </a:r>
                    </a:p>
                  </a:txBody>
                  <a:tcPr marL="76339" marR="76339" marT="38170" marB="38170" anchor="ctr">
                    <a:lnL>
                      <a:noFill/>
                    </a:lnL>
                    <a:lnR>
                      <a:noFill/>
                    </a:lnR>
                    <a:lnT>
                      <a:noFill/>
                    </a:lnT>
                    <a:lnB>
                      <a:noFill/>
                    </a:lnB>
                    <a:noFill/>
                  </a:tcPr>
                </a:tc>
                <a:tc>
                  <a:txBody>
                    <a:bodyPr/>
                    <a:lstStyle/>
                    <a:p>
                      <a:r>
                        <a:rPr lang="en-US" sz="1500"/>
                        <a:t>echo "Tên script: $0"</a:t>
                      </a:r>
                    </a:p>
                  </a:txBody>
                  <a:tcPr marL="76339" marR="76339" marT="38170" marB="38170" anchor="ctr">
                    <a:lnL>
                      <a:noFill/>
                    </a:lnL>
                    <a:lnR>
                      <a:noFill/>
                    </a:lnR>
                    <a:lnT>
                      <a:noFill/>
                    </a:lnT>
                    <a:lnB>
                      <a:noFill/>
                    </a:lnB>
                    <a:noFill/>
                  </a:tcPr>
                </a:tc>
                <a:tc>
                  <a:txBody>
                    <a:bodyPr/>
                    <a:lstStyle/>
                    <a:p>
                      <a:r>
                        <a:rPr lang="en-US" sz="1500"/>
                        <a:t>Tên file script, ví dụ myscript.sh</a:t>
                      </a:r>
                    </a:p>
                  </a:txBody>
                  <a:tcPr marL="76339" marR="76339" marT="38170" marB="38170" anchor="ctr">
                    <a:lnL>
                      <a:noFill/>
                    </a:lnL>
                    <a:lnR>
                      <a:noFill/>
                    </a:lnR>
                    <a:lnT>
                      <a:noFill/>
                    </a:lnT>
                    <a:lnB>
                      <a:noFill/>
                    </a:lnB>
                    <a:noFill/>
                  </a:tcPr>
                </a:tc>
                <a:extLst>
                  <a:ext uri="{0D108BD9-81ED-4DB2-BD59-A6C34878D82A}">
                    <a16:rowId xmlns:a16="http://schemas.microsoft.com/office/drawing/2014/main" val="165399075"/>
                  </a:ext>
                </a:extLst>
              </a:tr>
              <a:tr h="534375">
                <a:tc>
                  <a:txBody>
                    <a:bodyPr/>
                    <a:lstStyle/>
                    <a:p>
                      <a:r>
                        <a:rPr lang="en-US" sz="1500"/>
                        <a:t>$1</a:t>
                      </a:r>
                    </a:p>
                  </a:txBody>
                  <a:tcPr marL="76339" marR="76339" marT="38170" marB="38170" anchor="ctr">
                    <a:lnL>
                      <a:noFill/>
                    </a:lnL>
                    <a:lnR>
                      <a:noFill/>
                    </a:lnR>
                    <a:lnT>
                      <a:noFill/>
                    </a:lnT>
                    <a:lnB>
                      <a:noFill/>
                    </a:lnB>
                    <a:noFill/>
                  </a:tcPr>
                </a:tc>
                <a:tc>
                  <a:txBody>
                    <a:bodyPr/>
                    <a:lstStyle/>
                    <a:p>
                      <a:r>
                        <a:rPr lang="en-US" sz="1500"/>
                        <a:t>Tham số đầu tiên</a:t>
                      </a:r>
                    </a:p>
                  </a:txBody>
                  <a:tcPr marL="76339" marR="76339" marT="38170" marB="38170" anchor="ctr">
                    <a:lnL>
                      <a:noFill/>
                    </a:lnL>
                    <a:lnR>
                      <a:noFill/>
                    </a:lnR>
                    <a:lnT>
                      <a:noFill/>
                    </a:lnT>
                    <a:lnB>
                      <a:noFill/>
                    </a:lnB>
                    <a:noFill/>
                  </a:tcPr>
                </a:tc>
                <a:tc>
                  <a:txBody>
                    <a:bodyPr/>
                    <a:lstStyle/>
                    <a:p>
                      <a:r>
                        <a:rPr lang="en-US" sz="1500"/>
                        <a:t>echo "Tham số 1: $1"</a:t>
                      </a:r>
                    </a:p>
                  </a:txBody>
                  <a:tcPr marL="76339" marR="76339" marT="38170" marB="38170" anchor="ctr">
                    <a:lnL>
                      <a:noFill/>
                    </a:lnL>
                    <a:lnR>
                      <a:noFill/>
                    </a:lnR>
                    <a:lnT>
                      <a:noFill/>
                    </a:lnT>
                    <a:lnB>
                      <a:noFill/>
                    </a:lnB>
                    <a:noFill/>
                  </a:tcPr>
                </a:tc>
                <a:tc>
                  <a:txBody>
                    <a:bodyPr/>
                    <a:lstStyle/>
                    <a:p>
                      <a:r>
                        <a:rPr lang="en-US" sz="1500"/>
                        <a:t>Nếu chạy ./myscript.sh hello, kết quả hello</a:t>
                      </a:r>
                    </a:p>
                  </a:txBody>
                  <a:tcPr marL="76339" marR="76339" marT="38170" marB="38170" anchor="ctr">
                    <a:lnL>
                      <a:noFill/>
                    </a:lnL>
                    <a:lnR>
                      <a:noFill/>
                    </a:lnR>
                    <a:lnT>
                      <a:noFill/>
                    </a:lnT>
                    <a:lnB>
                      <a:noFill/>
                    </a:lnB>
                    <a:noFill/>
                  </a:tcPr>
                </a:tc>
                <a:extLst>
                  <a:ext uri="{0D108BD9-81ED-4DB2-BD59-A6C34878D82A}">
                    <a16:rowId xmlns:a16="http://schemas.microsoft.com/office/drawing/2014/main" val="3315442408"/>
                  </a:ext>
                </a:extLst>
              </a:tr>
              <a:tr h="534375">
                <a:tc>
                  <a:txBody>
                    <a:bodyPr/>
                    <a:lstStyle/>
                    <a:p>
                      <a:r>
                        <a:rPr lang="en-US" sz="1500"/>
                        <a:t>$#</a:t>
                      </a:r>
                    </a:p>
                  </a:txBody>
                  <a:tcPr marL="76339" marR="76339" marT="38170" marB="38170" anchor="ctr">
                    <a:lnL>
                      <a:noFill/>
                    </a:lnL>
                    <a:lnR>
                      <a:noFill/>
                    </a:lnR>
                    <a:lnT>
                      <a:noFill/>
                    </a:lnT>
                    <a:lnB>
                      <a:noFill/>
                    </a:lnB>
                    <a:noFill/>
                  </a:tcPr>
                </a:tc>
                <a:tc>
                  <a:txBody>
                    <a:bodyPr/>
                    <a:lstStyle/>
                    <a:p>
                      <a:r>
                        <a:rPr lang="vi-VN" sz="1500"/>
                        <a:t>Số lượng tham số</a:t>
                      </a:r>
                    </a:p>
                  </a:txBody>
                  <a:tcPr marL="76339" marR="76339" marT="38170" marB="38170" anchor="ctr">
                    <a:lnL>
                      <a:noFill/>
                    </a:lnL>
                    <a:lnR>
                      <a:noFill/>
                    </a:lnR>
                    <a:lnT>
                      <a:noFill/>
                    </a:lnT>
                    <a:lnB>
                      <a:noFill/>
                    </a:lnB>
                    <a:noFill/>
                  </a:tcPr>
                </a:tc>
                <a:tc>
                  <a:txBody>
                    <a:bodyPr/>
                    <a:lstStyle/>
                    <a:p>
                      <a:r>
                        <a:rPr lang="en-US" sz="1500"/>
                        <a:t>echo "Số tham số: $#"</a:t>
                      </a:r>
                    </a:p>
                  </a:txBody>
                  <a:tcPr marL="76339" marR="76339" marT="38170" marB="38170" anchor="ctr">
                    <a:lnL>
                      <a:noFill/>
                    </a:lnL>
                    <a:lnR>
                      <a:noFill/>
                    </a:lnR>
                    <a:lnT>
                      <a:noFill/>
                    </a:lnT>
                    <a:lnB>
                      <a:noFill/>
                    </a:lnB>
                    <a:noFill/>
                  </a:tcPr>
                </a:tc>
                <a:tc>
                  <a:txBody>
                    <a:bodyPr/>
                    <a:lstStyle/>
                    <a:p>
                      <a:r>
                        <a:rPr lang="en-US" sz="1500"/>
                        <a:t>Nếu truyền 2 tham số → 2</a:t>
                      </a:r>
                    </a:p>
                  </a:txBody>
                  <a:tcPr marL="76339" marR="76339" marT="38170" marB="38170" anchor="ctr">
                    <a:lnL>
                      <a:noFill/>
                    </a:lnL>
                    <a:lnR>
                      <a:noFill/>
                    </a:lnR>
                    <a:lnT>
                      <a:noFill/>
                    </a:lnT>
                    <a:lnB>
                      <a:noFill/>
                    </a:lnB>
                    <a:noFill/>
                  </a:tcPr>
                </a:tc>
                <a:extLst>
                  <a:ext uri="{0D108BD9-81ED-4DB2-BD59-A6C34878D82A}">
                    <a16:rowId xmlns:a16="http://schemas.microsoft.com/office/drawing/2014/main" val="2243804308"/>
                  </a:ext>
                </a:extLst>
              </a:tr>
              <a:tr h="534375">
                <a:tc>
                  <a:txBody>
                    <a:bodyPr/>
                    <a:lstStyle/>
                    <a:p>
                      <a:r>
                        <a:rPr lang="en-US" sz="1500"/>
                        <a:t>$@</a:t>
                      </a:r>
                    </a:p>
                  </a:txBody>
                  <a:tcPr marL="76339" marR="76339" marT="38170" marB="38170" anchor="ctr">
                    <a:lnL>
                      <a:noFill/>
                    </a:lnL>
                    <a:lnR>
                      <a:noFill/>
                    </a:lnR>
                    <a:lnT>
                      <a:noFill/>
                    </a:lnT>
                    <a:lnB>
                      <a:noFill/>
                    </a:lnB>
                    <a:noFill/>
                  </a:tcPr>
                </a:tc>
                <a:tc>
                  <a:txBody>
                    <a:bodyPr/>
                    <a:lstStyle/>
                    <a:p>
                      <a:r>
                        <a:rPr lang="en-US" sz="1500"/>
                        <a:t>Mảng tất cả tham số</a:t>
                      </a:r>
                    </a:p>
                  </a:txBody>
                  <a:tcPr marL="76339" marR="76339" marT="38170" marB="38170" anchor="ctr">
                    <a:lnL>
                      <a:noFill/>
                    </a:lnL>
                    <a:lnR>
                      <a:noFill/>
                    </a:lnR>
                    <a:lnT>
                      <a:noFill/>
                    </a:lnT>
                    <a:lnB>
                      <a:noFill/>
                    </a:lnB>
                    <a:noFill/>
                  </a:tcPr>
                </a:tc>
                <a:tc>
                  <a:txBody>
                    <a:bodyPr/>
                    <a:lstStyle/>
                    <a:p>
                      <a:r>
                        <a:rPr lang="en-US" sz="1500"/>
                        <a:t>for i in "$@"; do echo $i; done</a:t>
                      </a:r>
                    </a:p>
                  </a:txBody>
                  <a:tcPr marL="76339" marR="76339" marT="38170" marB="38170" anchor="ctr">
                    <a:lnL>
                      <a:noFill/>
                    </a:lnL>
                    <a:lnR>
                      <a:noFill/>
                    </a:lnR>
                    <a:lnT>
                      <a:noFill/>
                    </a:lnT>
                    <a:lnB>
                      <a:noFill/>
                    </a:lnB>
                    <a:noFill/>
                  </a:tcPr>
                </a:tc>
                <a:tc>
                  <a:txBody>
                    <a:bodyPr/>
                    <a:lstStyle/>
                    <a:p>
                      <a:r>
                        <a:rPr lang="en-US" sz="1500"/>
                        <a:t>In từng tham số một</a:t>
                      </a:r>
                    </a:p>
                  </a:txBody>
                  <a:tcPr marL="76339" marR="76339" marT="38170" marB="38170" anchor="ctr">
                    <a:lnL>
                      <a:noFill/>
                    </a:lnL>
                    <a:lnR>
                      <a:noFill/>
                    </a:lnR>
                    <a:lnT>
                      <a:noFill/>
                    </a:lnT>
                    <a:lnB>
                      <a:noFill/>
                    </a:lnB>
                    <a:noFill/>
                  </a:tcPr>
                </a:tc>
                <a:extLst>
                  <a:ext uri="{0D108BD9-81ED-4DB2-BD59-A6C34878D82A}">
                    <a16:rowId xmlns:a16="http://schemas.microsoft.com/office/drawing/2014/main" val="1924970319"/>
                  </a:ext>
                </a:extLst>
              </a:tr>
              <a:tr h="534375">
                <a:tc>
                  <a:txBody>
                    <a:bodyPr/>
                    <a:lstStyle/>
                    <a:p>
                      <a:r>
                        <a:rPr lang="en-US" sz="1500"/>
                        <a:t>$*</a:t>
                      </a:r>
                    </a:p>
                  </a:txBody>
                  <a:tcPr marL="76339" marR="76339" marT="38170" marB="38170" anchor="ctr">
                    <a:lnL>
                      <a:noFill/>
                    </a:lnL>
                    <a:lnR>
                      <a:noFill/>
                    </a:lnR>
                    <a:lnT>
                      <a:noFill/>
                    </a:lnT>
                    <a:lnB>
                      <a:noFill/>
                    </a:lnB>
                    <a:noFill/>
                  </a:tcPr>
                </a:tc>
                <a:tc>
                  <a:txBody>
                    <a:bodyPr/>
                    <a:lstStyle/>
                    <a:p>
                      <a:r>
                        <a:rPr lang="en-US" sz="1500"/>
                        <a:t>Chuỗi tất cả tham số</a:t>
                      </a:r>
                    </a:p>
                  </a:txBody>
                  <a:tcPr marL="76339" marR="76339" marT="38170" marB="38170" anchor="ctr">
                    <a:lnL>
                      <a:noFill/>
                    </a:lnL>
                    <a:lnR>
                      <a:noFill/>
                    </a:lnR>
                    <a:lnT>
                      <a:noFill/>
                    </a:lnT>
                    <a:lnB>
                      <a:noFill/>
                    </a:lnB>
                    <a:noFill/>
                  </a:tcPr>
                </a:tc>
                <a:tc>
                  <a:txBody>
                    <a:bodyPr/>
                    <a:lstStyle/>
                    <a:p>
                      <a:r>
                        <a:rPr lang="en-US" sz="1500"/>
                        <a:t>echo "$*"</a:t>
                      </a:r>
                    </a:p>
                  </a:txBody>
                  <a:tcPr marL="76339" marR="76339" marT="38170" marB="38170" anchor="ctr">
                    <a:lnL>
                      <a:noFill/>
                    </a:lnL>
                    <a:lnR>
                      <a:noFill/>
                    </a:lnR>
                    <a:lnT>
                      <a:noFill/>
                    </a:lnT>
                    <a:lnB>
                      <a:noFill/>
                    </a:lnB>
                    <a:noFill/>
                  </a:tcPr>
                </a:tc>
                <a:tc>
                  <a:txBody>
                    <a:bodyPr/>
                    <a:lstStyle/>
                    <a:p>
                      <a:r>
                        <a:rPr lang="en-US" sz="1500"/>
                        <a:t>In tất cả tham số gộp thành một chuỗi</a:t>
                      </a:r>
                    </a:p>
                  </a:txBody>
                  <a:tcPr marL="76339" marR="76339" marT="38170" marB="38170" anchor="ctr">
                    <a:lnL>
                      <a:noFill/>
                    </a:lnL>
                    <a:lnR>
                      <a:noFill/>
                    </a:lnR>
                    <a:lnT>
                      <a:noFill/>
                    </a:lnT>
                    <a:lnB>
                      <a:noFill/>
                    </a:lnB>
                    <a:noFill/>
                  </a:tcPr>
                </a:tc>
                <a:extLst>
                  <a:ext uri="{0D108BD9-81ED-4DB2-BD59-A6C34878D82A}">
                    <a16:rowId xmlns:a16="http://schemas.microsoft.com/office/drawing/2014/main" val="839817972"/>
                  </a:ext>
                </a:extLst>
              </a:tr>
              <a:tr h="534375">
                <a:tc>
                  <a:txBody>
                    <a:bodyPr/>
                    <a:lstStyle/>
                    <a:p>
                      <a:r>
                        <a:rPr lang="en-US" sz="1500"/>
                        <a:t>$?</a:t>
                      </a:r>
                    </a:p>
                  </a:txBody>
                  <a:tcPr marL="76339" marR="76339" marT="38170" marB="38170" anchor="ctr">
                    <a:lnL>
                      <a:noFill/>
                    </a:lnL>
                    <a:lnR>
                      <a:noFill/>
                    </a:lnR>
                    <a:lnT>
                      <a:noFill/>
                    </a:lnT>
                    <a:lnB>
                      <a:noFill/>
                    </a:lnB>
                    <a:noFill/>
                  </a:tcPr>
                </a:tc>
                <a:tc>
                  <a:txBody>
                    <a:bodyPr/>
                    <a:lstStyle/>
                    <a:p>
                      <a:r>
                        <a:rPr lang="vi-VN" sz="1500"/>
                        <a:t>Trạng thái lệnh trước</a:t>
                      </a:r>
                    </a:p>
                  </a:txBody>
                  <a:tcPr marL="76339" marR="76339" marT="38170" marB="38170" anchor="ctr">
                    <a:lnL>
                      <a:noFill/>
                    </a:lnL>
                    <a:lnR>
                      <a:noFill/>
                    </a:lnR>
                    <a:lnT>
                      <a:noFill/>
                    </a:lnT>
                    <a:lnB>
                      <a:noFill/>
                    </a:lnB>
                    <a:noFill/>
                  </a:tcPr>
                </a:tc>
                <a:tc>
                  <a:txBody>
                    <a:bodyPr/>
                    <a:lstStyle/>
                    <a:p>
                      <a:r>
                        <a:rPr lang="en-US" sz="1500"/>
                        <a:t>ls; echo $?</a:t>
                      </a:r>
                    </a:p>
                  </a:txBody>
                  <a:tcPr marL="76339" marR="76339" marT="38170" marB="38170" anchor="ctr">
                    <a:lnL>
                      <a:noFill/>
                    </a:lnL>
                    <a:lnR>
                      <a:noFill/>
                    </a:lnR>
                    <a:lnT>
                      <a:noFill/>
                    </a:lnT>
                    <a:lnB>
                      <a:noFill/>
                    </a:lnB>
                    <a:noFill/>
                  </a:tcPr>
                </a:tc>
                <a:tc>
                  <a:txBody>
                    <a:bodyPr/>
                    <a:lstStyle/>
                    <a:p>
                      <a:r>
                        <a:rPr lang="en-US" sz="1500"/>
                        <a:t>Nếu ls thành công → 0, nếu lỗi → 1</a:t>
                      </a:r>
                    </a:p>
                  </a:txBody>
                  <a:tcPr marL="76339" marR="76339" marT="38170" marB="38170" anchor="ctr">
                    <a:lnL>
                      <a:noFill/>
                    </a:lnL>
                    <a:lnR>
                      <a:noFill/>
                    </a:lnR>
                    <a:lnT>
                      <a:noFill/>
                    </a:lnT>
                    <a:lnB>
                      <a:noFill/>
                    </a:lnB>
                    <a:noFill/>
                  </a:tcPr>
                </a:tc>
                <a:extLst>
                  <a:ext uri="{0D108BD9-81ED-4DB2-BD59-A6C34878D82A}">
                    <a16:rowId xmlns:a16="http://schemas.microsoft.com/office/drawing/2014/main" val="2262946565"/>
                  </a:ext>
                </a:extLst>
              </a:tr>
              <a:tr h="305357">
                <a:tc>
                  <a:txBody>
                    <a:bodyPr/>
                    <a:lstStyle/>
                    <a:p>
                      <a:r>
                        <a:rPr lang="en-US" sz="1500"/>
                        <a:t>$$</a:t>
                      </a:r>
                    </a:p>
                  </a:txBody>
                  <a:tcPr marL="76339" marR="76339" marT="38170" marB="38170" anchor="ctr">
                    <a:lnL>
                      <a:noFill/>
                    </a:lnL>
                    <a:lnR>
                      <a:noFill/>
                    </a:lnR>
                    <a:lnT>
                      <a:noFill/>
                    </a:lnT>
                    <a:lnB>
                      <a:noFill/>
                    </a:lnB>
                    <a:noFill/>
                  </a:tcPr>
                </a:tc>
                <a:tc>
                  <a:txBody>
                    <a:bodyPr/>
                    <a:lstStyle/>
                    <a:p>
                      <a:r>
                        <a:rPr lang="en-US" sz="1500"/>
                        <a:t>PID của shell hiện tại</a:t>
                      </a:r>
                    </a:p>
                  </a:txBody>
                  <a:tcPr marL="76339" marR="76339" marT="38170" marB="38170" anchor="ctr">
                    <a:lnL>
                      <a:noFill/>
                    </a:lnL>
                    <a:lnR>
                      <a:noFill/>
                    </a:lnR>
                    <a:lnT>
                      <a:noFill/>
                    </a:lnT>
                    <a:lnB>
                      <a:noFill/>
                    </a:lnB>
                    <a:noFill/>
                  </a:tcPr>
                </a:tc>
                <a:tc>
                  <a:txBody>
                    <a:bodyPr/>
                    <a:lstStyle/>
                    <a:p>
                      <a:r>
                        <a:rPr lang="en-US" sz="1500"/>
                        <a:t>echo $$</a:t>
                      </a:r>
                    </a:p>
                  </a:txBody>
                  <a:tcPr marL="76339" marR="76339" marT="38170" marB="38170" anchor="ctr">
                    <a:lnL>
                      <a:noFill/>
                    </a:lnL>
                    <a:lnR>
                      <a:noFill/>
                    </a:lnR>
                    <a:lnT>
                      <a:noFill/>
                    </a:lnT>
                    <a:lnB>
                      <a:noFill/>
                    </a:lnB>
                    <a:noFill/>
                  </a:tcPr>
                </a:tc>
                <a:tc>
                  <a:txBody>
                    <a:bodyPr/>
                    <a:lstStyle/>
                    <a:p>
                      <a:r>
                        <a:rPr lang="en-US" sz="1500"/>
                        <a:t>In ra PID (Process ID)</a:t>
                      </a:r>
                    </a:p>
                  </a:txBody>
                  <a:tcPr marL="76339" marR="76339" marT="38170" marB="38170" anchor="ctr">
                    <a:lnL>
                      <a:noFill/>
                    </a:lnL>
                    <a:lnR>
                      <a:noFill/>
                    </a:lnR>
                    <a:lnT>
                      <a:noFill/>
                    </a:lnT>
                    <a:lnB>
                      <a:noFill/>
                    </a:lnB>
                    <a:noFill/>
                  </a:tcPr>
                </a:tc>
                <a:extLst>
                  <a:ext uri="{0D108BD9-81ED-4DB2-BD59-A6C34878D82A}">
                    <a16:rowId xmlns:a16="http://schemas.microsoft.com/office/drawing/2014/main" val="3996624134"/>
                  </a:ext>
                </a:extLst>
              </a:tr>
              <a:tr h="534375">
                <a:tc>
                  <a:txBody>
                    <a:bodyPr/>
                    <a:lstStyle/>
                    <a:p>
                      <a:r>
                        <a:rPr lang="en-US" sz="1500"/>
                        <a:t>$!</a:t>
                      </a:r>
                    </a:p>
                  </a:txBody>
                  <a:tcPr marL="76339" marR="76339" marT="38170" marB="38170" anchor="ctr">
                    <a:lnL>
                      <a:noFill/>
                    </a:lnL>
                    <a:lnR>
                      <a:noFill/>
                    </a:lnR>
                    <a:lnT>
                      <a:noFill/>
                    </a:lnT>
                    <a:lnB>
                      <a:noFill/>
                    </a:lnB>
                    <a:noFill/>
                  </a:tcPr>
                </a:tc>
                <a:tc>
                  <a:txBody>
                    <a:bodyPr/>
                    <a:lstStyle/>
                    <a:p>
                      <a:r>
                        <a:rPr lang="en-US" sz="1500"/>
                        <a:t>PID của lệnh chạy nền gần nhất</a:t>
                      </a:r>
                    </a:p>
                  </a:txBody>
                  <a:tcPr marL="76339" marR="76339" marT="38170" marB="38170" anchor="ctr">
                    <a:lnL>
                      <a:noFill/>
                    </a:lnL>
                    <a:lnR>
                      <a:noFill/>
                    </a:lnR>
                    <a:lnT>
                      <a:noFill/>
                    </a:lnT>
                    <a:lnB>
                      <a:noFill/>
                    </a:lnB>
                    <a:noFill/>
                  </a:tcPr>
                </a:tc>
                <a:tc>
                  <a:txBody>
                    <a:bodyPr/>
                    <a:lstStyle/>
                    <a:p>
                      <a:r>
                        <a:rPr lang="en-US" sz="1500"/>
                        <a:t>sleep 60 &amp; echo $!</a:t>
                      </a:r>
                    </a:p>
                  </a:txBody>
                  <a:tcPr marL="76339" marR="76339" marT="38170" marB="38170" anchor="ctr">
                    <a:lnL>
                      <a:noFill/>
                    </a:lnL>
                    <a:lnR>
                      <a:noFill/>
                    </a:lnR>
                    <a:lnT>
                      <a:noFill/>
                    </a:lnT>
                    <a:lnB>
                      <a:noFill/>
                    </a:lnB>
                    <a:noFill/>
                  </a:tcPr>
                </a:tc>
                <a:tc>
                  <a:txBody>
                    <a:bodyPr/>
                    <a:lstStyle/>
                    <a:p>
                      <a:r>
                        <a:rPr lang="en-US" sz="1500" dirty="0"/>
                        <a:t>In </a:t>
                      </a:r>
                      <a:r>
                        <a:rPr lang="en-US" sz="1500" dirty="0" err="1"/>
                        <a:t>ra</a:t>
                      </a:r>
                      <a:r>
                        <a:rPr lang="en-US" sz="1500" dirty="0"/>
                        <a:t> PID </a:t>
                      </a:r>
                      <a:r>
                        <a:rPr lang="en-US" sz="1500" dirty="0" err="1"/>
                        <a:t>của</a:t>
                      </a:r>
                      <a:r>
                        <a:rPr lang="en-US" sz="1500" dirty="0"/>
                        <a:t> </a:t>
                      </a:r>
                      <a:r>
                        <a:rPr lang="en-US" sz="1500" dirty="0" err="1"/>
                        <a:t>lệnh</a:t>
                      </a:r>
                      <a:r>
                        <a:rPr lang="en-US" sz="1500" dirty="0"/>
                        <a:t> sleep</a:t>
                      </a:r>
                    </a:p>
                  </a:txBody>
                  <a:tcPr marL="76339" marR="76339" marT="38170" marB="38170" anchor="ctr">
                    <a:lnL>
                      <a:noFill/>
                    </a:lnL>
                    <a:lnR>
                      <a:noFill/>
                    </a:lnR>
                    <a:lnT>
                      <a:noFill/>
                    </a:lnT>
                    <a:lnB>
                      <a:noFill/>
                    </a:lnB>
                    <a:noFill/>
                  </a:tcPr>
                </a:tc>
                <a:extLst>
                  <a:ext uri="{0D108BD9-81ED-4DB2-BD59-A6C34878D82A}">
                    <a16:rowId xmlns:a16="http://schemas.microsoft.com/office/drawing/2014/main" val="675407586"/>
                  </a:ext>
                </a:extLst>
              </a:tr>
            </a:tbl>
          </a:graphicData>
        </a:graphic>
      </p:graphicFrame>
    </p:spTree>
    <p:extLst>
      <p:ext uri="{BB962C8B-B14F-4D97-AF65-F5344CB8AC3E}">
        <p14:creationId xmlns:p14="http://schemas.microsoft.com/office/powerpoint/2010/main" val="2143961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25</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7A605493-F9BE-D8A5-E97D-8BEF48532C05}"/>
              </a:ext>
            </a:extLst>
          </p:cNvPr>
          <p:cNvGraphicFramePr>
            <a:graphicFrameLocks noGrp="1"/>
          </p:cNvGraphicFramePr>
          <p:nvPr/>
        </p:nvGraphicFramePr>
        <p:xfrm>
          <a:off x="838200" y="2721134"/>
          <a:ext cx="10515600" cy="2560320"/>
        </p:xfrm>
        <a:graphic>
          <a:graphicData uri="http://schemas.openxmlformats.org/drawingml/2006/table">
            <a:tbl>
              <a:tblPr/>
              <a:tblGrid>
                <a:gridCol w="2628900">
                  <a:extLst>
                    <a:ext uri="{9D8B030D-6E8A-4147-A177-3AD203B41FA5}">
                      <a16:colId xmlns:a16="http://schemas.microsoft.com/office/drawing/2014/main" val="2464031132"/>
                    </a:ext>
                  </a:extLst>
                </a:gridCol>
                <a:gridCol w="2628900">
                  <a:extLst>
                    <a:ext uri="{9D8B030D-6E8A-4147-A177-3AD203B41FA5}">
                      <a16:colId xmlns:a16="http://schemas.microsoft.com/office/drawing/2014/main" val="623039695"/>
                    </a:ext>
                  </a:extLst>
                </a:gridCol>
                <a:gridCol w="2628900">
                  <a:extLst>
                    <a:ext uri="{9D8B030D-6E8A-4147-A177-3AD203B41FA5}">
                      <a16:colId xmlns:a16="http://schemas.microsoft.com/office/drawing/2014/main" val="2017561210"/>
                    </a:ext>
                  </a:extLst>
                </a:gridCol>
                <a:gridCol w="2628900">
                  <a:extLst>
                    <a:ext uri="{9D8B030D-6E8A-4147-A177-3AD203B41FA5}">
                      <a16:colId xmlns:a16="http://schemas.microsoft.com/office/drawing/2014/main" val="3554712119"/>
                    </a:ext>
                  </a:extLst>
                </a:gridCol>
              </a:tblGrid>
              <a:tr h="0">
                <a:tc>
                  <a:txBody>
                    <a:bodyPr/>
                    <a:lstStyle/>
                    <a:p>
                      <a:r>
                        <a:rPr lang="en-US"/>
                        <a:t>Toán tử</a:t>
                      </a:r>
                    </a:p>
                  </a:txBody>
                  <a:tcPr anchor="ctr">
                    <a:lnL>
                      <a:noFill/>
                    </a:lnL>
                    <a:lnR>
                      <a:noFill/>
                    </a:lnR>
                    <a:lnT>
                      <a:noFill/>
                    </a:lnT>
                    <a:lnB>
                      <a:noFill/>
                    </a:lnB>
                    <a:noFill/>
                  </a:tcPr>
                </a:tc>
                <a:tc>
                  <a:txBody>
                    <a:bodyPr/>
                    <a:lstStyle/>
                    <a:p>
                      <a:r>
                        <a:rPr lang="en-US"/>
                        <a:t>Ý nghĩa</a:t>
                      </a:r>
                    </a:p>
                  </a:txBody>
                  <a:tcPr anchor="ctr">
                    <a:lnL>
                      <a:noFill/>
                    </a:lnL>
                    <a:lnR>
                      <a:noFill/>
                    </a:lnR>
                    <a:lnT>
                      <a:noFill/>
                    </a:lnT>
                    <a:lnB>
                      <a:noFill/>
                    </a:lnB>
                    <a:noFill/>
                  </a:tcPr>
                </a:tc>
                <a:tc>
                  <a:txBody>
                    <a:bodyPr/>
                    <a:lstStyle/>
                    <a:p>
                      <a:r>
                        <a:rPr lang="en-US"/>
                        <a:t>Ví dụ</a:t>
                      </a:r>
                    </a:p>
                  </a:txBody>
                  <a:tcPr anchor="ctr">
                    <a:lnL>
                      <a:noFill/>
                    </a:lnL>
                    <a:lnR>
                      <a:noFill/>
                    </a:lnR>
                    <a:lnT>
                      <a:noFill/>
                    </a:lnT>
                    <a:lnB>
                      <a:noFill/>
                    </a:lnB>
                    <a:noFill/>
                  </a:tcPr>
                </a:tc>
                <a:tc>
                  <a:txBody>
                    <a:bodyPr/>
                    <a:lstStyle/>
                    <a:p>
                      <a:r>
                        <a:rPr lang="en-US"/>
                        <a:t>Kết quả</a:t>
                      </a:r>
                    </a:p>
                  </a:txBody>
                  <a:tcPr anchor="ctr">
                    <a:lnL>
                      <a:noFill/>
                    </a:lnL>
                    <a:lnR>
                      <a:noFill/>
                    </a:lnR>
                    <a:lnT>
                      <a:noFill/>
                    </a:lnT>
                    <a:lnB>
                      <a:noFill/>
                    </a:lnB>
                    <a:noFill/>
                  </a:tcPr>
                </a:tc>
                <a:extLst>
                  <a:ext uri="{0D108BD9-81ED-4DB2-BD59-A6C34878D82A}">
                    <a16:rowId xmlns:a16="http://schemas.microsoft.com/office/drawing/2014/main" val="3911627754"/>
                  </a:ext>
                </a:extLst>
              </a:tr>
              <a:tr h="0">
                <a:tc>
                  <a:txBody>
                    <a:bodyPr/>
                    <a:lstStyle/>
                    <a:p>
                      <a:r>
                        <a:rPr lang="en-US"/>
                        <a:t>-eq</a:t>
                      </a:r>
                    </a:p>
                  </a:txBody>
                  <a:tcPr anchor="ctr">
                    <a:lnL>
                      <a:noFill/>
                    </a:lnL>
                    <a:lnR>
                      <a:noFill/>
                    </a:lnR>
                    <a:lnT>
                      <a:noFill/>
                    </a:lnT>
                    <a:lnB>
                      <a:noFill/>
                    </a:lnB>
                    <a:noFill/>
                  </a:tcPr>
                </a:tc>
                <a:tc>
                  <a:txBody>
                    <a:bodyPr/>
                    <a:lstStyle/>
                    <a:p>
                      <a:r>
                        <a:rPr lang="en-US"/>
                        <a:t>bằng</a:t>
                      </a:r>
                    </a:p>
                  </a:txBody>
                  <a:tcPr anchor="ctr">
                    <a:lnL>
                      <a:noFill/>
                    </a:lnL>
                    <a:lnR>
                      <a:noFill/>
                    </a:lnR>
                    <a:lnT>
                      <a:noFill/>
                    </a:lnT>
                    <a:lnB>
                      <a:noFill/>
                    </a:lnB>
                    <a:noFill/>
                  </a:tcPr>
                </a:tc>
                <a:tc>
                  <a:txBody>
                    <a:bodyPr/>
                    <a:lstStyle/>
                    <a:p>
                      <a:r>
                        <a:rPr lang="pl-PL"/>
                        <a:t>[[ 5 -eq 5 ]] &amp;&amp; echo OK</a:t>
                      </a:r>
                    </a:p>
                  </a:txBody>
                  <a:tcPr anchor="ctr">
                    <a:lnL>
                      <a:noFill/>
                    </a:lnL>
                    <a:lnR>
                      <a:noFill/>
                    </a:lnR>
                    <a:lnT>
                      <a:noFill/>
                    </a:lnT>
                    <a:lnB>
                      <a:noFill/>
                    </a:lnB>
                    <a:noFill/>
                  </a:tcPr>
                </a:tc>
                <a:tc>
                  <a:txBody>
                    <a:bodyPr/>
                    <a:lstStyle/>
                    <a:p>
                      <a:r>
                        <a:rPr lang="en-US"/>
                        <a:t>In OK</a:t>
                      </a:r>
                    </a:p>
                  </a:txBody>
                  <a:tcPr anchor="ctr">
                    <a:lnL>
                      <a:noFill/>
                    </a:lnL>
                    <a:lnR>
                      <a:noFill/>
                    </a:lnR>
                    <a:lnT>
                      <a:noFill/>
                    </a:lnT>
                    <a:lnB>
                      <a:noFill/>
                    </a:lnB>
                    <a:noFill/>
                  </a:tcPr>
                </a:tc>
                <a:extLst>
                  <a:ext uri="{0D108BD9-81ED-4DB2-BD59-A6C34878D82A}">
                    <a16:rowId xmlns:a16="http://schemas.microsoft.com/office/drawing/2014/main" val="1324256912"/>
                  </a:ext>
                </a:extLst>
              </a:tr>
              <a:tr h="0">
                <a:tc>
                  <a:txBody>
                    <a:bodyPr/>
                    <a:lstStyle/>
                    <a:p>
                      <a:r>
                        <a:rPr lang="en-US"/>
                        <a:t>-ne</a:t>
                      </a:r>
                    </a:p>
                  </a:txBody>
                  <a:tcPr anchor="ctr">
                    <a:lnL>
                      <a:noFill/>
                    </a:lnL>
                    <a:lnR>
                      <a:noFill/>
                    </a:lnR>
                    <a:lnT>
                      <a:noFill/>
                    </a:lnT>
                    <a:lnB>
                      <a:noFill/>
                    </a:lnB>
                    <a:noFill/>
                  </a:tcPr>
                </a:tc>
                <a:tc>
                  <a:txBody>
                    <a:bodyPr/>
                    <a:lstStyle/>
                    <a:p>
                      <a:r>
                        <a:rPr lang="en-US"/>
                        <a:t>khác</a:t>
                      </a:r>
                    </a:p>
                  </a:txBody>
                  <a:tcPr anchor="ctr">
                    <a:lnL>
                      <a:noFill/>
                    </a:lnL>
                    <a:lnR>
                      <a:noFill/>
                    </a:lnR>
                    <a:lnT>
                      <a:noFill/>
                    </a:lnT>
                    <a:lnB>
                      <a:noFill/>
                    </a:lnB>
                    <a:noFill/>
                  </a:tcPr>
                </a:tc>
                <a:tc>
                  <a:txBody>
                    <a:bodyPr/>
                    <a:lstStyle/>
                    <a:p>
                      <a:r>
                        <a:rPr lang="pl-PL"/>
                        <a:t>[[ 5 -ne 3 ]] &amp;&amp; echo OK</a:t>
                      </a:r>
                    </a:p>
                  </a:txBody>
                  <a:tcPr anchor="ctr">
                    <a:lnL>
                      <a:noFill/>
                    </a:lnL>
                    <a:lnR>
                      <a:noFill/>
                    </a:lnR>
                    <a:lnT>
                      <a:noFill/>
                    </a:lnT>
                    <a:lnB>
                      <a:noFill/>
                    </a:lnB>
                    <a:noFill/>
                  </a:tcPr>
                </a:tc>
                <a:tc>
                  <a:txBody>
                    <a:bodyPr/>
                    <a:lstStyle/>
                    <a:p>
                      <a:r>
                        <a:rPr lang="en-US"/>
                        <a:t>In OK</a:t>
                      </a:r>
                    </a:p>
                  </a:txBody>
                  <a:tcPr anchor="ctr">
                    <a:lnL>
                      <a:noFill/>
                    </a:lnL>
                    <a:lnR>
                      <a:noFill/>
                    </a:lnR>
                    <a:lnT>
                      <a:noFill/>
                    </a:lnT>
                    <a:lnB>
                      <a:noFill/>
                    </a:lnB>
                    <a:noFill/>
                  </a:tcPr>
                </a:tc>
                <a:extLst>
                  <a:ext uri="{0D108BD9-81ED-4DB2-BD59-A6C34878D82A}">
                    <a16:rowId xmlns:a16="http://schemas.microsoft.com/office/drawing/2014/main" val="85844165"/>
                  </a:ext>
                </a:extLst>
              </a:tr>
              <a:tr h="0">
                <a:tc>
                  <a:txBody>
                    <a:bodyPr/>
                    <a:lstStyle/>
                    <a:p>
                      <a:r>
                        <a:rPr lang="en-US"/>
                        <a:t>-lt</a:t>
                      </a:r>
                    </a:p>
                  </a:txBody>
                  <a:tcPr anchor="ctr">
                    <a:lnL>
                      <a:noFill/>
                    </a:lnL>
                    <a:lnR>
                      <a:noFill/>
                    </a:lnR>
                    <a:lnT>
                      <a:noFill/>
                    </a:lnT>
                    <a:lnB>
                      <a:noFill/>
                    </a:lnB>
                    <a:noFill/>
                  </a:tcPr>
                </a:tc>
                <a:tc>
                  <a:txBody>
                    <a:bodyPr/>
                    <a:lstStyle/>
                    <a:p>
                      <a:r>
                        <a:rPr lang="vi-VN"/>
                        <a:t>nhỏ hơn</a:t>
                      </a:r>
                    </a:p>
                  </a:txBody>
                  <a:tcPr anchor="ctr">
                    <a:lnL>
                      <a:noFill/>
                    </a:lnL>
                    <a:lnR>
                      <a:noFill/>
                    </a:lnR>
                    <a:lnT>
                      <a:noFill/>
                    </a:lnT>
                    <a:lnB>
                      <a:noFill/>
                    </a:lnB>
                    <a:noFill/>
                  </a:tcPr>
                </a:tc>
                <a:tc>
                  <a:txBody>
                    <a:bodyPr/>
                    <a:lstStyle/>
                    <a:p>
                      <a:r>
                        <a:rPr lang="pl-PL"/>
                        <a:t>[[ 3 -lt 5 ]] &amp;&amp; echo OK</a:t>
                      </a:r>
                    </a:p>
                  </a:txBody>
                  <a:tcPr anchor="ctr">
                    <a:lnL>
                      <a:noFill/>
                    </a:lnL>
                    <a:lnR>
                      <a:noFill/>
                    </a:lnR>
                    <a:lnT>
                      <a:noFill/>
                    </a:lnT>
                    <a:lnB>
                      <a:noFill/>
                    </a:lnB>
                    <a:noFill/>
                  </a:tcPr>
                </a:tc>
                <a:tc>
                  <a:txBody>
                    <a:bodyPr/>
                    <a:lstStyle/>
                    <a:p>
                      <a:r>
                        <a:rPr lang="en-US"/>
                        <a:t>In OK</a:t>
                      </a:r>
                    </a:p>
                  </a:txBody>
                  <a:tcPr anchor="ctr">
                    <a:lnL>
                      <a:noFill/>
                    </a:lnL>
                    <a:lnR>
                      <a:noFill/>
                    </a:lnR>
                    <a:lnT>
                      <a:noFill/>
                    </a:lnT>
                    <a:lnB>
                      <a:noFill/>
                    </a:lnB>
                    <a:noFill/>
                  </a:tcPr>
                </a:tc>
                <a:extLst>
                  <a:ext uri="{0D108BD9-81ED-4DB2-BD59-A6C34878D82A}">
                    <a16:rowId xmlns:a16="http://schemas.microsoft.com/office/drawing/2014/main" val="3892363445"/>
                  </a:ext>
                </a:extLst>
              </a:tr>
              <a:tr h="0">
                <a:tc>
                  <a:txBody>
                    <a:bodyPr/>
                    <a:lstStyle/>
                    <a:p>
                      <a:r>
                        <a:rPr lang="en-US"/>
                        <a:t>-le</a:t>
                      </a:r>
                    </a:p>
                  </a:txBody>
                  <a:tcPr anchor="ctr">
                    <a:lnL>
                      <a:noFill/>
                    </a:lnL>
                    <a:lnR>
                      <a:noFill/>
                    </a:lnR>
                    <a:lnT>
                      <a:noFill/>
                    </a:lnT>
                    <a:lnB>
                      <a:noFill/>
                    </a:lnB>
                    <a:noFill/>
                  </a:tcPr>
                </a:tc>
                <a:tc>
                  <a:txBody>
                    <a:bodyPr/>
                    <a:lstStyle/>
                    <a:p>
                      <a:r>
                        <a:rPr lang="vi-VN"/>
                        <a:t>nhỏ hơn hoặc =</a:t>
                      </a:r>
                    </a:p>
                  </a:txBody>
                  <a:tcPr anchor="ctr">
                    <a:lnL>
                      <a:noFill/>
                    </a:lnL>
                    <a:lnR>
                      <a:noFill/>
                    </a:lnR>
                    <a:lnT>
                      <a:noFill/>
                    </a:lnT>
                    <a:lnB>
                      <a:noFill/>
                    </a:lnB>
                    <a:noFill/>
                  </a:tcPr>
                </a:tc>
                <a:tc>
                  <a:txBody>
                    <a:bodyPr/>
                    <a:lstStyle/>
                    <a:p>
                      <a:r>
                        <a:rPr lang="pl-PL"/>
                        <a:t>[[ 3 -le 3 ]] &amp;&amp; echo OK</a:t>
                      </a:r>
                    </a:p>
                  </a:txBody>
                  <a:tcPr anchor="ctr">
                    <a:lnL>
                      <a:noFill/>
                    </a:lnL>
                    <a:lnR>
                      <a:noFill/>
                    </a:lnR>
                    <a:lnT>
                      <a:noFill/>
                    </a:lnT>
                    <a:lnB>
                      <a:noFill/>
                    </a:lnB>
                    <a:noFill/>
                  </a:tcPr>
                </a:tc>
                <a:tc>
                  <a:txBody>
                    <a:bodyPr/>
                    <a:lstStyle/>
                    <a:p>
                      <a:r>
                        <a:rPr lang="en-US"/>
                        <a:t>In OK</a:t>
                      </a:r>
                    </a:p>
                  </a:txBody>
                  <a:tcPr anchor="ctr">
                    <a:lnL>
                      <a:noFill/>
                    </a:lnL>
                    <a:lnR>
                      <a:noFill/>
                    </a:lnR>
                    <a:lnT>
                      <a:noFill/>
                    </a:lnT>
                    <a:lnB>
                      <a:noFill/>
                    </a:lnB>
                    <a:noFill/>
                  </a:tcPr>
                </a:tc>
                <a:extLst>
                  <a:ext uri="{0D108BD9-81ED-4DB2-BD59-A6C34878D82A}">
                    <a16:rowId xmlns:a16="http://schemas.microsoft.com/office/drawing/2014/main" val="4092814458"/>
                  </a:ext>
                </a:extLst>
              </a:tr>
              <a:tr h="0">
                <a:tc>
                  <a:txBody>
                    <a:bodyPr/>
                    <a:lstStyle/>
                    <a:p>
                      <a:r>
                        <a:rPr lang="en-US"/>
                        <a:t>-gt</a:t>
                      </a:r>
                    </a:p>
                  </a:txBody>
                  <a:tcPr anchor="ctr">
                    <a:lnL>
                      <a:noFill/>
                    </a:lnL>
                    <a:lnR>
                      <a:noFill/>
                    </a:lnR>
                    <a:lnT>
                      <a:noFill/>
                    </a:lnT>
                    <a:lnB>
                      <a:noFill/>
                    </a:lnB>
                    <a:noFill/>
                  </a:tcPr>
                </a:tc>
                <a:tc>
                  <a:txBody>
                    <a:bodyPr/>
                    <a:lstStyle/>
                    <a:p>
                      <a:r>
                        <a:rPr lang="vi-VN"/>
                        <a:t>lớn hơn</a:t>
                      </a:r>
                    </a:p>
                  </a:txBody>
                  <a:tcPr anchor="ctr">
                    <a:lnL>
                      <a:noFill/>
                    </a:lnL>
                    <a:lnR>
                      <a:noFill/>
                    </a:lnR>
                    <a:lnT>
                      <a:noFill/>
                    </a:lnT>
                    <a:lnB>
                      <a:noFill/>
                    </a:lnB>
                    <a:noFill/>
                  </a:tcPr>
                </a:tc>
                <a:tc>
                  <a:txBody>
                    <a:bodyPr/>
                    <a:lstStyle/>
                    <a:p>
                      <a:r>
                        <a:rPr lang="pl-PL"/>
                        <a:t>[[ 5 -gt 3 ]] &amp;&amp; echo OK</a:t>
                      </a:r>
                    </a:p>
                  </a:txBody>
                  <a:tcPr anchor="ctr">
                    <a:lnL>
                      <a:noFill/>
                    </a:lnL>
                    <a:lnR>
                      <a:noFill/>
                    </a:lnR>
                    <a:lnT>
                      <a:noFill/>
                    </a:lnT>
                    <a:lnB>
                      <a:noFill/>
                    </a:lnB>
                    <a:noFill/>
                  </a:tcPr>
                </a:tc>
                <a:tc>
                  <a:txBody>
                    <a:bodyPr/>
                    <a:lstStyle/>
                    <a:p>
                      <a:r>
                        <a:rPr lang="en-US"/>
                        <a:t>In OK</a:t>
                      </a:r>
                    </a:p>
                  </a:txBody>
                  <a:tcPr anchor="ctr">
                    <a:lnL>
                      <a:noFill/>
                    </a:lnL>
                    <a:lnR>
                      <a:noFill/>
                    </a:lnR>
                    <a:lnT>
                      <a:noFill/>
                    </a:lnT>
                    <a:lnB>
                      <a:noFill/>
                    </a:lnB>
                    <a:noFill/>
                  </a:tcPr>
                </a:tc>
                <a:extLst>
                  <a:ext uri="{0D108BD9-81ED-4DB2-BD59-A6C34878D82A}">
                    <a16:rowId xmlns:a16="http://schemas.microsoft.com/office/drawing/2014/main" val="2085626811"/>
                  </a:ext>
                </a:extLst>
              </a:tr>
              <a:tr h="0">
                <a:tc>
                  <a:txBody>
                    <a:bodyPr/>
                    <a:lstStyle/>
                    <a:p>
                      <a:r>
                        <a:rPr lang="en-US"/>
                        <a:t>-ge</a:t>
                      </a:r>
                    </a:p>
                  </a:txBody>
                  <a:tcPr anchor="ctr">
                    <a:lnL>
                      <a:noFill/>
                    </a:lnL>
                    <a:lnR>
                      <a:noFill/>
                    </a:lnR>
                    <a:lnT>
                      <a:noFill/>
                    </a:lnT>
                    <a:lnB>
                      <a:noFill/>
                    </a:lnB>
                    <a:noFill/>
                  </a:tcPr>
                </a:tc>
                <a:tc>
                  <a:txBody>
                    <a:bodyPr/>
                    <a:lstStyle/>
                    <a:p>
                      <a:r>
                        <a:rPr lang="vi-VN"/>
                        <a:t>lớn hơn hoặc =</a:t>
                      </a:r>
                    </a:p>
                  </a:txBody>
                  <a:tcPr anchor="ctr">
                    <a:lnL>
                      <a:noFill/>
                    </a:lnL>
                    <a:lnR>
                      <a:noFill/>
                    </a:lnR>
                    <a:lnT>
                      <a:noFill/>
                    </a:lnT>
                    <a:lnB>
                      <a:noFill/>
                    </a:lnB>
                    <a:noFill/>
                  </a:tcPr>
                </a:tc>
                <a:tc>
                  <a:txBody>
                    <a:bodyPr/>
                    <a:lstStyle/>
                    <a:p>
                      <a:r>
                        <a:rPr lang="pl-PL"/>
                        <a:t>[[ 5 -ge 5 ]] &amp;&amp; echo OK</a:t>
                      </a:r>
                    </a:p>
                  </a:txBody>
                  <a:tcPr anchor="ctr">
                    <a:lnL>
                      <a:noFill/>
                    </a:lnL>
                    <a:lnR>
                      <a:noFill/>
                    </a:lnR>
                    <a:lnT>
                      <a:noFill/>
                    </a:lnT>
                    <a:lnB>
                      <a:noFill/>
                    </a:lnB>
                    <a:noFill/>
                  </a:tcPr>
                </a:tc>
                <a:tc>
                  <a:txBody>
                    <a:bodyPr/>
                    <a:lstStyle/>
                    <a:p>
                      <a:r>
                        <a:rPr lang="en-US" dirty="0"/>
                        <a:t>In OK</a:t>
                      </a:r>
                    </a:p>
                  </a:txBody>
                  <a:tcPr anchor="ctr">
                    <a:lnL>
                      <a:noFill/>
                    </a:lnL>
                    <a:lnR>
                      <a:noFill/>
                    </a:lnR>
                    <a:lnT>
                      <a:noFill/>
                    </a:lnT>
                    <a:lnB>
                      <a:noFill/>
                    </a:lnB>
                    <a:noFill/>
                  </a:tcPr>
                </a:tc>
                <a:extLst>
                  <a:ext uri="{0D108BD9-81ED-4DB2-BD59-A6C34878D82A}">
                    <a16:rowId xmlns:a16="http://schemas.microsoft.com/office/drawing/2014/main" val="223058143"/>
                  </a:ext>
                </a:extLst>
              </a:tr>
            </a:tbl>
          </a:graphicData>
        </a:graphic>
      </p:graphicFrame>
    </p:spTree>
    <p:extLst>
      <p:ext uri="{BB962C8B-B14F-4D97-AF65-F5344CB8AC3E}">
        <p14:creationId xmlns:p14="http://schemas.microsoft.com/office/powerpoint/2010/main" val="366381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26</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9C32B78B-AEF9-4A1F-FFE4-09CF600E48F3}"/>
              </a:ext>
            </a:extLst>
          </p:cNvPr>
          <p:cNvGraphicFramePr>
            <a:graphicFrameLocks noGrp="1"/>
          </p:cNvGraphicFramePr>
          <p:nvPr/>
        </p:nvGraphicFramePr>
        <p:xfrm>
          <a:off x="838200" y="2538254"/>
          <a:ext cx="10515600" cy="2926080"/>
        </p:xfrm>
        <a:graphic>
          <a:graphicData uri="http://schemas.openxmlformats.org/drawingml/2006/table">
            <a:tbl>
              <a:tblPr/>
              <a:tblGrid>
                <a:gridCol w="2628900">
                  <a:extLst>
                    <a:ext uri="{9D8B030D-6E8A-4147-A177-3AD203B41FA5}">
                      <a16:colId xmlns:a16="http://schemas.microsoft.com/office/drawing/2014/main" val="1663031470"/>
                    </a:ext>
                  </a:extLst>
                </a:gridCol>
                <a:gridCol w="2628900">
                  <a:extLst>
                    <a:ext uri="{9D8B030D-6E8A-4147-A177-3AD203B41FA5}">
                      <a16:colId xmlns:a16="http://schemas.microsoft.com/office/drawing/2014/main" val="3234548516"/>
                    </a:ext>
                  </a:extLst>
                </a:gridCol>
                <a:gridCol w="2628900">
                  <a:extLst>
                    <a:ext uri="{9D8B030D-6E8A-4147-A177-3AD203B41FA5}">
                      <a16:colId xmlns:a16="http://schemas.microsoft.com/office/drawing/2014/main" val="1631439021"/>
                    </a:ext>
                  </a:extLst>
                </a:gridCol>
                <a:gridCol w="2628900">
                  <a:extLst>
                    <a:ext uri="{9D8B030D-6E8A-4147-A177-3AD203B41FA5}">
                      <a16:colId xmlns:a16="http://schemas.microsoft.com/office/drawing/2014/main" val="3729630339"/>
                    </a:ext>
                  </a:extLst>
                </a:gridCol>
              </a:tblGrid>
              <a:tr h="0">
                <a:tc>
                  <a:txBody>
                    <a:bodyPr/>
                    <a:lstStyle/>
                    <a:p>
                      <a:r>
                        <a:rPr lang="en-US"/>
                        <a:t>Toán tử</a:t>
                      </a:r>
                    </a:p>
                  </a:txBody>
                  <a:tcPr anchor="ctr">
                    <a:lnL>
                      <a:noFill/>
                    </a:lnL>
                    <a:lnR>
                      <a:noFill/>
                    </a:lnR>
                    <a:lnT>
                      <a:noFill/>
                    </a:lnT>
                    <a:lnB>
                      <a:noFill/>
                    </a:lnB>
                    <a:noFill/>
                  </a:tcPr>
                </a:tc>
                <a:tc>
                  <a:txBody>
                    <a:bodyPr/>
                    <a:lstStyle/>
                    <a:p>
                      <a:r>
                        <a:rPr lang="en-US"/>
                        <a:t>Ý nghĩa</a:t>
                      </a:r>
                    </a:p>
                  </a:txBody>
                  <a:tcPr anchor="ctr">
                    <a:lnL>
                      <a:noFill/>
                    </a:lnL>
                    <a:lnR>
                      <a:noFill/>
                    </a:lnR>
                    <a:lnT>
                      <a:noFill/>
                    </a:lnT>
                    <a:lnB>
                      <a:noFill/>
                    </a:lnB>
                    <a:noFill/>
                  </a:tcPr>
                </a:tc>
                <a:tc>
                  <a:txBody>
                    <a:bodyPr/>
                    <a:lstStyle/>
                    <a:p>
                      <a:r>
                        <a:rPr lang="en-US"/>
                        <a:t>Ví dụ</a:t>
                      </a:r>
                    </a:p>
                  </a:txBody>
                  <a:tcPr anchor="ctr">
                    <a:lnL>
                      <a:noFill/>
                    </a:lnL>
                    <a:lnR>
                      <a:noFill/>
                    </a:lnR>
                    <a:lnT>
                      <a:noFill/>
                    </a:lnT>
                    <a:lnB>
                      <a:noFill/>
                    </a:lnB>
                    <a:noFill/>
                  </a:tcPr>
                </a:tc>
                <a:tc>
                  <a:txBody>
                    <a:bodyPr/>
                    <a:lstStyle/>
                    <a:p>
                      <a:r>
                        <a:rPr lang="en-US"/>
                        <a:t>Kết quả</a:t>
                      </a:r>
                    </a:p>
                  </a:txBody>
                  <a:tcPr anchor="ctr">
                    <a:lnL>
                      <a:noFill/>
                    </a:lnL>
                    <a:lnR>
                      <a:noFill/>
                    </a:lnR>
                    <a:lnT>
                      <a:noFill/>
                    </a:lnT>
                    <a:lnB>
                      <a:noFill/>
                    </a:lnB>
                    <a:noFill/>
                  </a:tcPr>
                </a:tc>
                <a:extLst>
                  <a:ext uri="{0D108BD9-81ED-4DB2-BD59-A6C34878D82A}">
                    <a16:rowId xmlns:a16="http://schemas.microsoft.com/office/drawing/2014/main" val="2286761440"/>
                  </a:ext>
                </a:extLst>
              </a:tr>
              <a:tr h="0">
                <a:tc>
                  <a:txBody>
                    <a:bodyPr/>
                    <a:lstStyle/>
                    <a:p>
                      <a:r>
                        <a:rPr lang="en-US"/>
                        <a:t>=</a:t>
                      </a:r>
                    </a:p>
                  </a:txBody>
                  <a:tcPr anchor="ctr">
                    <a:lnL>
                      <a:noFill/>
                    </a:lnL>
                    <a:lnR>
                      <a:noFill/>
                    </a:lnR>
                    <a:lnT>
                      <a:noFill/>
                    </a:lnT>
                    <a:lnB>
                      <a:noFill/>
                    </a:lnB>
                    <a:noFill/>
                  </a:tcPr>
                </a:tc>
                <a:tc>
                  <a:txBody>
                    <a:bodyPr/>
                    <a:lstStyle/>
                    <a:p>
                      <a:r>
                        <a:rPr lang="en-US"/>
                        <a:t>bằng</a:t>
                      </a:r>
                    </a:p>
                  </a:txBody>
                  <a:tcPr anchor="ctr">
                    <a:lnL>
                      <a:noFill/>
                    </a:lnL>
                    <a:lnR>
                      <a:noFill/>
                    </a:lnR>
                    <a:lnT>
                      <a:noFill/>
                    </a:lnT>
                    <a:lnB>
                      <a:noFill/>
                    </a:lnB>
                    <a:noFill/>
                  </a:tcPr>
                </a:tc>
                <a:tc>
                  <a:txBody>
                    <a:bodyPr/>
                    <a:lstStyle/>
                    <a:p>
                      <a:r>
                        <a:rPr lang="en-US"/>
                        <a:t>[[ "$a" = "hello" ]] &amp;&amp; echo OK</a:t>
                      </a:r>
                    </a:p>
                  </a:txBody>
                  <a:tcPr anchor="ctr">
                    <a:lnL>
                      <a:noFill/>
                    </a:lnL>
                    <a:lnR>
                      <a:noFill/>
                    </a:lnR>
                    <a:lnT>
                      <a:noFill/>
                    </a:lnT>
                    <a:lnB>
                      <a:noFill/>
                    </a:lnB>
                    <a:noFill/>
                  </a:tcPr>
                </a:tc>
                <a:tc>
                  <a:txBody>
                    <a:bodyPr/>
                    <a:lstStyle/>
                    <a:p>
                      <a:r>
                        <a:rPr lang="it-IT"/>
                        <a:t>In OK nếu a=hello</a:t>
                      </a:r>
                    </a:p>
                  </a:txBody>
                  <a:tcPr anchor="ctr">
                    <a:lnL>
                      <a:noFill/>
                    </a:lnL>
                    <a:lnR>
                      <a:noFill/>
                    </a:lnR>
                    <a:lnT>
                      <a:noFill/>
                    </a:lnT>
                    <a:lnB>
                      <a:noFill/>
                    </a:lnB>
                    <a:noFill/>
                  </a:tcPr>
                </a:tc>
                <a:extLst>
                  <a:ext uri="{0D108BD9-81ED-4DB2-BD59-A6C34878D82A}">
                    <a16:rowId xmlns:a16="http://schemas.microsoft.com/office/drawing/2014/main" val="2436568056"/>
                  </a:ext>
                </a:extLst>
              </a:tr>
              <a:tr h="0">
                <a:tc>
                  <a:txBody>
                    <a:bodyPr/>
                    <a:lstStyle/>
                    <a:p>
                      <a:r>
                        <a:rPr lang="en-US"/>
                        <a:t>!=</a:t>
                      </a:r>
                    </a:p>
                  </a:txBody>
                  <a:tcPr anchor="ctr">
                    <a:lnL>
                      <a:noFill/>
                    </a:lnL>
                    <a:lnR>
                      <a:noFill/>
                    </a:lnR>
                    <a:lnT>
                      <a:noFill/>
                    </a:lnT>
                    <a:lnB>
                      <a:noFill/>
                    </a:lnB>
                    <a:noFill/>
                  </a:tcPr>
                </a:tc>
                <a:tc>
                  <a:txBody>
                    <a:bodyPr/>
                    <a:lstStyle/>
                    <a:p>
                      <a:r>
                        <a:rPr lang="en-US"/>
                        <a:t>khác</a:t>
                      </a:r>
                    </a:p>
                  </a:txBody>
                  <a:tcPr anchor="ctr">
                    <a:lnL>
                      <a:noFill/>
                    </a:lnL>
                    <a:lnR>
                      <a:noFill/>
                    </a:lnR>
                    <a:lnT>
                      <a:noFill/>
                    </a:lnT>
                    <a:lnB>
                      <a:noFill/>
                    </a:lnB>
                    <a:noFill/>
                  </a:tcPr>
                </a:tc>
                <a:tc>
                  <a:txBody>
                    <a:bodyPr/>
                    <a:lstStyle/>
                    <a:p>
                      <a:r>
                        <a:rPr lang="en-US"/>
                        <a:t>[[ "$a" != "world" ]] &amp;&amp; echo OK</a:t>
                      </a:r>
                    </a:p>
                  </a:txBody>
                  <a:tcPr anchor="ctr">
                    <a:lnL>
                      <a:noFill/>
                    </a:lnL>
                    <a:lnR>
                      <a:noFill/>
                    </a:lnR>
                    <a:lnT>
                      <a:noFill/>
                    </a:lnT>
                    <a:lnB>
                      <a:noFill/>
                    </a:lnB>
                    <a:noFill/>
                  </a:tcPr>
                </a:tc>
                <a:tc>
                  <a:txBody>
                    <a:bodyPr/>
                    <a:lstStyle/>
                    <a:p>
                      <a:r>
                        <a:rPr lang="en-US"/>
                        <a:t>In OK nếu a≠world</a:t>
                      </a:r>
                    </a:p>
                  </a:txBody>
                  <a:tcPr anchor="ctr">
                    <a:lnL>
                      <a:noFill/>
                    </a:lnL>
                    <a:lnR>
                      <a:noFill/>
                    </a:lnR>
                    <a:lnT>
                      <a:noFill/>
                    </a:lnT>
                    <a:lnB>
                      <a:noFill/>
                    </a:lnB>
                    <a:noFill/>
                  </a:tcPr>
                </a:tc>
                <a:extLst>
                  <a:ext uri="{0D108BD9-81ED-4DB2-BD59-A6C34878D82A}">
                    <a16:rowId xmlns:a16="http://schemas.microsoft.com/office/drawing/2014/main" val="4227998387"/>
                  </a:ext>
                </a:extLst>
              </a:tr>
              <a:tr h="0">
                <a:tc>
                  <a:txBody>
                    <a:bodyPr/>
                    <a:lstStyle/>
                    <a:p>
                      <a:r>
                        <a:rPr lang="en-US"/>
                        <a:t>-z</a:t>
                      </a:r>
                    </a:p>
                  </a:txBody>
                  <a:tcPr anchor="ctr">
                    <a:lnL>
                      <a:noFill/>
                    </a:lnL>
                    <a:lnR>
                      <a:noFill/>
                    </a:lnR>
                    <a:lnT>
                      <a:noFill/>
                    </a:lnT>
                    <a:lnB>
                      <a:noFill/>
                    </a:lnB>
                    <a:noFill/>
                  </a:tcPr>
                </a:tc>
                <a:tc>
                  <a:txBody>
                    <a:bodyPr/>
                    <a:lstStyle/>
                    <a:p>
                      <a:r>
                        <a:rPr lang="en-US"/>
                        <a:t>chuỗi rỗng</a:t>
                      </a:r>
                    </a:p>
                  </a:txBody>
                  <a:tcPr anchor="ctr">
                    <a:lnL>
                      <a:noFill/>
                    </a:lnL>
                    <a:lnR>
                      <a:noFill/>
                    </a:lnR>
                    <a:lnT>
                      <a:noFill/>
                    </a:lnT>
                    <a:lnB>
                      <a:noFill/>
                    </a:lnB>
                    <a:noFill/>
                  </a:tcPr>
                </a:tc>
                <a:tc>
                  <a:txBody>
                    <a:bodyPr/>
                    <a:lstStyle/>
                    <a:p>
                      <a:r>
                        <a:rPr lang="en-US"/>
                        <a:t>[[ -z "$a" ]] &amp;&amp; echo "empty"</a:t>
                      </a:r>
                    </a:p>
                  </a:txBody>
                  <a:tcPr anchor="ctr">
                    <a:lnL>
                      <a:noFill/>
                    </a:lnL>
                    <a:lnR>
                      <a:noFill/>
                    </a:lnR>
                    <a:lnT>
                      <a:noFill/>
                    </a:lnT>
                    <a:lnB>
                      <a:noFill/>
                    </a:lnB>
                    <a:noFill/>
                  </a:tcPr>
                </a:tc>
                <a:tc>
                  <a:txBody>
                    <a:bodyPr/>
                    <a:lstStyle/>
                    <a:p>
                      <a:r>
                        <a:rPr lang="en-US"/>
                        <a:t>In empty nếu a=""</a:t>
                      </a:r>
                    </a:p>
                  </a:txBody>
                  <a:tcPr anchor="ctr">
                    <a:lnL>
                      <a:noFill/>
                    </a:lnL>
                    <a:lnR>
                      <a:noFill/>
                    </a:lnR>
                    <a:lnT>
                      <a:noFill/>
                    </a:lnT>
                    <a:lnB>
                      <a:noFill/>
                    </a:lnB>
                    <a:noFill/>
                  </a:tcPr>
                </a:tc>
                <a:extLst>
                  <a:ext uri="{0D108BD9-81ED-4DB2-BD59-A6C34878D82A}">
                    <a16:rowId xmlns:a16="http://schemas.microsoft.com/office/drawing/2014/main" val="1421578745"/>
                  </a:ext>
                </a:extLst>
              </a:tr>
              <a:tr h="0">
                <a:tc>
                  <a:txBody>
                    <a:bodyPr/>
                    <a:lstStyle/>
                    <a:p>
                      <a:r>
                        <a:rPr lang="en-US"/>
                        <a:t>-n</a:t>
                      </a:r>
                    </a:p>
                  </a:txBody>
                  <a:tcPr anchor="ctr">
                    <a:lnL>
                      <a:noFill/>
                    </a:lnL>
                    <a:lnR>
                      <a:noFill/>
                    </a:lnR>
                    <a:lnT>
                      <a:noFill/>
                    </a:lnT>
                    <a:lnB>
                      <a:noFill/>
                    </a:lnB>
                    <a:noFill/>
                  </a:tcPr>
                </a:tc>
                <a:tc>
                  <a:txBody>
                    <a:bodyPr/>
                    <a:lstStyle/>
                    <a:p>
                      <a:r>
                        <a:rPr lang="en-US"/>
                        <a:t>chuỗi không rỗng</a:t>
                      </a:r>
                    </a:p>
                  </a:txBody>
                  <a:tcPr anchor="ctr">
                    <a:lnL>
                      <a:noFill/>
                    </a:lnL>
                    <a:lnR>
                      <a:noFill/>
                    </a:lnR>
                    <a:lnT>
                      <a:noFill/>
                    </a:lnT>
                    <a:lnB>
                      <a:noFill/>
                    </a:lnB>
                    <a:noFill/>
                  </a:tcPr>
                </a:tc>
                <a:tc>
                  <a:txBody>
                    <a:bodyPr/>
                    <a:lstStyle/>
                    <a:p>
                      <a:r>
                        <a:rPr lang="pt-BR"/>
                        <a:t>[[ -n "$a" ]] &amp;&amp; echo "not empty"</a:t>
                      </a:r>
                    </a:p>
                  </a:txBody>
                  <a:tcPr anchor="ctr">
                    <a:lnL>
                      <a:noFill/>
                    </a:lnL>
                    <a:lnR>
                      <a:noFill/>
                    </a:lnR>
                    <a:lnT>
                      <a:noFill/>
                    </a:lnT>
                    <a:lnB>
                      <a:noFill/>
                    </a:lnB>
                    <a:noFill/>
                  </a:tcPr>
                </a:tc>
                <a:tc>
                  <a:txBody>
                    <a:bodyPr/>
                    <a:lstStyle/>
                    <a:p>
                      <a:r>
                        <a:rPr lang="en-US" dirty="0"/>
                        <a:t>In not empty </a:t>
                      </a:r>
                      <a:r>
                        <a:rPr lang="en-US" dirty="0" err="1"/>
                        <a:t>nếu</a:t>
                      </a:r>
                      <a:r>
                        <a:rPr lang="en-US" dirty="0"/>
                        <a:t> a </a:t>
                      </a:r>
                      <a:r>
                        <a:rPr lang="en-US" dirty="0" err="1"/>
                        <a:t>khác</a:t>
                      </a:r>
                      <a:r>
                        <a:rPr lang="en-US" dirty="0"/>
                        <a:t> </a:t>
                      </a:r>
                      <a:r>
                        <a:rPr lang="en-US" dirty="0" err="1"/>
                        <a:t>rỗng</a:t>
                      </a:r>
                      <a:endParaRPr lang="en-US" dirty="0"/>
                    </a:p>
                  </a:txBody>
                  <a:tcPr anchor="ctr">
                    <a:lnL>
                      <a:noFill/>
                    </a:lnL>
                    <a:lnR>
                      <a:noFill/>
                    </a:lnR>
                    <a:lnT>
                      <a:noFill/>
                    </a:lnT>
                    <a:lnB>
                      <a:noFill/>
                    </a:lnB>
                    <a:noFill/>
                  </a:tcPr>
                </a:tc>
                <a:extLst>
                  <a:ext uri="{0D108BD9-81ED-4DB2-BD59-A6C34878D82A}">
                    <a16:rowId xmlns:a16="http://schemas.microsoft.com/office/drawing/2014/main" val="1242736618"/>
                  </a:ext>
                </a:extLst>
              </a:tr>
            </a:tbl>
          </a:graphicData>
        </a:graphic>
      </p:graphicFrame>
    </p:spTree>
    <p:extLst>
      <p:ext uri="{BB962C8B-B14F-4D97-AF65-F5344CB8AC3E}">
        <p14:creationId xmlns:p14="http://schemas.microsoft.com/office/powerpoint/2010/main" val="3357170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0536C169-844C-F7CE-CEC3-B38634B99A87}"/>
              </a:ext>
            </a:extLst>
          </p:cNvPr>
          <p:cNvGraphicFramePr>
            <a:graphicFrameLocks noGrp="1"/>
          </p:cNvGraphicFramePr>
          <p:nvPr/>
        </p:nvGraphicFramePr>
        <p:xfrm>
          <a:off x="838200" y="2629694"/>
          <a:ext cx="10515600" cy="2743200"/>
        </p:xfrm>
        <a:graphic>
          <a:graphicData uri="http://schemas.openxmlformats.org/drawingml/2006/table">
            <a:tbl>
              <a:tblPr/>
              <a:tblGrid>
                <a:gridCol w="2628900">
                  <a:extLst>
                    <a:ext uri="{9D8B030D-6E8A-4147-A177-3AD203B41FA5}">
                      <a16:colId xmlns:a16="http://schemas.microsoft.com/office/drawing/2014/main" val="99277292"/>
                    </a:ext>
                  </a:extLst>
                </a:gridCol>
                <a:gridCol w="2628900">
                  <a:extLst>
                    <a:ext uri="{9D8B030D-6E8A-4147-A177-3AD203B41FA5}">
                      <a16:colId xmlns:a16="http://schemas.microsoft.com/office/drawing/2014/main" val="16205152"/>
                    </a:ext>
                  </a:extLst>
                </a:gridCol>
                <a:gridCol w="2628900">
                  <a:extLst>
                    <a:ext uri="{9D8B030D-6E8A-4147-A177-3AD203B41FA5}">
                      <a16:colId xmlns:a16="http://schemas.microsoft.com/office/drawing/2014/main" val="724796542"/>
                    </a:ext>
                  </a:extLst>
                </a:gridCol>
                <a:gridCol w="2628900">
                  <a:extLst>
                    <a:ext uri="{9D8B030D-6E8A-4147-A177-3AD203B41FA5}">
                      <a16:colId xmlns:a16="http://schemas.microsoft.com/office/drawing/2014/main" val="395012911"/>
                    </a:ext>
                  </a:extLst>
                </a:gridCol>
              </a:tblGrid>
              <a:tr h="0">
                <a:tc>
                  <a:txBody>
                    <a:bodyPr/>
                    <a:lstStyle/>
                    <a:p>
                      <a:r>
                        <a:rPr lang="en-US"/>
                        <a:t>Toán tử</a:t>
                      </a:r>
                    </a:p>
                  </a:txBody>
                  <a:tcPr anchor="ctr">
                    <a:lnL>
                      <a:noFill/>
                    </a:lnL>
                    <a:lnR>
                      <a:noFill/>
                    </a:lnR>
                    <a:lnT>
                      <a:noFill/>
                    </a:lnT>
                    <a:lnB>
                      <a:noFill/>
                    </a:lnB>
                    <a:noFill/>
                  </a:tcPr>
                </a:tc>
                <a:tc>
                  <a:txBody>
                    <a:bodyPr/>
                    <a:lstStyle/>
                    <a:p>
                      <a:r>
                        <a:rPr lang="en-US"/>
                        <a:t>Ý nghĩa</a:t>
                      </a:r>
                    </a:p>
                  </a:txBody>
                  <a:tcPr anchor="ctr">
                    <a:lnL>
                      <a:noFill/>
                    </a:lnL>
                    <a:lnR>
                      <a:noFill/>
                    </a:lnR>
                    <a:lnT>
                      <a:noFill/>
                    </a:lnT>
                    <a:lnB>
                      <a:noFill/>
                    </a:lnB>
                    <a:noFill/>
                  </a:tcPr>
                </a:tc>
                <a:tc>
                  <a:txBody>
                    <a:bodyPr/>
                    <a:lstStyle/>
                    <a:p>
                      <a:r>
                        <a:rPr lang="en-US"/>
                        <a:t>Ví dụ</a:t>
                      </a:r>
                    </a:p>
                  </a:txBody>
                  <a:tcPr anchor="ctr">
                    <a:lnL>
                      <a:noFill/>
                    </a:lnL>
                    <a:lnR>
                      <a:noFill/>
                    </a:lnR>
                    <a:lnT>
                      <a:noFill/>
                    </a:lnT>
                    <a:lnB>
                      <a:noFill/>
                    </a:lnB>
                    <a:noFill/>
                  </a:tcPr>
                </a:tc>
                <a:tc>
                  <a:txBody>
                    <a:bodyPr/>
                    <a:lstStyle/>
                    <a:p>
                      <a:r>
                        <a:rPr lang="en-US"/>
                        <a:t>Kết quả</a:t>
                      </a:r>
                    </a:p>
                  </a:txBody>
                  <a:tcPr anchor="ctr">
                    <a:lnL>
                      <a:noFill/>
                    </a:lnL>
                    <a:lnR>
                      <a:noFill/>
                    </a:lnR>
                    <a:lnT>
                      <a:noFill/>
                    </a:lnT>
                    <a:lnB>
                      <a:noFill/>
                    </a:lnB>
                    <a:noFill/>
                  </a:tcPr>
                </a:tc>
                <a:extLst>
                  <a:ext uri="{0D108BD9-81ED-4DB2-BD59-A6C34878D82A}">
                    <a16:rowId xmlns:a16="http://schemas.microsoft.com/office/drawing/2014/main" val="1481576160"/>
                  </a:ext>
                </a:extLst>
              </a:tr>
              <a:tr h="0">
                <a:tc>
                  <a:txBody>
                    <a:bodyPr/>
                    <a:lstStyle/>
                    <a:p>
                      <a:r>
                        <a:rPr lang="en-US"/>
                        <a:t>!</a:t>
                      </a:r>
                    </a:p>
                  </a:txBody>
                  <a:tcPr anchor="ctr">
                    <a:lnL>
                      <a:noFill/>
                    </a:lnL>
                    <a:lnR>
                      <a:noFill/>
                    </a:lnR>
                    <a:lnT>
                      <a:noFill/>
                    </a:lnT>
                    <a:lnB>
                      <a:noFill/>
                    </a:lnB>
                    <a:noFill/>
                  </a:tcPr>
                </a:tc>
                <a:tc>
                  <a:txBody>
                    <a:bodyPr/>
                    <a:lstStyle/>
                    <a:p>
                      <a:r>
                        <a:rPr lang="en-US"/>
                        <a:t>phủ định</a:t>
                      </a:r>
                    </a:p>
                  </a:txBody>
                  <a:tcPr anchor="ctr">
                    <a:lnL>
                      <a:noFill/>
                    </a:lnL>
                    <a:lnR>
                      <a:noFill/>
                    </a:lnR>
                    <a:lnT>
                      <a:noFill/>
                    </a:lnT>
                    <a:lnB>
                      <a:noFill/>
                    </a:lnB>
                    <a:noFill/>
                  </a:tcPr>
                </a:tc>
                <a:tc>
                  <a:txBody>
                    <a:bodyPr/>
                    <a:lstStyle/>
                    <a:p>
                      <a:r>
                        <a:rPr lang="en-US"/>
                        <a:t>[[ ! -f "file.txt" ]] &amp;&amp; echo "Không tồn tại"</a:t>
                      </a:r>
                    </a:p>
                  </a:txBody>
                  <a:tcPr anchor="ctr">
                    <a:lnL>
                      <a:noFill/>
                    </a:lnL>
                    <a:lnR>
                      <a:noFill/>
                    </a:lnR>
                    <a:lnT>
                      <a:noFill/>
                    </a:lnT>
                    <a:lnB>
                      <a:noFill/>
                    </a:lnB>
                    <a:noFill/>
                  </a:tcPr>
                </a:tc>
                <a:tc>
                  <a:txBody>
                    <a:bodyPr/>
                    <a:lstStyle/>
                    <a:p>
                      <a:r>
                        <a:rPr lang="en-US"/>
                        <a:t>In nếu file không tồn tại</a:t>
                      </a:r>
                    </a:p>
                  </a:txBody>
                  <a:tcPr anchor="ctr">
                    <a:lnL>
                      <a:noFill/>
                    </a:lnL>
                    <a:lnR>
                      <a:noFill/>
                    </a:lnR>
                    <a:lnT>
                      <a:noFill/>
                    </a:lnT>
                    <a:lnB>
                      <a:noFill/>
                    </a:lnB>
                    <a:noFill/>
                  </a:tcPr>
                </a:tc>
                <a:extLst>
                  <a:ext uri="{0D108BD9-81ED-4DB2-BD59-A6C34878D82A}">
                    <a16:rowId xmlns:a16="http://schemas.microsoft.com/office/drawing/2014/main" val="3305217038"/>
                  </a:ext>
                </a:extLst>
              </a:tr>
              <a:tr h="0">
                <a:tc>
                  <a:txBody>
                    <a:bodyPr/>
                    <a:lstStyle/>
                    <a:p>
                      <a:r>
                        <a:rPr lang="en-US"/>
                        <a:t>-a</a:t>
                      </a:r>
                    </a:p>
                  </a:txBody>
                  <a:tcPr anchor="ctr">
                    <a:lnL>
                      <a:noFill/>
                    </a:lnL>
                    <a:lnR>
                      <a:noFill/>
                    </a:lnR>
                    <a:lnT>
                      <a:noFill/>
                    </a:lnT>
                    <a:lnB>
                      <a:noFill/>
                    </a:lnB>
                    <a:noFill/>
                  </a:tcPr>
                </a:tc>
                <a:tc>
                  <a:txBody>
                    <a:bodyPr/>
                    <a:lstStyle/>
                    <a:p>
                      <a:r>
                        <a:rPr lang="en-US"/>
                        <a:t>và</a:t>
                      </a:r>
                    </a:p>
                  </a:txBody>
                  <a:tcPr anchor="ctr">
                    <a:lnL>
                      <a:noFill/>
                    </a:lnL>
                    <a:lnR>
                      <a:noFill/>
                    </a:lnR>
                    <a:lnT>
                      <a:noFill/>
                    </a:lnT>
                    <a:lnB>
                      <a:noFill/>
                    </a:lnB>
                    <a:noFill/>
                  </a:tcPr>
                </a:tc>
                <a:tc>
                  <a:txBody>
                    <a:bodyPr/>
                    <a:lstStyle/>
                    <a:p>
                      <a:r>
                        <a:rPr lang="pt-BR"/>
                        <a:t>[[ -f file -a -r file ]]</a:t>
                      </a:r>
                    </a:p>
                  </a:txBody>
                  <a:tcPr anchor="ctr">
                    <a:lnL>
                      <a:noFill/>
                    </a:lnL>
                    <a:lnR>
                      <a:noFill/>
                    </a:lnR>
                    <a:lnT>
                      <a:noFill/>
                    </a:lnT>
                    <a:lnB>
                      <a:noFill/>
                    </a:lnB>
                    <a:noFill/>
                  </a:tcPr>
                </a:tc>
                <a:tc>
                  <a:txBody>
                    <a:bodyPr/>
                    <a:lstStyle/>
                    <a:p>
                      <a:r>
                        <a:rPr lang="en-US"/>
                        <a:t>Nếu file tồn tại và có thể đọc</a:t>
                      </a:r>
                    </a:p>
                  </a:txBody>
                  <a:tcPr anchor="ctr">
                    <a:lnL>
                      <a:noFill/>
                    </a:lnL>
                    <a:lnR>
                      <a:noFill/>
                    </a:lnR>
                    <a:lnT>
                      <a:noFill/>
                    </a:lnT>
                    <a:lnB>
                      <a:noFill/>
                    </a:lnB>
                    <a:noFill/>
                  </a:tcPr>
                </a:tc>
                <a:extLst>
                  <a:ext uri="{0D108BD9-81ED-4DB2-BD59-A6C34878D82A}">
                    <a16:rowId xmlns:a16="http://schemas.microsoft.com/office/drawing/2014/main" val="526518037"/>
                  </a:ext>
                </a:extLst>
              </a:tr>
              <a:tr h="0">
                <a:tc>
                  <a:txBody>
                    <a:bodyPr/>
                    <a:lstStyle/>
                    <a:p>
                      <a:r>
                        <a:rPr lang="en-US"/>
                        <a:t>-o</a:t>
                      </a:r>
                    </a:p>
                  </a:txBody>
                  <a:tcPr anchor="ctr">
                    <a:lnL>
                      <a:noFill/>
                    </a:lnL>
                    <a:lnR>
                      <a:noFill/>
                    </a:lnR>
                    <a:lnT>
                      <a:noFill/>
                    </a:lnT>
                    <a:lnB>
                      <a:noFill/>
                    </a:lnB>
                    <a:noFill/>
                  </a:tcPr>
                </a:tc>
                <a:tc>
                  <a:txBody>
                    <a:bodyPr/>
                    <a:lstStyle/>
                    <a:p>
                      <a:r>
                        <a:rPr lang="en-US"/>
                        <a:t>hoặc</a:t>
                      </a:r>
                    </a:p>
                  </a:txBody>
                  <a:tcPr anchor="ctr">
                    <a:lnL>
                      <a:noFill/>
                    </a:lnL>
                    <a:lnR>
                      <a:noFill/>
                    </a:lnR>
                    <a:lnT>
                      <a:noFill/>
                    </a:lnT>
                    <a:lnB>
                      <a:noFill/>
                    </a:lnB>
                    <a:noFill/>
                  </a:tcPr>
                </a:tc>
                <a:tc>
                  <a:txBody>
                    <a:bodyPr/>
                    <a:lstStyle/>
                    <a:p>
                      <a:r>
                        <a:rPr lang="pt-BR"/>
                        <a:t>[[ $a = 1 -o $b = 2 ]]</a:t>
                      </a:r>
                    </a:p>
                  </a:txBody>
                  <a:tcPr anchor="ctr">
                    <a:lnL>
                      <a:noFill/>
                    </a:lnL>
                    <a:lnR>
                      <a:noFill/>
                    </a:lnR>
                    <a:lnT>
                      <a:noFill/>
                    </a:lnT>
                    <a:lnB>
                      <a:noFill/>
                    </a:lnB>
                    <a:noFill/>
                  </a:tcPr>
                </a:tc>
                <a:tc>
                  <a:txBody>
                    <a:bodyPr/>
                    <a:lstStyle/>
                    <a:p>
                      <a:r>
                        <a:rPr lang="en-US"/>
                        <a:t>Một trong hai đúng</a:t>
                      </a:r>
                    </a:p>
                  </a:txBody>
                  <a:tcPr anchor="ctr">
                    <a:lnL>
                      <a:noFill/>
                    </a:lnL>
                    <a:lnR>
                      <a:noFill/>
                    </a:lnR>
                    <a:lnT>
                      <a:noFill/>
                    </a:lnT>
                    <a:lnB>
                      <a:noFill/>
                    </a:lnB>
                    <a:noFill/>
                  </a:tcPr>
                </a:tc>
                <a:extLst>
                  <a:ext uri="{0D108BD9-81ED-4DB2-BD59-A6C34878D82A}">
                    <a16:rowId xmlns:a16="http://schemas.microsoft.com/office/drawing/2014/main" val="3045582430"/>
                  </a:ext>
                </a:extLst>
              </a:tr>
              <a:tr h="0">
                <a:tc>
                  <a:txBody>
                    <a:bodyPr/>
                    <a:lstStyle/>
                    <a:p>
                      <a:r>
                        <a:rPr lang="en-US"/>
                        <a:t>&amp;&amp;</a:t>
                      </a:r>
                    </a:p>
                  </a:txBody>
                  <a:tcPr anchor="ctr">
                    <a:lnL>
                      <a:noFill/>
                    </a:lnL>
                    <a:lnR>
                      <a:noFill/>
                    </a:lnR>
                    <a:lnT>
                      <a:noFill/>
                    </a:lnT>
                    <a:lnB>
                      <a:noFill/>
                    </a:lnB>
                    <a:noFill/>
                  </a:tcPr>
                </a:tc>
                <a:tc>
                  <a:txBody>
                    <a:bodyPr/>
                    <a:lstStyle/>
                    <a:p>
                      <a:r>
                        <a:rPr lang="en-US"/>
                        <a:t>logic and</a:t>
                      </a:r>
                    </a:p>
                  </a:txBody>
                  <a:tcPr anchor="ctr">
                    <a:lnL>
                      <a:noFill/>
                    </a:lnL>
                    <a:lnR>
                      <a:noFill/>
                    </a:lnR>
                    <a:lnT>
                      <a:noFill/>
                    </a:lnT>
                    <a:lnB>
                      <a:noFill/>
                    </a:lnB>
                    <a:noFill/>
                  </a:tcPr>
                </a:tc>
                <a:tc>
                  <a:txBody>
                    <a:bodyPr/>
                    <a:lstStyle/>
                    <a:p>
                      <a:r>
                        <a:rPr lang="pl-PL"/>
                        <a:t>[ $a -gt 1 ] &amp;&amp; echo "OK"</a:t>
                      </a:r>
                    </a:p>
                  </a:txBody>
                  <a:tcPr anchor="ctr">
                    <a:lnL>
                      <a:noFill/>
                    </a:lnL>
                    <a:lnR>
                      <a:noFill/>
                    </a:lnR>
                    <a:lnT>
                      <a:noFill/>
                    </a:lnT>
                    <a:lnB>
                      <a:noFill/>
                    </a:lnB>
                    <a:noFill/>
                  </a:tcPr>
                </a:tc>
                <a:tc>
                  <a:txBody>
                    <a:bodyPr/>
                    <a:lstStyle/>
                    <a:p>
                      <a:r>
                        <a:rPr lang="en-US"/>
                        <a:t>Nếu đúng thì in OK</a:t>
                      </a:r>
                    </a:p>
                  </a:txBody>
                  <a:tcPr anchor="ctr">
                    <a:lnL>
                      <a:noFill/>
                    </a:lnL>
                    <a:lnR>
                      <a:noFill/>
                    </a:lnR>
                    <a:lnT>
                      <a:noFill/>
                    </a:lnT>
                    <a:lnB>
                      <a:noFill/>
                    </a:lnB>
                    <a:noFill/>
                  </a:tcPr>
                </a:tc>
                <a:extLst>
                  <a:ext uri="{0D108BD9-81ED-4DB2-BD59-A6C34878D82A}">
                    <a16:rowId xmlns:a16="http://schemas.microsoft.com/office/drawing/2014/main" val="705666751"/>
                  </a:ext>
                </a:extLst>
              </a:tr>
              <a:tr h="0">
                <a:tc>
                  <a:txBody>
                    <a:bodyPr/>
                    <a:lstStyle/>
                    <a:p>
                      <a:r>
                        <a:rPr lang="en-US"/>
                        <a:t>`</a:t>
                      </a:r>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r>
                        <a:rPr lang="en-US"/>
                        <a:t>`</a:t>
                      </a:r>
                    </a:p>
                  </a:txBody>
                  <a:tcPr anchor="ctr">
                    <a:lnL>
                      <a:noFill/>
                    </a:lnL>
                    <a:lnR>
                      <a:noFill/>
                    </a:lnR>
                    <a:lnT>
                      <a:noFill/>
                    </a:lnT>
                    <a:lnB>
                      <a:noFill/>
                    </a:lnB>
                    <a:noFill/>
                  </a:tcPr>
                </a:tc>
                <a:tc>
                  <a:txBody>
                    <a:bodyPr/>
                    <a:lstStyle/>
                    <a:p>
                      <a:r>
                        <a:rPr lang="en-US" dirty="0"/>
                        <a:t>logic or</a:t>
                      </a:r>
                    </a:p>
                  </a:txBody>
                  <a:tcPr anchor="ctr">
                    <a:lnL>
                      <a:noFill/>
                    </a:lnL>
                    <a:lnR>
                      <a:noFill/>
                    </a:lnR>
                    <a:lnT>
                      <a:noFill/>
                    </a:lnT>
                    <a:lnB>
                      <a:noFill/>
                    </a:lnB>
                    <a:noFill/>
                  </a:tcPr>
                </a:tc>
                <a:extLst>
                  <a:ext uri="{0D108BD9-81ED-4DB2-BD59-A6C34878D82A}">
                    <a16:rowId xmlns:a16="http://schemas.microsoft.com/office/drawing/2014/main" val="3662893766"/>
                  </a:ext>
                </a:extLst>
              </a:tr>
            </a:tbl>
          </a:graphicData>
        </a:graphic>
      </p:graphicFrame>
    </p:spTree>
    <p:extLst>
      <p:ext uri="{BB962C8B-B14F-4D97-AF65-F5344CB8AC3E}">
        <p14:creationId xmlns:p14="http://schemas.microsoft.com/office/powerpoint/2010/main" val="1219997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4A446E96-827D-C0F7-D231-3DF67F73E2C0}"/>
              </a:ext>
            </a:extLst>
          </p:cNvPr>
          <p:cNvGraphicFramePr>
            <a:graphicFrameLocks noGrp="1"/>
          </p:cNvGraphicFramePr>
          <p:nvPr/>
        </p:nvGraphicFramePr>
        <p:xfrm>
          <a:off x="838200" y="2538254"/>
          <a:ext cx="10515600" cy="2926080"/>
        </p:xfrm>
        <a:graphic>
          <a:graphicData uri="http://schemas.openxmlformats.org/drawingml/2006/table">
            <a:tbl>
              <a:tblPr/>
              <a:tblGrid>
                <a:gridCol w="2628900">
                  <a:extLst>
                    <a:ext uri="{9D8B030D-6E8A-4147-A177-3AD203B41FA5}">
                      <a16:colId xmlns:a16="http://schemas.microsoft.com/office/drawing/2014/main" val="2367274848"/>
                    </a:ext>
                  </a:extLst>
                </a:gridCol>
                <a:gridCol w="2628900">
                  <a:extLst>
                    <a:ext uri="{9D8B030D-6E8A-4147-A177-3AD203B41FA5}">
                      <a16:colId xmlns:a16="http://schemas.microsoft.com/office/drawing/2014/main" val="3527465124"/>
                    </a:ext>
                  </a:extLst>
                </a:gridCol>
                <a:gridCol w="2628900">
                  <a:extLst>
                    <a:ext uri="{9D8B030D-6E8A-4147-A177-3AD203B41FA5}">
                      <a16:colId xmlns:a16="http://schemas.microsoft.com/office/drawing/2014/main" val="2699569612"/>
                    </a:ext>
                  </a:extLst>
                </a:gridCol>
                <a:gridCol w="2628900">
                  <a:extLst>
                    <a:ext uri="{9D8B030D-6E8A-4147-A177-3AD203B41FA5}">
                      <a16:colId xmlns:a16="http://schemas.microsoft.com/office/drawing/2014/main" val="2052230930"/>
                    </a:ext>
                  </a:extLst>
                </a:gridCol>
              </a:tblGrid>
              <a:tr h="0">
                <a:tc>
                  <a:txBody>
                    <a:bodyPr/>
                    <a:lstStyle/>
                    <a:p>
                      <a:r>
                        <a:rPr lang="en-US"/>
                        <a:t>Toán tử</a:t>
                      </a:r>
                    </a:p>
                  </a:txBody>
                  <a:tcPr anchor="ctr">
                    <a:lnL>
                      <a:noFill/>
                    </a:lnL>
                    <a:lnR>
                      <a:noFill/>
                    </a:lnR>
                    <a:lnT>
                      <a:noFill/>
                    </a:lnT>
                    <a:lnB>
                      <a:noFill/>
                    </a:lnB>
                    <a:noFill/>
                  </a:tcPr>
                </a:tc>
                <a:tc>
                  <a:txBody>
                    <a:bodyPr/>
                    <a:lstStyle/>
                    <a:p>
                      <a:r>
                        <a:rPr lang="en-US"/>
                        <a:t>Ý nghĩa</a:t>
                      </a:r>
                    </a:p>
                  </a:txBody>
                  <a:tcPr anchor="ctr">
                    <a:lnL>
                      <a:noFill/>
                    </a:lnL>
                    <a:lnR>
                      <a:noFill/>
                    </a:lnR>
                    <a:lnT>
                      <a:noFill/>
                    </a:lnT>
                    <a:lnB>
                      <a:noFill/>
                    </a:lnB>
                    <a:noFill/>
                  </a:tcPr>
                </a:tc>
                <a:tc>
                  <a:txBody>
                    <a:bodyPr/>
                    <a:lstStyle/>
                    <a:p>
                      <a:r>
                        <a:rPr lang="en-US"/>
                        <a:t>Ví dụ</a:t>
                      </a:r>
                    </a:p>
                  </a:txBody>
                  <a:tcPr anchor="ctr">
                    <a:lnL>
                      <a:noFill/>
                    </a:lnL>
                    <a:lnR>
                      <a:noFill/>
                    </a:lnR>
                    <a:lnT>
                      <a:noFill/>
                    </a:lnT>
                    <a:lnB>
                      <a:noFill/>
                    </a:lnB>
                    <a:noFill/>
                  </a:tcPr>
                </a:tc>
                <a:tc>
                  <a:txBody>
                    <a:bodyPr/>
                    <a:lstStyle/>
                    <a:p>
                      <a:r>
                        <a:rPr lang="en-US"/>
                        <a:t>Kết quả</a:t>
                      </a:r>
                    </a:p>
                  </a:txBody>
                  <a:tcPr anchor="ctr">
                    <a:lnL>
                      <a:noFill/>
                    </a:lnL>
                    <a:lnR>
                      <a:noFill/>
                    </a:lnR>
                    <a:lnT>
                      <a:noFill/>
                    </a:lnT>
                    <a:lnB>
                      <a:noFill/>
                    </a:lnB>
                    <a:noFill/>
                  </a:tcPr>
                </a:tc>
                <a:extLst>
                  <a:ext uri="{0D108BD9-81ED-4DB2-BD59-A6C34878D82A}">
                    <a16:rowId xmlns:a16="http://schemas.microsoft.com/office/drawing/2014/main" val="4033295706"/>
                  </a:ext>
                </a:extLst>
              </a:tr>
              <a:tr h="0">
                <a:tc>
                  <a:txBody>
                    <a:bodyPr/>
                    <a:lstStyle/>
                    <a:p>
                      <a:r>
                        <a:rPr lang="en-US"/>
                        <a:t>-e</a:t>
                      </a:r>
                    </a:p>
                  </a:txBody>
                  <a:tcPr anchor="ctr">
                    <a:lnL>
                      <a:noFill/>
                    </a:lnL>
                    <a:lnR>
                      <a:noFill/>
                    </a:lnR>
                    <a:lnT>
                      <a:noFill/>
                    </a:lnT>
                    <a:lnB>
                      <a:noFill/>
                    </a:lnB>
                    <a:noFill/>
                  </a:tcPr>
                </a:tc>
                <a:tc>
                  <a:txBody>
                    <a:bodyPr/>
                    <a:lstStyle/>
                    <a:p>
                      <a:r>
                        <a:rPr lang="en-US"/>
                        <a:t>Tồn tại</a:t>
                      </a:r>
                    </a:p>
                  </a:txBody>
                  <a:tcPr anchor="ctr">
                    <a:lnL>
                      <a:noFill/>
                    </a:lnL>
                    <a:lnR>
                      <a:noFill/>
                    </a:lnR>
                    <a:lnT>
                      <a:noFill/>
                    </a:lnT>
                    <a:lnB>
                      <a:noFill/>
                    </a:lnB>
                    <a:noFill/>
                  </a:tcPr>
                </a:tc>
                <a:tc>
                  <a:txBody>
                    <a:bodyPr/>
                    <a:lstStyle/>
                    <a:p>
                      <a:r>
                        <a:rPr lang="en-US"/>
                        <a:t>[[ -e file.txt ]]</a:t>
                      </a:r>
                    </a:p>
                  </a:txBody>
                  <a:tcPr anchor="ctr">
                    <a:lnL>
                      <a:noFill/>
                    </a:lnL>
                    <a:lnR>
                      <a:noFill/>
                    </a:lnR>
                    <a:lnT>
                      <a:noFill/>
                    </a:lnT>
                    <a:lnB>
                      <a:noFill/>
                    </a:lnB>
                    <a:noFill/>
                  </a:tcPr>
                </a:tc>
                <a:tc>
                  <a:txBody>
                    <a:bodyPr/>
                    <a:lstStyle/>
                    <a:p>
                      <a:r>
                        <a:rPr lang="en-US"/>
                        <a:t>True nếu file tồn tại</a:t>
                      </a:r>
                    </a:p>
                  </a:txBody>
                  <a:tcPr anchor="ctr">
                    <a:lnL>
                      <a:noFill/>
                    </a:lnL>
                    <a:lnR>
                      <a:noFill/>
                    </a:lnR>
                    <a:lnT>
                      <a:noFill/>
                    </a:lnT>
                    <a:lnB>
                      <a:noFill/>
                    </a:lnB>
                    <a:noFill/>
                  </a:tcPr>
                </a:tc>
                <a:extLst>
                  <a:ext uri="{0D108BD9-81ED-4DB2-BD59-A6C34878D82A}">
                    <a16:rowId xmlns:a16="http://schemas.microsoft.com/office/drawing/2014/main" val="1557537406"/>
                  </a:ext>
                </a:extLst>
              </a:tr>
              <a:tr h="0">
                <a:tc>
                  <a:txBody>
                    <a:bodyPr/>
                    <a:lstStyle/>
                    <a:p>
                      <a:r>
                        <a:rPr lang="en-US"/>
                        <a:t>-f</a:t>
                      </a:r>
                    </a:p>
                  </a:txBody>
                  <a:tcPr anchor="ctr">
                    <a:lnL>
                      <a:noFill/>
                    </a:lnL>
                    <a:lnR>
                      <a:noFill/>
                    </a:lnR>
                    <a:lnT>
                      <a:noFill/>
                    </a:lnT>
                    <a:lnB>
                      <a:noFill/>
                    </a:lnB>
                    <a:noFill/>
                  </a:tcPr>
                </a:tc>
                <a:tc>
                  <a:txBody>
                    <a:bodyPr/>
                    <a:lstStyle/>
                    <a:p>
                      <a:r>
                        <a:rPr lang="en-US" dirty="0" err="1"/>
                        <a:t>Là</a:t>
                      </a:r>
                      <a:r>
                        <a:rPr lang="en-US" dirty="0"/>
                        <a:t> file</a:t>
                      </a:r>
                    </a:p>
                  </a:txBody>
                  <a:tcPr anchor="ctr">
                    <a:lnL>
                      <a:noFill/>
                    </a:lnL>
                    <a:lnR>
                      <a:noFill/>
                    </a:lnR>
                    <a:lnT>
                      <a:noFill/>
                    </a:lnT>
                    <a:lnB>
                      <a:noFill/>
                    </a:lnB>
                    <a:noFill/>
                  </a:tcPr>
                </a:tc>
                <a:tc>
                  <a:txBody>
                    <a:bodyPr/>
                    <a:lstStyle/>
                    <a:p>
                      <a:r>
                        <a:rPr lang="en-US"/>
                        <a:t>[[ -f file.txt ]]</a:t>
                      </a:r>
                    </a:p>
                  </a:txBody>
                  <a:tcPr anchor="ctr">
                    <a:lnL>
                      <a:noFill/>
                    </a:lnL>
                    <a:lnR>
                      <a:noFill/>
                    </a:lnR>
                    <a:lnT>
                      <a:noFill/>
                    </a:lnT>
                    <a:lnB>
                      <a:noFill/>
                    </a:lnB>
                    <a:noFill/>
                  </a:tcPr>
                </a:tc>
                <a:tc>
                  <a:txBody>
                    <a:bodyPr/>
                    <a:lstStyle/>
                    <a:p>
                      <a:r>
                        <a:rPr lang="fr-FR"/>
                        <a:t>True nếu là file thường</a:t>
                      </a:r>
                    </a:p>
                  </a:txBody>
                  <a:tcPr anchor="ctr">
                    <a:lnL>
                      <a:noFill/>
                    </a:lnL>
                    <a:lnR>
                      <a:noFill/>
                    </a:lnR>
                    <a:lnT>
                      <a:noFill/>
                    </a:lnT>
                    <a:lnB>
                      <a:noFill/>
                    </a:lnB>
                    <a:noFill/>
                  </a:tcPr>
                </a:tc>
                <a:extLst>
                  <a:ext uri="{0D108BD9-81ED-4DB2-BD59-A6C34878D82A}">
                    <a16:rowId xmlns:a16="http://schemas.microsoft.com/office/drawing/2014/main" val="2768298529"/>
                  </a:ext>
                </a:extLst>
              </a:tr>
              <a:tr h="0">
                <a:tc>
                  <a:txBody>
                    <a:bodyPr/>
                    <a:lstStyle/>
                    <a:p>
                      <a:r>
                        <a:rPr lang="en-US"/>
                        <a:t>-d</a:t>
                      </a:r>
                    </a:p>
                  </a:txBody>
                  <a:tcPr anchor="ctr">
                    <a:lnL>
                      <a:noFill/>
                    </a:lnL>
                    <a:lnR>
                      <a:noFill/>
                    </a:lnR>
                    <a:lnT>
                      <a:noFill/>
                    </a:lnT>
                    <a:lnB>
                      <a:noFill/>
                    </a:lnB>
                    <a:noFill/>
                  </a:tcPr>
                </a:tc>
                <a:tc>
                  <a:txBody>
                    <a:bodyPr/>
                    <a:lstStyle/>
                    <a:p>
                      <a:r>
                        <a:rPr lang="vi-VN" dirty="0"/>
                        <a:t>Là thư mục</a:t>
                      </a:r>
                    </a:p>
                  </a:txBody>
                  <a:tcPr anchor="ctr">
                    <a:lnL>
                      <a:noFill/>
                    </a:lnL>
                    <a:lnR>
                      <a:noFill/>
                    </a:lnR>
                    <a:lnT>
                      <a:noFill/>
                    </a:lnT>
                    <a:lnB>
                      <a:noFill/>
                    </a:lnB>
                    <a:noFill/>
                  </a:tcPr>
                </a:tc>
                <a:tc>
                  <a:txBody>
                    <a:bodyPr/>
                    <a:lstStyle/>
                    <a:p>
                      <a:r>
                        <a:rPr lang="en-US"/>
                        <a:t>[[ -d folder ]]</a:t>
                      </a:r>
                    </a:p>
                  </a:txBody>
                  <a:tcPr anchor="ctr">
                    <a:lnL>
                      <a:noFill/>
                    </a:lnL>
                    <a:lnR>
                      <a:noFill/>
                    </a:lnR>
                    <a:lnT>
                      <a:noFill/>
                    </a:lnT>
                    <a:lnB>
                      <a:noFill/>
                    </a:lnB>
                    <a:noFill/>
                  </a:tcPr>
                </a:tc>
                <a:tc>
                  <a:txBody>
                    <a:bodyPr/>
                    <a:lstStyle/>
                    <a:p>
                      <a:r>
                        <a:rPr lang="fr-FR"/>
                        <a:t>True nếu là thư mục</a:t>
                      </a:r>
                    </a:p>
                  </a:txBody>
                  <a:tcPr anchor="ctr">
                    <a:lnL>
                      <a:noFill/>
                    </a:lnL>
                    <a:lnR>
                      <a:noFill/>
                    </a:lnR>
                    <a:lnT>
                      <a:noFill/>
                    </a:lnT>
                    <a:lnB>
                      <a:noFill/>
                    </a:lnB>
                    <a:noFill/>
                  </a:tcPr>
                </a:tc>
                <a:extLst>
                  <a:ext uri="{0D108BD9-81ED-4DB2-BD59-A6C34878D82A}">
                    <a16:rowId xmlns:a16="http://schemas.microsoft.com/office/drawing/2014/main" val="263573585"/>
                  </a:ext>
                </a:extLst>
              </a:tr>
              <a:tr h="0">
                <a:tc>
                  <a:txBody>
                    <a:bodyPr/>
                    <a:lstStyle/>
                    <a:p>
                      <a:r>
                        <a:rPr lang="en-US"/>
                        <a:t>-r</a:t>
                      </a:r>
                    </a:p>
                  </a:txBody>
                  <a:tcPr anchor="ctr">
                    <a:lnL>
                      <a:noFill/>
                    </a:lnL>
                    <a:lnR>
                      <a:noFill/>
                    </a:lnR>
                    <a:lnT>
                      <a:noFill/>
                    </a:lnT>
                    <a:lnB>
                      <a:noFill/>
                    </a:lnB>
                    <a:noFill/>
                  </a:tcPr>
                </a:tc>
                <a:tc>
                  <a:txBody>
                    <a:bodyPr/>
                    <a:lstStyle/>
                    <a:p>
                      <a:r>
                        <a:rPr lang="en-US"/>
                        <a:t>Có quyền đọc</a:t>
                      </a:r>
                    </a:p>
                  </a:txBody>
                  <a:tcPr anchor="ctr">
                    <a:lnL>
                      <a:noFill/>
                    </a:lnL>
                    <a:lnR>
                      <a:noFill/>
                    </a:lnR>
                    <a:lnT>
                      <a:noFill/>
                    </a:lnT>
                    <a:lnB>
                      <a:noFill/>
                    </a:lnB>
                    <a:noFill/>
                  </a:tcPr>
                </a:tc>
                <a:tc>
                  <a:txBody>
                    <a:bodyPr/>
                    <a:lstStyle/>
                    <a:p>
                      <a:r>
                        <a:rPr lang="en-US"/>
                        <a:t>[[ -r file.txt ]]</a:t>
                      </a:r>
                    </a:p>
                  </a:txBody>
                  <a:tcPr anchor="ctr">
                    <a:lnL>
                      <a:noFill/>
                    </a:lnL>
                    <a:lnR>
                      <a:noFill/>
                    </a:lnR>
                    <a:lnT>
                      <a:noFill/>
                    </a:lnT>
                    <a:lnB>
                      <a:noFill/>
                    </a:lnB>
                    <a:noFill/>
                  </a:tcPr>
                </a:tc>
                <a:tc>
                  <a:txBody>
                    <a:bodyPr/>
                    <a:lstStyle/>
                    <a:p>
                      <a:r>
                        <a:rPr lang="en-US"/>
                        <a:t>True nếu có thể đọc</a:t>
                      </a:r>
                    </a:p>
                  </a:txBody>
                  <a:tcPr anchor="ctr">
                    <a:lnL>
                      <a:noFill/>
                    </a:lnL>
                    <a:lnR>
                      <a:noFill/>
                    </a:lnR>
                    <a:lnT>
                      <a:noFill/>
                    </a:lnT>
                    <a:lnB>
                      <a:noFill/>
                    </a:lnB>
                    <a:noFill/>
                  </a:tcPr>
                </a:tc>
                <a:extLst>
                  <a:ext uri="{0D108BD9-81ED-4DB2-BD59-A6C34878D82A}">
                    <a16:rowId xmlns:a16="http://schemas.microsoft.com/office/drawing/2014/main" val="2728527065"/>
                  </a:ext>
                </a:extLst>
              </a:tr>
              <a:tr h="0">
                <a:tc>
                  <a:txBody>
                    <a:bodyPr/>
                    <a:lstStyle/>
                    <a:p>
                      <a:r>
                        <a:rPr lang="en-US"/>
                        <a:t>-w</a:t>
                      </a:r>
                    </a:p>
                  </a:txBody>
                  <a:tcPr anchor="ctr">
                    <a:lnL>
                      <a:noFill/>
                    </a:lnL>
                    <a:lnR>
                      <a:noFill/>
                    </a:lnR>
                    <a:lnT>
                      <a:noFill/>
                    </a:lnT>
                    <a:lnB>
                      <a:noFill/>
                    </a:lnB>
                    <a:noFill/>
                  </a:tcPr>
                </a:tc>
                <a:tc>
                  <a:txBody>
                    <a:bodyPr/>
                    <a:lstStyle/>
                    <a:p>
                      <a:r>
                        <a:rPr lang="en-US"/>
                        <a:t>Có quyền ghi</a:t>
                      </a:r>
                    </a:p>
                  </a:txBody>
                  <a:tcPr anchor="ctr">
                    <a:lnL>
                      <a:noFill/>
                    </a:lnL>
                    <a:lnR>
                      <a:noFill/>
                    </a:lnR>
                    <a:lnT>
                      <a:noFill/>
                    </a:lnT>
                    <a:lnB>
                      <a:noFill/>
                    </a:lnB>
                    <a:noFill/>
                  </a:tcPr>
                </a:tc>
                <a:tc>
                  <a:txBody>
                    <a:bodyPr/>
                    <a:lstStyle/>
                    <a:p>
                      <a:r>
                        <a:rPr lang="en-US"/>
                        <a:t>[[ -w file.txt ]]</a:t>
                      </a:r>
                    </a:p>
                  </a:txBody>
                  <a:tcPr anchor="ctr">
                    <a:lnL>
                      <a:noFill/>
                    </a:lnL>
                    <a:lnR>
                      <a:noFill/>
                    </a:lnR>
                    <a:lnT>
                      <a:noFill/>
                    </a:lnT>
                    <a:lnB>
                      <a:noFill/>
                    </a:lnB>
                    <a:noFill/>
                  </a:tcPr>
                </a:tc>
                <a:tc>
                  <a:txBody>
                    <a:bodyPr/>
                    <a:lstStyle/>
                    <a:p>
                      <a:r>
                        <a:rPr lang="en-US"/>
                        <a:t>True nếu có thể ghi</a:t>
                      </a:r>
                    </a:p>
                  </a:txBody>
                  <a:tcPr anchor="ctr">
                    <a:lnL>
                      <a:noFill/>
                    </a:lnL>
                    <a:lnR>
                      <a:noFill/>
                    </a:lnR>
                    <a:lnT>
                      <a:noFill/>
                    </a:lnT>
                    <a:lnB>
                      <a:noFill/>
                    </a:lnB>
                    <a:noFill/>
                  </a:tcPr>
                </a:tc>
                <a:extLst>
                  <a:ext uri="{0D108BD9-81ED-4DB2-BD59-A6C34878D82A}">
                    <a16:rowId xmlns:a16="http://schemas.microsoft.com/office/drawing/2014/main" val="4037648100"/>
                  </a:ext>
                </a:extLst>
              </a:tr>
              <a:tr h="0">
                <a:tc>
                  <a:txBody>
                    <a:bodyPr/>
                    <a:lstStyle/>
                    <a:p>
                      <a:r>
                        <a:rPr lang="en-US"/>
                        <a:t>-x</a:t>
                      </a:r>
                    </a:p>
                  </a:txBody>
                  <a:tcPr anchor="ctr">
                    <a:lnL>
                      <a:noFill/>
                    </a:lnL>
                    <a:lnR>
                      <a:noFill/>
                    </a:lnR>
                    <a:lnT>
                      <a:noFill/>
                    </a:lnT>
                    <a:lnB>
                      <a:noFill/>
                    </a:lnB>
                    <a:noFill/>
                  </a:tcPr>
                </a:tc>
                <a:tc>
                  <a:txBody>
                    <a:bodyPr/>
                    <a:lstStyle/>
                    <a:p>
                      <a:r>
                        <a:rPr lang="en-US"/>
                        <a:t>Có quyền thực thi</a:t>
                      </a:r>
                    </a:p>
                  </a:txBody>
                  <a:tcPr anchor="ctr">
                    <a:lnL>
                      <a:noFill/>
                    </a:lnL>
                    <a:lnR>
                      <a:noFill/>
                    </a:lnR>
                    <a:lnT>
                      <a:noFill/>
                    </a:lnT>
                    <a:lnB>
                      <a:noFill/>
                    </a:lnB>
                    <a:noFill/>
                  </a:tcPr>
                </a:tc>
                <a:tc>
                  <a:txBody>
                    <a:bodyPr/>
                    <a:lstStyle/>
                    <a:p>
                      <a:r>
                        <a:rPr lang="en-US"/>
                        <a:t>[[ -x script.sh ]]</a:t>
                      </a:r>
                    </a:p>
                  </a:txBody>
                  <a:tcPr anchor="ctr">
                    <a:lnL>
                      <a:noFill/>
                    </a:lnL>
                    <a:lnR>
                      <a:noFill/>
                    </a:lnR>
                    <a:lnT>
                      <a:noFill/>
                    </a:lnT>
                    <a:lnB>
                      <a:noFill/>
                    </a:lnB>
                    <a:noFill/>
                  </a:tcPr>
                </a:tc>
                <a:tc>
                  <a:txBody>
                    <a:bodyPr/>
                    <a:lstStyle/>
                    <a:p>
                      <a:r>
                        <a:rPr lang="en-US"/>
                        <a:t>True nếu có thể thực thi</a:t>
                      </a:r>
                    </a:p>
                  </a:txBody>
                  <a:tcPr anchor="ctr">
                    <a:lnL>
                      <a:noFill/>
                    </a:lnL>
                    <a:lnR>
                      <a:noFill/>
                    </a:lnR>
                    <a:lnT>
                      <a:noFill/>
                    </a:lnT>
                    <a:lnB>
                      <a:noFill/>
                    </a:lnB>
                    <a:noFill/>
                  </a:tcPr>
                </a:tc>
                <a:extLst>
                  <a:ext uri="{0D108BD9-81ED-4DB2-BD59-A6C34878D82A}">
                    <a16:rowId xmlns:a16="http://schemas.microsoft.com/office/drawing/2014/main" val="3558974247"/>
                  </a:ext>
                </a:extLst>
              </a:tr>
              <a:tr h="0">
                <a:tc>
                  <a:txBody>
                    <a:bodyPr/>
                    <a:lstStyle/>
                    <a:p>
                      <a:r>
                        <a:rPr lang="en-US"/>
                        <a:t>-s</a:t>
                      </a:r>
                    </a:p>
                  </a:txBody>
                  <a:tcPr anchor="ctr">
                    <a:lnL>
                      <a:noFill/>
                    </a:lnL>
                    <a:lnR>
                      <a:noFill/>
                    </a:lnR>
                    <a:lnT>
                      <a:noFill/>
                    </a:lnT>
                    <a:lnB>
                      <a:noFill/>
                    </a:lnB>
                    <a:noFill/>
                  </a:tcPr>
                </a:tc>
                <a:tc>
                  <a:txBody>
                    <a:bodyPr/>
                    <a:lstStyle/>
                    <a:p>
                      <a:r>
                        <a:rPr lang="vi-VN"/>
                        <a:t>File có dung lượng &gt; 0</a:t>
                      </a:r>
                    </a:p>
                  </a:txBody>
                  <a:tcPr anchor="ctr">
                    <a:lnL>
                      <a:noFill/>
                    </a:lnL>
                    <a:lnR>
                      <a:noFill/>
                    </a:lnR>
                    <a:lnT>
                      <a:noFill/>
                    </a:lnT>
                    <a:lnB>
                      <a:noFill/>
                    </a:lnB>
                    <a:noFill/>
                  </a:tcPr>
                </a:tc>
                <a:tc>
                  <a:txBody>
                    <a:bodyPr/>
                    <a:lstStyle/>
                    <a:p>
                      <a:r>
                        <a:rPr lang="en-US"/>
                        <a:t>[[ -s file.txt ]]</a:t>
                      </a:r>
                    </a:p>
                  </a:txBody>
                  <a:tcPr anchor="ctr">
                    <a:lnL>
                      <a:noFill/>
                    </a:lnL>
                    <a:lnR>
                      <a:noFill/>
                    </a:lnR>
                    <a:lnT>
                      <a:noFill/>
                    </a:lnT>
                    <a:lnB>
                      <a:noFill/>
                    </a:lnB>
                    <a:noFill/>
                  </a:tcPr>
                </a:tc>
                <a:tc>
                  <a:txBody>
                    <a:bodyPr/>
                    <a:lstStyle/>
                    <a:p>
                      <a:r>
                        <a:rPr lang="en-US" dirty="0"/>
                        <a:t>True </a:t>
                      </a:r>
                      <a:r>
                        <a:rPr lang="en-US" dirty="0" err="1"/>
                        <a:t>nếu</a:t>
                      </a:r>
                      <a:r>
                        <a:rPr lang="en-US" dirty="0"/>
                        <a:t> file </a:t>
                      </a:r>
                      <a:r>
                        <a:rPr lang="en-US" dirty="0" err="1"/>
                        <a:t>không</a:t>
                      </a:r>
                      <a:r>
                        <a:rPr lang="en-US" dirty="0"/>
                        <a:t> </a:t>
                      </a:r>
                      <a:r>
                        <a:rPr lang="en-US" dirty="0" err="1"/>
                        <a:t>rỗng</a:t>
                      </a:r>
                      <a:endParaRPr lang="en-US" dirty="0"/>
                    </a:p>
                  </a:txBody>
                  <a:tcPr anchor="ctr">
                    <a:lnL>
                      <a:noFill/>
                    </a:lnL>
                    <a:lnR>
                      <a:noFill/>
                    </a:lnR>
                    <a:lnT>
                      <a:noFill/>
                    </a:lnT>
                    <a:lnB>
                      <a:noFill/>
                    </a:lnB>
                    <a:noFill/>
                  </a:tcPr>
                </a:tc>
                <a:extLst>
                  <a:ext uri="{0D108BD9-81ED-4DB2-BD59-A6C34878D82A}">
                    <a16:rowId xmlns:a16="http://schemas.microsoft.com/office/drawing/2014/main" val="1291192561"/>
                  </a:ext>
                </a:extLst>
              </a:tr>
            </a:tbl>
          </a:graphicData>
        </a:graphic>
      </p:graphicFrame>
    </p:spTree>
    <p:extLst>
      <p:ext uri="{BB962C8B-B14F-4D97-AF65-F5344CB8AC3E}">
        <p14:creationId xmlns:p14="http://schemas.microsoft.com/office/powerpoint/2010/main" val="3756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260039"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54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Kí tự đặc biệt</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29</a:t>
            </a:fld>
            <a:endParaRPr lang="vi-VN"/>
          </a:p>
        </p:txBody>
      </p:sp>
      <p:sp>
        <p:nvSpPr>
          <p:cNvPr id="12" name="Rectangle 11"/>
          <p:cNvSpPr/>
          <p:nvPr/>
        </p:nvSpPr>
        <p:spPr>
          <a:xfrm>
            <a:off x="1054764" y="2359981"/>
            <a:ext cx="10299036"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Thay đổi về thư mục trước đó</a:t>
            </a:r>
          </a:p>
          <a:p>
            <a:r>
              <a:rPr lang="en-US" sz="2500" b="1" dirty="0">
                <a:solidFill>
                  <a:schemeClr val="accent1">
                    <a:lumMod val="50000"/>
                  </a:schemeClr>
                </a:solidFill>
                <a:latin typeface="Cambria" panose="02040503050406030204" pitchFamily="18" charset="0"/>
                <a:ea typeface="Cambria" panose="02040503050406030204" pitchFamily="18" charset="0"/>
              </a:rPr>
              <a:t>~       : Đưa ra đường dẫn đầy đủ tưới user</a:t>
            </a:r>
          </a:p>
          <a:p>
            <a:r>
              <a:rPr lang="en-US" sz="2500" b="1" dirty="0">
                <a:solidFill>
                  <a:schemeClr val="accent1">
                    <a:lumMod val="50000"/>
                  </a:schemeClr>
                </a:solidFill>
                <a:latin typeface="Cambria" panose="02040503050406030204" pitchFamily="18" charset="0"/>
                <a:ea typeface="Cambria" panose="02040503050406030204" pitchFamily="18" charset="0"/>
              </a:rPr>
              <a:t>~+    : lấy ra đường dẫn PWD hiện tại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1EE11E5-A4BF-FFEF-6B6D-B798C8152494}"/>
              </a:ext>
            </a:extLst>
          </p:cNvPr>
          <p:cNvPicPr>
            <a:picLocks noChangeAspect="1"/>
          </p:cNvPicPr>
          <p:nvPr/>
        </p:nvPicPr>
        <p:blipFill>
          <a:blip r:embed="rId4"/>
          <a:stretch>
            <a:fillRect/>
          </a:stretch>
        </p:blipFill>
        <p:spPr>
          <a:xfrm>
            <a:off x="2721121" y="3773386"/>
            <a:ext cx="7814357" cy="3084614"/>
          </a:xfrm>
          <a:prstGeom prst="rect">
            <a:avLst/>
          </a:prstGeom>
        </p:spPr>
      </p:pic>
    </p:spTree>
    <p:extLst>
      <p:ext uri="{BB962C8B-B14F-4D97-AF65-F5344CB8AC3E}">
        <p14:creationId xmlns:p14="http://schemas.microsoft.com/office/powerpoint/2010/main" val="273357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Bash là gì </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a:t>
            </a:fld>
            <a:endParaRPr lang="vi-VN"/>
          </a:p>
        </p:txBody>
      </p:sp>
      <p:sp>
        <p:nvSpPr>
          <p:cNvPr id="12" name="Rectangle 11"/>
          <p:cNvSpPr/>
          <p:nvPr/>
        </p:nvSpPr>
        <p:spPr>
          <a:xfrm>
            <a:off x="722245" y="1936021"/>
            <a:ext cx="10299036" cy="4355038"/>
          </a:xfrm>
          <a:prstGeom prst="rect">
            <a:avLst/>
          </a:prstGeom>
        </p:spPr>
        <p:txBody>
          <a:bodyPr wrap="square">
            <a:spAutoFit/>
          </a:bodyPr>
          <a:lstStyle/>
          <a:p>
            <a:r>
              <a:rPr lang="en-US" sz="2500" b="1" dirty="0">
                <a:solidFill>
                  <a:schemeClr val="accent1">
                    <a:lumMod val="50000"/>
                  </a:schemeClr>
                </a:solidFill>
                <a:latin typeface="+mj-lt"/>
                <a:ea typeface="Cambria" panose="02040503050406030204" pitchFamily="18" charset="0"/>
              </a:rPr>
              <a:t>+ </a:t>
            </a:r>
            <a:r>
              <a:rPr lang="en-US" sz="2800" b="0" i="0" dirty="0">
                <a:solidFill>
                  <a:srgbClr val="401B9C"/>
                </a:solidFill>
                <a:effectLst/>
                <a:latin typeface="+mj-lt"/>
              </a:rPr>
              <a:t>Bash là viết tắt của Born Again Shell.</a:t>
            </a:r>
          </a:p>
          <a:p>
            <a:r>
              <a:rPr lang="en-US" sz="2800" dirty="0">
                <a:solidFill>
                  <a:srgbClr val="401B9C"/>
                </a:solidFill>
                <a:latin typeface="+mj-lt"/>
                <a:ea typeface="Cambria" panose="02040503050406030204" pitchFamily="18" charset="0"/>
              </a:rPr>
              <a:t>+ </a:t>
            </a:r>
            <a:r>
              <a:rPr lang="vi-VN" sz="2800" b="0" i="0" dirty="0">
                <a:solidFill>
                  <a:srgbClr val="401B9C"/>
                </a:solidFill>
                <a:effectLst/>
                <a:latin typeface="+mj-lt"/>
              </a:rPr>
              <a:t>Bash dựa trên shell cũ hơn nhiều gọi là The Bourne Shell, hay SH, được tạo bởi Stephen</a:t>
            </a:r>
            <a:endParaRPr lang="en-US" sz="2800" b="0" i="0" dirty="0">
              <a:solidFill>
                <a:srgbClr val="401B9C"/>
              </a:solidFill>
              <a:effectLst/>
              <a:latin typeface="+mj-lt"/>
            </a:endParaRPr>
          </a:p>
          <a:p>
            <a:r>
              <a:rPr lang="en-US" sz="2800" dirty="0">
                <a:solidFill>
                  <a:srgbClr val="401B9C"/>
                </a:solidFill>
                <a:latin typeface="+mj-lt"/>
                <a:ea typeface="Cambria" panose="02040503050406030204" pitchFamily="18" charset="0"/>
              </a:rPr>
              <a:t>+ </a:t>
            </a:r>
            <a:r>
              <a:rPr lang="vi-VN" sz="2800" b="0" i="0" dirty="0">
                <a:solidFill>
                  <a:srgbClr val="1C1D1F"/>
                </a:solidFill>
                <a:effectLst/>
                <a:latin typeface="+mj-lt"/>
              </a:rPr>
              <a:t> shell Bush là shell được sử dụng phổ biến nhất và do tính đa dạng của các hệ thống Linux</a:t>
            </a:r>
            <a:endParaRPr lang="en-US" sz="2800" b="0" i="0" dirty="0">
              <a:solidFill>
                <a:srgbClr val="1C1D1F"/>
              </a:solidFill>
              <a:effectLst/>
              <a:latin typeface="+mj-lt"/>
            </a:endParaRPr>
          </a:p>
          <a:p>
            <a:pPr algn="l"/>
            <a:r>
              <a:rPr lang="en-US" sz="2800" dirty="0">
                <a:solidFill>
                  <a:srgbClr val="1C1D1F"/>
                </a:solidFill>
                <a:latin typeface="+mj-lt"/>
                <a:ea typeface="Cambria" panose="02040503050406030204" pitchFamily="18" charset="0"/>
              </a:rPr>
              <a:t>+ </a:t>
            </a:r>
            <a:r>
              <a:rPr lang="vi-VN" sz="2800" b="0" i="0" dirty="0">
                <a:solidFill>
                  <a:srgbClr val="1C1D1F"/>
                </a:solidFill>
                <a:effectLst/>
                <a:latin typeface="+mj-lt"/>
              </a:rPr>
              <a:t>Bằng cách viết kịch bản cho chương trình hay nhất, bạn có thể khá tự tin rằng kịch bản của mình sẽ hiệu quả khi bạn</a:t>
            </a:r>
          </a:p>
          <a:p>
            <a:pPr algn="l"/>
            <a:r>
              <a:rPr lang="vi-VN" sz="2800" b="0" i="0" dirty="0">
                <a:solidFill>
                  <a:srgbClr val="401B9C"/>
                </a:solidFill>
                <a:effectLst/>
                <a:latin typeface="+mj-lt"/>
              </a:rPr>
              <a:t>chuyển nó sang các máy khác, điều này có thể giúp bạn tiết kiệm rất nhiều công việc.</a:t>
            </a:r>
          </a:p>
          <a:p>
            <a:endParaRPr lang="en-US" sz="2500" b="1" dirty="0">
              <a:solidFill>
                <a:schemeClr val="accent1">
                  <a:lumMod val="50000"/>
                </a:schemeClr>
              </a:solidFill>
              <a:latin typeface="+mj-lt"/>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88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74518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51835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Giống RANGE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30</a:t>
            </a:fld>
            <a:endParaRPr lang="vi-VN"/>
          </a:p>
        </p:txBody>
      </p:sp>
      <p:sp>
        <p:nvSpPr>
          <p:cNvPr id="12" name="Rectangle 11"/>
          <p:cNvSpPr/>
          <p:nvPr/>
        </p:nvSpPr>
        <p:spPr>
          <a:xfrm>
            <a:off x="344634" y="4699516"/>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Tạo ra 12 tháng, mỗi tháng có 31 ngày là 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E0ADBD-C1CF-1A93-7DEE-5889061C3C5F}"/>
              </a:ext>
            </a:extLst>
          </p:cNvPr>
          <p:cNvPicPr>
            <a:picLocks noChangeAspect="1"/>
          </p:cNvPicPr>
          <p:nvPr/>
        </p:nvPicPr>
        <p:blipFill>
          <a:blip r:embed="rId4"/>
          <a:stretch>
            <a:fillRect/>
          </a:stretch>
        </p:blipFill>
        <p:spPr>
          <a:xfrm>
            <a:off x="5144255" y="975704"/>
            <a:ext cx="6384559" cy="2863856"/>
          </a:xfrm>
          <a:prstGeom prst="rect">
            <a:avLst/>
          </a:prstGeom>
        </p:spPr>
      </p:pic>
      <p:pic>
        <p:nvPicPr>
          <p:cNvPr id="8" name="Picture 7">
            <a:extLst>
              <a:ext uri="{FF2B5EF4-FFF2-40B4-BE49-F238E27FC236}">
                <a16:creationId xmlns:a16="http://schemas.microsoft.com/office/drawing/2014/main" id="{C996B7EA-6914-AE5E-A20B-313C9511D51D}"/>
              </a:ext>
            </a:extLst>
          </p:cNvPr>
          <p:cNvPicPr>
            <a:picLocks noChangeAspect="1"/>
          </p:cNvPicPr>
          <p:nvPr/>
        </p:nvPicPr>
        <p:blipFill>
          <a:blip r:embed="rId5"/>
          <a:stretch>
            <a:fillRect/>
          </a:stretch>
        </p:blipFill>
        <p:spPr>
          <a:xfrm>
            <a:off x="344634" y="4159963"/>
            <a:ext cx="4799621" cy="444998"/>
          </a:xfrm>
          <a:prstGeom prst="rect">
            <a:avLst/>
          </a:prstGeom>
        </p:spPr>
      </p:pic>
    </p:spTree>
    <p:extLst>
      <p:ext uri="{BB962C8B-B14F-4D97-AF65-F5344CB8AC3E}">
        <p14:creationId xmlns:p14="http://schemas.microsoft.com/office/powerpoint/2010/main" val="373364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866692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942224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Các bước khi thực hiện 1 command line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31</a:t>
            </a:fld>
            <a:endParaRPr lang="vi-VN"/>
          </a:p>
        </p:txBody>
      </p:sp>
      <p:sp>
        <p:nvSpPr>
          <p:cNvPr id="12" name="Rectangle 11"/>
          <p:cNvSpPr/>
          <p:nvPr/>
        </p:nvSpPr>
        <p:spPr>
          <a:xfrm>
            <a:off x="1008136" y="1876614"/>
            <a:ext cx="10299036" cy="2400657"/>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Khi chạy 1 commad line có 5 bước:</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Tokenisation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Command identification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Shell expansions</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Quote removal</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Redirections</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90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35216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Tokenisation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32</a:t>
            </a:fld>
            <a:endParaRPr lang="vi-VN"/>
          </a:p>
        </p:txBody>
      </p:sp>
      <p:sp>
        <p:nvSpPr>
          <p:cNvPr id="12" name="Rectangle 11"/>
          <p:cNvSpPr/>
          <p:nvPr/>
        </p:nvSpPr>
        <p:spPr>
          <a:xfrm>
            <a:off x="793037" y="1931054"/>
            <a:ext cx="10299036"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nó đi tìm kiếm nơi code command bắt đầu và kết thúc bằng các kí tự đặc biệt bên dưới, nó được sử dụng để chia nhỏ dòng lệnh ra</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&amp;</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&lt;&gt;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Space, tab, newline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EFAE0F-3ACA-9E26-8DA1-FF42D2F780A4}"/>
              </a:ext>
            </a:extLst>
          </p:cNvPr>
          <p:cNvSpPr txBox="1"/>
          <p:nvPr/>
        </p:nvSpPr>
        <p:spPr>
          <a:xfrm>
            <a:off x="4585252" y="3127513"/>
            <a:ext cx="7050157" cy="1754326"/>
          </a:xfrm>
          <a:prstGeom prst="rect">
            <a:avLst/>
          </a:prstGeom>
          <a:noFill/>
        </p:spPr>
        <p:txBody>
          <a:bodyPr wrap="square" rtlCol="0">
            <a:spAutoFit/>
          </a:bodyPr>
          <a:lstStyle/>
          <a:p>
            <a:r>
              <a:rPr lang="en-US" dirty="0"/>
              <a:t>Ví dụ: echo $name &gt; tho.txt</a:t>
            </a:r>
          </a:p>
          <a:p>
            <a:r>
              <a:rPr lang="en-US" dirty="0"/>
              <a:t>+ thằng này ban đầu nó chỉ là 1 string thôi</a:t>
            </a:r>
          </a:p>
          <a:p>
            <a:r>
              <a:rPr lang="en-US" dirty="0"/>
              <a:t>+ Sau đó shell bắt đầu xác định các kí tự đặc biệt trong đây</a:t>
            </a:r>
          </a:p>
          <a:p>
            <a:r>
              <a:rPr lang="en-US" dirty="0"/>
              <a:t>+ Sau đó nó tìm xem có 1 kí tự nào không, để biết có toán tử nào trong đây không, còn lại sẽ là 1 từ ( như vậy sẽ có 1 toán tử chuyển hướng và 3 từ) </a:t>
            </a:r>
          </a:p>
        </p:txBody>
      </p:sp>
      <p:sp>
        <p:nvSpPr>
          <p:cNvPr id="5" name="TextBox 4">
            <a:extLst>
              <a:ext uri="{FF2B5EF4-FFF2-40B4-BE49-F238E27FC236}">
                <a16:creationId xmlns:a16="http://schemas.microsoft.com/office/drawing/2014/main" id="{BB45CD2A-97C2-2B91-AD0D-39EFBA250EB2}"/>
              </a:ext>
            </a:extLst>
          </p:cNvPr>
          <p:cNvSpPr txBox="1"/>
          <p:nvPr/>
        </p:nvSpPr>
        <p:spPr>
          <a:xfrm>
            <a:off x="5141843" y="1228448"/>
            <a:ext cx="7050157" cy="369332"/>
          </a:xfrm>
          <a:prstGeom prst="rect">
            <a:avLst/>
          </a:prstGeom>
          <a:noFill/>
        </p:spPr>
        <p:txBody>
          <a:bodyPr wrap="square" rtlCol="0">
            <a:spAutoFit/>
          </a:bodyPr>
          <a:lstStyle/>
          <a:p>
            <a:r>
              <a:rPr lang="en-US" dirty="0"/>
              <a:t>+ 2 type của token là Từ và Toán tử</a:t>
            </a:r>
          </a:p>
        </p:txBody>
      </p:sp>
    </p:spTree>
    <p:extLst>
      <p:ext uri="{BB962C8B-B14F-4D97-AF65-F5344CB8AC3E}">
        <p14:creationId xmlns:p14="http://schemas.microsoft.com/office/powerpoint/2010/main" val="3360704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579120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698325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Command identification</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33</a:t>
            </a:fld>
            <a:endParaRPr lang="vi-VN"/>
          </a:p>
        </p:txBody>
      </p:sp>
      <p:sp>
        <p:nvSpPr>
          <p:cNvPr id="12" name="Rectangle 11"/>
          <p:cNvSpPr/>
          <p:nvPr/>
        </p:nvSpPr>
        <p:spPr>
          <a:xfrm>
            <a:off x="1054764" y="1820085"/>
            <a:ext cx="10653534" cy="2400657"/>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Shell chia các command thành các lệnh đơn giản hoặc lệnh ghép </a:t>
            </a:r>
          </a:p>
          <a:p>
            <a:r>
              <a:rPr lang="en-US" sz="2500" b="1" dirty="0">
                <a:solidFill>
                  <a:schemeClr val="accent1">
                    <a:lumMod val="50000"/>
                  </a:schemeClr>
                </a:solidFill>
                <a:latin typeface="Cambria" panose="02040503050406030204" pitchFamily="18" charset="0"/>
                <a:ea typeface="Cambria" panose="02040503050406030204" pitchFamily="18" charset="0"/>
              </a:rPr>
              <a:t>+ Lệnh đơn giản như echo chẳng hặn</a:t>
            </a:r>
          </a:p>
          <a:p>
            <a:r>
              <a:rPr lang="en-US" sz="2500" b="1" dirty="0">
                <a:solidFill>
                  <a:schemeClr val="accent1">
                    <a:lumMod val="50000"/>
                  </a:schemeClr>
                </a:solidFill>
                <a:latin typeface="Cambria" panose="02040503050406030204" pitchFamily="18" charset="0"/>
                <a:ea typeface="Cambria" panose="02040503050406030204" pitchFamily="18" charset="0"/>
              </a:rPr>
              <a:t>+ Lệnh phức tạp như If, while …</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Tất cả các lệnh đơn giản đều được kết thúc bằng 1 toán tử điều khiển</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39BD77-3FEB-AF4A-E29E-053BFEB96EED}"/>
              </a:ext>
            </a:extLst>
          </p:cNvPr>
          <p:cNvSpPr txBox="1"/>
          <p:nvPr/>
        </p:nvSpPr>
        <p:spPr>
          <a:xfrm>
            <a:off x="7434470" y="996263"/>
            <a:ext cx="3657604" cy="369332"/>
          </a:xfrm>
          <a:prstGeom prst="rect">
            <a:avLst/>
          </a:prstGeom>
          <a:noFill/>
        </p:spPr>
        <p:txBody>
          <a:bodyPr wrap="square" rtlCol="0">
            <a:spAutoFit/>
          </a:bodyPr>
          <a:lstStyle/>
          <a:p>
            <a:r>
              <a:rPr lang="en-US" dirty="0"/>
              <a:t>Nhận dạng lệnh</a:t>
            </a:r>
          </a:p>
        </p:txBody>
      </p:sp>
      <p:sp>
        <p:nvSpPr>
          <p:cNvPr id="5" name="TextBox 4">
            <a:extLst>
              <a:ext uri="{FF2B5EF4-FFF2-40B4-BE49-F238E27FC236}">
                <a16:creationId xmlns:a16="http://schemas.microsoft.com/office/drawing/2014/main" id="{8B226566-6F82-D553-E9A6-6B2DEBFADE91}"/>
              </a:ext>
            </a:extLst>
          </p:cNvPr>
          <p:cNvSpPr txBox="1"/>
          <p:nvPr/>
        </p:nvSpPr>
        <p:spPr>
          <a:xfrm>
            <a:off x="8050694" y="3066580"/>
            <a:ext cx="3657604" cy="553998"/>
          </a:xfrm>
          <a:prstGeom prst="rect">
            <a:avLst/>
          </a:prstGeom>
          <a:noFill/>
        </p:spPr>
        <p:txBody>
          <a:bodyPr wrap="square" rtlCol="0">
            <a:spAutoFit/>
          </a:bodyPr>
          <a:lstStyle/>
          <a:p>
            <a:r>
              <a:rPr lang="en-US" sz="3000" b="1" dirty="0">
                <a:solidFill>
                  <a:srgbClr val="FF0000"/>
                </a:solidFill>
              </a:rPr>
              <a:t>Echo 1 2 3</a:t>
            </a:r>
          </a:p>
        </p:txBody>
      </p:sp>
      <p:sp>
        <p:nvSpPr>
          <p:cNvPr id="7" name="TextBox 6">
            <a:extLst>
              <a:ext uri="{FF2B5EF4-FFF2-40B4-BE49-F238E27FC236}">
                <a16:creationId xmlns:a16="http://schemas.microsoft.com/office/drawing/2014/main" id="{938A11A8-2AAE-F751-7DAC-BEDF9C5CC2ED}"/>
              </a:ext>
            </a:extLst>
          </p:cNvPr>
          <p:cNvSpPr txBox="1"/>
          <p:nvPr/>
        </p:nvSpPr>
        <p:spPr>
          <a:xfrm>
            <a:off x="7405260" y="2501711"/>
            <a:ext cx="1622175" cy="369332"/>
          </a:xfrm>
          <a:prstGeom prst="rect">
            <a:avLst/>
          </a:prstGeom>
          <a:noFill/>
        </p:spPr>
        <p:txBody>
          <a:bodyPr wrap="square" rtlCol="0">
            <a:spAutoFit/>
          </a:bodyPr>
          <a:lstStyle/>
          <a:p>
            <a:r>
              <a:rPr lang="en-US" dirty="0"/>
              <a:t>Tên command</a:t>
            </a:r>
          </a:p>
        </p:txBody>
      </p:sp>
      <p:sp>
        <p:nvSpPr>
          <p:cNvPr id="8" name="TextBox 7">
            <a:extLst>
              <a:ext uri="{FF2B5EF4-FFF2-40B4-BE49-F238E27FC236}">
                <a16:creationId xmlns:a16="http://schemas.microsoft.com/office/drawing/2014/main" id="{50E4A5A9-FC88-20CD-00B5-E4B9F518D8D0}"/>
              </a:ext>
            </a:extLst>
          </p:cNvPr>
          <p:cNvSpPr txBox="1"/>
          <p:nvPr/>
        </p:nvSpPr>
        <p:spPr>
          <a:xfrm>
            <a:off x="9425445" y="2452042"/>
            <a:ext cx="1323682" cy="369332"/>
          </a:xfrm>
          <a:prstGeom prst="rect">
            <a:avLst/>
          </a:prstGeom>
          <a:noFill/>
        </p:spPr>
        <p:txBody>
          <a:bodyPr wrap="square" rtlCol="0">
            <a:spAutoFit/>
          </a:bodyPr>
          <a:lstStyle/>
          <a:p>
            <a:r>
              <a:rPr lang="en-US" dirty="0"/>
              <a:t>Các đối số</a:t>
            </a:r>
          </a:p>
        </p:txBody>
      </p:sp>
      <p:cxnSp>
        <p:nvCxnSpPr>
          <p:cNvPr id="17" name="Straight Arrow Connector 16">
            <a:extLst>
              <a:ext uri="{FF2B5EF4-FFF2-40B4-BE49-F238E27FC236}">
                <a16:creationId xmlns:a16="http://schemas.microsoft.com/office/drawing/2014/main" id="{4AF4E600-0BB3-C603-F1A2-F6FB405DCBC7}"/>
              </a:ext>
            </a:extLst>
          </p:cNvPr>
          <p:cNvCxnSpPr>
            <a:cxnSpLocks/>
            <a:stCxn id="7" idx="2"/>
          </p:cNvCxnSpPr>
          <p:nvPr/>
        </p:nvCxnSpPr>
        <p:spPr>
          <a:xfrm>
            <a:off x="8216348" y="2871043"/>
            <a:ext cx="92765" cy="30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D2A109-9B55-3A45-E8CE-3F18C70ED9E0}"/>
              </a:ext>
            </a:extLst>
          </p:cNvPr>
          <p:cNvCxnSpPr>
            <a:cxnSpLocks/>
            <a:stCxn id="8" idx="2"/>
          </p:cNvCxnSpPr>
          <p:nvPr/>
        </p:nvCxnSpPr>
        <p:spPr>
          <a:xfrm flipH="1">
            <a:off x="9733417" y="2821374"/>
            <a:ext cx="353869" cy="35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1F33A1-DEF1-533E-B533-72269327FC3A}"/>
              </a:ext>
            </a:extLst>
          </p:cNvPr>
          <p:cNvSpPr txBox="1"/>
          <p:nvPr/>
        </p:nvSpPr>
        <p:spPr>
          <a:xfrm>
            <a:off x="9130748" y="4411383"/>
            <a:ext cx="161837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Newline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&amp;&amp;</a:t>
            </a:r>
          </a:p>
          <a:p>
            <a:pPr marL="285750" indent="-285750">
              <a:buFont typeface="Arial" panose="020B0604020202020204" pitchFamily="34" charset="0"/>
              <a:buChar char="•"/>
            </a:pPr>
            <a:r>
              <a:rPr lang="en-US" dirty="0"/>
              <a:t> ;</a:t>
            </a:r>
          </a:p>
        </p:txBody>
      </p:sp>
      <p:sp>
        <p:nvSpPr>
          <p:cNvPr id="27" name="TextBox 26">
            <a:extLst>
              <a:ext uri="{FF2B5EF4-FFF2-40B4-BE49-F238E27FC236}">
                <a16:creationId xmlns:a16="http://schemas.microsoft.com/office/drawing/2014/main" id="{71BD8DCA-D548-F11D-D221-0EE92DA16464}"/>
              </a:ext>
            </a:extLst>
          </p:cNvPr>
          <p:cNvSpPr txBox="1"/>
          <p:nvPr/>
        </p:nvSpPr>
        <p:spPr>
          <a:xfrm>
            <a:off x="10758941" y="4399722"/>
            <a:ext cx="12090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p:txBody>
      </p:sp>
      <p:pic>
        <p:nvPicPr>
          <p:cNvPr id="29" name="Picture 28">
            <a:extLst>
              <a:ext uri="{FF2B5EF4-FFF2-40B4-BE49-F238E27FC236}">
                <a16:creationId xmlns:a16="http://schemas.microsoft.com/office/drawing/2014/main" id="{E566E7EC-5FC4-643A-D347-BBE85C43994D}"/>
              </a:ext>
            </a:extLst>
          </p:cNvPr>
          <p:cNvPicPr>
            <a:picLocks noChangeAspect="1"/>
          </p:cNvPicPr>
          <p:nvPr/>
        </p:nvPicPr>
        <p:blipFill>
          <a:blip r:embed="rId4"/>
          <a:stretch>
            <a:fillRect/>
          </a:stretch>
        </p:blipFill>
        <p:spPr>
          <a:xfrm>
            <a:off x="1571076" y="5671930"/>
            <a:ext cx="6993307" cy="1126623"/>
          </a:xfrm>
          <a:prstGeom prst="rect">
            <a:avLst/>
          </a:prstGeom>
        </p:spPr>
      </p:pic>
      <p:sp>
        <p:nvSpPr>
          <p:cNvPr id="30" name="TextBox 29">
            <a:extLst>
              <a:ext uri="{FF2B5EF4-FFF2-40B4-BE49-F238E27FC236}">
                <a16:creationId xmlns:a16="http://schemas.microsoft.com/office/drawing/2014/main" id="{3330C9B6-B3DD-15B8-3F63-8E0AF5A773E8}"/>
              </a:ext>
            </a:extLst>
          </p:cNvPr>
          <p:cNvSpPr txBox="1"/>
          <p:nvPr/>
        </p:nvSpPr>
        <p:spPr>
          <a:xfrm>
            <a:off x="1544737" y="5180301"/>
            <a:ext cx="3120028" cy="369332"/>
          </a:xfrm>
          <a:prstGeom prst="rect">
            <a:avLst/>
          </a:prstGeom>
          <a:noFill/>
        </p:spPr>
        <p:txBody>
          <a:bodyPr wrap="square" rtlCol="0">
            <a:spAutoFit/>
          </a:bodyPr>
          <a:lstStyle/>
          <a:p>
            <a:r>
              <a:rPr lang="en-US" dirty="0"/>
              <a:t>Kết thúc bởi dấu ; và newline</a:t>
            </a:r>
          </a:p>
        </p:txBody>
      </p:sp>
    </p:spTree>
    <p:extLst>
      <p:ext uri="{BB962C8B-B14F-4D97-AF65-F5344CB8AC3E}">
        <p14:creationId xmlns:p14="http://schemas.microsoft.com/office/powerpoint/2010/main" val="1985912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Shell expansions</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34</a:t>
            </a:fld>
            <a:endParaRPr lang="vi-VN"/>
          </a:p>
        </p:txBody>
      </p:sp>
      <p:sp>
        <p:nvSpPr>
          <p:cNvPr id="12" name="Rectangle 11"/>
          <p:cNvSpPr/>
          <p:nvPr/>
        </p:nvSpPr>
        <p:spPr>
          <a:xfrm>
            <a:off x="943167" y="203994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Thực hiện mở rộng câu lệnh</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909C42-AFC0-C2A4-8458-2431A116AD51}"/>
              </a:ext>
            </a:extLst>
          </p:cNvPr>
          <p:cNvSpPr txBox="1"/>
          <p:nvPr/>
        </p:nvSpPr>
        <p:spPr>
          <a:xfrm>
            <a:off x="1067659" y="2814536"/>
            <a:ext cx="6102626" cy="1477328"/>
          </a:xfrm>
          <a:prstGeom prst="rect">
            <a:avLst/>
          </a:prstGeom>
          <a:noFill/>
        </p:spPr>
        <p:txBody>
          <a:bodyPr wrap="square">
            <a:spAutoFit/>
          </a:bodyPr>
          <a:lstStyle/>
          <a:p>
            <a:r>
              <a:rPr lang="en-US" b="0" i="0" dirty="0">
                <a:solidFill>
                  <a:srgbClr val="401B9C"/>
                </a:solidFill>
                <a:effectLst/>
                <a:latin typeface="Udemy Sans"/>
              </a:rPr>
              <a:t>+ </a:t>
            </a:r>
            <a:r>
              <a:rPr lang="en-US" dirty="0">
                <a:solidFill>
                  <a:srgbClr val="401B9C"/>
                </a:solidFill>
                <a:latin typeface="Udemy Sans"/>
              </a:rPr>
              <a:t>C</a:t>
            </a:r>
            <a:r>
              <a:rPr lang="en-US" b="0" i="0" dirty="0">
                <a:solidFill>
                  <a:srgbClr val="401B9C"/>
                </a:solidFill>
                <a:effectLst/>
                <a:latin typeface="Udemy Sans"/>
              </a:rPr>
              <a:t>ó bốn giai đoạn mở rộng Shell.</a:t>
            </a:r>
          </a:p>
          <a:p>
            <a:r>
              <a:rPr lang="en-US" dirty="0">
                <a:solidFill>
                  <a:srgbClr val="401B9C"/>
                </a:solidFill>
                <a:latin typeface="Udemy Sans"/>
              </a:rPr>
              <a:t>Stage 1: Brace expansion</a:t>
            </a:r>
          </a:p>
          <a:p>
            <a:r>
              <a:rPr lang="en-US" dirty="0">
                <a:solidFill>
                  <a:srgbClr val="401B9C"/>
                </a:solidFill>
                <a:latin typeface="Udemy Sans"/>
              </a:rPr>
              <a:t>Stage 2: include: Parameter, arithmetic, command substitution</a:t>
            </a:r>
            <a:endParaRPr lang="en-US" dirty="0"/>
          </a:p>
          <a:p>
            <a:r>
              <a:rPr lang="en-US" dirty="0">
                <a:solidFill>
                  <a:srgbClr val="401B9C"/>
                </a:solidFill>
                <a:latin typeface="Udemy Sans"/>
              </a:rPr>
              <a:t>Stage 3: Word splitting - </a:t>
            </a:r>
            <a:r>
              <a:rPr lang="en-US" b="0" i="0" dirty="0">
                <a:solidFill>
                  <a:srgbClr val="252525"/>
                </a:solidFill>
                <a:effectLst/>
                <a:latin typeface="Roboto" panose="02000000000000000000" pitchFamily="2" charset="0"/>
              </a:rPr>
              <a:t>tách từ</a:t>
            </a:r>
            <a:endParaRPr lang="en-US" dirty="0"/>
          </a:p>
          <a:p>
            <a:r>
              <a:rPr lang="en-US" dirty="0">
                <a:solidFill>
                  <a:srgbClr val="401B9C"/>
                </a:solidFill>
                <a:latin typeface="Udemy Sans"/>
              </a:rPr>
              <a:t>Stage 4: Globbing</a:t>
            </a:r>
            <a:endParaRPr lang="en-US" dirty="0"/>
          </a:p>
        </p:txBody>
      </p:sp>
      <p:pic>
        <p:nvPicPr>
          <p:cNvPr id="8" name="Picture 7">
            <a:extLst>
              <a:ext uri="{FF2B5EF4-FFF2-40B4-BE49-F238E27FC236}">
                <a16:creationId xmlns:a16="http://schemas.microsoft.com/office/drawing/2014/main" id="{C43BAE45-9F3C-D217-7B24-F0DFB1A69187}"/>
              </a:ext>
            </a:extLst>
          </p:cNvPr>
          <p:cNvPicPr>
            <a:picLocks noChangeAspect="1"/>
          </p:cNvPicPr>
          <p:nvPr/>
        </p:nvPicPr>
        <p:blipFill>
          <a:blip r:embed="rId4"/>
          <a:stretch>
            <a:fillRect/>
          </a:stretch>
        </p:blipFill>
        <p:spPr>
          <a:xfrm>
            <a:off x="0" y="5884032"/>
            <a:ext cx="12192000" cy="973968"/>
          </a:xfrm>
          <a:prstGeom prst="rect">
            <a:avLst/>
          </a:prstGeom>
        </p:spPr>
      </p:pic>
      <p:pic>
        <p:nvPicPr>
          <p:cNvPr id="17" name="Picture 16">
            <a:extLst>
              <a:ext uri="{FF2B5EF4-FFF2-40B4-BE49-F238E27FC236}">
                <a16:creationId xmlns:a16="http://schemas.microsoft.com/office/drawing/2014/main" id="{90D3DF8D-8F49-A4F9-95E2-8BA5DA050464}"/>
              </a:ext>
            </a:extLst>
          </p:cNvPr>
          <p:cNvPicPr>
            <a:picLocks noChangeAspect="1"/>
          </p:cNvPicPr>
          <p:nvPr/>
        </p:nvPicPr>
        <p:blipFill>
          <a:blip r:embed="rId5"/>
          <a:stretch>
            <a:fillRect/>
          </a:stretch>
        </p:blipFill>
        <p:spPr>
          <a:xfrm>
            <a:off x="5052516" y="3923886"/>
            <a:ext cx="7116168" cy="1971950"/>
          </a:xfrm>
          <a:prstGeom prst="rect">
            <a:avLst/>
          </a:prstGeom>
        </p:spPr>
      </p:pic>
      <p:sp>
        <p:nvSpPr>
          <p:cNvPr id="19" name="TextBox 18">
            <a:extLst>
              <a:ext uri="{FF2B5EF4-FFF2-40B4-BE49-F238E27FC236}">
                <a16:creationId xmlns:a16="http://schemas.microsoft.com/office/drawing/2014/main" id="{CC7DD6AC-7BDE-43BF-0912-4467200435D7}"/>
              </a:ext>
            </a:extLst>
          </p:cNvPr>
          <p:cNvSpPr txBox="1"/>
          <p:nvPr/>
        </p:nvSpPr>
        <p:spPr>
          <a:xfrm>
            <a:off x="8087716" y="3536217"/>
            <a:ext cx="1999570" cy="553998"/>
          </a:xfrm>
          <a:prstGeom prst="rect">
            <a:avLst/>
          </a:prstGeom>
          <a:noFill/>
        </p:spPr>
        <p:txBody>
          <a:bodyPr wrap="square">
            <a:spAutoFit/>
          </a:bodyPr>
          <a:lstStyle/>
          <a:p>
            <a:r>
              <a:rPr lang="en-US" sz="3000" b="1" dirty="0">
                <a:solidFill>
                  <a:srgbClr val="FF0000"/>
                </a:solidFill>
                <a:latin typeface="Udemy Sans"/>
              </a:rPr>
              <a:t>Globbing</a:t>
            </a:r>
            <a:endParaRPr lang="en-US" sz="3000" b="1" dirty="0">
              <a:solidFill>
                <a:srgbClr val="FF0000"/>
              </a:solidFill>
            </a:endParaRPr>
          </a:p>
        </p:txBody>
      </p:sp>
      <p:sp>
        <p:nvSpPr>
          <p:cNvPr id="24" name="TextBox 23">
            <a:extLst>
              <a:ext uri="{FF2B5EF4-FFF2-40B4-BE49-F238E27FC236}">
                <a16:creationId xmlns:a16="http://schemas.microsoft.com/office/drawing/2014/main" id="{CD2DEA20-7DD7-3548-085E-F085F35A7193}"/>
              </a:ext>
            </a:extLst>
          </p:cNvPr>
          <p:cNvSpPr txBox="1"/>
          <p:nvPr/>
        </p:nvSpPr>
        <p:spPr>
          <a:xfrm>
            <a:off x="6041543" y="6428362"/>
            <a:ext cx="5200659" cy="553998"/>
          </a:xfrm>
          <a:prstGeom prst="rect">
            <a:avLst/>
          </a:prstGeom>
          <a:noFill/>
        </p:spPr>
        <p:txBody>
          <a:bodyPr wrap="square" rtlCol="0">
            <a:spAutoFit/>
          </a:bodyPr>
          <a:lstStyle/>
          <a:p>
            <a:r>
              <a:rPr lang="en-US" sz="3000" b="1" dirty="0">
                <a:solidFill>
                  <a:srgbClr val="FF0000"/>
                </a:solidFill>
              </a:rPr>
              <a:t>2              1                              3</a:t>
            </a:r>
          </a:p>
        </p:txBody>
      </p:sp>
    </p:spTree>
    <p:extLst>
      <p:ext uri="{BB962C8B-B14F-4D97-AF65-F5344CB8AC3E}">
        <p14:creationId xmlns:p14="http://schemas.microsoft.com/office/powerpoint/2010/main" val="485569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401B9C"/>
                </a:solidFill>
                <a:latin typeface="Udemy Sans"/>
              </a:rPr>
              <a:t>Word splitting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2" name="Rectangle 11"/>
          <p:cNvSpPr/>
          <p:nvPr/>
        </p:nvSpPr>
        <p:spPr>
          <a:xfrm>
            <a:off x="943167" y="2039941"/>
            <a:ext cx="10299036"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Tách từ</a:t>
            </a:r>
          </a:p>
          <a:p>
            <a:r>
              <a:rPr lang="en-US" sz="2500" b="1" dirty="0">
                <a:solidFill>
                  <a:schemeClr val="accent1">
                    <a:lumMod val="50000"/>
                  </a:schemeClr>
                </a:solidFill>
                <a:latin typeface="Cambria" panose="02040503050406030204" pitchFamily="18" charset="0"/>
                <a:ea typeface="Cambria" panose="02040503050406030204" pitchFamily="18" charset="0"/>
              </a:rPr>
              <a:t>+ Các kí tự tách từ được lưu trong biến IFS</a:t>
            </a:r>
          </a:p>
          <a:p>
            <a:r>
              <a:rPr lang="en-US" sz="2500" b="1" dirty="0">
                <a:solidFill>
                  <a:schemeClr val="accent1">
                    <a:lumMod val="50000"/>
                  </a:schemeClr>
                </a:solidFill>
                <a:latin typeface="Cambria" panose="02040503050406030204" pitchFamily="18" charset="0"/>
                <a:ea typeface="Cambria" panose="02040503050406030204" pitchFamily="18" charset="0"/>
              </a:rPr>
              <a:t>+ Có thể thấy biến nay đang chứa 1 dấu cách, 1 dấu tab và xuống dòng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DFDEC5-4735-6083-99FA-B6FA0D7CF764}"/>
              </a:ext>
            </a:extLst>
          </p:cNvPr>
          <p:cNvPicPr>
            <a:picLocks noChangeAspect="1"/>
          </p:cNvPicPr>
          <p:nvPr/>
        </p:nvPicPr>
        <p:blipFill>
          <a:blip r:embed="rId4"/>
          <a:stretch>
            <a:fillRect/>
          </a:stretch>
        </p:blipFill>
        <p:spPr>
          <a:xfrm>
            <a:off x="3958197" y="1719095"/>
            <a:ext cx="7730221" cy="702747"/>
          </a:xfrm>
          <a:prstGeom prst="rect">
            <a:avLst/>
          </a:prstGeom>
        </p:spPr>
      </p:pic>
      <p:pic>
        <p:nvPicPr>
          <p:cNvPr id="18" name="Picture 17">
            <a:extLst>
              <a:ext uri="{FF2B5EF4-FFF2-40B4-BE49-F238E27FC236}">
                <a16:creationId xmlns:a16="http://schemas.microsoft.com/office/drawing/2014/main" id="{F5343D38-470B-9EC6-F431-F5D43364BA2B}"/>
              </a:ext>
            </a:extLst>
          </p:cNvPr>
          <p:cNvPicPr>
            <a:picLocks noChangeAspect="1"/>
          </p:cNvPicPr>
          <p:nvPr/>
        </p:nvPicPr>
        <p:blipFill>
          <a:blip r:embed="rId5"/>
          <a:stretch>
            <a:fillRect/>
          </a:stretch>
        </p:blipFill>
        <p:spPr>
          <a:xfrm>
            <a:off x="3073660" y="3286436"/>
            <a:ext cx="5832643" cy="3578543"/>
          </a:xfrm>
          <a:prstGeom prst="rect">
            <a:avLst/>
          </a:prstGeom>
        </p:spPr>
      </p:pic>
    </p:spTree>
    <p:extLst>
      <p:ext uri="{BB962C8B-B14F-4D97-AF65-F5344CB8AC3E}">
        <p14:creationId xmlns:p14="http://schemas.microsoft.com/office/powerpoint/2010/main" val="1938014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246491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401B9C"/>
                </a:solidFill>
                <a:latin typeface="Udemy Sans"/>
              </a:rPr>
              <a:t>Globbing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84E192B-3F6E-EE57-553C-7FE1E4DE8694}"/>
              </a:ext>
            </a:extLst>
          </p:cNvPr>
          <p:cNvPicPr>
            <a:picLocks noChangeAspect="1"/>
          </p:cNvPicPr>
          <p:nvPr/>
        </p:nvPicPr>
        <p:blipFill>
          <a:blip r:embed="rId4"/>
          <a:stretch>
            <a:fillRect/>
          </a:stretch>
        </p:blipFill>
        <p:spPr>
          <a:xfrm>
            <a:off x="4412646" y="3225479"/>
            <a:ext cx="7116168" cy="1971950"/>
          </a:xfrm>
          <a:prstGeom prst="rect">
            <a:avLst/>
          </a:prstGeom>
        </p:spPr>
      </p:pic>
      <p:sp>
        <p:nvSpPr>
          <p:cNvPr id="3" name="Rectangle 2">
            <a:extLst>
              <a:ext uri="{FF2B5EF4-FFF2-40B4-BE49-F238E27FC236}">
                <a16:creationId xmlns:a16="http://schemas.microsoft.com/office/drawing/2014/main" id="{BED6DB78-A2E4-90B5-A682-2808294C2683}"/>
              </a:ext>
            </a:extLst>
          </p:cNvPr>
          <p:cNvSpPr/>
          <p:nvPr/>
        </p:nvSpPr>
        <p:spPr>
          <a:xfrm>
            <a:off x="1233089" y="2998113"/>
            <a:ext cx="2574353"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ls *.txt</a:t>
            </a:r>
          </a:p>
          <a:p>
            <a:r>
              <a:rPr lang="en-US" sz="2500" b="1" dirty="0">
                <a:solidFill>
                  <a:schemeClr val="accent1">
                    <a:lumMod val="50000"/>
                  </a:schemeClr>
                </a:solidFill>
                <a:latin typeface="Cambria" panose="02040503050406030204" pitchFamily="18" charset="0"/>
                <a:ea typeface="Cambria" panose="02040503050406030204" pitchFamily="18" charset="0"/>
              </a:rPr>
              <a:t>ls file[0-9].txt</a:t>
            </a:r>
          </a:p>
        </p:txBody>
      </p:sp>
    </p:spTree>
    <p:extLst>
      <p:ext uri="{BB962C8B-B14F-4D97-AF65-F5344CB8AC3E}">
        <p14:creationId xmlns:p14="http://schemas.microsoft.com/office/powerpoint/2010/main" val="3654136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6944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7102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Loại bỏ kí tự đặc biệt-</a:t>
            </a:r>
            <a:r>
              <a:rPr lang="en-US" sz="3600" b="0" i="0" dirty="0">
                <a:solidFill>
                  <a:srgbClr val="252525"/>
                </a:solidFill>
                <a:effectLst/>
                <a:latin typeface="Roboto" panose="02000000000000000000" pitchFamily="2" charset="0"/>
              </a:rPr>
              <a:t> trích dẫn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9E0978-7B09-B989-F208-0D31D858025A}"/>
              </a:ext>
            </a:extLst>
          </p:cNvPr>
          <p:cNvSpPr txBox="1"/>
          <p:nvPr/>
        </p:nvSpPr>
        <p:spPr>
          <a:xfrm>
            <a:off x="8408504" y="1134762"/>
            <a:ext cx="1573696" cy="369332"/>
          </a:xfrm>
          <a:prstGeom prst="rect">
            <a:avLst/>
          </a:prstGeom>
          <a:noFill/>
        </p:spPr>
        <p:txBody>
          <a:bodyPr wrap="square">
            <a:spAutoFit/>
          </a:bodyPr>
          <a:lstStyle/>
          <a:p>
            <a:r>
              <a:rPr lang="en-US" b="0" i="0" dirty="0">
                <a:solidFill>
                  <a:srgbClr val="252525"/>
                </a:solidFill>
                <a:effectLst/>
                <a:latin typeface="Roboto" panose="02000000000000000000" pitchFamily="2" charset="0"/>
              </a:rPr>
              <a:t>quoting</a:t>
            </a:r>
            <a:endParaRPr lang="en-US" dirty="0"/>
          </a:p>
        </p:txBody>
      </p:sp>
      <p:graphicFrame>
        <p:nvGraphicFramePr>
          <p:cNvPr id="3" name="Table 2">
            <a:extLst>
              <a:ext uri="{FF2B5EF4-FFF2-40B4-BE49-F238E27FC236}">
                <a16:creationId xmlns:a16="http://schemas.microsoft.com/office/drawing/2014/main" id="{4C7A353D-1137-55E5-C7AF-B702EDA8758F}"/>
              </a:ext>
            </a:extLst>
          </p:cNvPr>
          <p:cNvGraphicFramePr>
            <a:graphicFrameLocks noGrp="1"/>
          </p:cNvGraphicFramePr>
          <p:nvPr>
            <p:extLst>
              <p:ext uri="{D42A27DB-BD31-4B8C-83A1-F6EECF244321}">
                <p14:modId xmlns:p14="http://schemas.microsoft.com/office/powerpoint/2010/main" val="3043429271"/>
              </p:ext>
            </p:extLst>
          </p:nvPr>
        </p:nvGraphicFramePr>
        <p:xfrm>
          <a:off x="544439" y="1962996"/>
          <a:ext cx="10515600" cy="1737360"/>
        </p:xfrm>
        <a:graphic>
          <a:graphicData uri="http://schemas.openxmlformats.org/drawingml/2006/table">
            <a:tbl>
              <a:tblPr/>
              <a:tblGrid>
                <a:gridCol w="2628900">
                  <a:extLst>
                    <a:ext uri="{9D8B030D-6E8A-4147-A177-3AD203B41FA5}">
                      <a16:colId xmlns:a16="http://schemas.microsoft.com/office/drawing/2014/main" val="3473762613"/>
                    </a:ext>
                  </a:extLst>
                </a:gridCol>
                <a:gridCol w="2628900">
                  <a:extLst>
                    <a:ext uri="{9D8B030D-6E8A-4147-A177-3AD203B41FA5}">
                      <a16:colId xmlns:a16="http://schemas.microsoft.com/office/drawing/2014/main" val="3678616474"/>
                    </a:ext>
                  </a:extLst>
                </a:gridCol>
                <a:gridCol w="2628900">
                  <a:extLst>
                    <a:ext uri="{9D8B030D-6E8A-4147-A177-3AD203B41FA5}">
                      <a16:colId xmlns:a16="http://schemas.microsoft.com/office/drawing/2014/main" val="1753300601"/>
                    </a:ext>
                  </a:extLst>
                </a:gridCol>
                <a:gridCol w="2628900">
                  <a:extLst>
                    <a:ext uri="{9D8B030D-6E8A-4147-A177-3AD203B41FA5}">
                      <a16:colId xmlns:a16="http://schemas.microsoft.com/office/drawing/2014/main" val="2806699515"/>
                    </a:ext>
                  </a:extLst>
                </a:gridCol>
              </a:tblGrid>
              <a:tr h="0">
                <a:tc>
                  <a:txBody>
                    <a:bodyPr/>
                    <a:lstStyle/>
                    <a:p>
                      <a:r>
                        <a:rPr lang="en-US"/>
                        <a:t>Ký hiệu</a:t>
                      </a:r>
                    </a:p>
                  </a:txBody>
                  <a:tcPr anchor="ctr">
                    <a:lnL>
                      <a:noFill/>
                    </a:lnL>
                    <a:lnR>
                      <a:noFill/>
                    </a:lnR>
                    <a:lnT>
                      <a:noFill/>
                    </a:lnT>
                    <a:lnB>
                      <a:noFill/>
                    </a:lnB>
                    <a:noFill/>
                  </a:tcPr>
                </a:tc>
                <a:tc>
                  <a:txBody>
                    <a:bodyPr/>
                    <a:lstStyle/>
                    <a:p>
                      <a:r>
                        <a:rPr lang="en-US"/>
                        <a:t>Bảo vệ khỏi shell?</a:t>
                      </a:r>
                    </a:p>
                  </a:txBody>
                  <a:tcPr anchor="ctr">
                    <a:lnL>
                      <a:noFill/>
                    </a:lnL>
                    <a:lnR>
                      <a:noFill/>
                    </a:lnR>
                    <a:lnT>
                      <a:noFill/>
                    </a:lnT>
                    <a:lnB>
                      <a:noFill/>
                    </a:lnB>
                    <a:noFill/>
                  </a:tcPr>
                </a:tc>
                <a:tc>
                  <a:txBody>
                    <a:bodyPr/>
                    <a:lstStyle/>
                    <a:p>
                      <a:r>
                        <a:rPr lang="en-US"/>
                        <a:t>Cho phép biến?</a:t>
                      </a:r>
                    </a:p>
                  </a:txBody>
                  <a:tcPr anchor="ctr">
                    <a:lnL>
                      <a:noFill/>
                    </a:lnL>
                    <a:lnR>
                      <a:noFill/>
                    </a:lnR>
                    <a:lnT>
                      <a:noFill/>
                    </a:lnT>
                    <a:lnB>
                      <a:noFill/>
                    </a:lnB>
                    <a:noFill/>
                  </a:tcPr>
                </a:tc>
                <a:tc>
                  <a:txBody>
                    <a:bodyPr/>
                    <a:lstStyle/>
                    <a:p>
                      <a:r>
                        <a:rPr lang="en-US"/>
                        <a:t>Dùng khi nào?</a:t>
                      </a:r>
                    </a:p>
                  </a:txBody>
                  <a:tcPr anchor="ctr">
                    <a:lnL>
                      <a:noFill/>
                    </a:lnL>
                    <a:lnR>
                      <a:noFill/>
                    </a:lnR>
                    <a:lnT>
                      <a:noFill/>
                    </a:lnT>
                    <a:lnB>
                      <a:noFill/>
                    </a:lnB>
                    <a:noFill/>
                  </a:tcPr>
                </a:tc>
                <a:extLst>
                  <a:ext uri="{0D108BD9-81ED-4DB2-BD59-A6C34878D82A}">
                    <a16:rowId xmlns:a16="http://schemas.microsoft.com/office/drawing/2014/main" val="3736521687"/>
                  </a:ext>
                </a:extLst>
              </a:tr>
              <a:tr h="0">
                <a:tc>
                  <a:txBody>
                    <a:bodyPr/>
                    <a:lstStyle/>
                    <a:p>
                      <a:r>
                        <a:rPr lang="en-US"/>
                        <a:t>\</a:t>
                      </a:r>
                    </a:p>
                  </a:txBody>
                  <a:tcPr anchor="ctr">
                    <a:lnL>
                      <a:noFill/>
                    </a:lnL>
                    <a:lnR>
                      <a:noFill/>
                    </a:lnR>
                    <a:lnT>
                      <a:noFill/>
                    </a:lnT>
                    <a:lnB>
                      <a:noFill/>
                    </a:lnB>
                    <a:noFill/>
                  </a:tcPr>
                </a:tc>
                <a:tc>
                  <a:txBody>
                    <a:bodyPr/>
                    <a:lstStyle/>
                    <a:p>
                      <a:r>
                        <a:rPr lang="en-US"/>
                        <a:t>✅ 1 ký tự</a:t>
                      </a:r>
                    </a:p>
                  </a:txBody>
                  <a:tcPr anchor="ctr">
                    <a:lnL>
                      <a:noFill/>
                    </a:lnL>
                    <a:lnR>
                      <a:noFill/>
                    </a:lnR>
                    <a:lnT>
                      <a:noFill/>
                    </a:lnT>
                    <a:lnB>
                      <a:noFill/>
                    </a:lnB>
                    <a:noFill/>
                  </a:tcPr>
                </a:tc>
                <a:tc>
                  <a:txBody>
                    <a:bodyPr/>
                    <a:lstStyle/>
                    <a:p>
                      <a:r>
                        <a:rPr lang="en-US"/>
                        <a:t>❌ Không</a:t>
                      </a:r>
                    </a:p>
                  </a:txBody>
                  <a:tcPr anchor="ctr">
                    <a:lnL>
                      <a:noFill/>
                    </a:lnL>
                    <a:lnR>
                      <a:noFill/>
                    </a:lnR>
                    <a:lnT>
                      <a:noFill/>
                    </a:lnT>
                    <a:lnB>
                      <a:noFill/>
                    </a:lnB>
                    <a:noFill/>
                  </a:tcPr>
                </a:tc>
                <a:tc>
                  <a:txBody>
                    <a:bodyPr/>
                    <a:lstStyle/>
                    <a:p>
                      <a:r>
                        <a:rPr lang="en-US"/>
                        <a:t>Escape 1 ký tự đặc biệt</a:t>
                      </a:r>
                    </a:p>
                  </a:txBody>
                  <a:tcPr anchor="ctr">
                    <a:lnL>
                      <a:noFill/>
                    </a:lnL>
                    <a:lnR>
                      <a:noFill/>
                    </a:lnR>
                    <a:lnT>
                      <a:noFill/>
                    </a:lnT>
                    <a:lnB>
                      <a:noFill/>
                    </a:lnB>
                    <a:noFill/>
                  </a:tcPr>
                </a:tc>
                <a:extLst>
                  <a:ext uri="{0D108BD9-81ED-4DB2-BD59-A6C34878D82A}">
                    <a16:rowId xmlns:a16="http://schemas.microsoft.com/office/drawing/2014/main" val="628402606"/>
                  </a:ext>
                </a:extLst>
              </a:tr>
              <a:tr h="0">
                <a:tc>
                  <a:txBody>
                    <a:bodyPr/>
                    <a:lstStyle/>
                    <a:p>
                      <a:r>
                        <a:rPr lang="en-US"/>
                        <a:t>'...'</a:t>
                      </a:r>
                    </a:p>
                  </a:txBody>
                  <a:tcPr anchor="ctr">
                    <a:lnL>
                      <a:noFill/>
                    </a:lnL>
                    <a:lnR>
                      <a:noFill/>
                    </a:lnR>
                    <a:lnT>
                      <a:noFill/>
                    </a:lnT>
                    <a:lnB>
                      <a:noFill/>
                    </a:lnB>
                    <a:noFill/>
                  </a:tcPr>
                </a:tc>
                <a:tc>
                  <a:txBody>
                    <a:bodyPr/>
                    <a:lstStyle/>
                    <a:p>
                      <a:r>
                        <a:rPr lang="en-US"/>
                        <a:t>✅ Toàn bộ</a:t>
                      </a:r>
                    </a:p>
                  </a:txBody>
                  <a:tcPr anchor="ctr">
                    <a:lnL>
                      <a:noFill/>
                    </a:lnL>
                    <a:lnR>
                      <a:noFill/>
                    </a:lnR>
                    <a:lnT>
                      <a:noFill/>
                    </a:lnT>
                    <a:lnB>
                      <a:noFill/>
                    </a:lnB>
                    <a:noFill/>
                  </a:tcPr>
                </a:tc>
                <a:tc>
                  <a:txBody>
                    <a:bodyPr/>
                    <a:lstStyle/>
                    <a:p>
                      <a:r>
                        <a:rPr lang="en-US"/>
                        <a:t>❌ Không</a:t>
                      </a:r>
                    </a:p>
                  </a:txBody>
                  <a:tcPr anchor="ctr">
                    <a:lnL>
                      <a:noFill/>
                    </a:lnL>
                    <a:lnR>
                      <a:noFill/>
                    </a:lnR>
                    <a:lnT>
                      <a:noFill/>
                    </a:lnT>
                    <a:lnB>
                      <a:noFill/>
                    </a:lnB>
                    <a:noFill/>
                  </a:tcPr>
                </a:tc>
                <a:tc>
                  <a:txBody>
                    <a:bodyPr/>
                    <a:lstStyle/>
                    <a:p>
                      <a:r>
                        <a:rPr lang="en-US"/>
                        <a:t>Chuỗi nguyên vẹn</a:t>
                      </a:r>
                    </a:p>
                  </a:txBody>
                  <a:tcPr anchor="ctr">
                    <a:lnL>
                      <a:noFill/>
                    </a:lnL>
                    <a:lnR>
                      <a:noFill/>
                    </a:lnR>
                    <a:lnT>
                      <a:noFill/>
                    </a:lnT>
                    <a:lnB>
                      <a:noFill/>
                    </a:lnB>
                    <a:noFill/>
                  </a:tcPr>
                </a:tc>
                <a:extLst>
                  <a:ext uri="{0D108BD9-81ED-4DB2-BD59-A6C34878D82A}">
                    <a16:rowId xmlns:a16="http://schemas.microsoft.com/office/drawing/2014/main" val="1471258668"/>
                  </a:ext>
                </a:extLst>
              </a:tr>
              <a:tr h="0">
                <a:tc>
                  <a:txBody>
                    <a:bodyPr/>
                    <a:lstStyle/>
                    <a:p>
                      <a:r>
                        <a:rPr lang="en-US"/>
                        <a:t>"..."</a:t>
                      </a:r>
                    </a:p>
                  </a:txBody>
                  <a:tcPr anchor="ctr">
                    <a:lnL>
                      <a:noFill/>
                    </a:lnL>
                    <a:lnR>
                      <a:noFill/>
                    </a:lnR>
                    <a:lnT>
                      <a:noFill/>
                    </a:lnT>
                    <a:lnB>
                      <a:noFill/>
                    </a:lnB>
                    <a:noFill/>
                  </a:tcPr>
                </a:tc>
                <a:tc>
                  <a:txBody>
                    <a:bodyPr/>
                    <a:lstStyle/>
                    <a:p>
                      <a:r>
                        <a:rPr lang="en-US"/>
                        <a:t>✅ Gần hết</a:t>
                      </a:r>
                    </a:p>
                  </a:txBody>
                  <a:tcPr anchor="ctr">
                    <a:lnL>
                      <a:noFill/>
                    </a:lnL>
                    <a:lnR>
                      <a:noFill/>
                    </a:lnR>
                    <a:lnT>
                      <a:noFill/>
                    </a:lnT>
                    <a:lnB>
                      <a:noFill/>
                    </a:lnB>
                    <a:noFill/>
                  </a:tcPr>
                </a:tc>
                <a:tc>
                  <a:txBody>
                    <a:bodyPr/>
                    <a:lstStyle/>
                    <a:p>
                      <a:r>
                        <a:rPr lang="en-US"/>
                        <a:t>✅ Có</a:t>
                      </a:r>
                    </a:p>
                  </a:txBody>
                  <a:tcPr anchor="ctr">
                    <a:lnL>
                      <a:noFill/>
                    </a:lnL>
                    <a:lnR>
                      <a:noFill/>
                    </a:lnR>
                    <a:lnT>
                      <a:noFill/>
                    </a:lnT>
                    <a:lnB>
                      <a:noFill/>
                    </a:lnB>
                    <a:noFill/>
                  </a:tcPr>
                </a:tc>
                <a:tc>
                  <a:txBody>
                    <a:bodyPr/>
                    <a:lstStyle/>
                    <a:p>
                      <a:r>
                        <a:rPr lang="en-US" dirty="0" err="1"/>
                        <a:t>Cần</a:t>
                      </a:r>
                      <a:r>
                        <a:rPr lang="en-US" dirty="0"/>
                        <a:t> </a:t>
                      </a:r>
                      <a:r>
                        <a:rPr lang="en-US" dirty="0" err="1"/>
                        <a:t>dùng</a:t>
                      </a:r>
                      <a:r>
                        <a:rPr lang="en-US" dirty="0"/>
                        <a:t> </a:t>
                      </a:r>
                      <a:r>
                        <a:rPr lang="en-US" dirty="0" err="1"/>
                        <a:t>biến</a:t>
                      </a:r>
                      <a:r>
                        <a:rPr lang="en-US" dirty="0"/>
                        <a:t>/command </a:t>
                      </a:r>
                      <a:r>
                        <a:rPr lang="en-US" dirty="0" err="1"/>
                        <a:t>bên</a:t>
                      </a:r>
                      <a:r>
                        <a:rPr lang="en-US" dirty="0"/>
                        <a:t> </a:t>
                      </a:r>
                      <a:r>
                        <a:rPr lang="en-US" dirty="0" err="1"/>
                        <a:t>trong</a:t>
                      </a:r>
                      <a:endParaRPr lang="en-US" dirty="0"/>
                    </a:p>
                  </a:txBody>
                  <a:tcPr anchor="ctr">
                    <a:lnL>
                      <a:noFill/>
                    </a:lnL>
                    <a:lnR>
                      <a:noFill/>
                    </a:lnR>
                    <a:lnT>
                      <a:noFill/>
                    </a:lnT>
                    <a:lnB>
                      <a:noFill/>
                    </a:lnB>
                    <a:noFill/>
                  </a:tcPr>
                </a:tc>
                <a:extLst>
                  <a:ext uri="{0D108BD9-81ED-4DB2-BD59-A6C34878D82A}">
                    <a16:rowId xmlns:a16="http://schemas.microsoft.com/office/drawing/2014/main" val="7740149"/>
                  </a:ext>
                </a:extLst>
              </a:tr>
            </a:tbl>
          </a:graphicData>
        </a:graphic>
      </p:graphicFrame>
      <p:sp>
        <p:nvSpPr>
          <p:cNvPr id="7" name="TextBox 6">
            <a:extLst>
              <a:ext uri="{FF2B5EF4-FFF2-40B4-BE49-F238E27FC236}">
                <a16:creationId xmlns:a16="http://schemas.microsoft.com/office/drawing/2014/main" id="{BBD6021A-BDE7-62EC-99A9-6E641A5DB344}"/>
              </a:ext>
            </a:extLst>
          </p:cNvPr>
          <p:cNvSpPr txBox="1"/>
          <p:nvPr/>
        </p:nvSpPr>
        <p:spPr>
          <a:xfrm>
            <a:off x="1041778" y="4105618"/>
            <a:ext cx="6103188" cy="1200329"/>
          </a:xfrm>
          <a:prstGeom prst="rect">
            <a:avLst/>
          </a:prstGeom>
          <a:noFill/>
        </p:spPr>
        <p:txBody>
          <a:bodyPr wrap="square">
            <a:spAutoFit/>
          </a:bodyPr>
          <a:lstStyle/>
          <a:p>
            <a:r>
              <a:rPr lang="en-US" b="1" dirty="0"/>
              <a:t>🛡️ </a:t>
            </a:r>
            <a:r>
              <a:rPr lang="vi-VN" b="1" dirty="0"/>
              <a:t>MỤC ĐÍCH CHÍNH CỦA QUOTING:</a:t>
            </a:r>
          </a:p>
          <a:p>
            <a:r>
              <a:rPr lang="vi-VN" dirty="0"/>
              <a:t>➡ </a:t>
            </a:r>
            <a:r>
              <a:rPr lang="vi-VN" b="1" dirty="0"/>
              <a:t>Ngăn shell xử lý ký tự đặc biệt</a:t>
            </a:r>
            <a:br>
              <a:rPr lang="vi-VN" dirty="0"/>
            </a:br>
            <a:r>
              <a:rPr lang="vi-VN" dirty="0"/>
              <a:t>➡ Biến đoạn lệnh có "nguy cơ bị hiểu sai" thành </a:t>
            </a:r>
            <a:r>
              <a:rPr lang="vi-VN" b="1" dirty="0"/>
              <a:t>chuỗi văn bản thông thường</a:t>
            </a:r>
            <a:endParaRPr lang="vi-VN" dirty="0"/>
          </a:p>
        </p:txBody>
      </p:sp>
    </p:spTree>
    <p:extLst>
      <p:ext uri="{BB962C8B-B14F-4D97-AF65-F5344CB8AC3E}">
        <p14:creationId xmlns:p14="http://schemas.microsoft.com/office/powerpoint/2010/main" val="790829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6944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7102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Loại bỏ kí tự đặc biệt-</a:t>
            </a:r>
            <a:r>
              <a:rPr lang="en-US" sz="3600" b="0" i="0" dirty="0">
                <a:solidFill>
                  <a:srgbClr val="252525"/>
                </a:solidFill>
                <a:effectLst/>
                <a:latin typeface="Roboto" panose="02000000000000000000" pitchFamily="2" charset="0"/>
              </a:rPr>
              <a:t> trích dẫn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9E0978-7B09-B989-F208-0D31D858025A}"/>
              </a:ext>
            </a:extLst>
          </p:cNvPr>
          <p:cNvSpPr txBox="1"/>
          <p:nvPr/>
        </p:nvSpPr>
        <p:spPr>
          <a:xfrm>
            <a:off x="8408504" y="1134762"/>
            <a:ext cx="1573696" cy="369332"/>
          </a:xfrm>
          <a:prstGeom prst="rect">
            <a:avLst/>
          </a:prstGeom>
          <a:noFill/>
        </p:spPr>
        <p:txBody>
          <a:bodyPr wrap="square">
            <a:spAutoFit/>
          </a:bodyPr>
          <a:lstStyle/>
          <a:p>
            <a:r>
              <a:rPr lang="en-US" b="0" i="0" dirty="0">
                <a:solidFill>
                  <a:srgbClr val="252525"/>
                </a:solidFill>
                <a:effectLst/>
                <a:latin typeface="Roboto" panose="02000000000000000000" pitchFamily="2" charset="0"/>
              </a:rPr>
              <a:t>quoting</a:t>
            </a:r>
            <a:endParaRPr lang="en-US" dirty="0"/>
          </a:p>
        </p:txBody>
      </p:sp>
      <p:pic>
        <p:nvPicPr>
          <p:cNvPr id="12" name="Picture 11">
            <a:extLst>
              <a:ext uri="{FF2B5EF4-FFF2-40B4-BE49-F238E27FC236}">
                <a16:creationId xmlns:a16="http://schemas.microsoft.com/office/drawing/2014/main" id="{D300BA78-1772-C0DE-B6B8-53388104D773}"/>
              </a:ext>
            </a:extLst>
          </p:cNvPr>
          <p:cNvPicPr>
            <a:picLocks noChangeAspect="1"/>
          </p:cNvPicPr>
          <p:nvPr/>
        </p:nvPicPr>
        <p:blipFill>
          <a:blip r:embed="rId4"/>
          <a:stretch>
            <a:fillRect/>
          </a:stretch>
        </p:blipFill>
        <p:spPr>
          <a:xfrm>
            <a:off x="1630391" y="2063247"/>
            <a:ext cx="9333053" cy="4554033"/>
          </a:xfrm>
          <a:prstGeom prst="rect">
            <a:avLst/>
          </a:prstGeom>
        </p:spPr>
      </p:pic>
    </p:spTree>
    <p:extLst>
      <p:ext uri="{BB962C8B-B14F-4D97-AF65-F5344CB8AC3E}">
        <p14:creationId xmlns:p14="http://schemas.microsoft.com/office/powerpoint/2010/main" val="3328294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6944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7102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Loại bỏ kí tự đặc biệt-</a:t>
            </a:r>
            <a:r>
              <a:rPr lang="en-US" sz="3600" b="0" i="0" dirty="0">
                <a:solidFill>
                  <a:srgbClr val="252525"/>
                </a:solidFill>
                <a:effectLst/>
                <a:latin typeface="Roboto" panose="02000000000000000000" pitchFamily="2" charset="0"/>
              </a:rPr>
              <a:t> trích dẫn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39</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9E0978-7B09-B989-F208-0D31D858025A}"/>
              </a:ext>
            </a:extLst>
          </p:cNvPr>
          <p:cNvSpPr txBox="1"/>
          <p:nvPr/>
        </p:nvSpPr>
        <p:spPr>
          <a:xfrm>
            <a:off x="8408504" y="1134762"/>
            <a:ext cx="1573696" cy="369332"/>
          </a:xfrm>
          <a:prstGeom prst="rect">
            <a:avLst/>
          </a:prstGeom>
          <a:noFill/>
        </p:spPr>
        <p:txBody>
          <a:bodyPr wrap="square">
            <a:spAutoFit/>
          </a:bodyPr>
          <a:lstStyle/>
          <a:p>
            <a:r>
              <a:rPr lang="en-US" b="0" i="0" dirty="0">
                <a:solidFill>
                  <a:srgbClr val="252525"/>
                </a:solidFill>
                <a:effectLst/>
                <a:latin typeface="Roboto" panose="02000000000000000000" pitchFamily="2" charset="0"/>
              </a:rPr>
              <a:t>quoting</a:t>
            </a:r>
            <a:endParaRPr lang="en-US" dirty="0"/>
          </a:p>
        </p:txBody>
      </p:sp>
      <p:pic>
        <p:nvPicPr>
          <p:cNvPr id="7" name="Picture 6">
            <a:extLst>
              <a:ext uri="{FF2B5EF4-FFF2-40B4-BE49-F238E27FC236}">
                <a16:creationId xmlns:a16="http://schemas.microsoft.com/office/drawing/2014/main" id="{7538405A-A9DA-8FD6-0136-D4C4CCC034F2}"/>
              </a:ext>
            </a:extLst>
          </p:cNvPr>
          <p:cNvPicPr>
            <a:picLocks noChangeAspect="1"/>
          </p:cNvPicPr>
          <p:nvPr/>
        </p:nvPicPr>
        <p:blipFill>
          <a:blip r:embed="rId4"/>
          <a:stretch>
            <a:fillRect/>
          </a:stretch>
        </p:blipFill>
        <p:spPr>
          <a:xfrm>
            <a:off x="1320827" y="1680844"/>
            <a:ext cx="9050013" cy="5658640"/>
          </a:xfrm>
          <a:prstGeom prst="rect">
            <a:avLst/>
          </a:prstGeom>
        </p:spPr>
      </p:pic>
    </p:spTree>
    <p:extLst>
      <p:ext uri="{BB962C8B-B14F-4D97-AF65-F5344CB8AC3E}">
        <p14:creationId xmlns:p14="http://schemas.microsoft.com/office/powerpoint/2010/main" val="249209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Bash là gì </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a:t>
            </a:fld>
            <a:endParaRPr lang="vi-VN"/>
          </a:p>
        </p:txBody>
      </p:sp>
      <p:sp>
        <p:nvSpPr>
          <p:cNvPr id="12" name="Rectangle 11"/>
          <p:cNvSpPr/>
          <p:nvPr/>
        </p:nvSpPr>
        <p:spPr>
          <a:xfrm>
            <a:off x="722245" y="1936021"/>
            <a:ext cx="10299036" cy="2246769"/>
          </a:xfrm>
          <a:prstGeom prst="rect">
            <a:avLst/>
          </a:prstGeom>
        </p:spPr>
        <p:txBody>
          <a:bodyPr wrap="square">
            <a:spAutoFit/>
          </a:bodyPr>
          <a:lstStyle/>
          <a:p>
            <a:pPr algn="l"/>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0" i="0" dirty="0">
                <a:solidFill>
                  <a:srgbClr val="1C1D1F"/>
                </a:solidFill>
                <a:effectLst/>
                <a:latin typeface="Cambria" panose="02040503050406030204" pitchFamily="18" charset="0"/>
                <a:ea typeface="Cambria" panose="02040503050406030204" pitchFamily="18" charset="0"/>
              </a:rPr>
              <a:t>Shell đọc tập lệnh và thực thi từng lệnh một, như thể bạn đã nhập chúng vào lệnh</a:t>
            </a:r>
            <a:r>
              <a:rPr lang="en-US" sz="2800" b="0" i="0" dirty="0">
                <a:solidFill>
                  <a:srgbClr val="1C1D1F"/>
                </a:solidFill>
                <a:effectLst/>
                <a:latin typeface="Cambria" panose="02040503050406030204" pitchFamily="18" charset="0"/>
                <a:ea typeface="Cambria" panose="02040503050406030204" pitchFamily="18" charset="0"/>
              </a:rPr>
              <a:t> </a:t>
            </a:r>
          </a:p>
          <a:p>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0" i="0" dirty="0">
                <a:solidFill>
                  <a:srgbClr val="401B9C"/>
                </a:solidFill>
                <a:effectLst/>
                <a:latin typeface="Cambria" panose="02040503050406030204" pitchFamily="18" charset="0"/>
                <a:ea typeface="Cambria" panose="02040503050406030204" pitchFamily="18" charset="0"/>
              </a:rPr>
              <a:t>Do đó, một tập lệnh bash chỉ đơn giản là một tập lệnh được viết cho shell.</a:t>
            </a:r>
            <a:endParaRPr lang="en-US" sz="2800" b="0" i="0" dirty="0">
              <a:solidFill>
                <a:srgbClr val="401B9C"/>
              </a:solidFill>
              <a:effectLst/>
              <a:latin typeface="Cambria" panose="02040503050406030204" pitchFamily="18" charset="0"/>
              <a:ea typeface="Cambria" panose="02040503050406030204" pitchFamily="18" charset="0"/>
            </a:endParaRPr>
          </a:p>
          <a:p>
            <a:r>
              <a:rPr lang="en-US" sz="2800" b="0" i="0" dirty="0">
                <a:solidFill>
                  <a:srgbClr val="401B9C"/>
                </a:solidFill>
                <a:effectLst/>
                <a:latin typeface="Cambria" panose="02040503050406030204" pitchFamily="18" charset="0"/>
                <a:ea typeface="Cambria" panose="02040503050406030204" pitchFamily="18" charset="0"/>
              </a:rPr>
              <a:t>+ </a:t>
            </a:r>
            <a:r>
              <a:rPr lang="en-US" sz="2800" dirty="0">
                <a:solidFill>
                  <a:srgbClr val="1C1D1F"/>
                </a:solidFill>
                <a:latin typeface="Cambria" panose="02040503050406030204" pitchFamily="18" charset="0"/>
                <a:ea typeface="Cambria" panose="02040503050406030204" pitchFamily="18" charset="0"/>
              </a:rPr>
              <a:t>V</a:t>
            </a:r>
            <a:r>
              <a:rPr lang="en-US" sz="2800" b="0" i="0" dirty="0">
                <a:solidFill>
                  <a:srgbClr val="1C1D1F"/>
                </a:solidFill>
                <a:effectLst/>
                <a:latin typeface="Cambria" panose="02040503050406030204" pitchFamily="18" charset="0"/>
                <a:ea typeface="Cambria" panose="02040503050406030204" pitchFamily="18" charset="0"/>
              </a:rPr>
              <a:t>iết kịch bản cho phép tự động hóa.</a:t>
            </a:r>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808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6944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7102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Loại bỏ kí tự đặc biệt-</a:t>
            </a:r>
            <a:r>
              <a:rPr lang="en-US" sz="3600" b="0" i="0" dirty="0">
                <a:solidFill>
                  <a:srgbClr val="252525"/>
                </a:solidFill>
                <a:effectLst/>
                <a:latin typeface="Roboto" panose="02000000000000000000" pitchFamily="2" charset="0"/>
              </a:rPr>
              <a:t> trích dẫn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40</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9E0978-7B09-B989-F208-0D31D858025A}"/>
              </a:ext>
            </a:extLst>
          </p:cNvPr>
          <p:cNvSpPr txBox="1"/>
          <p:nvPr/>
        </p:nvSpPr>
        <p:spPr>
          <a:xfrm>
            <a:off x="8408504" y="1134762"/>
            <a:ext cx="1573696" cy="369332"/>
          </a:xfrm>
          <a:prstGeom prst="rect">
            <a:avLst/>
          </a:prstGeom>
          <a:noFill/>
        </p:spPr>
        <p:txBody>
          <a:bodyPr wrap="square">
            <a:spAutoFit/>
          </a:bodyPr>
          <a:lstStyle/>
          <a:p>
            <a:r>
              <a:rPr lang="en-US" b="0" i="0" dirty="0">
                <a:solidFill>
                  <a:srgbClr val="252525"/>
                </a:solidFill>
                <a:effectLst/>
                <a:latin typeface="Roboto" panose="02000000000000000000" pitchFamily="2" charset="0"/>
              </a:rPr>
              <a:t>quoting</a:t>
            </a:r>
            <a:endParaRPr lang="en-US" dirty="0"/>
          </a:p>
        </p:txBody>
      </p:sp>
      <p:pic>
        <p:nvPicPr>
          <p:cNvPr id="7" name="Picture 6">
            <a:extLst>
              <a:ext uri="{FF2B5EF4-FFF2-40B4-BE49-F238E27FC236}">
                <a16:creationId xmlns:a16="http://schemas.microsoft.com/office/drawing/2014/main" id="{4667E6DB-3CB8-6F8A-D96A-A47BD6140771}"/>
              </a:ext>
            </a:extLst>
          </p:cNvPr>
          <p:cNvPicPr>
            <a:picLocks noChangeAspect="1"/>
          </p:cNvPicPr>
          <p:nvPr/>
        </p:nvPicPr>
        <p:blipFill>
          <a:blip r:embed="rId4"/>
          <a:stretch>
            <a:fillRect/>
          </a:stretch>
        </p:blipFill>
        <p:spPr>
          <a:xfrm>
            <a:off x="1755666" y="1962996"/>
            <a:ext cx="8331620" cy="4663513"/>
          </a:xfrm>
          <a:prstGeom prst="rect">
            <a:avLst/>
          </a:prstGeom>
        </p:spPr>
      </p:pic>
    </p:spTree>
    <p:extLst>
      <p:ext uri="{BB962C8B-B14F-4D97-AF65-F5344CB8AC3E}">
        <p14:creationId xmlns:p14="http://schemas.microsoft.com/office/powerpoint/2010/main" val="3314067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6944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7102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Loại bỏ kí tự đặc biệt-</a:t>
            </a:r>
            <a:r>
              <a:rPr lang="en-US" sz="3600" b="0" i="0" dirty="0">
                <a:solidFill>
                  <a:srgbClr val="252525"/>
                </a:solidFill>
                <a:effectLst/>
                <a:latin typeface="Roboto" panose="02000000000000000000" pitchFamily="2" charset="0"/>
              </a:rPr>
              <a:t> trích dẫn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41</a:t>
            </a:fld>
            <a:endParaRPr lang="vi-VN"/>
          </a:p>
        </p:txBody>
      </p:sp>
      <p:sp>
        <p:nvSpPr>
          <p:cNvPr id="12" name="Rectangle 11"/>
          <p:cNvSpPr/>
          <p:nvPr/>
        </p:nvSpPr>
        <p:spPr>
          <a:xfrm>
            <a:off x="1067659" y="2100962"/>
            <a:ext cx="1317375"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a:t>
            </a:r>
          </a:p>
          <a:p>
            <a:r>
              <a:rPr lang="en-US" sz="2500" b="1" dirty="0">
                <a:solidFill>
                  <a:schemeClr val="accent1">
                    <a:lumMod val="50000"/>
                  </a:schemeClr>
                </a:solidFill>
                <a:latin typeface="Cambria" panose="02040503050406030204" pitchFamily="18" charset="0"/>
                <a:ea typeface="Cambria" panose="02040503050406030204" pitchFamily="18" charset="0"/>
              </a:rPr>
              <a:t>+ ‘ ’</a:t>
            </a:r>
          </a:p>
          <a:p>
            <a:r>
              <a:rPr lang="en-US" sz="2500" b="1" dirty="0">
                <a:solidFill>
                  <a:schemeClr val="accent1">
                    <a:lumMod val="50000"/>
                  </a:schemeClr>
                </a:solidFill>
                <a:latin typeface="Cambria" panose="02040503050406030204" pitchFamily="18" charset="0"/>
                <a:ea typeface="Cambria" panose="02040503050406030204" pitchFamily="18" charset="0"/>
              </a:rPr>
              <a:t>+ “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9E0978-7B09-B989-F208-0D31D858025A}"/>
              </a:ext>
            </a:extLst>
          </p:cNvPr>
          <p:cNvSpPr txBox="1"/>
          <p:nvPr/>
        </p:nvSpPr>
        <p:spPr>
          <a:xfrm>
            <a:off x="8408504" y="1134762"/>
            <a:ext cx="1573696" cy="369332"/>
          </a:xfrm>
          <a:prstGeom prst="rect">
            <a:avLst/>
          </a:prstGeom>
          <a:noFill/>
        </p:spPr>
        <p:txBody>
          <a:bodyPr wrap="square">
            <a:spAutoFit/>
          </a:bodyPr>
          <a:lstStyle/>
          <a:p>
            <a:r>
              <a:rPr lang="en-US" b="0" i="0" dirty="0">
                <a:solidFill>
                  <a:srgbClr val="252525"/>
                </a:solidFill>
                <a:effectLst/>
                <a:latin typeface="Roboto" panose="02000000000000000000" pitchFamily="2" charset="0"/>
              </a:rPr>
              <a:t>quoting</a:t>
            </a:r>
            <a:endParaRPr lang="en-US" dirty="0"/>
          </a:p>
        </p:txBody>
      </p:sp>
      <p:pic>
        <p:nvPicPr>
          <p:cNvPr id="8" name="Picture 7">
            <a:extLst>
              <a:ext uri="{FF2B5EF4-FFF2-40B4-BE49-F238E27FC236}">
                <a16:creationId xmlns:a16="http://schemas.microsoft.com/office/drawing/2014/main" id="{15E08E87-178E-7D7B-C6D2-88E332967D8E}"/>
              </a:ext>
            </a:extLst>
          </p:cNvPr>
          <p:cNvPicPr>
            <a:picLocks noChangeAspect="1"/>
          </p:cNvPicPr>
          <p:nvPr/>
        </p:nvPicPr>
        <p:blipFill>
          <a:blip r:embed="rId4"/>
          <a:stretch>
            <a:fillRect/>
          </a:stretch>
        </p:blipFill>
        <p:spPr>
          <a:xfrm>
            <a:off x="6752766" y="2475901"/>
            <a:ext cx="5439233" cy="2141236"/>
          </a:xfrm>
          <a:prstGeom prst="rect">
            <a:avLst/>
          </a:prstGeom>
        </p:spPr>
      </p:pic>
      <p:pic>
        <p:nvPicPr>
          <p:cNvPr id="19" name="Picture 18">
            <a:extLst>
              <a:ext uri="{FF2B5EF4-FFF2-40B4-BE49-F238E27FC236}">
                <a16:creationId xmlns:a16="http://schemas.microsoft.com/office/drawing/2014/main" id="{0864C7BB-EE5C-5D17-22F2-377BF97A77DF}"/>
              </a:ext>
            </a:extLst>
          </p:cNvPr>
          <p:cNvPicPr>
            <a:picLocks noChangeAspect="1"/>
          </p:cNvPicPr>
          <p:nvPr/>
        </p:nvPicPr>
        <p:blipFill>
          <a:blip r:embed="rId5"/>
          <a:stretch>
            <a:fillRect/>
          </a:stretch>
        </p:blipFill>
        <p:spPr>
          <a:xfrm>
            <a:off x="0" y="3347458"/>
            <a:ext cx="6752766" cy="3493762"/>
          </a:xfrm>
          <a:prstGeom prst="rect">
            <a:avLst/>
          </a:prstGeom>
        </p:spPr>
      </p:pic>
      <p:sp>
        <p:nvSpPr>
          <p:cNvPr id="25" name="TextBox 24">
            <a:extLst>
              <a:ext uri="{FF2B5EF4-FFF2-40B4-BE49-F238E27FC236}">
                <a16:creationId xmlns:a16="http://schemas.microsoft.com/office/drawing/2014/main" id="{427466A2-721B-6BAD-E743-CDA244054F1B}"/>
              </a:ext>
            </a:extLst>
          </p:cNvPr>
          <p:cNvSpPr txBox="1"/>
          <p:nvPr/>
        </p:nvSpPr>
        <p:spPr>
          <a:xfrm>
            <a:off x="1067659" y="1759165"/>
            <a:ext cx="11116825" cy="369332"/>
          </a:xfrm>
          <a:prstGeom prst="rect">
            <a:avLst/>
          </a:prstGeom>
          <a:noFill/>
        </p:spPr>
        <p:txBody>
          <a:bodyPr wrap="square">
            <a:spAutoFit/>
          </a:bodyPr>
          <a:lstStyle/>
          <a:p>
            <a:r>
              <a:rPr lang="en-US" b="0" i="0" dirty="0">
                <a:solidFill>
                  <a:srgbClr val="1C1D1F"/>
                </a:solidFill>
                <a:effectLst/>
                <a:latin typeface="Udemy Sans"/>
              </a:rPr>
              <a:t>Mục đích của việc trích dẫn là loại bỏ ý nghĩa đặc biệt khỏi các ký tự đặc biệt.</a:t>
            </a:r>
            <a:endParaRPr lang="en-US" dirty="0"/>
          </a:p>
        </p:txBody>
      </p:sp>
    </p:spTree>
    <p:extLst>
      <p:ext uri="{BB962C8B-B14F-4D97-AF65-F5344CB8AC3E}">
        <p14:creationId xmlns:p14="http://schemas.microsoft.com/office/powerpoint/2010/main" val="310165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Redirections</a:t>
            </a: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42</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6D225B3-8C80-B724-3245-9BE46A576E5F}"/>
              </a:ext>
            </a:extLst>
          </p:cNvPr>
          <p:cNvSpPr/>
          <p:nvPr/>
        </p:nvSpPr>
        <p:spPr>
          <a:xfrm>
            <a:off x="943167" y="624442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Sau khi xong 5 bước này thì bash sẽ thực hiện execute command line</a:t>
            </a:r>
          </a:p>
        </p:txBody>
      </p:sp>
      <p:pic>
        <p:nvPicPr>
          <p:cNvPr id="7" name="Picture 6">
            <a:extLst>
              <a:ext uri="{FF2B5EF4-FFF2-40B4-BE49-F238E27FC236}">
                <a16:creationId xmlns:a16="http://schemas.microsoft.com/office/drawing/2014/main" id="{9024F3B7-DFFD-7D74-4D87-C122136AAC8C}"/>
              </a:ext>
            </a:extLst>
          </p:cNvPr>
          <p:cNvPicPr>
            <a:picLocks noChangeAspect="1"/>
          </p:cNvPicPr>
          <p:nvPr/>
        </p:nvPicPr>
        <p:blipFill>
          <a:blip r:embed="rId4"/>
          <a:stretch>
            <a:fillRect/>
          </a:stretch>
        </p:blipFill>
        <p:spPr>
          <a:xfrm>
            <a:off x="617731" y="3417728"/>
            <a:ext cx="6154008" cy="1439880"/>
          </a:xfrm>
          <a:prstGeom prst="rect">
            <a:avLst/>
          </a:prstGeom>
        </p:spPr>
      </p:pic>
      <p:sp>
        <p:nvSpPr>
          <p:cNvPr id="8" name="TextBox 7">
            <a:extLst>
              <a:ext uri="{FF2B5EF4-FFF2-40B4-BE49-F238E27FC236}">
                <a16:creationId xmlns:a16="http://schemas.microsoft.com/office/drawing/2014/main" id="{6DA0AA26-D4C2-699B-BAC8-087B96F2DC0D}"/>
              </a:ext>
            </a:extLst>
          </p:cNvPr>
          <p:cNvSpPr txBox="1"/>
          <p:nvPr/>
        </p:nvSpPr>
        <p:spPr>
          <a:xfrm>
            <a:off x="6944139" y="1962997"/>
            <a:ext cx="4823791" cy="646331"/>
          </a:xfrm>
          <a:prstGeom prst="rect">
            <a:avLst/>
          </a:prstGeom>
          <a:noFill/>
        </p:spPr>
        <p:txBody>
          <a:bodyPr wrap="square" rtlCol="0">
            <a:spAutoFit/>
          </a:bodyPr>
          <a:lstStyle/>
          <a:p>
            <a:r>
              <a:rPr lang="en-US" dirty="0"/>
              <a:t>Echo “hello thonv” &gt; output.txt</a:t>
            </a:r>
          </a:p>
          <a:p>
            <a:endParaRPr lang="en-US" dirty="0"/>
          </a:p>
        </p:txBody>
      </p:sp>
      <p:pic>
        <p:nvPicPr>
          <p:cNvPr id="17" name="Picture 16">
            <a:extLst>
              <a:ext uri="{FF2B5EF4-FFF2-40B4-BE49-F238E27FC236}">
                <a16:creationId xmlns:a16="http://schemas.microsoft.com/office/drawing/2014/main" id="{CD1D474D-50F4-631F-A1A2-18A68967176A}"/>
              </a:ext>
            </a:extLst>
          </p:cNvPr>
          <p:cNvPicPr>
            <a:picLocks noChangeAspect="1"/>
          </p:cNvPicPr>
          <p:nvPr/>
        </p:nvPicPr>
        <p:blipFill>
          <a:blip r:embed="rId5"/>
          <a:stretch>
            <a:fillRect/>
          </a:stretch>
        </p:blipFill>
        <p:spPr>
          <a:xfrm>
            <a:off x="646852" y="1876564"/>
            <a:ext cx="6154009" cy="1371791"/>
          </a:xfrm>
          <a:prstGeom prst="rect">
            <a:avLst/>
          </a:prstGeom>
        </p:spPr>
      </p:pic>
      <p:sp>
        <p:nvSpPr>
          <p:cNvPr id="19" name="TextBox 18">
            <a:extLst>
              <a:ext uri="{FF2B5EF4-FFF2-40B4-BE49-F238E27FC236}">
                <a16:creationId xmlns:a16="http://schemas.microsoft.com/office/drawing/2014/main" id="{D137670D-E0A5-DDE5-8877-DDD436FDC0D0}"/>
              </a:ext>
            </a:extLst>
          </p:cNvPr>
          <p:cNvSpPr txBox="1"/>
          <p:nvPr/>
        </p:nvSpPr>
        <p:spPr>
          <a:xfrm>
            <a:off x="6944139" y="3337149"/>
            <a:ext cx="4823791" cy="923330"/>
          </a:xfrm>
          <a:prstGeom prst="rect">
            <a:avLst/>
          </a:prstGeom>
          <a:noFill/>
        </p:spPr>
        <p:txBody>
          <a:bodyPr wrap="square">
            <a:spAutoFit/>
          </a:bodyPr>
          <a:lstStyle/>
          <a:p>
            <a:r>
              <a:rPr lang="en-US" b="0" i="0" dirty="0">
                <a:solidFill>
                  <a:srgbClr val="1C1D1F"/>
                </a:solidFill>
                <a:effectLst/>
                <a:latin typeface="Udemy Sans"/>
              </a:rPr>
              <a:t>+ Để thêm Standard Output vào một tệp, ta sẽ sử dụng 2&gt;&gt;. Theo mặc định &gt;&gt; nối Standard Output vào một tệp.</a:t>
            </a:r>
            <a:endParaRPr lang="en-US" dirty="0"/>
          </a:p>
        </p:txBody>
      </p:sp>
      <p:sp>
        <p:nvSpPr>
          <p:cNvPr id="25" name="TextBox 24">
            <a:extLst>
              <a:ext uri="{FF2B5EF4-FFF2-40B4-BE49-F238E27FC236}">
                <a16:creationId xmlns:a16="http://schemas.microsoft.com/office/drawing/2014/main" id="{D94CB4BD-F827-7FEF-A601-06CAD3BAB43D}"/>
              </a:ext>
            </a:extLst>
          </p:cNvPr>
          <p:cNvSpPr txBox="1"/>
          <p:nvPr/>
        </p:nvSpPr>
        <p:spPr>
          <a:xfrm>
            <a:off x="6944139" y="4446498"/>
            <a:ext cx="4597927"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&gt;&gt; chuyển hướng </a:t>
            </a:r>
            <a:r>
              <a:rPr lang="en-US" b="0" i="0" dirty="0">
                <a:solidFill>
                  <a:srgbClr val="1C1D1F"/>
                </a:solidFill>
                <a:effectLst/>
                <a:latin typeface="Udemy Sans"/>
              </a:rPr>
              <a:t>Standard Output </a:t>
            </a:r>
            <a:r>
              <a:rPr lang="vi-VN" b="0" i="0" dirty="0">
                <a:solidFill>
                  <a:srgbClr val="1C1D1F"/>
                </a:solidFill>
                <a:effectLst/>
                <a:latin typeface="Udemy Sans"/>
              </a:rPr>
              <a:t>của lệnh tới một tệp.</a:t>
            </a:r>
            <a:endParaRPr lang="en-US" dirty="0"/>
          </a:p>
        </p:txBody>
      </p:sp>
      <p:sp>
        <p:nvSpPr>
          <p:cNvPr id="27" name="TextBox 26">
            <a:extLst>
              <a:ext uri="{FF2B5EF4-FFF2-40B4-BE49-F238E27FC236}">
                <a16:creationId xmlns:a16="http://schemas.microsoft.com/office/drawing/2014/main" id="{23CBBADD-B7D7-33FF-980E-37EBEBF2D90A}"/>
              </a:ext>
            </a:extLst>
          </p:cNvPr>
          <p:cNvSpPr txBox="1"/>
          <p:nvPr/>
        </p:nvSpPr>
        <p:spPr>
          <a:xfrm>
            <a:off x="6957391" y="5324126"/>
            <a:ext cx="4409661"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&amp;&gt; chuyển hướng </a:t>
            </a:r>
            <a:r>
              <a:rPr lang="en-US" b="0" i="0" dirty="0">
                <a:solidFill>
                  <a:srgbClr val="1C1D1F"/>
                </a:solidFill>
                <a:effectLst/>
                <a:latin typeface="Udemy Sans"/>
              </a:rPr>
              <a:t>Standard Output  </a:t>
            </a:r>
            <a:r>
              <a:rPr lang="vi-VN" b="0" i="0" dirty="0">
                <a:solidFill>
                  <a:srgbClr val="1C1D1F"/>
                </a:solidFill>
                <a:effectLst/>
                <a:latin typeface="Udemy Sans"/>
              </a:rPr>
              <a:t>và lỗi đến cùng một nơi.</a:t>
            </a:r>
            <a:endParaRPr lang="en-US" dirty="0"/>
          </a:p>
        </p:txBody>
      </p:sp>
      <p:sp>
        <p:nvSpPr>
          <p:cNvPr id="29" name="TextBox 28">
            <a:extLst>
              <a:ext uri="{FF2B5EF4-FFF2-40B4-BE49-F238E27FC236}">
                <a16:creationId xmlns:a16="http://schemas.microsoft.com/office/drawing/2014/main" id="{FC3D10B6-CD4F-2F49-9D36-20CDCF49281F}"/>
              </a:ext>
            </a:extLst>
          </p:cNvPr>
          <p:cNvSpPr txBox="1"/>
          <p:nvPr/>
        </p:nvSpPr>
        <p:spPr>
          <a:xfrm>
            <a:off x="6930887" y="2603906"/>
            <a:ext cx="4611179"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&gt; sẽ ghi đè nội dung hiện tại của tệp</a:t>
            </a:r>
            <a:endParaRPr lang="en-US" dirty="0"/>
          </a:p>
        </p:txBody>
      </p:sp>
    </p:spTree>
    <p:extLst>
      <p:ext uri="{BB962C8B-B14F-4D97-AF65-F5344CB8AC3E}">
        <p14:creationId xmlns:p14="http://schemas.microsoft.com/office/powerpoint/2010/main" val="1886344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170889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1708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Ví dụ</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43</a:t>
            </a:fld>
            <a:endParaRPr lang="vi-VN"/>
          </a:p>
        </p:txBody>
      </p:sp>
      <p:sp>
        <p:nvSpPr>
          <p:cNvPr id="12" name="Rectangle 11"/>
          <p:cNvSpPr/>
          <p:nvPr/>
        </p:nvSpPr>
        <p:spPr>
          <a:xfrm>
            <a:off x="5198161" y="888541"/>
            <a:ext cx="4784039"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Name=“Tho”     out=“out.txt”</a:t>
            </a:r>
          </a:p>
          <a:p>
            <a:r>
              <a:rPr lang="en-US" sz="2500" b="1" dirty="0">
                <a:solidFill>
                  <a:schemeClr val="accent1">
                    <a:lumMod val="50000"/>
                  </a:schemeClr>
                </a:solidFill>
                <a:latin typeface="Cambria" panose="02040503050406030204" pitchFamily="18" charset="0"/>
                <a:ea typeface="Cambria" panose="02040503050406030204" pitchFamily="18" charset="0"/>
              </a:rPr>
              <a:t>Echo $name &gt; $out</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73A0AA-CA6E-3829-3323-9C43D2A7EA47}"/>
              </a:ext>
            </a:extLst>
          </p:cNvPr>
          <p:cNvSpPr txBox="1"/>
          <p:nvPr/>
        </p:nvSpPr>
        <p:spPr>
          <a:xfrm>
            <a:off x="954157" y="2239617"/>
            <a:ext cx="6877878" cy="369332"/>
          </a:xfrm>
          <a:prstGeom prst="rect">
            <a:avLst/>
          </a:prstGeom>
          <a:noFill/>
        </p:spPr>
        <p:txBody>
          <a:bodyPr wrap="square" rtlCol="0">
            <a:spAutoFit/>
          </a:bodyPr>
          <a:lstStyle/>
          <a:p>
            <a:r>
              <a:rPr lang="en-US" dirty="0"/>
              <a:t>Step 1: tìm Word và toán tử       </a:t>
            </a:r>
          </a:p>
        </p:txBody>
      </p:sp>
      <p:sp>
        <p:nvSpPr>
          <p:cNvPr id="7" name="TextBox 6">
            <a:extLst>
              <a:ext uri="{FF2B5EF4-FFF2-40B4-BE49-F238E27FC236}">
                <a16:creationId xmlns:a16="http://schemas.microsoft.com/office/drawing/2014/main" id="{7E1430AF-7CC1-C204-EEDE-30CF06B66174}"/>
              </a:ext>
            </a:extLst>
          </p:cNvPr>
          <p:cNvSpPr txBox="1"/>
          <p:nvPr/>
        </p:nvSpPr>
        <p:spPr>
          <a:xfrm>
            <a:off x="4845112" y="2247532"/>
            <a:ext cx="6102626" cy="369332"/>
          </a:xfrm>
          <a:prstGeom prst="rect">
            <a:avLst/>
          </a:prstGeom>
          <a:no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Echo</a:t>
            </a:r>
            <a:r>
              <a:rPr lang="en-US" sz="1800" b="1" dirty="0">
                <a:solidFill>
                  <a:schemeClr val="accent1">
                    <a:lumMod val="50000"/>
                  </a:schemeClr>
                </a:solidFill>
                <a:latin typeface="Cambria" panose="02040503050406030204" pitchFamily="18" charset="0"/>
                <a:ea typeface="Cambria" panose="02040503050406030204" pitchFamily="18" charset="0"/>
              </a:rPr>
              <a:t> </a:t>
            </a:r>
            <a:r>
              <a:rPr lang="en-US" sz="1800" b="1" dirty="0">
                <a:solidFill>
                  <a:srgbClr val="FFC000"/>
                </a:solidFill>
                <a:latin typeface="Cambria" panose="02040503050406030204" pitchFamily="18" charset="0"/>
                <a:ea typeface="Cambria" panose="02040503050406030204" pitchFamily="18" charset="0"/>
              </a:rPr>
              <a:t>$name </a:t>
            </a:r>
            <a:r>
              <a:rPr lang="en-US" sz="1800" b="1" dirty="0">
                <a:solidFill>
                  <a:srgbClr val="00B0F0"/>
                </a:solidFill>
                <a:latin typeface="Cambria" panose="02040503050406030204" pitchFamily="18" charset="0"/>
                <a:ea typeface="Cambria" panose="02040503050406030204" pitchFamily="18" charset="0"/>
              </a:rPr>
              <a:t>&gt;</a:t>
            </a:r>
            <a:r>
              <a:rPr lang="en-US" sz="1800" b="1" dirty="0">
                <a:solidFill>
                  <a:schemeClr val="accent1">
                    <a:lumMod val="50000"/>
                  </a:schemeClr>
                </a:solidFill>
                <a:latin typeface="Cambria" panose="02040503050406030204" pitchFamily="18" charset="0"/>
                <a:ea typeface="Cambria" panose="02040503050406030204" pitchFamily="18" charset="0"/>
              </a:rPr>
              <a:t> </a:t>
            </a:r>
            <a:r>
              <a:rPr lang="en-US" sz="1800" b="1" dirty="0">
                <a:solidFill>
                  <a:srgbClr val="00B050"/>
                </a:solidFill>
                <a:latin typeface="Cambria" panose="02040503050406030204" pitchFamily="18" charset="0"/>
                <a:ea typeface="Cambria" panose="02040503050406030204" pitchFamily="18" charset="0"/>
              </a:rPr>
              <a:t>$out</a:t>
            </a:r>
          </a:p>
        </p:txBody>
      </p:sp>
      <p:sp>
        <p:nvSpPr>
          <p:cNvPr id="8" name="TextBox 7">
            <a:extLst>
              <a:ext uri="{FF2B5EF4-FFF2-40B4-BE49-F238E27FC236}">
                <a16:creationId xmlns:a16="http://schemas.microsoft.com/office/drawing/2014/main" id="{9AEB36F3-CBAB-3782-2B4C-291331245671}"/>
              </a:ext>
            </a:extLst>
          </p:cNvPr>
          <p:cNvSpPr txBox="1"/>
          <p:nvPr/>
        </p:nvSpPr>
        <p:spPr>
          <a:xfrm>
            <a:off x="954157" y="2877624"/>
            <a:ext cx="8150086" cy="369332"/>
          </a:xfrm>
          <a:prstGeom prst="rect">
            <a:avLst/>
          </a:prstGeom>
          <a:noFill/>
        </p:spPr>
        <p:txBody>
          <a:bodyPr wrap="square" rtlCol="0">
            <a:spAutoFit/>
          </a:bodyPr>
          <a:lstStyle/>
          <a:p>
            <a:r>
              <a:rPr lang="en-US" dirty="0"/>
              <a:t>Step 2: nhận dạng command                        </a:t>
            </a:r>
            <a:r>
              <a:rPr lang="en-US" dirty="0">
                <a:solidFill>
                  <a:srgbClr val="FF0000"/>
                </a:solidFill>
              </a:rPr>
              <a:t>có 1 newline ở cuối dòng, nhưng bị ẩn</a:t>
            </a:r>
          </a:p>
        </p:txBody>
      </p:sp>
      <p:sp>
        <p:nvSpPr>
          <p:cNvPr id="11" name="TextBox 10">
            <a:extLst>
              <a:ext uri="{FF2B5EF4-FFF2-40B4-BE49-F238E27FC236}">
                <a16:creationId xmlns:a16="http://schemas.microsoft.com/office/drawing/2014/main" id="{6E6D883D-2280-F08B-4B40-4A0497080BDC}"/>
              </a:ext>
            </a:extLst>
          </p:cNvPr>
          <p:cNvSpPr txBox="1"/>
          <p:nvPr/>
        </p:nvSpPr>
        <p:spPr>
          <a:xfrm>
            <a:off x="954157" y="3579110"/>
            <a:ext cx="8150086" cy="369332"/>
          </a:xfrm>
          <a:prstGeom prst="rect">
            <a:avLst/>
          </a:prstGeom>
          <a:noFill/>
        </p:spPr>
        <p:txBody>
          <a:bodyPr wrap="square" rtlCol="0">
            <a:spAutoFit/>
          </a:bodyPr>
          <a:lstStyle/>
          <a:p>
            <a:r>
              <a:rPr lang="en-US" dirty="0"/>
              <a:t>Step 3: Mở rộng</a:t>
            </a:r>
            <a:endParaRPr lang="en-US" dirty="0">
              <a:solidFill>
                <a:srgbClr val="FF0000"/>
              </a:solidFill>
            </a:endParaRPr>
          </a:p>
        </p:txBody>
      </p:sp>
      <p:sp>
        <p:nvSpPr>
          <p:cNvPr id="17" name="Rectangle 16">
            <a:extLst>
              <a:ext uri="{FF2B5EF4-FFF2-40B4-BE49-F238E27FC236}">
                <a16:creationId xmlns:a16="http://schemas.microsoft.com/office/drawing/2014/main" id="{284AD0CD-9B07-20A6-2A26-723F169F2C25}"/>
              </a:ext>
            </a:extLst>
          </p:cNvPr>
          <p:cNvSpPr/>
          <p:nvPr/>
        </p:nvSpPr>
        <p:spPr>
          <a:xfrm>
            <a:off x="4845112" y="3529911"/>
            <a:ext cx="4784039"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Echo Tho &gt; out.txt</a:t>
            </a:r>
          </a:p>
        </p:txBody>
      </p:sp>
      <p:sp>
        <p:nvSpPr>
          <p:cNvPr id="18" name="TextBox 17">
            <a:extLst>
              <a:ext uri="{FF2B5EF4-FFF2-40B4-BE49-F238E27FC236}">
                <a16:creationId xmlns:a16="http://schemas.microsoft.com/office/drawing/2014/main" id="{213F4568-19A7-134F-02BE-61405BD4A0E3}"/>
              </a:ext>
            </a:extLst>
          </p:cNvPr>
          <p:cNvSpPr txBox="1"/>
          <p:nvPr/>
        </p:nvSpPr>
        <p:spPr>
          <a:xfrm>
            <a:off x="954157" y="4230679"/>
            <a:ext cx="8150086" cy="369332"/>
          </a:xfrm>
          <a:prstGeom prst="rect">
            <a:avLst/>
          </a:prstGeom>
          <a:noFill/>
        </p:spPr>
        <p:txBody>
          <a:bodyPr wrap="square" rtlCol="0">
            <a:spAutoFit/>
          </a:bodyPr>
          <a:lstStyle/>
          <a:p>
            <a:r>
              <a:rPr lang="en-US" dirty="0"/>
              <a:t>Step 4: Remove Quote  : không có</a:t>
            </a:r>
            <a:endParaRPr lang="en-US" dirty="0">
              <a:solidFill>
                <a:srgbClr val="FF0000"/>
              </a:solidFill>
            </a:endParaRPr>
          </a:p>
        </p:txBody>
      </p:sp>
      <p:sp>
        <p:nvSpPr>
          <p:cNvPr id="19" name="TextBox 18">
            <a:extLst>
              <a:ext uri="{FF2B5EF4-FFF2-40B4-BE49-F238E27FC236}">
                <a16:creationId xmlns:a16="http://schemas.microsoft.com/office/drawing/2014/main" id="{23874339-F71E-B0C5-D875-802426F97E59}"/>
              </a:ext>
            </a:extLst>
          </p:cNvPr>
          <p:cNvSpPr txBox="1"/>
          <p:nvPr/>
        </p:nvSpPr>
        <p:spPr>
          <a:xfrm>
            <a:off x="954157" y="4773668"/>
            <a:ext cx="8150086" cy="369332"/>
          </a:xfrm>
          <a:prstGeom prst="rect">
            <a:avLst/>
          </a:prstGeom>
          <a:noFill/>
        </p:spPr>
        <p:txBody>
          <a:bodyPr wrap="square" rtlCol="0">
            <a:spAutoFit/>
          </a:bodyPr>
          <a:lstStyle/>
          <a:p>
            <a:r>
              <a:rPr lang="en-US" dirty="0"/>
              <a:t>Step 5: Chuyển hướng </a:t>
            </a:r>
            <a:endParaRPr lang="en-US" dirty="0">
              <a:solidFill>
                <a:srgbClr val="FF0000"/>
              </a:solidFill>
            </a:endParaRPr>
          </a:p>
        </p:txBody>
      </p:sp>
      <p:sp>
        <p:nvSpPr>
          <p:cNvPr id="24" name="Rectangle 23">
            <a:extLst>
              <a:ext uri="{FF2B5EF4-FFF2-40B4-BE49-F238E27FC236}">
                <a16:creationId xmlns:a16="http://schemas.microsoft.com/office/drawing/2014/main" id="{6857453D-027A-217D-0854-F87A61CFACC6}"/>
              </a:ext>
            </a:extLst>
          </p:cNvPr>
          <p:cNvSpPr/>
          <p:nvPr/>
        </p:nvSpPr>
        <p:spPr>
          <a:xfrm>
            <a:off x="4611757" y="4958334"/>
            <a:ext cx="2544417" cy="713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t>Echo Tho</a:t>
            </a:r>
          </a:p>
        </p:txBody>
      </p:sp>
      <p:sp>
        <p:nvSpPr>
          <p:cNvPr id="25" name="Arrow: Right 24">
            <a:extLst>
              <a:ext uri="{FF2B5EF4-FFF2-40B4-BE49-F238E27FC236}">
                <a16:creationId xmlns:a16="http://schemas.microsoft.com/office/drawing/2014/main" id="{F7D598C8-C90C-8A2E-C9F1-46371A7D857F}"/>
              </a:ext>
            </a:extLst>
          </p:cNvPr>
          <p:cNvSpPr/>
          <p:nvPr/>
        </p:nvSpPr>
        <p:spPr>
          <a:xfrm>
            <a:off x="7189304" y="5235333"/>
            <a:ext cx="1285461" cy="184666"/>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BA5570D9-5ECC-574A-CD63-8DF7E544FB6E}"/>
              </a:ext>
            </a:extLst>
          </p:cNvPr>
          <p:cNvSpPr txBox="1"/>
          <p:nvPr/>
        </p:nvSpPr>
        <p:spPr>
          <a:xfrm>
            <a:off x="7340258" y="4958334"/>
            <a:ext cx="915846" cy="369332"/>
          </a:xfrm>
          <a:prstGeom prst="rect">
            <a:avLst/>
          </a:prstGeom>
          <a:noFill/>
        </p:spPr>
        <p:txBody>
          <a:bodyPr wrap="square" rtlCol="0">
            <a:spAutoFit/>
          </a:bodyPr>
          <a:lstStyle/>
          <a:p>
            <a:r>
              <a:rPr lang="en-US" dirty="0"/>
              <a:t>stdout</a:t>
            </a:r>
          </a:p>
        </p:txBody>
      </p:sp>
      <p:sp>
        <p:nvSpPr>
          <p:cNvPr id="29" name="TextBox 28">
            <a:extLst>
              <a:ext uri="{FF2B5EF4-FFF2-40B4-BE49-F238E27FC236}">
                <a16:creationId xmlns:a16="http://schemas.microsoft.com/office/drawing/2014/main" id="{366895D8-E8E1-421E-86FA-3FA7C828577D}"/>
              </a:ext>
            </a:extLst>
          </p:cNvPr>
          <p:cNvSpPr txBox="1"/>
          <p:nvPr/>
        </p:nvSpPr>
        <p:spPr>
          <a:xfrm>
            <a:off x="8738362" y="5130466"/>
            <a:ext cx="2075412" cy="369332"/>
          </a:xfrm>
          <a:prstGeom prst="rect">
            <a:avLst/>
          </a:prstGeom>
          <a:noFill/>
        </p:spPr>
        <p:txBody>
          <a:bodyPr wrap="square" rtlCol="0">
            <a:spAutoFit/>
          </a:bodyPr>
          <a:lstStyle/>
          <a:p>
            <a:r>
              <a:rPr lang="en-US" dirty="0">
                <a:solidFill>
                  <a:srgbClr val="FF0000"/>
                </a:solidFill>
              </a:rPr>
              <a:t>Output.txt</a:t>
            </a:r>
          </a:p>
        </p:txBody>
      </p:sp>
    </p:spTree>
    <p:extLst>
      <p:ext uri="{BB962C8B-B14F-4D97-AF65-F5344CB8AC3E}">
        <p14:creationId xmlns:p14="http://schemas.microsoft.com/office/powerpoint/2010/main" val="3491678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Bài tập 1</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78FAA4-4E28-E5E1-566C-73DBC469439A}"/>
              </a:ext>
            </a:extLst>
          </p:cNvPr>
          <p:cNvPicPr>
            <a:picLocks noChangeAspect="1"/>
          </p:cNvPicPr>
          <p:nvPr/>
        </p:nvPicPr>
        <p:blipFill>
          <a:blip r:embed="rId4"/>
          <a:stretch>
            <a:fillRect/>
          </a:stretch>
        </p:blipFill>
        <p:spPr>
          <a:xfrm>
            <a:off x="5778494" y="1146412"/>
            <a:ext cx="4823965" cy="2874554"/>
          </a:xfrm>
          <a:prstGeom prst="rect">
            <a:avLst/>
          </a:prstGeom>
        </p:spPr>
      </p:pic>
      <p:pic>
        <p:nvPicPr>
          <p:cNvPr id="8" name="Picture 7">
            <a:extLst>
              <a:ext uri="{FF2B5EF4-FFF2-40B4-BE49-F238E27FC236}">
                <a16:creationId xmlns:a16="http://schemas.microsoft.com/office/drawing/2014/main" id="{37AC82A9-2B40-5C4D-8046-81AE56F263AD}"/>
              </a:ext>
            </a:extLst>
          </p:cNvPr>
          <p:cNvPicPr>
            <a:picLocks noChangeAspect="1"/>
          </p:cNvPicPr>
          <p:nvPr/>
        </p:nvPicPr>
        <p:blipFill>
          <a:blip r:embed="rId5"/>
          <a:stretch>
            <a:fillRect/>
          </a:stretch>
        </p:blipFill>
        <p:spPr>
          <a:xfrm>
            <a:off x="1233090" y="3685584"/>
            <a:ext cx="3975014" cy="2835010"/>
          </a:xfrm>
          <a:prstGeom prst="rect">
            <a:avLst/>
          </a:prstGeom>
        </p:spPr>
      </p:pic>
    </p:spTree>
    <p:extLst>
      <p:ext uri="{BB962C8B-B14F-4D97-AF65-F5344CB8AC3E}">
        <p14:creationId xmlns:p14="http://schemas.microsoft.com/office/powerpoint/2010/main" val="3116333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499607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486291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Positional Input</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45</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35ABBAB-3EBA-C218-18EF-B8C486FF6E17}"/>
              </a:ext>
            </a:extLst>
          </p:cNvPr>
          <p:cNvPicPr>
            <a:picLocks noChangeAspect="1"/>
          </p:cNvPicPr>
          <p:nvPr/>
        </p:nvPicPr>
        <p:blipFill>
          <a:blip r:embed="rId4"/>
          <a:stretch>
            <a:fillRect/>
          </a:stretch>
        </p:blipFill>
        <p:spPr>
          <a:xfrm>
            <a:off x="6169393" y="1875504"/>
            <a:ext cx="4882414" cy="3106991"/>
          </a:xfrm>
          <a:prstGeom prst="rect">
            <a:avLst/>
          </a:prstGeom>
        </p:spPr>
      </p:pic>
      <p:pic>
        <p:nvPicPr>
          <p:cNvPr id="8" name="Picture 7">
            <a:extLst>
              <a:ext uri="{FF2B5EF4-FFF2-40B4-BE49-F238E27FC236}">
                <a16:creationId xmlns:a16="http://schemas.microsoft.com/office/drawing/2014/main" id="{2EED3BBB-CB8C-C2FC-7879-87E7B956D6F7}"/>
              </a:ext>
            </a:extLst>
          </p:cNvPr>
          <p:cNvPicPr>
            <a:picLocks noChangeAspect="1"/>
          </p:cNvPicPr>
          <p:nvPr/>
        </p:nvPicPr>
        <p:blipFill>
          <a:blip r:embed="rId5"/>
          <a:stretch>
            <a:fillRect/>
          </a:stretch>
        </p:blipFill>
        <p:spPr>
          <a:xfrm>
            <a:off x="369374" y="5499899"/>
            <a:ext cx="10401130" cy="967956"/>
          </a:xfrm>
          <a:prstGeom prst="rect">
            <a:avLst/>
          </a:prstGeom>
        </p:spPr>
      </p:pic>
      <p:sp>
        <p:nvSpPr>
          <p:cNvPr id="3" name="TextBox 2">
            <a:extLst>
              <a:ext uri="{FF2B5EF4-FFF2-40B4-BE49-F238E27FC236}">
                <a16:creationId xmlns:a16="http://schemas.microsoft.com/office/drawing/2014/main" id="{8AB8EFB1-530C-B2FF-1583-03B07A027A41}"/>
              </a:ext>
            </a:extLst>
          </p:cNvPr>
          <p:cNvSpPr txBox="1"/>
          <p:nvPr/>
        </p:nvSpPr>
        <p:spPr>
          <a:xfrm>
            <a:off x="2126969" y="2605177"/>
            <a:ext cx="2997121" cy="369332"/>
          </a:xfrm>
          <a:prstGeom prst="rect">
            <a:avLst/>
          </a:prstGeom>
          <a:noFill/>
        </p:spPr>
        <p:txBody>
          <a:bodyPr wrap="square" rtlCol="0">
            <a:spAutoFit/>
          </a:bodyPr>
          <a:lstStyle/>
          <a:p>
            <a:r>
              <a:rPr lang="en-US" dirty="0"/>
              <a:t>$0 </a:t>
            </a:r>
            <a:r>
              <a:rPr lang="en-US" dirty="0" err="1"/>
              <a:t>tên</a:t>
            </a:r>
            <a:r>
              <a:rPr lang="en-US" dirty="0"/>
              <a:t> file bash </a:t>
            </a:r>
            <a:r>
              <a:rPr lang="en-US" dirty="0" err="1"/>
              <a:t>đang</a:t>
            </a:r>
            <a:r>
              <a:rPr lang="en-US" dirty="0"/>
              <a:t> </a:t>
            </a:r>
            <a:r>
              <a:rPr lang="en-US" dirty="0" err="1"/>
              <a:t>chạy</a:t>
            </a:r>
            <a:r>
              <a:rPr lang="en-US" dirty="0"/>
              <a:t> </a:t>
            </a:r>
          </a:p>
        </p:txBody>
      </p:sp>
    </p:spTree>
    <p:extLst>
      <p:ext uri="{BB962C8B-B14F-4D97-AF65-F5344CB8AC3E}">
        <p14:creationId xmlns:p14="http://schemas.microsoft.com/office/powerpoint/2010/main" val="448068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46</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9C8A972-F701-5461-1D20-F69734738815}"/>
              </a:ext>
            </a:extLst>
          </p:cNvPr>
          <p:cNvPicPr>
            <a:picLocks noChangeAspect="1"/>
          </p:cNvPicPr>
          <p:nvPr/>
        </p:nvPicPr>
        <p:blipFill>
          <a:blip r:embed="rId4"/>
          <a:stretch>
            <a:fillRect/>
          </a:stretch>
        </p:blipFill>
        <p:spPr>
          <a:xfrm>
            <a:off x="2680872" y="3608276"/>
            <a:ext cx="5734257" cy="3189025"/>
          </a:xfrm>
          <a:prstGeom prst="rect">
            <a:avLst/>
          </a:prstGeom>
        </p:spPr>
      </p:pic>
      <p:pic>
        <p:nvPicPr>
          <p:cNvPr id="8" name="Picture 7">
            <a:extLst>
              <a:ext uri="{FF2B5EF4-FFF2-40B4-BE49-F238E27FC236}">
                <a16:creationId xmlns:a16="http://schemas.microsoft.com/office/drawing/2014/main" id="{5630C050-A0E8-D2EB-0603-0291DDA82612}"/>
              </a:ext>
            </a:extLst>
          </p:cNvPr>
          <p:cNvPicPr>
            <a:picLocks noChangeAspect="1"/>
          </p:cNvPicPr>
          <p:nvPr/>
        </p:nvPicPr>
        <p:blipFill>
          <a:blip r:embed="rId5"/>
          <a:stretch>
            <a:fillRect/>
          </a:stretch>
        </p:blipFill>
        <p:spPr>
          <a:xfrm>
            <a:off x="1424607" y="2001247"/>
            <a:ext cx="8259260" cy="1388725"/>
          </a:xfrm>
          <a:prstGeom prst="rect">
            <a:avLst/>
          </a:prstGeom>
        </p:spPr>
      </p:pic>
    </p:spTree>
    <p:extLst>
      <p:ext uri="{BB962C8B-B14F-4D97-AF65-F5344CB8AC3E}">
        <p14:creationId xmlns:p14="http://schemas.microsoft.com/office/powerpoint/2010/main" val="2872634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2F16B1-59F4-F225-B936-98CC2285E97F}"/>
              </a:ext>
            </a:extLst>
          </p:cNvPr>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lấy tất cả các tham số truyền vào, khi ở giữa là dấu cách</a:t>
            </a:r>
          </a:p>
        </p:txBody>
      </p:sp>
      <p:pic>
        <p:nvPicPr>
          <p:cNvPr id="11" name="Picture 10">
            <a:extLst>
              <a:ext uri="{FF2B5EF4-FFF2-40B4-BE49-F238E27FC236}">
                <a16:creationId xmlns:a16="http://schemas.microsoft.com/office/drawing/2014/main" id="{4467CDF9-37FD-84FE-C541-27F35C3E5F35}"/>
              </a:ext>
            </a:extLst>
          </p:cNvPr>
          <p:cNvPicPr>
            <a:picLocks noChangeAspect="1"/>
          </p:cNvPicPr>
          <p:nvPr/>
        </p:nvPicPr>
        <p:blipFill>
          <a:blip r:embed="rId4"/>
          <a:stretch>
            <a:fillRect/>
          </a:stretch>
        </p:blipFill>
        <p:spPr>
          <a:xfrm>
            <a:off x="4539558" y="4221904"/>
            <a:ext cx="6989256" cy="1328756"/>
          </a:xfrm>
          <a:prstGeom prst="rect">
            <a:avLst/>
          </a:prstGeom>
        </p:spPr>
      </p:pic>
      <p:pic>
        <p:nvPicPr>
          <p:cNvPr id="17" name="Picture 16">
            <a:extLst>
              <a:ext uri="{FF2B5EF4-FFF2-40B4-BE49-F238E27FC236}">
                <a16:creationId xmlns:a16="http://schemas.microsoft.com/office/drawing/2014/main" id="{3481116A-7463-8AAC-DAC3-9DEE45CEEB0F}"/>
              </a:ext>
            </a:extLst>
          </p:cNvPr>
          <p:cNvPicPr>
            <a:picLocks noChangeAspect="1"/>
          </p:cNvPicPr>
          <p:nvPr/>
        </p:nvPicPr>
        <p:blipFill>
          <a:blip r:embed="rId5"/>
          <a:stretch>
            <a:fillRect/>
          </a:stretch>
        </p:blipFill>
        <p:spPr>
          <a:xfrm>
            <a:off x="722245" y="3386601"/>
            <a:ext cx="3571459" cy="3108492"/>
          </a:xfrm>
          <a:prstGeom prst="rect">
            <a:avLst/>
          </a:prstGeom>
        </p:spPr>
      </p:pic>
    </p:spTree>
    <p:extLst>
      <p:ext uri="{BB962C8B-B14F-4D97-AF65-F5344CB8AC3E}">
        <p14:creationId xmlns:p14="http://schemas.microsoft.com/office/powerpoint/2010/main" val="338022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2F16B1-59F4-F225-B936-98CC2285E97F}"/>
              </a:ext>
            </a:extLst>
          </p:cNvPr>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Khi IFS là gì, thì param lấy vào sẽ có dấu đó ở giữa</a:t>
            </a:r>
          </a:p>
        </p:txBody>
      </p:sp>
      <p:pic>
        <p:nvPicPr>
          <p:cNvPr id="7" name="Picture 6">
            <a:extLst>
              <a:ext uri="{FF2B5EF4-FFF2-40B4-BE49-F238E27FC236}">
                <a16:creationId xmlns:a16="http://schemas.microsoft.com/office/drawing/2014/main" id="{8692BF64-6FC9-DE18-1F01-065880A577C5}"/>
              </a:ext>
            </a:extLst>
          </p:cNvPr>
          <p:cNvPicPr>
            <a:picLocks noChangeAspect="1"/>
          </p:cNvPicPr>
          <p:nvPr/>
        </p:nvPicPr>
        <p:blipFill>
          <a:blip r:embed="rId4"/>
          <a:stretch>
            <a:fillRect/>
          </a:stretch>
        </p:blipFill>
        <p:spPr>
          <a:xfrm>
            <a:off x="834883" y="2960465"/>
            <a:ext cx="9669005" cy="732500"/>
          </a:xfrm>
          <a:prstGeom prst="rect">
            <a:avLst/>
          </a:prstGeom>
        </p:spPr>
      </p:pic>
      <p:pic>
        <p:nvPicPr>
          <p:cNvPr id="12" name="Picture 11">
            <a:extLst>
              <a:ext uri="{FF2B5EF4-FFF2-40B4-BE49-F238E27FC236}">
                <a16:creationId xmlns:a16="http://schemas.microsoft.com/office/drawing/2014/main" id="{1F40DBB2-06A6-0E38-EF34-3E8A9E33A71D}"/>
              </a:ext>
            </a:extLst>
          </p:cNvPr>
          <p:cNvPicPr>
            <a:picLocks noChangeAspect="1"/>
          </p:cNvPicPr>
          <p:nvPr/>
        </p:nvPicPr>
        <p:blipFill>
          <a:blip r:embed="rId5"/>
          <a:stretch>
            <a:fillRect/>
          </a:stretch>
        </p:blipFill>
        <p:spPr>
          <a:xfrm>
            <a:off x="3757308" y="3816395"/>
            <a:ext cx="2820471" cy="3038628"/>
          </a:xfrm>
          <a:prstGeom prst="rect">
            <a:avLst/>
          </a:prstGeom>
        </p:spPr>
      </p:pic>
    </p:spTree>
    <p:extLst>
      <p:ext uri="{BB962C8B-B14F-4D97-AF65-F5344CB8AC3E}">
        <p14:creationId xmlns:p14="http://schemas.microsoft.com/office/powerpoint/2010/main" val="3564066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49</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17426C6F-168E-B286-1A85-4B178287EF58}"/>
              </a:ext>
            </a:extLst>
          </p:cNvPr>
          <p:cNvGraphicFramePr>
            <a:graphicFrameLocks noGrp="1"/>
          </p:cNvGraphicFramePr>
          <p:nvPr>
            <p:extLst>
              <p:ext uri="{D42A27DB-BD31-4B8C-83A1-F6EECF244321}">
                <p14:modId xmlns:p14="http://schemas.microsoft.com/office/powerpoint/2010/main" val="4082174875"/>
              </p:ext>
            </p:extLst>
          </p:nvPr>
        </p:nvGraphicFramePr>
        <p:xfrm>
          <a:off x="1100563" y="2093728"/>
          <a:ext cx="9740352" cy="3583552"/>
        </p:xfrm>
        <a:graphic>
          <a:graphicData uri="http://schemas.openxmlformats.org/drawingml/2006/table">
            <a:tbl>
              <a:tblPr/>
              <a:tblGrid>
                <a:gridCol w="1762544">
                  <a:extLst>
                    <a:ext uri="{9D8B030D-6E8A-4147-A177-3AD203B41FA5}">
                      <a16:colId xmlns:a16="http://schemas.microsoft.com/office/drawing/2014/main" val="613581012"/>
                    </a:ext>
                  </a:extLst>
                </a:gridCol>
                <a:gridCol w="7977808">
                  <a:extLst>
                    <a:ext uri="{9D8B030D-6E8A-4147-A177-3AD203B41FA5}">
                      <a16:colId xmlns:a16="http://schemas.microsoft.com/office/drawing/2014/main" val="2195021606"/>
                    </a:ext>
                  </a:extLst>
                </a:gridCol>
              </a:tblGrid>
              <a:tr h="299407">
                <a:tc>
                  <a:txBody>
                    <a:bodyPr/>
                    <a:lstStyle/>
                    <a:p>
                      <a:pPr fontAlgn="t"/>
                      <a:r>
                        <a:rPr lang="en-US" sz="2500" dirty="0">
                          <a:effectLst/>
                        </a:rPr>
                        <a:t>$0</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Tên chính script file đang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585949269"/>
                  </a:ext>
                </a:extLst>
              </a:tr>
              <a:tr h="397125">
                <a:tc>
                  <a:txBody>
                    <a:bodyPr/>
                    <a:lstStyle/>
                    <a:p>
                      <a:pPr fontAlgn="t"/>
                      <a:r>
                        <a:rPr lang="en-US" sz="2500" dirty="0">
                          <a:effectLst/>
                        </a:rPr>
                        <a:t>$n</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Giá trị truyền vào ở vị trí thứ n khi gõ lệnh chạy shell trên terminal chẳng hạn</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957993449"/>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Số lượng các argument truyền vào khi gõ lệnh chạy shell</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549029514"/>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Chứa tất cả tham số được đưa vào script, nó được xem như 1 chuỗi chứa tất cả</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984174987"/>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Chứa tất cả tham số nhưng phân biệt thành những tham số riêng lẻ</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86932383"/>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Trạng thái thoát ra của lệnh ngay trước đó được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323193143"/>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Số tiến trình của shell hiện tại. Đối với Shell script đây là số ProcessID mà chúng đang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254540106"/>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vi-VN" sz="1600" dirty="0">
                          <a:effectLst/>
                        </a:rPr>
                        <a:t>Số tiến trình của lệnh background trước</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1370816738"/>
                  </a:ext>
                </a:extLst>
              </a:tr>
            </a:tbl>
          </a:graphicData>
        </a:graphic>
      </p:graphicFrame>
      <p:sp>
        <p:nvSpPr>
          <p:cNvPr id="8" name="Rectangle 7">
            <a:extLst>
              <a:ext uri="{FF2B5EF4-FFF2-40B4-BE49-F238E27FC236}">
                <a16:creationId xmlns:a16="http://schemas.microsoft.com/office/drawing/2014/main" id="{002C8AE7-DA38-4C15-EE32-CC9D245E7BB5}"/>
              </a:ext>
            </a:extLst>
          </p:cNvPr>
          <p:cNvSpPr/>
          <p:nvPr/>
        </p:nvSpPr>
        <p:spPr>
          <a:xfrm>
            <a:off x="1067659" y="4320209"/>
            <a:ext cx="7029419" cy="50357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629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9DCEFA-B863-1921-8F21-BF1F717B35B0}"/>
              </a:ext>
            </a:extLst>
          </p:cNvPr>
          <p:cNvSpPr>
            <a:spLocks noChangeArrowheads="1"/>
          </p:cNvSpPr>
          <p:nvPr/>
        </p:nvSpPr>
        <p:spPr bwMode="auto">
          <a:xfrm>
            <a:off x="381740" y="165202"/>
            <a:ext cx="9826729"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Shell – Giao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diện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dòng</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(Command-Line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gì</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chương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phép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tương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hành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bằng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Ví</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Bourne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Bourne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Again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SHell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fish, v.v.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Vai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trò</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chuyển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thành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hành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FBAD239-C1FC-0D71-BB04-4CB6D837C13B}"/>
              </a:ext>
            </a:extLst>
          </p:cNvPr>
          <p:cNvSpPr>
            <a:spLocks noChangeArrowheads="1"/>
          </p:cNvSpPr>
          <p:nvPr/>
        </p:nvSpPr>
        <p:spPr bwMode="auto">
          <a:xfrm>
            <a:off x="488271" y="3429000"/>
            <a:ext cx="7805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Bash Shell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cụ</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gì</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những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phổ</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biến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nhất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Đặc</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điểm</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nổi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bật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Mạnh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mẽ</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hơn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hỗ</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trợ</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biến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kiện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vòng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lặp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Hầu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hết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Linux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mặc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biết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đang</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Bash Shell:</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echo $0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nếu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ở Bash Shell.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987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Ứng dụng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50</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21F25E-A93F-525C-92CB-FE2185602A1E}"/>
              </a:ext>
            </a:extLst>
          </p:cNvPr>
          <p:cNvPicPr>
            <a:picLocks noChangeAspect="1"/>
          </p:cNvPicPr>
          <p:nvPr/>
        </p:nvPicPr>
        <p:blipFill>
          <a:blip r:embed="rId4"/>
          <a:stretch>
            <a:fillRect/>
          </a:stretch>
        </p:blipFill>
        <p:spPr>
          <a:xfrm>
            <a:off x="7841480" y="2345705"/>
            <a:ext cx="4281439" cy="4462855"/>
          </a:xfrm>
          <a:prstGeom prst="rect">
            <a:avLst/>
          </a:prstGeom>
        </p:spPr>
      </p:pic>
      <p:pic>
        <p:nvPicPr>
          <p:cNvPr id="8" name="Picture 7">
            <a:extLst>
              <a:ext uri="{FF2B5EF4-FFF2-40B4-BE49-F238E27FC236}">
                <a16:creationId xmlns:a16="http://schemas.microsoft.com/office/drawing/2014/main" id="{CEFE5FB0-EDA4-D287-42C1-47EA7B9E5195}"/>
              </a:ext>
            </a:extLst>
          </p:cNvPr>
          <p:cNvPicPr>
            <a:picLocks noChangeAspect="1"/>
          </p:cNvPicPr>
          <p:nvPr/>
        </p:nvPicPr>
        <p:blipFill>
          <a:blip r:embed="rId5"/>
          <a:stretch>
            <a:fillRect/>
          </a:stretch>
        </p:blipFill>
        <p:spPr>
          <a:xfrm>
            <a:off x="273293" y="2655564"/>
            <a:ext cx="7218063" cy="503586"/>
          </a:xfrm>
          <a:prstGeom prst="rect">
            <a:avLst/>
          </a:prstGeom>
        </p:spPr>
      </p:pic>
    </p:spTree>
    <p:extLst>
      <p:ext uri="{BB962C8B-B14F-4D97-AF65-F5344CB8AC3E}">
        <p14:creationId xmlns:p14="http://schemas.microsoft.com/office/powerpoint/2010/main" val="3523890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74518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92200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Read comamnd</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98F0AA-92E2-F756-25DF-4A023197278D}"/>
              </a:ext>
            </a:extLst>
          </p:cNvPr>
          <p:cNvPicPr>
            <a:picLocks noChangeAspect="1"/>
          </p:cNvPicPr>
          <p:nvPr/>
        </p:nvPicPr>
        <p:blipFill>
          <a:blip r:embed="rId4"/>
          <a:stretch>
            <a:fillRect/>
          </a:stretch>
        </p:blipFill>
        <p:spPr>
          <a:xfrm>
            <a:off x="935737" y="5054793"/>
            <a:ext cx="8314473" cy="1666682"/>
          </a:xfrm>
          <a:prstGeom prst="rect">
            <a:avLst/>
          </a:prstGeom>
        </p:spPr>
      </p:pic>
      <p:pic>
        <p:nvPicPr>
          <p:cNvPr id="8" name="Picture 7">
            <a:extLst>
              <a:ext uri="{FF2B5EF4-FFF2-40B4-BE49-F238E27FC236}">
                <a16:creationId xmlns:a16="http://schemas.microsoft.com/office/drawing/2014/main" id="{20B434EA-8B37-6733-FF5C-A271C754B003}"/>
              </a:ext>
            </a:extLst>
          </p:cNvPr>
          <p:cNvPicPr>
            <a:picLocks noChangeAspect="1"/>
          </p:cNvPicPr>
          <p:nvPr/>
        </p:nvPicPr>
        <p:blipFill>
          <a:blip r:embed="rId5"/>
          <a:stretch>
            <a:fillRect/>
          </a:stretch>
        </p:blipFill>
        <p:spPr>
          <a:xfrm>
            <a:off x="873614" y="1760137"/>
            <a:ext cx="4219359" cy="2893682"/>
          </a:xfrm>
          <a:prstGeom prst="rect">
            <a:avLst/>
          </a:prstGeom>
        </p:spPr>
      </p:pic>
      <p:pic>
        <p:nvPicPr>
          <p:cNvPr id="17" name="Picture 16">
            <a:extLst>
              <a:ext uri="{FF2B5EF4-FFF2-40B4-BE49-F238E27FC236}">
                <a16:creationId xmlns:a16="http://schemas.microsoft.com/office/drawing/2014/main" id="{2E311DCE-86C4-2DF9-D5CA-11EB405C6E50}"/>
              </a:ext>
            </a:extLst>
          </p:cNvPr>
          <p:cNvPicPr>
            <a:picLocks noChangeAspect="1"/>
          </p:cNvPicPr>
          <p:nvPr/>
        </p:nvPicPr>
        <p:blipFill>
          <a:blip r:embed="rId6"/>
          <a:stretch>
            <a:fillRect/>
          </a:stretch>
        </p:blipFill>
        <p:spPr>
          <a:xfrm>
            <a:off x="5911308" y="1639494"/>
            <a:ext cx="4001318" cy="3014325"/>
          </a:xfrm>
          <a:prstGeom prst="rect">
            <a:avLst/>
          </a:prstGeom>
        </p:spPr>
      </p:pic>
    </p:spTree>
    <p:extLst>
      <p:ext uri="{BB962C8B-B14F-4D97-AF65-F5344CB8AC3E}">
        <p14:creationId xmlns:p14="http://schemas.microsoft.com/office/powerpoint/2010/main" val="3211997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biến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52</a:t>
            </a:fld>
            <a:endParaRPr lang="vi-VN"/>
          </a:p>
        </p:txBody>
      </p:sp>
      <p:sp>
        <p:nvSpPr>
          <p:cNvPr id="12" name="Rectangle 11"/>
          <p:cNvSpPr/>
          <p:nvPr/>
        </p:nvSpPr>
        <p:spPr>
          <a:xfrm>
            <a:off x="1054764" y="3783993"/>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-gt –lt –geq -leq</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72A4CD5-26F3-C7F5-2EFC-4C6AE10D43BA}"/>
              </a:ext>
            </a:extLst>
          </p:cNvPr>
          <p:cNvPicPr>
            <a:picLocks noChangeAspect="1"/>
          </p:cNvPicPr>
          <p:nvPr/>
        </p:nvPicPr>
        <p:blipFill>
          <a:blip r:embed="rId4"/>
          <a:stretch>
            <a:fillRect/>
          </a:stretch>
        </p:blipFill>
        <p:spPr>
          <a:xfrm>
            <a:off x="933607" y="2036845"/>
            <a:ext cx="8417203" cy="1553175"/>
          </a:xfrm>
          <a:prstGeom prst="rect">
            <a:avLst/>
          </a:prstGeom>
        </p:spPr>
      </p:pic>
      <p:pic>
        <p:nvPicPr>
          <p:cNvPr id="8" name="Picture 7">
            <a:extLst>
              <a:ext uri="{FF2B5EF4-FFF2-40B4-BE49-F238E27FC236}">
                <a16:creationId xmlns:a16="http://schemas.microsoft.com/office/drawing/2014/main" id="{5B62C37A-54F4-4BCD-7997-221B63E24BDD}"/>
              </a:ext>
            </a:extLst>
          </p:cNvPr>
          <p:cNvPicPr>
            <a:picLocks noChangeAspect="1"/>
          </p:cNvPicPr>
          <p:nvPr/>
        </p:nvPicPr>
        <p:blipFill>
          <a:blip r:embed="rId5"/>
          <a:stretch>
            <a:fillRect/>
          </a:stretch>
        </p:blipFill>
        <p:spPr>
          <a:xfrm>
            <a:off x="4763129" y="3984271"/>
            <a:ext cx="6765685" cy="1567496"/>
          </a:xfrm>
          <a:prstGeom prst="rect">
            <a:avLst/>
          </a:prstGeom>
        </p:spPr>
      </p:pic>
      <p:pic>
        <p:nvPicPr>
          <p:cNvPr id="17" name="Picture 16">
            <a:extLst>
              <a:ext uri="{FF2B5EF4-FFF2-40B4-BE49-F238E27FC236}">
                <a16:creationId xmlns:a16="http://schemas.microsoft.com/office/drawing/2014/main" id="{7D0C827C-2763-6418-D860-7C3677794B17}"/>
              </a:ext>
            </a:extLst>
          </p:cNvPr>
          <p:cNvPicPr>
            <a:picLocks noChangeAspect="1"/>
          </p:cNvPicPr>
          <p:nvPr/>
        </p:nvPicPr>
        <p:blipFill>
          <a:blip r:embed="rId6"/>
          <a:stretch>
            <a:fillRect/>
          </a:stretch>
        </p:blipFill>
        <p:spPr>
          <a:xfrm>
            <a:off x="205790" y="6082754"/>
            <a:ext cx="7684606" cy="615400"/>
          </a:xfrm>
          <a:prstGeom prst="rect">
            <a:avLst/>
          </a:prstGeom>
        </p:spPr>
      </p:pic>
      <p:sp>
        <p:nvSpPr>
          <p:cNvPr id="18" name="Rectangle 17">
            <a:extLst>
              <a:ext uri="{FF2B5EF4-FFF2-40B4-BE49-F238E27FC236}">
                <a16:creationId xmlns:a16="http://schemas.microsoft.com/office/drawing/2014/main" id="{0E350F53-215F-9E7E-220A-18DD20E42E32}"/>
              </a:ext>
            </a:extLst>
          </p:cNvPr>
          <p:cNvSpPr/>
          <p:nvPr/>
        </p:nvSpPr>
        <p:spPr>
          <a:xfrm>
            <a:off x="377241" y="5424034"/>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Biến b có zezo hay không</a:t>
            </a:r>
          </a:p>
        </p:txBody>
      </p:sp>
      <p:sp>
        <p:nvSpPr>
          <p:cNvPr id="19" name="Rectangle 18">
            <a:extLst>
              <a:ext uri="{FF2B5EF4-FFF2-40B4-BE49-F238E27FC236}">
                <a16:creationId xmlns:a16="http://schemas.microsoft.com/office/drawing/2014/main" id="{05E7BFF2-4F66-2D7C-F9B3-19A2C6AC1EC4}"/>
              </a:ext>
            </a:extLst>
          </p:cNvPr>
          <p:cNvSpPr/>
          <p:nvPr/>
        </p:nvSpPr>
        <p:spPr>
          <a:xfrm>
            <a:off x="5666521" y="869832"/>
            <a:ext cx="6114662"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-eq là bằng, còn –ne là không bằng</a:t>
            </a:r>
          </a:p>
        </p:txBody>
      </p:sp>
    </p:spTree>
    <p:extLst>
      <p:ext uri="{BB962C8B-B14F-4D97-AF65-F5344CB8AC3E}">
        <p14:creationId xmlns:p14="http://schemas.microsoft.com/office/powerpoint/2010/main" val="676504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biến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53</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D5DD5EE7-6E7B-9B55-DFA2-2DF40A0A72B0}"/>
              </a:ext>
            </a:extLst>
          </p:cNvPr>
          <p:cNvSpPr>
            <a:spLocks noChangeArrowheads="1"/>
          </p:cNvSpPr>
          <p:nvPr/>
        </p:nvSpPr>
        <p:spPr bwMode="auto">
          <a:xfrm>
            <a:off x="870060" y="1897549"/>
            <a:ext cx="647645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string1 = string2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chuỗi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string1 != string2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chuỗi không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-n string1</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true nếu tring1 không rỗng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-z string1</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true nếu tring1 rỗng</a:t>
            </a:r>
          </a:p>
        </p:txBody>
      </p:sp>
      <p:sp>
        <p:nvSpPr>
          <p:cNvPr id="24" name="TextBox 23">
            <a:extLst>
              <a:ext uri="{FF2B5EF4-FFF2-40B4-BE49-F238E27FC236}">
                <a16:creationId xmlns:a16="http://schemas.microsoft.com/office/drawing/2014/main" id="{04BAE3AF-779C-4B98-6D0D-E85C3D23A28E}"/>
              </a:ext>
            </a:extLst>
          </p:cNvPr>
          <p:cNvSpPr txBox="1"/>
          <p:nvPr/>
        </p:nvSpPr>
        <p:spPr>
          <a:xfrm>
            <a:off x="870060" y="3096421"/>
            <a:ext cx="11321940" cy="224676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expression1 -eq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biểu thức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expression1 -ne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biểu thức không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expression1 -gt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lớn hơn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expression1 -ge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lớn hơn hoặc bằng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expression1 -lt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nhỏ hơn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expression1 -le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nhỏ hơn hoặc bằng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 là false (toán tử not)</a:t>
            </a:r>
          </a:p>
        </p:txBody>
      </p:sp>
    </p:spTree>
    <p:extLst>
      <p:ext uri="{BB962C8B-B14F-4D97-AF65-F5344CB8AC3E}">
        <p14:creationId xmlns:p14="http://schemas.microsoft.com/office/powerpoint/2010/main" val="4063153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E350F53-215F-9E7E-220A-18DD20E42E32}"/>
              </a:ext>
            </a:extLst>
          </p:cNvPr>
          <p:cNvSpPr/>
          <p:nvPr/>
        </p:nvSpPr>
        <p:spPr>
          <a:xfrm>
            <a:off x="617731" y="1891777"/>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 File này có tồn tại hay không</a:t>
            </a:r>
          </a:p>
        </p:txBody>
      </p:sp>
      <p:pic>
        <p:nvPicPr>
          <p:cNvPr id="7" name="Picture 6">
            <a:extLst>
              <a:ext uri="{FF2B5EF4-FFF2-40B4-BE49-F238E27FC236}">
                <a16:creationId xmlns:a16="http://schemas.microsoft.com/office/drawing/2014/main" id="{9EAA18A1-875B-C117-A54D-1D7C3524695A}"/>
              </a:ext>
            </a:extLst>
          </p:cNvPr>
          <p:cNvPicPr>
            <a:picLocks noChangeAspect="1"/>
          </p:cNvPicPr>
          <p:nvPr/>
        </p:nvPicPr>
        <p:blipFill>
          <a:blip r:embed="rId4"/>
          <a:stretch>
            <a:fillRect/>
          </a:stretch>
        </p:blipFill>
        <p:spPr>
          <a:xfrm>
            <a:off x="369374" y="2531258"/>
            <a:ext cx="9975938" cy="711231"/>
          </a:xfrm>
          <a:prstGeom prst="rect">
            <a:avLst/>
          </a:prstGeom>
        </p:spPr>
      </p:pic>
      <p:pic>
        <p:nvPicPr>
          <p:cNvPr id="19" name="Picture 18">
            <a:extLst>
              <a:ext uri="{FF2B5EF4-FFF2-40B4-BE49-F238E27FC236}">
                <a16:creationId xmlns:a16="http://schemas.microsoft.com/office/drawing/2014/main" id="{2BF71D1A-F948-CFBF-DD12-74CAD0A33747}"/>
              </a:ext>
            </a:extLst>
          </p:cNvPr>
          <p:cNvPicPr>
            <a:picLocks noChangeAspect="1"/>
          </p:cNvPicPr>
          <p:nvPr/>
        </p:nvPicPr>
        <p:blipFill>
          <a:blip r:embed="rId5"/>
          <a:stretch>
            <a:fillRect/>
          </a:stretch>
        </p:blipFill>
        <p:spPr>
          <a:xfrm>
            <a:off x="268637" y="3984309"/>
            <a:ext cx="10648130" cy="711231"/>
          </a:xfrm>
          <a:prstGeom prst="rect">
            <a:avLst/>
          </a:prstGeom>
        </p:spPr>
      </p:pic>
      <p:sp>
        <p:nvSpPr>
          <p:cNvPr id="24" name="Rectangle 23">
            <a:extLst>
              <a:ext uri="{FF2B5EF4-FFF2-40B4-BE49-F238E27FC236}">
                <a16:creationId xmlns:a16="http://schemas.microsoft.com/office/drawing/2014/main" id="{9B7001C4-8C66-5DF6-491F-944B35A0FE09}"/>
              </a:ext>
            </a:extLst>
          </p:cNvPr>
          <p:cNvSpPr/>
          <p:nvPr/>
        </p:nvSpPr>
        <p:spPr>
          <a:xfrm>
            <a:off x="544439" y="3392194"/>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F : có phải là 1 file bình thường ( như pdf , doc hay không )</a:t>
            </a:r>
          </a:p>
        </p:txBody>
      </p:sp>
      <p:pic>
        <p:nvPicPr>
          <p:cNvPr id="26" name="Picture 25">
            <a:extLst>
              <a:ext uri="{FF2B5EF4-FFF2-40B4-BE49-F238E27FC236}">
                <a16:creationId xmlns:a16="http://schemas.microsoft.com/office/drawing/2014/main" id="{6B620DF6-EFDF-1CD9-0694-E2E4B5160066}"/>
              </a:ext>
            </a:extLst>
          </p:cNvPr>
          <p:cNvPicPr>
            <a:picLocks noChangeAspect="1"/>
          </p:cNvPicPr>
          <p:nvPr/>
        </p:nvPicPr>
        <p:blipFill>
          <a:blip r:embed="rId6"/>
          <a:stretch>
            <a:fillRect/>
          </a:stretch>
        </p:blipFill>
        <p:spPr>
          <a:xfrm>
            <a:off x="364563" y="5591864"/>
            <a:ext cx="11462874" cy="719154"/>
          </a:xfrm>
          <a:prstGeom prst="rect">
            <a:avLst/>
          </a:prstGeom>
        </p:spPr>
      </p:pic>
      <p:sp>
        <p:nvSpPr>
          <p:cNvPr id="27" name="Rectangle 26">
            <a:extLst>
              <a:ext uri="{FF2B5EF4-FFF2-40B4-BE49-F238E27FC236}">
                <a16:creationId xmlns:a16="http://schemas.microsoft.com/office/drawing/2014/main" id="{B0E4D7DC-7221-08B9-8703-B1959AE5887A}"/>
              </a:ext>
            </a:extLst>
          </p:cNvPr>
          <p:cNvSpPr/>
          <p:nvPr/>
        </p:nvSpPr>
        <p:spPr>
          <a:xfrm>
            <a:off x="443184" y="489261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D : Có phải 1 thư mục hay không</a:t>
            </a:r>
          </a:p>
        </p:txBody>
      </p:sp>
      <p:pic>
        <p:nvPicPr>
          <p:cNvPr id="29" name="Picture 28">
            <a:extLst>
              <a:ext uri="{FF2B5EF4-FFF2-40B4-BE49-F238E27FC236}">
                <a16:creationId xmlns:a16="http://schemas.microsoft.com/office/drawing/2014/main" id="{97E5495E-A240-4471-3B1F-5B447BE69360}"/>
              </a:ext>
            </a:extLst>
          </p:cNvPr>
          <p:cNvPicPr>
            <a:picLocks noChangeAspect="1"/>
          </p:cNvPicPr>
          <p:nvPr/>
        </p:nvPicPr>
        <p:blipFill>
          <a:blip r:embed="rId7"/>
          <a:stretch>
            <a:fillRect/>
          </a:stretch>
        </p:blipFill>
        <p:spPr>
          <a:xfrm>
            <a:off x="6760554" y="1299928"/>
            <a:ext cx="4887007" cy="943107"/>
          </a:xfrm>
          <a:prstGeom prst="rect">
            <a:avLst/>
          </a:prstGeom>
        </p:spPr>
      </p:pic>
      <p:sp>
        <p:nvSpPr>
          <p:cNvPr id="30" name="Rectangle 29">
            <a:extLst>
              <a:ext uri="{FF2B5EF4-FFF2-40B4-BE49-F238E27FC236}">
                <a16:creationId xmlns:a16="http://schemas.microsoft.com/office/drawing/2014/main" id="{E07DDC6E-4923-1A85-1DF8-4C1B67A736CE}"/>
              </a:ext>
            </a:extLst>
          </p:cNvPr>
          <p:cNvSpPr/>
          <p:nvPr/>
        </p:nvSpPr>
        <p:spPr>
          <a:xfrm>
            <a:off x="6760554" y="710486"/>
            <a:ext cx="5679433"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-x: file có quyền thực thi hay không</a:t>
            </a:r>
          </a:p>
        </p:txBody>
      </p:sp>
    </p:spTree>
    <p:extLst>
      <p:ext uri="{BB962C8B-B14F-4D97-AF65-F5344CB8AC3E}">
        <p14:creationId xmlns:p14="http://schemas.microsoft.com/office/powerpoint/2010/main" val="2836355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7CC1018-EFE2-C564-BFB7-9BE6EE3912C8}"/>
              </a:ext>
            </a:extLst>
          </p:cNvPr>
          <p:cNvSpPr txBox="1"/>
          <p:nvPr/>
        </p:nvSpPr>
        <p:spPr>
          <a:xfrm>
            <a:off x="1424607" y="2225791"/>
            <a:ext cx="8770655" cy="32778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-d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là thư mục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-e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tồn tại trên đĩa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-f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là tập tin thông thường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-g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set-group-id được thiết lập trên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-r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cho phép được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-s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có kích thước khác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-u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set-ser-id được áp đặt trên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-w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cho phép ghi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-x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được phép thực thi</a:t>
            </a:r>
          </a:p>
        </p:txBody>
      </p:sp>
    </p:spTree>
    <p:extLst>
      <p:ext uri="{BB962C8B-B14F-4D97-AF65-F5344CB8AC3E}">
        <p14:creationId xmlns:p14="http://schemas.microsoft.com/office/powerpoint/2010/main" val="563444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If else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56</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C4E8A0-3D10-B5E9-C437-2CB1E4E039CC}"/>
              </a:ext>
            </a:extLst>
          </p:cNvPr>
          <p:cNvPicPr>
            <a:picLocks noChangeAspect="1"/>
          </p:cNvPicPr>
          <p:nvPr/>
        </p:nvPicPr>
        <p:blipFill>
          <a:blip r:embed="rId4"/>
          <a:stretch>
            <a:fillRect/>
          </a:stretch>
        </p:blipFill>
        <p:spPr>
          <a:xfrm>
            <a:off x="3727794" y="1742028"/>
            <a:ext cx="5929727" cy="4796884"/>
          </a:xfrm>
          <a:prstGeom prst="rect">
            <a:avLst/>
          </a:prstGeom>
        </p:spPr>
      </p:pic>
    </p:spTree>
    <p:extLst>
      <p:ext uri="{BB962C8B-B14F-4D97-AF65-F5344CB8AC3E}">
        <p14:creationId xmlns:p14="http://schemas.microsoft.com/office/powerpoint/2010/main" val="4080230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If else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089CBA-1361-FC8F-298C-2556FE87ACF9}"/>
              </a:ext>
            </a:extLst>
          </p:cNvPr>
          <p:cNvPicPr>
            <a:picLocks noChangeAspect="1"/>
          </p:cNvPicPr>
          <p:nvPr/>
        </p:nvPicPr>
        <p:blipFill>
          <a:blip r:embed="rId4"/>
          <a:stretch>
            <a:fillRect/>
          </a:stretch>
        </p:blipFill>
        <p:spPr>
          <a:xfrm>
            <a:off x="1126430" y="1703246"/>
            <a:ext cx="9327623" cy="1230218"/>
          </a:xfrm>
          <a:prstGeom prst="rect">
            <a:avLst/>
          </a:prstGeom>
        </p:spPr>
      </p:pic>
      <p:pic>
        <p:nvPicPr>
          <p:cNvPr id="11" name="Picture 10">
            <a:extLst>
              <a:ext uri="{FF2B5EF4-FFF2-40B4-BE49-F238E27FC236}">
                <a16:creationId xmlns:a16="http://schemas.microsoft.com/office/drawing/2014/main" id="{DE357418-144C-09B9-29DC-0567FF69A28E}"/>
              </a:ext>
            </a:extLst>
          </p:cNvPr>
          <p:cNvPicPr>
            <a:picLocks noChangeAspect="1"/>
          </p:cNvPicPr>
          <p:nvPr/>
        </p:nvPicPr>
        <p:blipFill>
          <a:blip r:embed="rId5"/>
          <a:stretch>
            <a:fillRect/>
          </a:stretch>
        </p:blipFill>
        <p:spPr>
          <a:xfrm>
            <a:off x="2304120" y="2994116"/>
            <a:ext cx="6325628" cy="3727359"/>
          </a:xfrm>
          <a:prstGeom prst="rect">
            <a:avLst/>
          </a:prstGeom>
        </p:spPr>
      </p:pic>
    </p:spTree>
    <p:extLst>
      <p:ext uri="{BB962C8B-B14F-4D97-AF65-F5344CB8AC3E}">
        <p14:creationId xmlns:p14="http://schemas.microsoft.com/office/powerpoint/2010/main" val="2863179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Bai Tập</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58</a:t>
            </a:fld>
            <a:endParaRPr lang="vi-VN"/>
          </a:p>
        </p:txBody>
      </p:sp>
      <p:sp>
        <p:nvSpPr>
          <p:cNvPr id="12" name="Rectangle 11"/>
          <p:cNvSpPr/>
          <p:nvPr/>
        </p:nvSpPr>
        <p:spPr>
          <a:xfrm>
            <a:off x="1054764" y="2359981"/>
            <a:ext cx="10299036" cy="163121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Dùng if kiểm tra 1 folder đã tồn tạo hay chưa, nếu chưa thì tạo ra folder đó và echo, còn rồi thì echo là rồi</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Yêu cầu sử dụng them biến $HOME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222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745187"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426656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Select và Case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59</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4A6ACB-B691-E349-A66A-D7CB3E72B22A}"/>
              </a:ext>
            </a:extLst>
          </p:cNvPr>
          <p:cNvPicPr>
            <a:picLocks noChangeAspect="1"/>
          </p:cNvPicPr>
          <p:nvPr/>
        </p:nvPicPr>
        <p:blipFill>
          <a:blip r:embed="rId4"/>
          <a:stretch>
            <a:fillRect/>
          </a:stretch>
        </p:blipFill>
        <p:spPr>
          <a:xfrm>
            <a:off x="4794713" y="2058098"/>
            <a:ext cx="6559087" cy="4480814"/>
          </a:xfrm>
          <a:prstGeom prst="rect">
            <a:avLst/>
          </a:prstGeom>
        </p:spPr>
      </p:pic>
      <p:pic>
        <p:nvPicPr>
          <p:cNvPr id="17" name="Picture 16">
            <a:extLst>
              <a:ext uri="{FF2B5EF4-FFF2-40B4-BE49-F238E27FC236}">
                <a16:creationId xmlns:a16="http://schemas.microsoft.com/office/drawing/2014/main" id="{E8D6B046-B1F0-C5EC-ECD5-403FB6CB2F96}"/>
              </a:ext>
            </a:extLst>
          </p:cNvPr>
          <p:cNvPicPr>
            <a:picLocks noChangeAspect="1"/>
          </p:cNvPicPr>
          <p:nvPr/>
        </p:nvPicPr>
        <p:blipFill>
          <a:blip r:embed="rId5"/>
          <a:stretch>
            <a:fillRect/>
          </a:stretch>
        </p:blipFill>
        <p:spPr>
          <a:xfrm>
            <a:off x="0" y="3541162"/>
            <a:ext cx="4953691" cy="1514686"/>
          </a:xfrm>
          <a:prstGeom prst="rect">
            <a:avLst/>
          </a:prstGeom>
        </p:spPr>
      </p:pic>
    </p:spTree>
    <p:extLst>
      <p:ext uri="{BB962C8B-B14F-4D97-AF65-F5344CB8AC3E}">
        <p14:creationId xmlns:p14="http://schemas.microsoft.com/office/powerpoint/2010/main" val="231582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814649-2B2B-8F5A-4A19-67BA2757380A}"/>
              </a:ext>
            </a:extLst>
          </p:cNvPr>
          <p:cNvPicPr>
            <a:picLocks noChangeAspect="1"/>
          </p:cNvPicPr>
          <p:nvPr/>
        </p:nvPicPr>
        <p:blipFill>
          <a:blip r:embed="rId2"/>
          <a:stretch>
            <a:fillRect/>
          </a:stretch>
        </p:blipFill>
        <p:spPr>
          <a:xfrm>
            <a:off x="2018731" y="432969"/>
            <a:ext cx="8154538" cy="5992061"/>
          </a:xfrm>
          <a:prstGeom prst="rect">
            <a:avLst/>
          </a:prstGeom>
        </p:spPr>
      </p:pic>
    </p:spTree>
    <p:extLst>
      <p:ext uri="{BB962C8B-B14F-4D97-AF65-F5344CB8AC3E}">
        <p14:creationId xmlns:p14="http://schemas.microsoft.com/office/powerpoint/2010/main" val="2231156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5420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610716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Lấy option từ bàn phím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60</a:t>
            </a:fld>
            <a:endParaRPr lang="vi-VN"/>
          </a:p>
        </p:txBody>
      </p:sp>
      <p:sp>
        <p:nvSpPr>
          <p:cNvPr id="12" name="Rectangle 11"/>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dung getopts</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941C83-FA4D-461C-233F-DA9043BEED2B}"/>
              </a:ext>
            </a:extLst>
          </p:cNvPr>
          <p:cNvPicPr>
            <a:picLocks noChangeAspect="1"/>
          </p:cNvPicPr>
          <p:nvPr/>
        </p:nvPicPr>
        <p:blipFill>
          <a:blip r:embed="rId4"/>
          <a:stretch>
            <a:fillRect/>
          </a:stretch>
        </p:blipFill>
        <p:spPr>
          <a:xfrm>
            <a:off x="6948838" y="1072956"/>
            <a:ext cx="4951614" cy="2815623"/>
          </a:xfrm>
          <a:prstGeom prst="rect">
            <a:avLst/>
          </a:prstGeom>
        </p:spPr>
      </p:pic>
      <p:pic>
        <p:nvPicPr>
          <p:cNvPr id="8" name="Picture 7">
            <a:extLst>
              <a:ext uri="{FF2B5EF4-FFF2-40B4-BE49-F238E27FC236}">
                <a16:creationId xmlns:a16="http://schemas.microsoft.com/office/drawing/2014/main" id="{3C2998B4-4E1C-4302-8E7D-CEE377B88A73}"/>
              </a:ext>
            </a:extLst>
          </p:cNvPr>
          <p:cNvPicPr>
            <a:picLocks noChangeAspect="1"/>
          </p:cNvPicPr>
          <p:nvPr/>
        </p:nvPicPr>
        <p:blipFill>
          <a:blip r:embed="rId5"/>
          <a:stretch>
            <a:fillRect/>
          </a:stretch>
        </p:blipFill>
        <p:spPr>
          <a:xfrm>
            <a:off x="998340" y="4644215"/>
            <a:ext cx="8426305" cy="1367426"/>
          </a:xfrm>
          <a:prstGeom prst="rect">
            <a:avLst/>
          </a:prstGeom>
        </p:spPr>
      </p:pic>
    </p:spTree>
    <p:extLst>
      <p:ext uri="{BB962C8B-B14F-4D97-AF65-F5344CB8AC3E}">
        <p14:creationId xmlns:p14="http://schemas.microsoft.com/office/powerpoint/2010/main" val="1022890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While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915C396-2B05-A2B3-E7C4-AB533DB38E0D}"/>
              </a:ext>
            </a:extLst>
          </p:cNvPr>
          <p:cNvPicPr>
            <a:picLocks noChangeAspect="1"/>
          </p:cNvPicPr>
          <p:nvPr/>
        </p:nvPicPr>
        <p:blipFill>
          <a:blip r:embed="rId4"/>
          <a:stretch>
            <a:fillRect/>
          </a:stretch>
        </p:blipFill>
        <p:spPr>
          <a:xfrm>
            <a:off x="5994100" y="1261378"/>
            <a:ext cx="5097973" cy="3067548"/>
          </a:xfrm>
          <a:prstGeom prst="rect">
            <a:avLst/>
          </a:prstGeom>
        </p:spPr>
      </p:pic>
      <p:pic>
        <p:nvPicPr>
          <p:cNvPr id="17" name="Picture 16">
            <a:extLst>
              <a:ext uri="{FF2B5EF4-FFF2-40B4-BE49-F238E27FC236}">
                <a16:creationId xmlns:a16="http://schemas.microsoft.com/office/drawing/2014/main" id="{19CD4668-E424-E35E-A916-6E83B6BC9776}"/>
              </a:ext>
            </a:extLst>
          </p:cNvPr>
          <p:cNvPicPr>
            <a:picLocks noChangeAspect="1"/>
          </p:cNvPicPr>
          <p:nvPr/>
        </p:nvPicPr>
        <p:blipFill>
          <a:blip r:embed="rId5"/>
          <a:stretch>
            <a:fillRect/>
          </a:stretch>
        </p:blipFill>
        <p:spPr>
          <a:xfrm>
            <a:off x="369374" y="4722105"/>
            <a:ext cx="7383092" cy="1749034"/>
          </a:xfrm>
          <a:prstGeom prst="rect">
            <a:avLst/>
          </a:prstGeom>
        </p:spPr>
      </p:pic>
    </p:spTree>
    <p:extLst>
      <p:ext uri="{BB962C8B-B14F-4D97-AF65-F5344CB8AC3E}">
        <p14:creationId xmlns:p14="http://schemas.microsoft.com/office/powerpoint/2010/main" val="3097555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Array</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62</a:t>
            </a:fld>
            <a:endParaRPr lang="vi-VN"/>
          </a:p>
        </p:txBody>
      </p:sp>
      <p:sp>
        <p:nvSpPr>
          <p:cNvPr id="12" name="Rectangle 11"/>
          <p:cNvSpPr/>
          <p:nvPr/>
        </p:nvSpPr>
        <p:spPr>
          <a:xfrm>
            <a:off x="247053" y="4553605"/>
            <a:ext cx="4397973" cy="323165"/>
          </a:xfrm>
          <a:prstGeom prst="rect">
            <a:avLst/>
          </a:prstGeom>
        </p:spPr>
        <p:txBody>
          <a:bodyPr wrap="square">
            <a:spAutoFit/>
          </a:bodyPr>
          <a:lstStyle/>
          <a:p>
            <a:r>
              <a:rPr lang="en-US" sz="1500" b="1" dirty="0">
                <a:solidFill>
                  <a:schemeClr val="accent1">
                    <a:lumMod val="50000"/>
                  </a:schemeClr>
                </a:solidFill>
                <a:latin typeface="Cambria" panose="02040503050406030204" pitchFamily="18" charset="0"/>
                <a:ea typeface="Cambria" panose="02040503050406030204" pitchFamily="18" charset="0"/>
              </a:rPr>
              <a:t>Xem chỉ số các phàn tử bằng cách them ! vào</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3BFA95-2FDA-FFCB-4BD3-79D4E5B511F6}"/>
              </a:ext>
            </a:extLst>
          </p:cNvPr>
          <p:cNvPicPr>
            <a:picLocks noChangeAspect="1"/>
          </p:cNvPicPr>
          <p:nvPr/>
        </p:nvPicPr>
        <p:blipFill>
          <a:blip r:embed="rId4"/>
          <a:stretch>
            <a:fillRect/>
          </a:stretch>
        </p:blipFill>
        <p:spPr>
          <a:xfrm>
            <a:off x="5161396" y="918740"/>
            <a:ext cx="6070221" cy="3836590"/>
          </a:xfrm>
          <a:prstGeom prst="rect">
            <a:avLst/>
          </a:prstGeom>
        </p:spPr>
      </p:pic>
      <p:pic>
        <p:nvPicPr>
          <p:cNvPr id="8" name="Picture 7">
            <a:extLst>
              <a:ext uri="{FF2B5EF4-FFF2-40B4-BE49-F238E27FC236}">
                <a16:creationId xmlns:a16="http://schemas.microsoft.com/office/drawing/2014/main" id="{51D159AB-F399-2CE6-5EF2-9CABE27A1453}"/>
              </a:ext>
            </a:extLst>
          </p:cNvPr>
          <p:cNvPicPr>
            <a:picLocks noChangeAspect="1"/>
          </p:cNvPicPr>
          <p:nvPr/>
        </p:nvPicPr>
        <p:blipFill>
          <a:blip r:embed="rId5"/>
          <a:stretch>
            <a:fillRect/>
          </a:stretch>
        </p:blipFill>
        <p:spPr>
          <a:xfrm>
            <a:off x="216678" y="4998210"/>
            <a:ext cx="8085793" cy="704726"/>
          </a:xfrm>
          <a:prstGeom prst="rect">
            <a:avLst/>
          </a:prstGeom>
        </p:spPr>
      </p:pic>
    </p:spTree>
    <p:extLst>
      <p:ext uri="{BB962C8B-B14F-4D97-AF65-F5344CB8AC3E}">
        <p14:creationId xmlns:p14="http://schemas.microsoft.com/office/powerpoint/2010/main" val="41742838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3461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540624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Tạo Array từ 1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63</a:t>
            </a:fld>
            <a:endParaRPr lang="vi-VN"/>
          </a:p>
        </p:txBody>
      </p:sp>
      <p:sp>
        <p:nvSpPr>
          <p:cNvPr id="12" name="Rectangle 11"/>
          <p:cNvSpPr/>
          <p:nvPr/>
        </p:nvSpPr>
        <p:spPr>
          <a:xfrm>
            <a:off x="1067659" y="3267417"/>
            <a:ext cx="4397973"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Dùng Readarray</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FF7283-26B8-14C1-8101-B37E97217632}"/>
              </a:ext>
            </a:extLst>
          </p:cNvPr>
          <p:cNvPicPr>
            <a:picLocks noChangeAspect="1"/>
          </p:cNvPicPr>
          <p:nvPr/>
        </p:nvPicPr>
        <p:blipFill>
          <a:blip r:embed="rId4"/>
          <a:stretch>
            <a:fillRect/>
          </a:stretch>
        </p:blipFill>
        <p:spPr>
          <a:xfrm>
            <a:off x="1099925" y="1855304"/>
            <a:ext cx="5380865" cy="930813"/>
          </a:xfrm>
          <a:prstGeom prst="rect">
            <a:avLst/>
          </a:prstGeom>
        </p:spPr>
      </p:pic>
      <p:pic>
        <p:nvPicPr>
          <p:cNvPr id="17" name="Picture 16">
            <a:extLst>
              <a:ext uri="{FF2B5EF4-FFF2-40B4-BE49-F238E27FC236}">
                <a16:creationId xmlns:a16="http://schemas.microsoft.com/office/drawing/2014/main" id="{72000DF9-8BA9-6E4E-67D3-44A4CB964FC5}"/>
              </a:ext>
            </a:extLst>
          </p:cNvPr>
          <p:cNvPicPr>
            <a:picLocks noChangeAspect="1"/>
          </p:cNvPicPr>
          <p:nvPr/>
        </p:nvPicPr>
        <p:blipFill>
          <a:blip r:embed="rId5"/>
          <a:stretch>
            <a:fillRect/>
          </a:stretch>
        </p:blipFill>
        <p:spPr>
          <a:xfrm>
            <a:off x="1067659" y="4315180"/>
            <a:ext cx="5172797" cy="1238423"/>
          </a:xfrm>
          <a:prstGeom prst="rect">
            <a:avLst/>
          </a:prstGeom>
        </p:spPr>
      </p:pic>
    </p:spTree>
    <p:extLst>
      <p:ext uri="{BB962C8B-B14F-4D97-AF65-F5344CB8AC3E}">
        <p14:creationId xmlns:p14="http://schemas.microsoft.com/office/powerpoint/2010/main" val="26726254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For array</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50AB454-EA15-FE0D-D263-8C5A92DA9184}"/>
              </a:ext>
            </a:extLst>
          </p:cNvPr>
          <p:cNvPicPr>
            <a:picLocks noChangeAspect="1"/>
          </p:cNvPicPr>
          <p:nvPr/>
        </p:nvPicPr>
        <p:blipFill>
          <a:blip r:embed="rId4"/>
          <a:stretch>
            <a:fillRect/>
          </a:stretch>
        </p:blipFill>
        <p:spPr>
          <a:xfrm>
            <a:off x="6204282" y="1305940"/>
            <a:ext cx="5087471" cy="3865040"/>
          </a:xfrm>
          <a:prstGeom prst="rect">
            <a:avLst/>
          </a:prstGeom>
        </p:spPr>
      </p:pic>
      <p:pic>
        <p:nvPicPr>
          <p:cNvPr id="8" name="Picture 7">
            <a:extLst>
              <a:ext uri="{FF2B5EF4-FFF2-40B4-BE49-F238E27FC236}">
                <a16:creationId xmlns:a16="http://schemas.microsoft.com/office/drawing/2014/main" id="{C8E16B57-78B9-113E-A3DE-B976706A8FFC}"/>
              </a:ext>
            </a:extLst>
          </p:cNvPr>
          <p:cNvPicPr>
            <a:picLocks noChangeAspect="1"/>
          </p:cNvPicPr>
          <p:nvPr/>
        </p:nvPicPr>
        <p:blipFill>
          <a:blip r:embed="rId5"/>
          <a:stretch>
            <a:fillRect/>
          </a:stretch>
        </p:blipFill>
        <p:spPr>
          <a:xfrm>
            <a:off x="544439" y="4320209"/>
            <a:ext cx="5276305" cy="2187133"/>
          </a:xfrm>
          <a:prstGeom prst="rect">
            <a:avLst/>
          </a:prstGeom>
        </p:spPr>
      </p:pic>
      <p:sp>
        <p:nvSpPr>
          <p:cNvPr id="17" name="TextBox 16">
            <a:extLst>
              <a:ext uri="{FF2B5EF4-FFF2-40B4-BE49-F238E27FC236}">
                <a16:creationId xmlns:a16="http://schemas.microsoft.com/office/drawing/2014/main" id="{A493F96B-DF6F-54C0-699F-231CD4E25D59}"/>
              </a:ext>
            </a:extLst>
          </p:cNvPr>
          <p:cNvSpPr txBox="1"/>
          <p:nvPr/>
        </p:nvSpPr>
        <p:spPr>
          <a:xfrm>
            <a:off x="900247" y="2061808"/>
            <a:ext cx="6102626" cy="1754326"/>
          </a:xfrm>
          <a:prstGeom prst="rect">
            <a:avLst/>
          </a:prstGeom>
          <a:noFill/>
        </p:spPr>
        <p:txBody>
          <a:bodyPr wrap="square">
            <a:spAutoFit/>
          </a:bodyPr>
          <a:lstStyle/>
          <a:p>
            <a:r>
              <a:rPr lang="en-US" b="0" dirty="0">
                <a:solidFill>
                  <a:srgbClr val="FF0000"/>
                </a:solidFill>
                <a:effectLst/>
                <a:latin typeface="Consolas" panose="020B0609020204030204" pitchFamily="49" charset="0"/>
              </a:rPr>
              <a:t>for ((i=2;i&lt;n;i++));do</a:t>
            </a:r>
          </a:p>
          <a:p>
            <a:r>
              <a:rPr lang="en-US" b="0" dirty="0">
                <a:solidFill>
                  <a:srgbClr val="FF0000"/>
                </a:solidFill>
                <a:effectLst/>
                <a:latin typeface="Consolas" panose="020B0609020204030204" pitchFamily="49" charset="0"/>
              </a:rPr>
              <a:t>    let "k=$n%$i"</a:t>
            </a:r>
          </a:p>
          <a:p>
            <a:r>
              <a:rPr lang="en-US" b="0" dirty="0">
                <a:solidFill>
                  <a:srgbClr val="FF0000"/>
                </a:solidFill>
                <a:effectLst/>
                <a:latin typeface="Consolas" panose="020B0609020204030204" pitchFamily="49" charset="0"/>
              </a:rPr>
              <a:t>    if [ $k -eq 0 ];then</a:t>
            </a:r>
          </a:p>
          <a:p>
            <a:r>
              <a:rPr lang="en-US" b="0" dirty="0">
                <a:solidFill>
                  <a:srgbClr val="FF0000"/>
                </a:solidFill>
                <a:effectLst/>
                <a:latin typeface="Consolas" panose="020B0609020204030204" pitchFamily="49" charset="0"/>
              </a:rPr>
              <a:t>        return 0</a:t>
            </a:r>
          </a:p>
          <a:p>
            <a:r>
              <a:rPr lang="en-US" b="0" dirty="0">
                <a:solidFill>
                  <a:srgbClr val="FF0000"/>
                </a:solidFill>
                <a:effectLst/>
                <a:latin typeface="Consolas" panose="020B0609020204030204" pitchFamily="49" charset="0"/>
              </a:rPr>
              <a:t>    fi</a:t>
            </a:r>
          </a:p>
          <a:p>
            <a:r>
              <a:rPr lang="en-US" b="0" dirty="0">
                <a:solidFill>
                  <a:srgbClr val="FF0000"/>
                </a:solidFill>
                <a:effectLst/>
                <a:latin typeface="Consolas" panose="020B0609020204030204" pitchFamily="49" charset="0"/>
              </a:rPr>
              <a:t>   done</a:t>
            </a:r>
          </a:p>
        </p:txBody>
      </p:sp>
    </p:spTree>
    <p:extLst>
      <p:ext uri="{BB962C8B-B14F-4D97-AF65-F5344CB8AC3E}">
        <p14:creationId xmlns:p14="http://schemas.microsoft.com/office/powerpoint/2010/main" val="939122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Debug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65</a:t>
            </a:fld>
            <a:endParaRPr lang="vi-VN"/>
          </a:p>
        </p:txBody>
      </p:sp>
      <p:sp>
        <p:nvSpPr>
          <p:cNvPr id="12" name="Rectangle 11"/>
          <p:cNvSpPr/>
          <p:nvPr/>
        </p:nvSpPr>
        <p:spPr>
          <a:xfrm>
            <a:off x="1054763" y="2359981"/>
            <a:ext cx="10607149" cy="163121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Lên trang </a:t>
            </a:r>
            <a:r>
              <a:rPr lang="en-US" sz="2500" b="1" dirty="0">
                <a:solidFill>
                  <a:schemeClr val="accent1">
                    <a:lumMod val="50000"/>
                  </a:schemeClr>
                </a:solidFill>
                <a:latin typeface="Cambria" panose="02040503050406030204" pitchFamily="18" charset="0"/>
                <a:ea typeface="Cambria" panose="02040503050406030204" pitchFamily="18" charset="0"/>
                <a:hlinkClick r:id="rId3"/>
              </a:rPr>
              <a:t>https://www.shellcheck.net/</a:t>
            </a:r>
            <a:r>
              <a:rPr lang="en-US" sz="2500" b="1" dirty="0">
                <a:solidFill>
                  <a:schemeClr val="accent1">
                    <a:lumMod val="50000"/>
                  </a:schemeClr>
                </a:solidFill>
                <a:latin typeface="Cambria" panose="02040503050406030204" pitchFamily="18" charset="0"/>
                <a:ea typeface="Cambria" panose="02040503050406030204" pitchFamily="18" charset="0"/>
              </a:rPr>
              <a:t> để check xem file lỗi chỗ nào</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Gõ </a:t>
            </a:r>
            <a:r>
              <a:rPr lang="en-US" sz="2500" b="1" dirty="0">
                <a:solidFill>
                  <a:srgbClr val="FF0000"/>
                </a:solidFill>
                <a:latin typeface="Cambria" panose="02040503050406030204" pitchFamily="18" charset="0"/>
                <a:ea typeface="Cambria" panose="02040503050406030204" pitchFamily="18" charset="0"/>
              </a:rPr>
              <a:t>man name_lenh </a:t>
            </a:r>
            <a:r>
              <a:rPr lang="en-US" sz="2500" b="1" dirty="0">
                <a:solidFill>
                  <a:schemeClr val="accent1">
                    <a:lumMod val="50000"/>
                  </a:schemeClr>
                </a:solidFill>
                <a:latin typeface="Cambria" panose="02040503050406030204" pitchFamily="18" charset="0"/>
                <a:ea typeface="Cambria" panose="02040503050406030204" pitchFamily="18" charset="0"/>
              </a:rPr>
              <a:t>để xem trợ giúp</a:t>
            </a:r>
          </a:p>
          <a:p>
            <a:r>
              <a:rPr lang="en-US" sz="2500" b="1" dirty="0">
                <a:solidFill>
                  <a:schemeClr val="accent1">
                    <a:lumMod val="50000"/>
                  </a:schemeClr>
                </a:solidFill>
                <a:latin typeface="Cambria" panose="02040503050406030204" pitchFamily="18" charset="0"/>
                <a:ea typeface="Cambria" panose="02040503050406030204" pitchFamily="18" charset="0"/>
              </a:rPr>
              <a:t>+ Gõ </a:t>
            </a:r>
            <a:r>
              <a:rPr lang="en-US" sz="2500" b="1" dirty="0">
                <a:solidFill>
                  <a:srgbClr val="FF0000"/>
                </a:solidFill>
                <a:latin typeface="Cambria" panose="02040503050406030204" pitchFamily="18" charset="0"/>
                <a:ea typeface="Cambria" panose="02040503050406030204" pitchFamily="18" charset="0"/>
              </a:rPr>
              <a:t>help name_lenh</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32D2AE-81BC-F2EA-9C7E-2CAE953500FE}"/>
              </a:ext>
            </a:extLst>
          </p:cNvPr>
          <p:cNvPicPr>
            <a:picLocks noChangeAspect="1"/>
          </p:cNvPicPr>
          <p:nvPr/>
        </p:nvPicPr>
        <p:blipFill>
          <a:blip r:embed="rId5"/>
          <a:stretch>
            <a:fillRect/>
          </a:stretch>
        </p:blipFill>
        <p:spPr>
          <a:xfrm>
            <a:off x="0" y="4302664"/>
            <a:ext cx="12192001" cy="981560"/>
          </a:xfrm>
          <a:prstGeom prst="rect">
            <a:avLst/>
          </a:prstGeom>
        </p:spPr>
      </p:pic>
      <p:sp>
        <p:nvSpPr>
          <p:cNvPr id="7" name="TextBox 6">
            <a:extLst>
              <a:ext uri="{FF2B5EF4-FFF2-40B4-BE49-F238E27FC236}">
                <a16:creationId xmlns:a16="http://schemas.microsoft.com/office/drawing/2014/main" id="{9206C124-0039-0089-733C-774A3C63E334}"/>
              </a:ext>
            </a:extLst>
          </p:cNvPr>
          <p:cNvSpPr txBox="1"/>
          <p:nvPr/>
        </p:nvSpPr>
        <p:spPr>
          <a:xfrm>
            <a:off x="7659757" y="996263"/>
            <a:ext cx="1815547" cy="369332"/>
          </a:xfrm>
          <a:prstGeom prst="rect">
            <a:avLst/>
          </a:prstGeom>
          <a:noFill/>
        </p:spPr>
        <p:txBody>
          <a:bodyPr wrap="square" rtlCol="0">
            <a:spAutoFit/>
          </a:bodyPr>
          <a:lstStyle/>
          <a:p>
            <a:r>
              <a:rPr lang="en-US" dirty="0"/>
              <a:t>Cron : lập lịch</a:t>
            </a:r>
          </a:p>
        </p:txBody>
      </p:sp>
    </p:spTree>
    <p:extLst>
      <p:ext uri="{BB962C8B-B14F-4D97-AF65-F5344CB8AC3E}">
        <p14:creationId xmlns:p14="http://schemas.microsoft.com/office/powerpoint/2010/main" val="35517893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Function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66</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773D8DE-71DD-9F99-33C7-984CFDE5255A}"/>
              </a:ext>
            </a:extLst>
          </p:cNvPr>
          <p:cNvPicPr>
            <a:picLocks noChangeAspect="1"/>
          </p:cNvPicPr>
          <p:nvPr/>
        </p:nvPicPr>
        <p:blipFill>
          <a:blip r:embed="rId4"/>
          <a:stretch>
            <a:fillRect/>
          </a:stretch>
        </p:blipFill>
        <p:spPr>
          <a:xfrm>
            <a:off x="418476" y="2033289"/>
            <a:ext cx="2895565" cy="1691468"/>
          </a:xfrm>
          <a:prstGeom prst="rect">
            <a:avLst/>
          </a:prstGeom>
        </p:spPr>
      </p:pic>
      <p:pic>
        <p:nvPicPr>
          <p:cNvPr id="19" name="Picture 18">
            <a:extLst>
              <a:ext uri="{FF2B5EF4-FFF2-40B4-BE49-F238E27FC236}">
                <a16:creationId xmlns:a16="http://schemas.microsoft.com/office/drawing/2014/main" id="{6AC1BEFC-FCC6-BFBD-0B17-4EEC3E99BAA5}"/>
              </a:ext>
            </a:extLst>
          </p:cNvPr>
          <p:cNvPicPr>
            <a:picLocks noChangeAspect="1"/>
          </p:cNvPicPr>
          <p:nvPr/>
        </p:nvPicPr>
        <p:blipFill>
          <a:blip r:embed="rId5"/>
          <a:stretch>
            <a:fillRect/>
          </a:stretch>
        </p:blipFill>
        <p:spPr>
          <a:xfrm>
            <a:off x="418476" y="4044578"/>
            <a:ext cx="2895565" cy="2397890"/>
          </a:xfrm>
          <a:prstGeom prst="rect">
            <a:avLst/>
          </a:prstGeom>
        </p:spPr>
      </p:pic>
      <p:pic>
        <p:nvPicPr>
          <p:cNvPr id="25" name="Picture 24">
            <a:extLst>
              <a:ext uri="{FF2B5EF4-FFF2-40B4-BE49-F238E27FC236}">
                <a16:creationId xmlns:a16="http://schemas.microsoft.com/office/drawing/2014/main" id="{F90CDA69-F700-F47F-AAA0-5AA0C13ECB6F}"/>
              </a:ext>
            </a:extLst>
          </p:cNvPr>
          <p:cNvPicPr>
            <a:picLocks noChangeAspect="1"/>
          </p:cNvPicPr>
          <p:nvPr/>
        </p:nvPicPr>
        <p:blipFill>
          <a:blip r:embed="rId6"/>
          <a:stretch>
            <a:fillRect/>
          </a:stretch>
        </p:blipFill>
        <p:spPr>
          <a:xfrm>
            <a:off x="4509153" y="1051406"/>
            <a:ext cx="5933559" cy="5391062"/>
          </a:xfrm>
          <a:prstGeom prst="rect">
            <a:avLst/>
          </a:prstGeom>
        </p:spPr>
      </p:pic>
    </p:spTree>
    <p:extLst>
      <p:ext uri="{BB962C8B-B14F-4D97-AF65-F5344CB8AC3E}">
        <p14:creationId xmlns:p14="http://schemas.microsoft.com/office/powerpoint/2010/main" val="52095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Số Nguyên tố</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3E429DD-79BA-67B2-D254-AE02899A1094}"/>
              </a:ext>
            </a:extLst>
          </p:cNvPr>
          <p:cNvPicPr>
            <a:picLocks noChangeAspect="1"/>
          </p:cNvPicPr>
          <p:nvPr/>
        </p:nvPicPr>
        <p:blipFill>
          <a:blip r:embed="rId4"/>
          <a:stretch>
            <a:fillRect/>
          </a:stretch>
        </p:blipFill>
        <p:spPr>
          <a:xfrm>
            <a:off x="4791842" y="719226"/>
            <a:ext cx="4339479" cy="6138774"/>
          </a:xfrm>
          <a:prstGeom prst="rect">
            <a:avLst/>
          </a:prstGeom>
        </p:spPr>
      </p:pic>
    </p:spTree>
    <p:extLst>
      <p:ext uri="{BB962C8B-B14F-4D97-AF65-F5344CB8AC3E}">
        <p14:creationId xmlns:p14="http://schemas.microsoft.com/office/powerpoint/2010/main" val="572897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13048"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76298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BT Tạo Folder</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99FC8FD-FA32-0D5E-0B02-F2555D02DD59}"/>
              </a:ext>
            </a:extLst>
          </p:cNvPr>
          <p:cNvPicPr>
            <a:picLocks noChangeAspect="1"/>
          </p:cNvPicPr>
          <p:nvPr/>
        </p:nvPicPr>
        <p:blipFill>
          <a:blip r:embed="rId4"/>
          <a:stretch>
            <a:fillRect/>
          </a:stretch>
        </p:blipFill>
        <p:spPr>
          <a:xfrm>
            <a:off x="3290151" y="1777772"/>
            <a:ext cx="6092387" cy="4943703"/>
          </a:xfrm>
          <a:prstGeom prst="rect">
            <a:avLst/>
          </a:prstGeom>
        </p:spPr>
      </p:pic>
    </p:spTree>
    <p:extLst>
      <p:ext uri="{BB962C8B-B14F-4D97-AF65-F5344CB8AC3E}">
        <p14:creationId xmlns:p14="http://schemas.microsoft.com/office/powerpoint/2010/main" val="2604599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177579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164263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BTVN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69</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C53B27-1847-5FA9-6E25-53C019D92944}"/>
              </a:ext>
            </a:extLst>
          </p:cNvPr>
          <p:cNvSpPr txBox="1"/>
          <p:nvPr/>
        </p:nvSpPr>
        <p:spPr>
          <a:xfrm>
            <a:off x="1424607" y="1890795"/>
            <a:ext cx="8083826" cy="4801314"/>
          </a:xfrm>
          <a:prstGeom prst="rect">
            <a:avLst/>
          </a:prstGeom>
          <a:noFill/>
        </p:spPr>
        <p:txBody>
          <a:bodyPr wrap="square" rtlCol="0">
            <a:spAutoFit/>
          </a:bodyPr>
          <a:lstStyle/>
          <a:p>
            <a:pPr algn="l"/>
            <a:r>
              <a:rPr lang="en-US" b="0" i="0" dirty="0">
                <a:solidFill>
                  <a:srgbClr val="000000"/>
                </a:solidFill>
                <a:effectLst/>
                <a:latin typeface="ff6"/>
              </a:rPr>
              <a:t>+ </a:t>
            </a:r>
            <a:r>
              <a:rPr lang="vi-VN" b="0" i="0" dirty="0">
                <a:solidFill>
                  <a:srgbClr val="000000"/>
                </a:solidFill>
                <a:effectLst/>
                <a:latin typeface="ff6"/>
              </a:rPr>
              <a:t>Viết script tìm số lớn nhất trong 3 số</a:t>
            </a:r>
            <a:r>
              <a:rPr lang="en-US" dirty="0">
                <a:solidFill>
                  <a:srgbClr val="000000"/>
                </a:solidFill>
                <a:latin typeface="Roboto" panose="02000000000000000000" pitchFamily="2" charset="0"/>
              </a:rPr>
              <a:t> </a:t>
            </a:r>
            <a:r>
              <a:rPr lang="vi-VN" b="0" i="0" dirty="0">
                <a:solidFill>
                  <a:srgbClr val="000000"/>
                </a:solidFill>
                <a:effectLst/>
                <a:latin typeface="ff6"/>
              </a:rPr>
              <a:t>được nhập từ dòng lệnh</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Viết script tính tổng các ký số của một số được nhập vào</a:t>
            </a:r>
            <a:r>
              <a:rPr lang="vi-VN" b="0" i="0" dirty="0">
                <a:solidFill>
                  <a:srgbClr val="000000"/>
                </a:solidFill>
                <a:effectLst/>
                <a:latin typeface="ff4"/>
              </a:rPr>
              <a:t> vd: tinh 1234 -&gt; 10</a:t>
            </a:r>
            <a:endParaRPr lang="en-US" b="0" i="0" dirty="0">
              <a:solidFill>
                <a:srgbClr val="000000"/>
              </a:solidFill>
              <a:effectLst/>
              <a:latin typeface="ff4"/>
            </a:endParaRPr>
          </a:p>
          <a:p>
            <a:pPr algn="l"/>
            <a:r>
              <a:rPr lang="en-US" dirty="0">
                <a:solidFill>
                  <a:srgbClr val="000000"/>
                </a:solidFill>
                <a:latin typeface="ff4"/>
              </a:rPr>
              <a:t>+ </a:t>
            </a:r>
            <a:r>
              <a:rPr lang="vi-VN" b="0" i="0" dirty="0">
                <a:solidFill>
                  <a:srgbClr val="000000"/>
                </a:solidFill>
                <a:effectLst/>
                <a:latin typeface="ff6"/>
              </a:rPr>
              <a:t>Tạo menu tương tác với người dùng:</a:t>
            </a:r>
            <a:endParaRPr lang="vi-VN" b="0" i="0" dirty="0">
              <a:solidFill>
                <a:srgbClr val="000000"/>
              </a:solidFill>
              <a:effectLst/>
              <a:latin typeface="Roboto" panose="02000000000000000000" pitchFamily="2" charset="0"/>
            </a:endParaRPr>
          </a:p>
          <a:p>
            <a:pPr algn="l"/>
            <a:r>
              <a:rPr lang="vi-VN" b="0" i="0" dirty="0">
                <a:solidFill>
                  <a:srgbClr val="000000"/>
                </a:solidFill>
                <a:effectLst/>
                <a:latin typeface="ff0"/>
              </a:rPr>
              <a:t>---------------------------------------Main Menu---------------------------------------</a:t>
            </a:r>
            <a:endParaRPr lang="en-US" b="0" i="0" dirty="0">
              <a:solidFill>
                <a:srgbClr val="000000"/>
              </a:solidFill>
              <a:effectLst/>
              <a:latin typeface="ff0"/>
            </a:endParaRPr>
          </a:p>
          <a:p>
            <a:pPr algn="l"/>
            <a:r>
              <a:rPr lang="vi-VN" b="0" i="0" dirty="0">
                <a:solidFill>
                  <a:srgbClr val="000000"/>
                </a:solidFill>
                <a:effectLst/>
                <a:latin typeface="ff0"/>
              </a:rPr>
              <a:t>[1] Show today date/time</a:t>
            </a:r>
            <a:endParaRPr lang="en-US" b="0" i="0" dirty="0">
              <a:solidFill>
                <a:srgbClr val="000000"/>
              </a:solidFill>
              <a:effectLst/>
              <a:latin typeface="ff0"/>
            </a:endParaRPr>
          </a:p>
          <a:p>
            <a:pPr algn="l"/>
            <a:r>
              <a:rPr lang="vi-VN" b="0" i="0" dirty="0">
                <a:solidFill>
                  <a:srgbClr val="000000"/>
                </a:solidFill>
                <a:effectLst/>
                <a:latin typeface="ff0"/>
              </a:rPr>
              <a:t>[2] Show all files in current directory</a:t>
            </a:r>
            <a:endParaRPr lang="en-US" b="0" i="0" dirty="0">
              <a:solidFill>
                <a:srgbClr val="000000"/>
              </a:solidFill>
              <a:effectLst/>
              <a:latin typeface="ff0"/>
            </a:endParaRPr>
          </a:p>
          <a:p>
            <a:pPr algn="l"/>
            <a:r>
              <a:rPr lang="vi-VN" b="0" i="0" dirty="0">
                <a:solidFill>
                  <a:srgbClr val="000000"/>
                </a:solidFill>
                <a:effectLst/>
                <a:latin typeface="ff0"/>
              </a:rPr>
              <a:t>[3] Show users</a:t>
            </a:r>
            <a:endParaRPr lang="en-US" b="0" i="0" dirty="0">
              <a:solidFill>
                <a:srgbClr val="000000"/>
              </a:solidFill>
              <a:effectLst/>
              <a:latin typeface="ff0"/>
            </a:endParaRPr>
          </a:p>
          <a:p>
            <a:pPr algn="l"/>
            <a:r>
              <a:rPr lang="vi-VN" b="0" i="0" dirty="0">
                <a:solidFill>
                  <a:srgbClr val="000000"/>
                </a:solidFill>
                <a:effectLst/>
                <a:latin typeface="ff0"/>
              </a:rPr>
              <a:t>[4] Show calendar</a:t>
            </a:r>
            <a:endParaRPr lang="en-US" b="0" i="0" dirty="0">
              <a:solidFill>
                <a:srgbClr val="000000"/>
              </a:solidFill>
              <a:effectLst/>
              <a:latin typeface="ff0"/>
            </a:endParaRPr>
          </a:p>
          <a:p>
            <a:pPr algn="l"/>
            <a:r>
              <a:rPr lang="vi-VN" b="0" i="0" dirty="0">
                <a:solidFill>
                  <a:srgbClr val="000000"/>
                </a:solidFill>
                <a:effectLst/>
                <a:latin typeface="ff0"/>
              </a:rPr>
              <a:t>[5] Exit/Stop</a:t>
            </a:r>
            <a:endParaRPr lang="en-US" b="0" i="0" dirty="0">
              <a:solidFill>
                <a:srgbClr val="000000"/>
              </a:solidFill>
              <a:effectLst/>
              <a:latin typeface="ff0"/>
            </a:endParaRPr>
          </a:p>
          <a:p>
            <a:pPr algn="l"/>
            <a:r>
              <a:rPr lang="en-US" dirty="0">
                <a:solidFill>
                  <a:srgbClr val="000000"/>
                </a:solidFill>
                <a:latin typeface="ff0"/>
              </a:rPr>
              <a:t>+ </a:t>
            </a:r>
            <a:r>
              <a:rPr lang="en-US" b="0" i="0" dirty="0">
                <a:solidFill>
                  <a:srgbClr val="000000"/>
                </a:solidFill>
                <a:effectLst/>
                <a:latin typeface="ff6"/>
              </a:rPr>
              <a:t>In ra các phần tử chẵn lẻ,Tính tổng các phần tử trong mảng</a:t>
            </a:r>
            <a:r>
              <a:rPr lang="en-US" dirty="0">
                <a:solidFill>
                  <a:srgbClr val="000000"/>
                </a:solidFill>
                <a:latin typeface="ff6"/>
              </a:rPr>
              <a:t> </a:t>
            </a:r>
            <a:r>
              <a:rPr lang="en-US" b="0" i="0" dirty="0">
                <a:solidFill>
                  <a:srgbClr val="000000"/>
                </a:solidFill>
                <a:effectLst/>
                <a:latin typeface="ff6"/>
              </a:rPr>
              <a:t>(dùng hàm tổng 2 số)</a:t>
            </a:r>
          </a:p>
          <a:p>
            <a:pPr algn="l"/>
            <a:r>
              <a:rPr lang="en-US" dirty="0">
                <a:solidFill>
                  <a:srgbClr val="000000"/>
                </a:solidFill>
                <a:latin typeface="ff6"/>
              </a:rPr>
              <a:t>+ </a:t>
            </a:r>
            <a:r>
              <a:rPr lang="vi-VN" b="0" i="0" dirty="0">
                <a:solidFill>
                  <a:srgbClr val="000000"/>
                </a:solidFill>
                <a:effectLst/>
                <a:latin typeface="ff6"/>
              </a:rPr>
              <a:t>Viết script để xác định đường dẫn một tập tin và x/đ có tồn tại hay không</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Chương trình tìm một xâu bất kỳ trong một tập tin</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Chương trình đếm số dòng/từ</a:t>
            </a:r>
            <a:r>
              <a:rPr lang="en-US" dirty="0">
                <a:solidFill>
                  <a:srgbClr val="000000"/>
                </a:solidFill>
                <a:latin typeface="Roboto" panose="02000000000000000000" pitchFamily="2" charset="0"/>
              </a:rPr>
              <a:t> </a:t>
            </a:r>
            <a:r>
              <a:rPr lang="vi-VN" b="0" i="0" dirty="0">
                <a:solidFill>
                  <a:srgbClr val="000000"/>
                </a:solidFill>
                <a:effectLst/>
                <a:latin typeface="ff6"/>
              </a:rPr>
              <a:t>của một tập tin</a:t>
            </a:r>
            <a:endParaRPr lang="vi-VN" b="0" i="0" dirty="0">
              <a:solidFill>
                <a:srgbClr val="000000"/>
              </a:solidFill>
              <a:effectLst/>
              <a:latin typeface="Roboto" panose="02000000000000000000" pitchFamily="2" charset="0"/>
            </a:endParaRPr>
          </a:p>
          <a:p>
            <a:br>
              <a:rPr lang="vi-VN" b="0" i="0" dirty="0">
                <a:solidFill>
                  <a:srgbClr val="000000"/>
                </a:solidFill>
                <a:effectLst/>
                <a:latin typeface="Roboto" panose="02000000000000000000" pitchFamily="2" charset="0"/>
              </a:rPr>
            </a:br>
            <a:endParaRPr lang="vi-VN" b="0" i="0" dirty="0">
              <a:solidFill>
                <a:srgbClr val="000000"/>
              </a:solidFill>
              <a:effectLst/>
              <a:latin typeface="Roboto" panose="02000000000000000000" pitchFamily="2" charset="0"/>
            </a:endParaRPr>
          </a:p>
          <a:p>
            <a:br>
              <a:rPr lang="vi-VN" b="0" i="0" dirty="0">
                <a:solidFill>
                  <a:srgbClr val="000000"/>
                </a:solidFill>
                <a:effectLst/>
                <a:latin typeface="Roboto" panose="02000000000000000000" pitchFamily="2" charset="0"/>
              </a:rPr>
            </a:br>
            <a:endParaRPr lang="en-US" dirty="0"/>
          </a:p>
        </p:txBody>
      </p:sp>
    </p:spTree>
    <p:extLst>
      <p:ext uri="{BB962C8B-B14F-4D97-AF65-F5344CB8AC3E}">
        <p14:creationId xmlns:p14="http://schemas.microsoft.com/office/powerpoint/2010/main" val="68550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1A9BF9-2A43-6273-2644-A0AA845EDDC8}"/>
              </a:ext>
            </a:extLst>
          </p:cNvPr>
          <p:cNvGraphicFramePr>
            <a:graphicFrameLocks noGrp="1"/>
          </p:cNvGraphicFramePr>
          <p:nvPr/>
        </p:nvGraphicFramePr>
        <p:xfrm>
          <a:off x="838200" y="2858294"/>
          <a:ext cx="10515600" cy="2286000"/>
        </p:xfrm>
        <a:graphic>
          <a:graphicData uri="http://schemas.openxmlformats.org/drawingml/2006/table">
            <a:tbl>
              <a:tblPr/>
              <a:tblGrid>
                <a:gridCol w="3505200">
                  <a:extLst>
                    <a:ext uri="{9D8B030D-6E8A-4147-A177-3AD203B41FA5}">
                      <a16:colId xmlns:a16="http://schemas.microsoft.com/office/drawing/2014/main" val="2779058483"/>
                    </a:ext>
                  </a:extLst>
                </a:gridCol>
                <a:gridCol w="3505200">
                  <a:extLst>
                    <a:ext uri="{9D8B030D-6E8A-4147-A177-3AD203B41FA5}">
                      <a16:colId xmlns:a16="http://schemas.microsoft.com/office/drawing/2014/main" val="2186064390"/>
                    </a:ext>
                  </a:extLst>
                </a:gridCol>
                <a:gridCol w="3505200">
                  <a:extLst>
                    <a:ext uri="{9D8B030D-6E8A-4147-A177-3AD203B41FA5}">
                      <a16:colId xmlns:a16="http://schemas.microsoft.com/office/drawing/2014/main" val="3729606864"/>
                    </a:ext>
                  </a:extLst>
                </a:gridCol>
              </a:tblGrid>
              <a:tr h="0">
                <a:tc>
                  <a:txBody>
                    <a:bodyPr/>
                    <a:lstStyle/>
                    <a:p>
                      <a:r>
                        <a:rPr lang="en-US"/>
                        <a:t>Thuật ngữ</a:t>
                      </a:r>
                    </a:p>
                  </a:txBody>
                  <a:tcPr anchor="ctr">
                    <a:lnL>
                      <a:noFill/>
                    </a:lnL>
                    <a:lnR>
                      <a:noFill/>
                    </a:lnR>
                    <a:lnT>
                      <a:noFill/>
                    </a:lnT>
                    <a:lnB>
                      <a:noFill/>
                    </a:lnB>
                    <a:noFill/>
                  </a:tcPr>
                </a:tc>
                <a:tc>
                  <a:txBody>
                    <a:bodyPr/>
                    <a:lstStyle/>
                    <a:p>
                      <a:r>
                        <a:rPr lang="en-US"/>
                        <a:t>Ý nghĩa</a:t>
                      </a:r>
                    </a:p>
                  </a:txBody>
                  <a:tcPr anchor="ctr">
                    <a:lnL>
                      <a:noFill/>
                    </a:lnL>
                    <a:lnR>
                      <a:noFill/>
                    </a:lnR>
                    <a:lnT>
                      <a:noFill/>
                    </a:lnT>
                    <a:lnB>
                      <a:noFill/>
                    </a:lnB>
                    <a:noFill/>
                  </a:tcPr>
                </a:tc>
                <a:tc>
                  <a:txBody>
                    <a:bodyPr/>
                    <a:lstStyle/>
                    <a:p>
                      <a:r>
                        <a:rPr lang="en-US"/>
                        <a:t>Vai trò</a:t>
                      </a:r>
                    </a:p>
                  </a:txBody>
                  <a:tcPr anchor="ctr">
                    <a:lnL>
                      <a:noFill/>
                    </a:lnL>
                    <a:lnR>
                      <a:noFill/>
                    </a:lnR>
                    <a:lnT>
                      <a:noFill/>
                    </a:lnT>
                    <a:lnB>
                      <a:noFill/>
                    </a:lnB>
                    <a:noFill/>
                  </a:tcPr>
                </a:tc>
                <a:extLst>
                  <a:ext uri="{0D108BD9-81ED-4DB2-BD59-A6C34878D82A}">
                    <a16:rowId xmlns:a16="http://schemas.microsoft.com/office/drawing/2014/main" val="891469893"/>
                  </a:ext>
                </a:extLst>
              </a:tr>
              <a:tr h="0">
                <a:tc>
                  <a:txBody>
                    <a:bodyPr/>
                    <a:lstStyle/>
                    <a:p>
                      <a:r>
                        <a:rPr lang="en-US" b="1"/>
                        <a:t>Shell</a:t>
                      </a:r>
                      <a:endParaRPr lang="en-US"/>
                    </a:p>
                  </a:txBody>
                  <a:tcPr anchor="ctr">
                    <a:lnL>
                      <a:noFill/>
                    </a:lnL>
                    <a:lnR>
                      <a:noFill/>
                    </a:lnR>
                    <a:lnT>
                      <a:noFill/>
                    </a:lnT>
                    <a:lnB>
                      <a:noFill/>
                    </a:lnB>
                    <a:noFill/>
                  </a:tcPr>
                </a:tc>
                <a:tc>
                  <a:txBody>
                    <a:bodyPr/>
                    <a:lstStyle/>
                    <a:p>
                      <a:r>
                        <a:rPr lang="en-US" dirty="0"/>
                        <a:t>Giao </a:t>
                      </a:r>
                      <a:r>
                        <a:rPr lang="en-US" dirty="0" err="1"/>
                        <a:t>diện</a:t>
                      </a:r>
                      <a:r>
                        <a:rPr lang="en-US" dirty="0"/>
                        <a:t> </a:t>
                      </a:r>
                      <a:r>
                        <a:rPr lang="en-US" dirty="0" err="1"/>
                        <a:t>dòng</a:t>
                      </a:r>
                      <a:r>
                        <a:rPr lang="en-US" dirty="0"/>
                        <a:t> </a:t>
                      </a:r>
                      <a:r>
                        <a:rPr lang="en-US" dirty="0" err="1"/>
                        <a:t>lệnh</a:t>
                      </a:r>
                      <a:r>
                        <a:rPr lang="en-US" dirty="0"/>
                        <a:t> </a:t>
                      </a:r>
                      <a:r>
                        <a:rPr lang="en-US" dirty="0" err="1"/>
                        <a:t>tổng</a:t>
                      </a:r>
                      <a:r>
                        <a:rPr lang="en-US" dirty="0"/>
                        <a:t> </a:t>
                      </a:r>
                      <a:r>
                        <a:rPr lang="en-US" dirty="0" err="1"/>
                        <a:t>quát</a:t>
                      </a:r>
                      <a:endParaRPr lang="en-US" dirty="0"/>
                    </a:p>
                  </a:txBody>
                  <a:tcPr anchor="ctr">
                    <a:lnL>
                      <a:noFill/>
                    </a:lnL>
                    <a:lnR>
                      <a:noFill/>
                    </a:lnR>
                    <a:lnT>
                      <a:noFill/>
                    </a:lnT>
                    <a:lnB>
                      <a:noFill/>
                    </a:lnB>
                    <a:noFill/>
                  </a:tcPr>
                </a:tc>
                <a:tc>
                  <a:txBody>
                    <a:bodyPr/>
                    <a:lstStyle/>
                    <a:p>
                      <a:r>
                        <a:rPr lang="vi-VN"/>
                        <a:t>Giao tiếp giữa người dùng và OS</a:t>
                      </a:r>
                    </a:p>
                  </a:txBody>
                  <a:tcPr anchor="ctr">
                    <a:lnL>
                      <a:noFill/>
                    </a:lnL>
                    <a:lnR>
                      <a:noFill/>
                    </a:lnR>
                    <a:lnT>
                      <a:noFill/>
                    </a:lnT>
                    <a:lnB>
                      <a:noFill/>
                    </a:lnB>
                    <a:noFill/>
                  </a:tcPr>
                </a:tc>
                <a:extLst>
                  <a:ext uri="{0D108BD9-81ED-4DB2-BD59-A6C34878D82A}">
                    <a16:rowId xmlns:a16="http://schemas.microsoft.com/office/drawing/2014/main" val="4127351581"/>
                  </a:ext>
                </a:extLst>
              </a:tr>
              <a:tr h="0">
                <a:tc>
                  <a:txBody>
                    <a:bodyPr/>
                    <a:lstStyle/>
                    <a:p>
                      <a:r>
                        <a:rPr lang="en-US" b="1"/>
                        <a:t>Bash Shell</a:t>
                      </a:r>
                      <a:endParaRPr lang="en-US"/>
                    </a:p>
                  </a:txBody>
                  <a:tcPr anchor="ctr">
                    <a:lnL>
                      <a:noFill/>
                    </a:lnL>
                    <a:lnR>
                      <a:noFill/>
                    </a:lnR>
                    <a:lnT>
                      <a:noFill/>
                    </a:lnT>
                    <a:lnB>
                      <a:noFill/>
                    </a:lnB>
                    <a:noFill/>
                  </a:tcPr>
                </a:tc>
                <a:tc>
                  <a:txBody>
                    <a:bodyPr/>
                    <a:lstStyle/>
                    <a:p>
                      <a:r>
                        <a:rPr lang="en-US"/>
                        <a:t>Một loại shell cụ thể (rất phổ biến)</a:t>
                      </a:r>
                    </a:p>
                  </a:txBody>
                  <a:tcPr anchor="ctr">
                    <a:lnL>
                      <a:noFill/>
                    </a:lnL>
                    <a:lnR>
                      <a:noFill/>
                    </a:lnR>
                    <a:lnT>
                      <a:noFill/>
                    </a:lnT>
                    <a:lnB>
                      <a:noFill/>
                    </a:lnB>
                    <a:noFill/>
                  </a:tcPr>
                </a:tc>
                <a:tc>
                  <a:txBody>
                    <a:bodyPr/>
                    <a:lstStyle/>
                    <a:p>
                      <a:r>
                        <a:rPr lang="vi-VN"/>
                        <a:t>Cung cấp môi trường thực thi lệnh</a:t>
                      </a:r>
                    </a:p>
                  </a:txBody>
                  <a:tcPr anchor="ctr">
                    <a:lnL>
                      <a:noFill/>
                    </a:lnL>
                    <a:lnR>
                      <a:noFill/>
                    </a:lnR>
                    <a:lnT>
                      <a:noFill/>
                    </a:lnT>
                    <a:lnB>
                      <a:noFill/>
                    </a:lnB>
                    <a:noFill/>
                  </a:tcPr>
                </a:tc>
                <a:extLst>
                  <a:ext uri="{0D108BD9-81ED-4DB2-BD59-A6C34878D82A}">
                    <a16:rowId xmlns:a16="http://schemas.microsoft.com/office/drawing/2014/main" val="270355855"/>
                  </a:ext>
                </a:extLst>
              </a:tr>
              <a:tr h="0">
                <a:tc>
                  <a:txBody>
                    <a:bodyPr/>
                    <a:lstStyle/>
                    <a:p>
                      <a:r>
                        <a:rPr lang="en-US" b="1"/>
                        <a:t>Bash Script</a:t>
                      </a:r>
                      <a:endParaRPr lang="en-US"/>
                    </a:p>
                  </a:txBody>
                  <a:tcPr anchor="ctr">
                    <a:lnL>
                      <a:noFill/>
                    </a:lnL>
                    <a:lnR>
                      <a:noFill/>
                    </a:lnR>
                    <a:lnT>
                      <a:noFill/>
                    </a:lnT>
                    <a:lnB>
                      <a:noFill/>
                    </a:lnB>
                    <a:noFill/>
                  </a:tcPr>
                </a:tc>
                <a:tc>
                  <a:txBody>
                    <a:bodyPr/>
                    <a:lstStyle/>
                    <a:p>
                      <a:r>
                        <a:rPr lang="en-US"/>
                        <a:t>Tập tin chứa các lệnh dành cho Bash</a:t>
                      </a:r>
                    </a:p>
                  </a:txBody>
                  <a:tcPr anchor="ctr">
                    <a:lnL>
                      <a:noFill/>
                    </a:lnL>
                    <a:lnR>
                      <a:noFill/>
                    </a:lnR>
                    <a:lnT>
                      <a:noFill/>
                    </a:lnT>
                    <a:lnB>
                      <a:noFill/>
                    </a:lnB>
                    <a:noFill/>
                  </a:tcPr>
                </a:tc>
                <a:tc>
                  <a:txBody>
                    <a:bodyPr/>
                    <a:lstStyle/>
                    <a:p>
                      <a:r>
                        <a:rPr lang="en-US" dirty="0" err="1"/>
                        <a:t>Tự</a:t>
                      </a:r>
                      <a:r>
                        <a:rPr lang="en-US" dirty="0"/>
                        <a:t> </a:t>
                      </a:r>
                      <a:r>
                        <a:rPr lang="en-US" dirty="0" err="1"/>
                        <a:t>động</a:t>
                      </a:r>
                      <a:r>
                        <a:rPr lang="en-US" dirty="0"/>
                        <a:t> </a:t>
                      </a:r>
                      <a:r>
                        <a:rPr lang="en-US" dirty="0" err="1"/>
                        <a:t>hóa</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bằng</a:t>
                      </a:r>
                      <a:r>
                        <a:rPr lang="en-US" dirty="0"/>
                        <a:t> Bash</a:t>
                      </a:r>
                    </a:p>
                  </a:txBody>
                  <a:tcPr anchor="ctr">
                    <a:lnL>
                      <a:noFill/>
                    </a:lnL>
                    <a:lnR>
                      <a:noFill/>
                    </a:lnR>
                    <a:lnT>
                      <a:noFill/>
                    </a:lnT>
                    <a:lnB>
                      <a:noFill/>
                    </a:lnB>
                    <a:noFill/>
                  </a:tcPr>
                </a:tc>
                <a:extLst>
                  <a:ext uri="{0D108BD9-81ED-4DB2-BD59-A6C34878D82A}">
                    <a16:rowId xmlns:a16="http://schemas.microsoft.com/office/drawing/2014/main" val="3288497718"/>
                  </a:ext>
                </a:extLst>
              </a:tr>
            </a:tbl>
          </a:graphicData>
        </a:graphic>
      </p:graphicFrame>
    </p:spTree>
    <p:extLst>
      <p:ext uri="{BB962C8B-B14F-4D97-AF65-F5344CB8AC3E}">
        <p14:creationId xmlns:p14="http://schemas.microsoft.com/office/powerpoint/2010/main" val="3739813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70</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ộ sưu tập hình ảnh kết thúc bài thuyết trình đẳng cấp với hơn 999+ tấm ảnh  chất lượng 4K - TH Điện Biên Đông">
            <a:extLst>
              <a:ext uri="{FF2B5EF4-FFF2-40B4-BE49-F238E27FC236}">
                <a16:creationId xmlns:a16="http://schemas.microsoft.com/office/drawing/2014/main" id="{EA594193-FDBE-A5CC-1402-3DB0D99A5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95" y="831708"/>
            <a:ext cx="8045409" cy="602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6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Kịch bản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8</a:t>
            </a:fld>
            <a:endParaRPr lang="vi-VN" dirty="0"/>
          </a:p>
        </p:txBody>
      </p:sp>
      <p:sp>
        <p:nvSpPr>
          <p:cNvPr id="12" name="Rectangle 11"/>
          <p:cNvSpPr/>
          <p:nvPr/>
        </p:nvSpPr>
        <p:spPr>
          <a:xfrm>
            <a:off x="943167" y="193602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Một kịch bản gồm 3 phần: Mở đầu, phần giữa và phần cuối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9A264C2-8C02-36F3-B005-41E37EA092F4}"/>
              </a:ext>
            </a:extLst>
          </p:cNvPr>
          <p:cNvPicPr>
            <a:picLocks noChangeAspect="1"/>
          </p:cNvPicPr>
          <p:nvPr/>
        </p:nvPicPr>
        <p:blipFill>
          <a:blip r:embed="rId4"/>
          <a:stretch>
            <a:fillRect/>
          </a:stretch>
        </p:blipFill>
        <p:spPr>
          <a:xfrm>
            <a:off x="806049" y="2875303"/>
            <a:ext cx="5419243" cy="2722587"/>
          </a:xfrm>
          <a:prstGeom prst="rect">
            <a:avLst/>
          </a:prstGeom>
        </p:spPr>
      </p:pic>
      <p:sp>
        <p:nvSpPr>
          <p:cNvPr id="7" name="Rectangle 6">
            <a:extLst>
              <a:ext uri="{FF2B5EF4-FFF2-40B4-BE49-F238E27FC236}">
                <a16:creationId xmlns:a16="http://schemas.microsoft.com/office/drawing/2014/main" id="{00E76AB3-B129-384E-C41A-651FD532B49E}"/>
              </a:ext>
            </a:extLst>
          </p:cNvPr>
          <p:cNvSpPr/>
          <p:nvPr/>
        </p:nvSpPr>
        <p:spPr>
          <a:xfrm>
            <a:off x="6482025" y="3138217"/>
            <a:ext cx="5419243"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Dòng đầu cho biết Shell sử dụng trình thông dịch nào để đọc</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Phải có 1 dòng cách ra giữa dòng đầu vào code</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Ghi Exit 0 là thành công, còn từ 1-255 là không thành công</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chmod +x name_file: Cấp quyền thực thi</a:t>
            </a:r>
          </a:p>
        </p:txBody>
      </p:sp>
    </p:spTree>
    <p:extLst>
      <p:ext uri="{BB962C8B-B14F-4D97-AF65-F5344CB8AC3E}">
        <p14:creationId xmlns:p14="http://schemas.microsoft.com/office/powerpoint/2010/main" val="361543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9</a:t>
            </a:fld>
            <a:endParaRPr lang="vi-VN"/>
          </a:p>
        </p:txBody>
      </p:sp>
      <p:sp>
        <p:nvSpPr>
          <p:cNvPr id="12" name="Rectangle 11"/>
          <p:cNvSpPr/>
          <p:nvPr/>
        </p:nvSpPr>
        <p:spPr>
          <a:xfrm>
            <a:off x="617731" y="831708"/>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Comment</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BBE225C-8708-05BB-F978-8C2EEB98812F}"/>
              </a:ext>
            </a:extLst>
          </p:cNvPr>
          <p:cNvPicPr>
            <a:picLocks noChangeAspect="1"/>
          </p:cNvPicPr>
          <p:nvPr/>
        </p:nvPicPr>
        <p:blipFill>
          <a:blip r:embed="rId4"/>
          <a:stretch>
            <a:fillRect/>
          </a:stretch>
        </p:blipFill>
        <p:spPr>
          <a:xfrm>
            <a:off x="5548855" y="1537105"/>
            <a:ext cx="5979959" cy="4668227"/>
          </a:xfrm>
          <a:prstGeom prst="rect">
            <a:avLst/>
          </a:prstGeom>
        </p:spPr>
      </p:pic>
      <p:pic>
        <p:nvPicPr>
          <p:cNvPr id="5" name="Picture 4">
            <a:extLst>
              <a:ext uri="{FF2B5EF4-FFF2-40B4-BE49-F238E27FC236}">
                <a16:creationId xmlns:a16="http://schemas.microsoft.com/office/drawing/2014/main" id="{48FD76B3-A806-150F-3CBC-4C61B19A65F8}"/>
              </a:ext>
            </a:extLst>
          </p:cNvPr>
          <p:cNvPicPr>
            <a:picLocks noChangeAspect="1"/>
          </p:cNvPicPr>
          <p:nvPr/>
        </p:nvPicPr>
        <p:blipFill>
          <a:blip r:embed="rId5"/>
          <a:stretch>
            <a:fillRect/>
          </a:stretch>
        </p:blipFill>
        <p:spPr>
          <a:xfrm>
            <a:off x="382626" y="2690329"/>
            <a:ext cx="4689584" cy="3491812"/>
          </a:xfrm>
          <a:prstGeom prst="rect">
            <a:avLst/>
          </a:prstGeom>
        </p:spPr>
      </p:pic>
    </p:spTree>
    <p:extLst>
      <p:ext uri="{BB962C8B-B14F-4D97-AF65-F5344CB8AC3E}">
        <p14:creationId xmlns:p14="http://schemas.microsoft.com/office/powerpoint/2010/main" val="63551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3424</TotalTime>
  <Words>3203</Words>
  <Application>Microsoft Office PowerPoint</Application>
  <PresentationFormat>Widescreen</PresentationFormat>
  <Paragraphs>663</Paragraphs>
  <Slides>70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70</vt:i4>
      </vt:variant>
    </vt:vector>
  </HeadingPairs>
  <TitlesOfParts>
    <vt:vector size="83" baseType="lpstr">
      <vt:lpstr>Arial</vt:lpstr>
      <vt:lpstr>Calibri</vt:lpstr>
      <vt:lpstr>Calibri Light</vt:lpstr>
      <vt:lpstr>Cambria</vt:lpstr>
      <vt:lpstr>Consolas</vt:lpstr>
      <vt:lpstr>ff0</vt:lpstr>
      <vt:lpstr>ff4</vt:lpstr>
      <vt:lpstr>ff6</vt:lpstr>
      <vt:lpstr>Roboto</vt:lpstr>
      <vt:lpstr>Tahoma</vt:lpstr>
      <vt:lpstr>Times New Roman</vt:lpstr>
      <vt:lpstr>Udemy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Thọ</dc:creator>
  <cp:lastModifiedBy>Nguyễn Đức Cường</cp:lastModifiedBy>
  <cp:revision>163</cp:revision>
  <dcterms:created xsi:type="dcterms:W3CDTF">2021-04-14T17:04:51Z</dcterms:created>
  <dcterms:modified xsi:type="dcterms:W3CDTF">2025-06-11T18:00:49Z</dcterms:modified>
</cp:coreProperties>
</file>