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5" r:id="rId52"/>
    <p:sldId id="320" r:id="rId53"/>
    <p:sldId id="321" r:id="rId54"/>
    <p:sldId id="326" r:id="rId55"/>
    <p:sldId id="322" r:id="rId56"/>
    <p:sldId id="270" r:id="rId57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703"/>
    <a:srgbClr val="FF990F"/>
    <a:srgbClr val="0091D2"/>
    <a:srgbClr val="FFCC00"/>
    <a:srgbClr val="FFFF99"/>
    <a:srgbClr val="009DE1"/>
    <a:srgbClr val="22BBEA"/>
    <a:srgbClr val="97B5D9"/>
    <a:srgbClr val="F6B4EE"/>
    <a:srgbClr val="A0F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66966" autoAdjust="0"/>
  </p:normalViewPr>
  <p:slideViewPr>
    <p:cSldViewPr>
      <p:cViewPr varScale="1">
        <p:scale>
          <a:sx n="50" d="100"/>
          <a:sy n="50" d="100"/>
        </p:scale>
        <p:origin x="13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8F118E0-FB94-4818-A412-01FB88B4DD10}" type="slidenum">
              <a:rPr lang="ja-JP" altLang="fr-FR"/>
              <a:pPr/>
              <a:t>‹#›</a:t>
            </a:fld>
            <a:endParaRPr lang="fr-FR" altLang="ja-JP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662F2D-47CA-42DB-AAEE-B11338E3F507}" type="datetimeFigureOut">
              <a:rPr lang="en-US"/>
              <a:pPr>
                <a:defRPr/>
              </a:pPr>
              <a:t>2/15/2019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05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fld id="{D4B0EE6A-2B99-4D15-B9CD-D21E685B6F48}" type="datetime1">
              <a:rPr lang="ja-JP" altLang="en-US"/>
              <a:pPr>
                <a:defRPr/>
              </a:pPr>
              <a:t>2019/2/15</a:t>
            </a:fld>
            <a:endParaRPr lang="fr-FR" altLang="ja-JP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ja-JP" noProof="0"/>
              <a:t>Cliquez pour modifier les styles du texte du masque</a:t>
            </a:r>
          </a:p>
          <a:p>
            <a:pPr lvl="1"/>
            <a:r>
              <a:rPr lang="fr-FR" altLang="ja-JP" noProof="0"/>
              <a:t>Deuxième niveau</a:t>
            </a:r>
          </a:p>
          <a:p>
            <a:pPr lvl="2"/>
            <a:r>
              <a:rPr lang="fr-FR" altLang="ja-JP" noProof="0"/>
              <a:t>Troisième niveau</a:t>
            </a:r>
          </a:p>
          <a:p>
            <a:pPr lvl="3"/>
            <a:r>
              <a:rPr lang="fr-FR" altLang="ja-JP" noProof="0"/>
              <a:t>Quatrième niveau</a:t>
            </a:r>
          </a:p>
          <a:p>
            <a:pPr lvl="4"/>
            <a:r>
              <a:rPr lang="fr-FR" altLang="ja-JP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7F6EC42-6C83-4C4B-9622-112836F26811}" type="slidenum">
              <a:rPr lang="ja-JP" altLang="fr-FR"/>
              <a:pPr/>
              <a:t>‹#›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1446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ＭＳ Ｐゴシック" pitchFamily="-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ea typeface="ＭＳ Ｐゴシック" pitchFamily="34" charset="-128"/>
            </a:endParaRPr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1AE359-EED7-4493-B248-C4D850BCA3A9}" type="slidenum">
              <a:rPr kumimoji="0" lang="ja-JP" altLang="fr-FR"/>
              <a:pPr>
                <a:spcBef>
                  <a:spcPct val="0"/>
                </a:spcBef>
              </a:pPr>
              <a:t>1</a:t>
            </a:fld>
            <a:endParaRPr kumimoji="0" lang="fr-FR" altLang="ja-JP"/>
          </a:p>
        </p:txBody>
      </p:sp>
    </p:spTree>
    <p:extLst>
      <p:ext uri="{BB962C8B-B14F-4D97-AF65-F5344CB8AC3E}">
        <p14:creationId xmlns:p14="http://schemas.microsoft.com/office/powerpoint/2010/main" val="210169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tblstudent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parentinchargeid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parentid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tblparent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job='Police');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2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scalar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returns exactly one column value from one row. A scalar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simple operand, and you can use it almost anywhere a single column value or literal is legal. If the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0 rows then the value of scalar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expression in NULL and if the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more than one row then MySQL returns an error. 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some situation where a scalar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used. If a statement permits only a literal value, you cannot use a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example, LIMIT requires literal integer arguments, and LOAD DATA INFILE requires a literal string file name. You cannot use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subqueries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supply these values.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more on:</a:t>
            </a:r>
            <a:r>
              <a:rPr lang="en-GB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https://www.w3resource.com/mysql/subqueries/index.php#EP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5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," ",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"Student Name",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sex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"Gender",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province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"Come From",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"Contact"</a:t>
            </a:r>
          </a:p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tblstudent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tblstudent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7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</a:t>
            </a:r>
            <a:r>
              <a:rPr lang="en-GB" baseline="0" dirty="0" smtClean="0"/>
              <a:t> all students who don’t have teacher in charged as </a:t>
            </a:r>
            <a:r>
              <a:rPr lang="en-GB" baseline="0" dirty="0" err="1" smtClean="0"/>
              <a:t>hengvongkol</a:t>
            </a:r>
            <a:r>
              <a:rPr lang="en-GB" baseline="0" dirty="0" smtClean="0"/>
              <a:t> and have province the same as parented pt00004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29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30346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Average length of all film </a:t>
            </a:r>
          </a:p>
          <a:p>
            <a:r>
              <a:rPr lang="en-GB" b="1" dirty="0" smtClean="0"/>
              <a:t>SELECT</a:t>
            </a:r>
            <a:r>
              <a:rPr lang="en-GB" dirty="0" smtClean="0"/>
              <a:t> </a:t>
            </a:r>
            <a:r>
              <a:rPr lang="en-GB" b="1" dirty="0" smtClean="0"/>
              <a:t>AVG</a:t>
            </a:r>
            <a:r>
              <a:rPr lang="en-GB" dirty="0" smtClean="0"/>
              <a:t>(</a:t>
            </a:r>
            <a:r>
              <a:rPr lang="en-GB" b="1" dirty="0" smtClean="0"/>
              <a:t>LENGTH</a:t>
            </a:r>
            <a:r>
              <a:rPr lang="en-GB" dirty="0" smtClean="0"/>
              <a:t>) </a:t>
            </a:r>
            <a:r>
              <a:rPr lang="en-GB" b="1" dirty="0" smtClean="0"/>
              <a:t>FROM</a:t>
            </a:r>
            <a:r>
              <a:rPr lang="en-GB" dirty="0" smtClean="0"/>
              <a:t> film;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want to select all films (id, title and length) which its length is greater than average length </a:t>
            </a:r>
          </a:p>
          <a:p>
            <a:r>
              <a:rPr lang="en-GB" b="1" dirty="0" smtClean="0"/>
              <a:t>SELECT</a:t>
            </a:r>
            <a:r>
              <a:rPr lang="en-GB" dirty="0" smtClean="0"/>
              <a:t> </a:t>
            </a:r>
            <a:r>
              <a:rPr lang="en-GB" dirty="0" err="1" smtClean="0"/>
              <a:t>film_id,title</a:t>
            </a:r>
            <a:r>
              <a:rPr lang="en-GB" dirty="0" smtClean="0"/>
              <a:t>, </a:t>
            </a:r>
            <a:r>
              <a:rPr lang="en-GB" dirty="0" err="1" smtClean="0"/>
              <a:t>f.</a:t>
            </a:r>
            <a:r>
              <a:rPr lang="en-GB" b="1" dirty="0" err="1" smtClean="0"/>
              <a:t>length</a:t>
            </a:r>
            <a:r>
              <a:rPr lang="en-GB" dirty="0" smtClean="0"/>
              <a:t> </a:t>
            </a:r>
            <a:r>
              <a:rPr lang="en-GB" b="1" dirty="0" smtClean="0"/>
              <a:t>FROM</a:t>
            </a:r>
            <a:r>
              <a:rPr lang="en-GB" dirty="0" smtClean="0"/>
              <a:t> film </a:t>
            </a:r>
            <a:r>
              <a:rPr lang="en-GB" b="1" dirty="0" smtClean="0"/>
              <a:t>AS</a:t>
            </a:r>
            <a:r>
              <a:rPr lang="en-GB" dirty="0" smtClean="0"/>
              <a:t> f </a:t>
            </a:r>
            <a:r>
              <a:rPr lang="en-GB" b="1" dirty="0" smtClean="0"/>
              <a:t>WHERE</a:t>
            </a:r>
            <a:r>
              <a:rPr lang="en-GB" dirty="0" smtClean="0"/>
              <a:t> </a:t>
            </a:r>
            <a:r>
              <a:rPr lang="en-GB" dirty="0" err="1" smtClean="0"/>
              <a:t>f.</a:t>
            </a:r>
            <a:r>
              <a:rPr lang="en-GB" b="1" dirty="0" err="1" smtClean="0"/>
              <a:t>LENGTH</a:t>
            </a:r>
            <a:r>
              <a:rPr lang="en-GB" dirty="0" smtClean="0"/>
              <a:t> &gt; (</a:t>
            </a:r>
            <a:r>
              <a:rPr lang="en-GB" b="1" dirty="0" smtClean="0"/>
              <a:t>SELECT</a:t>
            </a:r>
            <a:r>
              <a:rPr lang="en-GB" dirty="0" smtClean="0"/>
              <a:t> </a:t>
            </a:r>
            <a:r>
              <a:rPr lang="en-GB" b="1" dirty="0" smtClean="0"/>
              <a:t>AVG</a:t>
            </a:r>
            <a:r>
              <a:rPr lang="en-GB" dirty="0" smtClean="0"/>
              <a:t>(</a:t>
            </a:r>
            <a:r>
              <a:rPr lang="en-GB" b="1" dirty="0" smtClean="0"/>
              <a:t>LENGTH</a:t>
            </a:r>
            <a:r>
              <a:rPr lang="en-GB" dirty="0" smtClean="0"/>
              <a:t>) </a:t>
            </a:r>
            <a:r>
              <a:rPr lang="en-GB" b="1" dirty="0" smtClean="0"/>
              <a:t>FROM</a:t>
            </a:r>
            <a:r>
              <a:rPr lang="en-GB" dirty="0" smtClean="0"/>
              <a:t> film);</a:t>
            </a:r>
          </a:p>
          <a:p>
            <a:endParaRPr lang="en-GB" dirty="0" smtClean="0"/>
          </a:p>
          <a:p>
            <a:r>
              <a:rPr lang="en-GB" dirty="0" smtClean="0"/>
              <a:t>We want to select all films (id, title and length) which its length is greater than average length order by its title from Z-A</a:t>
            </a:r>
          </a:p>
          <a:p>
            <a:endParaRPr lang="en-GB" dirty="0" smtClean="0"/>
          </a:p>
          <a:p>
            <a:r>
              <a:rPr lang="en-GB" b="1" dirty="0" smtClean="0"/>
              <a:t>SELECT</a:t>
            </a:r>
            <a:r>
              <a:rPr lang="en-GB" dirty="0" smtClean="0"/>
              <a:t> </a:t>
            </a:r>
            <a:r>
              <a:rPr lang="en-GB" dirty="0" err="1" smtClean="0"/>
              <a:t>film_id,title</a:t>
            </a:r>
            <a:r>
              <a:rPr lang="en-GB" dirty="0" smtClean="0"/>
              <a:t>, </a:t>
            </a:r>
            <a:r>
              <a:rPr lang="en-GB" dirty="0" err="1" smtClean="0"/>
              <a:t>f.</a:t>
            </a:r>
            <a:r>
              <a:rPr lang="en-GB" b="1" dirty="0" err="1" smtClean="0"/>
              <a:t>length</a:t>
            </a:r>
            <a:r>
              <a:rPr lang="en-GB" dirty="0" smtClean="0"/>
              <a:t> </a:t>
            </a:r>
            <a:r>
              <a:rPr lang="en-GB" b="1" dirty="0" smtClean="0"/>
              <a:t>FROM</a:t>
            </a:r>
            <a:r>
              <a:rPr lang="en-GB" dirty="0" smtClean="0"/>
              <a:t> film </a:t>
            </a:r>
            <a:r>
              <a:rPr lang="en-GB" b="1" dirty="0" smtClean="0"/>
              <a:t>AS</a:t>
            </a:r>
            <a:r>
              <a:rPr lang="en-GB" dirty="0" smtClean="0"/>
              <a:t> f </a:t>
            </a:r>
            <a:r>
              <a:rPr lang="en-GB" b="1" dirty="0" smtClean="0"/>
              <a:t>WHERE</a:t>
            </a:r>
            <a:r>
              <a:rPr lang="en-GB" dirty="0" smtClean="0"/>
              <a:t> </a:t>
            </a:r>
            <a:r>
              <a:rPr lang="en-GB" dirty="0" err="1" smtClean="0"/>
              <a:t>f.</a:t>
            </a:r>
            <a:r>
              <a:rPr lang="en-GB" b="1" dirty="0" err="1" smtClean="0"/>
              <a:t>LENGTH</a:t>
            </a:r>
            <a:r>
              <a:rPr lang="en-GB" dirty="0" smtClean="0"/>
              <a:t> &gt; (</a:t>
            </a:r>
            <a:r>
              <a:rPr lang="en-GB" b="1" dirty="0" smtClean="0"/>
              <a:t>SELECT</a:t>
            </a:r>
            <a:r>
              <a:rPr lang="en-GB" dirty="0" smtClean="0"/>
              <a:t> </a:t>
            </a:r>
            <a:r>
              <a:rPr lang="en-GB" b="1" dirty="0" smtClean="0"/>
              <a:t>AVG</a:t>
            </a:r>
            <a:r>
              <a:rPr lang="en-GB" dirty="0" smtClean="0"/>
              <a:t>(</a:t>
            </a:r>
            <a:r>
              <a:rPr lang="en-GB" b="1" dirty="0" smtClean="0"/>
              <a:t>LENGTH</a:t>
            </a:r>
            <a:r>
              <a:rPr lang="en-GB" dirty="0" smtClean="0"/>
              <a:t>) </a:t>
            </a:r>
            <a:r>
              <a:rPr lang="en-GB" b="1" dirty="0" smtClean="0"/>
              <a:t>FROM</a:t>
            </a:r>
            <a:r>
              <a:rPr lang="en-GB" dirty="0" smtClean="0"/>
              <a:t> film) </a:t>
            </a:r>
            <a:r>
              <a:rPr lang="en-GB" b="1" dirty="0" smtClean="0"/>
              <a:t>ORDER</a:t>
            </a:r>
            <a:r>
              <a:rPr lang="en-GB" dirty="0" smtClean="0"/>
              <a:t> </a:t>
            </a:r>
            <a:r>
              <a:rPr lang="en-GB" b="1" dirty="0" smtClean="0"/>
              <a:t>BY</a:t>
            </a:r>
            <a:r>
              <a:rPr lang="en-GB" dirty="0" smtClean="0"/>
              <a:t> title </a:t>
            </a:r>
            <a:r>
              <a:rPr lang="en-GB" b="1" dirty="0" smtClean="0"/>
              <a:t>DESC</a:t>
            </a:r>
            <a:r>
              <a:rPr lang="en-GB" dirty="0" smtClean="0"/>
              <a:t>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1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List teacher don’t have student in charge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tblteacher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stu.teacherinchargeid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tblstudent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tea.teacherid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stu.teacherinchargeid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3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Return * if province != province</a:t>
            </a:r>
            <a:r>
              <a:rPr lang="en-GB" baseline="0" dirty="0" smtClean="0"/>
              <a:t> of teacher of subject </a:t>
            </a:r>
            <a:r>
              <a:rPr lang="en-GB" baseline="0" dirty="0" err="1" smtClean="0"/>
              <a:t>c++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all information of the students</a:t>
            </a:r>
            <a:r>
              <a:rPr lang="en-GB" baseline="0" dirty="0" smtClean="0"/>
              <a:t> whose have teacher in charged and also teacher information</a:t>
            </a:r>
            <a:endParaRPr lang="en-GB" dirty="0" smtClean="0"/>
          </a:p>
          <a:p>
            <a:r>
              <a:rPr lang="en-GB" dirty="0" smtClean="0"/>
              <a:t>SELECT * FROM `</a:t>
            </a:r>
            <a:r>
              <a:rPr lang="en-GB" dirty="0" err="1" smtClean="0"/>
              <a:t>tblteacher</a:t>
            </a:r>
            <a:r>
              <a:rPr lang="en-GB" dirty="0" smtClean="0"/>
              <a:t>`, </a:t>
            </a:r>
            <a:r>
              <a:rPr lang="en-GB" dirty="0" err="1" smtClean="0"/>
              <a:t>tblstudent</a:t>
            </a:r>
            <a:r>
              <a:rPr lang="en-GB" dirty="0" smtClean="0"/>
              <a:t> WHERE </a:t>
            </a:r>
            <a:r>
              <a:rPr lang="en-GB" dirty="0" err="1" smtClean="0"/>
              <a:t>tblteacher.teacherid</a:t>
            </a:r>
            <a:r>
              <a:rPr lang="en-GB" dirty="0" smtClean="0"/>
              <a:t>=</a:t>
            </a:r>
            <a:r>
              <a:rPr lang="en-GB" dirty="0" err="1" smtClean="0"/>
              <a:t>tblstudent.teacherinchargeid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5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USE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  <a:r>
              <a:rPr kumimoji="1"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sakila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;</a:t>
            </a:r>
          </a:p>
          <a:p>
            <a:endParaRPr kumimoji="1"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SELECT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  <a:r>
              <a:rPr kumimoji="1"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f.film_id,f.description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FROM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film f </a:t>
            </a:r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INNER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JOIN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  <a:r>
              <a:rPr kumimoji="1"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film_category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fc </a:t>
            </a:r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ON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  <a:r>
              <a:rPr kumimoji="1"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f.film_id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=</a:t>
            </a:r>
            <a:r>
              <a:rPr kumimoji="1"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fc.film_id</a:t>
            </a:r>
            <a:endParaRPr kumimoji="1"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INNER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JOIN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category c </a:t>
            </a:r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ON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  <a:r>
              <a:rPr kumimoji="1"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c.category_id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= </a:t>
            </a:r>
            <a:r>
              <a:rPr kumimoji="1"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fc.category_id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WHERE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c.</a:t>
            </a:r>
            <a:r>
              <a:rPr kumimoji="1"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NAME</a:t>
            </a:r>
            <a:r>
              <a:rPr kumimoji="1"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ＭＳ Ｐゴシック" pitchFamily="-29" charset="-128"/>
                <a:cs typeface="ＭＳ Ｐゴシック" pitchFamily="-29" charset="-128"/>
              </a:rPr>
              <a:t> = 'Animation'</a:t>
            </a:r>
          </a:p>
          <a:p>
            <a:endParaRPr kumimoji="1"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endParaRPr kumimoji="1"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47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27772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database “test” to show the student. This database contains all tables and data used in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select * from </a:t>
            </a:r>
            <a:r>
              <a:rPr lang="en-GB" dirty="0" err="1" smtClean="0"/>
              <a:t>tblteacher</a:t>
            </a:r>
            <a:r>
              <a:rPr lang="en-GB" dirty="0" smtClean="0"/>
              <a:t> left join </a:t>
            </a:r>
            <a:r>
              <a:rPr lang="en-GB" dirty="0" err="1" smtClean="0"/>
              <a:t>tbldepartment</a:t>
            </a:r>
            <a:r>
              <a:rPr lang="en-GB" dirty="0" smtClean="0"/>
              <a:t> </a:t>
            </a:r>
            <a:r>
              <a:rPr lang="en-GB" dirty="0" err="1" smtClean="0"/>
              <a:t>ontblteacher.departmentid</a:t>
            </a:r>
            <a:r>
              <a:rPr lang="en-GB" dirty="0" smtClean="0"/>
              <a:t> = </a:t>
            </a:r>
            <a:r>
              <a:rPr lang="en-GB" dirty="0" err="1" smtClean="0"/>
              <a:t>tbldepartment.departmentid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50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014007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select * from language left join film on </a:t>
            </a:r>
            <a:r>
              <a:rPr lang="en-GB" dirty="0" err="1" smtClean="0"/>
              <a:t>language.language_id</a:t>
            </a:r>
            <a:r>
              <a:rPr lang="en-GB" dirty="0" smtClean="0"/>
              <a:t> = </a:t>
            </a:r>
            <a:r>
              <a:rPr lang="en-GB" dirty="0" err="1" smtClean="0"/>
              <a:t>film.language_id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51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963097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means some department may not have any teacher working in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53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2819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select * from </a:t>
            </a:r>
            <a:r>
              <a:rPr lang="en-GB" dirty="0" err="1" smtClean="0"/>
              <a:t>tblstudent</a:t>
            </a:r>
            <a:r>
              <a:rPr lang="en-GB" dirty="0" smtClean="0"/>
              <a:t> right join </a:t>
            </a:r>
            <a:r>
              <a:rPr lang="en-GB" dirty="0" err="1" smtClean="0"/>
              <a:t>tblteacher</a:t>
            </a:r>
            <a:r>
              <a:rPr lang="en-GB" dirty="0" smtClean="0"/>
              <a:t> on </a:t>
            </a:r>
            <a:r>
              <a:rPr lang="en-GB" dirty="0" err="1" smtClean="0"/>
              <a:t>tblteacher.teacherid</a:t>
            </a:r>
            <a:r>
              <a:rPr lang="en-GB" dirty="0" smtClean="0"/>
              <a:t>=</a:t>
            </a:r>
            <a:r>
              <a:rPr lang="en-GB" dirty="0" err="1" smtClean="0"/>
              <a:t>tblstudent.teacherinchargeid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</a:t>
            </a:r>
            <a:r>
              <a:rPr lang="en-GB" baseline="0" dirty="0" smtClean="0"/>
              <a:t> them about this solution on slide 35 with not in or exist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54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02232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database “test” to show the student. This database contains all tables and data used in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database “test” to show the student. This database contains all tables and data used in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database “test” to show the student. This database contains all tables and data used in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and not in (exits</a:t>
            </a:r>
            <a:r>
              <a:rPr lang="en-GB" baseline="0" dirty="0" smtClean="0"/>
              <a:t> and not exists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#exercise: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studentid,firstname,lastname,province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tblstudent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province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pro_en_name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tblprovinces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pro_en_name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'p%');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tblprovinces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pro.pro_en_name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stu.province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tblstudent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tblstudent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province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pro_en_name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tblprovinces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pro.pro_kh_name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="</a:t>
            </a:r>
            <a:r>
              <a:rPr lang="km-K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ភ្នំពេញ");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m-K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tblstudent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stu.teacherinchargeid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tea.teacherid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tblteacher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tea.lastname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Vongkol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1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71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studentid,firstname,lastname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tblteacher.lastname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tblteacher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tblteacher.teacherid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tblstudent.teacherinchargeid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teacherInCharged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tblstudent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teacherinchargeid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teacherid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tblteacher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9E59-942B-4ED6-8513-0F77A860D2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8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673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57897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DCCC0FF-8727-4CE4-830D-5EB418707C3C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086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itchFamily="34" charset="-128"/>
              </a:defRPr>
            </a:lvl1pPr>
          </a:lstStyle>
          <a:p>
            <a:fld id="{759F074E-42ED-40BD-B669-E2F869DDFB20}" type="slidenum">
              <a:rPr lang="ja-JP" altLang="fr-FR"/>
              <a:pPr/>
              <a:t>‹#›</a:t>
            </a:fld>
            <a:endParaRPr lang="fr-FR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>
              <a:defRPr/>
            </a:pPr>
            <a:r>
              <a:rPr lang="fr-FR" dirty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31913" y="5666824"/>
            <a:ext cx="6408738" cy="4318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FF990F"/>
                </a:solidFill>
              </a:rPr>
              <a:t>Advanced Query</a:t>
            </a:r>
            <a:endParaRPr lang="en-US" sz="2400" dirty="0">
              <a:solidFill>
                <a:srgbClr val="FF990F"/>
              </a:solidFill>
            </a:endParaRPr>
          </a:p>
        </p:txBody>
      </p:sp>
      <p:sp>
        <p:nvSpPr>
          <p:cNvPr id="512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r>
              <a:rPr lang="fr-FR" altLang="fr-FR"/>
              <a:t>A Gateway for Life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 UNION and UNION ALL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75298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to list the three oldest and three newest </a:t>
            </a:r>
            <a:r>
              <a:rPr lang="en-GB" dirty="0" smtClean="0"/>
              <a:t>employee from </a:t>
            </a:r>
            <a:r>
              <a:rPr lang="en-GB" dirty="0"/>
              <a:t>the </a:t>
            </a:r>
            <a:r>
              <a:rPr lang="en-GB" dirty="0" smtClean="0"/>
              <a:t>employee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7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Georgia" panose="02040502050405020303" pitchFamily="18" charset="0"/>
              </a:rPr>
              <a:t>Except And Intersect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2. EXCEPT and INTERSECT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EXCEPT?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an operator used to combine two select statements and returns rows from the first statement that are not exist in the second statement.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440583"/>
            <a:ext cx="2533026" cy="31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not available in MySQL.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MySQL, you have to used </a:t>
            </a:r>
            <a:r>
              <a:rPr lang="en-US" dirty="0">
                <a:solidFill>
                  <a:srgbClr val="FF0000"/>
                </a:solidFill>
              </a:rPr>
              <a:t>NOT IN </a:t>
            </a:r>
            <a:r>
              <a:rPr lang="en-US" dirty="0" smtClean="0">
                <a:solidFill>
                  <a:srgbClr val="FF0000"/>
                </a:solidFill>
              </a:rPr>
              <a:t>or </a:t>
            </a:r>
            <a:r>
              <a:rPr lang="en-US" smtClean="0">
                <a:solidFill>
                  <a:srgbClr val="FF0000"/>
                </a:solidFill>
              </a:rPr>
              <a:t>NOT EXISTS or </a:t>
            </a:r>
            <a:r>
              <a:rPr lang="en-US" dirty="0">
                <a:solidFill>
                  <a:srgbClr val="FF0000"/>
                </a:solidFill>
              </a:rPr>
              <a:t>OUTER </a:t>
            </a:r>
            <a:r>
              <a:rPr lang="en-US" dirty="0" smtClean="0">
                <a:solidFill>
                  <a:srgbClr val="FF0000"/>
                </a:solidFill>
              </a:rPr>
              <a:t>JOIN  </a:t>
            </a:r>
            <a:r>
              <a:rPr lang="en-US" dirty="0"/>
              <a:t>instead.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UNION operator, the same rules must be applied when using EXCEPT operator.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786"/>
          <a:stretch/>
        </p:blipFill>
        <p:spPr>
          <a:xfrm>
            <a:off x="464127" y="4479651"/>
            <a:ext cx="220792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Example: EXCEPT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test DB model to view student have province name difference from </a:t>
            </a:r>
            <a:r>
              <a:rPr lang="en-US" dirty="0" err="1" smtClean="0"/>
              <a:t>tblprovinces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2400" y="2819400"/>
            <a:ext cx="8686800" cy="3810000"/>
            <a:chOff x="152400" y="2819400"/>
            <a:chExt cx="8686800" cy="381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819400"/>
              <a:ext cx="4714875" cy="2943225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5150466" y="3581400"/>
              <a:ext cx="3688734" cy="3048000"/>
              <a:chOff x="5150466" y="3581400"/>
              <a:chExt cx="3688734" cy="3048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/>
              <a:srcRect l="1169" r="19633"/>
              <a:stretch/>
            </p:blipFill>
            <p:spPr>
              <a:xfrm>
                <a:off x="5150466" y="5562600"/>
                <a:ext cx="3688734" cy="10668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0466" y="3581400"/>
                <a:ext cx="3600450" cy="2085975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1191062" y="3273312"/>
              <a:ext cx="7256687" cy="3114788"/>
              <a:chOff x="1191062" y="3273312"/>
              <a:chExt cx="7256687" cy="311478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63737" y="3686174"/>
                <a:ext cx="3856834" cy="2701926"/>
                <a:chOff x="3363737" y="3686174"/>
                <a:chExt cx="3856834" cy="2701926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3429000" y="4595812"/>
                  <a:ext cx="1219200" cy="357188"/>
                </a:xfrm>
                <a:prstGeom prst="ellipse">
                  <a:avLst/>
                </a:prstGeom>
                <a:solidFill>
                  <a:srgbClr val="FF0000">
                    <a:alpha val="10196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363737" y="3686174"/>
                  <a:ext cx="1219200" cy="357188"/>
                </a:xfrm>
                <a:prstGeom prst="ellipse">
                  <a:avLst/>
                </a:prstGeom>
                <a:solidFill>
                  <a:srgbClr val="FF0000">
                    <a:alpha val="10196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943600" y="4672012"/>
                  <a:ext cx="1276971" cy="357188"/>
                </a:xfrm>
                <a:prstGeom prst="ellipse">
                  <a:avLst/>
                </a:prstGeom>
                <a:solidFill>
                  <a:srgbClr val="FF0000">
                    <a:alpha val="10196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815309" y="6030912"/>
                  <a:ext cx="1276971" cy="357188"/>
                </a:xfrm>
                <a:prstGeom prst="ellipse">
                  <a:avLst/>
                </a:prstGeom>
                <a:solidFill>
                  <a:srgbClr val="FF0000">
                    <a:alpha val="10196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/>
                <p:cNvCxnSpPr>
                  <a:stCxn id="11" idx="5"/>
                </p:cNvCxnSpPr>
                <p:nvPr/>
              </p:nvCxnSpPr>
              <p:spPr>
                <a:xfrm>
                  <a:off x="4404389" y="3991053"/>
                  <a:ext cx="1410920" cy="6047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93717" y="4946728"/>
                  <a:ext cx="1266692" cy="110296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1191062" y="3273312"/>
                <a:ext cx="7256687" cy="2899329"/>
                <a:chOff x="1191062" y="3273312"/>
                <a:chExt cx="7256687" cy="2899329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191062" y="5649421"/>
                  <a:ext cx="2266966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1" cap="none" spc="0" dirty="0" err="1" smtClean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/>
                    </a:rPr>
                    <a:t>tblstudent</a:t>
                  </a:r>
                  <a:endParaRPr 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770413" y="3273312"/>
                  <a:ext cx="2677336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1" cap="none" spc="0" dirty="0" err="1" smtClean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/>
                    </a:rPr>
                    <a:t>tblprovinces</a:t>
                  </a:r>
                  <a:endParaRPr 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94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With </a:t>
            </a:r>
            <a:r>
              <a:rPr lang="en-US" sz="1800" b="1" dirty="0" smtClean="0"/>
              <a:t>NOT IN</a:t>
            </a:r>
          </a:p>
          <a:p>
            <a:endParaRPr lang="en-US" sz="1800" b="1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With </a:t>
            </a:r>
            <a:r>
              <a:rPr lang="en-US" sz="1800" b="1" dirty="0" smtClean="0"/>
              <a:t>NOT EXISTS</a:t>
            </a:r>
            <a:endParaRPr lang="en-US" sz="1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7544" y="2060848"/>
            <a:ext cx="8319906" cy="3043561"/>
            <a:chOff x="519294" y="2590801"/>
            <a:chExt cx="8319906" cy="30435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379" y="2590801"/>
              <a:ext cx="6154222" cy="9710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294" y="4534511"/>
              <a:ext cx="6154223" cy="10998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r="26528"/>
            <a:stretch/>
          </p:blipFill>
          <p:spPr>
            <a:xfrm>
              <a:off x="7092280" y="3377711"/>
              <a:ext cx="1746920" cy="18327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6019800" y="3561881"/>
              <a:ext cx="838200" cy="4918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019800" y="4173889"/>
              <a:ext cx="859823" cy="35907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</a:t>
            </a:r>
            <a:r>
              <a:rPr lang="en-GB" dirty="0" smtClean="0"/>
              <a:t>:30mn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Get all </a:t>
            </a:r>
            <a:r>
              <a:rPr lang="en-GB" dirty="0" smtClean="0"/>
              <a:t>students </a:t>
            </a:r>
            <a:r>
              <a:rPr lang="en-GB" dirty="0"/>
              <a:t>who come from the province name which doesn’t start with letter P.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Write query to get all </a:t>
            </a:r>
            <a:r>
              <a:rPr lang="en-GB" dirty="0" smtClean="0"/>
              <a:t>provinces which </a:t>
            </a:r>
            <a:r>
              <a:rPr lang="en-GB" dirty="0"/>
              <a:t>don’t have </a:t>
            </a:r>
            <a:r>
              <a:rPr lang="en-GB" dirty="0" smtClean="0"/>
              <a:t>any students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Show </a:t>
            </a:r>
            <a:r>
              <a:rPr lang="en-GB" dirty="0"/>
              <a:t>list of </a:t>
            </a:r>
            <a:r>
              <a:rPr lang="en-GB" dirty="0" smtClean="0"/>
              <a:t>students </a:t>
            </a:r>
            <a:r>
              <a:rPr lang="en-GB" dirty="0"/>
              <a:t>from province “</a:t>
            </a:r>
            <a:r>
              <a:rPr lang="en-GB" dirty="0" err="1"/>
              <a:t>ភ្នំពេញ</a:t>
            </a:r>
            <a:r>
              <a:rPr lang="en-GB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List down student under responsible of teacher have last name is “</a:t>
            </a:r>
            <a:r>
              <a:rPr lang="en-GB" dirty="0" err="1"/>
              <a:t>Vongkol</a:t>
            </a:r>
            <a:r>
              <a:rPr lang="en-GB" dirty="0"/>
              <a:t>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8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381000"/>
            <a:ext cx="4211206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52" y="3233633"/>
            <a:ext cx="6381750" cy="1323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516080"/>
            <a:ext cx="5476875" cy="104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598" y="886657"/>
            <a:ext cx="3448050" cy="1743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45827" y="381000"/>
            <a:ext cx="109837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75797" y="-73606"/>
            <a:ext cx="109837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7250" y="4441435"/>
            <a:ext cx="109837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2811" y="4868043"/>
            <a:ext cx="109837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18754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Intersect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32" y="1412776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INTERSECT?</a:t>
            </a:r>
          </a:p>
          <a:p>
            <a:pPr lvl="1"/>
            <a:r>
              <a:rPr lang="en-US" dirty="0" smtClean="0"/>
              <a:t>is an operator used to combine two selects statement, but returns only rows from the first select statement that are identical to a row in the second select statement.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22317"/>
            <a:ext cx="2274404" cy="29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smtClean="0"/>
              <a:t>UNION and UNION ALL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EXCEPT and INTERSECT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Sub-queries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Inner Joins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Outer Joins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returns the common rows between the two select statements.</a:t>
            </a:r>
          </a:p>
          <a:p>
            <a:r>
              <a:rPr lang="en-US" dirty="0" smtClean="0"/>
              <a:t>This </a:t>
            </a:r>
            <a:r>
              <a:rPr lang="en-US" dirty="0"/>
              <a:t>operator is not available in MySQL.</a:t>
            </a:r>
          </a:p>
          <a:p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dirty="0">
                <a:solidFill>
                  <a:srgbClr val="FF0000"/>
                </a:solidFill>
              </a:rPr>
              <a:t>INNER JOIN or IN </a:t>
            </a:r>
            <a:r>
              <a:rPr lang="en-US" dirty="0"/>
              <a:t>to form INTERSECT in MySQL.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7358"/>
          <a:stretch/>
        </p:blipFill>
        <p:spPr>
          <a:xfrm>
            <a:off x="3429626" y="3573016"/>
            <a:ext cx="2274404" cy="21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test DB model to view student have province </a:t>
            </a:r>
            <a:r>
              <a:rPr lang="en-US" dirty="0" smtClean="0"/>
              <a:t>name the same in </a:t>
            </a:r>
            <a:r>
              <a:rPr lang="en-US" dirty="0" err="1" smtClean="0"/>
              <a:t>tblprovinces</a:t>
            </a:r>
            <a:r>
              <a:rPr lang="en-US" dirty="0" smtClean="0"/>
              <a:t> table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819400"/>
            <a:ext cx="8686800" cy="3810000"/>
            <a:chOff x="152400" y="2819400"/>
            <a:chExt cx="8686800" cy="381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819400"/>
              <a:ext cx="4714875" cy="294322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5150466" y="3581400"/>
              <a:ext cx="3688734" cy="3048000"/>
              <a:chOff x="5150466" y="3581400"/>
              <a:chExt cx="3688734" cy="304800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/>
              <a:srcRect l="1169" r="19633"/>
              <a:stretch/>
            </p:blipFill>
            <p:spPr>
              <a:xfrm>
                <a:off x="5150466" y="5562600"/>
                <a:ext cx="3688734" cy="10668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0466" y="3581400"/>
                <a:ext cx="3600450" cy="2085975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1191062" y="3273312"/>
              <a:ext cx="7256687" cy="2899329"/>
              <a:chOff x="1191062" y="3273312"/>
              <a:chExt cx="7256687" cy="289932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91062" y="5649421"/>
                <a:ext cx="226696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cap="none" spc="0" dirty="0" err="1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tblstudent</a:t>
                </a:r>
                <a:endPara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70413" y="3273312"/>
                <a:ext cx="267733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cap="none" spc="0" dirty="0" err="1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tblprovinces</a:t>
                </a:r>
                <a:endPara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7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“IN”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“INNER JOIN”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7" y="2049688"/>
            <a:ext cx="7490792" cy="66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7" y="4021856"/>
            <a:ext cx="525780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537" y="3796827"/>
            <a:ext cx="207645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446788" y="3604037"/>
            <a:ext cx="14606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2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esult</a:t>
            </a:r>
            <a:endParaRPr lang="en-US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</a:t>
            </a:r>
            <a:r>
              <a:rPr lang="en-GB" dirty="0" smtClean="0"/>
              <a:t>:10mn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down all students who have in charged teacher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89" y="2971800"/>
            <a:ext cx="619561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 err="1" smtClean="0"/>
              <a:t>subquery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Is a SELECT statement within another statement.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</a:t>
            </a:r>
            <a:r>
              <a:rPr lang="en-US" dirty="0" smtClean="0"/>
              <a:t>ometimes called </a:t>
            </a:r>
          </a:p>
          <a:p>
            <a:pPr lvl="2">
              <a:lnSpc>
                <a:spcPct val="200000"/>
              </a:lnSpc>
            </a:pPr>
            <a:r>
              <a:rPr lang="en-US" b="1" dirty="0" smtClean="0"/>
              <a:t>inner query </a:t>
            </a:r>
            <a:r>
              <a:rPr lang="en-US" dirty="0" smtClean="0"/>
              <a:t>or </a:t>
            </a:r>
            <a:r>
              <a:rPr lang="en-US" b="1" dirty="0" smtClean="0"/>
              <a:t>nested query</a:t>
            </a:r>
          </a:p>
          <a:p>
            <a:pPr lvl="2">
              <a:lnSpc>
                <a:spcPct val="200000"/>
              </a:lnSpc>
            </a:pPr>
            <a:r>
              <a:rPr lang="en-US" b="1" dirty="0" smtClean="0"/>
              <a:t>inner select </a:t>
            </a:r>
            <a:r>
              <a:rPr lang="en-US" dirty="0" smtClean="0"/>
              <a:t>or</a:t>
            </a:r>
            <a:r>
              <a:rPr lang="en-US" b="1" dirty="0" smtClean="0"/>
              <a:t> nested select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13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643192" cy="39925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It’s </a:t>
            </a:r>
            <a:r>
              <a:rPr lang="en-US" dirty="0"/>
              <a:t>often used with the following statements along with comparison operators: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dirty="0"/>
              <a:t>SELECT</a:t>
            </a:r>
          </a:p>
          <a:p>
            <a:pPr lvl="2"/>
            <a:r>
              <a:rPr lang="en-US" dirty="0"/>
              <a:t>INSERT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732651"/>
            <a:ext cx="7643192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Get all students whose parent are Police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519404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88445"/>
            <a:ext cx="9144000" cy="12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scalar </a:t>
            </a:r>
            <a:r>
              <a:rPr lang="en-US" dirty="0" err="1" smtClean="0"/>
              <a:t>subquery</a:t>
            </a:r>
            <a:r>
              <a:rPr lang="en-US" dirty="0" smtClean="0"/>
              <a:t> is a </a:t>
            </a:r>
            <a:r>
              <a:rPr lang="en-US" dirty="0" err="1" smtClean="0"/>
              <a:t>subquery</a:t>
            </a:r>
            <a:r>
              <a:rPr lang="en-US" dirty="0" smtClean="0"/>
              <a:t> that returns scalar value and often used with comparison operators.</a:t>
            </a:r>
          </a:p>
        </p:txBody>
      </p:sp>
    </p:spTree>
    <p:extLst>
      <p:ext uri="{BB962C8B-B14F-4D97-AF65-F5344CB8AC3E}">
        <p14:creationId xmlns:p14="http://schemas.microsoft.com/office/powerpoint/2010/main" val="27523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7" y="2438400"/>
            <a:ext cx="7223438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22712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Show all students who have smallest </a:t>
            </a:r>
            <a:r>
              <a:rPr lang="en-US" dirty="0" err="1" smtClean="0"/>
              <a:t>gpa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95" y="5076478"/>
            <a:ext cx="4978865" cy="12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2712"/>
            <a:ext cx="649990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800600"/>
            <a:ext cx="7696200" cy="1706288"/>
          </a:xfrm>
        </p:spPr>
        <p:txBody>
          <a:bodyPr>
            <a:normAutofit/>
          </a:bodyPr>
          <a:lstStyle/>
          <a:p>
            <a:r>
              <a:rPr lang="en-US" dirty="0" smtClean="0"/>
              <a:t>Could you try to interpret or translate this query into simple </a:t>
            </a:r>
            <a:r>
              <a:rPr lang="en-US" dirty="0" smtClean="0"/>
              <a:t>meaning? </a:t>
            </a:r>
            <a:r>
              <a:rPr lang="en-US" dirty="0" smtClean="0"/>
              <a:t>Then test this query.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176882" y="3707234"/>
            <a:ext cx="4322440" cy="109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mtClean="0">
                <a:solidFill>
                  <a:srgbClr val="FF0000"/>
                </a:solidFill>
              </a:rPr>
              <a:t>Activity</a:t>
            </a:r>
            <a:r>
              <a:rPr lang="en-GB" smtClean="0"/>
              <a:t>:10mn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2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 UNION and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union of tables?</a:t>
            </a:r>
          </a:p>
          <a:p>
            <a:pPr lvl="1"/>
            <a:r>
              <a:rPr lang="en-US" dirty="0" smtClean="0"/>
              <a:t>is an operator used to combine two or more result set from multiple tables to a single result set.</a:t>
            </a:r>
          </a:p>
          <a:p>
            <a:r>
              <a:rPr lang="en-US" smtClean="0"/>
              <a:t>Look at </a:t>
            </a:r>
            <a:r>
              <a:rPr lang="en-US" dirty="0" smtClean="0"/>
              <a:t>the figure below: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5105400" cy="2136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3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</a:t>
            </a:r>
            <a:r>
              <a:rPr lang="en-GB" dirty="0" smtClean="0"/>
              <a:t>:10mn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Use </a:t>
            </a:r>
            <a:r>
              <a:rPr lang="en-GB" b="1" dirty="0" err="1" smtClean="0"/>
              <a:t>sakila</a:t>
            </a:r>
            <a:r>
              <a:rPr lang="en-GB" b="1" dirty="0" smtClean="0"/>
              <a:t> database;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We want to select all films (id, title and length) which its length is greater than average length 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We want to select all films (id, title and length) which its length is greater than average length order by its title from Z-A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7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 smtClean="0"/>
              <a:t> with IN and NOT IN</a:t>
            </a:r>
          </a:p>
          <a:p>
            <a:pPr lvl="1"/>
            <a:r>
              <a:rPr lang="en-US" dirty="0" smtClean="0"/>
              <a:t>it can returns more than one value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operand IN (</a:t>
            </a:r>
            <a:r>
              <a:rPr lang="en-US" i="1" dirty="0" err="1" smtClean="0">
                <a:solidFill>
                  <a:srgbClr val="0070C0"/>
                </a:solidFill>
              </a:rPr>
              <a:t>subquery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operand NOT IN (</a:t>
            </a:r>
            <a:r>
              <a:rPr lang="en-US" i="1" dirty="0" err="1" smtClean="0">
                <a:solidFill>
                  <a:srgbClr val="0070C0"/>
                </a:solidFill>
              </a:rPr>
              <a:t>subquery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5181600" cy="336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1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 smtClean="0"/>
              <a:t> with EXISTS and NOT EXISTS</a:t>
            </a:r>
          </a:p>
          <a:p>
            <a:pPr lvl="1"/>
            <a:r>
              <a:rPr lang="en-US" dirty="0" smtClean="0"/>
              <a:t>the keyword  EXSISTS means ”return true if </a:t>
            </a:r>
            <a:r>
              <a:rPr lang="en-US" dirty="0" err="1" smtClean="0"/>
              <a:t>subquery</a:t>
            </a:r>
            <a:r>
              <a:rPr lang="en-US" dirty="0" smtClean="0"/>
              <a:t> returns any rows, otherwise false”.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operand where EXISTS | NOT EXISTS (</a:t>
            </a:r>
            <a:r>
              <a:rPr lang="en-US" i="1" dirty="0" err="1" smtClean="0">
                <a:solidFill>
                  <a:srgbClr val="0070C0"/>
                </a:solidFill>
              </a:rPr>
              <a:t>subquery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0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85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5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</a:t>
            </a:r>
            <a:r>
              <a:rPr lang="en-GB" dirty="0" smtClean="0"/>
              <a:t>:10mn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test</a:t>
            </a:r>
          </a:p>
          <a:p>
            <a:r>
              <a:rPr lang="en-GB" dirty="0" smtClean="0"/>
              <a:t>List </a:t>
            </a:r>
            <a:r>
              <a:rPr lang="en-GB" dirty="0" smtClean="0"/>
              <a:t>teachers who don’t </a:t>
            </a:r>
            <a:r>
              <a:rPr lang="en-GB" dirty="0"/>
              <a:t>have student in charge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8" y="2780928"/>
            <a:ext cx="806407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 smtClean="0"/>
              <a:t> with ANY and SOME</a:t>
            </a:r>
          </a:p>
          <a:p>
            <a:pPr lvl="1"/>
            <a:r>
              <a:rPr lang="en-US" dirty="0" smtClean="0"/>
              <a:t>it can returns more than one value</a:t>
            </a:r>
          </a:p>
          <a:p>
            <a:pPr lvl="1"/>
            <a:r>
              <a:rPr lang="en-US" dirty="0" smtClean="0"/>
              <a:t>the ANY keyword means “return</a:t>
            </a:r>
            <a:r>
              <a:rPr lang="en-US" dirty="0"/>
              <a:t> TRUE if the comparison is TRUE for </a:t>
            </a:r>
            <a:r>
              <a:rPr lang="en-US" dirty="0" smtClean="0"/>
              <a:t>ANY of </a:t>
            </a:r>
            <a:r>
              <a:rPr lang="en-US" dirty="0"/>
              <a:t>the values in the column that the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smtClean="0"/>
              <a:t>returns”.</a:t>
            </a:r>
          </a:p>
          <a:p>
            <a:pPr lvl="1"/>
            <a:r>
              <a:rPr lang="en-US" dirty="0" smtClean="0"/>
              <a:t>the SOME is an alias of ANY.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operand </a:t>
            </a:r>
            <a:r>
              <a:rPr lang="en-US" i="1" dirty="0" err="1" smtClean="0">
                <a:solidFill>
                  <a:srgbClr val="0070C0"/>
                </a:solidFill>
              </a:rPr>
              <a:t>comparison_operator</a:t>
            </a:r>
            <a:r>
              <a:rPr lang="en-US" i="1" dirty="0" smtClean="0">
                <a:solidFill>
                  <a:srgbClr val="0070C0"/>
                </a:solidFill>
              </a:rPr>
              <a:t> ANY (</a:t>
            </a:r>
            <a:r>
              <a:rPr lang="en-US" i="1" dirty="0" err="1" smtClean="0">
                <a:solidFill>
                  <a:srgbClr val="0070C0"/>
                </a:solidFill>
              </a:rPr>
              <a:t>subquery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operand </a:t>
            </a:r>
            <a:r>
              <a:rPr lang="en-US" i="1" dirty="0" err="1" smtClean="0">
                <a:solidFill>
                  <a:srgbClr val="0070C0"/>
                </a:solidFill>
              </a:rPr>
              <a:t>comparison_operator</a:t>
            </a:r>
            <a:r>
              <a:rPr lang="en-US" i="1" dirty="0" smtClean="0">
                <a:solidFill>
                  <a:srgbClr val="0070C0"/>
                </a:solidFill>
              </a:rPr>
              <a:t> SOME (</a:t>
            </a:r>
            <a:r>
              <a:rPr lang="en-US" i="1" dirty="0" err="1" smtClean="0">
                <a:solidFill>
                  <a:srgbClr val="0070C0"/>
                </a:solidFill>
              </a:rPr>
              <a:t>subquery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286000"/>
            <a:ext cx="5181600" cy="222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5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5012838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6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 smtClean="0"/>
              <a:t> with ALL</a:t>
            </a:r>
          </a:p>
          <a:p>
            <a:pPr lvl="1"/>
            <a:r>
              <a:rPr lang="en-US" dirty="0" smtClean="0"/>
              <a:t>it can returns more than one value</a:t>
            </a:r>
          </a:p>
          <a:p>
            <a:pPr lvl="1"/>
            <a:r>
              <a:rPr lang="en-US" dirty="0" smtClean="0"/>
              <a:t>the keyword ALL means “return</a:t>
            </a:r>
            <a:r>
              <a:rPr lang="en-US" dirty="0"/>
              <a:t> TRUE if the comparison is TRUE for ALL of the values in the column that the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smtClean="0"/>
              <a:t>returns”.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operand </a:t>
            </a:r>
            <a:r>
              <a:rPr lang="en-US" i="1" dirty="0" err="1" smtClean="0">
                <a:solidFill>
                  <a:srgbClr val="0070C0"/>
                </a:solidFill>
              </a:rPr>
              <a:t>comparison_operator</a:t>
            </a:r>
            <a:r>
              <a:rPr lang="en-US" i="1" dirty="0" smtClean="0">
                <a:solidFill>
                  <a:srgbClr val="0070C0"/>
                </a:solidFill>
              </a:rPr>
              <a:t> ALL (</a:t>
            </a:r>
            <a:r>
              <a:rPr lang="en-US" i="1" dirty="0" err="1" smtClean="0">
                <a:solidFill>
                  <a:srgbClr val="0070C0"/>
                </a:solidFill>
              </a:rPr>
              <a:t>subquery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58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 UNION and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syntax of UNION in MySQL is:</a:t>
            </a:r>
            <a:endParaRPr lang="en-US" dirty="0"/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tx2"/>
                </a:solidFill>
              </a:rPr>
              <a:t>SELECT query1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tx2"/>
                </a:solidFill>
              </a:rPr>
              <a:t>UNION [DISTINCT | ALL]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tx2"/>
                </a:solidFill>
              </a:rPr>
              <a:t>SELECT query2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tx2"/>
                </a:solidFill>
              </a:rPr>
              <a:t>UNION [DISTINCT | ALL]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tx2"/>
                </a:solidFill>
              </a:rPr>
              <a:t>SELECT query3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tx2"/>
                </a:solidFill>
              </a:rPr>
              <a:t>UNION [DISTINCT | ALL]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tx2"/>
                </a:solidFill>
              </a:rPr>
              <a:t>……………………………</a:t>
            </a:r>
            <a:endParaRPr lang="en-US" sz="1800" i="1" dirty="0">
              <a:solidFill>
                <a:schemeClr val="tx2"/>
              </a:solidFill>
            </a:endParaRP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For select query, you can use all clauses. It also can contain row functions, joins and group summarization.</a:t>
            </a:r>
          </a:p>
        </p:txBody>
      </p:sp>
    </p:spTree>
    <p:extLst>
      <p:ext uri="{BB962C8B-B14F-4D97-AF65-F5344CB8AC3E}">
        <p14:creationId xmlns:p14="http://schemas.microsoft.com/office/powerpoint/2010/main" val="38395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3.  </a:t>
            </a:r>
            <a:r>
              <a:rPr lang="en-US" dirty="0" err="1" smtClean="0">
                <a:latin typeface="Georgia" panose="02040502050405020303" pitchFamily="18" charset="0"/>
              </a:rPr>
              <a:t>Subqueries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555638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1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4. 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An inner join or </a:t>
            </a:r>
            <a:r>
              <a:rPr lang="en-US" dirty="0" err="1" smtClean="0"/>
              <a:t>equi</a:t>
            </a:r>
            <a:r>
              <a:rPr lang="en-US" dirty="0" smtClean="0"/>
              <a:t>-join is used to </a:t>
            </a:r>
            <a:r>
              <a:rPr lang="en-US" dirty="0"/>
              <a:t>combines the data from two or more </a:t>
            </a:r>
            <a:r>
              <a:rPr lang="en-US" dirty="0" smtClean="0"/>
              <a:t>tables.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the values in the columns being joined are compared using a comparison </a:t>
            </a:r>
            <a:r>
              <a:rPr lang="en-US" dirty="0" smtClean="0"/>
              <a:t>operator.</a:t>
            </a:r>
          </a:p>
          <a:p>
            <a:pPr lvl="1"/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971800"/>
            <a:ext cx="3076575" cy="914400"/>
            <a:chOff x="1066800" y="3152775"/>
            <a:chExt cx="3076575" cy="914400"/>
          </a:xfrm>
        </p:grpSpPr>
        <p:sp>
          <p:nvSpPr>
            <p:cNvPr id="4" name="Rectangle 3"/>
            <p:cNvSpPr/>
            <p:nvPr/>
          </p:nvSpPr>
          <p:spPr>
            <a:xfrm>
              <a:off x="1066800" y="3152775"/>
              <a:ext cx="1524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Table A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19375" y="3152775"/>
              <a:ext cx="1524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Table B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050" name="Picture 2" descr="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92" y="60007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4. 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Common syntax of inner join of two tables: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SELECT table1.col1, table2.col2, [ ….] FROM table1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INNER JOIN table2 ON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table1.col &lt;comparison operator&gt; table2.col;</a:t>
            </a:r>
          </a:p>
          <a:p>
            <a:pPr marL="457200" lvl="1" indent="0"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- An inner </a:t>
            </a:r>
            <a:r>
              <a:rPr lang="en-US" dirty="0"/>
              <a:t>join strictly enforces the join condition, any row without a matching row in the other table is dropped from the result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4. INNER JOINS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718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2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4. INNER JOINS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3" y="2133600"/>
            <a:ext cx="760207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4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4. 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Common inner join of two tables can be done by using WHERE clause well: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SELECT table1.col1, table2.col2, [ ….] 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FROM table1, table2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WHERE tabl1.foreignkey = table2.primarykey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AND (other conditions)</a:t>
            </a:r>
          </a:p>
        </p:txBody>
      </p:sp>
    </p:spTree>
    <p:extLst>
      <p:ext uri="{BB962C8B-B14F-4D97-AF65-F5344CB8AC3E}">
        <p14:creationId xmlns:p14="http://schemas.microsoft.com/office/powerpoint/2010/main" val="13151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4. INNER JOINS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29763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8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</a:t>
            </a:r>
            <a:r>
              <a:rPr lang="en-GB" dirty="0" smtClean="0"/>
              <a:t>:10mn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</a:t>
            </a:r>
            <a:r>
              <a:rPr lang="en-GB" dirty="0" err="1" smtClean="0"/>
              <a:t>salika</a:t>
            </a:r>
            <a:endParaRPr lang="en-GB" dirty="0" smtClean="0"/>
          </a:p>
          <a:p>
            <a:r>
              <a:rPr lang="en-GB" dirty="0" smtClean="0"/>
              <a:t>Show </a:t>
            </a:r>
            <a:r>
              <a:rPr lang="en-GB" dirty="0" smtClean="0"/>
              <a:t>list of films that have category “Animation”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28" y="2420888"/>
            <a:ext cx="4419600" cy="33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5.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96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Inner </a:t>
            </a:r>
            <a:r>
              <a:rPr lang="en-US" dirty="0"/>
              <a:t>joins return rows only when there is at least one row from both tables that matches the join </a:t>
            </a:r>
            <a:r>
              <a:rPr lang="en-US" dirty="0" smtClean="0"/>
              <a:t>condition.</a:t>
            </a:r>
          </a:p>
          <a:p>
            <a:r>
              <a:rPr lang="en-US" dirty="0"/>
              <a:t>Outer </a:t>
            </a:r>
            <a:r>
              <a:rPr lang="en-US" dirty="0" smtClean="0"/>
              <a:t>joins return all rows </a:t>
            </a:r>
            <a:r>
              <a:rPr lang="en-US" dirty="0"/>
              <a:t>from at least one of the tables </a:t>
            </a:r>
            <a:r>
              <a:rPr lang="en-US" dirty="0" smtClean="0"/>
              <a:t>in </a:t>
            </a:r>
            <a:r>
              <a:rPr lang="en-US" dirty="0"/>
              <a:t>the FROM clause, as long as those rows </a:t>
            </a:r>
            <a:r>
              <a:rPr lang="en-US" dirty="0" smtClean="0"/>
              <a:t>meet WHERE conditions.</a:t>
            </a:r>
          </a:p>
          <a:p>
            <a:r>
              <a:rPr lang="en-US" dirty="0" smtClean="0"/>
              <a:t>There are several types of OUTER JOIN:</a:t>
            </a:r>
          </a:p>
          <a:p>
            <a:pPr lvl="1"/>
            <a:r>
              <a:rPr lang="en-US" dirty="0" smtClean="0"/>
              <a:t>LEFT JOIN</a:t>
            </a:r>
          </a:p>
          <a:p>
            <a:pPr lvl="1"/>
            <a:r>
              <a:rPr lang="en-US" dirty="0" smtClean="0"/>
              <a:t>RIGHT JOIN</a:t>
            </a:r>
          </a:p>
          <a:p>
            <a:pPr lvl="1"/>
            <a:r>
              <a:rPr lang="en-US" dirty="0" smtClean="0"/>
              <a:t>FULL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5.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96" y="1628800"/>
            <a:ext cx="7696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LEFT JOIN:</a:t>
            </a:r>
          </a:p>
          <a:p>
            <a:pPr lvl="1"/>
            <a:r>
              <a:rPr lang="en-US" dirty="0"/>
              <a:t>returns all rows from the left table, even if there are no </a:t>
            </a:r>
            <a:r>
              <a:rPr lang="en-US" dirty="0" smtClean="0"/>
              <a:t>matches </a:t>
            </a:r>
            <a:r>
              <a:rPr lang="en-US" dirty="0"/>
              <a:t>in the right </a:t>
            </a:r>
            <a:r>
              <a:rPr lang="en-US" dirty="0" smtClean="0"/>
              <a:t>table.</a:t>
            </a:r>
          </a:p>
          <a:p>
            <a:pPr lvl="1"/>
            <a:r>
              <a:rPr lang="en-US" dirty="0"/>
              <a:t>means that if the ON clause matches 0 (zero) records in right table, the join will still return a row in the </a:t>
            </a:r>
            <a:r>
              <a:rPr lang="en-US" dirty="0" smtClean="0"/>
              <a:t>result</a:t>
            </a:r>
            <a:r>
              <a:rPr lang="en-US" dirty="0"/>
              <a:t>,</a:t>
            </a:r>
            <a:r>
              <a:rPr lang="en-US" dirty="0" smtClean="0"/>
              <a:t> but </a:t>
            </a:r>
            <a:r>
              <a:rPr lang="en-US" dirty="0"/>
              <a:t>with NULL in each column from right </a:t>
            </a:r>
            <a:r>
              <a:rPr lang="en-US" dirty="0" smtClean="0"/>
              <a:t>table.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SELECT table1.col1, table2.col2, [ ….] FROM table1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LEFT </a:t>
            </a:r>
            <a:r>
              <a:rPr lang="en-US" i="1" dirty="0">
                <a:solidFill>
                  <a:srgbClr val="0070C0"/>
                </a:solidFill>
              </a:rPr>
              <a:t>JOIN table2 ON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table1.col &lt;comparison operator&gt; </a:t>
            </a:r>
            <a:r>
              <a:rPr lang="en-US" i="1" dirty="0" smtClean="0">
                <a:solidFill>
                  <a:srgbClr val="0070C0"/>
                </a:solidFill>
              </a:rPr>
              <a:t>table2.col</a:t>
            </a:r>
            <a:r>
              <a:rPr lang="en-US" dirty="0"/>
              <a:t>;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19447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 UNION and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example: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6781800" cy="349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3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5. OUTER JOINS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56" y="1412776"/>
            <a:ext cx="747114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00" y="3826413"/>
            <a:ext cx="8454055" cy="20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Activity</a:t>
            </a:r>
            <a:r>
              <a:rPr lang="en-GB" dirty="0"/>
              <a:t>:10mn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</a:t>
            </a:r>
            <a:r>
              <a:rPr lang="en-GB" dirty="0" err="1" smtClean="0"/>
              <a:t>salika</a:t>
            </a:r>
            <a:endParaRPr lang="en-GB" dirty="0" smtClean="0"/>
          </a:p>
          <a:p>
            <a:r>
              <a:rPr lang="en-GB" dirty="0" smtClean="0"/>
              <a:t>Write left join query between film and language in order to know which language aren’t used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4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5.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96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RIGHT JOIN:</a:t>
            </a:r>
          </a:p>
          <a:p>
            <a:pPr lvl="1"/>
            <a:r>
              <a:rPr lang="en-US" dirty="0"/>
              <a:t>returns all rows from the right table, even if there are no matches in the left </a:t>
            </a:r>
            <a:r>
              <a:rPr lang="en-US" dirty="0" smtClean="0"/>
              <a:t>table.</a:t>
            </a:r>
            <a:endParaRPr lang="en-US" dirty="0"/>
          </a:p>
          <a:p>
            <a:pPr lvl="1"/>
            <a:r>
              <a:rPr lang="en-US" dirty="0"/>
              <a:t>means that if the ON clause matches 0 (zero) records in left table, the join will still return a row in the </a:t>
            </a:r>
            <a:r>
              <a:rPr lang="en-US" dirty="0" smtClean="0"/>
              <a:t>result, but </a:t>
            </a:r>
            <a:r>
              <a:rPr lang="en-US" dirty="0"/>
              <a:t>with NULL in each column from left </a:t>
            </a:r>
            <a:r>
              <a:rPr lang="en-US" dirty="0" smtClean="0"/>
              <a:t>table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SELECT </a:t>
            </a:r>
            <a:r>
              <a:rPr lang="en-US" i="1" dirty="0">
                <a:solidFill>
                  <a:srgbClr val="0070C0"/>
                </a:solidFill>
              </a:rPr>
              <a:t>table1.col1, table2.col2, [ ….] FROM table1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RIGHT </a:t>
            </a:r>
            <a:r>
              <a:rPr lang="en-US" i="1" dirty="0">
                <a:solidFill>
                  <a:srgbClr val="0070C0"/>
                </a:solidFill>
              </a:rPr>
              <a:t>JOIN table2 ON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table1.col &lt;comparison operator&gt; </a:t>
            </a:r>
            <a:r>
              <a:rPr lang="en-US" i="1" dirty="0" smtClean="0">
                <a:solidFill>
                  <a:srgbClr val="0070C0"/>
                </a:solidFill>
              </a:rPr>
              <a:t>table2.col</a:t>
            </a:r>
            <a:r>
              <a:rPr lang="en-US" dirty="0"/>
              <a:t>;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SQL RIGH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80496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5. OUTER JOINS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92" y="1484784"/>
            <a:ext cx="68199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10" y="3501008"/>
            <a:ext cx="8468795" cy="24482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5445224"/>
            <a:ext cx="8442105" cy="504056"/>
          </a:xfrm>
          <a:prstGeom prst="rect">
            <a:avLst/>
          </a:prstGeom>
          <a:noFill/>
          <a:ln>
            <a:solidFill>
              <a:srgbClr val="DB27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Activity</a:t>
            </a:r>
            <a:r>
              <a:rPr lang="en-GB" dirty="0"/>
              <a:t>:10mn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test</a:t>
            </a:r>
          </a:p>
          <a:p>
            <a:r>
              <a:rPr lang="en-GB" dirty="0" smtClean="0"/>
              <a:t>Write right join query in order to know who are the teachers that don’t have any students in charge.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4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5.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96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FULL JOIN:</a:t>
            </a:r>
          </a:p>
          <a:p>
            <a:pPr lvl="1"/>
            <a:r>
              <a:rPr lang="en-US" dirty="0" smtClean="0"/>
              <a:t>combines </a:t>
            </a:r>
            <a:r>
              <a:rPr lang="en-US" dirty="0"/>
              <a:t>the results of both left and right outer joins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joined table will contain all records from both tables, and fill in NULLs for missing matches on either side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MySQL does not support FULL JOIN.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SELECT </a:t>
            </a:r>
            <a:r>
              <a:rPr lang="en-US" i="1" dirty="0">
                <a:solidFill>
                  <a:srgbClr val="0070C0"/>
                </a:solidFill>
              </a:rPr>
              <a:t>table1.col1, table2.col2, [ ….] FROM table1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FULL </a:t>
            </a:r>
            <a:r>
              <a:rPr lang="en-US" i="1" dirty="0">
                <a:solidFill>
                  <a:srgbClr val="0070C0"/>
                </a:solidFill>
              </a:rPr>
              <a:t>JOIN table2 ON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table1.col &lt;comparison operator&gt; </a:t>
            </a:r>
            <a:r>
              <a:rPr lang="en-US" i="1" dirty="0" smtClean="0">
                <a:solidFill>
                  <a:srgbClr val="0070C0"/>
                </a:solidFill>
              </a:rPr>
              <a:t>table2.col</a:t>
            </a:r>
            <a:r>
              <a:rPr lang="en-US" dirty="0"/>
              <a:t>;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7624" y="1454857"/>
            <a:ext cx="7162055" cy="1146051"/>
          </a:xfrm>
        </p:spPr>
        <p:txBody>
          <a:bodyPr/>
          <a:lstStyle/>
          <a:p>
            <a:r>
              <a:rPr lang="en-GB" dirty="0" smtClean="0"/>
              <a:t>Question?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3608" y="2348880"/>
            <a:ext cx="7164000" cy="504056"/>
          </a:xfrm>
        </p:spPr>
        <p:txBody>
          <a:bodyPr/>
          <a:lstStyle/>
          <a:p>
            <a:r>
              <a:rPr lang="en-GB" dirty="0" smtClean="0"/>
              <a:t>Google.com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32" y="3147045"/>
            <a:ext cx="2223611" cy="26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 UNION and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rule of a UNION: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column name of the first SELECT used as the column name of the returned result set.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number and the data type of the selected column must be the same.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new columns are added in a UNION.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maximum number of rows is the sum of selected rows.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can use ORDER BY clause at the end of the statement sort the returned result set.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4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 UNION and UNION ALL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68550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5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 UNION and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4319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difference between union and union all?</a:t>
            </a:r>
          </a:p>
          <a:p>
            <a:pPr lvl="1"/>
            <a:r>
              <a:rPr lang="en-US" dirty="0" smtClean="0"/>
              <a:t>UNION or UNION DISTINCT not allow duplicate rows.</a:t>
            </a:r>
          </a:p>
          <a:p>
            <a:pPr lvl="1"/>
            <a:r>
              <a:rPr lang="en-US" dirty="0" smtClean="0"/>
              <a:t>UNION ALL allows duplicate rows.</a:t>
            </a:r>
          </a:p>
          <a:p>
            <a:pPr lvl="1"/>
            <a:r>
              <a:rPr lang="en-US" dirty="0" smtClean="0"/>
              <a:t>UNION ALL can run faster than UNION because it requires less resources than UNION DISTINCT.</a:t>
            </a:r>
          </a:p>
          <a:p>
            <a:r>
              <a:rPr lang="en-US" dirty="0" smtClean="0"/>
              <a:t>The rules that are applied to UNION also applied to UNION ALL as well.</a:t>
            </a:r>
          </a:p>
        </p:txBody>
      </p:sp>
    </p:spTree>
    <p:extLst>
      <p:ext uri="{BB962C8B-B14F-4D97-AF65-F5344CB8AC3E}">
        <p14:creationId xmlns:p14="http://schemas.microsoft.com/office/powerpoint/2010/main" val="15170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 UNION and UNION ALL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33600"/>
            <a:ext cx="6019801" cy="329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1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17088</TotalTime>
  <Words>2004</Words>
  <Application>Microsoft Office PowerPoint</Application>
  <PresentationFormat>On-screen Show (4:3)</PresentationFormat>
  <Paragraphs>312</Paragraphs>
  <Slides>56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ＭＳ Ｐゴシック</vt:lpstr>
      <vt:lpstr>Arial</vt:lpstr>
      <vt:lpstr>Calibri</vt:lpstr>
      <vt:lpstr>DaunPenh</vt:lpstr>
      <vt:lpstr>Georgia</vt:lpstr>
      <vt:lpstr>Verdana</vt:lpstr>
      <vt:lpstr>Wingdings</vt:lpstr>
      <vt:lpstr>Thème Office</vt:lpstr>
      <vt:lpstr>Passerelles numériques</vt:lpstr>
      <vt:lpstr>Outline</vt:lpstr>
      <vt:lpstr>1. UNION and UNION ALL</vt:lpstr>
      <vt:lpstr>1. UNION and UNION ALL</vt:lpstr>
      <vt:lpstr>1. UNION and UNION ALL</vt:lpstr>
      <vt:lpstr>1. UNION and UNION ALL</vt:lpstr>
      <vt:lpstr>1. UNION and UNION ALL</vt:lpstr>
      <vt:lpstr>1. UNION and UNION ALL</vt:lpstr>
      <vt:lpstr>1. UNION and UNION ALL</vt:lpstr>
      <vt:lpstr>1. UNION and UNION ALL</vt:lpstr>
      <vt:lpstr>Example</vt:lpstr>
      <vt:lpstr>Except And Intersect</vt:lpstr>
      <vt:lpstr>2. EXCEPT and INTERSECT </vt:lpstr>
      <vt:lpstr>PowerPoint Presentation</vt:lpstr>
      <vt:lpstr>Example: EXCEPT </vt:lpstr>
      <vt:lpstr>Solution</vt:lpstr>
      <vt:lpstr>Activity:30mn</vt:lpstr>
      <vt:lpstr>PowerPoint Presentation</vt:lpstr>
      <vt:lpstr>Intersect </vt:lpstr>
      <vt:lpstr>Intersect</vt:lpstr>
      <vt:lpstr>PowerPoint Presentation</vt:lpstr>
      <vt:lpstr>Solution</vt:lpstr>
      <vt:lpstr>Activity:10mn</vt:lpstr>
      <vt:lpstr>3.  Subqueries</vt:lpstr>
      <vt:lpstr>Subqueries</vt:lpstr>
      <vt:lpstr>3.  Subqueries</vt:lpstr>
      <vt:lpstr>3.  Subqueries</vt:lpstr>
      <vt:lpstr>3.  Subqueries</vt:lpstr>
      <vt:lpstr>3.  Subqueries</vt:lpstr>
      <vt:lpstr>Activity:10mn</vt:lpstr>
      <vt:lpstr>3.  Subqueries</vt:lpstr>
      <vt:lpstr>3.  Subqueries</vt:lpstr>
      <vt:lpstr>3.  Subqueries</vt:lpstr>
      <vt:lpstr>3.  Subqueries</vt:lpstr>
      <vt:lpstr>Activity:10mn</vt:lpstr>
      <vt:lpstr>3.  Subqueries</vt:lpstr>
      <vt:lpstr>3.  Subqueries</vt:lpstr>
      <vt:lpstr>3.  Subqueries</vt:lpstr>
      <vt:lpstr>3.  Subqueries</vt:lpstr>
      <vt:lpstr>3.  Subqueries</vt:lpstr>
      <vt:lpstr>4. INNER JOINS</vt:lpstr>
      <vt:lpstr>4. INNER JOINS</vt:lpstr>
      <vt:lpstr>4. INNER JOINS</vt:lpstr>
      <vt:lpstr>4. INNER JOINS</vt:lpstr>
      <vt:lpstr>4. INNER JOINS</vt:lpstr>
      <vt:lpstr>4. INNER JOINS</vt:lpstr>
      <vt:lpstr>Activity:10mn</vt:lpstr>
      <vt:lpstr>5. OUTER JOINS</vt:lpstr>
      <vt:lpstr>5. OUTER JOINS</vt:lpstr>
      <vt:lpstr>5. OUTER JOINS</vt:lpstr>
      <vt:lpstr>Activity:10mn</vt:lpstr>
      <vt:lpstr>5. OUTER JOINS</vt:lpstr>
      <vt:lpstr>5. OUTER JOINS</vt:lpstr>
      <vt:lpstr>Activity:10mn</vt:lpstr>
      <vt:lpstr>5. OUTER JOINS</vt:lpstr>
      <vt:lpstr>Question?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</dc:creator>
  <cp:lastModifiedBy>Channak CHHON</cp:lastModifiedBy>
  <cp:revision>624</cp:revision>
  <dcterms:created xsi:type="dcterms:W3CDTF">2012-09-25T00:46:53Z</dcterms:created>
  <dcterms:modified xsi:type="dcterms:W3CDTF">2019-02-15T07:46:44Z</dcterms:modified>
</cp:coreProperties>
</file>