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02" r:id="rId2"/>
    <p:sldId id="276" r:id="rId3"/>
    <p:sldId id="277" r:id="rId4"/>
    <p:sldId id="278" r:id="rId5"/>
    <p:sldId id="279" r:id="rId6"/>
    <p:sldId id="280" r:id="rId7"/>
    <p:sldId id="281" r:id="rId8"/>
    <p:sldId id="282" r:id="rId9"/>
    <p:sldId id="283" r:id="rId10"/>
    <p:sldId id="285" r:id="rId11"/>
    <p:sldId id="286" r:id="rId12"/>
    <p:sldId id="287" r:id="rId13"/>
    <p:sldId id="288" r:id="rId14"/>
    <p:sldId id="289" r:id="rId15"/>
    <p:sldId id="290" r:id="rId16"/>
    <p:sldId id="284" r:id="rId17"/>
    <p:sldId id="303" r:id="rId18"/>
    <p:sldId id="292" r:id="rId19"/>
    <p:sldId id="293" r:id="rId20"/>
    <p:sldId id="294" r:id="rId21"/>
    <p:sldId id="304" r:id="rId22"/>
    <p:sldId id="295" r:id="rId23"/>
    <p:sldId id="296" r:id="rId24"/>
    <p:sldId id="297" r:id="rId25"/>
    <p:sldId id="307" r:id="rId26"/>
    <p:sldId id="308" r:id="rId27"/>
    <p:sldId id="298" r:id="rId28"/>
    <p:sldId id="299" r:id="rId29"/>
    <p:sldId id="300" r:id="rId30"/>
    <p:sldId id="305" r:id="rId31"/>
    <p:sldId id="306" r:id="rId32"/>
    <p:sldId id="309" r:id="rId33"/>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Basic Routing and Controller" id="{90380BB7-1F97-4A4A-9422-94608BD211BF}">
          <p14:sldIdLst>
            <p14:sldId id="302"/>
            <p14:sldId id="276"/>
            <p14:sldId id="277"/>
            <p14:sldId id="278"/>
            <p14:sldId id="279"/>
            <p14:sldId id="280"/>
            <p14:sldId id="281"/>
            <p14:sldId id="282"/>
            <p14:sldId id="283"/>
            <p14:sldId id="285"/>
            <p14:sldId id="286"/>
            <p14:sldId id="287"/>
            <p14:sldId id="288"/>
            <p14:sldId id="289"/>
            <p14:sldId id="290"/>
            <p14:sldId id="284"/>
          </p14:sldIdLst>
        </p14:section>
        <p14:section name="Blade Templating &amp; Compiling Assets" id="{41365EBA-B2EC-4E3A-B3B8-4B1619F643FC}">
          <p14:sldIdLst>
            <p14:sldId id="303"/>
            <p14:sldId id="292"/>
            <p14:sldId id="293"/>
            <p14:sldId id="294"/>
            <p14:sldId id="304"/>
            <p14:sldId id="295"/>
            <p14:sldId id="296"/>
            <p14:sldId id="297"/>
            <p14:sldId id="307"/>
            <p14:sldId id="308"/>
            <p14:sldId id="298"/>
            <p14:sldId id="299"/>
            <p14:sldId id="300"/>
            <p14:sldId id="305"/>
            <p14:sldId id="306"/>
            <p14:sldId id="30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F"/>
    <a:srgbClr val="0091D2"/>
    <a:srgbClr val="DB2703"/>
    <a:srgbClr val="FFCC00"/>
    <a:srgbClr val="FFFF99"/>
    <a:srgbClr val="009DE1"/>
    <a:srgbClr val="22BBEA"/>
    <a:srgbClr val="97B5D9"/>
    <a:srgbClr val="F6B4EE"/>
    <a:srgbClr val="A0F9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80251" autoAdjust="0"/>
  </p:normalViewPr>
  <p:slideViewPr>
    <p:cSldViewPr>
      <p:cViewPr varScale="1">
        <p:scale>
          <a:sx n="60" d="100"/>
          <a:sy n="60" d="100"/>
        </p:scale>
        <p:origin x="1044" y="72"/>
      </p:cViewPr>
      <p:guideLst>
        <p:guide orient="horz" pos="2160"/>
        <p:guide pos="2880"/>
      </p:guideLst>
    </p:cSldViewPr>
  </p:slideViewPr>
  <p:outlineViewPr>
    <p:cViewPr>
      <p:scale>
        <a:sx n="33" d="100"/>
        <a:sy n="33" d="100"/>
      </p:scale>
      <p:origin x="0" y="9408"/>
    </p:cViewPr>
  </p:outlineViewPr>
  <p:notesTextViewPr>
    <p:cViewPr>
      <p:scale>
        <a:sx n="100" d="100"/>
        <a:sy n="100" d="100"/>
      </p:scale>
      <p:origin x="0" y="0"/>
    </p:cViewPr>
  </p:notesTextViewPr>
  <p:notesViewPr>
    <p:cSldViewPr>
      <p:cViewPr varScale="1">
        <p:scale>
          <a:sx n="57" d="100"/>
          <a:sy n="57" d="100"/>
        </p:scale>
        <p:origin x="2808" y="4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112" charset="0"/>
                <a:cs typeface="Arial" charset="0"/>
              </a:defRPr>
            </a:lvl1pPr>
          </a:lstStyle>
          <a:p>
            <a:pPr>
              <a:defRPr/>
            </a:pPr>
            <a:endParaRPr lang="ja-JP" alt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112" charset="0"/>
                <a:cs typeface="Arial" charset="0"/>
              </a:defRPr>
            </a:lvl1pPr>
          </a:lstStyle>
          <a:p>
            <a:pPr>
              <a:defRPr/>
            </a:pPr>
            <a:endParaRPr lang="ja-JP" alt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88F118E0-FB94-4818-A412-01FB88B4DD10}" type="slidenum">
              <a:rPr lang="ja-JP" altLang="fr-FR"/>
              <a:pPr/>
              <a:t>‹#›</a:t>
            </a:fld>
            <a:endParaRPr lang="fr-FR" altLang="ja-JP"/>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9F662F2D-47CA-42DB-AAEE-B11338E3F507}" type="datetimeFigureOut">
              <a:rPr lang="en-US"/>
              <a:pPr>
                <a:defRPr/>
              </a:pPr>
              <a:t>2/4/2019</a:t>
            </a:fld>
            <a:endParaRPr lang="en-US"/>
          </a:p>
        </p:txBody>
      </p:sp>
    </p:spTree>
    <p:extLst>
      <p:ext uri="{BB962C8B-B14F-4D97-AF65-F5344CB8AC3E}">
        <p14:creationId xmlns:p14="http://schemas.microsoft.com/office/powerpoint/2010/main" val="3032605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112" charset="0"/>
                <a:cs typeface="Arial" charset="0"/>
              </a:defRPr>
            </a:lvl1pPr>
          </a:lstStyle>
          <a:p>
            <a:pPr>
              <a:defRPr/>
            </a:pPr>
            <a:endParaRPr lang="ja-JP" altLang="en-US"/>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112" charset="0"/>
                <a:cs typeface="Arial" charset="0"/>
              </a:defRPr>
            </a:lvl1pPr>
          </a:lstStyle>
          <a:p>
            <a:pPr>
              <a:defRPr/>
            </a:pPr>
            <a:fld id="{D4B0EE6A-2B99-4D15-B9CD-D21E685B6F48}" type="datetime1">
              <a:rPr lang="ja-JP" altLang="en-US"/>
              <a:pPr>
                <a:defRPr/>
              </a:pPr>
              <a:t>2019/2/4</a:t>
            </a:fld>
            <a:endParaRPr lang="fr-FR" altLang="ja-JP"/>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fr-FR" altLang="en-US"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fr-FR" altLang="ja-JP" noProof="0"/>
              <a:t>Cliquez pour modifier les styles du texte du masque</a:t>
            </a:r>
          </a:p>
          <a:p>
            <a:pPr lvl="1"/>
            <a:r>
              <a:rPr lang="fr-FR" altLang="ja-JP" noProof="0"/>
              <a:t>Deuxième niveau</a:t>
            </a:r>
          </a:p>
          <a:p>
            <a:pPr lvl="2"/>
            <a:r>
              <a:rPr lang="fr-FR" altLang="ja-JP" noProof="0"/>
              <a:t>Troisième niveau</a:t>
            </a:r>
          </a:p>
          <a:p>
            <a:pPr lvl="3"/>
            <a:r>
              <a:rPr lang="fr-FR" altLang="ja-JP" noProof="0"/>
              <a:t>Quatrième niveau</a:t>
            </a:r>
          </a:p>
          <a:p>
            <a:pPr lvl="4"/>
            <a:r>
              <a:rPr lang="fr-FR" altLang="ja-JP"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112" charset="0"/>
                <a:cs typeface="Arial" charset="0"/>
              </a:defRPr>
            </a:lvl1pPr>
          </a:lstStyle>
          <a:p>
            <a:pPr>
              <a:defRPr/>
            </a:pPr>
            <a:endParaRPr lang="ja-JP" alt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97F6EC42-6C83-4C4B-9622-112836F26811}" type="slidenum">
              <a:rPr lang="ja-JP" altLang="fr-FR"/>
              <a:pPr/>
              <a:t>‹#›</a:t>
            </a:fld>
            <a:endParaRPr lang="fr-FR" altLang="ja-JP"/>
          </a:p>
        </p:txBody>
      </p:sp>
    </p:spTree>
    <p:extLst>
      <p:ext uri="{BB962C8B-B14F-4D97-AF65-F5344CB8AC3E}">
        <p14:creationId xmlns:p14="http://schemas.microsoft.com/office/powerpoint/2010/main" val="2144695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ＭＳ Ｐゴシック" pitchFamily="-29" charset="-128"/>
        <a:cs typeface="ＭＳ Ｐゴシック" pitchFamily="-29" charset="-128"/>
      </a:defRPr>
    </a:lvl1pPr>
    <a:lvl2pPr marL="457200" algn="l" rtl="0" eaLnBrk="0" fontAlgn="base" hangingPunct="0">
      <a:spcBef>
        <a:spcPct val="30000"/>
      </a:spcBef>
      <a:spcAft>
        <a:spcPct val="0"/>
      </a:spcAft>
      <a:defRPr kumimoji="1" sz="1200" kern="1200">
        <a:solidFill>
          <a:schemeClr val="tx1"/>
        </a:solidFill>
        <a:latin typeface="+mn-lt"/>
        <a:ea typeface="ＭＳ Ｐゴシック" pitchFamily="-29" charset="-128"/>
        <a:cs typeface="+mn-cs"/>
      </a:defRPr>
    </a:lvl2pPr>
    <a:lvl3pPr marL="914400" algn="l" rtl="0" eaLnBrk="0" fontAlgn="base" hangingPunct="0">
      <a:spcBef>
        <a:spcPct val="30000"/>
      </a:spcBef>
      <a:spcAft>
        <a:spcPct val="0"/>
      </a:spcAft>
      <a:defRPr kumimoji="1" sz="1200" kern="1200">
        <a:solidFill>
          <a:schemeClr val="tx1"/>
        </a:solidFill>
        <a:latin typeface="+mn-lt"/>
        <a:ea typeface="ＭＳ Ｐゴシック" pitchFamily="-29" charset="-128"/>
        <a:cs typeface="+mn-cs"/>
      </a:defRPr>
    </a:lvl3pPr>
    <a:lvl4pPr marL="1371600" algn="l" rtl="0" eaLnBrk="0" fontAlgn="base" hangingPunct="0">
      <a:spcBef>
        <a:spcPct val="30000"/>
      </a:spcBef>
      <a:spcAft>
        <a:spcPct val="0"/>
      </a:spcAft>
      <a:defRPr kumimoji="1" sz="1200" kern="1200">
        <a:solidFill>
          <a:schemeClr val="tx1"/>
        </a:solidFill>
        <a:latin typeface="+mn-lt"/>
        <a:ea typeface="ＭＳ Ｐゴシック" pitchFamily="-29" charset="-128"/>
        <a:cs typeface="+mn-cs"/>
      </a:defRPr>
    </a:lvl4pPr>
    <a:lvl5pPr marL="1828800" algn="l" rtl="0" eaLnBrk="0" fontAlgn="base" hangingPunct="0">
      <a:spcBef>
        <a:spcPct val="30000"/>
      </a:spcBef>
      <a:spcAft>
        <a:spcPct val="0"/>
      </a:spcAft>
      <a:defRPr kumimoji="1" sz="1200" kern="1200">
        <a:solidFill>
          <a:schemeClr val="tx1"/>
        </a:solidFill>
        <a:latin typeface="+mn-lt"/>
        <a:ea typeface="ＭＳ Ｐゴシック" pitchFamily="-29"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ea typeface="ＭＳ Ｐゴシック" pitchFamily="34" charset="-128"/>
            </a:endParaRPr>
          </a:p>
        </p:txBody>
      </p:sp>
      <p:sp>
        <p:nvSpPr>
          <p:cNvPr id="922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ＭＳ Ｐゴシック" pitchFamily="34" charset="-128"/>
              </a:defRPr>
            </a:lvl1pPr>
            <a:lvl2pPr marL="742950" indent="-285750">
              <a:spcBef>
                <a:spcPct val="30000"/>
              </a:spcBef>
              <a:defRPr kumimoji="1" sz="1200">
                <a:solidFill>
                  <a:schemeClr val="tx1"/>
                </a:solidFill>
                <a:latin typeface="Calibri" panose="020F0502020204030204" pitchFamily="34" charset="0"/>
                <a:ea typeface="ＭＳ Ｐゴシック" pitchFamily="34" charset="-128"/>
              </a:defRPr>
            </a:lvl2pPr>
            <a:lvl3pPr marL="1143000" indent="-228600">
              <a:spcBef>
                <a:spcPct val="30000"/>
              </a:spcBef>
              <a:defRPr kumimoji="1" sz="1200">
                <a:solidFill>
                  <a:schemeClr val="tx1"/>
                </a:solidFill>
                <a:latin typeface="Calibri" panose="020F0502020204030204" pitchFamily="34" charset="0"/>
                <a:ea typeface="ＭＳ Ｐゴシック" pitchFamily="34" charset="-128"/>
              </a:defRPr>
            </a:lvl3pPr>
            <a:lvl4pPr marL="1600200" indent="-228600">
              <a:spcBef>
                <a:spcPct val="30000"/>
              </a:spcBef>
              <a:defRPr kumimoji="1" sz="1200">
                <a:solidFill>
                  <a:schemeClr val="tx1"/>
                </a:solidFill>
                <a:latin typeface="Calibri" panose="020F0502020204030204" pitchFamily="34" charset="0"/>
                <a:ea typeface="ＭＳ Ｐゴシック" pitchFamily="34" charset="-128"/>
              </a:defRPr>
            </a:lvl4pPr>
            <a:lvl5pPr marL="2057400" indent="-228600">
              <a:spcBef>
                <a:spcPct val="30000"/>
              </a:spcBef>
              <a:defRPr kumimoji="1" sz="1200">
                <a:solidFill>
                  <a:schemeClr val="tx1"/>
                </a:solidFill>
                <a:latin typeface="Calibri" panose="020F0502020204030204" pitchFamily="34" charset="0"/>
                <a:ea typeface="ＭＳ Ｐゴシック" pitchFamily="34" charset="-128"/>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itchFamily="34" charset="-128"/>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itchFamily="34" charset="-128"/>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itchFamily="34" charset="-128"/>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itchFamily="34" charset="-128"/>
              </a:defRPr>
            </a:lvl9pPr>
          </a:lstStyle>
          <a:p>
            <a:pPr>
              <a:spcBef>
                <a:spcPct val="0"/>
              </a:spcBef>
            </a:pPr>
            <a:fld id="{5A1AE359-EED7-4493-B248-C4D850BCA3A9}" type="slidenum">
              <a:rPr kumimoji="0" lang="ja-JP" altLang="fr-FR"/>
              <a:pPr>
                <a:spcBef>
                  <a:spcPct val="0"/>
                </a:spcBef>
              </a:pPr>
              <a:t>1</a:t>
            </a:fld>
            <a:endParaRPr kumimoji="0" lang="fr-FR" altLang="ja-JP"/>
          </a:p>
        </p:txBody>
      </p:sp>
    </p:spTree>
    <p:extLst>
      <p:ext uri="{BB962C8B-B14F-4D97-AF65-F5344CB8AC3E}">
        <p14:creationId xmlns:p14="http://schemas.microsoft.com/office/powerpoint/2010/main" val="1550893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ea typeface="ＭＳ Ｐゴシック" pitchFamily="34" charset="-128"/>
            </a:endParaRPr>
          </a:p>
        </p:txBody>
      </p:sp>
      <p:sp>
        <p:nvSpPr>
          <p:cNvPr id="1126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ＭＳ Ｐゴシック" pitchFamily="34" charset="-128"/>
              </a:defRPr>
            </a:lvl1pPr>
            <a:lvl2pPr marL="742950" indent="-285750">
              <a:spcBef>
                <a:spcPct val="30000"/>
              </a:spcBef>
              <a:defRPr kumimoji="1" sz="1200">
                <a:solidFill>
                  <a:schemeClr val="tx1"/>
                </a:solidFill>
                <a:latin typeface="Calibri" panose="020F0502020204030204" pitchFamily="34" charset="0"/>
                <a:ea typeface="ＭＳ Ｐゴシック" pitchFamily="34" charset="-128"/>
              </a:defRPr>
            </a:lvl2pPr>
            <a:lvl3pPr marL="1143000" indent="-228600">
              <a:spcBef>
                <a:spcPct val="30000"/>
              </a:spcBef>
              <a:defRPr kumimoji="1" sz="1200">
                <a:solidFill>
                  <a:schemeClr val="tx1"/>
                </a:solidFill>
                <a:latin typeface="Calibri" panose="020F0502020204030204" pitchFamily="34" charset="0"/>
                <a:ea typeface="ＭＳ Ｐゴシック" pitchFamily="34" charset="-128"/>
              </a:defRPr>
            </a:lvl3pPr>
            <a:lvl4pPr marL="1600200" indent="-228600">
              <a:spcBef>
                <a:spcPct val="30000"/>
              </a:spcBef>
              <a:defRPr kumimoji="1" sz="1200">
                <a:solidFill>
                  <a:schemeClr val="tx1"/>
                </a:solidFill>
                <a:latin typeface="Calibri" panose="020F0502020204030204" pitchFamily="34" charset="0"/>
                <a:ea typeface="ＭＳ Ｐゴシック" pitchFamily="34" charset="-128"/>
              </a:defRPr>
            </a:lvl4pPr>
            <a:lvl5pPr marL="2057400" indent="-228600">
              <a:spcBef>
                <a:spcPct val="30000"/>
              </a:spcBef>
              <a:defRPr kumimoji="1" sz="1200">
                <a:solidFill>
                  <a:schemeClr val="tx1"/>
                </a:solidFill>
                <a:latin typeface="Calibri" panose="020F0502020204030204" pitchFamily="34" charset="0"/>
                <a:ea typeface="ＭＳ Ｐゴシック" pitchFamily="34" charset="-128"/>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itchFamily="34" charset="-128"/>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itchFamily="34" charset="-128"/>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itchFamily="34" charset="-128"/>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itchFamily="34" charset="-128"/>
              </a:defRPr>
            </a:lvl9pPr>
          </a:lstStyle>
          <a:p>
            <a:pPr>
              <a:spcBef>
                <a:spcPct val="0"/>
              </a:spcBef>
            </a:pPr>
            <a:fld id="{CE529E70-50B9-479A-ABA8-749D0E182C32}" type="slidenum">
              <a:rPr kumimoji="0" lang="ja-JP" altLang="fr-FR"/>
              <a:pPr>
                <a:spcBef>
                  <a:spcPct val="0"/>
                </a:spcBef>
              </a:pPr>
              <a:t>2</a:t>
            </a:fld>
            <a:endParaRPr kumimoji="0" lang="fr-FR" altLang="ja-JP"/>
          </a:p>
        </p:txBody>
      </p:sp>
    </p:spTree>
    <p:extLst>
      <p:ext uri="{BB962C8B-B14F-4D97-AF65-F5344CB8AC3E}">
        <p14:creationId xmlns:p14="http://schemas.microsoft.com/office/powerpoint/2010/main" val="2421037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Try to change some code in side the default rout such</a:t>
            </a:r>
            <a:r>
              <a:rPr lang="en-GB" baseline="0" dirty="0" smtClean="0"/>
              <a:t> as change return view to echo hello world. </a:t>
            </a:r>
          </a:p>
          <a:p>
            <a:r>
              <a:rPr lang="en-GB" baseline="0" dirty="0" smtClean="0"/>
              <a:t>Route::post()</a:t>
            </a:r>
          </a:p>
          <a:p>
            <a:r>
              <a:rPr lang="en-GB" baseline="0" dirty="0" smtClean="0"/>
              <a:t>Route::delete()</a:t>
            </a:r>
          </a:p>
          <a:p>
            <a:r>
              <a:rPr lang="en-GB" baseline="0" dirty="0" smtClean="0"/>
              <a:t>For </a:t>
            </a:r>
            <a:r>
              <a:rPr lang="en-GB" baseline="0" dirty="0" err="1" smtClean="0"/>
              <a:t>restfull</a:t>
            </a:r>
            <a:r>
              <a:rPr lang="en-GB" baseline="0" dirty="0" smtClean="0"/>
              <a:t> </a:t>
            </a:r>
            <a:r>
              <a:rPr lang="en-GB" baseline="0" dirty="0" err="1" smtClean="0"/>
              <a:t>api</a:t>
            </a:r>
            <a:endParaRPr lang="en-GB" dirty="0"/>
          </a:p>
        </p:txBody>
      </p:sp>
      <p:sp>
        <p:nvSpPr>
          <p:cNvPr id="4" name="Slide Number Placeholder 3"/>
          <p:cNvSpPr>
            <a:spLocks noGrp="1"/>
          </p:cNvSpPr>
          <p:nvPr>
            <p:ph type="sldNum" sz="quarter" idx="10"/>
          </p:nvPr>
        </p:nvSpPr>
        <p:spPr/>
        <p:txBody>
          <a:bodyPr/>
          <a:lstStyle/>
          <a:p>
            <a:fld id="{97F6EC42-6C83-4C4B-9622-112836F26811}" type="slidenum">
              <a:rPr lang="ja-JP" altLang="fr-FR" smtClean="0"/>
              <a:pPr/>
              <a:t>4</a:t>
            </a:fld>
            <a:endParaRPr lang="fr-FR" altLang="ja-JP"/>
          </a:p>
        </p:txBody>
      </p:sp>
    </p:spTree>
    <p:extLst>
      <p:ext uri="{BB962C8B-B14F-4D97-AF65-F5344CB8AC3E}">
        <p14:creationId xmlns:p14="http://schemas.microsoft.com/office/powerpoint/2010/main" val="3120056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GB" sz="1200" b="0" kern="1200" dirty="0" smtClean="0">
                <a:solidFill>
                  <a:schemeClr val="tx1"/>
                </a:solidFill>
                <a:effectLst/>
                <a:latin typeface="+mn-lt"/>
                <a:ea typeface="ＭＳ Ｐゴシック" pitchFamily="-29" charset="-128"/>
                <a:cs typeface="ＭＳ Ｐゴシック" pitchFamily="-29" charset="-128"/>
              </a:rPr>
              <a:t>&lt;title&gt;{{</a:t>
            </a:r>
            <a:r>
              <a:rPr kumimoji="1" lang="en-GB" sz="1200" b="0" kern="1200" dirty="0" err="1" smtClean="0">
                <a:solidFill>
                  <a:schemeClr val="tx1"/>
                </a:solidFill>
                <a:effectLst/>
                <a:latin typeface="+mn-lt"/>
                <a:ea typeface="ＭＳ Ｐゴシック" pitchFamily="-29" charset="-128"/>
                <a:cs typeface="ＭＳ Ｐゴシック" pitchFamily="-29" charset="-128"/>
              </a:rPr>
              <a:t>config</a:t>
            </a:r>
            <a:r>
              <a:rPr kumimoji="1" lang="en-GB" sz="1200" b="0" kern="1200" dirty="0" smtClean="0">
                <a:solidFill>
                  <a:schemeClr val="tx1"/>
                </a:solidFill>
                <a:effectLst/>
                <a:latin typeface="+mn-lt"/>
                <a:ea typeface="ＭＳ Ｐゴシック" pitchFamily="-29" charset="-128"/>
                <a:cs typeface="ＭＳ Ｐゴシック" pitchFamily="-29" charset="-128"/>
              </a:rPr>
              <a:t>('app.name','</a:t>
            </a:r>
            <a:r>
              <a:rPr kumimoji="1" lang="en-GB" sz="1200" b="0" kern="1200" dirty="0" err="1" smtClean="0">
                <a:solidFill>
                  <a:schemeClr val="tx1"/>
                </a:solidFill>
                <a:effectLst/>
                <a:latin typeface="+mn-lt"/>
                <a:ea typeface="ＭＳ Ｐゴシック" pitchFamily="-29" charset="-128"/>
                <a:cs typeface="ＭＳ Ｐゴシック" pitchFamily="-29" charset="-128"/>
              </a:rPr>
              <a:t>LaraSelf</a:t>
            </a:r>
            <a:r>
              <a:rPr kumimoji="1" lang="en-GB" sz="1200" b="0" kern="1200" dirty="0" smtClean="0">
                <a:solidFill>
                  <a:schemeClr val="tx1"/>
                </a:solidFill>
                <a:effectLst/>
                <a:latin typeface="+mn-lt"/>
                <a:ea typeface="ＭＳ Ｐゴシック" pitchFamily="-29" charset="-128"/>
                <a:cs typeface="ＭＳ Ｐゴシック" pitchFamily="-29" charset="-128"/>
              </a:rPr>
              <a:t>')}}&lt;/title&gt;</a:t>
            </a:r>
          </a:p>
          <a:p>
            <a:r>
              <a:rPr lang="en-GB" dirty="0" smtClean="0"/>
              <a:t>Title</a:t>
            </a:r>
            <a:r>
              <a:rPr lang="en-GB" baseline="0" dirty="0" smtClean="0"/>
              <a:t> of the </a:t>
            </a:r>
            <a:r>
              <a:rPr lang="en-GB" baseline="0" dirty="0" err="1" smtClean="0"/>
              <a:t>index.blade.php</a:t>
            </a:r>
            <a:r>
              <a:rPr lang="en-GB" baseline="0" dirty="0" smtClean="0"/>
              <a:t>: it means take the app.name from .</a:t>
            </a:r>
            <a:r>
              <a:rPr lang="en-GB" baseline="0" dirty="0" err="1" smtClean="0"/>
              <a:t>env</a:t>
            </a:r>
            <a:r>
              <a:rPr lang="en-GB" baseline="0" dirty="0" smtClean="0"/>
              <a:t> if no value give </a:t>
            </a:r>
            <a:r>
              <a:rPr lang="en-GB" baseline="0" dirty="0" err="1" smtClean="0"/>
              <a:t>LaraSelf</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97F6EC42-6C83-4C4B-9622-112836F26811}" type="slidenum">
              <a:rPr lang="ja-JP" altLang="fr-FR" smtClean="0"/>
              <a:pPr/>
              <a:t>14</a:t>
            </a:fld>
            <a:endParaRPr lang="fr-FR" altLang="ja-JP"/>
          </a:p>
        </p:txBody>
      </p:sp>
    </p:spTree>
    <p:extLst>
      <p:ext uri="{BB962C8B-B14F-4D97-AF65-F5344CB8AC3E}">
        <p14:creationId xmlns:p14="http://schemas.microsoft.com/office/powerpoint/2010/main" val="352999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Public</a:t>
            </a:r>
            <a:r>
              <a:rPr lang="en-GB" baseline="0" dirty="0" smtClean="0"/>
              <a:t> is the compile version </a:t>
            </a:r>
            <a:endParaRPr lang="en-GB" dirty="0"/>
          </a:p>
        </p:txBody>
      </p:sp>
      <p:sp>
        <p:nvSpPr>
          <p:cNvPr id="4" name="Slide Number Placeholder 3"/>
          <p:cNvSpPr>
            <a:spLocks noGrp="1"/>
          </p:cNvSpPr>
          <p:nvPr>
            <p:ph type="sldNum" sz="quarter" idx="10"/>
          </p:nvPr>
        </p:nvSpPr>
        <p:spPr/>
        <p:txBody>
          <a:bodyPr/>
          <a:lstStyle/>
          <a:p>
            <a:fld id="{97F6EC42-6C83-4C4B-9622-112836F26811}" type="slidenum">
              <a:rPr lang="ja-JP" altLang="fr-FR" smtClean="0"/>
              <a:pPr/>
              <a:t>27</a:t>
            </a:fld>
            <a:endParaRPr lang="fr-FR" altLang="ja-JP"/>
          </a:p>
        </p:txBody>
      </p:sp>
    </p:spTree>
    <p:extLst>
      <p:ext uri="{BB962C8B-B14F-4D97-AF65-F5344CB8AC3E}">
        <p14:creationId xmlns:p14="http://schemas.microsoft.com/office/powerpoint/2010/main" val="822451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kumimoji="1" lang="en-GB" sz="1200" b="0" i="0" kern="1200" dirty="0" smtClean="0">
                <a:solidFill>
                  <a:schemeClr val="tx1"/>
                </a:solidFill>
                <a:effectLst/>
                <a:latin typeface="+mn-lt"/>
                <a:ea typeface="ＭＳ Ｐゴシック" pitchFamily="-29" charset="-128"/>
                <a:cs typeface="ＭＳ Ｐゴシック" pitchFamily="-29" charset="-128"/>
              </a:rPr>
              <a:t>@include is just like a basic PHP include, it includes a "partial" view into your view.</a:t>
            </a:r>
          </a:p>
          <a:p>
            <a:pPr fontAlgn="base"/>
            <a:r>
              <a:rPr kumimoji="1" lang="en-GB" sz="1200" b="0" i="0" kern="1200" dirty="0" smtClean="0">
                <a:solidFill>
                  <a:schemeClr val="tx1"/>
                </a:solidFill>
                <a:effectLst/>
                <a:latin typeface="+mn-lt"/>
                <a:ea typeface="ＭＳ Ｐゴシック" pitchFamily="-29" charset="-128"/>
                <a:cs typeface="ＭＳ Ｐゴシック" pitchFamily="-29" charset="-128"/>
              </a:rPr>
              <a:t>@extends lets you "extend" a template, which defines its own sections etc. A template that you can extend will define its own sections using @yield, which you can then put your own stuff into in your view file.</a:t>
            </a:r>
          </a:p>
          <a:p>
            <a:endParaRPr lang="en-GB" dirty="0"/>
          </a:p>
        </p:txBody>
      </p:sp>
      <p:sp>
        <p:nvSpPr>
          <p:cNvPr id="4" name="Slide Number Placeholder 3"/>
          <p:cNvSpPr>
            <a:spLocks noGrp="1"/>
          </p:cNvSpPr>
          <p:nvPr>
            <p:ph type="sldNum" sz="quarter" idx="10"/>
          </p:nvPr>
        </p:nvSpPr>
        <p:spPr/>
        <p:txBody>
          <a:bodyPr/>
          <a:lstStyle/>
          <a:p>
            <a:fld id="{97F6EC42-6C83-4C4B-9622-112836F26811}" type="slidenum">
              <a:rPr lang="ja-JP" altLang="fr-FR" smtClean="0"/>
              <a:pPr/>
              <a:t>29</a:t>
            </a:fld>
            <a:endParaRPr lang="fr-FR" altLang="ja-JP"/>
          </a:p>
        </p:txBody>
      </p:sp>
    </p:spTree>
    <p:extLst>
      <p:ext uri="{BB962C8B-B14F-4D97-AF65-F5344CB8AC3E}">
        <p14:creationId xmlns:p14="http://schemas.microsoft.com/office/powerpoint/2010/main" val="391513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GB" sz="1200" b="0" kern="1200" dirty="0" smtClean="0">
                <a:solidFill>
                  <a:schemeClr val="tx1"/>
                </a:solidFill>
                <a:effectLst/>
                <a:latin typeface="+mn-lt"/>
                <a:ea typeface="ＭＳ Ｐゴシック" pitchFamily="-29" charset="-128"/>
                <a:cs typeface="ＭＳ Ｐゴシック" pitchFamily="-29" charset="-128"/>
              </a:rPr>
              <a:t>&lt;</a:t>
            </a:r>
            <a:r>
              <a:rPr kumimoji="1" lang="en-GB" sz="1200" b="0" kern="1200" dirty="0" err="1" smtClean="0">
                <a:solidFill>
                  <a:schemeClr val="tx1"/>
                </a:solidFill>
                <a:effectLst/>
                <a:latin typeface="+mn-lt"/>
                <a:ea typeface="ＭＳ Ｐゴシック" pitchFamily="-29" charset="-128"/>
                <a:cs typeface="ＭＳ Ｐゴシック" pitchFamily="-29" charset="-128"/>
              </a:rPr>
              <a:t>nav</a:t>
            </a:r>
            <a:r>
              <a:rPr kumimoji="1" lang="en-GB" sz="1200" b="0" kern="1200" dirty="0" smtClean="0">
                <a:solidFill>
                  <a:schemeClr val="tx1"/>
                </a:solidFill>
                <a:effectLst/>
                <a:latin typeface="+mn-lt"/>
                <a:ea typeface="ＭＳ Ｐゴシック" pitchFamily="-29" charset="-128"/>
                <a:cs typeface="ＭＳ Ｐゴシック" pitchFamily="-29" charset="-128"/>
              </a:rPr>
              <a:t> class="</a:t>
            </a:r>
            <a:r>
              <a:rPr kumimoji="1" lang="en-GB" sz="1200" b="0" kern="1200" dirty="0" err="1" smtClean="0">
                <a:solidFill>
                  <a:schemeClr val="tx1"/>
                </a:solidFill>
                <a:effectLst/>
                <a:latin typeface="+mn-lt"/>
                <a:ea typeface="ＭＳ Ｐゴシック" pitchFamily="-29" charset="-128"/>
                <a:cs typeface="ＭＳ Ｐゴシック" pitchFamily="-29" charset="-128"/>
              </a:rPr>
              <a:t>navbar</a:t>
            </a:r>
            <a:r>
              <a:rPr kumimoji="1" lang="en-GB" sz="1200" b="0" kern="1200" dirty="0" smtClean="0">
                <a:solidFill>
                  <a:schemeClr val="tx1"/>
                </a:solidFill>
                <a:effectLst/>
                <a:latin typeface="+mn-lt"/>
                <a:ea typeface="ＭＳ Ｐゴシック" pitchFamily="-29" charset="-128"/>
                <a:cs typeface="ＭＳ Ｐゴシック" pitchFamily="-29" charset="-128"/>
              </a:rPr>
              <a:t> </a:t>
            </a:r>
            <a:r>
              <a:rPr kumimoji="1" lang="en-GB" sz="1200" b="0" kern="1200" dirty="0" err="1" smtClean="0">
                <a:solidFill>
                  <a:schemeClr val="tx1"/>
                </a:solidFill>
                <a:effectLst/>
                <a:latin typeface="+mn-lt"/>
                <a:ea typeface="ＭＳ Ｐゴシック" pitchFamily="-29" charset="-128"/>
                <a:cs typeface="ＭＳ Ｐゴシック" pitchFamily="-29" charset="-128"/>
              </a:rPr>
              <a:t>navbar</a:t>
            </a:r>
            <a:r>
              <a:rPr kumimoji="1" lang="en-GB" sz="1200" b="0" kern="1200" dirty="0" smtClean="0">
                <a:solidFill>
                  <a:schemeClr val="tx1"/>
                </a:solidFill>
                <a:effectLst/>
                <a:latin typeface="+mn-lt"/>
                <a:ea typeface="ＭＳ Ｐゴシック" pitchFamily="-29" charset="-128"/>
                <a:cs typeface="ＭＳ Ｐゴシック" pitchFamily="-29" charset="-128"/>
              </a:rPr>
              <a:t>-expand-</a:t>
            </a:r>
            <a:r>
              <a:rPr kumimoji="1" lang="en-GB" sz="1200" b="0" kern="1200" dirty="0" err="1" smtClean="0">
                <a:solidFill>
                  <a:schemeClr val="tx1"/>
                </a:solidFill>
                <a:effectLst/>
                <a:latin typeface="+mn-lt"/>
                <a:ea typeface="ＭＳ Ｐゴシック" pitchFamily="-29" charset="-128"/>
                <a:cs typeface="ＭＳ Ｐゴシック" pitchFamily="-29" charset="-128"/>
              </a:rPr>
              <a:t>sm</a:t>
            </a:r>
            <a:r>
              <a:rPr kumimoji="1" lang="en-GB" sz="1200" b="0" kern="1200" dirty="0" smtClean="0">
                <a:solidFill>
                  <a:schemeClr val="tx1"/>
                </a:solidFill>
                <a:effectLst/>
                <a:latin typeface="+mn-lt"/>
                <a:ea typeface="ＭＳ Ｐゴシック" pitchFamily="-29" charset="-128"/>
                <a:cs typeface="ＭＳ Ｐゴシック" pitchFamily="-29" charset="-128"/>
              </a:rPr>
              <a:t> </a:t>
            </a:r>
            <a:r>
              <a:rPr kumimoji="1" lang="en-GB" sz="1200" b="0" kern="1200" dirty="0" err="1" smtClean="0">
                <a:solidFill>
                  <a:schemeClr val="tx1"/>
                </a:solidFill>
                <a:effectLst/>
                <a:latin typeface="+mn-lt"/>
                <a:ea typeface="ＭＳ Ｐゴシック" pitchFamily="-29" charset="-128"/>
                <a:cs typeface="ＭＳ Ｐゴシック" pitchFamily="-29" charset="-128"/>
              </a:rPr>
              <a:t>bg</a:t>
            </a:r>
            <a:r>
              <a:rPr kumimoji="1" lang="en-GB" sz="1200" b="0" kern="1200" dirty="0" smtClean="0">
                <a:solidFill>
                  <a:schemeClr val="tx1"/>
                </a:solidFill>
                <a:effectLst/>
                <a:latin typeface="+mn-lt"/>
                <a:ea typeface="ＭＳ Ｐゴシック" pitchFamily="-29" charset="-128"/>
                <a:cs typeface="ＭＳ Ｐゴシック" pitchFamily="-29" charset="-128"/>
              </a:rPr>
              <a:t>-dark </a:t>
            </a:r>
            <a:r>
              <a:rPr kumimoji="1" lang="en-GB" sz="1200" b="0" kern="1200" dirty="0" err="1" smtClean="0">
                <a:solidFill>
                  <a:schemeClr val="tx1"/>
                </a:solidFill>
                <a:effectLst/>
                <a:latin typeface="+mn-lt"/>
                <a:ea typeface="ＭＳ Ｐゴシック" pitchFamily="-29" charset="-128"/>
                <a:cs typeface="ＭＳ Ｐゴシック" pitchFamily="-29" charset="-128"/>
              </a:rPr>
              <a:t>navbar</a:t>
            </a:r>
            <a:r>
              <a:rPr kumimoji="1" lang="en-GB" sz="1200" b="0" kern="1200" dirty="0" smtClean="0">
                <a:solidFill>
                  <a:schemeClr val="tx1"/>
                </a:solidFill>
                <a:effectLst/>
                <a:latin typeface="+mn-lt"/>
                <a:ea typeface="ＭＳ Ｐゴシック" pitchFamily="-29" charset="-128"/>
                <a:cs typeface="ＭＳ Ｐゴシック" pitchFamily="-29" charset="-128"/>
              </a:rPr>
              <a:t>-dark"&gt;</a:t>
            </a:r>
          </a:p>
          <a:p>
            <a:r>
              <a:rPr kumimoji="1" lang="en-GB" sz="1200" b="0" kern="1200" dirty="0" smtClean="0">
                <a:solidFill>
                  <a:schemeClr val="tx1"/>
                </a:solidFill>
                <a:effectLst/>
                <a:latin typeface="+mn-lt"/>
                <a:ea typeface="ＭＳ Ｐゴシック" pitchFamily="-29" charset="-128"/>
                <a:cs typeface="ＭＳ Ｐゴシック" pitchFamily="-29" charset="-128"/>
              </a:rPr>
              <a:t>&lt;</a:t>
            </a:r>
            <a:r>
              <a:rPr kumimoji="1" lang="en-GB" sz="1200" b="0" kern="1200" dirty="0" err="1" smtClean="0">
                <a:solidFill>
                  <a:schemeClr val="tx1"/>
                </a:solidFill>
                <a:effectLst/>
                <a:latin typeface="+mn-lt"/>
                <a:ea typeface="ＭＳ Ｐゴシック" pitchFamily="-29" charset="-128"/>
                <a:cs typeface="ＭＳ Ｐゴシック" pitchFamily="-29" charset="-128"/>
              </a:rPr>
              <a:t>ul</a:t>
            </a:r>
            <a:r>
              <a:rPr kumimoji="1" lang="en-GB" sz="1200" b="0" kern="1200" dirty="0" smtClean="0">
                <a:solidFill>
                  <a:schemeClr val="tx1"/>
                </a:solidFill>
                <a:effectLst/>
                <a:latin typeface="+mn-lt"/>
                <a:ea typeface="ＭＳ Ｐゴシック" pitchFamily="-29" charset="-128"/>
                <a:cs typeface="ＭＳ Ｐゴシック" pitchFamily="-29" charset="-128"/>
              </a:rPr>
              <a:t> class="</a:t>
            </a:r>
            <a:r>
              <a:rPr kumimoji="1" lang="en-GB" sz="1200" b="0" kern="1200" dirty="0" err="1" smtClean="0">
                <a:solidFill>
                  <a:schemeClr val="tx1"/>
                </a:solidFill>
                <a:effectLst/>
                <a:latin typeface="+mn-lt"/>
                <a:ea typeface="ＭＳ Ｐゴシック" pitchFamily="-29" charset="-128"/>
                <a:cs typeface="ＭＳ Ｐゴシック" pitchFamily="-29" charset="-128"/>
              </a:rPr>
              <a:t>navbar-nav</a:t>
            </a:r>
            <a:r>
              <a:rPr kumimoji="1" lang="en-GB" sz="1200" b="0" kern="1200" dirty="0" smtClean="0">
                <a:solidFill>
                  <a:schemeClr val="tx1"/>
                </a:solidFill>
                <a:effectLst/>
                <a:latin typeface="+mn-lt"/>
                <a:ea typeface="ＭＳ Ｐゴシック" pitchFamily="-29" charset="-128"/>
                <a:cs typeface="ＭＳ Ｐゴシック" pitchFamily="-29" charset="-128"/>
              </a:rPr>
              <a:t>"&gt;</a:t>
            </a:r>
          </a:p>
          <a:p>
            <a:r>
              <a:rPr kumimoji="1" lang="en-GB" sz="1200" b="0" kern="1200" dirty="0" smtClean="0">
                <a:solidFill>
                  <a:schemeClr val="tx1"/>
                </a:solidFill>
                <a:effectLst/>
                <a:latin typeface="+mn-lt"/>
                <a:ea typeface="ＭＳ Ｐゴシック" pitchFamily="-29" charset="-128"/>
                <a:cs typeface="ＭＳ Ｐゴシック" pitchFamily="-29" charset="-128"/>
              </a:rPr>
              <a:t>&lt;li class="</a:t>
            </a:r>
            <a:r>
              <a:rPr kumimoji="1" lang="en-GB" sz="1200" b="0" kern="1200" dirty="0" err="1" smtClean="0">
                <a:solidFill>
                  <a:schemeClr val="tx1"/>
                </a:solidFill>
                <a:effectLst/>
                <a:latin typeface="+mn-lt"/>
                <a:ea typeface="ＭＳ Ｐゴシック" pitchFamily="-29" charset="-128"/>
                <a:cs typeface="ＭＳ Ｐゴシック" pitchFamily="-29" charset="-128"/>
              </a:rPr>
              <a:t>nav</a:t>
            </a:r>
            <a:r>
              <a:rPr kumimoji="1" lang="en-GB" sz="1200" b="0" kern="1200" dirty="0" smtClean="0">
                <a:solidFill>
                  <a:schemeClr val="tx1"/>
                </a:solidFill>
                <a:effectLst/>
                <a:latin typeface="+mn-lt"/>
                <a:ea typeface="ＭＳ Ｐゴシック" pitchFamily="-29" charset="-128"/>
                <a:cs typeface="ＭＳ Ｐゴシック" pitchFamily="-29" charset="-128"/>
              </a:rPr>
              <a:t>-item"&gt;</a:t>
            </a:r>
          </a:p>
          <a:p>
            <a:r>
              <a:rPr kumimoji="1" lang="en-GB" sz="1200" b="0" kern="1200" dirty="0" smtClean="0">
                <a:solidFill>
                  <a:schemeClr val="tx1"/>
                </a:solidFill>
                <a:effectLst/>
                <a:latin typeface="+mn-lt"/>
                <a:ea typeface="ＭＳ Ｐゴシック" pitchFamily="-29" charset="-128"/>
                <a:cs typeface="ＭＳ Ｐゴシック" pitchFamily="-29" charset="-128"/>
              </a:rPr>
              <a:t>&lt;a class="</a:t>
            </a:r>
            <a:r>
              <a:rPr kumimoji="1" lang="en-GB" sz="1200" b="0" kern="1200" dirty="0" err="1" smtClean="0">
                <a:solidFill>
                  <a:schemeClr val="tx1"/>
                </a:solidFill>
                <a:effectLst/>
                <a:latin typeface="+mn-lt"/>
                <a:ea typeface="ＭＳ Ｐゴシック" pitchFamily="-29" charset="-128"/>
                <a:cs typeface="ＭＳ Ｐゴシック" pitchFamily="-29" charset="-128"/>
              </a:rPr>
              <a:t>navbar</a:t>
            </a:r>
            <a:r>
              <a:rPr kumimoji="1" lang="en-GB" sz="1200" b="0" kern="1200" dirty="0" smtClean="0">
                <a:solidFill>
                  <a:schemeClr val="tx1"/>
                </a:solidFill>
                <a:effectLst/>
                <a:latin typeface="+mn-lt"/>
                <a:ea typeface="ＭＳ Ｐゴシック" pitchFamily="-29" charset="-128"/>
                <a:cs typeface="ＭＳ Ｐゴシック" pitchFamily="-29" charset="-128"/>
              </a:rPr>
              <a:t>-brand" </a:t>
            </a:r>
            <a:r>
              <a:rPr kumimoji="1" lang="en-GB" sz="1200" b="0" kern="1200" dirty="0" err="1" smtClean="0">
                <a:solidFill>
                  <a:schemeClr val="tx1"/>
                </a:solidFill>
                <a:effectLst/>
                <a:latin typeface="+mn-lt"/>
                <a:ea typeface="ＭＳ Ｐゴシック" pitchFamily="-29" charset="-128"/>
                <a:cs typeface="ＭＳ Ｐゴシック" pitchFamily="-29" charset="-128"/>
              </a:rPr>
              <a:t>href</a:t>
            </a:r>
            <a:r>
              <a:rPr kumimoji="1" lang="en-GB" sz="1200" b="0" kern="1200" dirty="0" smtClean="0">
                <a:solidFill>
                  <a:schemeClr val="tx1"/>
                </a:solidFill>
                <a:effectLst/>
                <a:latin typeface="+mn-lt"/>
                <a:ea typeface="ＭＳ Ｐゴシック" pitchFamily="-29" charset="-128"/>
                <a:cs typeface="ＭＳ Ｐゴシック" pitchFamily="-29" charset="-128"/>
              </a:rPr>
              <a:t>="#"&gt;{{</a:t>
            </a:r>
            <a:r>
              <a:rPr kumimoji="1" lang="en-GB" sz="1200" b="0" kern="1200" dirty="0" err="1" smtClean="0">
                <a:solidFill>
                  <a:schemeClr val="tx1"/>
                </a:solidFill>
                <a:effectLst/>
                <a:latin typeface="+mn-lt"/>
                <a:ea typeface="ＭＳ Ｐゴシック" pitchFamily="-29" charset="-128"/>
                <a:cs typeface="ＭＳ Ｐゴシック" pitchFamily="-29" charset="-128"/>
              </a:rPr>
              <a:t>config</a:t>
            </a:r>
            <a:r>
              <a:rPr kumimoji="1" lang="en-GB" sz="1200" b="0" kern="1200" dirty="0" smtClean="0">
                <a:solidFill>
                  <a:schemeClr val="tx1"/>
                </a:solidFill>
                <a:effectLst/>
                <a:latin typeface="+mn-lt"/>
                <a:ea typeface="ＭＳ Ｐゴシック" pitchFamily="-29" charset="-128"/>
                <a:cs typeface="ＭＳ Ｐゴシック" pitchFamily="-29" charset="-128"/>
              </a:rPr>
              <a:t>('app.name')}}&lt;/a&gt;</a:t>
            </a:r>
          </a:p>
          <a:p>
            <a:r>
              <a:rPr kumimoji="1" lang="en-GB" sz="1200" b="0" kern="1200" dirty="0" smtClean="0">
                <a:solidFill>
                  <a:schemeClr val="tx1"/>
                </a:solidFill>
                <a:effectLst/>
                <a:latin typeface="+mn-lt"/>
                <a:ea typeface="ＭＳ Ｐゴシック" pitchFamily="-29" charset="-128"/>
                <a:cs typeface="ＭＳ Ｐゴシック" pitchFamily="-29" charset="-128"/>
              </a:rPr>
              <a:t>&lt;/li&gt;</a:t>
            </a:r>
          </a:p>
          <a:p>
            <a:r>
              <a:rPr kumimoji="1" lang="en-GB" sz="1200" b="0" kern="1200" dirty="0" smtClean="0">
                <a:solidFill>
                  <a:schemeClr val="tx1"/>
                </a:solidFill>
                <a:effectLst/>
                <a:latin typeface="+mn-lt"/>
                <a:ea typeface="ＭＳ Ｐゴシック" pitchFamily="-29" charset="-128"/>
                <a:cs typeface="ＭＳ Ｐゴシック" pitchFamily="-29" charset="-128"/>
              </a:rPr>
              <a:t>&lt;li class="</a:t>
            </a:r>
            <a:r>
              <a:rPr kumimoji="1" lang="en-GB" sz="1200" b="0" kern="1200" dirty="0" err="1" smtClean="0">
                <a:solidFill>
                  <a:schemeClr val="tx1"/>
                </a:solidFill>
                <a:effectLst/>
                <a:latin typeface="+mn-lt"/>
                <a:ea typeface="ＭＳ Ｐゴシック" pitchFamily="-29" charset="-128"/>
                <a:cs typeface="ＭＳ Ｐゴシック" pitchFamily="-29" charset="-128"/>
              </a:rPr>
              <a:t>nav</a:t>
            </a:r>
            <a:r>
              <a:rPr kumimoji="1" lang="en-GB" sz="1200" b="0" kern="1200" dirty="0" smtClean="0">
                <a:solidFill>
                  <a:schemeClr val="tx1"/>
                </a:solidFill>
                <a:effectLst/>
                <a:latin typeface="+mn-lt"/>
                <a:ea typeface="ＭＳ Ｐゴシック" pitchFamily="-29" charset="-128"/>
                <a:cs typeface="ＭＳ Ｐゴシック" pitchFamily="-29" charset="-128"/>
              </a:rPr>
              <a:t>-item"&gt;</a:t>
            </a:r>
          </a:p>
          <a:p>
            <a:r>
              <a:rPr kumimoji="1" lang="en-GB" sz="1200" b="0" kern="1200" dirty="0" smtClean="0">
                <a:solidFill>
                  <a:schemeClr val="tx1"/>
                </a:solidFill>
                <a:effectLst/>
                <a:latin typeface="+mn-lt"/>
                <a:ea typeface="ＭＳ Ｐゴシック" pitchFamily="-29" charset="-128"/>
                <a:cs typeface="ＭＳ Ｐゴシック" pitchFamily="-29" charset="-128"/>
              </a:rPr>
              <a:t>&lt;a class="</a:t>
            </a:r>
            <a:r>
              <a:rPr kumimoji="1" lang="en-GB" sz="1200" b="0" kern="1200" dirty="0" err="1" smtClean="0">
                <a:solidFill>
                  <a:schemeClr val="tx1"/>
                </a:solidFill>
                <a:effectLst/>
                <a:latin typeface="+mn-lt"/>
                <a:ea typeface="ＭＳ Ｐゴシック" pitchFamily="-29" charset="-128"/>
                <a:cs typeface="ＭＳ Ｐゴシック" pitchFamily="-29" charset="-128"/>
              </a:rPr>
              <a:t>nav</a:t>
            </a:r>
            <a:r>
              <a:rPr kumimoji="1" lang="en-GB" sz="1200" b="0" kern="1200" dirty="0" smtClean="0">
                <a:solidFill>
                  <a:schemeClr val="tx1"/>
                </a:solidFill>
                <a:effectLst/>
                <a:latin typeface="+mn-lt"/>
                <a:ea typeface="ＭＳ Ｐゴシック" pitchFamily="-29" charset="-128"/>
                <a:cs typeface="ＭＳ Ｐゴシック" pitchFamily="-29" charset="-128"/>
              </a:rPr>
              <a:t>-link" </a:t>
            </a:r>
            <a:r>
              <a:rPr kumimoji="1" lang="en-GB" sz="1200" b="0" kern="1200" dirty="0" err="1" smtClean="0">
                <a:solidFill>
                  <a:schemeClr val="tx1"/>
                </a:solidFill>
                <a:effectLst/>
                <a:latin typeface="+mn-lt"/>
                <a:ea typeface="ＭＳ Ｐゴシック" pitchFamily="-29" charset="-128"/>
                <a:cs typeface="ＭＳ Ｐゴシック" pitchFamily="-29" charset="-128"/>
              </a:rPr>
              <a:t>href</a:t>
            </a:r>
            <a:r>
              <a:rPr kumimoji="1" lang="en-GB" sz="1200" b="0" kern="1200" dirty="0" smtClean="0">
                <a:solidFill>
                  <a:schemeClr val="tx1"/>
                </a:solidFill>
                <a:effectLst/>
                <a:latin typeface="+mn-lt"/>
                <a:ea typeface="ＭＳ Ｐゴシック" pitchFamily="-29" charset="-128"/>
                <a:cs typeface="ＭＳ Ｐゴシック" pitchFamily="-29" charset="-128"/>
              </a:rPr>
              <a:t>="{{</a:t>
            </a:r>
            <a:r>
              <a:rPr kumimoji="1" lang="en-GB" sz="1200" b="0" kern="1200" dirty="0" err="1" smtClean="0">
                <a:solidFill>
                  <a:schemeClr val="tx1"/>
                </a:solidFill>
                <a:effectLst/>
                <a:latin typeface="+mn-lt"/>
                <a:ea typeface="ＭＳ Ｐゴシック" pitchFamily="-29" charset="-128"/>
                <a:cs typeface="ＭＳ Ｐゴシック" pitchFamily="-29" charset="-128"/>
              </a:rPr>
              <a:t>url</a:t>
            </a:r>
            <a:r>
              <a:rPr kumimoji="1" lang="en-GB" sz="1200" b="0" kern="1200" dirty="0" smtClean="0">
                <a:solidFill>
                  <a:schemeClr val="tx1"/>
                </a:solidFill>
                <a:effectLst/>
                <a:latin typeface="+mn-lt"/>
                <a:ea typeface="ＭＳ Ｐゴシック" pitchFamily="-29" charset="-128"/>
                <a:cs typeface="ＭＳ Ｐゴシック" pitchFamily="-29" charset="-128"/>
              </a:rPr>
              <a:t>('')}}"&gt;Home&lt;/a&gt;</a:t>
            </a:r>
          </a:p>
          <a:p>
            <a:r>
              <a:rPr kumimoji="1" lang="en-GB" sz="1200" b="0" kern="1200" dirty="0" smtClean="0">
                <a:solidFill>
                  <a:schemeClr val="tx1"/>
                </a:solidFill>
                <a:effectLst/>
                <a:latin typeface="+mn-lt"/>
                <a:ea typeface="ＭＳ Ｐゴシック" pitchFamily="-29" charset="-128"/>
                <a:cs typeface="ＭＳ Ｐゴシック" pitchFamily="-29" charset="-128"/>
              </a:rPr>
              <a:t>&lt;/li&gt;</a:t>
            </a:r>
          </a:p>
          <a:p>
            <a:r>
              <a:rPr kumimoji="1" lang="en-GB" sz="1200" b="0" kern="1200" dirty="0" smtClean="0">
                <a:solidFill>
                  <a:schemeClr val="tx1"/>
                </a:solidFill>
                <a:effectLst/>
                <a:latin typeface="+mn-lt"/>
                <a:ea typeface="ＭＳ Ｐゴシック" pitchFamily="-29" charset="-128"/>
                <a:cs typeface="ＭＳ Ｐゴシック" pitchFamily="-29" charset="-128"/>
              </a:rPr>
              <a:t>&lt;li class="</a:t>
            </a:r>
            <a:r>
              <a:rPr kumimoji="1" lang="en-GB" sz="1200" b="0" kern="1200" dirty="0" err="1" smtClean="0">
                <a:solidFill>
                  <a:schemeClr val="tx1"/>
                </a:solidFill>
                <a:effectLst/>
                <a:latin typeface="+mn-lt"/>
                <a:ea typeface="ＭＳ Ｐゴシック" pitchFamily="-29" charset="-128"/>
                <a:cs typeface="ＭＳ Ｐゴシック" pitchFamily="-29" charset="-128"/>
              </a:rPr>
              <a:t>nav</a:t>
            </a:r>
            <a:r>
              <a:rPr kumimoji="1" lang="en-GB" sz="1200" b="0" kern="1200" dirty="0" smtClean="0">
                <a:solidFill>
                  <a:schemeClr val="tx1"/>
                </a:solidFill>
                <a:effectLst/>
                <a:latin typeface="+mn-lt"/>
                <a:ea typeface="ＭＳ Ｐゴシック" pitchFamily="-29" charset="-128"/>
                <a:cs typeface="ＭＳ Ｐゴシック" pitchFamily="-29" charset="-128"/>
              </a:rPr>
              <a:t>-item"&gt;</a:t>
            </a:r>
          </a:p>
          <a:p>
            <a:r>
              <a:rPr kumimoji="1" lang="en-GB" sz="1200" b="0" kern="1200" dirty="0" smtClean="0">
                <a:solidFill>
                  <a:schemeClr val="tx1"/>
                </a:solidFill>
                <a:effectLst/>
                <a:latin typeface="+mn-lt"/>
                <a:ea typeface="ＭＳ Ｐゴシック" pitchFamily="-29" charset="-128"/>
                <a:cs typeface="ＭＳ Ｐゴシック" pitchFamily="-29" charset="-128"/>
              </a:rPr>
              <a:t>&lt;a class="</a:t>
            </a:r>
            <a:r>
              <a:rPr kumimoji="1" lang="en-GB" sz="1200" b="0" kern="1200" dirty="0" err="1" smtClean="0">
                <a:solidFill>
                  <a:schemeClr val="tx1"/>
                </a:solidFill>
                <a:effectLst/>
                <a:latin typeface="+mn-lt"/>
                <a:ea typeface="ＭＳ Ｐゴシック" pitchFamily="-29" charset="-128"/>
                <a:cs typeface="ＭＳ Ｐゴシック" pitchFamily="-29" charset="-128"/>
              </a:rPr>
              <a:t>nav</a:t>
            </a:r>
            <a:r>
              <a:rPr kumimoji="1" lang="en-GB" sz="1200" b="0" kern="1200" dirty="0" smtClean="0">
                <a:solidFill>
                  <a:schemeClr val="tx1"/>
                </a:solidFill>
                <a:effectLst/>
                <a:latin typeface="+mn-lt"/>
                <a:ea typeface="ＭＳ Ｐゴシック" pitchFamily="-29" charset="-128"/>
                <a:cs typeface="ＭＳ Ｐゴシック" pitchFamily="-29" charset="-128"/>
              </a:rPr>
              <a:t>-link" </a:t>
            </a:r>
            <a:r>
              <a:rPr kumimoji="1" lang="en-GB" sz="1200" b="0" kern="1200" dirty="0" err="1" smtClean="0">
                <a:solidFill>
                  <a:schemeClr val="tx1"/>
                </a:solidFill>
                <a:effectLst/>
                <a:latin typeface="+mn-lt"/>
                <a:ea typeface="ＭＳ Ｐゴシック" pitchFamily="-29" charset="-128"/>
                <a:cs typeface="ＭＳ Ｐゴシック" pitchFamily="-29" charset="-128"/>
              </a:rPr>
              <a:t>href</a:t>
            </a:r>
            <a:r>
              <a:rPr kumimoji="1" lang="en-GB" sz="1200" b="0" kern="1200" dirty="0" smtClean="0">
                <a:solidFill>
                  <a:schemeClr val="tx1"/>
                </a:solidFill>
                <a:effectLst/>
                <a:latin typeface="+mn-lt"/>
                <a:ea typeface="ＭＳ Ｐゴシック" pitchFamily="-29" charset="-128"/>
                <a:cs typeface="ＭＳ Ｐゴシック" pitchFamily="-29" charset="-128"/>
              </a:rPr>
              <a:t>="{{</a:t>
            </a:r>
            <a:r>
              <a:rPr kumimoji="1" lang="en-GB" sz="1200" b="0" kern="1200" dirty="0" err="1" smtClean="0">
                <a:solidFill>
                  <a:schemeClr val="tx1"/>
                </a:solidFill>
                <a:effectLst/>
                <a:latin typeface="+mn-lt"/>
                <a:ea typeface="ＭＳ Ｐゴシック" pitchFamily="-29" charset="-128"/>
                <a:cs typeface="ＭＳ Ｐゴシック" pitchFamily="-29" charset="-128"/>
              </a:rPr>
              <a:t>url</a:t>
            </a:r>
            <a:r>
              <a:rPr kumimoji="1" lang="en-GB" sz="1200" b="0" kern="1200" dirty="0" smtClean="0">
                <a:solidFill>
                  <a:schemeClr val="tx1"/>
                </a:solidFill>
                <a:effectLst/>
                <a:latin typeface="+mn-lt"/>
                <a:ea typeface="ＭＳ Ｐゴシック" pitchFamily="-29" charset="-128"/>
                <a:cs typeface="ＭＳ Ｐゴシック" pitchFamily="-29" charset="-128"/>
              </a:rPr>
              <a:t>('services')}}"&gt;Services&lt;/a&gt;</a:t>
            </a:r>
          </a:p>
          <a:p>
            <a:r>
              <a:rPr kumimoji="1" lang="en-GB" sz="1200" b="0" kern="1200" dirty="0" smtClean="0">
                <a:solidFill>
                  <a:schemeClr val="tx1"/>
                </a:solidFill>
                <a:effectLst/>
                <a:latin typeface="+mn-lt"/>
                <a:ea typeface="ＭＳ Ｐゴシック" pitchFamily="-29" charset="-128"/>
                <a:cs typeface="ＭＳ Ｐゴシック" pitchFamily="-29" charset="-128"/>
              </a:rPr>
              <a:t>&lt;/li&gt;</a:t>
            </a:r>
          </a:p>
          <a:p>
            <a:r>
              <a:rPr kumimoji="1" lang="en-GB" sz="1200" b="0" kern="1200" dirty="0" smtClean="0">
                <a:solidFill>
                  <a:schemeClr val="tx1"/>
                </a:solidFill>
                <a:effectLst/>
                <a:latin typeface="+mn-lt"/>
                <a:ea typeface="ＭＳ Ｐゴシック" pitchFamily="-29" charset="-128"/>
                <a:cs typeface="ＭＳ Ｐゴシック" pitchFamily="-29" charset="-128"/>
              </a:rPr>
              <a:t>&lt;li class="</a:t>
            </a:r>
            <a:r>
              <a:rPr kumimoji="1" lang="en-GB" sz="1200" b="0" kern="1200" dirty="0" err="1" smtClean="0">
                <a:solidFill>
                  <a:schemeClr val="tx1"/>
                </a:solidFill>
                <a:effectLst/>
                <a:latin typeface="+mn-lt"/>
                <a:ea typeface="ＭＳ Ｐゴシック" pitchFamily="-29" charset="-128"/>
                <a:cs typeface="ＭＳ Ｐゴシック" pitchFamily="-29" charset="-128"/>
              </a:rPr>
              <a:t>nav</a:t>
            </a:r>
            <a:r>
              <a:rPr kumimoji="1" lang="en-GB" sz="1200" b="0" kern="1200" dirty="0" smtClean="0">
                <a:solidFill>
                  <a:schemeClr val="tx1"/>
                </a:solidFill>
                <a:effectLst/>
                <a:latin typeface="+mn-lt"/>
                <a:ea typeface="ＭＳ Ｐゴシック" pitchFamily="-29" charset="-128"/>
                <a:cs typeface="ＭＳ Ｐゴシック" pitchFamily="-29" charset="-128"/>
              </a:rPr>
              <a:t>-item"&gt;</a:t>
            </a:r>
          </a:p>
          <a:p>
            <a:r>
              <a:rPr kumimoji="1" lang="en-GB" sz="1200" b="0" kern="1200" dirty="0" smtClean="0">
                <a:solidFill>
                  <a:schemeClr val="tx1"/>
                </a:solidFill>
                <a:effectLst/>
                <a:latin typeface="+mn-lt"/>
                <a:ea typeface="ＭＳ Ｐゴシック" pitchFamily="-29" charset="-128"/>
                <a:cs typeface="ＭＳ Ｐゴシック" pitchFamily="-29" charset="-128"/>
              </a:rPr>
              <a:t>&lt;a class="</a:t>
            </a:r>
            <a:r>
              <a:rPr kumimoji="1" lang="en-GB" sz="1200" b="0" kern="1200" dirty="0" err="1" smtClean="0">
                <a:solidFill>
                  <a:schemeClr val="tx1"/>
                </a:solidFill>
                <a:effectLst/>
                <a:latin typeface="+mn-lt"/>
                <a:ea typeface="ＭＳ Ｐゴシック" pitchFamily="-29" charset="-128"/>
                <a:cs typeface="ＭＳ Ｐゴシック" pitchFamily="-29" charset="-128"/>
              </a:rPr>
              <a:t>nav</a:t>
            </a:r>
            <a:r>
              <a:rPr kumimoji="1" lang="en-GB" sz="1200" b="0" kern="1200" dirty="0" smtClean="0">
                <a:solidFill>
                  <a:schemeClr val="tx1"/>
                </a:solidFill>
                <a:effectLst/>
                <a:latin typeface="+mn-lt"/>
                <a:ea typeface="ＭＳ Ｐゴシック" pitchFamily="-29" charset="-128"/>
                <a:cs typeface="ＭＳ Ｐゴシック" pitchFamily="-29" charset="-128"/>
              </a:rPr>
              <a:t>-link" </a:t>
            </a:r>
            <a:r>
              <a:rPr kumimoji="1" lang="en-GB" sz="1200" b="0" kern="1200" dirty="0" err="1" smtClean="0">
                <a:solidFill>
                  <a:schemeClr val="tx1"/>
                </a:solidFill>
                <a:effectLst/>
                <a:latin typeface="+mn-lt"/>
                <a:ea typeface="ＭＳ Ｐゴシック" pitchFamily="-29" charset="-128"/>
                <a:cs typeface="ＭＳ Ｐゴシック" pitchFamily="-29" charset="-128"/>
              </a:rPr>
              <a:t>href</a:t>
            </a:r>
            <a:r>
              <a:rPr kumimoji="1" lang="en-GB" sz="1200" b="0" kern="1200" dirty="0" smtClean="0">
                <a:solidFill>
                  <a:schemeClr val="tx1"/>
                </a:solidFill>
                <a:effectLst/>
                <a:latin typeface="+mn-lt"/>
                <a:ea typeface="ＭＳ Ｐゴシック" pitchFamily="-29" charset="-128"/>
                <a:cs typeface="ＭＳ Ｐゴシック" pitchFamily="-29" charset="-128"/>
              </a:rPr>
              <a:t>="{{</a:t>
            </a:r>
            <a:r>
              <a:rPr kumimoji="1" lang="en-GB" sz="1200" b="0" kern="1200" dirty="0" err="1" smtClean="0">
                <a:solidFill>
                  <a:schemeClr val="tx1"/>
                </a:solidFill>
                <a:effectLst/>
                <a:latin typeface="+mn-lt"/>
                <a:ea typeface="ＭＳ Ｐゴシック" pitchFamily="-29" charset="-128"/>
                <a:cs typeface="ＭＳ Ｐゴシック" pitchFamily="-29" charset="-128"/>
              </a:rPr>
              <a:t>url</a:t>
            </a:r>
            <a:r>
              <a:rPr kumimoji="1" lang="en-GB" sz="1200" b="0" kern="1200" dirty="0" smtClean="0">
                <a:solidFill>
                  <a:schemeClr val="tx1"/>
                </a:solidFill>
                <a:effectLst/>
                <a:latin typeface="+mn-lt"/>
                <a:ea typeface="ＭＳ Ｐゴシック" pitchFamily="-29" charset="-128"/>
                <a:cs typeface="ＭＳ Ｐゴシック" pitchFamily="-29" charset="-128"/>
              </a:rPr>
              <a:t>('about')}}"&gt;About&lt;/a&gt;</a:t>
            </a:r>
          </a:p>
          <a:p>
            <a:r>
              <a:rPr kumimoji="1" lang="en-GB" sz="1200" b="0" kern="1200" dirty="0" smtClean="0">
                <a:solidFill>
                  <a:schemeClr val="tx1"/>
                </a:solidFill>
                <a:effectLst/>
                <a:latin typeface="+mn-lt"/>
                <a:ea typeface="ＭＳ Ｐゴシック" pitchFamily="-29" charset="-128"/>
                <a:cs typeface="ＭＳ Ｐゴシック" pitchFamily="-29" charset="-128"/>
              </a:rPr>
              <a:t>&lt;/li&gt;</a:t>
            </a:r>
          </a:p>
          <a:p>
            <a:r>
              <a:rPr kumimoji="1" lang="en-GB" sz="1200" b="0" kern="1200" dirty="0" smtClean="0">
                <a:solidFill>
                  <a:schemeClr val="tx1"/>
                </a:solidFill>
                <a:effectLst/>
                <a:latin typeface="+mn-lt"/>
                <a:ea typeface="ＭＳ Ｐゴシック" pitchFamily="-29" charset="-128"/>
                <a:cs typeface="ＭＳ Ｐゴシック" pitchFamily="-29" charset="-128"/>
              </a:rPr>
              <a:t>&lt;/</a:t>
            </a:r>
            <a:r>
              <a:rPr kumimoji="1" lang="en-GB" sz="1200" b="0" kern="1200" dirty="0" err="1" smtClean="0">
                <a:solidFill>
                  <a:schemeClr val="tx1"/>
                </a:solidFill>
                <a:effectLst/>
                <a:latin typeface="+mn-lt"/>
                <a:ea typeface="ＭＳ Ｐゴシック" pitchFamily="-29" charset="-128"/>
                <a:cs typeface="ＭＳ Ｐゴシック" pitchFamily="-29" charset="-128"/>
              </a:rPr>
              <a:t>ul</a:t>
            </a:r>
            <a:r>
              <a:rPr kumimoji="1" lang="en-GB" sz="1200" b="0" kern="1200" dirty="0" smtClean="0">
                <a:solidFill>
                  <a:schemeClr val="tx1"/>
                </a:solidFill>
                <a:effectLst/>
                <a:latin typeface="+mn-lt"/>
                <a:ea typeface="ＭＳ Ｐゴシック" pitchFamily="-29" charset="-128"/>
                <a:cs typeface="ＭＳ Ｐゴシック" pitchFamily="-29" charset="-128"/>
              </a:rPr>
              <a:t>&gt;</a:t>
            </a:r>
          </a:p>
          <a:p>
            <a:r>
              <a:rPr kumimoji="1" lang="en-GB" sz="1200" b="0" kern="1200" dirty="0" smtClean="0">
                <a:solidFill>
                  <a:schemeClr val="tx1"/>
                </a:solidFill>
                <a:effectLst/>
                <a:latin typeface="+mn-lt"/>
                <a:ea typeface="ＭＳ Ｐゴシック" pitchFamily="-29" charset="-128"/>
                <a:cs typeface="ＭＳ Ｐゴシック" pitchFamily="-29" charset="-128"/>
              </a:rPr>
              <a:t>&lt;/</a:t>
            </a:r>
            <a:r>
              <a:rPr kumimoji="1" lang="en-GB" sz="1200" b="0" kern="1200" dirty="0" err="1" smtClean="0">
                <a:solidFill>
                  <a:schemeClr val="tx1"/>
                </a:solidFill>
                <a:effectLst/>
                <a:latin typeface="+mn-lt"/>
                <a:ea typeface="ＭＳ Ｐゴシック" pitchFamily="-29" charset="-128"/>
                <a:cs typeface="ＭＳ Ｐゴシック" pitchFamily="-29" charset="-128"/>
              </a:rPr>
              <a:t>nav</a:t>
            </a:r>
            <a:r>
              <a:rPr kumimoji="1" lang="en-GB" sz="1200" b="0" kern="1200" dirty="0" smtClean="0">
                <a:solidFill>
                  <a:schemeClr val="tx1"/>
                </a:solidFill>
                <a:effectLst/>
                <a:latin typeface="+mn-lt"/>
                <a:ea typeface="ＭＳ Ｐゴシック" pitchFamily="-29" charset="-128"/>
                <a:cs typeface="ＭＳ Ｐゴシック" pitchFamily="-29" charset="-128"/>
              </a:rPr>
              <a:t>&gt;</a:t>
            </a:r>
          </a:p>
          <a:p>
            <a:endParaRPr lang="en-GB" dirty="0"/>
          </a:p>
        </p:txBody>
      </p:sp>
      <p:sp>
        <p:nvSpPr>
          <p:cNvPr id="4" name="Slide Number Placeholder 3"/>
          <p:cNvSpPr>
            <a:spLocks noGrp="1"/>
          </p:cNvSpPr>
          <p:nvPr>
            <p:ph type="sldNum" sz="quarter" idx="10"/>
          </p:nvPr>
        </p:nvSpPr>
        <p:spPr/>
        <p:txBody>
          <a:bodyPr/>
          <a:lstStyle/>
          <a:p>
            <a:fld id="{97F6EC42-6C83-4C4B-9622-112836F26811}" type="slidenum">
              <a:rPr lang="ja-JP" altLang="fr-FR" smtClean="0"/>
              <a:pPr/>
              <a:t>31</a:t>
            </a:fld>
            <a:endParaRPr lang="fr-FR" altLang="ja-JP"/>
          </a:p>
        </p:txBody>
      </p:sp>
    </p:spTree>
    <p:extLst>
      <p:ext uri="{BB962C8B-B14F-4D97-AF65-F5344CB8AC3E}">
        <p14:creationId xmlns:p14="http://schemas.microsoft.com/office/powerpoint/2010/main" val="2358995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Rectangle 5"/>
          <p:cNvSpPr/>
          <p:nvPr userDrawn="1"/>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dirty="0"/>
          </a:p>
        </p:txBody>
      </p:sp>
      <p:sp>
        <p:nvSpPr>
          <p:cNvPr id="7" name="Rectangle 6"/>
          <p:cNvSpPr/>
          <p:nvPr userDrawn="1"/>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2" name="Oval 11"/>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6" name="Oval 15"/>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 name="Picture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fr-FR" dirty="0"/>
              <a:t>Cliquez pour modifier le style du titre</a:t>
            </a:r>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fr-FR" dirty="0"/>
              <a:t>Cliquez pour modifier les styles du texte du masque</a:t>
            </a:r>
          </a:p>
        </p:txBody>
      </p:sp>
    </p:spTree>
    <p:extLst>
      <p:ext uri="{BB962C8B-B14F-4D97-AF65-F5344CB8AC3E}">
        <p14:creationId xmlns:p14="http://schemas.microsoft.com/office/powerpoint/2010/main" val="156736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4" name="Rectangle 3"/>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5" name="Rectangle 4"/>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E56B0BB-B9C9-4636-800D-05194318F4E9}" type="slidenum">
              <a:rPr lang="ja-JP" altLang="fr-FR" sz="1400">
                <a:solidFill>
                  <a:srgbClr val="22BBEA"/>
                </a:solidFill>
                <a:ea typeface="ＭＳ Ｐゴシック" pitchFamily="34" charset="-128"/>
              </a:rPr>
              <a:pPr algn="r" eaLnBrk="1" hangingPunct="1"/>
              <a:t>‹#›</a:t>
            </a:fld>
            <a:endParaRPr lang="fr-FR" altLang="ja-JP" sz="1600">
              <a:solidFill>
                <a:srgbClr val="22BBEA"/>
              </a:solidFill>
              <a:ea typeface="ＭＳ Ｐゴシック" pitchFamily="34" charset="-128"/>
            </a:endParaRPr>
          </a:p>
        </p:txBody>
      </p:sp>
      <p:sp>
        <p:nvSpPr>
          <p:cNvPr id="8" name="Oval 7"/>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1" name="Oval 10"/>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fr-FR" dirty="0"/>
              <a:t>Cliquez pour modifier le style du titre</a:t>
            </a:r>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Cliquez pour modifier les styles du texte du masque</a:t>
            </a:r>
          </a:p>
        </p:txBody>
      </p:sp>
    </p:spTree>
    <p:extLst>
      <p:ext uri="{BB962C8B-B14F-4D97-AF65-F5344CB8AC3E}">
        <p14:creationId xmlns:p14="http://schemas.microsoft.com/office/powerpoint/2010/main" val="18757897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userDrawn="1"/>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dirty="0"/>
          </a:p>
        </p:txBody>
      </p:sp>
      <p:sp>
        <p:nvSpPr>
          <p:cNvPr id="5" name="Rectangle 4"/>
          <p:cNvSpPr/>
          <p:nvPr userDrawn="1"/>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6" name="ZoneTexte 7"/>
          <p:cNvSpPr txBox="1"/>
          <p:nvPr userDrawn="1"/>
        </p:nvSpPr>
        <p:spPr>
          <a:xfrm>
            <a:off x="7885113" y="6092825"/>
            <a:ext cx="935037"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DCCC0FF-8727-4CE4-830D-5EB418707C3C}" type="slidenum">
              <a:rPr lang="ja-JP" altLang="fr-FR" sz="1400">
                <a:solidFill>
                  <a:srgbClr val="22BBEA"/>
                </a:solidFill>
                <a:ea typeface="ＭＳ Ｐゴシック" pitchFamily="34" charset="-128"/>
              </a:rPr>
              <a:pPr algn="r" eaLnBrk="1" hangingPunct="1"/>
              <a:t>‹#›</a:t>
            </a:fld>
            <a:endParaRPr lang="fr-FR" altLang="ja-JP" sz="1600">
              <a:solidFill>
                <a:srgbClr val="22BBEA"/>
              </a:solidFill>
              <a:ea typeface="ＭＳ Ｐゴシック" pitchFamily="34" charset="-128"/>
            </a:endParaRPr>
          </a:p>
        </p:txBody>
      </p:sp>
      <p:sp>
        <p:nvSpPr>
          <p:cNvPr id="7" name="Oval 9"/>
          <p:cNvSpPr/>
          <p:nvPr userDrawn="1"/>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10"/>
          <p:cNvSpPr/>
          <p:nvPr userDrawn="1"/>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11"/>
          <p:cNvSpPr/>
          <p:nvPr userDrawn="1"/>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10" name="Oval 12"/>
          <p:cNvSpPr/>
          <p:nvPr userDrawn="1"/>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4"/>
          <p:cNvSpPr/>
          <p:nvPr userDrawn="1"/>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userDrawn="1"/>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hangingPunct="1">
              <a:defRPr/>
            </a:pPr>
            <a:endParaRPr lang="en-US" sz="1350"/>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fr-FR" dirty="0"/>
              <a:t>Cliquez pour modifier le style du titre</a:t>
            </a:r>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08678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a:t>Cliquez pour 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ＭＳ Ｐゴシック" pitchFamily="34" charset="-128"/>
              </a:defRPr>
            </a:lvl1pPr>
          </a:lstStyle>
          <a:p>
            <a:fld id="{759F074E-42ED-40BD-B669-E2F869DDFB20}" type="slidenum">
              <a:rPr lang="ja-JP" altLang="fr-FR"/>
              <a:pPr/>
              <a:t>‹#›</a:t>
            </a:fld>
            <a:endParaRPr lang="fr-FR" altLang="ja-JP"/>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Lst>
  <p:txStyles>
    <p:titleStyle>
      <a:lvl1pPr algn="ctr" rtl="0" eaLnBrk="0" fontAlgn="base" hangingPunct="0">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0" fontAlgn="base" hangingPunct="0">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fontAlgn="base">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fontAlgn="base">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fontAlgn="base">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fontAlgn="base">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ＭＳ Ｐゴシック" pitchFamily="-29" charset="-128"/>
          <a:cs typeface="Verdana" pitchFamily="34" charset="0"/>
        </a:defRPr>
      </a:lvl2pPr>
      <a:lvl3pPr marL="1143000" indent="-228600" algn="l" rtl="0" eaLnBrk="0" fontAlgn="base" hangingPunct="0">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ＭＳ Ｐゴシック" pitchFamily="-29" charset="-128"/>
          <a:cs typeface="Verdana" pitchFamily="34" charset="0"/>
        </a:defRPr>
      </a:lvl3pPr>
      <a:lvl4pPr marL="1600200" indent="-228600" algn="l" rtl="0" eaLnBrk="0" fontAlgn="base" hangingPunct="0">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ＭＳ Ｐゴシック" pitchFamily="-29" charset="-128"/>
          <a:cs typeface="Verdana" pitchFamily="34" charset="0"/>
        </a:defRPr>
      </a:lvl4pPr>
      <a:lvl5pPr marL="2057400" indent="-228600" algn="l" rtl="0" eaLnBrk="0" fontAlgn="base" hangingPunct="0">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ＭＳ Ｐゴシック" pitchFamily="-29"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331913" y="4762500"/>
            <a:ext cx="6408737" cy="503238"/>
          </a:xfrm>
        </p:spPr>
        <p:txBody>
          <a:bodyPr/>
          <a:lstStyle/>
          <a:p>
            <a:pPr>
              <a:defRPr/>
            </a:pPr>
            <a:r>
              <a:rPr lang="fr-FR" dirty="0"/>
              <a:t>Passerelles numériques</a:t>
            </a:r>
          </a:p>
        </p:txBody>
      </p:sp>
      <p:sp>
        <p:nvSpPr>
          <p:cNvPr id="7171" name="Espace réservé du texte 2"/>
          <p:cNvSpPr>
            <a:spLocks noGrp="1"/>
          </p:cNvSpPr>
          <p:nvPr>
            <p:ph type="body" sz="quarter" idx="10"/>
          </p:nvPr>
        </p:nvSpPr>
        <p:spPr>
          <a:xfrm>
            <a:off x="1331912" y="5805488"/>
            <a:ext cx="6408738" cy="431800"/>
          </a:xfrm>
        </p:spPr>
        <p:txBody>
          <a:bodyPr/>
          <a:lstStyle/>
          <a:p>
            <a:pPr>
              <a:defRPr/>
            </a:pPr>
            <a:r>
              <a:rPr lang="en-US" sz="1800" dirty="0" smtClean="0">
                <a:solidFill>
                  <a:srgbClr val="FF990F"/>
                </a:solidFill>
              </a:rPr>
              <a:t>Routing</a:t>
            </a:r>
          </a:p>
          <a:p>
            <a:pPr>
              <a:defRPr/>
            </a:pPr>
            <a:r>
              <a:rPr lang="en-US" sz="1800" dirty="0" smtClean="0">
                <a:solidFill>
                  <a:srgbClr val="FF990F"/>
                </a:solidFill>
              </a:rPr>
              <a:t>Controller</a:t>
            </a:r>
          </a:p>
          <a:p>
            <a:pPr>
              <a:defRPr/>
            </a:pPr>
            <a:r>
              <a:rPr lang="en-US" sz="1800" dirty="0" smtClean="0">
                <a:solidFill>
                  <a:srgbClr val="FF990F"/>
                </a:solidFill>
              </a:rPr>
              <a:t>View </a:t>
            </a:r>
            <a:endParaRPr lang="en-US" sz="1800" dirty="0">
              <a:solidFill>
                <a:srgbClr val="FF990F"/>
              </a:solidFill>
            </a:endParaRPr>
          </a:p>
        </p:txBody>
      </p:sp>
      <p:sp>
        <p:nvSpPr>
          <p:cNvPr id="5124" name="Espace réservé du texte 3"/>
          <p:cNvSpPr>
            <a:spLocks noGrp="1"/>
          </p:cNvSpPr>
          <p:nvPr>
            <p:ph type="body" sz="quarter" idx="11"/>
          </p:nvPr>
        </p:nvSpPr>
        <p:spPr>
          <a:xfrm>
            <a:off x="1331913" y="5157788"/>
            <a:ext cx="6408737" cy="431800"/>
          </a:xfrm>
        </p:spPr>
        <p:txBody>
          <a:bodyPr/>
          <a:lstStyle/>
          <a:p>
            <a:r>
              <a:rPr lang="fr-FR" altLang="fr-FR"/>
              <a:t>A Gateway for Life</a:t>
            </a:r>
          </a:p>
        </p:txBody>
      </p:sp>
      <p:pic>
        <p:nvPicPr>
          <p:cNvPr id="1026" name="Picture 2" descr="Image result for larave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5762" y="5373688"/>
            <a:ext cx="3635896" cy="89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039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Controller</a:t>
            </a:r>
            <a:endParaRPr lang="en-GB" dirty="0"/>
          </a:p>
        </p:txBody>
      </p:sp>
      <p:sp>
        <p:nvSpPr>
          <p:cNvPr id="5" name="Text Placeholder 4"/>
          <p:cNvSpPr>
            <a:spLocks noGrp="1"/>
          </p:cNvSpPr>
          <p:nvPr>
            <p:ph type="body" idx="1"/>
          </p:nvPr>
        </p:nvSpPr>
        <p:spPr>
          <a:xfrm>
            <a:off x="1007428" y="3429000"/>
            <a:ext cx="7164000" cy="504056"/>
          </a:xfrm>
        </p:spPr>
        <p:txBody>
          <a:bodyPr/>
          <a:lstStyle/>
          <a:p>
            <a:r>
              <a:rPr lang="en-GB" dirty="0" smtClean="0"/>
              <a:t>Introduction </a:t>
            </a:r>
          </a:p>
          <a:p>
            <a:r>
              <a:rPr lang="en-GB" dirty="0" smtClean="0"/>
              <a:t>Basic Controller </a:t>
            </a:r>
            <a:endParaRPr lang="en-GB" dirty="0"/>
          </a:p>
        </p:txBody>
      </p:sp>
    </p:spTree>
    <p:extLst>
      <p:ext uri="{BB962C8B-B14F-4D97-AF65-F5344CB8AC3E}">
        <p14:creationId xmlns:p14="http://schemas.microsoft.com/office/powerpoint/2010/main" val="3720064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Introduction </a:t>
            </a:r>
            <a:endParaRPr lang="en-GB" dirty="0"/>
          </a:p>
        </p:txBody>
      </p:sp>
      <p:sp>
        <p:nvSpPr>
          <p:cNvPr id="5" name="Content Placeholder 4"/>
          <p:cNvSpPr>
            <a:spLocks noGrp="1"/>
          </p:cNvSpPr>
          <p:nvPr>
            <p:ph idx="1"/>
          </p:nvPr>
        </p:nvSpPr>
        <p:spPr/>
        <p:txBody>
          <a:bodyPr/>
          <a:lstStyle/>
          <a:p>
            <a:r>
              <a:rPr lang="en-GB" dirty="0"/>
              <a:t>Instead of defining all of your request handling logic in a single </a:t>
            </a:r>
            <a:r>
              <a:rPr lang="en-GB" dirty="0" err="1" smtClean="0">
                <a:solidFill>
                  <a:srgbClr val="FF0000"/>
                </a:solidFill>
              </a:rPr>
              <a:t>web.php</a:t>
            </a:r>
            <a:r>
              <a:rPr lang="en-GB" dirty="0" smtClean="0"/>
              <a:t> </a:t>
            </a:r>
            <a:r>
              <a:rPr lang="en-GB" dirty="0"/>
              <a:t>file, you may wish to organize this </a:t>
            </a:r>
            <a:r>
              <a:rPr lang="en-GB" dirty="0" err="1"/>
              <a:t>behavior</a:t>
            </a:r>
            <a:r>
              <a:rPr lang="en-GB" dirty="0"/>
              <a:t> using Controller classes. </a:t>
            </a:r>
            <a:endParaRPr lang="en-GB" dirty="0" smtClean="0"/>
          </a:p>
          <a:p>
            <a:endParaRPr lang="en-GB" dirty="0" smtClean="0"/>
          </a:p>
          <a:p>
            <a:r>
              <a:rPr lang="en-GB" dirty="0" smtClean="0"/>
              <a:t>Controllers </a:t>
            </a:r>
            <a:r>
              <a:rPr lang="en-GB" dirty="0"/>
              <a:t>can group related HTTP request handling logic into a class. Controllers are typically stored in the </a:t>
            </a:r>
            <a:r>
              <a:rPr lang="en-GB" b="1" dirty="0" smtClean="0"/>
              <a:t>app/Http/Controllers</a:t>
            </a:r>
            <a:r>
              <a:rPr lang="en-GB" dirty="0" smtClean="0"/>
              <a:t> directory.</a:t>
            </a:r>
            <a:endParaRPr lang="en-GB" dirty="0"/>
          </a:p>
        </p:txBody>
      </p:sp>
    </p:spTree>
    <p:extLst>
      <p:ext uri="{BB962C8B-B14F-4D97-AF65-F5344CB8AC3E}">
        <p14:creationId xmlns:p14="http://schemas.microsoft.com/office/powerpoint/2010/main" val="548654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controller</a:t>
            </a:r>
            <a:endParaRPr lang="en-GB" dirty="0"/>
          </a:p>
        </p:txBody>
      </p:sp>
      <p:sp>
        <p:nvSpPr>
          <p:cNvPr id="3" name="Content Placeholder 2"/>
          <p:cNvSpPr>
            <a:spLocks noGrp="1"/>
          </p:cNvSpPr>
          <p:nvPr>
            <p:ph idx="1"/>
          </p:nvPr>
        </p:nvSpPr>
        <p:spPr/>
        <p:txBody>
          <a:bodyPr/>
          <a:lstStyle/>
          <a:p>
            <a:r>
              <a:rPr lang="en-GB" dirty="0" smtClean="0"/>
              <a:t>Open command window enter</a:t>
            </a:r>
          </a:p>
          <a:p>
            <a:pPr lvl="1"/>
            <a:r>
              <a:rPr lang="en-GB" dirty="0" err="1" smtClean="0"/>
              <a:t>php</a:t>
            </a:r>
            <a:r>
              <a:rPr lang="en-GB" dirty="0" smtClean="0"/>
              <a:t> artisan </a:t>
            </a:r>
            <a:r>
              <a:rPr lang="en-GB" dirty="0" err="1" smtClean="0"/>
              <a:t>make:controller</a:t>
            </a:r>
            <a:r>
              <a:rPr lang="en-GB" dirty="0" smtClean="0"/>
              <a:t> </a:t>
            </a:r>
            <a:r>
              <a:rPr lang="en-GB" dirty="0" err="1" smtClean="0"/>
              <a:t>ControllerNames</a:t>
            </a:r>
            <a:endParaRPr lang="en-GB" dirty="0"/>
          </a:p>
        </p:txBody>
      </p:sp>
      <p:pic>
        <p:nvPicPr>
          <p:cNvPr id="4" name="Picture 3"/>
          <p:cNvPicPr>
            <a:picLocks noChangeAspect="1"/>
          </p:cNvPicPr>
          <p:nvPr/>
        </p:nvPicPr>
        <p:blipFill>
          <a:blip r:embed="rId2"/>
          <a:stretch>
            <a:fillRect/>
          </a:stretch>
        </p:blipFill>
        <p:spPr>
          <a:xfrm>
            <a:off x="237306" y="2478013"/>
            <a:ext cx="8648700" cy="1743075"/>
          </a:xfrm>
          <a:prstGeom prst="rect">
            <a:avLst/>
          </a:prstGeom>
        </p:spPr>
      </p:pic>
      <p:sp>
        <p:nvSpPr>
          <p:cNvPr id="5" name="Rectangle 4"/>
          <p:cNvSpPr/>
          <p:nvPr/>
        </p:nvSpPr>
        <p:spPr>
          <a:xfrm>
            <a:off x="457200" y="3933056"/>
            <a:ext cx="173853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508104" y="2780928"/>
            <a:ext cx="337790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5488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function in controller</a:t>
            </a:r>
            <a:endParaRPr lang="en-GB" dirty="0"/>
          </a:p>
        </p:txBody>
      </p:sp>
      <p:sp>
        <p:nvSpPr>
          <p:cNvPr id="3" name="Content Placeholder 2"/>
          <p:cNvSpPr>
            <a:spLocks noGrp="1"/>
          </p:cNvSpPr>
          <p:nvPr>
            <p:ph idx="1"/>
          </p:nvPr>
        </p:nvSpPr>
        <p:spPr/>
        <p:txBody>
          <a:bodyPr/>
          <a:lstStyle/>
          <a:p>
            <a:endParaRPr lang="en-GB" dirty="0" smtClean="0"/>
          </a:p>
          <a:p>
            <a:endParaRPr lang="en-GB" dirty="0"/>
          </a:p>
          <a:p>
            <a:endParaRPr lang="en-GB" dirty="0" smtClean="0"/>
          </a:p>
          <a:p>
            <a:endParaRPr lang="en-GB" dirty="0"/>
          </a:p>
          <a:p>
            <a:endParaRPr lang="en-GB" dirty="0" smtClean="0"/>
          </a:p>
          <a:p>
            <a:endParaRPr lang="en-GB" dirty="0" smtClean="0"/>
          </a:p>
          <a:p>
            <a:r>
              <a:rPr lang="en-GB" dirty="0" smtClean="0"/>
              <a:t>In </a:t>
            </a:r>
            <a:r>
              <a:rPr lang="en-GB" dirty="0" err="1" smtClean="0"/>
              <a:t>web.php</a:t>
            </a:r>
            <a:r>
              <a:rPr lang="en-GB" dirty="0" smtClean="0"/>
              <a:t> of routes folder</a:t>
            </a:r>
          </a:p>
          <a:p>
            <a:r>
              <a:rPr lang="en-GB" dirty="0" smtClean="0"/>
              <a:t>Open </a:t>
            </a:r>
            <a:r>
              <a:rPr lang="en-GB" dirty="0" err="1" smtClean="0"/>
              <a:t>url</a:t>
            </a:r>
            <a:endParaRPr lang="en-GB" dirty="0" smtClean="0"/>
          </a:p>
          <a:p>
            <a:endParaRPr lang="en-GB" dirty="0" smtClean="0"/>
          </a:p>
          <a:p>
            <a:endParaRPr lang="en-GB" dirty="0"/>
          </a:p>
        </p:txBody>
      </p:sp>
      <p:pic>
        <p:nvPicPr>
          <p:cNvPr id="4" name="Picture 3"/>
          <p:cNvPicPr>
            <a:picLocks noChangeAspect="1"/>
          </p:cNvPicPr>
          <p:nvPr/>
        </p:nvPicPr>
        <p:blipFill>
          <a:blip r:embed="rId2"/>
          <a:stretch>
            <a:fillRect/>
          </a:stretch>
        </p:blipFill>
        <p:spPr>
          <a:xfrm>
            <a:off x="755576" y="980728"/>
            <a:ext cx="4276725" cy="2800350"/>
          </a:xfrm>
          <a:prstGeom prst="rect">
            <a:avLst/>
          </a:prstGeom>
        </p:spPr>
      </p:pic>
      <p:pic>
        <p:nvPicPr>
          <p:cNvPr id="5" name="Picture 4"/>
          <p:cNvPicPr>
            <a:picLocks noChangeAspect="1"/>
          </p:cNvPicPr>
          <p:nvPr/>
        </p:nvPicPr>
        <p:blipFill>
          <a:blip r:embed="rId3"/>
          <a:stretch>
            <a:fillRect/>
          </a:stretch>
        </p:blipFill>
        <p:spPr>
          <a:xfrm>
            <a:off x="5148064" y="4077072"/>
            <a:ext cx="4208281" cy="504056"/>
          </a:xfrm>
          <a:prstGeom prst="rect">
            <a:avLst/>
          </a:prstGeom>
        </p:spPr>
      </p:pic>
      <p:pic>
        <p:nvPicPr>
          <p:cNvPr id="6" name="Picture 5"/>
          <p:cNvPicPr>
            <a:picLocks noChangeAspect="1"/>
          </p:cNvPicPr>
          <p:nvPr/>
        </p:nvPicPr>
        <p:blipFill>
          <a:blip r:embed="rId4"/>
          <a:stretch>
            <a:fillRect/>
          </a:stretch>
        </p:blipFill>
        <p:spPr>
          <a:xfrm>
            <a:off x="760160" y="5018601"/>
            <a:ext cx="3829050" cy="904875"/>
          </a:xfrm>
          <a:prstGeom prst="rect">
            <a:avLst/>
          </a:prstGeom>
        </p:spPr>
      </p:pic>
    </p:spTree>
    <p:extLst>
      <p:ext uri="{BB962C8B-B14F-4D97-AF65-F5344CB8AC3E}">
        <p14:creationId xmlns:p14="http://schemas.microsoft.com/office/powerpoint/2010/main" val="4011706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Load view from controller</a:t>
            </a:r>
            <a:endParaRPr lang="en-GB" dirty="0"/>
          </a:p>
        </p:txBody>
      </p:sp>
      <p:sp>
        <p:nvSpPr>
          <p:cNvPr id="3" name="Content Placeholder 2"/>
          <p:cNvSpPr>
            <a:spLocks noGrp="1"/>
          </p:cNvSpPr>
          <p:nvPr>
            <p:ph idx="1"/>
          </p:nvPr>
        </p:nvSpPr>
        <p:spPr/>
        <p:txBody>
          <a:bodyPr/>
          <a:lstStyle/>
          <a:p>
            <a:endParaRPr lang="en-GB" dirty="0"/>
          </a:p>
        </p:txBody>
      </p:sp>
      <p:pic>
        <p:nvPicPr>
          <p:cNvPr id="4" name="Picture 3"/>
          <p:cNvPicPr>
            <a:picLocks noChangeAspect="1"/>
          </p:cNvPicPr>
          <p:nvPr/>
        </p:nvPicPr>
        <p:blipFill>
          <a:blip r:embed="rId3"/>
          <a:stretch>
            <a:fillRect/>
          </a:stretch>
        </p:blipFill>
        <p:spPr>
          <a:xfrm>
            <a:off x="827584" y="1377712"/>
            <a:ext cx="6696744" cy="3554138"/>
          </a:xfrm>
          <a:prstGeom prst="rect">
            <a:avLst/>
          </a:prstGeom>
        </p:spPr>
      </p:pic>
    </p:spTree>
    <p:extLst>
      <p:ext uri="{BB962C8B-B14F-4D97-AF65-F5344CB8AC3E}">
        <p14:creationId xmlns:p14="http://schemas.microsoft.com/office/powerpoint/2010/main" val="3893351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Activity:</a:t>
            </a:r>
            <a:r>
              <a:rPr lang="en-GB" dirty="0" smtClean="0"/>
              <a:t> 15mn</a:t>
            </a:r>
            <a:endParaRPr lang="en-GB" dirty="0"/>
          </a:p>
        </p:txBody>
      </p:sp>
      <p:sp>
        <p:nvSpPr>
          <p:cNvPr id="7" name="Content Placeholder 2"/>
          <p:cNvSpPr>
            <a:spLocks noGrp="1"/>
          </p:cNvSpPr>
          <p:nvPr>
            <p:ph idx="1"/>
          </p:nvPr>
        </p:nvSpPr>
        <p:spPr>
          <a:xfrm>
            <a:off x="457200" y="1358280"/>
            <a:ext cx="8219256" cy="3915396"/>
          </a:xfrm>
        </p:spPr>
        <p:txBody>
          <a:bodyPr/>
          <a:lstStyle/>
          <a:p>
            <a:r>
              <a:rPr lang="en-GB" dirty="0" smtClean="0"/>
              <a:t>Create two views inside pages folder</a:t>
            </a:r>
          </a:p>
          <a:p>
            <a:pPr lvl="1"/>
            <a:r>
              <a:rPr lang="en-GB" dirty="0" smtClean="0"/>
              <a:t>about: there is a heading1 saying “this is about page”</a:t>
            </a:r>
          </a:p>
          <a:p>
            <a:pPr lvl="1"/>
            <a:r>
              <a:rPr lang="en-GB" dirty="0"/>
              <a:t>s</a:t>
            </a:r>
            <a:r>
              <a:rPr lang="en-GB" dirty="0" smtClean="0"/>
              <a:t>ervices: there is a heading1 saying “this is service page”</a:t>
            </a:r>
          </a:p>
          <a:p>
            <a:r>
              <a:rPr lang="en-GB" dirty="0" smtClean="0"/>
              <a:t>Create two methods inside </a:t>
            </a:r>
            <a:r>
              <a:rPr lang="en-GB" dirty="0" err="1" smtClean="0"/>
              <a:t>PagesController</a:t>
            </a:r>
            <a:endParaRPr lang="en-GB" dirty="0" smtClean="0"/>
          </a:p>
          <a:p>
            <a:pPr lvl="1"/>
            <a:r>
              <a:rPr lang="en-GB" dirty="0" smtClean="0"/>
              <a:t>about() to return view about</a:t>
            </a:r>
          </a:p>
          <a:p>
            <a:pPr lvl="1"/>
            <a:r>
              <a:rPr lang="en-GB" dirty="0" smtClean="0"/>
              <a:t>services() to return view services</a:t>
            </a:r>
          </a:p>
          <a:p>
            <a:r>
              <a:rPr lang="en-GB" dirty="0" smtClean="0"/>
              <a:t>Then create route to call these methods  </a:t>
            </a:r>
            <a:endParaRPr lang="en-GB" dirty="0"/>
          </a:p>
        </p:txBody>
      </p:sp>
      <p:pic>
        <p:nvPicPr>
          <p:cNvPr id="3" name="Picture 2"/>
          <p:cNvPicPr>
            <a:picLocks noChangeAspect="1"/>
          </p:cNvPicPr>
          <p:nvPr/>
        </p:nvPicPr>
        <p:blipFill>
          <a:blip r:embed="rId2"/>
          <a:stretch>
            <a:fillRect/>
          </a:stretch>
        </p:blipFill>
        <p:spPr>
          <a:xfrm>
            <a:off x="4860032" y="4589976"/>
            <a:ext cx="3286125" cy="1762125"/>
          </a:xfrm>
          <a:prstGeom prst="rect">
            <a:avLst/>
          </a:prstGeom>
        </p:spPr>
      </p:pic>
      <p:pic>
        <p:nvPicPr>
          <p:cNvPr id="5" name="Picture 4"/>
          <p:cNvPicPr>
            <a:picLocks noChangeAspect="1"/>
          </p:cNvPicPr>
          <p:nvPr/>
        </p:nvPicPr>
        <p:blipFill>
          <a:blip r:embed="rId3"/>
          <a:stretch>
            <a:fillRect/>
          </a:stretch>
        </p:blipFill>
        <p:spPr>
          <a:xfrm>
            <a:off x="827584" y="4589976"/>
            <a:ext cx="3190875" cy="1876425"/>
          </a:xfrm>
          <a:prstGeom prst="rect">
            <a:avLst/>
          </a:prstGeom>
        </p:spPr>
      </p:pic>
    </p:spTree>
    <p:extLst>
      <p:ext uri="{BB962C8B-B14F-4D97-AF65-F5344CB8AC3E}">
        <p14:creationId xmlns:p14="http://schemas.microsoft.com/office/powerpoint/2010/main" val="185499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87624" y="1454857"/>
            <a:ext cx="7162055" cy="1146051"/>
          </a:xfrm>
        </p:spPr>
        <p:txBody>
          <a:bodyPr/>
          <a:lstStyle/>
          <a:p>
            <a:r>
              <a:rPr lang="en-GB" dirty="0" smtClean="0"/>
              <a:t>Question? </a:t>
            </a:r>
            <a:endParaRPr lang="en-GB" dirty="0"/>
          </a:p>
        </p:txBody>
      </p:sp>
      <p:sp>
        <p:nvSpPr>
          <p:cNvPr id="5" name="Text Placeholder 4"/>
          <p:cNvSpPr>
            <a:spLocks noGrp="1"/>
          </p:cNvSpPr>
          <p:nvPr>
            <p:ph type="body" idx="1"/>
          </p:nvPr>
        </p:nvSpPr>
        <p:spPr>
          <a:xfrm>
            <a:off x="1043608" y="2348880"/>
            <a:ext cx="7164000" cy="504056"/>
          </a:xfrm>
        </p:spPr>
        <p:txBody>
          <a:bodyPr/>
          <a:lstStyle/>
          <a:p>
            <a:r>
              <a:rPr lang="en-GB" dirty="0" smtClean="0"/>
              <a:t>Google.com</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532" y="3147045"/>
            <a:ext cx="2223611" cy="2644586"/>
          </a:xfrm>
          <a:prstGeom prst="rect">
            <a:avLst/>
          </a:prstGeom>
        </p:spPr>
      </p:pic>
    </p:spTree>
    <p:extLst>
      <p:ext uri="{BB962C8B-B14F-4D97-AF65-F5344CB8AC3E}">
        <p14:creationId xmlns:p14="http://schemas.microsoft.com/office/powerpoint/2010/main" val="745724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4018"/>
            <a:ext cx="8219256" cy="940966"/>
          </a:xfrm>
        </p:spPr>
        <p:txBody>
          <a:bodyPr/>
          <a:lstStyle/>
          <a:p>
            <a:r>
              <a:rPr lang="en-GB" dirty="0" err="1" smtClean="0"/>
              <a:t>View:blade</a:t>
            </a:r>
            <a:r>
              <a:rPr lang="en-GB" dirty="0" smtClean="0"/>
              <a:t/>
            </a:r>
            <a:br>
              <a:rPr lang="en-GB" dirty="0" smtClean="0"/>
            </a:br>
            <a:r>
              <a:rPr lang="en-GB" dirty="0"/>
              <a:t/>
            </a:r>
            <a:br>
              <a:rPr lang="en-GB" dirty="0"/>
            </a:br>
            <a:r>
              <a:rPr lang="en-GB" sz="2400" b="0" dirty="0"/>
              <a:t>https://laravel.com/docs/5.7/blade</a:t>
            </a:r>
          </a:p>
        </p:txBody>
      </p:sp>
    </p:spTree>
    <p:extLst>
      <p:ext uri="{BB962C8B-B14F-4D97-AF65-F5344CB8AC3E}">
        <p14:creationId xmlns:p14="http://schemas.microsoft.com/office/powerpoint/2010/main" val="2228698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Install blade snippet</a:t>
            </a:r>
            <a:endParaRPr lang="en-GB" dirty="0"/>
          </a:p>
        </p:txBody>
      </p:sp>
      <p:sp>
        <p:nvSpPr>
          <p:cNvPr id="3" name="Content Placeholder 2"/>
          <p:cNvSpPr>
            <a:spLocks noGrp="1"/>
          </p:cNvSpPr>
          <p:nvPr>
            <p:ph idx="1"/>
          </p:nvPr>
        </p:nvSpPr>
        <p:spPr/>
        <p:txBody>
          <a:bodyPr/>
          <a:lstStyle/>
          <a:p>
            <a:r>
              <a:rPr lang="en-GB" dirty="0" smtClean="0"/>
              <a:t>To highlight blade syntax</a:t>
            </a:r>
          </a:p>
          <a:p>
            <a:r>
              <a:rPr lang="en-GB" dirty="0" smtClean="0"/>
              <a:t>Ctrl + Shift + x to open </a:t>
            </a:r>
            <a:r>
              <a:rPr lang="en-GB" dirty="0" err="1" smtClean="0"/>
              <a:t>extention</a:t>
            </a:r>
            <a:r>
              <a:rPr lang="en-GB" dirty="0" smtClean="0"/>
              <a:t> and search for </a:t>
            </a:r>
            <a:r>
              <a:rPr lang="en-GB" dirty="0" err="1" smtClean="0"/>
              <a:t>laravel</a:t>
            </a:r>
            <a:r>
              <a:rPr lang="en-GB" dirty="0" smtClean="0"/>
              <a:t> blade snippet </a:t>
            </a:r>
          </a:p>
          <a:p>
            <a:r>
              <a:rPr lang="en-GB" dirty="0" smtClean="0"/>
              <a:t>Or </a:t>
            </a:r>
            <a:r>
              <a:rPr lang="en-GB" dirty="0" err="1" smtClean="0"/>
              <a:t>Ctrl+P</a:t>
            </a:r>
            <a:r>
              <a:rPr lang="en-GB" dirty="0" smtClean="0"/>
              <a:t> and type</a:t>
            </a:r>
            <a:r>
              <a:rPr lang="en-GB" dirty="0"/>
              <a:t>: </a:t>
            </a:r>
            <a:r>
              <a:rPr lang="en-GB" dirty="0" err="1"/>
              <a:t>ext</a:t>
            </a:r>
            <a:r>
              <a:rPr lang="en-GB" dirty="0"/>
              <a:t> install </a:t>
            </a:r>
            <a:r>
              <a:rPr lang="en-GB" dirty="0" err="1" smtClean="0"/>
              <a:t>laravel</a:t>
            </a:r>
            <a:r>
              <a:rPr lang="en-GB" dirty="0" smtClean="0"/>
              <a:t>-blade</a:t>
            </a:r>
          </a:p>
          <a:p>
            <a:endParaRPr lang="en-GB" dirty="0"/>
          </a:p>
          <a:p>
            <a:endParaRPr lang="en-GB" dirty="0" smtClean="0"/>
          </a:p>
          <a:p>
            <a:endParaRPr lang="en-GB" dirty="0"/>
          </a:p>
          <a:p>
            <a:r>
              <a:rPr lang="en-GB" dirty="0" smtClean="0"/>
              <a:t>Hit install </a:t>
            </a:r>
          </a:p>
          <a:p>
            <a:r>
              <a:rPr lang="en-GB" dirty="0" smtClean="0"/>
              <a:t>Then reload after the installation finished </a:t>
            </a:r>
            <a:endParaRPr lang="en-GB" dirty="0"/>
          </a:p>
        </p:txBody>
      </p:sp>
      <p:pic>
        <p:nvPicPr>
          <p:cNvPr id="4" name="Picture 3"/>
          <p:cNvPicPr>
            <a:picLocks noChangeAspect="1"/>
          </p:cNvPicPr>
          <p:nvPr/>
        </p:nvPicPr>
        <p:blipFill>
          <a:blip r:embed="rId2"/>
          <a:stretch>
            <a:fillRect/>
          </a:stretch>
        </p:blipFill>
        <p:spPr>
          <a:xfrm>
            <a:off x="2627784" y="3336938"/>
            <a:ext cx="2371725" cy="1352550"/>
          </a:xfrm>
          <a:prstGeom prst="rect">
            <a:avLst/>
          </a:prstGeom>
        </p:spPr>
      </p:pic>
    </p:spTree>
    <p:extLst>
      <p:ext uri="{BB962C8B-B14F-4D97-AF65-F5344CB8AC3E}">
        <p14:creationId xmlns:p14="http://schemas.microsoft.com/office/powerpoint/2010/main" val="3349533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Make </a:t>
            </a:r>
            <a:r>
              <a:rPr lang="en-GB" dirty="0" err="1" smtClean="0"/>
              <a:t>app.blade</a:t>
            </a:r>
            <a:r>
              <a:rPr lang="en-GB" dirty="0" smtClean="0"/>
              <a:t> layout</a:t>
            </a:r>
            <a:endParaRPr lang="en-GB" dirty="0"/>
          </a:p>
        </p:txBody>
      </p:sp>
      <p:sp>
        <p:nvSpPr>
          <p:cNvPr id="3" name="Content Placeholder 2"/>
          <p:cNvSpPr>
            <a:spLocks noGrp="1"/>
          </p:cNvSpPr>
          <p:nvPr>
            <p:ph idx="1"/>
          </p:nvPr>
        </p:nvSpPr>
        <p:spPr/>
        <p:txBody>
          <a:bodyPr/>
          <a:lstStyle/>
          <a:p>
            <a:endParaRPr lang="en-GB"/>
          </a:p>
        </p:txBody>
      </p:sp>
      <p:pic>
        <p:nvPicPr>
          <p:cNvPr id="6" name="Picture 5"/>
          <p:cNvPicPr>
            <a:picLocks noChangeAspect="1"/>
          </p:cNvPicPr>
          <p:nvPr/>
        </p:nvPicPr>
        <p:blipFill>
          <a:blip r:embed="rId2"/>
          <a:stretch>
            <a:fillRect/>
          </a:stretch>
        </p:blipFill>
        <p:spPr>
          <a:xfrm>
            <a:off x="0" y="1364000"/>
            <a:ext cx="9144000" cy="3097161"/>
          </a:xfrm>
          <a:prstGeom prst="rect">
            <a:avLst/>
          </a:prstGeom>
        </p:spPr>
      </p:pic>
    </p:spTree>
    <p:extLst>
      <p:ext uri="{BB962C8B-B14F-4D97-AF65-F5344CB8AC3E}">
        <p14:creationId xmlns:p14="http://schemas.microsoft.com/office/powerpoint/2010/main" val="3587810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254125" y="188913"/>
            <a:ext cx="6635750" cy="941387"/>
          </a:xfrm>
        </p:spPr>
        <p:txBody>
          <a:bodyPr/>
          <a:lstStyle/>
          <a:p>
            <a:r>
              <a:rPr lang="en-US" altLang="fr-FR" dirty="0" smtClean="0"/>
              <a:t>Outline</a:t>
            </a:r>
            <a:endParaRPr lang="en-US" altLang="fr-FR" dirty="0"/>
          </a:p>
        </p:txBody>
      </p:sp>
      <p:sp>
        <p:nvSpPr>
          <p:cNvPr id="7171" name="Espace réservé du contenu 2"/>
          <p:cNvSpPr>
            <a:spLocks noGrp="1"/>
          </p:cNvSpPr>
          <p:nvPr>
            <p:ph idx="1"/>
          </p:nvPr>
        </p:nvSpPr>
        <p:spPr>
          <a:xfrm>
            <a:off x="498475" y="1700213"/>
            <a:ext cx="8147050" cy="4425950"/>
          </a:xfrm>
        </p:spPr>
        <p:txBody>
          <a:bodyPr/>
          <a:lstStyle/>
          <a:p>
            <a:r>
              <a:rPr lang="en-GB" dirty="0" smtClean="0"/>
              <a:t>Routing</a:t>
            </a:r>
          </a:p>
          <a:p>
            <a:r>
              <a:rPr lang="en-GB" dirty="0" smtClean="0"/>
              <a:t>Controller</a:t>
            </a:r>
          </a:p>
          <a:p>
            <a:r>
              <a:rPr lang="en-GB" dirty="0" smtClean="0"/>
              <a:t>Blade</a:t>
            </a:r>
          </a:p>
          <a:p>
            <a:pPr lvl="1"/>
            <a:endParaRPr lang="en-GB" dirty="0"/>
          </a:p>
          <a:p>
            <a:endParaRPr lang="en-GB" dirty="0"/>
          </a:p>
          <a:p>
            <a:pPr lvl="1">
              <a:buFont typeface="Verdana" panose="020B0604030504040204" pitchFamily="34" charset="0"/>
              <a:buChar char="−"/>
            </a:pPr>
            <a:endParaRPr lang="en-US" altLang="fr-FR" dirty="0"/>
          </a:p>
          <a:p>
            <a:pPr lvl="1">
              <a:buFont typeface="Verdana" panose="020B0604030504040204" pitchFamily="34" charset="0"/>
              <a:buChar char="−"/>
            </a:pPr>
            <a:endParaRPr lang="en-US" altLang="fr-FR" dirty="0"/>
          </a:p>
          <a:p>
            <a:pPr marL="0" indent="0">
              <a:buNone/>
            </a:pPr>
            <a:endParaRPr lang="en-US" altLang="fr-F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3140968"/>
            <a:ext cx="2247900" cy="2790825"/>
          </a:xfrm>
          <a:prstGeom prst="rect">
            <a:avLst/>
          </a:prstGeom>
        </p:spPr>
      </p:pic>
    </p:spTree>
    <p:extLst>
      <p:ext uri="{BB962C8B-B14F-4D97-AF65-F5344CB8AC3E}">
        <p14:creationId xmlns:p14="http://schemas.microsoft.com/office/powerpoint/2010/main" val="2588409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 the </a:t>
            </a:r>
            <a:r>
              <a:rPr lang="en-GB" dirty="0" err="1" smtClean="0"/>
              <a:t>app.blade</a:t>
            </a:r>
            <a:r>
              <a:rPr lang="en-GB" dirty="0" smtClean="0"/>
              <a:t> </a:t>
            </a:r>
            <a:endParaRPr lang="en-GB" dirty="0"/>
          </a:p>
        </p:txBody>
      </p:sp>
      <p:sp>
        <p:nvSpPr>
          <p:cNvPr id="3" name="Content Placeholder 2"/>
          <p:cNvSpPr>
            <a:spLocks noGrp="1"/>
          </p:cNvSpPr>
          <p:nvPr>
            <p:ph idx="1"/>
          </p:nvPr>
        </p:nvSpPr>
        <p:spPr/>
        <p:txBody>
          <a:bodyPr/>
          <a:lstStyle/>
          <a:p>
            <a:endParaRPr lang="en-GB"/>
          </a:p>
        </p:txBody>
      </p:sp>
      <p:pic>
        <p:nvPicPr>
          <p:cNvPr id="7" name="Picture 6"/>
          <p:cNvPicPr>
            <a:picLocks noChangeAspect="1"/>
          </p:cNvPicPr>
          <p:nvPr/>
        </p:nvPicPr>
        <p:blipFill>
          <a:blip r:embed="rId2"/>
          <a:stretch>
            <a:fillRect/>
          </a:stretch>
        </p:blipFill>
        <p:spPr>
          <a:xfrm>
            <a:off x="112537" y="1160917"/>
            <a:ext cx="8908581" cy="2561064"/>
          </a:xfrm>
          <a:prstGeom prst="rect">
            <a:avLst/>
          </a:prstGeom>
        </p:spPr>
      </p:pic>
      <p:pic>
        <p:nvPicPr>
          <p:cNvPr id="8" name="Picture 7"/>
          <p:cNvPicPr>
            <a:picLocks noChangeAspect="1"/>
          </p:cNvPicPr>
          <p:nvPr/>
        </p:nvPicPr>
        <p:blipFill>
          <a:blip r:embed="rId3"/>
          <a:stretch>
            <a:fillRect/>
          </a:stretch>
        </p:blipFill>
        <p:spPr>
          <a:xfrm>
            <a:off x="2267744" y="3919344"/>
            <a:ext cx="3999866" cy="2245539"/>
          </a:xfrm>
          <a:prstGeom prst="rect">
            <a:avLst/>
          </a:prstGeom>
        </p:spPr>
      </p:pic>
    </p:spTree>
    <p:extLst>
      <p:ext uri="{BB962C8B-B14F-4D97-AF65-F5344CB8AC3E}">
        <p14:creationId xmlns:p14="http://schemas.microsoft.com/office/powerpoint/2010/main" val="3467249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Activity#1:</a:t>
            </a:r>
            <a:r>
              <a:rPr lang="en-GB" dirty="0" smtClean="0"/>
              <a:t> </a:t>
            </a:r>
            <a:r>
              <a:rPr lang="en-GB" dirty="0" smtClean="0"/>
              <a:t>10mn</a:t>
            </a:r>
            <a:endParaRPr lang="en-GB" dirty="0"/>
          </a:p>
        </p:txBody>
      </p:sp>
      <p:sp>
        <p:nvSpPr>
          <p:cNvPr id="3" name="Content Placeholder 2"/>
          <p:cNvSpPr>
            <a:spLocks noGrp="1"/>
          </p:cNvSpPr>
          <p:nvPr>
            <p:ph idx="1"/>
          </p:nvPr>
        </p:nvSpPr>
        <p:spPr/>
        <p:txBody>
          <a:bodyPr/>
          <a:lstStyle/>
          <a:p>
            <a:r>
              <a:rPr lang="en-GB" dirty="0" smtClean="0"/>
              <a:t>Try to extend this </a:t>
            </a:r>
            <a:r>
              <a:rPr lang="en-GB" dirty="0" err="1" smtClean="0"/>
              <a:t>app.blade.php</a:t>
            </a:r>
            <a:r>
              <a:rPr lang="en-GB" dirty="0" smtClean="0"/>
              <a:t> for other two views: index and services </a:t>
            </a:r>
            <a:endParaRPr lang="en-GB" dirty="0"/>
          </a:p>
        </p:txBody>
      </p:sp>
      <p:pic>
        <p:nvPicPr>
          <p:cNvPr id="4" name="Picture 3"/>
          <p:cNvPicPr>
            <a:picLocks noChangeAspect="1"/>
          </p:cNvPicPr>
          <p:nvPr/>
        </p:nvPicPr>
        <p:blipFill>
          <a:blip r:embed="rId2"/>
          <a:stretch>
            <a:fillRect/>
          </a:stretch>
        </p:blipFill>
        <p:spPr>
          <a:xfrm>
            <a:off x="827584" y="2420888"/>
            <a:ext cx="3541210" cy="2232248"/>
          </a:xfrm>
          <a:prstGeom prst="rect">
            <a:avLst/>
          </a:prstGeom>
        </p:spPr>
      </p:pic>
      <p:pic>
        <p:nvPicPr>
          <p:cNvPr id="5" name="Picture 4"/>
          <p:cNvPicPr>
            <a:picLocks noChangeAspect="1"/>
          </p:cNvPicPr>
          <p:nvPr/>
        </p:nvPicPr>
        <p:blipFill>
          <a:blip r:embed="rId3"/>
          <a:stretch>
            <a:fillRect/>
          </a:stretch>
        </p:blipFill>
        <p:spPr>
          <a:xfrm>
            <a:off x="4705994" y="2420888"/>
            <a:ext cx="3848469" cy="2088232"/>
          </a:xfrm>
          <a:prstGeom prst="rect">
            <a:avLst/>
          </a:prstGeom>
        </p:spPr>
      </p:pic>
    </p:spTree>
    <p:extLst>
      <p:ext uri="{BB962C8B-B14F-4D97-AF65-F5344CB8AC3E}">
        <p14:creationId xmlns:p14="http://schemas.microsoft.com/office/powerpoint/2010/main" val="1907219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value into blade template</a:t>
            </a:r>
            <a:endParaRPr lang="en-GB" dirty="0"/>
          </a:p>
        </p:txBody>
      </p:sp>
      <p:sp>
        <p:nvSpPr>
          <p:cNvPr id="3" name="Content Placeholder 2"/>
          <p:cNvSpPr>
            <a:spLocks noGrp="1"/>
          </p:cNvSpPr>
          <p:nvPr>
            <p:ph idx="1"/>
          </p:nvPr>
        </p:nvSpPr>
        <p:spPr/>
        <p:txBody>
          <a:bodyPr/>
          <a:lstStyle/>
          <a:p>
            <a:r>
              <a:rPr lang="en-GB" dirty="0" smtClean="0"/>
              <a:t>1</a:t>
            </a:r>
            <a:r>
              <a:rPr lang="en-GB" baseline="30000" dirty="0" smtClean="0"/>
              <a:t>st</a:t>
            </a:r>
            <a:r>
              <a:rPr lang="en-GB" dirty="0" smtClean="0"/>
              <a:t> way</a:t>
            </a:r>
          </a:p>
          <a:p>
            <a:endParaRPr lang="en-GB" dirty="0"/>
          </a:p>
          <a:p>
            <a:endParaRPr lang="en-GB" dirty="0" smtClean="0"/>
          </a:p>
          <a:p>
            <a:endParaRPr lang="en-GB" dirty="0"/>
          </a:p>
          <a:p>
            <a:endParaRPr lang="en-GB" dirty="0" smtClean="0"/>
          </a:p>
          <a:p>
            <a:endParaRPr lang="en-GB" dirty="0"/>
          </a:p>
          <a:p>
            <a:r>
              <a:rPr lang="en-GB" dirty="0" smtClean="0"/>
              <a:t>2</a:t>
            </a:r>
            <a:r>
              <a:rPr lang="en-GB" baseline="30000" dirty="0" smtClean="0"/>
              <a:t>nd</a:t>
            </a:r>
            <a:r>
              <a:rPr lang="en-GB" dirty="0" smtClean="0"/>
              <a:t> way</a:t>
            </a:r>
          </a:p>
          <a:p>
            <a:endParaRPr lang="en-GB" dirty="0"/>
          </a:p>
          <a:p>
            <a:endParaRPr lang="en-GB" dirty="0" smtClean="0"/>
          </a:p>
          <a:p>
            <a:endParaRPr lang="en-GB" dirty="0"/>
          </a:p>
          <a:p>
            <a:endParaRPr lang="en-GB" dirty="0" smtClean="0"/>
          </a:p>
          <a:p>
            <a:endParaRPr lang="en-GB" dirty="0"/>
          </a:p>
          <a:p>
            <a:endParaRPr lang="en-GB" dirty="0"/>
          </a:p>
        </p:txBody>
      </p:sp>
      <p:pic>
        <p:nvPicPr>
          <p:cNvPr id="5" name="Picture 4"/>
          <p:cNvPicPr>
            <a:picLocks noChangeAspect="1"/>
          </p:cNvPicPr>
          <p:nvPr/>
        </p:nvPicPr>
        <p:blipFill>
          <a:blip r:embed="rId2"/>
          <a:stretch>
            <a:fillRect/>
          </a:stretch>
        </p:blipFill>
        <p:spPr>
          <a:xfrm>
            <a:off x="827584" y="1844824"/>
            <a:ext cx="4619625" cy="1771650"/>
          </a:xfrm>
          <a:prstGeom prst="rect">
            <a:avLst/>
          </a:prstGeom>
        </p:spPr>
      </p:pic>
      <p:pic>
        <p:nvPicPr>
          <p:cNvPr id="6" name="Picture 5"/>
          <p:cNvPicPr>
            <a:picLocks noChangeAspect="1"/>
          </p:cNvPicPr>
          <p:nvPr/>
        </p:nvPicPr>
        <p:blipFill>
          <a:blip r:embed="rId3"/>
          <a:stretch>
            <a:fillRect/>
          </a:stretch>
        </p:blipFill>
        <p:spPr>
          <a:xfrm>
            <a:off x="5580112" y="1844824"/>
            <a:ext cx="3876675" cy="1514475"/>
          </a:xfrm>
          <a:prstGeom prst="rect">
            <a:avLst/>
          </a:prstGeom>
        </p:spPr>
      </p:pic>
      <p:pic>
        <p:nvPicPr>
          <p:cNvPr id="7" name="Picture 6"/>
          <p:cNvPicPr>
            <a:picLocks noChangeAspect="1"/>
          </p:cNvPicPr>
          <p:nvPr/>
        </p:nvPicPr>
        <p:blipFill>
          <a:blip r:embed="rId4"/>
          <a:stretch>
            <a:fillRect/>
          </a:stretch>
        </p:blipFill>
        <p:spPr>
          <a:xfrm>
            <a:off x="5580112" y="3435425"/>
            <a:ext cx="3876675" cy="1762125"/>
          </a:xfrm>
          <a:prstGeom prst="rect">
            <a:avLst/>
          </a:prstGeom>
        </p:spPr>
      </p:pic>
      <p:pic>
        <p:nvPicPr>
          <p:cNvPr id="8" name="Picture 7"/>
          <p:cNvPicPr>
            <a:picLocks noChangeAspect="1"/>
          </p:cNvPicPr>
          <p:nvPr/>
        </p:nvPicPr>
        <p:blipFill>
          <a:blip r:embed="rId5"/>
          <a:stretch>
            <a:fillRect/>
          </a:stretch>
        </p:blipFill>
        <p:spPr>
          <a:xfrm>
            <a:off x="516116" y="4323276"/>
            <a:ext cx="4686300" cy="2295525"/>
          </a:xfrm>
          <a:prstGeom prst="rect">
            <a:avLst/>
          </a:prstGeom>
        </p:spPr>
      </p:pic>
    </p:spTree>
    <p:extLst>
      <p:ext uri="{BB962C8B-B14F-4D97-AF65-F5344CB8AC3E}">
        <p14:creationId xmlns:p14="http://schemas.microsoft.com/office/powerpoint/2010/main" val="2197707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associative array</a:t>
            </a:r>
            <a:endParaRPr lang="en-GB" dirty="0"/>
          </a:p>
        </p:txBody>
      </p:sp>
      <p:sp>
        <p:nvSpPr>
          <p:cNvPr id="3" name="Content Placeholder 2"/>
          <p:cNvSpPr>
            <a:spLocks noGrp="1"/>
          </p:cNvSpPr>
          <p:nvPr>
            <p:ph idx="1"/>
          </p:nvPr>
        </p:nvSpPr>
        <p:spPr/>
        <p:txBody>
          <a:bodyPr/>
          <a:lstStyle/>
          <a:p>
            <a:r>
              <a:rPr lang="en-GB" dirty="0" smtClean="0"/>
              <a:t>Controller</a:t>
            </a:r>
          </a:p>
          <a:p>
            <a:endParaRPr lang="en-GB" dirty="0"/>
          </a:p>
          <a:p>
            <a:endParaRPr lang="en-GB" dirty="0" smtClean="0"/>
          </a:p>
          <a:p>
            <a:endParaRPr lang="en-GB" dirty="0"/>
          </a:p>
          <a:p>
            <a:endParaRPr lang="en-GB" dirty="0" smtClean="0"/>
          </a:p>
          <a:p>
            <a:r>
              <a:rPr lang="en-GB" dirty="0" smtClean="0"/>
              <a:t>View</a:t>
            </a:r>
          </a:p>
          <a:p>
            <a:r>
              <a:rPr lang="en-GB" dirty="0" smtClean="0"/>
              <a:t> </a:t>
            </a:r>
            <a:endParaRPr lang="en-GB" dirty="0"/>
          </a:p>
        </p:txBody>
      </p:sp>
      <p:pic>
        <p:nvPicPr>
          <p:cNvPr id="4" name="Picture 3"/>
          <p:cNvPicPr>
            <a:picLocks noChangeAspect="1"/>
          </p:cNvPicPr>
          <p:nvPr/>
        </p:nvPicPr>
        <p:blipFill>
          <a:blip r:embed="rId2"/>
          <a:stretch>
            <a:fillRect/>
          </a:stretch>
        </p:blipFill>
        <p:spPr>
          <a:xfrm>
            <a:off x="718728" y="1844824"/>
            <a:ext cx="5529738" cy="1656184"/>
          </a:xfrm>
          <a:prstGeom prst="rect">
            <a:avLst/>
          </a:prstGeom>
        </p:spPr>
      </p:pic>
      <p:pic>
        <p:nvPicPr>
          <p:cNvPr id="5" name="Picture 4"/>
          <p:cNvPicPr>
            <a:picLocks noChangeAspect="1"/>
          </p:cNvPicPr>
          <p:nvPr/>
        </p:nvPicPr>
        <p:blipFill>
          <a:blip r:embed="rId3"/>
          <a:stretch>
            <a:fillRect/>
          </a:stretch>
        </p:blipFill>
        <p:spPr>
          <a:xfrm>
            <a:off x="718728" y="4137914"/>
            <a:ext cx="4769207" cy="1523334"/>
          </a:xfrm>
          <a:prstGeom prst="rect">
            <a:avLst/>
          </a:prstGeom>
        </p:spPr>
      </p:pic>
      <p:pic>
        <p:nvPicPr>
          <p:cNvPr id="6" name="Picture 5"/>
          <p:cNvPicPr>
            <a:picLocks noChangeAspect="1"/>
          </p:cNvPicPr>
          <p:nvPr/>
        </p:nvPicPr>
        <p:blipFill>
          <a:blip r:embed="rId4"/>
          <a:stretch>
            <a:fillRect/>
          </a:stretch>
        </p:blipFill>
        <p:spPr>
          <a:xfrm>
            <a:off x="4943475" y="4658679"/>
            <a:ext cx="4200525" cy="1866900"/>
          </a:xfrm>
          <a:prstGeom prst="rect">
            <a:avLst/>
          </a:prstGeom>
        </p:spPr>
      </p:pic>
    </p:spTree>
    <p:extLst>
      <p:ext uri="{BB962C8B-B14F-4D97-AF65-F5344CB8AC3E}">
        <p14:creationId xmlns:p14="http://schemas.microsoft.com/office/powerpoint/2010/main" val="513741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associative array</a:t>
            </a:r>
            <a:endParaRPr lang="en-GB" dirty="0"/>
          </a:p>
        </p:txBody>
      </p:sp>
      <p:sp>
        <p:nvSpPr>
          <p:cNvPr id="3" name="Content Placeholder 2"/>
          <p:cNvSpPr>
            <a:spLocks noGrp="1"/>
          </p:cNvSpPr>
          <p:nvPr>
            <p:ph idx="1"/>
          </p:nvPr>
        </p:nvSpPr>
        <p:spPr/>
        <p:txBody>
          <a:bodyPr/>
          <a:lstStyle/>
          <a:p>
            <a:r>
              <a:rPr lang="en-GB" dirty="0" smtClean="0"/>
              <a:t>Controller</a:t>
            </a:r>
          </a:p>
          <a:p>
            <a:endParaRPr lang="en-GB" dirty="0"/>
          </a:p>
          <a:p>
            <a:endParaRPr lang="en-GB" dirty="0" smtClean="0"/>
          </a:p>
          <a:p>
            <a:endParaRPr lang="en-GB" dirty="0"/>
          </a:p>
          <a:p>
            <a:endParaRPr lang="en-GB" dirty="0" smtClean="0"/>
          </a:p>
          <a:p>
            <a:r>
              <a:rPr lang="en-GB" dirty="0" smtClean="0"/>
              <a:t>View</a:t>
            </a:r>
          </a:p>
          <a:p>
            <a:pPr marL="0" indent="0">
              <a:buNone/>
            </a:pPr>
            <a:endParaRPr lang="en-GB" dirty="0"/>
          </a:p>
        </p:txBody>
      </p:sp>
      <p:pic>
        <p:nvPicPr>
          <p:cNvPr id="7" name="Picture 6"/>
          <p:cNvPicPr>
            <a:picLocks noChangeAspect="1"/>
          </p:cNvPicPr>
          <p:nvPr/>
        </p:nvPicPr>
        <p:blipFill>
          <a:blip r:embed="rId2"/>
          <a:stretch>
            <a:fillRect/>
          </a:stretch>
        </p:blipFill>
        <p:spPr>
          <a:xfrm>
            <a:off x="899592" y="1992003"/>
            <a:ext cx="4171950" cy="1323975"/>
          </a:xfrm>
          <a:prstGeom prst="rect">
            <a:avLst/>
          </a:prstGeom>
        </p:spPr>
      </p:pic>
      <p:pic>
        <p:nvPicPr>
          <p:cNvPr id="8" name="Picture 7"/>
          <p:cNvPicPr>
            <a:picLocks noChangeAspect="1"/>
          </p:cNvPicPr>
          <p:nvPr/>
        </p:nvPicPr>
        <p:blipFill>
          <a:blip r:embed="rId3"/>
          <a:stretch>
            <a:fillRect/>
          </a:stretch>
        </p:blipFill>
        <p:spPr>
          <a:xfrm>
            <a:off x="771004" y="4102101"/>
            <a:ext cx="4429125" cy="2343150"/>
          </a:xfrm>
          <a:prstGeom prst="rect">
            <a:avLst/>
          </a:prstGeom>
        </p:spPr>
      </p:pic>
      <p:pic>
        <p:nvPicPr>
          <p:cNvPr id="9" name="Picture 8"/>
          <p:cNvPicPr>
            <a:picLocks noChangeAspect="1"/>
          </p:cNvPicPr>
          <p:nvPr/>
        </p:nvPicPr>
        <p:blipFill>
          <a:blip r:embed="rId4"/>
          <a:stretch>
            <a:fillRect/>
          </a:stretch>
        </p:blipFill>
        <p:spPr>
          <a:xfrm>
            <a:off x="5364088" y="4102101"/>
            <a:ext cx="4124325" cy="2152650"/>
          </a:xfrm>
          <a:prstGeom prst="rect">
            <a:avLst/>
          </a:prstGeom>
        </p:spPr>
      </p:pic>
    </p:spTree>
    <p:extLst>
      <p:ext uri="{BB962C8B-B14F-4D97-AF65-F5344CB8AC3E}">
        <p14:creationId xmlns:p14="http://schemas.microsoft.com/office/powerpoint/2010/main" val="2525246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Activity#2:</a:t>
            </a:r>
            <a:r>
              <a:rPr lang="en-GB" dirty="0" smtClean="0"/>
              <a:t> </a:t>
            </a:r>
            <a:r>
              <a:rPr lang="en-GB" dirty="0"/>
              <a:t>15mn</a:t>
            </a:r>
          </a:p>
        </p:txBody>
      </p:sp>
      <p:sp>
        <p:nvSpPr>
          <p:cNvPr id="3" name="Content Placeholder 2"/>
          <p:cNvSpPr>
            <a:spLocks noGrp="1"/>
          </p:cNvSpPr>
          <p:nvPr>
            <p:ph idx="1"/>
          </p:nvPr>
        </p:nvSpPr>
        <p:spPr/>
        <p:txBody>
          <a:bodyPr>
            <a:normAutofit fontScale="92500" lnSpcReduction="10000"/>
          </a:bodyPr>
          <a:lstStyle/>
          <a:p>
            <a:r>
              <a:rPr lang="en-GB" dirty="0" smtClean="0"/>
              <a:t>We have this array represent the list of customer </a:t>
            </a:r>
          </a:p>
          <a:p>
            <a:r>
              <a:rPr lang="en-GB" dirty="0">
                <a:solidFill>
                  <a:srgbClr val="9CDCFE"/>
                </a:solidFill>
                <a:latin typeface="Consolas" panose="020B0609020204030204" pitchFamily="49" charset="0"/>
              </a:rPr>
              <a:t>$data</a:t>
            </a:r>
            <a:r>
              <a:rPr lang="en-GB" dirty="0">
                <a:solidFill>
                  <a:srgbClr val="D4D4D4"/>
                </a:solidFill>
                <a:latin typeface="Consolas" panose="020B0609020204030204" pitchFamily="49" charset="0"/>
              </a:rPr>
              <a:t> = </a:t>
            </a:r>
            <a:r>
              <a:rPr lang="en-GB" dirty="0">
                <a:solidFill>
                  <a:srgbClr val="DCDCAA"/>
                </a:solidFill>
                <a:latin typeface="Consolas" panose="020B0609020204030204" pitchFamily="49" charset="0"/>
              </a:rPr>
              <a:t>array</a:t>
            </a:r>
            <a:r>
              <a:rPr lang="en-GB" dirty="0">
                <a:solidFill>
                  <a:srgbClr val="D4D4D4"/>
                </a:solidFill>
                <a:latin typeface="Consolas" panose="020B0609020204030204" pitchFamily="49" charset="0"/>
              </a:rPr>
              <a:t>(</a:t>
            </a:r>
          </a:p>
          <a:p>
            <a:pPr marL="0" indent="0">
              <a:buNone/>
            </a:pPr>
            <a:r>
              <a:rPr lang="en-GB" dirty="0">
                <a:solidFill>
                  <a:srgbClr val="CE9178"/>
                </a:solidFill>
                <a:latin typeface="Consolas" panose="020B0609020204030204" pitchFamily="49" charset="0"/>
              </a:rPr>
              <a:t>'0'</a:t>
            </a:r>
            <a:r>
              <a:rPr lang="en-GB" dirty="0">
                <a:solidFill>
                  <a:srgbClr val="D4D4D4"/>
                </a:solidFill>
                <a:latin typeface="Consolas" panose="020B0609020204030204" pitchFamily="49" charset="0"/>
              </a:rPr>
              <a:t>=&gt;</a:t>
            </a:r>
            <a:r>
              <a:rPr lang="en-GB" dirty="0">
                <a:solidFill>
                  <a:srgbClr val="DCDCAA"/>
                </a:solidFill>
                <a:latin typeface="Consolas" panose="020B0609020204030204" pitchFamily="49" charset="0"/>
              </a:rPr>
              <a:t>array</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'id'</a:t>
            </a:r>
            <a:r>
              <a:rPr lang="en-GB" dirty="0">
                <a:solidFill>
                  <a:srgbClr val="D4D4D4"/>
                </a:solidFill>
                <a:latin typeface="Consolas" panose="020B0609020204030204" pitchFamily="49" charset="0"/>
              </a:rPr>
              <a:t> =&gt; </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'name'</a:t>
            </a:r>
            <a:r>
              <a:rPr lang="en-GB" dirty="0">
                <a:solidFill>
                  <a:srgbClr val="D4D4D4"/>
                </a:solidFill>
                <a:latin typeface="Consolas" panose="020B0609020204030204" pitchFamily="49" charset="0"/>
              </a:rPr>
              <a:t> =&gt; </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Chandaraty</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'email'</a:t>
            </a:r>
            <a:r>
              <a:rPr lang="en-GB" dirty="0">
                <a:solidFill>
                  <a:srgbClr val="D4D4D4"/>
                </a:solidFill>
                <a:latin typeface="Consolas" panose="020B0609020204030204" pitchFamily="49" charset="0"/>
              </a:rPr>
              <a:t> =&gt; </a:t>
            </a:r>
            <a:r>
              <a:rPr lang="en-GB" dirty="0">
                <a:solidFill>
                  <a:srgbClr val="CE9178"/>
                </a:solidFill>
                <a:latin typeface="Consolas" panose="020B0609020204030204" pitchFamily="49" charset="0"/>
              </a:rPr>
              <a:t>'chandaraty@example.org'</a:t>
            </a:r>
            <a:r>
              <a:rPr lang="en-GB" dirty="0">
                <a:solidFill>
                  <a:srgbClr val="D4D4D4"/>
                </a:solidFill>
                <a:latin typeface="Consolas" panose="020B0609020204030204" pitchFamily="49" charset="0"/>
              </a:rPr>
              <a:t>),</a:t>
            </a:r>
          </a:p>
          <a:p>
            <a:pPr marL="0" indent="0">
              <a:buNone/>
            </a:pPr>
            <a:r>
              <a:rPr lang="en-GB" dirty="0">
                <a:solidFill>
                  <a:srgbClr val="CE9178"/>
                </a:solidFill>
                <a:latin typeface="Consolas" panose="020B0609020204030204" pitchFamily="49" charset="0"/>
              </a:rPr>
              <a:t>'1'</a:t>
            </a:r>
            <a:r>
              <a:rPr lang="en-GB" dirty="0">
                <a:solidFill>
                  <a:srgbClr val="D4D4D4"/>
                </a:solidFill>
                <a:latin typeface="Consolas" panose="020B0609020204030204" pitchFamily="49" charset="0"/>
              </a:rPr>
              <a:t>=&gt;</a:t>
            </a:r>
            <a:r>
              <a:rPr lang="en-GB" dirty="0">
                <a:solidFill>
                  <a:srgbClr val="DCDCAA"/>
                </a:solidFill>
                <a:latin typeface="Consolas" panose="020B0609020204030204" pitchFamily="49" charset="0"/>
              </a:rPr>
              <a:t>array</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'id'</a:t>
            </a:r>
            <a:r>
              <a:rPr lang="en-GB" dirty="0">
                <a:solidFill>
                  <a:srgbClr val="D4D4D4"/>
                </a:solidFill>
                <a:latin typeface="Consolas" panose="020B0609020204030204" pitchFamily="49" charset="0"/>
              </a:rPr>
              <a:t> =&gt;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'name'</a:t>
            </a:r>
            <a:r>
              <a:rPr lang="en-GB" dirty="0">
                <a:solidFill>
                  <a:srgbClr val="D4D4D4"/>
                </a:solidFill>
                <a:latin typeface="Consolas" panose="020B0609020204030204" pitchFamily="49" charset="0"/>
              </a:rPr>
              <a:t> =&gt; </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Maly</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'email'</a:t>
            </a:r>
            <a:r>
              <a:rPr lang="en-GB" dirty="0">
                <a:solidFill>
                  <a:srgbClr val="D4D4D4"/>
                </a:solidFill>
                <a:latin typeface="Consolas" panose="020B0609020204030204" pitchFamily="49" charset="0"/>
              </a:rPr>
              <a:t> =&gt; </a:t>
            </a:r>
            <a:r>
              <a:rPr lang="en-GB" dirty="0">
                <a:solidFill>
                  <a:srgbClr val="CE9178"/>
                </a:solidFill>
                <a:latin typeface="Consolas" panose="020B0609020204030204" pitchFamily="49" charset="0"/>
              </a:rPr>
              <a:t>'maly@example.org'</a:t>
            </a:r>
            <a:r>
              <a:rPr lang="en-GB" dirty="0">
                <a:solidFill>
                  <a:srgbClr val="D4D4D4"/>
                </a:solidFill>
                <a:latin typeface="Consolas" panose="020B0609020204030204" pitchFamily="49" charset="0"/>
              </a:rPr>
              <a:t>),</a:t>
            </a:r>
          </a:p>
          <a:p>
            <a:pPr marL="0" indent="0">
              <a:buNone/>
            </a:pPr>
            <a:r>
              <a:rPr lang="en-GB" dirty="0">
                <a:solidFill>
                  <a:srgbClr val="CE9178"/>
                </a:solidFill>
                <a:latin typeface="Consolas" panose="020B0609020204030204" pitchFamily="49" charset="0"/>
              </a:rPr>
              <a:t>'2'</a:t>
            </a:r>
            <a:r>
              <a:rPr lang="en-GB" dirty="0">
                <a:solidFill>
                  <a:srgbClr val="D4D4D4"/>
                </a:solidFill>
                <a:latin typeface="Consolas" panose="020B0609020204030204" pitchFamily="49" charset="0"/>
              </a:rPr>
              <a:t>=&gt;</a:t>
            </a:r>
            <a:r>
              <a:rPr lang="en-GB" dirty="0">
                <a:solidFill>
                  <a:srgbClr val="DCDCAA"/>
                </a:solidFill>
                <a:latin typeface="Consolas" panose="020B0609020204030204" pitchFamily="49" charset="0"/>
              </a:rPr>
              <a:t>array</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'id'</a:t>
            </a:r>
            <a:r>
              <a:rPr lang="en-GB" dirty="0">
                <a:solidFill>
                  <a:srgbClr val="D4D4D4"/>
                </a:solidFill>
                <a:latin typeface="Consolas" panose="020B0609020204030204" pitchFamily="49" charset="0"/>
              </a:rPr>
              <a:t> =&gt;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'name'</a:t>
            </a:r>
            <a:r>
              <a:rPr lang="en-GB" dirty="0">
                <a:solidFill>
                  <a:srgbClr val="D4D4D4"/>
                </a:solidFill>
                <a:latin typeface="Consolas" panose="020B0609020204030204" pitchFamily="49" charset="0"/>
              </a:rPr>
              <a:t> =&gt; </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Samphas</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'email'</a:t>
            </a:r>
            <a:r>
              <a:rPr lang="en-GB" dirty="0">
                <a:solidFill>
                  <a:srgbClr val="D4D4D4"/>
                </a:solidFill>
                <a:latin typeface="Consolas" panose="020B0609020204030204" pitchFamily="49" charset="0"/>
              </a:rPr>
              <a:t> =&gt;</a:t>
            </a:r>
            <a:r>
              <a:rPr lang="en-GB" dirty="0">
                <a:solidFill>
                  <a:srgbClr val="CE9178"/>
                </a:solidFill>
                <a:latin typeface="Consolas" panose="020B0609020204030204" pitchFamily="49" charset="0"/>
              </a:rPr>
              <a:t>'samphas@example.org'</a:t>
            </a:r>
            <a:r>
              <a:rPr lang="en-GB" dirty="0">
                <a:solidFill>
                  <a:srgbClr val="D4D4D4"/>
                </a:solidFill>
                <a:latin typeface="Consolas" panose="020B0609020204030204" pitchFamily="49" charset="0"/>
              </a:rPr>
              <a:t>),</a:t>
            </a:r>
          </a:p>
          <a:p>
            <a:pPr marL="0" indent="0">
              <a:buNone/>
            </a:pPr>
            <a:r>
              <a:rPr lang="en-GB" dirty="0">
                <a:solidFill>
                  <a:srgbClr val="CE9178"/>
                </a:solidFill>
                <a:latin typeface="Consolas" panose="020B0609020204030204" pitchFamily="49" charset="0"/>
              </a:rPr>
              <a:t>'3'</a:t>
            </a:r>
            <a:r>
              <a:rPr lang="en-GB" dirty="0">
                <a:solidFill>
                  <a:srgbClr val="D4D4D4"/>
                </a:solidFill>
                <a:latin typeface="Consolas" panose="020B0609020204030204" pitchFamily="49" charset="0"/>
              </a:rPr>
              <a:t>=&gt;</a:t>
            </a:r>
            <a:r>
              <a:rPr lang="en-GB" dirty="0">
                <a:solidFill>
                  <a:srgbClr val="DCDCAA"/>
                </a:solidFill>
                <a:latin typeface="Consolas" panose="020B0609020204030204" pitchFamily="49" charset="0"/>
              </a:rPr>
              <a:t>array</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'id'</a:t>
            </a:r>
            <a:r>
              <a:rPr lang="en-GB" dirty="0">
                <a:solidFill>
                  <a:srgbClr val="D4D4D4"/>
                </a:solidFill>
                <a:latin typeface="Consolas" panose="020B0609020204030204" pitchFamily="49" charset="0"/>
              </a:rPr>
              <a:t> =&gt; </a:t>
            </a:r>
            <a:r>
              <a:rPr lang="en-GB" dirty="0">
                <a:solidFill>
                  <a:srgbClr val="B5CEA8"/>
                </a:solidFill>
                <a:latin typeface="Consolas" panose="020B0609020204030204" pitchFamily="49" charset="0"/>
              </a:rPr>
              <a:t>4</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'name'</a:t>
            </a:r>
            <a:r>
              <a:rPr lang="en-GB" dirty="0">
                <a:solidFill>
                  <a:srgbClr val="D4D4D4"/>
                </a:solidFill>
                <a:latin typeface="Consolas" panose="020B0609020204030204" pitchFamily="49" charset="0"/>
              </a:rPr>
              <a:t> =&gt; </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Donat</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'email'</a:t>
            </a:r>
            <a:r>
              <a:rPr lang="en-GB" dirty="0">
                <a:solidFill>
                  <a:srgbClr val="D4D4D4"/>
                </a:solidFill>
                <a:latin typeface="Consolas" panose="020B0609020204030204" pitchFamily="49" charset="0"/>
              </a:rPr>
              <a:t> =&gt; </a:t>
            </a:r>
            <a:r>
              <a:rPr lang="en-GB" dirty="0">
                <a:solidFill>
                  <a:srgbClr val="CE9178"/>
                </a:solidFill>
                <a:latin typeface="Consolas" panose="020B0609020204030204" pitchFamily="49" charset="0"/>
              </a:rPr>
              <a:t>'donat@example.org'</a:t>
            </a:r>
            <a:r>
              <a:rPr lang="en-GB" dirty="0">
                <a:solidFill>
                  <a:srgbClr val="D4D4D4"/>
                </a:solidFill>
                <a:latin typeface="Consolas" panose="020B0609020204030204" pitchFamily="49" charset="0"/>
              </a:rPr>
              <a:t>)</a:t>
            </a:r>
          </a:p>
          <a:p>
            <a:pPr marL="0" indent="0">
              <a:buNone/>
            </a:pPr>
            <a:r>
              <a:rPr lang="en-GB" dirty="0">
                <a:solidFill>
                  <a:srgbClr val="D4D4D4"/>
                </a:solidFill>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3120606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Activity</a:t>
            </a:r>
            <a:r>
              <a:rPr lang="en-GB" dirty="0">
                <a:solidFill>
                  <a:srgbClr val="FF0000"/>
                </a:solidFill>
              </a:rPr>
              <a:t>#2</a:t>
            </a:r>
            <a:r>
              <a:rPr lang="en-GB" dirty="0" smtClean="0">
                <a:solidFill>
                  <a:srgbClr val="FF0000"/>
                </a:solidFill>
              </a:rPr>
              <a:t>:</a:t>
            </a:r>
            <a:r>
              <a:rPr lang="en-GB" dirty="0" smtClean="0"/>
              <a:t> </a:t>
            </a:r>
            <a:r>
              <a:rPr lang="en-GB" dirty="0"/>
              <a:t>15mn</a:t>
            </a:r>
          </a:p>
        </p:txBody>
      </p:sp>
      <p:sp>
        <p:nvSpPr>
          <p:cNvPr id="3" name="Content Placeholder 2"/>
          <p:cNvSpPr>
            <a:spLocks noGrp="1"/>
          </p:cNvSpPr>
          <p:nvPr>
            <p:ph idx="1"/>
          </p:nvPr>
        </p:nvSpPr>
        <p:spPr/>
        <p:txBody>
          <a:bodyPr>
            <a:normAutofit/>
          </a:bodyPr>
          <a:lstStyle/>
          <a:p>
            <a:r>
              <a:rPr lang="en-GB" dirty="0" smtClean="0"/>
              <a:t>Create a method inside the </a:t>
            </a:r>
            <a:r>
              <a:rPr lang="en-GB" dirty="0" err="1" smtClean="0"/>
              <a:t>PageController</a:t>
            </a:r>
            <a:r>
              <a:rPr lang="en-GB" dirty="0" smtClean="0"/>
              <a:t> to show all the customer information into view </a:t>
            </a:r>
            <a:r>
              <a:rPr lang="en-GB" dirty="0" err="1" smtClean="0"/>
              <a:t>listCustomer</a:t>
            </a:r>
            <a:r>
              <a:rPr lang="en-GB" dirty="0" smtClean="0"/>
              <a:t>  </a:t>
            </a:r>
          </a:p>
        </p:txBody>
      </p:sp>
      <p:pic>
        <p:nvPicPr>
          <p:cNvPr id="4" name="Picture 3"/>
          <p:cNvPicPr>
            <a:picLocks noChangeAspect="1"/>
          </p:cNvPicPr>
          <p:nvPr/>
        </p:nvPicPr>
        <p:blipFill>
          <a:blip r:embed="rId2"/>
          <a:stretch>
            <a:fillRect/>
          </a:stretch>
        </p:blipFill>
        <p:spPr>
          <a:xfrm>
            <a:off x="1835696" y="2708920"/>
            <a:ext cx="4752528" cy="3111367"/>
          </a:xfrm>
          <a:prstGeom prst="rect">
            <a:avLst/>
          </a:prstGeom>
        </p:spPr>
      </p:pic>
    </p:spTree>
    <p:extLst>
      <p:ext uri="{BB962C8B-B14F-4D97-AF65-F5344CB8AC3E}">
        <p14:creationId xmlns:p14="http://schemas.microsoft.com/office/powerpoint/2010/main" val="3706198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1520" y="1693089"/>
            <a:ext cx="8028384" cy="3004444"/>
          </a:xfrm>
          <a:prstGeom prst="rect">
            <a:avLst/>
          </a:prstGeom>
        </p:spPr>
      </p:pic>
      <p:sp>
        <p:nvSpPr>
          <p:cNvPr id="2" name="Title 1"/>
          <p:cNvSpPr>
            <a:spLocks noGrp="1"/>
          </p:cNvSpPr>
          <p:nvPr>
            <p:ph type="title"/>
          </p:nvPr>
        </p:nvSpPr>
        <p:spPr/>
        <p:txBody>
          <a:bodyPr/>
          <a:lstStyle/>
          <a:p>
            <a:r>
              <a:rPr lang="en-GB" dirty="0" smtClean="0"/>
              <a:t>Assets folder</a:t>
            </a:r>
            <a:endParaRPr lang="en-GB" dirty="0"/>
          </a:p>
        </p:txBody>
      </p:sp>
      <p:sp>
        <p:nvSpPr>
          <p:cNvPr id="3" name="Content Placeholder 2"/>
          <p:cNvSpPr>
            <a:spLocks noGrp="1"/>
          </p:cNvSpPr>
          <p:nvPr>
            <p:ph idx="1"/>
          </p:nvPr>
        </p:nvSpPr>
        <p:spPr/>
        <p:txBody>
          <a:bodyPr/>
          <a:lstStyle/>
          <a:p>
            <a:r>
              <a:rPr lang="en-GB" dirty="0" smtClean="0"/>
              <a:t>Include bootstrap by default </a:t>
            </a:r>
            <a:endParaRPr lang="en-GB" dirty="0"/>
          </a:p>
        </p:txBody>
      </p:sp>
      <p:pic>
        <p:nvPicPr>
          <p:cNvPr id="5" name="Picture 4"/>
          <p:cNvPicPr>
            <a:picLocks noChangeAspect="1"/>
          </p:cNvPicPr>
          <p:nvPr/>
        </p:nvPicPr>
        <p:blipFill>
          <a:blip r:embed="rId4"/>
          <a:stretch>
            <a:fillRect/>
          </a:stretch>
        </p:blipFill>
        <p:spPr>
          <a:xfrm>
            <a:off x="7020272" y="1305801"/>
            <a:ext cx="1526371" cy="774576"/>
          </a:xfrm>
          <a:prstGeom prst="rect">
            <a:avLst/>
          </a:prstGeom>
        </p:spPr>
      </p:pic>
      <p:pic>
        <p:nvPicPr>
          <p:cNvPr id="7" name="Picture 6"/>
          <p:cNvPicPr>
            <a:picLocks noChangeAspect="1"/>
          </p:cNvPicPr>
          <p:nvPr/>
        </p:nvPicPr>
        <p:blipFill>
          <a:blip r:embed="rId5"/>
          <a:stretch>
            <a:fillRect/>
          </a:stretch>
        </p:blipFill>
        <p:spPr>
          <a:xfrm>
            <a:off x="3980359" y="4232995"/>
            <a:ext cx="4067175" cy="2105025"/>
          </a:xfrm>
          <a:prstGeom prst="rect">
            <a:avLst/>
          </a:prstGeom>
        </p:spPr>
      </p:pic>
      <p:sp>
        <p:nvSpPr>
          <p:cNvPr id="8" name="Rectangle 7"/>
          <p:cNvSpPr/>
          <p:nvPr/>
        </p:nvSpPr>
        <p:spPr>
          <a:xfrm>
            <a:off x="2555776" y="3140968"/>
            <a:ext cx="4968552" cy="377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9713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we want to use our own </a:t>
            </a:r>
            <a:r>
              <a:rPr lang="en-GB" dirty="0" err="1" smtClean="0"/>
              <a:t>css</a:t>
            </a:r>
            <a:endParaRPr lang="en-GB" dirty="0"/>
          </a:p>
        </p:txBody>
      </p:sp>
      <p:sp>
        <p:nvSpPr>
          <p:cNvPr id="3" name="Content Placeholder 2"/>
          <p:cNvSpPr>
            <a:spLocks noGrp="1"/>
          </p:cNvSpPr>
          <p:nvPr>
            <p:ph idx="1"/>
          </p:nvPr>
        </p:nvSpPr>
        <p:spPr>
          <a:xfrm>
            <a:off x="2764042" y="2780928"/>
            <a:ext cx="3605572" cy="936104"/>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marL="0" indent="0" algn="ctr">
              <a:buNone/>
            </a:pPr>
            <a:r>
              <a:rPr lang="en-GB" sz="4000" dirty="0" smtClean="0"/>
              <a:t>Search</a:t>
            </a:r>
            <a:endParaRPr lang="en-GB" sz="4000" dirty="0"/>
          </a:p>
        </p:txBody>
      </p:sp>
    </p:spTree>
    <p:extLst>
      <p:ext uri="{BB962C8B-B14F-4D97-AF65-F5344CB8AC3E}">
        <p14:creationId xmlns:p14="http://schemas.microsoft.com/office/powerpoint/2010/main" val="55962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dissolv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 navigation bar</a:t>
            </a:r>
            <a:endParaRPr lang="en-GB" dirty="0"/>
          </a:p>
        </p:txBody>
      </p:sp>
      <p:sp>
        <p:nvSpPr>
          <p:cNvPr id="3" name="Content Placeholder 2"/>
          <p:cNvSpPr>
            <a:spLocks noGrp="1"/>
          </p:cNvSpPr>
          <p:nvPr>
            <p:ph idx="1"/>
          </p:nvPr>
        </p:nvSpPr>
        <p:spPr/>
        <p:txBody>
          <a:bodyPr/>
          <a:lstStyle/>
          <a:p>
            <a:r>
              <a:rPr lang="en-GB" dirty="0" smtClean="0"/>
              <a:t>Create </a:t>
            </a:r>
            <a:r>
              <a:rPr lang="en-GB" dirty="0" err="1" smtClean="0"/>
              <a:t>navbar.blade.php</a:t>
            </a:r>
            <a:r>
              <a:rPr lang="en-GB" dirty="0" smtClean="0"/>
              <a:t> in </a:t>
            </a:r>
            <a:r>
              <a:rPr lang="en-GB" dirty="0" err="1" smtClean="0"/>
              <a:t>inc</a:t>
            </a:r>
            <a:r>
              <a:rPr lang="en-GB" dirty="0" smtClean="0"/>
              <a:t> folder then include it into </a:t>
            </a:r>
            <a:r>
              <a:rPr lang="en-GB" dirty="0" err="1" smtClean="0"/>
              <a:t>app.blade.php</a:t>
            </a:r>
            <a:endParaRPr lang="en-GB" dirty="0"/>
          </a:p>
        </p:txBody>
      </p:sp>
      <p:pic>
        <p:nvPicPr>
          <p:cNvPr id="5" name="Picture 4"/>
          <p:cNvPicPr>
            <a:picLocks noChangeAspect="1"/>
          </p:cNvPicPr>
          <p:nvPr/>
        </p:nvPicPr>
        <p:blipFill>
          <a:blip r:embed="rId3"/>
          <a:stretch>
            <a:fillRect/>
          </a:stretch>
        </p:blipFill>
        <p:spPr>
          <a:xfrm>
            <a:off x="683568" y="2276872"/>
            <a:ext cx="6838950" cy="2667000"/>
          </a:xfrm>
          <a:prstGeom prst="rect">
            <a:avLst/>
          </a:prstGeom>
        </p:spPr>
      </p:pic>
    </p:spTree>
    <p:extLst>
      <p:ext uri="{BB962C8B-B14F-4D97-AF65-F5344CB8AC3E}">
        <p14:creationId xmlns:p14="http://schemas.microsoft.com/office/powerpoint/2010/main" val="4260065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Basic Routing </a:t>
            </a:r>
          </a:p>
        </p:txBody>
      </p:sp>
      <p:sp>
        <p:nvSpPr>
          <p:cNvPr id="5" name="Text Placeholder 4"/>
          <p:cNvSpPr>
            <a:spLocks noGrp="1"/>
          </p:cNvSpPr>
          <p:nvPr>
            <p:ph type="body" idx="1"/>
          </p:nvPr>
        </p:nvSpPr>
        <p:spPr/>
        <p:txBody>
          <a:bodyPr/>
          <a:lstStyle/>
          <a:p>
            <a:r>
              <a:rPr lang="en-GB" dirty="0" smtClean="0"/>
              <a:t>Start “</a:t>
            </a:r>
            <a:r>
              <a:rPr lang="en-GB" dirty="0" smtClean="0">
                <a:solidFill>
                  <a:srgbClr val="FF990F"/>
                </a:solidFill>
              </a:rPr>
              <a:t>Hello world</a:t>
            </a:r>
            <a:r>
              <a:rPr lang="en-GB" dirty="0" smtClean="0"/>
              <a:t>” for your first App.</a:t>
            </a:r>
            <a:endParaRPr lang="en-GB" dirty="0"/>
          </a:p>
        </p:txBody>
      </p:sp>
    </p:spTree>
    <p:extLst>
      <p:ext uri="{BB962C8B-B14F-4D97-AF65-F5344CB8AC3E}">
        <p14:creationId xmlns:p14="http://schemas.microsoft.com/office/powerpoint/2010/main" val="24306581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5172" y="219951"/>
            <a:ext cx="9144000" cy="3951514"/>
          </a:xfrm>
          <a:prstGeom prst="rect">
            <a:avLst/>
          </a:prstGeom>
        </p:spPr>
      </p:pic>
      <p:pic>
        <p:nvPicPr>
          <p:cNvPr id="6" name="Picture 5"/>
          <p:cNvPicPr>
            <a:picLocks noChangeAspect="1"/>
          </p:cNvPicPr>
          <p:nvPr/>
        </p:nvPicPr>
        <p:blipFill>
          <a:blip r:embed="rId3"/>
          <a:stretch>
            <a:fillRect/>
          </a:stretch>
        </p:blipFill>
        <p:spPr>
          <a:xfrm>
            <a:off x="4426202" y="4216401"/>
            <a:ext cx="3257550" cy="2114550"/>
          </a:xfrm>
          <a:prstGeom prst="rect">
            <a:avLst/>
          </a:prstGeom>
        </p:spPr>
      </p:pic>
      <p:pic>
        <p:nvPicPr>
          <p:cNvPr id="7" name="Picture 6"/>
          <p:cNvPicPr>
            <a:picLocks noChangeAspect="1"/>
          </p:cNvPicPr>
          <p:nvPr/>
        </p:nvPicPr>
        <p:blipFill>
          <a:blip r:embed="rId4"/>
          <a:stretch>
            <a:fillRect/>
          </a:stretch>
        </p:blipFill>
        <p:spPr>
          <a:xfrm>
            <a:off x="462920" y="4351316"/>
            <a:ext cx="3533775" cy="2200275"/>
          </a:xfrm>
          <a:prstGeom prst="rect">
            <a:avLst/>
          </a:prstGeom>
        </p:spPr>
      </p:pic>
    </p:spTree>
    <p:extLst>
      <p:ext uri="{BB962C8B-B14F-4D97-AF65-F5344CB8AC3E}">
        <p14:creationId xmlns:p14="http://schemas.microsoft.com/office/powerpoint/2010/main" val="1485857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Activity#3:</a:t>
            </a:r>
            <a:r>
              <a:rPr lang="en-GB" dirty="0" smtClean="0"/>
              <a:t> </a:t>
            </a:r>
            <a:r>
              <a:rPr lang="en-GB" dirty="0" smtClean="0"/>
              <a:t>15mn</a:t>
            </a:r>
            <a:endParaRPr lang="en-GB" dirty="0"/>
          </a:p>
        </p:txBody>
      </p:sp>
      <p:sp>
        <p:nvSpPr>
          <p:cNvPr id="3" name="Content Placeholder 2"/>
          <p:cNvSpPr>
            <a:spLocks noGrp="1"/>
          </p:cNvSpPr>
          <p:nvPr>
            <p:ph idx="1"/>
          </p:nvPr>
        </p:nvSpPr>
        <p:spPr/>
        <p:txBody>
          <a:bodyPr/>
          <a:lstStyle/>
          <a:p>
            <a:r>
              <a:rPr lang="en-GB" dirty="0" smtClean="0"/>
              <a:t>Create a nice navigation bar using bootstrap and make the link to all the three view: index, about and services</a:t>
            </a:r>
            <a:endParaRPr lang="en-GB" dirty="0"/>
          </a:p>
        </p:txBody>
      </p:sp>
      <p:pic>
        <p:nvPicPr>
          <p:cNvPr id="4" name="Picture 3"/>
          <p:cNvPicPr>
            <a:picLocks noChangeAspect="1"/>
          </p:cNvPicPr>
          <p:nvPr/>
        </p:nvPicPr>
        <p:blipFill>
          <a:blip r:embed="rId3"/>
          <a:stretch>
            <a:fillRect/>
          </a:stretch>
        </p:blipFill>
        <p:spPr>
          <a:xfrm>
            <a:off x="1403648" y="2708920"/>
            <a:ext cx="6373978" cy="3168351"/>
          </a:xfrm>
          <a:prstGeom prst="rect">
            <a:avLst/>
          </a:prstGeom>
        </p:spPr>
      </p:pic>
    </p:spTree>
    <p:extLst>
      <p:ext uri="{BB962C8B-B14F-4D97-AF65-F5344CB8AC3E}">
        <p14:creationId xmlns:p14="http://schemas.microsoft.com/office/powerpoint/2010/main" val="11158253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solidFill>
                  <a:srgbClr val="FF0000"/>
                </a:solidFill>
              </a:rPr>
              <a:t>Activity#4:</a:t>
            </a:r>
            <a:r>
              <a:rPr lang="en-GB" smtClean="0"/>
              <a:t> </a:t>
            </a:r>
            <a:r>
              <a:rPr lang="en-GB" dirty="0"/>
              <a:t>15mn</a:t>
            </a:r>
          </a:p>
        </p:txBody>
      </p:sp>
      <p:sp>
        <p:nvSpPr>
          <p:cNvPr id="3" name="Content Placeholder 2"/>
          <p:cNvSpPr>
            <a:spLocks noGrp="1"/>
          </p:cNvSpPr>
          <p:nvPr>
            <p:ph idx="1"/>
          </p:nvPr>
        </p:nvSpPr>
        <p:spPr/>
        <p:txBody>
          <a:bodyPr/>
          <a:lstStyle/>
          <a:p>
            <a:r>
              <a:rPr lang="en-GB" dirty="0" smtClean="0"/>
              <a:t>Try to make the list customer into this look</a:t>
            </a:r>
            <a:endParaRPr lang="en-GB" dirty="0"/>
          </a:p>
        </p:txBody>
      </p:sp>
      <p:pic>
        <p:nvPicPr>
          <p:cNvPr id="4" name="Picture 3"/>
          <p:cNvPicPr>
            <a:picLocks noChangeAspect="1"/>
          </p:cNvPicPr>
          <p:nvPr/>
        </p:nvPicPr>
        <p:blipFill>
          <a:blip r:embed="rId2"/>
          <a:stretch>
            <a:fillRect/>
          </a:stretch>
        </p:blipFill>
        <p:spPr>
          <a:xfrm>
            <a:off x="528228" y="2060848"/>
            <a:ext cx="8077200" cy="4048125"/>
          </a:xfrm>
          <a:prstGeom prst="rect">
            <a:avLst/>
          </a:prstGeom>
        </p:spPr>
      </p:pic>
    </p:spTree>
    <p:extLst>
      <p:ext uri="{BB962C8B-B14F-4D97-AF65-F5344CB8AC3E}">
        <p14:creationId xmlns:p14="http://schemas.microsoft.com/office/powerpoint/2010/main" val="262285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Routing </a:t>
            </a:r>
            <a:endParaRPr lang="en-GB" dirty="0"/>
          </a:p>
        </p:txBody>
      </p:sp>
      <p:sp>
        <p:nvSpPr>
          <p:cNvPr id="3" name="Content Placeholder 2"/>
          <p:cNvSpPr>
            <a:spLocks noGrp="1"/>
          </p:cNvSpPr>
          <p:nvPr>
            <p:ph idx="1"/>
          </p:nvPr>
        </p:nvSpPr>
        <p:spPr/>
        <p:txBody>
          <a:bodyPr/>
          <a:lstStyle/>
          <a:p>
            <a:r>
              <a:rPr lang="en-GB" dirty="0"/>
              <a:t>Basic routing is meant to route your request to an appropriate controller. The routes of the application can be </a:t>
            </a:r>
            <a:r>
              <a:rPr lang="en-GB" dirty="0" smtClean="0"/>
              <a:t>defined in</a:t>
            </a:r>
            <a:r>
              <a:rPr lang="en-GB" dirty="0"/>
              <a:t> </a:t>
            </a:r>
            <a:r>
              <a:rPr lang="en-GB" b="1" dirty="0" smtClean="0"/>
              <a:t>routes/</a:t>
            </a:r>
            <a:r>
              <a:rPr lang="en-GB" b="1" dirty="0" err="1" smtClean="0"/>
              <a:t>web.php</a:t>
            </a:r>
            <a:r>
              <a:rPr lang="en-GB" dirty="0"/>
              <a:t> file.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501008"/>
            <a:ext cx="6194074" cy="1512168"/>
          </a:xfrm>
          <a:prstGeom prst="rect">
            <a:avLst/>
          </a:prstGeom>
        </p:spPr>
      </p:pic>
      <p:sp>
        <p:nvSpPr>
          <p:cNvPr id="5" name="TextBox 4"/>
          <p:cNvSpPr txBox="1"/>
          <p:nvPr/>
        </p:nvSpPr>
        <p:spPr>
          <a:xfrm>
            <a:off x="2267744" y="5209429"/>
            <a:ext cx="4752528" cy="523220"/>
          </a:xfrm>
          <a:prstGeom prst="rect">
            <a:avLst/>
          </a:prstGeom>
          <a:noFill/>
        </p:spPr>
        <p:txBody>
          <a:bodyPr wrap="square" rtlCol="0">
            <a:spAutoFit/>
          </a:bodyPr>
          <a:lstStyle/>
          <a:p>
            <a:r>
              <a:rPr lang="en-GB" sz="2800" dirty="0" smtClean="0">
                <a:solidFill>
                  <a:srgbClr val="FF0000"/>
                </a:solidFill>
              </a:rPr>
              <a:t>/</a:t>
            </a:r>
            <a:r>
              <a:rPr lang="en-GB" sz="2800" dirty="0" smtClean="0"/>
              <a:t> will define a default route</a:t>
            </a:r>
            <a:endParaRPr lang="en-GB" sz="2800" dirty="0"/>
          </a:p>
        </p:txBody>
      </p:sp>
    </p:spTree>
    <p:extLst>
      <p:ext uri="{BB962C8B-B14F-4D97-AF65-F5344CB8AC3E}">
        <p14:creationId xmlns:p14="http://schemas.microsoft.com/office/powerpoint/2010/main" val="2664478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Route to view subfolder</a:t>
            </a:r>
            <a:endParaRPr lang="en-GB" dirty="0"/>
          </a:p>
        </p:txBody>
      </p:sp>
      <p:sp>
        <p:nvSpPr>
          <p:cNvPr id="3" name="Content Placeholder 2"/>
          <p:cNvSpPr>
            <a:spLocks noGrp="1"/>
          </p:cNvSpPr>
          <p:nvPr>
            <p:ph idx="1"/>
          </p:nvPr>
        </p:nvSpPr>
        <p:spPr>
          <a:xfrm>
            <a:off x="457200" y="1358280"/>
            <a:ext cx="8219256" cy="4158952"/>
          </a:xfrm>
        </p:spPr>
        <p:txBody>
          <a:bodyPr>
            <a:normAutofit/>
          </a:bodyPr>
          <a:lstStyle/>
          <a:p>
            <a:pPr marL="0" indent="0">
              <a:buNone/>
            </a:pPr>
            <a:r>
              <a:rPr lang="en-GB" sz="3200" dirty="0">
                <a:solidFill>
                  <a:srgbClr val="4EC9B0"/>
                </a:solidFill>
                <a:latin typeface="Consolas" panose="020B0609020204030204" pitchFamily="49" charset="0"/>
              </a:rPr>
              <a:t>Route</a:t>
            </a:r>
            <a:r>
              <a:rPr lang="en-GB" sz="3200" dirty="0">
                <a:solidFill>
                  <a:srgbClr val="D4D4D4"/>
                </a:solidFill>
                <a:latin typeface="Consolas" panose="020B0609020204030204" pitchFamily="49" charset="0"/>
              </a:rPr>
              <a:t>::</a:t>
            </a:r>
            <a:r>
              <a:rPr lang="en-GB" sz="3200" dirty="0">
                <a:solidFill>
                  <a:srgbClr val="DCDCAA"/>
                </a:solidFill>
                <a:latin typeface="Consolas" panose="020B0609020204030204" pitchFamily="49" charset="0"/>
              </a:rPr>
              <a:t>get</a:t>
            </a:r>
            <a:r>
              <a:rPr lang="en-GB" sz="3200" dirty="0">
                <a:solidFill>
                  <a:srgbClr val="D4D4D4"/>
                </a:solidFill>
                <a:latin typeface="Consolas" panose="020B0609020204030204" pitchFamily="49" charset="0"/>
              </a:rPr>
              <a:t>(</a:t>
            </a:r>
            <a:r>
              <a:rPr lang="en-GB" sz="3200" dirty="0">
                <a:solidFill>
                  <a:srgbClr val="CE9178"/>
                </a:solidFill>
                <a:latin typeface="Consolas" panose="020B0609020204030204" pitchFamily="49" charset="0"/>
              </a:rPr>
              <a:t>'/</a:t>
            </a:r>
            <a:r>
              <a:rPr lang="en-GB" sz="3200" dirty="0" err="1">
                <a:solidFill>
                  <a:srgbClr val="CE9178"/>
                </a:solidFill>
                <a:latin typeface="Consolas" panose="020B0609020204030204" pitchFamily="49" charset="0"/>
              </a:rPr>
              <a:t>about'</a:t>
            </a:r>
            <a:r>
              <a:rPr lang="en-GB" sz="3200" dirty="0" err="1">
                <a:solidFill>
                  <a:srgbClr val="D4D4D4"/>
                </a:solidFill>
                <a:latin typeface="Consolas" panose="020B0609020204030204" pitchFamily="49" charset="0"/>
              </a:rPr>
              <a:t>,</a:t>
            </a:r>
            <a:r>
              <a:rPr lang="en-GB" sz="3200" dirty="0" err="1">
                <a:solidFill>
                  <a:srgbClr val="569CD6"/>
                </a:solidFill>
                <a:latin typeface="Consolas" panose="020B0609020204030204" pitchFamily="49" charset="0"/>
              </a:rPr>
              <a:t>function</a:t>
            </a:r>
            <a:r>
              <a:rPr lang="en-GB" sz="3200" dirty="0">
                <a:solidFill>
                  <a:srgbClr val="D4D4D4"/>
                </a:solidFill>
                <a:latin typeface="Consolas" panose="020B0609020204030204" pitchFamily="49" charset="0"/>
              </a:rPr>
              <a:t>(){</a:t>
            </a:r>
          </a:p>
          <a:p>
            <a:pPr marL="0" indent="0">
              <a:buNone/>
            </a:pPr>
            <a:r>
              <a:rPr lang="en-GB" sz="3200" dirty="0" smtClean="0">
                <a:solidFill>
                  <a:srgbClr val="C586C0"/>
                </a:solidFill>
                <a:latin typeface="Consolas" panose="020B0609020204030204" pitchFamily="49" charset="0"/>
              </a:rPr>
              <a:t>	return</a:t>
            </a:r>
            <a:r>
              <a:rPr lang="en-GB" sz="3200" dirty="0" smtClean="0">
                <a:solidFill>
                  <a:srgbClr val="D4D4D4"/>
                </a:solidFill>
                <a:latin typeface="Consolas" panose="020B0609020204030204" pitchFamily="49" charset="0"/>
              </a:rPr>
              <a:t> </a:t>
            </a:r>
            <a:r>
              <a:rPr lang="en-GB" sz="3200" dirty="0">
                <a:solidFill>
                  <a:srgbClr val="DCDCAA"/>
                </a:solidFill>
                <a:latin typeface="Consolas" panose="020B0609020204030204" pitchFamily="49" charset="0"/>
              </a:rPr>
              <a:t>view</a:t>
            </a:r>
            <a:r>
              <a:rPr lang="en-GB" sz="3200" dirty="0">
                <a:solidFill>
                  <a:srgbClr val="D4D4D4"/>
                </a:solidFill>
                <a:latin typeface="Consolas" panose="020B0609020204030204" pitchFamily="49" charset="0"/>
              </a:rPr>
              <a:t>(</a:t>
            </a:r>
            <a:r>
              <a:rPr lang="en-GB" sz="3200" dirty="0">
                <a:solidFill>
                  <a:srgbClr val="CE9178"/>
                </a:solidFill>
                <a:latin typeface="Consolas" panose="020B0609020204030204" pitchFamily="49" charset="0"/>
              </a:rPr>
              <a:t>'</a:t>
            </a:r>
            <a:r>
              <a:rPr lang="en-GB" sz="3200" dirty="0" err="1">
                <a:solidFill>
                  <a:srgbClr val="CE9178"/>
                </a:solidFill>
                <a:latin typeface="Consolas" panose="020B0609020204030204" pitchFamily="49" charset="0"/>
              </a:rPr>
              <a:t>pages.about</a:t>
            </a:r>
            <a:r>
              <a:rPr lang="en-GB" sz="3200" dirty="0">
                <a:solidFill>
                  <a:srgbClr val="CE9178"/>
                </a:solidFill>
                <a:latin typeface="Consolas" panose="020B0609020204030204" pitchFamily="49" charset="0"/>
              </a:rPr>
              <a:t>'</a:t>
            </a:r>
            <a:r>
              <a:rPr lang="en-GB" sz="3200" dirty="0">
                <a:solidFill>
                  <a:srgbClr val="D4D4D4"/>
                </a:solidFill>
                <a:latin typeface="Consolas" panose="020B0609020204030204" pitchFamily="49" charset="0"/>
              </a:rPr>
              <a:t>);</a:t>
            </a:r>
          </a:p>
          <a:p>
            <a:pPr marL="0" indent="0">
              <a:buNone/>
            </a:pPr>
            <a:r>
              <a:rPr lang="en-GB" sz="3200" dirty="0">
                <a:solidFill>
                  <a:srgbClr val="D4D4D4"/>
                </a:solidFill>
                <a:latin typeface="Consolas" panose="020B0609020204030204" pitchFamily="49" charset="0"/>
              </a:rPr>
              <a:t>});</a:t>
            </a:r>
          </a:p>
          <a:p>
            <a:endParaRPr lang="en-GB" sz="3200" dirty="0"/>
          </a:p>
        </p:txBody>
      </p:sp>
      <p:pic>
        <p:nvPicPr>
          <p:cNvPr id="4" name="Picture 3"/>
          <p:cNvPicPr>
            <a:picLocks noChangeAspect="1"/>
          </p:cNvPicPr>
          <p:nvPr/>
        </p:nvPicPr>
        <p:blipFill>
          <a:blip r:embed="rId2"/>
          <a:stretch>
            <a:fillRect/>
          </a:stretch>
        </p:blipFill>
        <p:spPr>
          <a:xfrm>
            <a:off x="5652120" y="2681388"/>
            <a:ext cx="2522975" cy="2592288"/>
          </a:xfrm>
          <a:prstGeom prst="rect">
            <a:avLst/>
          </a:prstGeom>
        </p:spPr>
      </p:pic>
    </p:spTree>
    <p:extLst>
      <p:ext uri="{BB962C8B-B14F-4D97-AF65-F5344CB8AC3E}">
        <p14:creationId xmlns:p14="http://schemas.microsoft.com/office/powerpoint/2010/main" val="810313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Routing </a:t>
            </a:r>
            <a:r>
              <a:rPr lang="en-GB" dirty="0" smtClean="0"/>
              <a:t>Parameters</a:t>
            </a:r>
            <a:endParaRPr lang="en-GB" dirty="0"/>
          </a:p>
        </p:txBody>
      </p:sp>
      <p:sp>
        <p:nvSpPr>
          <p:cNvPr id="5" name="Text Placeholder 4"/>
          <p:cNvSpPr>
            <a:spLocks noGrp="1"/>
          </p:cNvSpPr>
          <p:nvPr>
            <p:ph type="body" idx="1"/>
          </p:nvPr>
        </p:nvSpPr>
        <p:spPr>
          <a:xfrm>
            <a:off x="1008400" y="3429000"/>
            <a:ext cx="7164000" cy="1224136"/>
          </a:xfrm>
        </p:spPr>
        <p:txBody>
          <a:bodyPr/>
          <a:lstStyle/>
          <a:p>
            <a:r>
              <a:rPr lang="en-GB" i="0" dirty="0"/>
              <a:t>Required Parameters</a:t>
            </a:r>
          </a:p>
          <a:p>
            <a:r>
              <a:rPr lang="en-GB" i="0" dirty="0"/>
              <a:t>Optional Parameters</a:t>
            </a:r>
          </a:p>
          <a:p>
            <a:endParaRPr lang="en-GB" dirty="0"/>
          </a:p>
        </p:txBody>
      </p:sp>
    </p:spTree>
    <p:extLst>
      <p:ext uri="{BB962C8B-B14F-4D97-AF65-F5344CB8AC3E}">
        <p14:creationId xmlns:p14="http://schemas.microsoft.com/office/powerpoint/2010/main" val="1893737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1. </a:t>
            </a:r>
            <a:r>
              <a:rPr lang="en-GB" dirty="0"/>
              <a:t>Required </a:t>
            </a:r>
            <a:r>
              <a:rPr lang="en-GB" dirty="0" smtClean="0"/>
              <a:t>Parameters</a:t>
            </a:r>
            <a:endParaRPr lang="en-GB" dirty="0"/>
          </a:p>
        </p:txBody>
      </p:sp>
      <p:sp>
        <p:nvSpPr>
          <p:cNvPr id="7" name="Content Placeholder 6"/>
          <p:cNvSpPr>
            <a:spLocks noGrp="1"/>
          </p:cNvSpPr>
          <p:nvPr>
            <p:ph idx="1"/>
          </p:nvPr>
        </p:nvSpPr>
        <p:spPr/>
        <p:txBody>
          <a:bodyPr/>
          <a:lstStyle/>
          <a:p>
            <a:r>
              <a:rPr lang="en-GB" dirty="0"/>
              <a:t>These parameters must be present in the URL. For example, you may intend to capture the ID from the URL to do something with that ID. </a:t>
            </a:r>
          </a:p>
        </p:txBody>
      </p:sp>
      <p:sp>
        <p:nvSpPr>
          <p:cNvPr id="8" name="Rectangle 1"/>
          <p:cNvSpPr>
            <a:spLocks noChangeArrowheads="1"/>
          </p:cNvSpPr>
          <p:nvPr/>
        </p:nvSpPr>
        <p:spPr bwMode="auto">
          <a:xfrm>
            <a:off x="1979712" y="3284984"/>
            <a:ext cx="5328592" cy="13791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56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7F0055"/>
                </a:solidFill>
                <a:effectLst/>
                <a:latin typeface="Menlo"/>
              </a:rPr>
              <a:t>Route</a:t>
            </a:r>
            <a:r>
              <a:rPr kumimoji="0" lang="en-US" altLang="en-US" sz="2800" b="0" i="0" u="none" strike="noStrike" cap="none" normalizeH="0" baseline="0" dirty="0" smtClean="0">
                <a:ln>
                  <a:noFill/>
                </a:ln>
                <a:solidFill>
                  <a:srgbClr val="666600"/>
                </a:solidFill>
                <a:effectLst/>
                <a:latin typeface="Menlo"/>
              </a:rPr>
              <a:t>::</a:t>
            </a:r>
            <a:r>
              <a:rPr kumimoji="0" lang="en-US" altLang="en-US" sz="2800" b="0" i="0" u="none" strike="noStrike" cap="none" normalizeH="0" baseline="0" dirty="0" smtClean="0">
                <a:ln>
                  <a:noFill/>
                </a:ln>
                <a:solidFill>
                  <a:srgbClr val="000088"/>
                </a:solidFill>
                <a:effectLst/>
                <a:latin typeface="Menlo"/>
              </a:rPr>
              <a:t>get</a:t>
            </a:r>
            <a:r>
              <a:rPr kumimoji="0" lang="en-US" altLang="en-US" sz="2800" b="0" i="0" u="none" strike="noStrike" cap="none" normalizeH="0" baseline="0" dirty="0" smtClean="0">
                <a:ln>
                  <a:noFill/>
                </a:ln>
                <a:solidFill>
                  <a:srgbClr val="666600"/>
                </a:solidFill>
                <a:effectLst/>
                <a:latin typeface="Menlo"/>
              </a:rPr>
              <a:t>(</a:t>
            </a:r>
            <a:r>
              <a:rPr kumimoji="0" lang="en-US" altLang="en-US" sz="2800" b="0" i="0" u="none" strike="noStrike" cap="none" normalizeH="0" baseline="0" dirty="0" smtClean="0">
                <a:ln>
                  <a:noFill/>
                </a:ln>
                <a:solidFill>
                  <a:srgbClr val="008800"/>
                </a:solidFill>
                <a:effectLst/>
                <a:latin typeface="Menlo"/>
              </a:rPr>
              <a:t>test/{id}'</a:t>
            </a:r>
            <a:r>
              <a:rPr kumimoji="0" lang="en-US" altLang="en-US" sz="2800" b="0" i="0" u="none" strike="noStrike" cap="none" normalizeH="0" baseline="0" dirty="0" smtClean="0">
                <a:ln>
                  <a:noFill/>
                </a:ln>
                <a:solidFill>
                  <a:srgbClr val="666600"/>
                </a:solidFill>
                <a:effectLst/>
                <a:latin typeface="Menlo"/>
              </a:rPr>
              <a:t>,</a:t>
            </a:r>
            <a:r>
              <a:rPr kumimoji="0" lang="en-US" altLang="en-US" sz="2800" b="0" i="0" u="none" strike="noStrike" cap="none" normalizeH="0" baseline="0" dirty="0" smtClean="0">
                <a:ln>
                  <a:noFill/>
                </a:ln>
                <a:solidFill>
                  <a:srgbClr val="000088"/>
                </a:solidFill>
                <a:effectLst/>
                <a:latin typeface="Menlo"/>
              </a:rPr>
              <a:t>function</a:t>
            </a:r>
            <a:r>
              <a:rPr kumimoji="0" lang="en-US" altLang="en-US" sz="2800" b="0" i="0" u="none" strike="noStrike" cap="none" normalizeH="0" baseline="0" dirty="0" smtClean="0">
                <a:ln>
                  <a:noFill/>
                </a:ln>
                <a:solidFill>
                  <a:srgbClr val="666600"/>
                </a:solidFill>
                <a:effectLst/>
                <a:latin typeface="Menlo"/>
              </a:rPr>
              <a:t>(</a:t>
            </a:r>
            <a:r>
              <a:rPr kumimoji="0" lang="en-US" altLang="en-US" sz="2800" b="0" i="0" u="none" strike="noStrike" cap="none" normalizeH="0" baseline="0" dirty="0" smtClean="0">
                <a:ln>
                  <a:noFill/>
                </a:ln>
                <a:solidFill>
                  <a:srgbClr val="313131"/>
                </a:solidFill>
                <a:effectLst/>
                <a:latin typeface="Menlo"/>
              </a:rPr>
              <a:t>$id</a:t>
            </a:r>
            <a:r>
              <a:rPr kumimoji="0" lang="en-US" altLang="en-US" sz="2800" b="0" i="0" u="none" strike="noStrike" cap="none" normalizeH="0" baseline="0" dirty="0" smtClean="0">
                <a:ln>
                  <a:noFill/>
                </a:ln>
                <a:solidFill>
                  <a:srgbClr val="666600"/>
                </a:solidFill>
                <a:effectLst/>
                <a:latin typeface="Menlo"/>
              </a:rPr>
              <a:t>){</a:t>
            </a:r>
            <a:r>
              <a:rPr kumimoji="0" lang="en-US" altLang="en-US" sz="2800" b="0" i="0" u="none" strike="noStrike" cap="none" normalizeH="0" baseline="0" dirty="0" smtClean="0">
                <a:ln>
                  <a:noFill/>
                </a:ln>
                <a:solidFill>
                  <a:srgbClr val="313131"/>
                </a:solidFill>
                <a:effectLst/>
                <a:latin typeface="Menlo"/>
              </a:rPr>
              <a:t> 	echo </a:t>
            </a:r>
            <a:r>
              <a:rPr kumimoji="0" lang="en-US" altLang="en-US" sz="2800" b="0" i="0" u="none" strike="noStrike" cap="none" normalizeH="0" baseline="0" dirty="0" smtClean="0">
                <a:ln>
                  <a:noFill/>
                </a:ln>
                <a:solidFill>
                  <a:srgbClr val="008800"/>
                </a:solidFill>
                <a:effectLst/>
                <a:latin typeface="Menlo"/>
              </a:rPr>
              <a:t>'ID: '</a:t>
            </a:r>
            <a:r>
              <a:rPr kumimoji="0" lang="en-US" altLang="en-US" sz="2800" b="0" i="0" u="none" strike="noStrike" cap="none" normalizeH="0" baseline="0" dirty="0" smtClean="0">
                <a:ln>
                  <a:noFill/>
                </a:ln>
                <a:solidFill>
                  <a:srgbClr val="666600"/>
                </a:solidFill>
                <a:effectLst/>
                <a:latin typeface="Menlo"/>
              </a:rPr>
              <a:t>.</a:t>
            </a:r>
            <a:r>
              <a:rPr kumimoji="0" lang="en-US" altLang="en-US" sz="2800" b="0" i="0" u="none" strike="noStrike" cap="none" normalizeH="0" baseline="0" dirty="0" smtClean="0">
                <a:ln>
                  <a:noFill/>
                </a:ln>
                <a:solidFill>
                  <a:srgbClr val="313131"/>
                </a:solidFill>
                <a:effectLst/>
                <a:latin typeface="Menlo"/>
              </a:rPr>
              <a:t>$id</a:t>
            </a:r>
            <a:r>
              <a:rPr kumimoji="0" lang="en-US" altLang="en-US" sz="2800" b="0" i="0" u="none" strike="noStrike" cap="none" normalizeH="0" baseline="0" dirty="0" smtClean="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666600"/>
                </a:solidFill>
                <a:effectLst/>
                <a:latin typeface="Menlo"/>
              </a:rPr>
              <a:t>});</a:t>
            </a:r>
            <a:r>
              <a:rPr kumimoji="0" lang="en-US" altLang="en-US" sz="28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5513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t>
            </a:r>
            <a:r>
              <a:rPr lang="en-GB" dirty="0"/>
              <a:t>Optional </a:t>
            </a:r>
            <a:r>
              <a:rPr lang="en-GB" dirty="0" smtClean="0"/>
              <a:t>Parameters</a:t>
            </a:r>
            <a:endParaRPr lang="en-GB" dirty="0"/>
          </a:p>
        </p:txBody>
      </p:sp>
      <p:sp>
        <p:nvSpPr>
          <p:cNvPr id="3" name="Content Placeholder 2"/>
          <p:cNvSpPr>
            <a:spLocks noGrp="1"/>
          </p:cNvSpPr>
          <p:nvPr>
            <p:ph idx="1"/>
          </p:nvPr>
        </p:nvSpPr>
        <p:spPr/>
        <p:txBody>
          <a:bodyPr/>
          <a:lstStyle/>
          <a:p>
            <a:r>
              <a:rPr lang="en-GB" dirty="0"/>
              <a:t>There are some parameters which may or may not be present in the URL and in such cases we can use the optional parameters. The presence of these parameters is not necessary in the URL.</a:t>
            </a:r>
          </a:p>
        </p:txBody>
      </p:sp>
      <p:sp>
        <p:nvSpPr>
          <p:cNvPr id="4" name="Rectangle 1"/>
          <p:cNvSpPr>
            <a:spLocks noChangeArrowheads="1"/>
          </p:cNvSpPr>
          <p:nvPr/>
        </p:nvSpPr>
        <p:spPr bwMode="auto">
          <a:xfrm>
            <a:off x="773286" y="3429000"/>
            <a:ext cx="7920880" cy="110799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Route::get('/user/{name?}',function($name = </a:t>
            </a:r>
            <a:r>
              <a:rPr kumimoji="0" lang="en-US" altLang="en-US" sz="2400" b="0" i="0" u="none" strike="noStrike" cap="none" normalizeH="0" baseline="0" dirty="0" err="1" smtClean="0">
                <a:ln>
                  <a:noFill/>
                </a:ln>
                <a:solidFill>
                  <a:srgbClr val="313131"/>
                </a:solidFill>
                <a:effectLst/>
                <a:latin typeface="Menlo"/>
              </a:rPr>
              <a:t>Romdoul</a:t>
            </a:r>
            <a:r>
              <a:rPr kumimoji="0" lang="en-US" altLang="en-US" sz="24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	echo "Name: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a:t>
            </a:r>
            <a:r>
              <a:rPr kumimoji="0" lang="en-US" altLang="en-US" sz="24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559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864561" y="1556792"/>
            <a:ext cx="7811895" cy="1072505"/>
          </a:xfrm>
          <a:prstGeom prst="rect">
            <a:avLst/>
          </a:prstGeom>
        </p:spPr>
      </p:pic>
      <p:pic>
        <p:nvPicPr>
          <p:cNvPr id="5" name="Picture 4"/>
          <p:cNvPicPr>
            <a:picLocks noChangeAspect="1"/>
          </p:cNvPicPr>
          <p:nvPr/>
        </p:nvPicPr>
        <p:blipFill>
          <a:blip r:embed="rId3"/>
          <a:stretch>
            <a:fillRect/>
          </a:stretch>
        </p:blipFill>
        <p:spPr>
          <a:xfrm>
            <a:off x="2290353" y="3495924"/>
            <a:ext cx="4552950" cy="1752600"/>
          </a:xfrm>
          <a:prstGeom prst="rect">
            <a:avLst/>
          </a:prstGeom>
        </p:spPr>
      </p:pic>
    </p:spTree>
    <p:extLst>
      <p:ext uri="{BB962C8B-B14F-4D97-AF65-F5344CB8AC3E}">
        <p14:creationId xmlns:p14="http://schemas.microsoft.com/office/powerpoint/2010/main" val="1610740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16751</TotalTime>
  <Words>759</Words>
  <Application>Microsoft Office PowerPoint</Application>
  <PresentationFormat>On-screen Show (4:3)</PresentationFormat>
  <Paragraphs>157</Paragraphs>
  <Slides>32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ＭＳ Ｐゴシック</vt:lpstr>
      <vt:lpstr>Arial</vt:lpstr>
      <vt:lpstr>Calibri</vt:lpstr>
      <vt:lpstr>Consolas</vt:lpstr>
      <vt:lpstr>Menlo</vt:lpstr>
      <vt:lpstr>Verdana</vt:lpstr>
      <vt:lpstr>Wingdings</vt:lpstr>
      <vt:lpstr>Thème Office</vt:lpstr>
      <vt:lpstr>Passerelles numériques</vt:lpstr>
      <vt:lpstr>Outline</vt:lpstr>
      <vt:lpstr>Basic Routing </vt:lpstr>
      <vt:lpstr>Basic Routing </vt:lpstr>
      <vt:lpstr>Route to view subfolder</vt:lpstr>
      <vt:lpstr>Routing Parameters</vt:lpstr>
      <vt:lpstr>1. Required Parameters</vt:lpstr>
      <vt:lpstr>2. Optional Parameters</vt:lpstr>
      <vt:lpstr>Activity</vt:lpstr>
      <vt:lpstr>Controller</vt:lpstr>
      <vt:lpstr>Introduction </vt:lpstr>
      <vt:lpstr>Create controller</vt:lpstr>
      <vt:lpstr>Create function in controller</vt:lpstr>
      <vt:lpstr>Load view from controller</vt:lpstr>
      <vt:lpstr>Activity: 15mn</vt:lpstr>
      <vt:lpstr>Question? </vt:lpstr>
      <vt:lpstr>View:blade  https://laravel.com/docs/5.7/blade</vt:lpstr>
      <vt:lpstr>Install blade snippet</vt:lpstr>
      <vt:lpstr>Make app.blade layout</vt:lpstr>
      <vt:lpstr>Extend the app.blade </vt:lpstr>
      <vt:lpstr>Activity#1: 10mn</vt:lpstr>
      <vt:lpstr>Passing value into blade template</vt:lpstr>
      <vt:lpstr>Passing associative array</vt:lpstr>
      <vt:lpstr>Passing associative array</vt:lpstr>
      <vt:lpstr>Activity#2: 15mn</vt:lpstr>
      <vt:lpstr>Activity#2: 15mn</vt:lpstr>
      <vt:lpstr>Assets folder</vt:lpstr>
      <vt:lpstr>If we want to use our own css</vt:lpstr>
      <vt:lpstr>Add navigation bar</vt:lpstr>
      <vt:lpstr>PowerPoint Presentation</vt:lpstr>
      <vt:lpstr>Activity#3: 15mn</vt:lpstr>
      <vt:lpstr>Activity#4: 15mn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Delphine</dc:creator>
  <cp:lastModifiedBy>Channak CHHON</cp:lastModifiedBy>
  <cp:revision>627</cp:revision>
  <dcterms:created xsi:type="dcterms:W3CDTF">2012-09-25T00:46:53Z</dcterms:created>
  <dcterms:modified xsi:type="dcterms:W3CDTF">2019-02-04T07:35:38Z</dcterms:modified>
</cp:coreProperties>
</file>