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86" r:id="rId3"/>
    <p:sldId id="288" r:id="rId4"/>
    <p:sldId id="287" r:id="rId5"/>
    <p:sldId id="257" r:id="rId6"/>
    <p:sldId id="269" r:id="rId7"/>
    <p:sldId id="289" r:id="rId8"/>
    <p:sldId id="290" r:id="rId9"/>
    <p:sldId id="291" r:id="rId10"/>
    <p:sldId id="292" r:id="rId11"/>
    <p:sldId id="293" r:id="rId12"/>
    <p:sldId id="294" r:id="rId13"/>
    <p:sldId id="295" r:id="rId14"/>
    <p:sldId id="266" r:id="rId15"/>
    <p:sldId id="278" r:id="rId16"/>
    <p:sldId id="29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151"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9E2D05-A164-4CD4-941E-C096A8DDC0B8}" type="datetimeFigureOut">
              <a:rPr lang="en-US" smtClean="0"/>
              <a:t>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A3D3A9-C513-4536-A154-AFF467BB5895}" type="slidenum">
              <a:rPr lang="en-US" smtClean="0"/>
              <a:t>‹#›</a:t>
            </a:fld>
            <a:endParaRPr lang="en-US"/>
          </a:p>
        </p:txBody>
      </p:sp>
    </p:spTree>
    <p:extLst>
      <p:ext uri="{BB962C8B-B14F-4D97-AF65-F5344CB8AC3E}">
        <p14:creationId xmlns:p14="http://schemas.microsoft.com/office/powerpoint/2010/main" val="196195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035E3-1161-4EAB-8315-85C3301177BD}" type="datetimeFigureOut">
              <a:rPr lang="en-US" smtClean="0"/>
              <a:t>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24B0D-076D-46B4-BE13-7342B7335868}" type="slidenum">
              <a:rPr lang="en-US" smtClean="0"/>
              <a:t>‹#›</a:t>
            </a:fld>
            <a:endParaRPr lang="en-US"/>
          </a:p>
        </p:txBody>
      </p:sp>
    </p:spTree>
    <p:extLst>
      <p:ext uri="{BB962C8B-B14F-4D97-AF65-F5344CB8AC3E}">
        <p14:creationId xmlns:p14="http://schemas.microsoft.com/office/powerpoint/2010/main" val="297593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2" name="Rectangle 31"/>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33" name="Rectangle 32"/>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34" name="Rectangle 33"/>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3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7"/>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39" name="Oval 38"/>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41" name="Oval 40"/>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42"/>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44" name="Rectangle 43"/>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45" name="Rectangle 44"/>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46"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46"/>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8" name="Oval 47"/>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49" name="Oval 48"/>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0" name="Oval 49"/>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51" name="Oval 50"/>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2" name="Oval 51"/>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53"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itre 1"/>
          <p:cNvSpPr>
            <a:spLocks noGrp="1"/>
          </p:cNvSpPr>
          <p:nvPr>
            <p:ph type="title"/>
          </p:nvPr>
        </p:nvSpPr>
        <p:spPr>
          <a:xfrm>
            <a:off x="1403982" y="4762201"/>
            <a:ext cx="6408712" cy="504056"/>
          </a:xfrm>
          <a:prstGeom prst="rect">
            <a:avLst/>
          </a:prstGeo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55" name="Espace réservé du texte 11"/>
          <p:cNvSpPr>
            <a:spLocks noGrp="1"/>
          </p:cNvSpPr>
          <p:nvPr>
            <p:ph type="body" sz="quarter" idx="10"/>
          </p:nvPr>
        </p:nvSpPr>
        <p:spPr>
          <a:xfrm>
            <a:off x="1404118" y="5517480"/>
            <a:ext cx="6408440" cy="431800"/>
          </a:xfrm>
          <a:prstGeom prst="rect">
            <a:avLst/>
          </a:prstGeo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56" name="Espace réservé du texte 17"/>
          <p:cNvSpPr>
            <a:spLocks noGrp="1"/>
          </p:cNvSpPr>
          <p:nvPr>
            <p:ph type="body" sz="quarter" idx="11"/>
          </p:nvPr>
        </p:nvSpPr>
        <p:spPr>
          <a:xfrm>
            <a:off x="1403970" y="5157192"/>
            <a:ext cx="6408737" cy="431800"/>
          </a:xfrm>
          <a:prstGeom prst="rect">
            <a:avLst/>
          </a:prstGeo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3648338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9" name="Rectangle 8"/>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10"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0EBDD15A-3320-4368-A1CD-8D93C9F71A0D}"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12" name="Oval 11"/>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5" name="Oval 14"/>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8" name="Rectangle 17"/>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9" name="Rectangle 18"/>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20"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E4A07D56-17BC-444A-BFA7-476B315ACF3A}"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22" name="Oval 21"/>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22"/>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5" name="Oval 24"/>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6"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Titre 1"/>
          <p:cNvSpPr>
            <a:spLocks noGrp="1"/>
          </p:cNvSpPr>
          <p:nvPr>
            <p:ph type="title"/>
          </p:nvPr>
        </p:nvSpPr>
        <p:spPr>
          <a:xfrm>
            <a:off x="1009373" y="2066925"/>
            <a:ext cx="7162055" cy="1146051"/>
          </a:xfrm>
          <a:prstGeom prst="rect">
            <a:avLst/>
          </a:prstGeom>
        </p:spPr>
        <p:txBody>
          <a:bodyPr/>
          <a:lstStyle>
            <a:lvl1pPr algn="ctr">
              <a:defRPr sz="2800" b="1" cap="all"/>
            </a:lvl1pPr>
          </a:lstStyle>
          <a:p>
            <a:r>
              <a:rPr lang="en-US" smtClean="0"/>
              <a:t>Click to edit Master title style</a:t>
            </a:r>
            <a:endParaRPr lang="fr-FR" dirty="0"/>
          </a:p>
        </p:txBody>
      </p:sp>
      <p:sp>
        <p:nvSpPr>
          <p:cNvPr id="29" name="Espace réservé du texte 2"/>
          <p:cNvSpPr>
            <a:spLocks noGrp="1"/>
          </p:cNvSpPr>
          <p:nvPr>
            <p:ph type="body" idx="1"/>
          </p:nvPr>
        </p:nvSpPr>
        <p:spPr>
          <a:xfrm>
            <a:off x="1008400" y="3429000"/>
            <a:ext cx="7164000" cy="504056"/>
          </a:xfrm>
          <a:prstGeom prst="rect">
            <a:avLst/>
          </a:prstGeo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30079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8" name="Rectangle 7"/>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9"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26A36E47-CF05-4297-A280-C0335E400FE8}"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10"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3"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7" name="Rectangle 16"/>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8" name="Rectangle 17"/>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9"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F4A899C4-49DA-42AF-AAD9-E40DF9E1380E}"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20"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3"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7" name="Titre 1"/>
          <p:cNvSpPr>
            <a:spLocks noGrp="1"/>
          </p:cNvSpPr>
          <p:nvPr>
            <p:ph type="title"/>
          </p:nvPr>
        </p:nvSpPr>
        <p:spPr>
          <a:xfrm>
            <a:off x="457200" y="219951"/>
            <a:ext cx="8219256" cy="940966"/>
          </a:xfrm>
          <a:prstGeom prst="rect">
            <a:avLst/>
          </a:prstGeo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28" name="Espace réservé du contenu 2"/>
          <p:cNvSpPr>
            <a:spLocks noGrp="1"/>
          </p:cNvSpPr>
          <p:nvPr>
            <p:ph idx="1"/>
          </p:nvPr>
        </p:nvSpPr>
        <p:spPr>
          <a:xfrm>
            <a:off x="457200" y="1358280"/>
            <a:ext cx="8219256" cy="3915396"/>
          </a:xfrm>
          <a:prstGeom prst="rect">
            <a:avLst/>
          </a:prstGeo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845514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33"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Tree>
    <p:extLst>
      <p:ext uri="{BB962C8B-B14F-4D97-AF65-F5344CB8AC3E}">
        <p14:creationId xmlns:p14="http://schemas.microsoft.com/office/powerpoint/2010/main" val="190340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p:txStyles>
    <p:titleStyle>
      <a:lvl1pPr algn="ctr" defTabSz="914400" rtl="0" eaLnBrk="1" latinLnBrk="0" hangingPunct="1">
        <a:spcBef>
          <a:spcPct val="0"/>
        </a:spcBef>
        <a:buNone/>
        <a:defRPr sz="3200"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744663" y="4495800"/>
            <a:ext cx="6408737" cy="50323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kern="1200">
                <a:solidFill>
                  <a:schemeClr val="tx1">
                    <a:lumMod val="85000"/>
                    <a:lumOff val="15000"/>
                  </a:schemeClr>
                </a:solidFill>
                <a:latin typeface="Arial" pitchFamily="34" charset="0"/>
                <a:ea typeface="+mj-ea"/>
                <a:cs typeface="Arial" pitchFamily="34" charset="0"/>
              </a:defRPr>
            </a:lvl1pPr>
          </a:lstStyle>
          <a:p>
            <a:pPr>
              <a:defRPr/>
            </a:pPr>
            <a:r>
              <a:rPr lang="fr-FR" dirty="0" smtClean="0"/>
              <a:t>Passerelles numériques</a:t>
            </a:r>
            <a:endParaRPr lang="fr-FR" dirty="0" smtClean="0"/>
          </a:p>
        </p:txBody>
      </p:sp>
      <p:sp>
        <p:nvSpPr>
          <p:cNvPr id="6" name="Espace réservé du texte 2"/>
          <p:cNvSpPr>
            <a:spLocks noGrp="1"/>
          </p:cNvSpPr>
          <p:nvPr>
            <p:ph type="body" sz="quarter" idx="10"/>
          </p:nvPr>
        </p:nvSpPr>
        <p:spPr>
          <a:xfrm>
            <a:off x="1736725" y="533400"/>
            <a:ext cx="6408738" cy="431800"/>
          </a:xfrm>
        </p:spPr>
        <p:txBody>
          <a:bodyPr>
            <a:normAutofit fontScale="70000" lnSpcReduction="20000"/>
          </a:bodyPr>
          <a:lstStyle/>
          <a:p>
            <a:pPr eaLnBrk="1" hangingPunct="1"/>
            <a:r>
              <a:rPr lang="en-US" sz="3600" dirty="0" smtClean="0">
                <a:solidFill>
                  <a:srgbClr val="1BBAED"/>
                </a:solidFill>
              </a:rPr>
              <a:t>Chapter1.1: PHP OOP</a:t>
            </a:r>
          </a:p>
        </p:txBody>
      </p:sp>
      <p:sp>
        <p:nvSpPr>
          <p:cNvPr id="7" name="Espace réservé du texte 3"/>
          <p:cNvSpPr>
            <a:spLocks noGrp="1"/>
          </p:cNvSpPr>
          <p:nvPr>
            <p:ph type="body" sz="quarter" idx="11"/>
          </p:nvPr>
        </p:nvSpPr>
        <p:spPr>
          <a:xfrm>
            <a:off x="1744663" y="4891088"/>
            <a:ext cx="6408737" cy="431800"/>
          </a:xfrm>
        </p:spPr>
        <p:txBody>
          <a:bodyPr/>
          <a:lstStyle/>
          <a:p>
            <a:pPr eaLnBrk="1" hangingPunct="1"/>
            <a:r>
              <a:rPr lang="fr-FR" altLang="fr-FR" smtClean="0"/>
              <a:t>A Gateway for Life</a:t>
            </a:r>
          </a:p>
        </p:txBody>
      </p:sp>
      <p:sp>
        <p:nvSpPr>
          <p:cNvPr id="8" name="Espace réservé du texte 2"/>
          <p:cNvSpPr txBox="1">
            <a:spLocks/>
          </p:cNvSpPr>
          <p:nvPr/>
        </p:nvSpPr>
        <p:spPr bwMode="auto">
          <a:xfrm>
            <a:off x="1744663" y="5549900"/>
            <a:ext cx="64087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22BBEA"/>
              </a:buClr>
              <a:buFont typeface="Arial" panose="020B0604020202020204" pitchFamily="34" charset="0"/>
              <a:buChar char="•"/>
              <a:defRPr kumimoji="1"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spcBef>
                <a:spcPct val="20000"/>
              </a:spcBef>
              <a:buClr>
                <a:srgbClr val="22BBEA"/>
              </a:buClr>
              <a:buFont typeface="Arial" panose="020B0604020202020204" pitchFamily="34" charset="0"/>
              <a:buChar char="–"/>
              <a:defRPr kumimoji="1"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143000" indent="-228600">
              <a:spcBef>
                <a:spcPct val="20000"/>
              </a:spcBef>
              <a:buClr>
                <a:srgbClr val="22BBEA"/>
              </a:buClr>
              <a:buFont typeface="Arial" panose="020B0604020202020204" pitchFamily="34" charset="0"/>
              <a:buChar char="•"/>
              <a:defRPr kumimoji="1">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600200" indent="-228600">
              <a:spcBef>
                <a:spcPct val="20000"/>
              </a:spcBef>
              <a:buClr>
                <a:srgbClr val="22BBEA"/>
              </a:buClr>
              <a:buFont typeface="Arial" panose="020B0604020202020204" pitchFamily="34" charset="0"/>
              <a:buChar char="–"/>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2057400" indent="-228600">
              <a:spcBef>
                <a:spcPct val="20000"/>
              </a:spcBef>
              <a:buClr>
                <a:srgbClr val="22BBEA"/>
              </a:buClr>
              <a:buFont typeface="Wingdings" panose="05000000000000000000" pitchFamily="2" charset="2"/>
              <a:buChar char="v"/>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514600" indent="-228600" eaLnBrk="0" fontAlgn="base" hangingPunct="0">
              <a:spcBef>
                <a:spcPct val="20000"/>
              </a:spcBef>
              <a:spcAft>
                <a:spcPct val="0"/>
              </a:spcAft>
              <a:buClr>
                <a:srgbClr val="22BBEA"/>
              </a:buClr>
              <a:buFont typeface="Wingdings" panose="05000000000000000000" pitchFamily="2" charset="2"/>
              <a:buChar char="v"/>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971800" indent="-228600" eaLnBrk="0" fontAlgn="base" hangingPunct="0">
              <a:spcBef>
                <a:spcPct val="20000"/>
              </a:spcBef>
              <a:spcAft>
                <a:spcPct val="0"/>
              </a:spcAft>
              <a:buClr>
                <a:srgbClr val="22BBEA"/>
              </a:buClr>
              <a:buFont typeface="Wingdings" panose="05000000000000000000" pitchFamily="2" charset="2"/>
              <a:buChar char="v"/>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429000" indent="-228600" eaLnBrk="0" fontAlgn="base" hangingPunct="0">
              <a:spcBef>
                <a:spcPct val="20000"/>
              </a:spcBef>
              <a:spcAft>
                <a:spcPct val="0"/>
              </a:spcAft>
              <a:buClr>
                <a:srgbClr val="22BBEA"/>
              </a:buClr>
              <a:buFont typeface="Wingdings" panose="05000000000000000000" pitchFamily="2" charset="2"/>
              <a:buChar char="v"/>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886200" indent="-228600" eaLnBrk="0" fontAlgn="base" hangingPunct="0">
              <a:spcBef>
                <a:spcPct val="20000"/>
              </a:spcBef>
              <a:spcAft>
                <a:spcPct val="0"/>
              </a:spcAft>
              <a:buClr>
                <a:srgbClr val="22BBEA"/>
              </a:buClr>
              <a:buFont typeface="Wingdings" panose="05000000000000000000" pitchFamily="2" charset="2"/>
              <a:buChar char="v"/>
              <a:defRPr kumimoji="1" sz="16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defTabSz="914400" eaLnBrk="1" hangingPunct="1">
              <a:buFont typeface="Arial" panose="020B0604020202020204" pitchFamily="34" charset="0"/>
              <a:buNone/>
            </a:pPr>
            <a:r>
              <a:rPr lang="en-US" sz="2800" b="1" dirty="0">
                <a:solidFill>
                  <a:srgbClr val="22BBEA"/>
                </a:solidFill>
              </a:rPr>
              <a:t>Lesson</a:t>
            </a:r>
            <a:r>
              <a:rPr lang="en-US" sz="2800" b="1" dirty="0">
                <a:solidFill>
                  <a:srgbClr val="1BBAED"/>
                </a:solidFill>
              </a:rPr>
              <a:t> </a:t>
            </a:r>
            <a:r>
              <a:rPr lang="en-US" sz="2800" b="1" dirty="0" smtClean="0">
                <a:solidFill>
                  <a:srgbClr val="1BBAED"/>
                </a:solidFill>
              </a:rPr>
              <a:t>03: </a:t>
            </a:r>
            <a:br>
              <a:rPr lang="en-US" sz="2800" b="1" dirty="0" smtClean="0">
                <a:solidFill>
                  <a:srgbClr val="1BBAED"/>
                </a:solidFill>
              </a:rPr>
            </a:br>
            <a:r>
              <a:rPr lang="en-US" sz="2800" b="1" dirty="0" smtClean="0">
                <a:solidFill>
                  <a:srgbClr val="1BBAED"/>
                </a:solidFill>
              </a:rPr>
              <a:t>Abstract Classes and Interface</a:t>
            </a:r>
            <a:endParaRPr lang="en-US" sz="2800" b="1" dirty="0">
              <a:solidFill>
                <a:srgbClr val="1BBAED"/>
              </a:solidFill>
            </a:endParaRPr>
          </a:p>
        </p:txBody>
      </p:sp>
    </p:spTree>
    <p:extLst>
      <p:ext uri="{BB962C8B-B14F-4D97-AF65-F5344CB8AC3E}">
        <p14:creationId xmlns:p14="http://schemas.microsoft.com/office/powerpoint/2010/main" val="231221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4800600" cy="1143000"/>
          </a:xfrm>
        </p:spPr>
        <p:txBody>
          <a:bodyPr>
            <a:normAutofit/>
          </a:bodyPr>
          <a:lstStyle/>
          <a:p>
            <a:r>
              <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rPr>
              <a:t>Interfaces</a:t>
            </a:r>
            <a:endPar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4294967295"/>
          </p:nvPr>
        </p:nvSpPr>
        <p:spPr>
          <a:xfrm>
            <a:off x="457200" y="1798637"/>
            <a:ext cx="8229600" cy="4525963"/>
          </a:xfrm>
          <a:prstGeom prst="rect">
            <a:avLst/>
          </a:prstGeom>
        </p:spPr>
        <p:txBody>
          <a:bodyPr>
            <a:normAutofit fontScale="85000" lnSpcReduction="10000"/>
          </a:bodyPr>
          <a:lstStyle/>
          <a:p>
            <a:r>
              <a:rPr lang="en-US" dirty="0" smtClean="0"/>
              <a:t>Interfaces </a:t>
            </a:r>
            <a:r>
              <a:rPr lang="en-US" dirty="0"/>
              <a:t>allow you to create code which specifies which methods a class must implement, without having to define how these methods are handled. </a:t>
            </a:r>
          </a:p>
          <a:p>
            <a:r>
              <a:rPr lang="en-US" dirty="0"/>
              <a:t>Interfaces are defined using the </a:t>
            </a:r>
            <a:r>
              <a:rPr lang="en-US" i="1" dirty="0"/>
              <a:t>interface</a:t>
            </a:r>
            <a:r>
              <a:rPr lang="en-US" dirty="0"/>
              <a:t> keyword, in the same way as a standard class, but without any of the methods having their contents defined. </a:t>
            </a:r>
          </a:p>
          <a:p>
            <a:r>
              <a:rPr lang="en-US" dirty="0"/>
              <a:t>All methods declared in an interface must be public, this is the nature of an interface. </a:t>
            </a:r>
            <a:endParaRPr lang="en-US" dirty="0" smtClean="0"/>
          </a:p>
          <a:p>
            <a:r>
              <a:rPr lang="en-US" dirty="0" smtClean="0"/>
              <a:t>All class can use interface must use implements keyword.</a:t>
            </a:r>
            <a:endParaRPr lang="en-US" dirty="0"/>
          </a:p>
          <a:p>
            <a:endParaRPr lang="en-US" dirty="0"/>
          </a:p>
        </p:txBody>
      </p:sp>
    </p:spTree>
    <p:extLst>
      <p:ext uri="{BB962C8B-B14F-4D97-AF65-F5344CB8AC3E}">
        <p14:creationId xmlns:p14="http://schemas.microsoft.com/office/powerpoint/2010/main" val="4045746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2057400"/>
            <a:ext cx="7399867" cy="2895600"/>
          </a:xfrm>
          <a:prstGeom prst="rect">
            <a:avLst/>
          </a:prstGeom>
        </p:spPr>
      </p:pic>
      <p:sp>
        <p:nvSpPr>
          <p:cNvPr id="7" name="Title 1"/>
          <p:cNvSpPr>
            <a:spLocks noGrp="1"/>
          </p:cNvSpPr>
          <p:nvPr>
            <p:ph type="title"/>
          </p:nvPr>
        </p:nvSpPr>
        <p:spPr>
          <a:xfrm>
            <a:off x="2057400" y="228600"/>
            <a:ext cx="4800600" cy="1143000"/>
          </a:xfrm>
        </p:spPr>
        <p:txBody>
          <a:bodyPr>
            <a:normAutofit/>
          </a:bodyPr>
          <a:lstStyle/>
          <a:p>
            <a:r>
              <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rPr>
              <a:t>Interfaces</a:t>
            </a:r>
            <a:endPar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97929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928" t="1003" r="36821" b="-1"/>
          <a:stretch/>
        </p:blipFill>
        <p:spPr>
          <a:xfrm>
            <a:off x="1371600" y="304800"/>
            <a:ext cx="7010400" cy="5911620"/>
          </a:xfrm>
          <a:prstGeom prst="rect">
            <a:avLst/>
          </a:prstGeom>
        </p:spPr>
      </p:pic>
      <p:sp>
        <p:nvSpPr>
          <p:cNvPr id="7" name="Rectangle 6"/>
          <p:cNvSpPr/>
          <p:nvPr/>
        </p:nvSpPr>
        <p:spPr>
          <a:xfrm>
            <a:off x="381000" y="304800"/>
            <a:ext cx="9144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552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3908" y="1524000"/>
            <a:ext cx="8509092" cy="2819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572000"/>
            <a:ext cx="3930876" cy="1151905"/>
          </a:xfrm>
          <a:prstGeom prst="rect">
            <a:avLst/>
          </a:prstGeom>
        </p:spPr>
      </p:pic>
    </p:spTree>
    <p:extLst>
      <p:ext uri="{BB962C8B-B14F-4D97-AF65-F5344CB8AC3E}">
        <p14:creationId xmlns:p14="http://schemas.microsoft.com/office/powerpoint/2010/main" val="293154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43200" y="1981200"/>
            <a:ext cx="3533775" cy="3076575"/>
          </a:xfrm>
          <a:prstGeom prst="rect">
            <a:avLst/>
          </a:prstGeom>
        </p:spPr>
      </p:pic>
    </p:spTree>
    <p:extLst>
      <p:ext uri="{BB962C8B-B14F-4D97-AF65-F5344CB8AC3E}">
        <p14:creationId xmlns:p14="http://schemas.microsoft.com/office/powerpoint/2010/main" val="314254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798637"/>
            <a:ext cx="8229600" cy="4525963"/>
          </a:xfrm>
          <a:prstGeom prst="rect">
            <a:avLst/>
          </a:prstGeom>
        </p:spPr>
        <p:txBody>
          <a:bodyPr>
            <a:normAutofit fontScale="92500" lnSpcReduction="10000"/>
          </a:bodyPr>
          <a:lstStyle/>
          <a:p>
            <a:pPr marL="457200" indent="-457200">
              <a:buFont typeface="+mj-lt"/>
              <a:buAutoNum type="arabicPeriod"/>
            </a:pPr>
            <a:r>
              <a:rPr lang="en-US" sz="2000" dirty="0" smtClean="0"/>
              <a:t>Write a program to calculate area of square</a:t>
            </a:r>
            <a:r>
              <a:rPr lang="en-US" sz="2000" dirty="0"/>
              <a:t>, Rectangular  </a:t>
            </a:r>
            <a:r>
              <a:rPr lang="en-US" sz="2000" dirty="0" smtClean="0"/>
              <a:t>and circle using interface.</a:t>
            </a:r>
          </a:p>
          <a:p>
            <a:pPr marL="1257300" lvl="2" indent="-457200">
              <a:buFont typeface="Wingdings" pitchFamily="2" charset="2"/>
              <a:buChar char="v"/>
            </a:pPr>
            <a:r>
              <a:rPr lang="en-US" dirty="0"/>
              <a:t>Square area =  corner x corner</a:t>
            </a:r>
          </a:p>
          <a:p>
            <a:pPr marL="1257300" lvl="2" indent="-457200">
              <a:buFont typeface="Wingdings" pitchFamily="2" charset="2"/>
              <a:buChar char="v"/>
            </a:pPr>
            <a:r>
              <a:rPr lang="en-US" dirty="0"/>
              <a:t>Rectangular area=   long x width</a:t>
            </a:r>
          </a:p>
          <a:p>
            <a:pPr marL="1257300" lvl="2" indent="-457200">
              <a:buFont typeface="Wingdings" pitchFamily="2" charset="2"/>
              <a:buChar char="v"/>
            </a:pPr>
            <a:r>
              <a:rPr lang="en-US" dirty="0"/>
              <a:t>Circle area= R</a:t>
            </a:r>
            <a:r>
              <a:rPr lang="en-US" baseline="30000" dirty="0"/>
              <a:t>2 </a:t>
            </a:r>
            <a:r>
              <a:rPr lang="en-US" dirty="0"/>
              <a:t> x </a:t>
            </a:r>
            <a:r>
              <a:rPr lang="en-US" dirty="0" smtClean="0"/>
              <a:t>3.14</a:t>
            </a:r>
            <a:endParaRPr lang="en-US" baseline="30000" dirty="0" smtClean="0"/>
          </a:p>
          <a:p>
            <a:pPr marL="800100" lvl="2" indent="0">
              <a:buNone/>
            </a:pPr>
            <a:endParaRPr lang="en-US" sz="2000" dirty="0" smtClean="0"/>
          </a:p>
          <a:p>
            <a:pPr marL="457200" indent="-457200">
              <a:buFont typeface="+mj-lt"/>
              <a:buAutoNum type="arabicPeriod"/>
            </a:pPr>
            <a:r>
              <a:rPr lang="en-US" sz="2000" dirty="0"/>
              <a:t>Write </a:t>
            </a:r>
            <a:r>
              <a:rPr lang="en-US" sz="2000" dirty="0" smtClean="0"/>
              <a:t>a program </a:t>
            </a:r>
            <a:r>
              <a:rPr lang="en-US" sz="2000" dirty="0"/>
              <a:t>to </a:t>
            </a:r>
            <a:r>
              <a:rPr lang="en-US" sz="2000" dirty="0" smtClean="0"/>
              <a:t>calculate interest AEON. Miss </a:t>
            </a:r>
            <a:r>
              <a:rPr lang="en-US" sz="2000" dirty="0" err="1" smtClean="0"/>
              <a:t>Phors</a:t>
            </a:r>
            <a:r>
              <a:rPr lang="en-US" sz="2000" dirty="0" smtClean="0"/>
              <a:t> borrowed money from AEON 870$ to buy motor Suzuki Smash V 2014 with interest rate 1.9% per month with duration 12 months. Suzuki </a:t>
            </a:r>
            <a:r>
              <a:rPr lang="en-US" sz="2000" dirty="0"/>
              <a:t>Smash V </a:t>
            </a:r>
            <a:r>
              <a:rPr lang="en-US" sz="2000" dirty="0" smtClean="0"/>
              <a:t>2014 price 1470$ but she has money only 600$.</a:t>
            </a:r>
          </a:p>
          <a:p>
            <a:pPr marL="1257300" lvl="2" indent="-457200">
              <a:buFont typeface="Wingdings" pitchFamily="2" charset="2"/>
              <a:buChar char="v"/>
            </a:pPr>
            <a:r>
              <a:rPr lang="en-US" dirty="0"/>
              <a:t>Total  Money to pay for AEON</a:t>
            </a:r>
          </a:p>
          <a:p>
            <a:pPr marL="1257300" lvl="2" indent="-457200">
              <a:buFont typeface="Wingdings" pitchFamily="2" charset="2"/>
              <a:buChar char="v"/>
            </a:pPr>
            <a:r>
              <a:rPr lang="en-US" dirty="0"/>
              <a:t>Money Payment per every month</a:t>
            </a:r>
          </a:p>
          <a:p>
            <a:pPr marL="1257300" lvl="2" indent="-457200">
              <a:buFont typeface="Wingdings" pitchFamily="2" charset="2"/>
              <a:buChar char="v"/>
            </a:pPr>
            <a:r>
              <a:rPr lang="en-US" dirty="0"/>
              <a:t>Total Interest </a:t>
            </a:r>
          </a:p>
          <a:p>
            <a:pPr marL="457200" indent="-457200">
              <a:buFont typeface="+mj-lt"/>
              <a:buAutoNum type="arabicPeriod"/>
            </a:pPr>
            <a:endParaRPr lang="en-US" sz="2000" dirty="0"/>
          </a:p>
          <a:p>
            <a:pPr marL="457200" indent="-457200">
              <a:buFont typeface="+mj-lt"/>
              <a:buAutoNum type="arabicPeriod"/>
            </a:pPr>
            <a:endParaRPr lang="en-US" sz="2000" dirty="0" smtClean="0"/>
          </a:p>
          <a:p>
            <a:pPr marL="800100" lvl="2" indent="0">
              <a:buNone/>
            </a:pPr>
            <a:endParaRPr lang="en-US" dirty="0" smtClean="0"/>
          </a:p>
          <a:p>
            <a:pPr marL="0" indent="0">
              <a:buNone/>
            </a:pPr>
            <a:endParaRPr lang="en-US" dirty="0"/>
          </a:p>
        </p:txBody>
      </p:sp>
      <p:sp>
        <p:nvSpPr>
          <p:cNvPr id="6" name="Title 1"/>
          <p:cNvSpPr txBox="1">
            <a:spLocks/>
          </p:cNvSpPr>
          <p:nvPr/>
        </p:nvSpPr>
        <p:spPr>
          <a:xfrm>
            <a:off x="2057400" y="228600"/>
            <a:ext cx="4800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b="1" kern="1200" cap="all">
                <a:solidFill>
                  <a:schemeClr val="tx2"/>
                </a:solidFill>
                <a:latin typeface="Arial" pitchFamily="34" charset="0"/>
                <a:ea typeface="+mj-ea"/>
                <a:cs typeface="Arial" pitchFamily="34" charset="0"/>
              </a:defRPr>
            </a:lvl1pPr>
          </a:lstStyle>
          <a:p>
            <a:r>
              <a:rPr kumimoji="1" lang="en-US" sz="2500" dirty="0" smtClean="0">
                <a:solidFill>
                  <a:srgbClr val="22BBEA"/>
                </a:solidFill>
                <a:latin typeface="Verdana" panose="020B0604030504040204" pitchFamily="34" charset="0"/>
                <a:ea typeface="Verdana" panose="020B0604030504040204" pitchFamily="34" charset="0"/>
                <a:cs typeface="Verdana" panose="020B0604030504040204" pitchFamily="34" charset="0"/>
              </a:rPr>
              <a:t>Exercise</a:t>
            </a:r>
            <a:endPar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4870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19400" y="2209800"/>
            <a:ext cx="3409950" cy="2273300"/>
          </a:xfrm>
          <a:prstGeom prst="rect">
            <a:avLst/>
          </a:prstGeom>
        </p:spPr>
      </p:pic>
    </p:spTree>
    <p:extLst>
      <p:ext uri="{BB962C8B-B14F-4D97-AF65-F5344CB8AC3E}">
        <p14:creationId xmlns:p14="http://schemas.microsoft.com/office/powerpoint/2010/main" val="4064686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798637"/>
            <a:ext cx="8229600" cy="4525963"/>
          </a:xfrm>
          <a:prstGeom prst="rect">
            <a:avLst/>
          </a:prstGeom>
        </p:spPr>
        <p:txBody>
          <a:bodyPr>
            <a:normAutofit/>
          </a:bodyPr>
          <a:lstStyle/>
          <a:p>
            <a:pPr marL="0" indent="0" algn="ctr">
              <a:buNone/>
            </a:pPr>
            <a:endParaRPr lang="en-US" sz="3200" dirty="0" smtClean="0"/>
          </a:p>
          <a:p>
            <a:pPr marL="0" indent="0" algn="ctr">
              <a:buNone/>
            </a:pPr>
            <a:endParaRPr lang="en-US" sz="3200" dirty="0" smtClean="0"/>
          </a:p>
          <a:p>
            <a:pPr marL="0" indent="0" algn="ctr">
              <a:buNone/>
            </a:pPr>
            <a:endParaRPr lang="en-US" sz="3200"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C3F1358B-3CF0-4575-A3A8-BFFB0E00C685}" type="slidenum">
              <a:rPr lang="en-US" smtClean="0"/>
              <a:pPr/>
              <a:t>17</a:t>
            </a:fld>
            <a:endParaRPr lang="en-US" dirty="0"/>
          </a:p>
        </p:txBody>
      </p:sp>
      <p:sp>
        <p:nvSpPr>
          <p:cNvPr id="6" name="Rectangle 5"/>
          <p:cNvSpPr/>
          <p:nvPr/>
        </p:nvSpPr>
        <p:spPr>
          <a:xfrm>
            <a:off x="1295400" y="3039070"/>
            <a:ext cx="6309690" cy="923330"/>
          </a:xfrm>
          <a:prstGeom prst="rect">
            <a:avLst/>
          </a:prstGeom>
        </p:spPr>
        <p:style>
          <a:lnRef idx="3">
            <a:schemeClr val="lt1"/>
          </a:lnRef>
          <a:fillRef idx="1">
            <a:schemeClr val="accent5"/>
          </a:fillRef>
          <a:effectRef idx="1">
            <a:schemeClr val="accent5"/>
          </a:effectRef>
          <a:fontRef idx="minor">
            <a:schemeClr val="lt1"/>
          </a:fontRef>
        </p:style>
        <p:txBody>
          <a:bodyPr wrap="squar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The END</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944219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8913"/>
            <a:ext cx="4800600" cy="1143000"/>
          </a:xfrm>
        </p:spPr>
        <p:txBody>
          <a:bodyPr>
            <a:normAutofit/>
          </a:bodyPr>
          <a:lstStyle/>
          <a:p>
            <a:r>
              <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rPr>
              <a:t>Abstract Classes</a:t>
            </a:r>
            <a:endPar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4294967295"/>
          </p:nvPr>
        </p:nvSpPr>
        <p:spPr>
          <a:xfrm>
            <a:off x="457200" y="1295400"/>
            <a:ext cx="8229600" cy="4525963"/>
          </a:xfrm>
          <a:prstGeom prst="rect">
            <a:avLst/>
          </a:prstGeom>
        </p:spPr>
        <p:txBody>
          <a:bodyPr>
            <a:normAutofit fontScale="85000" lnSpcReduction="10000"/>
          </a:bodyPr>
          <a:lstStyle/>
          <a:p>
            <a:r>
              <a:rPr lang="en-US" dirty="0"/>
              <a:t>An abstract class is a class with or without data members that provides some functionality and leaves the remaining functionality for its child class to implement. The child class must provide the functionality not provided by the abstract class or else the child class also becomes abstract.</a:t>
            </a:r>
          </a:p>
          <a:p>
            <a:r>
              <a:rPr lang="en-US" dirty="0"/>
              <a:t>Objects of an abstract and interface class cannot be created i.e. only objects of concrete class can be created</a:t>
            </a:r>
          </a:p>
          <a:p>
            <a:r>
              <a:rPr lang="en-US" dirty="0"/>
              <a:t>To define a class as Abstract, the keyword </a:t>
            </a:r>
            <a:r>
              <a:rPr lang="en-US" i="1" dirty="0"/>
              <a:t>abstract</a:t>
            </a:r>
            <a:r>
              <a:rPr lang="en-US" dirty="0"/>
              <a:t> is to be used e.g. abstract class </a:t>
            </a:r>
            <a:r>
              <a:rPr lang="en-US" dirty="0" err="1"/>
              <a:t>ClassName</a:t>
            </a:r>
            <a:r>
              <a:rPr lang="en-US" dirty="0"/>
              <a:t> { }</a:t>
            </a:r>
          </a:p>
        </p:txBody>
      </p:sp>
    </p:spTree>
    <p:extLst>
      <p:ext uri="{BB962C8B-B14F-4D97-AF65-F5344CB8AC3E}">
        <p14:creationId xmlns:p14="http://schemas.microsoft.com/office/powerpoint/2010/main" val="436081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487" y="381205"/>
            <a:ext cx="4800600" cy="1143000"/>
          </a:xfrm>
        </p:spPr>
        <p:txBody>
          <a:bodyPr>
            <a:normAutofit/>
          </a:bodyPr>
          <a:lstStyle/>
          <a:p>
            <a:r>
              <a:rPr kumimoji="1" lang="en-US" dirty="0" smtClean="0">
                <a:solidFill>
                  <a:srgbClr val="22BBEA"/>
                </a:solidFill>
                <a:latin typeface="Verdana" panose="020B0604030504040204" pitchFamily="34" charset="0"/>
                <a:ea typeface="Verdana" panose="020B0604030504040204" pitchFamily="34" charset="0"/>
                <a:cs typeface="Verdana" panose="020B0604030504040204" pitchFamily="34" charset="0"/>
              </a:rPr>
              <a:t>Abstract </a:t>
            </a:r>
            <a:r>
              <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rPr>
              <a:t>Classes</a:t>
            </a:r>
            <a:endPar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76400" y="2286000"/>
            <a:ext cx="5628774" cy="2133600"/>
          </a:xfrm>
          <a:prstGeom prst="rect">
            <a:avLst/>
          </a:prstGeom>
        </p:spPr>
      </p:pic>
    </p:spTree>
    <p:extLst>
      <p:ext uri="{BB962C8B-B14F-4D97-AF65-F5344CB8AC3E}">
        <p14:creationId xmlns:p14="http://schemas.microsoft.com/office/powerpoint/2010/main" val="3135022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6172200" cy="1143000"/>
          </a:xfrm>
        </p:spPr>
        <p:txBody>
          <a:bodyPr>
            <a:normAutofit/>
          </a:bodyPr>
          <a:lstStyle/>
          <a:p>
            <a:r>
              <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rPr>
              <a:t>Abstract Properties and Methods</a:t>
            </a:r>
            <a:endPar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4294967295"/>
          </p:nvPr>
        </p:nvSpPr>
        <p:spPr>
          <a:xfrm>
            <a:off x="457200" y="1798637"/>
            <a:ext cx="8229600" cy="4525963"/>
          </a:xfrm>
          <a:prstGeom prst="rect">
            <a:avLst/>
          </a:prstGeom>
        </p:spPr>
        <p:txBody>
          <a:bodyPr/>
          <a:lstStyle/>
          <a:p>
            <a:pPr algn="just"/>
            <a:r>
              <a:rPr lang="en-US" dirty="0" smtClean="0"/>
              <a:t>Abstract method must use “abstract” keyword.</a:t>
            </a:r>
          </a:p>
          <a:p>
            <a:pPr algn="just"/>
            <a:r>
              <a:rPr lang="en-US" dirty="0" smtClean="0"/>
              <a:t>Abstract method has only method name but no body (implementation).</a:t>
            </a:r>
          </a:p>
          <a:p>
            <a:pPr algn="just"/>
            <a:r>
              <a:rPr lang="en-US" dirty="0"/>
              <a:t>Private methods cannot be Abstract</a:t>
            </a:r>
            <a:r>
              <a:rPr lang="en-US" dirty="0" smtClean="0"/>
              <a:t> method</a:t>
            </a:r>
          </a:p>
          <a:p>
            <a:pPr algn="just"/>
            <a:r>
              <a:rPr lang="en-US" dirty="0" smtClean="0"/>
              <a:t>If abstract method declare as protected method that implements must define as public or protected.</a:t>
            </a:r>
            <a:endParaRPr lang="en-US" dirty="0"/>
          </a:p>
        </p:txBody>
      </p:sp>
    </p:spTree>
    <p:extLst>
      <p:ext uri="{BB962C8B-B14F-4D97-AF65-F5344CB8AC3E}">
        <p14:creationId xmlns:p14="http://schemas.microsoft.com/office/powerpoint/2010/main" val="10618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4800600" cy="1143000"/>
          </a:xfrm>
        </p:spPr>
        <p:txBody>
          <a:bodyPr>
            <a:normAutofit fontScale="90000"/>
          </a:bodyPr>
          <a:lstStyle/>
          <a:p>
            <a:r>
              <a:rPr kumimoji="1" lang="en-US" dirty="0">
                <a:solidFill>
                  <a:srgbClr val="22BBEA"/>
                </a:solidFill>
                <a:latin typeface="Verdana" panose="020B0604030504040204" pitchFamily="34" charset="0"/>
                <a:ea typeface="Verdana" panose="020B0604030504040204" pitchFamily="34" charset="0"/>
                <a:cs typeface="Verdana" panose="020B0604030504040204" pitchFamily="34" charset="0"/>
              </a:rPr>
              <a:t>Abstract Properties and Methods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73" y="2124074"/>
            <a:ext cx="7762527" cy="3667125"/>
          </a:xfrm>
          <a:prstGeom prst="rect">
            <a:avLst/>
          </a:prstGeom>
        </p:spPr>
      </p:pic>
    </p:spTree>
    <p:extLst>
      <p:ext uri="{BB962C8B-B14F-4D97-AF65-F5344CB8AC3E}">
        <p14:creationId xmlns:p14="http://schemas.microsoft.com/office/powerpoint/2010/main" val="2921807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201" y="321866"/>
            <a:ext cx="4800600" cy="1143000"/>
          </a:xfrm>
        </p:spPr>
        <p:txBody>
          <a:bodyPr>
            <a:normAutofit/>
          </a:bodyPr>
          <a:lstStyle/>
          <a:p>
            <a:r>
              <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rPr>
              <a:t>Abstract Properties and Methods</a:t>
            </a:r>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1981200"/>
            <a:ext cx="7492203" cy="3342481"/>
          </a:xfrm>
          <a:prstGeom prst="rect">
            <a:avLst/>
          </a:prstGeom>
        </p:spPr>
      </p:pic>
    </p:spTree>
    <p:extLst>
      <p:ext uri="{BB962C8B-B14F-4D97-AF65-F5344CB8AC3E}">
        <p14:creationId xmlns:p14="http://schemas.microsoft.com/office/powerpoint/2010/main" val="4264545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175" y="307957"/>
            <a:ext cx="4800600" cy="1143000"/>
          </a:xfrm>
        </p:spPr>
        <p:txBody>
          <a:bodyPr>
            <a:normAutofit/>
          </a:bodyPr>
          <a:lstStyle/>
          <a:p>
            <a:r>
              <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rPr>
              <a:t>Abstract Properties and Methods</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3000" y="1828800"/>
            <a:ext cx="6838950" cy="3771864"/>
          </a:xfrm>
          <a:prstGeom prst="rect">
            <a:avLst/>
          </a:prstGeom>
        </p:spPr>
      </p:pic>
    </p:spTree>
    <p:extLst>
      <p:ext uri="{BB962C8B-B14F-4D97-AF65-F5344CB8AC3E}">
        <p14:creationId xmlns:p14="http://schemas.microsoft.com/office/powerpoint/2010/main" val="133169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228600"/>
            <a:ext cx="4800600" cy="1143000"/>
          </a:xfrm>
        </p:spPr>
        <p:txBody>
          <a:bodyPr>
            <a:normAutofit/>
          </a:bodyPr>
          <a:lstStyle/>
          <a:p>
            <a:r>
              <a:rPr kumimoji="1" lang="en-US" sz="2500" dirty="0">
                <a:solidFill>
                  <a:srgbClr val="22BBEA"/>
                </a:solidFill>
                <a:latin typeface="Verdana" panose="020B0604030504040204" pitchFamily="34" charset="0"/>
                <a:ea typeface="Verdana" panose="020B0604030504040204" pitchFamily="34" charset="0"/>
                <a:cs typeface="Verdana" panose="020B0604030504040204" pitchFamily="34" charset="0"/>
              </a:rPr>
              <a:t>Abstract Properties and Methods</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3000" y="1905000"/>
            <a:ext cx="6858000" cy="24799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17837"/>
            <a:ext cx="2617107" cy="1601054"/>
          </a:xfrm>
          <a:prstGeom prst="rect">
            <a:avLst/>
          </a:prstGeom>
        </p:spPr>
      </p:pic>
    </p:spTree>
    <p:extLst>
      <p:ext uri="{BB962C8B-B14F-4D97-AF65-F5344CB8AC3E}">
        <p14:creationId xmlns:p14="http://schemas.microsoft.com/office/powerpoint/2010/main" val="2423228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28600"/>
            <a:ext cx="9906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394" y="154809"/>
            <a:ext cx="6030006" cy="609359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5334000"/>
            <a:ext cx="1556238" cy="685800"/>
          </a:xfrm>
          <a:prstGeom prst="rect">
            <a:avLst/>
          </a:prstGeom>
        </p:spPr>
      </p:pic>
    </p:spTree>
    <p:extLst>
      <p:ext uri="{BB962C8B-B14F-4D97-AF65-F5344CB8AC3E}">
        <p14:creationId xmlns:p14="http://schemas.microsoft.com/office/powerpoint/2010/main" val="319417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1109</TotalTime>
  <Words>352</Words>
  <Application>Microsoft Office PowerPoint</Application>
  <PresentationFormat>On-screen Show (4:3)</PresentationFormat>
  <Paragraphs>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Verdana</vt:lpstr>
      <vt:lpstr>Wingdings</vt:lpstr>
      <vt:lpstr>Office Theme</vt:lpstr>
      <vt:lpstr>PowerPoint Presentation</vt:lpstr>
      <vt:lpstr>Abstract Classes</vt:lpstr>
      <vt:lpstr>Abstract Classes</vt:lpstr>
      <vt:lpstr>Abstract Properties and Methods</vt:lpstr>
      <vt:lpstr>Abstract Properties and Methods</vt:lpstr>
      <vt:lpstr>Abstract Properties and Methods</vt:lpstr>
      <vt:lpstr>Abstract Properties and Methods</vt:lpstr>
      <vt:lpstr>Abstract Properties and Methods</vt:lpstr>
      <vt:lpstr>PowerPoint Presentation</vt:lpstr>
      <vt:lpstr>Interfaces</vt:lpstr>
      <vt:lpstr>Interfaces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Mork Ratha</dc:creator>
  <cp:lastModifiedBy>Rith Nhel</cp:lastModifiedBy>
  <cp:revision>97</cp:revision>
  <dcterms:created xsi:type="dcterms:W3CDTF">2013-10-30T01:38:57Z</dcterms:created>
  <dcterms:modified xsi:type="dcterms:W3CDTF">2019-02-07T08:08:20Z</dcterms:modified>
</cp:coreProperties>
</file>