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4"/>
  </p:notesMasterIdLst>
  <p:sldIdLst>
    <p:sldId id="256" r:id="rId5"/>
    <p:sldId id="257" r:id="rId6"/>
    <p:sldId id="258" r:id="rId7"/>
    <p:sldId id="274" r:id="rId8"/>
    <p:sldId id="275" r:id="rId9"/>
    <p:sldId id="276" r:id="rId10"/>
    <p:sldId id="259" r:id="rId11"/>
    <p:sldId id="324" r:id="rId12"/>
    <p:sldId id="260" r:id="rId13"/>
    <p:sldId id="261" r:id="rId14"/>
    <p:sldId id="262" r:id="rId15"/>
    <p:sldId id="325" r:id="rId16"/>
    <p:sldId id="263" r:id="rId17"/>
    <p:sldId id="266" r:id="rId18"/>
    <p:sldId id="267" r:id="rId19"/>
    <p:sldId id="322" r:id="rId20"/>
    <p:sldId id="323" r:id="rId21"/>
    <p:sldId id="268" r:id="rId22"/>
    <p:sldId id="269" r:id="rId23"/>
    <p:sldId id="270" r:id="rId24"/>
    <p:sldId id="271" r:id="rId25"/>
    <p:sldId id="272" r:id="rId26"/>
    <p:sldId id="273" r:id="rId27"/>
    <p:sldId id="277" r:id="rId28"/>
    <p:sldId id="278" r:id="rId29"/>
    <p:sldId id="279" r:id="rId30"/>
    <p:sldId id="280" r:id="rId31"/>
    <p:sldId id="281" r:id="rId32"/>
    <p:sldId id="282"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Cambria Math" panose="02040503050406030204" pitchFamily="18" charset="0"/>
      <p:regular r:id="rId39"/>
    </p:embeddedFont>
    <p:embeddedFont>
      <p:font typeface="Comfortaa" panose="020B0604020202020204" charset="0"/>
      <p:regular r:id="rId40"/>
      <p:bold r:id="rId41"/>
    </p:embeddedFont>
    <p:embeddedFont>
      <p:font typeface="Comfortaa Light" panose="020B0604020202020204" charset="0"/>
      <p:regular r:id="rId42"/>
      <p:bold r:id="rId43"/>
    </p:embeddedFont>
    <p:embeddedFont>
      <p:font typeface="Permanent Marker" panose="020B060402020202020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0" roundtripDataSignature="AMtx7mgDK4e4MpjOewHPcZiypqqboIL9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B15E9B-0D88-4AC1-83A5-E561BB850E9E}" v="1097" dt="2023-03-21T16:11:11.759"/>
  </p1510:revLst>
</p1510:revInfo>
</file>

<file path=ppt/tableStyles.xml><?xml version="1.0" encoding="utf-8"?>
<a:tblStyleLst xmlns:a="http://schemas.openxmlformats.org/drawingml/2006/main" def="{05BAE45E-ED82-45FB-8C4B-3C89F854B313}">
  <a:tblStyle styleId="{05BAE45E-ED82-45FB-8C4B-3C89F854B313}"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17C0C081-8F96-43D2-9A2D-BBD0996AFFF4}"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8.fntdata"/><Relationship Id="rId104"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10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0.fntdata"/><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100" Type="http://customschemas.google.com/relationships/presentationmetadata" Target="metadata"/><Relationship Id="rId105"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9" name="Google Shape;7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1" name="Google Shape;7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5" name="Google Shape;7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7" name="Google Shape;7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6" name="Google Shape;75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6" name="Google Shape;75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524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6" name="Google Shape;75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035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3" name="Google Shape;76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9" name="Google Shape;76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1" name="Google Shape;7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7" name="Google Shape;78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5" name="Google Shape;79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6" name="Google Shape;82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3" name="Google Shape;8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0" name="Google Shape;84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8" name="Google Shape;84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5" name="Google Shape;8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3" name="Google Shape;86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0" name="Google Shape;6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3" name="Google Shape;80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0" name="Google Shape;81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8" name="Google Shape;81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6" name="Google Shape;6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6" name="Google Shape;6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13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3" name="Google Shape;6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 TITLE" type="title">
  <p:cSld name="TITLE">
    <p:spTree>
      <p:nvGrpSpPr>
        <p:cNvPr id="1" name="Shape 8"/>
        <p:cNvGrpSpPr/>
        <p:nvPr/>
      </p:nvGrpSpPr>
      <p:grpSpPr>
        <a:xfrm>
          <a:off x="0" y="0"/>
          <a:ext cx="0" cy="0"/>
          <a:chOff x="0" y="0"/>
          <a:chExt cx="0" cy="0"/>
        </a:xfrm>
      </p:grpSpPr>
      <p:grpSp>
        <p:nvGrpSpPr>
          <p:cNvPr id="9" name="Google Shape;9;p68"/>
          <p:cNvGrpSpPr/>
          <p:nvPr/>
        </p:nvGrpSpPr>
        <p:grpSpPr>
          <a:xfrm>
            <a:off x="-12452" y="310275"/>
            <a:ext cx="9180800" cy="4538300"/>
            <a:chOff x="-12452" y="310275"/>
            <a:chExt cx="9180800" cy="4538300"/>
          </a:xfrm>
        </p:grpSpPr>
        <p:cxnSp>
          <p:nvCxnSpPr>
            <p:cNvPr id="10" name="Google Shape;10;p68"/>
            <p:cNvCxnSpPr/>
            <p:nvPr/>
          </p:nvCxnSpPr>
          <p:spPr>
            <a:xfrm>
              <a:off x="-552" y="4023430"/>
              <a:ext cx="9168900" cy="0"/>
            </a:xfrm>
            <a:prstGeom prst="straightConnector1">
              <a:avLst/>
            </a:prstGeom>
            <a:noFill/>
            <a:ln w="9525" cap="flat" cmpd="sng">
              <a:solidFill>
                <a:schemeClr val="lt2"/>
              </a:solidFill>
              <a:prstDash val="solid"/>
              <a:round/>
              <a:headEnd type="none" w="sm" len="sm"/>
              <a:tailEnd type="none" w="sm" len="sm"/>
            </a:ln>
          </p:spPr>
        </p:cxnSp>
        <p:cxnSp>
          <p:nvCxnSpPr>
            <p:cNvPr id="11" name="Google Shape;11;p68"/>
            <p:cNvCxnSpPr/>
            <p:nvPr/>
          </p:nvCxnSpPr>
          <p:spPr>
            <a:xfrm>
              <a:off x="-12452" y="310275"/>
              <a:ext cx="9168900" cy="0"/>
            </a:xfrm>
            <a:prstGeom prst="straightConnector1">
              <a:avLst/>
            </a:prstGeom>
            <a:noFill/>
            <a:ln w="9525" cap="flat" cmpd="sng">
              <a:solidFill>
                <a:schemeClr val="lt2"/>
              </a:solidFill>
              <a:prstDash val="solid"/>
              <a:round/>
              <a:headEnd type="none" w="sm" len="sm"/>
              <a:tailEnd type="none" w="sm" len="sm"/>
            </a:ln>
          </p:spPr>
        </p:cxnSp>
        <p:cxnSp>
          <p:nvCxnSpPr>
            <p:cNvPr id="12" name="Google Shape;12;p68"/>
            <p:cNvCxnSpPr/>
            <p:nvPr/>
          </p:nvCxnSpPr>
          <p:spPr>
            <a:xfrm>
              <a:off x="-552" y="722848"/>
              <a:ext cx="9168900" cy="0"/>
            </a:xfrm>
            <a:prstGeom prst="straightConnector1">
              <a:avLst/>
            </a:prstGeom>
            <a:noFill/>
            <a:ln w="9525" cap="flat" cmpd="sng">
              <a:solidFill>
                <a:schemeClr val="lt2"/>
              </a:solidFill>
              <a:prstDash val="solid"/>
              <a:round/>
              <a:headEnd type="none" w="sm" len="sm"/>
              <a:tailEnd type="none" w="sm" len="sm"/>
            </a:ln>
          </p:spPr>
        </p:cxnSp>
        <p:cxnSp>
          <p:nvCxnSpPr>
            <p:cNvPr id="13" name="Google Shape;13;p68"/>
            <p:cNvCxnSpPr/>
            <p:nvPr/>
          </p:nvCxnSpPr>
          <p:spPr>
            <a:xfrm>
              <a:off x="-552" y="1135420"/>
              <a:ext cx="9168900" cy="0"/>
            </a:xfrm>
            <a:prstGeom prst="straightConnector1">
              <a:avLst/>
            </a:prstGeom>
            <a:noFill/>
            <a:ln w="9525" cap="flat" cmpd="sng">
              <a:solidFill>
                <a:schemeClr val="lt2"/>
              </a:solidFill>
              <a:prstDash val="solid"/>
              <a:round/>
              <a:headEnd type="none" w="sm" len="sm"/>
              <a:tailEnd type="none" w="sm" len="sm"/>
            </a:ln>
          </p:spPr>
        </p:cxnSp>
        <p:cxnSp>
          <p:nvCxnSpPr>
            <p:cNvPr id="14" name="Google Shape;14;p68"/>
            <p:cNvCxnSpPr/>
            <p:nvPr/>
          </p:nvCxnSpPr>
          <p:spPr>
            <a:xfrm>
              <a:off x="-552" y="1547993"/>
              <a:ext cx="9168900" cy="0"/>
            </a:xfrm>
            <a:prstGeom prst="straightConnector1">
              <a:avLst/>
            </a:prstGeom>
            <a:noFill/>
            <a:ln w="9525" cap="flat" cmpd="sng">
              <a:solidFill>
                <a:schemeClr val="lt2"/>
              </a:solidFill>
              <a:prstDash val="solid"/>
              <a:round/>
              <a:headEnd type="none" w="sm" len="sm"/>
              <a:tailEnd type="none" w="sm" len="sm"/>
            </a:ln>
          </p:spPr>
        </p:cxnSp>
        <p:cxnSp>
          <p:nvCxnSpPr>
            <p:cNvPr id="15" name="Google Shape;15;p68"/>
            <p:cNvCxnSpPr/>
            <p:nvPr/>
          </p:nvCxnSpPr>
          <p:spPr>
            <a:xfrm>
              <a:off x="-552" y="1960566"/>
              <a:ext cx="9168900" cy="0"/>
            </a:xfrm>
            <a:prstGeom prst="straightConnector1">
              <a:avLst/>
            </a:prstGeom>
            <a:noFill/>
            <a:ln w="9525" cap="flat" cmpd="sng">
              <a:solidFill>
                <a:schemeClr val="lt2"/>
              </a:solidFill>
              <a:prstDash val="solid"/>
              <a:round/>
              <a:headEnd type="none" w="sm" len="sm"/>
              <a:tailEnd type="none" w="sm" len="sm"/>
            </a:ln>
          </p:spPr>
        </p:cxnSp>
        <p:cxnSp>
          <p:nvCxnSpPr>
            <p:cNvPr id="16" name="Google Shape;16;p68"/>
            <p:cNvCxnSpPr/>
            <p:nvPr/>
          </p:nvCxnSpPr>
          <p:spPr>
            <a:xfrm>
              <a:off x="-552" y="2373139"/>
              <a:ext cx="9168900" cy="0"/>
            </a:xfrm>
            <a:prstGeom prst="straightConnector1">
              <a:avLst/>
            </a:prstGeom>
            <a:noFill/>
            <a:ln w="9525" cap="flat" cmpd="sng">
              <a:solidFill>
                <a:schemeClr val="lt2"/>
              </a:solidFill>
              <a:prstDash val="solid"/>
              <a:round/>
              <a:headEnd type="none" w="sm" len="sm"/>
              <a:tailEnd type="none" w="sm" len="sm"/>
            </a:ln>
          </p:spPr>
        </p:cxnSp>
        <p:cxnSp>
          <p:nvCxnSpPr>
            <p:cNvPr id="17" name="Google Shape;17;p68"/>
            <p:cNvCxnSpPr/>
            <p:nvPr/>
          </p:nvCxnSpPr>
          <p:spPr>
            <a:xfrm>
              <a:off x="-552" y="2785711"/>
              <a:ext cx="9168900" cy="0"/>
            </a:xfrm>
            <a:prstGeom prst="straightConnector1">
              <a:avLst/>
            </a:prstGeom>
            <a:noFill/>
            <a:ln w="9525" cap="flat" cmpd="sng">
              <a:solidFill>
                <a:schemeClr val="lt2"/>
              </a:solidFill>
              <a:prstDash val="solid"/>
              <a:round/>
              <a:headEnd type="none" w="sm" len="sm"/>
              <a:tailEnd type="none" w="sm" len="sm"/>
            </a:ln>
          </p:spPr>
        </p:cxnSp>
        <p:cxnSp>
          <p:nvCxnSpPr>
            <p:cNvPr id="18" name="Google Shape;18;p68"/>
            <p:cNvCxnSpPr/>
            <p:nvPr/>
          </p:nvCxnSpPr>
          <p:spPr>
            <a:xfrm>
              <a:off x="-552" y="3198284"/>
              <a:ext cx="9168900" cy="0"/>
            </a:xfrm>
            <a:prstGeom prst="straightConnector1">
              <a:avLst/>
            </a:prstGeom>
            <a:noFill/>
            <a:ln w="9525" cap="flat" cmpd="sng">
              <a:solidFill>
                <a:schemeClr val="lt2"/>
              </a:solidFill>
              <a:prstDash val="solid"/>
              <a:round/>
              <a:headEnd type="none" w="sm" len="sm"/>
              <a:tailEnd type="none" w="sm" len="sm"/>
            </a:ln>
          </p:spPr>
        </p:cxnSp>
        <p:cxnSp>
          <p:nvCxnSpPr>
            <p:cNvPr id="19" name="Google Shape;19;p68"/>
            <p:cNvCxnSpPr/>
            <p:nvPr/>
          </p:nvCxnSpPr>
          <p:spPr>
            <a:xfrm>
              <a:off x="-552" y="3610857"/>
              <a:ext cx="9168900" cy="0"/>
            </a:xfrm>
            <a:prstGeom prst="straightConnector1">
              <a:avLst/>
            </a:prstGeom>
            <a:noFill/>
            <a:ln w="9525" cap="flat" cmpd="sng">
              <a:solidFill>
                <a:schemeClr val="lt2"/>
              </a:solidFill>
              <a:prstDash val="solid"/>
              <a:round/>
              <a:headEnd type="none" w="sm" len="sm"/>
              <a:tailEnd type="none" w="sm" len="sm"/>
            </a:ln>
          </p:spPr>
        </p:cxnSp>
        <p:cxnSp>
          <p:nvCxnSpPr>
            <p:cNvPr id="20" name="Google Shape;20;p68"/>
            <p:cNvCxnSpPr/>
            <p:nvPr/>
          </p:nvCxnSpPr>
          <p:spPr>
            <a:xfrm>
              <a:off x="-552" y="4436002"/>
              <a:ext cx="9168900" cy="0"/>
            </a:xfrm>
            <a:prstGeom prst="straightConnector1">
              <a:avLst/>
            </a:prstGeom>
            <a:noFill/>
            <a:ln w="9525" cap="flat" cmpd="sng">
              <a:solidFill>
                <a:schemeClr val="lt2"/>
              </a:solidFill>
              <a:prstDash val="solid"/>
              <a:round/>
              <a:headEnd type="none" w="sm" len="sm"/>
              <a:tailEnd type="none" w="sm" len="sm"/>
            </a:ln>
          </p:spPr>
        </p:cxnSp>
        <p:cxnSp>
          <p:nvCxnSpPr>
            <p:cNvPr id="21" name="Google Shape;21;p68"/>
            <p:cNvCxnSpPr/>
            <p:nvPr/>
          </p:nvCxnSpPr>
          <p:spPr>
            <a:xfrm>
              <a:off x="-552" y="4848575"/>
              <a:ext cx="9168900" cy="0"/>
            </a:xfrm>
            <a:prstGeom prst="straightConnector1">
              <a:avLst/>
            </a:prstGeom>
            <a:noFill/>
            <a:ln w="9525" cap="flat" cmpd="sng">
              <a:solidFill>
                <a:schemeClr val="lt2"/>
              </a:solidFill>
              <a:prstDash val="solid"/>
              <a:round/>
              <a:headEnd type="none" w="sm" len="sm"/>
              <a:tailEnd type="none" w="sm" len="sm"/>
            </a:ln>
          </p:spPr>
        </p:cxnSp>
      </p:grpSp>
      <p:sp>
        <p:nvSpPr>
          <p:cNvPr id="22" name="Google Shape;22;p68"/>
          <p:cNvSpPr txBox="1">
            <a:spLocks noGrp="1"/>
          </p:cNvSpPr>
          <p:nvPr>
            <p:ph type="ctrTitle"/>
          </p:nvPr>
        </p:nvSpPr>
        <p:spPr>
          <a:xfrm>
            <a:off x="311700" y="1447800"/>
            <a:ext cx="8520600" cy="1456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lnSpc>
                <a:spcPct val="100000"/>
              </a:lnSpc>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lnSpc>
                <a:spcPct val="100000"/>
              </a:lnSpc>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lnSpc>
                <a:spcPct val="100000"/>
              </a:lnSpc>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lnSpc>
                <a:spcPct val="100000"/>
              </a:lnSpc>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lnSpc>
                <a:spcPct val="100000"/>
              </a:lnSpc>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lnSpc>
                <a:spcPct val="100000"/>
              </a:lnSpc>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lnSpc>
                <a:spcPct val="100000"/>
              </a:lnSpc>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lnSpc>
                <a:spcPct val="100000"/>
              </a:lnSpc>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a:endParaRPr/>
          </a:p>
        </p:txBody>
      </p:sp>
      <p:sp>
        <p:nvSpPr>
          <p:cNvPr id="23" name="Google Shape;23;p68"/>
          <p:cNvSpPr txBox="1">
            <a:spLocks noGrp="1"/>
          </p:cNvSpPr>
          <p:nvPr>
            <p:ph type="subTitle" idx="1"/>
          </p:nvPr>
        </p:nvSpPr>
        <p:spPr>
          <a:xfrm>
            <a:off x="311700" y="2887400"/>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24"/>
        <p:cNvGrpSpPr/>
        <p:nvPr/>
      </p:nvGrpSpPr>
      <p:grpSpPr>
        <a:xfrm>
          <a:off x="0" y="0"/>
          <a:ext cx="0" cy="0"/>
          <a:chOff x="0" y="0"/>
          <a:chExt cx="0" cy="0"/>
        </a:xfrm>
      </p:grpSpPr>
      <p:grpSp>
        <p:nvGrpSpPr>
          <p:cNvPr id="25" name="Google Shape;25;p69"/>
          <p:cNvGrpSpPr/>
          <p:nvPr/>
        </p:nvGrpSpPr>
        <p:grpSpPr>
          <a:xfrm>
            <a:off x="-12452" y="310275"/>
            <a:ext cx="9180800" cy="4538300"/>
            <a:chOff x="-12452" y="310275"/>
            <a:chExt cx="9180800" cy="4538300"/>
          </a:xfrm>
        </p:grpSpPr>
        <p:cxnSp>
          <p:nvCxnSpPr>
            <p:cNvPr id="26" name="Google Shape;26;p69"/>
            <p:cNvCxnSpPr/>
            <p:nvPr/>
          </p:nvCxnSpPr>
          <p:spPr>
            <a:xfrm>
              <a:off x="-552" y="4023430"/>
              <a:ext cx="9168900" cy="0"/>
            </a:xfrm>
            <a:prstGeom prst="straightConnector1">
              <a:avLst/>
            </a:prstGeom>
            <a:noFill/>
            <a:ln w="9525" cap="flat" cmpd="sng">
              <a:solidFill>
                <a:schemeClr val="lt2"/>
              </a:solidFill>
              <a:prstDash val="solid"/>
              <a:round/>
              <a:headEnd type="none" w="sm" len="sm"/>
              <a:tailEnd type="none" w="sm" len="sm"/>
            </a:ln>
          </p:spPr>
        </p:cxnSp>
        <p:cxnSp>
          <p:nvCxnSpPr>
            <p:cNvPr id="27" name="Google Shape;27;p69"/>
            <p:cNvCxnSpPr/>
            <p:nvPr/>
          </p:nvCxnSpPr>
          <p:spPr>
            <a:xfrm>
              <a:off x="-12452" y="310275"/>
              <a:ext cx="9168900" cy="0"/>
            </a:xfrm>
            <a:prstGeom prst="straightConnector1">
              <a:avLst/>
            </a:prstGeom>
            <a:noFill/>
            <a:ln w="9525" cap="flat" cmpd="sng">
              <a:solidFill>
                <a:schemeClr val="lt2"/>
              </a:solidFill>
              <a:prstDash val="solid"/>
              <a:round/>
              <a:headEnd type="none" w="sm" len="sm"/>
              <a:tailEnd type="none" w="sm" len="sm"/>
            </a:ln>
          </p:spPr>
        </p:cxnSp>
        <p:cxnSp>
          <p:nvCxnSpPr>
            <p:cNvPr id="28" name="Google Shape;28;p69"/>
            <p:cNvCxnSpPr/>
            <p:nvPr/>
          </p:nvCxnSpPr>
          <p:spPr>
            <a:xfrm>
              <a:off x="-552" y="722848"/>
              <a:ext cx="9168900" cy="0"/>
            </a:xfrm>
            <a:prstGeom prst="straightConnector1">
              <a:avLst/>
            </a:prstGeom>
            <a:noFill/>
            <a:ln w="9525" cap="flat" cmpd="sng">
              <a:solidFill>
                <a:schemeClr val="lt2"/>
              </a:solidFill>
              <a:prstDash val="solid"/>
              <a:round/>
              <a:headEnd type="none" w="sm" len="sm"/>
              <a:tailEnd type="none" w="sm" len="sm"/>
            </a:ln>
          </p:spPr>
        </p:cxnSp>
        <p:cxnSp>
          <p:nvCxnSpPr>
            <p:cNvPr id="29" name="Google Shape;29;p69"/>
            <p:cNvCxnSpPr/>
            <p:nvPr/>
          </p:nvCxnSpPr>
          <p:spPr>
            <a:xfrm>
              <a:off x="-552" y="1135420"/>
              <a:ext cx="9168900" cy="0"/>
            </a:xfrm>
            <a:prstGeom prst="straightConnector1">
              <a:avLst/>
            </a:prstGeom>
            <a:noFill/>
            <a:ln w="9525" cap="flat" cmpd="sng">
              <a:solidFill>
                <a:schemeClr val="lt2"/>
              </a:solidFill>
              <a:prstDash val="solid"/>
              <a:round/>
              <a:headEnd type="none" w="sm" len="sm"/>
              <a:tailEnd type="none" w="sm" len="sm"/>
            </a:ln>
          </p:spPr>
        </p:cxnSp>
        <p:cxnSp>
          <p:nvCxnSpPr>
            <p:cNvPr id="30" name="Google Shape;30;p69"/>
            <p:cNvCxnSpPr/>
            <p:nvPr/>
          </p:nvCxnSpPr>
          <p:spPr>
            <a:xfrm>
              <a:off x="-552" y="1547993"/>
              <a:ext cx="9168900" cy="0"/>
            </a:xfrm>
            <a:prstGeom prst="straightConnector1">
              <a:avLst/>
            </a:prstGeom>
            <a:noFill/>
            <a:ln w="9525" cap="flat" cmpd="sng">
              <a:solidFill>
                <a:schemeClr val="lt2"/>
              </a:solidFill>
              <a:prstDash val="solid"/>
              <a:round/>
              <a:headEnd type="none" w="sm" len="sm"/>
              <a:tailEnd type="none" w="sm" len="sm"/>
            </a:ln>
          </p:spPr>
        </p:cxnSp>
        <p:cxnSp>
          <p:nvCxnSpPr>
            <p:cNvPr id="31" name="Google Shape;31;p69"/>
            <p:cNvCxnSpPr/>
            <p:nvPr/>
          </p:nvCxnSpPr>
          <p:spPr>
            <a:xfrm>
              <a:off x="-552" y="1960566"/>
              <a:ext cx="9168900" cy="0"/>
            </a:xfrm>
            <a:prstGeom prst="straightConnector1">
              <a:avLst/>
            </a:prstGeom>
            <a:noFill/>
            <a:ln w="9525" cap="flat" cmpd="sng">
              <a:solidFill>
                <a:schemeClr val="lt2"/>
              </a:solidFill>
              <a:prstDash val="solid"/>
              <a:round/>
              <a:headEnd type="none" w="sm" len="sm"/>
              <a:tailEnd type="none" w="sm" len="sm"/>
            </a:ln>
          </p:spPr>
        </p:cxnSp>
        <p:cxnSp>
          <p:nvCxnSpPr>
            <p:cNvPr id="32" name="Google Shape;32;p69"/>
            <p:cNvCxnSpPr/>
            <p:nvPr/>
          </p:nvCxnSpPr>
          <p:spPr>
            <a:xfrm>
              <a:off x="-552" y="2373139"/>
              <a:ext cx="9168900" cy="0"/>
            </a:xfrm>
            <a:prstGeom prst="straightConnector1">
              <a:avLst/>
            </a:prstGeom>
            <a:noFill/>
            <a:ln w="9525" cap="flat" cmpd="sng">
              <a:solidFill>
                <a:schemeClr val="lt2"/>
              </a:solidFill>
              <a:prstDash val="solid"/>
              <a:round/>
              <a:headEnd type="none" w="sm" len="sm"/>
              <a:tailEnd type="none" w="sm" len="sm"/>
            </a:ln>
          </p:spPr>
        </p:cxnSp>
        <p:cxnSp>
          <p:nvCxnSpPr>
            <p:cNvPr id="33" name="Google Shape;33;p69"/>
            <p:cNvCxnSpPr/>
            <p:nvPr/>
          </p:nvCxnSpPr>
          <p:spPr>
            <a:xfrm>
              <a:off x="-552" y="2785711"/>
              <a:ext cx="9168900" cy="0"/>
            </a:xfrm>
            <a:prstGeom prst="straightConnector1">
              <a:avLst/>
            </a:prstGeom>
            <a:noFill/>
            <a:ln w="9525" cap="flat" cmpd="sng">
              <a:solidFill>
                <a:schemeClr val="lt2"/>
              </a:solidFill>
              <a:prstDash val="solid"/>
              <a:round/>
              <a:headEnd type="none" w="sm" len="sm"/>
              <a:tailEnd type="none" w="sm" len="sm"/>
            </a:ln>
          </p:spPr>
        </p:cxnSp>
        <p:cxnSp>
          <p:nvCxnSpPr>
            <p:cNvPr id="34" name="Google Shape;34;p69"/>
            <p:cNvCxnSpPr/>
            <p:nvPr/>
          </p:nvCxnSpPr>
          <p:spPr>
            <a:xfrm>
              <a:off x="-552" y="3198284"/>
              <a:ext cx="9168900" cy="0"/>
            </a:xfrm>
            <a:prstGeom prst="straightConnector1">
              <a:avLst/>
            </a:prstGeom>
            <a:noFill/>
            <a:ln w="9525" cap="flat" cmpd="sng">
              <a:solidFill>
                <a:schemeClr val="lt2"/>
              </a:solidFill>
              <a:prstDash val="solid"/>
              <a:round/>
              <a:headEnd type="none" w="sm" len="sm"/>
              <a:tailEnd type="none" w="sm" len="sm"/>
            </a:ln>
          </p:spPr>
        </p:cxnSp>
        <p:cxnSp>
          <p:nvCxnSpPr>
            <p:cNvPr id="35" name="Google Shape;35;p69"/>
            <p:cNvCxnSpPr/>
            <p:nvPr/>
          </p:nvCxnSpPr>
          <p:spPr>
            <a:xfrm>
              <a:off x="-552" y="3610857"/>
              <a:ext cx="9168900" cy="0"/>
            </a:xfrm>
            <a:prstGeom prst="straightConnector1">
              <a:avLst/>
            </a:prstGeom>
            <a:noFill/>
            <a:ln w="9525" cap="flat" cmpd="sng">
              <a:solidFill>
                <a:schemeClr val="lt2"/>
              </a:solidFill>
              <a:prstDash val="solid"/>
              <a:round/>
              <a:headEnd type="none" w="sm" len="sm"/>
              <a:tailEnd type="none" w="sm" len="sm"/>
            </a:ln>
          </p:spPr>
        </p:cxnSp>
        <p:cxnSp>
          <p:nvCxnSpPr>
            <p:cNvPr id="36" name="Google Shape;36;p69"/>
            <p:cNvCxnSpPr/>
            <p:nvPr/>
          </p:nvCxnSpPr>
          <p:spPr>
            <a:xfrm>
              <a:off x="-552" y="4436002"/>
              <a:ext cx="9168900" cy="0"/>
            </a:xfrm>
            <a:prstGeom prst="straightConnector1">
              <a:avLst/>
            </a:prstGeom>
            <a:noFill/>
            <a:ln w="9525" cap="flat" cmpd="sng">
              <a:solidFill>
                <a:schemeClr val="lt2"/>
              </a:solidFill>
              <a:prstDash val="solid"/>
              <a:round/>
              <a:headEnd type="none" w="sm" len="sm"/>
              <a:tailEnd type="none" w="sm" len="sm"/>
            </a:ln>
          </p:spPr>
        </p:cxnSp>
        <p:cxnSp>
          <p:nvCxnSpPr>
            <p:cNvPr id="37" name="Google Shape;37;p69"/>
            <p:cNvCxnSpPr/>
            <p:nvPr/>
          </p:nvCxnSpPr>
          <p:spPr>
            <a:xfrm>
              <a:off x="-552" y="4848575"/>
              <a:ext cx="9168900" cy="0"/>
            </a:xfrm>
            <a:prstGeom prst="straightConnector1">
              <a:avLst/>
            </a:prstGeom>
            <a:noFill/>
            <a:ln w="9525" cap="flat" cmpd="sng">
              <a:solidFill>
                <a:schemeClr val="lt2"/>
              </a:solidFill>
              <a:prstDash val="solid"/>
              <a:round/>
              <a:headEnd type="none" w="sm" len="sm"/>
              <a:tailEnd type="none" w="sm" len="sm"/>
            </a:ln>
          </p:spPr>
        </p:cxnSp>
      </p:grpSp>
      <p:sp>
        <p:nvSpPr>
          <p:cNvPr id="38" name="Google Shape;38;p69"/>
          <p:cNvSpPr txBox="1">
            <a:spLocks noGrp="1"/>
          </p:cNvSpPr>
          <p:nvPr>
            <p:ph type="subTitle" idx="1"/>
          </p:nvPr>
        </p:nvSpPr>
        <p:spPr>
          <a:xfrm>
            <a:off x="939525" y="2054550"/>
            <a:ext cx="29160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9"/>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BULLET POINTS">
  <p:cSld name="BIG_NUMBER_1_1_4">
    <p:spTree>
      <p:nvGrpSpPr>
        <p:cNvPr id="1" name="Shape 40"/>
        <p:cNvGrpSpPr/>
        <p:nvPr/>
      </p:nvGrpSpPr>
      <p:grpSpPr>
        <a:xfrm>
          <a:off x="0" y="0"/>
          <a:ext cx="0" cy="0"/>
          <a:chOff x="0" y="0"/>
          <a:chExt cx="0" cy="0"/>
        </a:xfrm>
      </p:grpSpPr>
      <p:grpSp>
        <p:nvGrpSpPr>
          <p:cNvPr id="41" name="Google Shape;41;p70"/>
          <p:cNvGrpSpPr/>
          <p:nvPr/>
        </p:nvGrpSpPr>
        <p:grpSpPr>
          <a:xfrm>
            <a:off x="-12452" y="310275"/>
            <a:ext cx="9180800" cy="4538300"/>
            <a:chOff x="-12452" y="310275"/>
            <a:chExt cx="9180800" cy="4538300"/>
          </a:xfrm>
        </p:grpSpPr>
        <p:cxnSp>
          <p:nvCxnSpPr>
            <p:cNvPr id="42" name="Google Shape;42;p70"/>
            <p:cNvCxnSpPr/>
            <p:nvPr/>
          </p:nvCxnSpPr>
          <p:spPr>
            <a:xfrm>
              <a:off x="-552" y="4023430"/>
              <a:ext cx="9168900" cy="0"/>
            </a:xfrm>
            <a:prstGeom prst="straightConnector1">
              <a:avLst/>
            </a:prstGeom>
            <a:noFill/>
            <a:ln w="9525" cap="flat" cmpd="sng">
              <a:solidFill>
                <a:schemeClr val="lt2"/>
              </a:solidFill>
              <a:prstDash val="solid"/>
              <a:round/>
              <a:headEnd type="none" w="sm" len="sm"/>
              <a:tailEnd type="none" w="sm" len="sm"/>
            </a:ln>
          </p:spPr>
        </p:cxnSp>
        <p:cxnSp>
          <p:nvCxnSpPr>
            <p:cNvPr id="43" name="Google Shape;43;p70"/>
            <p:cNvCxnSpPr/>
            <p:nvPr/>
          </p:nvCxnSpPr>
          <p:spPr>
            <a:xfrm>
              <a:off x="-12452" y="310275"/>
              <a:ext cx="9168900" cy="0"/>
            </a:xfrm>
            <a:prstGeom prst="straightConnector1">
              <a:avLst/>
            </a:prstGeom>
            <a:noFill/>
            <a:ln w="9525" cap="flat" cmpd="sng">
              <a:solidFill>
                <a:schemeClr val="lt2"/>
              </a:solidFill>
              <a:prstDash val="solid"/>
              <a:round/>
              <a:headEnd type="none" w="sm" len="sm"/>
              <a:tailEnd type="none" w="sm" len="sm"/>
            </a:ln>
          </p:spPr>
        </p:cxnSp>
        <p:cxnSp>
          <p:nvCxnSpPr>
            <p:cNvPr id="44" name="Google Shape;44;p70"/>
            <p:cNvCxnSpPr/>
            <p:nvPr/>
          </p:nvCxnSpPr>
          <p:spPr>
            <a:xfrm>
              <a:off x="-552" y="722848"/>
              <a:ext cx="9168900" cy="0"/>
            </a:xfrm>
            <a:prstGeom prst="straightConnector1">
              <a:avLst/>
            </a:prstGeom>
            <a:noFill/>
            <a:ln w="9525" cap="flat" cmpd="sng">
              <a:solidFill>
                <a:schemeClr val="lt2"/>
              </a:solidFill>
              <a:prstDash val="solid"/>
              <a:round/>
              <a:headEnd type="none" w="sm" len="sm"/>
              <a:tailEnd type="none" w="sm" len="sm"/>
            </a:ln>
          </p:spPr>
        </p:cxnSp>
        <p:cxnSp>
          <p:nvCxnSpPr>
            <p:cNvPr id="45" name="Google Shape;45;p70"/>
            <p:cNvCxnSpPr/>
            <p:nvPr/>
          </p:nvCxnSpPr>
          <p:spPr>
            <a:xfrm>
              <a:off x="-552" y="1135420"/>
              <a:ext cx="9168900" cy="0"/>
            </a:xfrm>
            <a:prstGeom prst="straightConnector1">
              <a:avLst/>
            </a:prstGeom>
            <a:noFill/>
            <a:ln w="9525" cap="flat" cmpd="sng">
              <a:solidFill>
                <a:schemeClr val="lt2"/>
              </a:solidFill>
              <a:prstDash val="solid"/>
              <a:round/>
              <a:headEnd type="none" w="sm" len="sm"/>
              <a:tailEnd type="none" w="sm" len="sm"/>
            </a:ln>
          </p:spPr>
        </p:cxnSp>
        <p:cxnSp>
          <p:nvCxnSpPr>
            <p:cNvPr id="46" name="Google Shape;46;p70"/>
            <p:cNvCxnSpPr/>
            <p:nvPr/>
          </p:nvCxnSpPr>
          <p:spPr>
            <a:xfrm>
              <a:off x="-552" y="1547993"/>
              <a:ext cx="9168900" cy="0"/>
            </a:xfrm>
            <a:prstGeom prst="straightConnector1">
              <a:avLst/>
            </a:prstGeom>
            <a:noFill/>
            <a:ln w="9525" cap="flat" cmpd="sng">
              <a:solidFill>
                <a:schemeClr val="lt2"/>
              </a:solidFill>
              <a:prstDash val="solid"/>
              <a:round/>
              <a:headEnd type="none" w="sm" len="sm"/>
              <a:tailEnd type="none" w="sm" len="sm"/>
            </a:ln>
          </p:spPr>
        </p:cxnSp>
        <p:cxnSp>
          <p:nvCxnSpPr>
            <p:cNvPr id="47" name="Google Shape;47;p70"/>
            <p:cNvCxnSpPr/>
            <p:nvPr/>
          </p:nvCxnSpPr>
          <p:spPr>
            <a:xfrm>
              <a:off x="-552" y="1960566"/>
              <a:ext cx="9168900" cy="0"/>
            </a:xfrm>
            <a:prstGeom prst="straightConnector1">
              <a:avLst/>
            </a:prstGeom>
            <a:noFill/>
            <a:ln w="9525" cap="flat" cmpd="sng">
              <a:solidFill>
                <a:schemeClr val="lt2"/>
              </a:solidFill>
              <a:prstDash val="solid"/>
              <a:round/>
              <a:headEnd type="none" w="sm" len="sm"/>
              <a:tailEnd type="none" w="sm" len="sm"/>
            </a:ln>
          </p:spPr>
        </p:cxnSp>
        <p:cxnSp>
          <p:nvCxnSpPr>
            <p:cNvPr id="48" name="Google Shape;48;p70"/>
            <p:cNvCxnSpPr/>
            <p:nvPr/>
          </p:nvCxnSpPr>
          <p:spPr>
            <a:xfrm>
              <a:off x="-552" y="2373139"/>
              <a:ext cx="9168900" cy="0"/>
            </a:xfrm>
            <a:prstGeom prst="straightConnector1">
              <a:avLst/>
            </a:prstGeom>
            <a:noFill/>
            <a:ln w="9525" cap="flat" cmpd="sng">
              <a:solidFill>
                <a:schemeClr val="lt2"/>
              </a:solidFill>
              <a:prstDash val="solid"/>
              <a:round/>
              <a:headEnd type="none" w="sm" len="sm"/>
              <a:tailEnd type="none" w="sm" len="sm"/>
            </a:ln>
          </p:spPr>
        </p:cxnSp>
        <p:cxnSp>
          <p:nvCxnSpPr>
            <p:cNvPr id="49" name="Google Shape;49;p70"/>
            <p:cNvCxnSpPr/>
            <p:nvPr/>
          </p:nvCxnSpPr>
          <p:spPr>
            <a:xfrm>
              <a:off x="-552" y="2785711"/>
              <a:ext cx="9168900" cy="0"/>
            </a:xfrm>
            <a:prstGeom prst="straightConnector1">
              <a:avLst/>
            </a:prstGeom>
            <a:noFill/>
            <a:ln w="9525" cap="flat" cmpd="sng">
              <a:solidFill>
                <a:schemeClr val="lt2"/>
              </a:solidFill>
              <a:prstDash val="solid"/>
              <a:round/>
              <a:headEnd type="none" w="sm" len="sm"/>
              <a:tailEnd type="none" w="sm" len="sm"/>
            </a:ln>
          </p:spPr>
        </p:cxnSp>
        <p:cxnSp>
          <p:nvCxnSpPr>
            <p:cNvPr id="50" name="Google Shape;50;p70"/>
            <p:cNvCxnSpPr/>
            <p:nvPr/>
          </p:nvCxnSpPr>
          <p:spPr>
            <a:xfrm>
              <a:off x="-552" y="3198284"/>
              <a:ext cx="9168900" cy="0"/>
            </a:xfrm>
            <a:prstGeom prst="straightConnector1">
              <a:avLst/>
            </a:prstGeom>
            <a:noFill/>
            <a:ln w="9525" cap="flat" cmpd="sng">
              <a:solidFill>
                <a:schemeClr val="lt2"/>
              </a:solidFill>
              <a:prstDash val="solid"/>
              <a:round/>
              <a:headEnd type="none" w="sm" len="sm"/>
              <a:tailEnd type="none" w="sm" len="sm"/>
            </a:ln>
          </p:spPr>
        </p:cxnSp>
        <p:cxnSp>
          <p:nvCxnSpPr>
            <p:cNvPr id="51" name="Google Shape;51;p70"/>
            <p:cNvCxnSpPr/>
            <p:nvPr/>
          </p:nvCxnSpPr>
          <p:spPr>
            <a:xfrm>
              <a:off x="-552" y="3610857"/>
              <a:ext cx="9168900" cy="0"/>
            </a:xfrm>
            <a:prstGeom prst="straightConnector1">
              <a:avLst/>
            </a:prstGeom>
            <a:noFill/>
            <a:ln w="9525" cap="flat" cmpd="sng">
              <a:solidFill>
                <a:schemeClr val="lt2"/>
              </a:solidFill>
              <a:prstDash val="solid"/>
              <a:round/>
              <a:headEnd type="none" w="sm" len="sm"/>
              <a:tailEnd type="none" w="sm" len="sm"/>
            </a:ln>
          </p:spPr>
        </p:cxnSp>
        <p:cxnSp>
          <p:nvCxnSpPr>
            <p:cNvPr id="52" name="Google Shape;52;p70"/>
            <p:cNvCxnSpPr/>
            <p:nvPr/>
          </p:nvCxnSpPr>
          <p:spPr>
            <a:xfrm>
              <a:off x="-552" y="4436002"/>
              <a:ext cx="9168900" cy="0"/>
            </a:xfrm>
            <a:prstGeom prst="straightConnector1">
              <a:avLst/>
            </a:prstGeom>
            <a:noFill/>
            <a:ln w="9525" cap="flat" cmpd="sng">
              <a:solidFill>
                <a:schemeClr val="lt2"/>
              </a:solidFill>
              <a:prstDash val="solid"/>
              <a:round/>
              <a:headEnd type="none" w="sm" len="sm"/>
              <a:tailEnd type="none" w="sm" len="sm"/>
            </a:ln>
          </p:spPr>
        </p:cxnSp>
        <p:cxnSp>
          <p:nvCxnSpPr>
            <p:cNvPr id="53" name="Google Shape;53;p70"/>
            <p:cNvCxnSpPr/>
            <p:nvPr/>
          </p:nvCxnSpPr>
          <p:spPr>
            <a:xfrm>
              <a:off x="-552" y="4848575"/>
              <a:ext cx="9168900" cy="0"/>
            </a:xfrm>
            <a:prstGeom prst="straightConnector1">
              <a:avLst/>
            </a:prstGeom>
            <a:noFill/>
            <a:ln w="9525" cap="flat" cmpd="sng">
              <a:solidFill>
                <a:schemeClr val="lt2"/>
              </a:solidFill>
              <a:prstDash val="solid"/>
              <a:round/>
              <a:headEnd type="none" w="sm" len="sm"/>
              <a:tailEnd type="none" w="sm" len="sm"/>
            </a:ln>
          </p:spPr>
        </p:cxnSp>
      </p:grpSp>
      <p:sp>
        <p:nvSpPr>
          <p:cNvPr id="54" name="Google Shape;54;p70"/>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l">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
        <p:nvSpPr>
          <p:cNvPr id="55" name="Google Shape;55;p70"/>
          <p:cNvSpPr txBox="1">
            <a:spLocks noGrp="1"/>
          </p:cNvSpPr>
          <p:nvPr>
            <p:ph type="body" idx="1"/>
          </p:nvPr>
        </p:nvSpPr>
        <p:spPr>
          <a:xfrm>
            <a:off x="939525" y="1476375"/>
            <a:ext cx="6063900" cy="30480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marL="914400" lvl="1" indent="-292100" algn="l">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marL="1371600" lvl="2" indent="-292100" algn="l">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marL="1828800" lvl="3" indent="-292100" algn="l">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marL="2286000" lvl="4" indent="-292100" algn="l">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marL="2743200" lvl="5" indent="-292100" algn="l">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marL="3200400" lvl="6" indent="-292100" algn="l">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marL="3657600" lvl="7" indent="-292100" algn="l">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marL="4114800" lvl="8" indent="-292100" algn="l">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HREE COLUMNS">
  <p:cSld name="BLANK_2">
    <p:spTree>
      <p:nvGrpSpPr>
        <p:cNvPr id="1" name="Shape 56"/>
        <p:cNvGrpSpPr/>
        <p:nvPr/>
      </p:nvGrpSpPr>
      <p:grpSpPr>
        <a:xfrm>
          <a:off x="0" y="0"/>
          <a:ext cx="0" cy="0"/>
          <a:chOff x="0" y="0"/>
          <a:chExt cx="0" cy="0"/>
        </a:xfrm>
      </p:grpSpPr>
      <p:grpSp>
        <p:nvGrpSpPr>
          <p:cNvPr id="57" name="Google Shape;57;p71"/>
          <p:cNvGrpSpPr/>
          <p:nvPr/>
        </p:nvGrpSpPr>
        <p:grpSpPr>
          <a:xfrm>
            <a:off x="-12452" y="310275"/>
            <a:ext cx="9180800" cy="4538300"/>
            <a:chOff x="-12452" y="310275"/>
            <a:chExt cx="9180800" cy="4538300"/>
          </a:xfrm>
        </p:grpSpPr>
        <p:cxnSp>
          <p:nvCxnSpPr>
            <p:cNvPr id="58" name="Google Shape;58;p71"/>
            <p:cNvCxnSpPr/>
            <p:nvPr/>
          </p:nvCxnSpPr>
          <p:spPr>
            <a:xfrm>
              <a:off x="-552" y="4023430"/>
              <a:ext cx="9168900" cy="0"/>
            </a:xfrm>
            <a:prstGeom prst="straightConnector1">
              <a:avLst/>
            </a:prstGeom>
            <a:noFill/>
            <a:ln w="9525" cap="flat" cmpd="sng">
              <a:solidFill>
                <a:schemeClr val="lt2"/>
              </a:solidFill>
              <a:prstDash val="solid"/>
              <a:round/>
              <a:headEnd type="none" w="sm" len="sm"/>
              <a:tailEnd type="none" w="sm" len="sm"/>
            </a:ln>
          </p:spPr>
        </p:cxnSp>
        <p:cxnSp>
          <p:nvCxnSpPr>
            <p:cNvPr id="59" name="Google Shape;59;p71"/>
            <p:cNvCxnSpPr/>
            <p:nvPr/>
          </p:nvCxnSpPr>
          <p:spPr>
            <a:xfrm>
              <a:off x="-12452" y="310275"/>
              <a:ext cx="9168900" cy="0"/>
            </a:xfrm>
            <a:prstGeom prst="straightConnector1">
              <a:avLst/>
            </a:prstGeom>
            <a:noFill/>
            <a:ln w="9525" cap="flat" cmpd="sng">
              <a:solidFill>
                <a:schemeClr val="lt2"/>
              </a:solidFill>
              <a:prstDash val="solid"/>
              <a:round/>
              <a:headEnd type="none" w="sm" len="sm"/>
              <a:tailEnd type="none" w="sm" len="sm"/>
            </a:ln>
          </p:spPr>
        </p:cxnSp>
        <p:cxnSp>
          <p:nvCxnSpPr>
            <p:cNvPr id="60" name="Google Shape;60;p71"/>
            <p:cNvCxnSpPr/>
            <p:nvPr/>
          </p:nvCxnSpPr>
          <p:spPr>
            <a:xfrm>
              <a:off x="-552" y="722848"/>
              <a:ext cx="9168900" cy="0"/>
            </a:xfrm>
            <a:prstGeom prst="straightConnector1">
              <a:avLst/>
            </a:prstGeom>
            <a:noFill/>
            <a:ln w="9525" cap="flat" cmpd="sng">
              <a:solidFill>
                <a:schemeClr val="lt2"/>
              </a:solidFill>
              <a:prstDash val="solid"/>
              <a:round/>
              <a:headEnd type="none" w="sm" len="sm"/>
              <a:tailEnd type="none" w="sm" len="sm"/>
            </a:ln>
          </p:spPr>
        </p:cxnSp>
        <p:cxnSp>
          <p:nvCxnSpPr>
            <p:cNvPr id="61" name="Google Shape;61;p71"/>
            <p:cNvCxnSpPr/>
            <p:nvPr/>
          </p:nvCxnSpPr>
          <p:spPr>
            <a:xfrm>
              <a:off x="-552" y="1135420"/>
              <a:ext cx="9168900" cy="0"/>
            </a:xfrm>
            <a:prstGeom prst="straightConnector1">
              <a:avLst/>
            </a:prstGeom>
            <a:noFill/>
            <a:ln w="9525" cap="flat" cmpd="sng">
              <a:solidFill>
                <a:schemeClr val="lt2"/>
              </a:solidFill>
              <a:prstDash val="solid"/>
              <a:round/>
              <a:headEnd type="none" w="sm" len="sm"/>
              <a:tailEnd type="none" w="sm" len="sm"/>
            </a:ln>
          </p:spPr>
        </p:cxnSp>
        <p:cxnSp>
          <p:nvCxnSpPr>
            <p:cNvPr id="62" name="Google Shape;62;p71"/>
            <p:cNvCxnSpPr/>
            <p:nvPr/>
          </p:nvCxnSpPr>
          <p:spPr>
            <a:xfrm>
              <a:off x="-552" y="1547993"/>
              <a:ext cx="9168900" cy="0"/>
            </a:xfrm>
            <a:prstGeom prst="straightConnector1">
              <a:avLst/>
            </a:prstGeom>
            <a:noFill/>
            <a:ln w="9525" cap="flat" cmpd="sng">
              <a:solidFill>
                <a:schemeClr val="lt2"/>
              </a:solidFill>
              <a:prstDash val="solid"/>
              <a:round/>
              <a:headEnd type="none" w="sm" len="sm"/>
              <a:tailEnd type="none" w="sm" len="sm"/>
            </a:ln>
          </p:spPr>
        </p:cxnSp>
        <p:cxnSp>
          <p:nvCxnSpPr>
            <p:cNvPr id="63" name="Google Shape;63;p71"/>
            <p:cNvCxnSpPr/>
            <p:nvPr/>
          </p:nvCxnSpPr>
          <p:spPr>
            <a:xfrm>
              <a:off x="-552" y="1960566"/>
              <a:ext cx="9168900" cy="0"/>
            </a:xfrm>
            <a:prstGeom prst="straightConnector1">
              <a:avLst/>
            </a:prstGeom>
            <a:noFill/>
            <a:ln w="9525" cap="flat" cmpd="sng">
              <a:solidFill>
                <a:schemeClr val="lt2"/>
              </a:solidFill>
              <a:prstDash val="solid"/>
              <a:round/>
              <a:headEnd type="none" w="sm" len="sm"/>
              <a:tailEnd type="none" w="sm" len="sm"/>
            </a:ln>
          </p:spPr>
        </p:cxnSp>
        <p:cxnSp>
          <p:nvCxnSpPr>
            <p:cNvPr id="64" name="Google Shape;64;p71"/>
            <p:cNvCxnSpPr/>
            <p:nvPr/>
          </p:nvCxnSpPr>
          <p:spPr>
            <a:xfrm>
              <a:off x="-552" y="2373139"/>
              <a:ext cx="9168900" cy="0"/>
            </a:xfrm>
            <a:prstGeom prst="straightConnector1">
              <a:avLst/>
            </a:prstGeom>
            <a:noFill/>
            <a:ln w="9525" cap="flat" cmpd="sng">
              <a:solidFill>
                <a:schemeClr val="lt2"/>
              </a:solidFill>
              <a:prstDash val="solid"/>
              <a:round/>
              <a:headEnd type="none" w="sm" len="sm"/>
              <a:tailEnd type="none" w="sm" len="sm"/>
            </a:ln>
          </p:spPr>
        </p:cxnSp>
        <p:cxnSp>
          <p:nvCxnSpPr>
            <p:cNvPr id="65" name="Google Shape;65;p71"/>
            <p:cNvCxnSpPr/>
            <p:nvPr/>
          </p:nvCxnSpPr>
          <p:spPr>
            <a:xfrm>
              <a:off x="-552" y="2785711"/>
              <a:ext cx="9168900" cy="0"/>
            </a:xfrm>
            <a:prstGeom prst="straightConnector1">
              <a:avLst/>
            </a:prstGeom>
            <a:noFill/>
            <a:ln w="9525" cap="flat" cmpd="sng">
              <a:solidFill>
                <a:schemeClr val="lt2"/>
              </a:solidFill>
              <a:prstDash val="solid"/>
              <a:round/>
              <a:headEnd type="none" w="sm" len="sm"/>
              <a:tailEnd type="none" w="sm" len="sm"/>
            </a:ln>
          </p:spPr>
        </p:cxnSp>
        <p:cxnSp>
          <p:nvCxnSpPr>
            <p:cNvPr id="66" name="Google Shape;66;p71"/>
            <p:cNvCxnSpPr/>
            <p:nvPr/>
          </p:nvCxnSpPr>
          <p:spPr>
            <a:xfrm>
              <a:off x="-552" y="3198284"/>
              <a:ext cx="9168900" cy="0"/>
            </a:xfrm>
            <a:prstGeom prst="straightConnector1">
              <a:avLst/>
            </a:prstGeom>
            <a:noFill/>
            <a:ln w="9525" cap="flat" cmpd="sng">
              <a:solidFill>
                <a:schemeClr val="lt2"/>
              </a:solidFill>
              <a:prstDash val="solid"/>
              <a:round/>
              <a:headEnd type="none" w="sm" len="sm"/>
              <a:tailEnd type="none" w="sm" len="sm"/>
            </a:ln>
          </p:spPr>
        </p:cxnSp>
        <p:cxnSp>
          <p:nvCxnSpPr>
            <p:cNvPr id="67" name="Google Shape;67;p71"/>
            <p:cNvCxnSpPr/>
            <p:nvPr/>
          </p:nvCxnSpPr>
          <p:spPr>
            <a:xfrm>
              <a:off x="-552" y="3610857"/>
              <a:ext cx="9168900" cy="0"/>
            </a:xfrm>
            <a:prstGeom prst="straightConnector1">
              <a:avLst/>
            </a:prstGeom>
            <a:noFill/>
            <a:ln w="9525" cap="flat" cmpd="sng">
              <a:solidFill>
                <a:schemeClr val="lt2"/>
              </a:solidFill>
              <a:prstDash val="solid"/>
              <a:round/>
              <a:headEnd type="none" w="sm" len="sm"/>
              <a:tailEnd type="none" w="sm" len="sm"/>
            </a:ln>
          </p:spPr>
        </p:cxnSp>
        <p:cxnSp>
          <p:nvCxnSpPr>
            <p:cNvPr id="68" name="Google Shape;68;p71"/>
            <p:cNvCxnSpPr/>
            <p:nvPr/>
          </p:nvCxnSpPr>
          <p:spPr>
            <a:xfrm>
              <a:off x="-552" y="4436002"/>
              <a:ext cx="9168900" cy="0"/>
            </a:xfrm>
            <a:prstGeom prst="straightConnector1">
              <a:avLst/>
            </a:prstGeom>
            <a:noFill/>
            <a:ln w="9525" cap="flat" cmpd="sng">
              <a:solidFill>
                <a:schemeClr val="lt2"/>
              </a:solidFill>
              <a:prstDash val="solid"/>
              <a:round/>
              <a:headEnd type="none" w="sm" len="sm"/>
              <a:tailEnd type="none" w="sm" len="sm"/>
            </a:ln>
          </p:spPr>
        </p:cxnSp>
        <p:cxnSp>
          <p:nvCxnSpPr>
            <p:cNvPr id="69" name="Google Shape;69;p71"/>
            <p:cNvCxnSpPr/>
            <p:nvPr/>
          </p:nvCxnSpPr>
          <p:spPr>
            <a:xfrm>
              <a:off x="-552" y="4848575"/>
              <a:ext cx="9168900" cy="0"/>
            </a:xfrm>
            <a:prstGeom prst="straightConnector1">
              <a:avLst/>
            </a:prstGeom>
            <a:noFill/>
            <a:ln w="9525" cap="flat" cmpd="sng">
              <a:solidFill>
                <a:schemeClr val="lt2"/>
              </a:solidFill>
              <a:prstDash val="solid"/>
              <a:round/>
              <a:headEnd type="none" w="sm" len="sm"/>
              <a:tailEnd type="none" w="sm" len="sm"/>
            </a:ln>
          </p:spPr>
        </p:cxnSp>
      </p:grpSp>
      <p:sp>
        <p:nvSpPr>
          <p:cNvPr id="70" name="Google Shape;70;p71"/>
          <p:cNvSpPr txBox="1">
            <a:spLocks noGrp="1"/>
          </p:cNvSpPr>
          <p:nvPr>
            <p:ph type="subTitle" idx="1"/>
          </p:nvPr>
        </p:nvSpPr>
        <p:spPr>
          <a:xfrm>
            <a:off x="1248925" y="2857300"/>
            <a:ext cx="1696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71" name="Google Shape;71;p71"/>
          <p:cNvSpPr txBox="1">
            <a:spLocks noGrp="1"/>
          </p:cNvSpPr>
          <p:nvPr>
            <p:ph type="subTitle" idx="2"/>
          </p:nvPr>
        </p:nvSpPr>
        <p:spPr>
          <a:xfrm>
            <a:off x="3723750" y="2857300"/>
            <a:ext cx="1696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72" name="Google Shape;72;p71"/>
          <p:cNvSpPr txBox="1">
            <a:spLocks noGrp="1"/>
          </p:cNvSpPr>
          <p:nvPr>
            <p:ph type="subTitle" idx="3"/>
          </p:nvPr>
        </p:nvSpPr>
        <p:spPr>
          <a:xfrm>
            <a:off x="6198575" y="2857300"/>
            <a:ext cx="1696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73" name="Google Shape;73;p71"/>
          <p:cNvSpPr txBox="1">
            <a:spLocks noGrp="1"/>
          </p:cNvSpPr>
          <p:nvPr>
            <p:ph type="ctrTitle"/>
          </p:nvPr>
        </p:nvSpPr>
        <p:spPr>
          <a:xfrm>
            <a:off x="1350163" y="1774150"/>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74" name="Google Shape;74;p71"/>
          <p:cNvSpPr txBox="1">
            <a:spLocks noGrp="1"/>
          </p:cNvSpPr>
          <p:nvPr>
            <p:ph type="ctrTitle" idx="4"/>
          </p:nvPr>
        </p:nvSpPr>
        <p:spPr>
          <a:xfrm>
            <a:off x="3824988" y="1774150"/>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75" name="Google Shape;75;p71"/>
          <p:cNvSpPr txBox="1">
            <a:spLocks noGrp="1"/>
          </p:cNvSpPr>
          <p:nvPr>
            <p:ph type="ctrTitle" idx="5"/>
          </p:nvPr>
        </p:nvSpPr>
        <p:spPr>
          <a:xfrm>
            <a:off x="6299838" y="1774150"/>
            <a:ext cx="14940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a:lnSpc>
                <a:spcPct val="100000"/>
              </a:lnSpc>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76" name="Google Shape;76;p71"/>
          <p:cNvSpPr txBox="1">
            <a:spLocks noGrp="1"/>
          </p:cNvSpPr>
          <p:nvPr>
            <p:ph type="ctrTitle" idx="6"/>
          </p:nvPr>
        </p:nvSpPr>
        <p:spPr>
          <a:xfrm>
            <a:off x="2008800" y="516850"/>
            <a:ext cx="51264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2">
  <p:cSld name="BIG_NUMBER_1_1_2_2">
    <p:spTree>
      <p:nvGrpSpPr>
        <p:cNvPr id="1" name="Shape 77"/>
        <p:cNvGrpSpPr/>
        <p:nvPr/>
      </p:nvGrpSpPr>
      <p:grpSpPr>
        <a:xfrm>
          <a:off x="0" y="0"/>
          <a:ext cx="0" cy="0"/>
          <a:chOff x="0" y="0"/>
          <a:chExt cx="0" cy="0"/>
        </a:xfrm>
      </p:grpSpPr>
      <p:grpSp>
        <p:nvGrpSpPr>
          <p:cNvPr id="78" name="Google Shape;78;p72"/>
          <p:cNvGrpSpPr/>
          <p:nvPr/>
        </p:nvGrpSpPr>
        <p:grpSpPr>
          <a:xfrm>
            <a:off x="-12452" y="310275"/>
            <a:ext cx="9180800" cy="4538300"/>
            <a:chOff x="-12452" y="310275"/>
            <a:chExt cx="9180800" cy="4538300"/>
          </a:xfrm>
        </p:grpSpPr>
        <p:cxnSp>
          <p:nvCxnSpPr>
            <p:cNvPr id="79" name="Google Shape;79;p72"/>
            <p:cNvCxnSpPr/>
            <p:nvPr/>
          </p:nvCxnSpPr>
          <p:spPr>
            <a:xfrm>
              <a:off x="-552" y="4023430"/>
              <a:ext cx="9168900" cy="0"/>
            </a:xfrm>
            <a:prstGeom prst="straightConnector1">
              <a:avLst/>
            </a:prstGeom>
            <a:noFill/>
            <a:ln w="9525" cap="flat" cmpd="sng">
              <a:solidFill>
                <a:schemeClr val="lt2"/>
              </a:solidFill>
              <a:prstDash val="solid"/>
              <a:round/>
              <a:headEnd type="none" w="sm" len="sm"/>
              <a:tailEnd type="none" w="sm" len="sm"/>
            </a:ln>
          </p:spPr>
        </p:cxnSp>
        <p:cxnSp>
          <p:nvCxnSpPr>
            <p:cNvPr id="80" name="Google Shape;80;p72"/>
            <p:cNvCxnSpPr/>
            <p:nvPr/>
          </p:nvCxnSpPr>
          <p:spPr>
            <a:xfrm>
              <a:off x="-12452" y="310275"/>
              <a:ext cx="9168900" cy="0"/>
            </a:xfrm>
            <a:prstGeom prst="straightConnector1">
              <a:avLst/>
            </a:prstGeom>
            <a:noFill/>
            <a:ln w="9525" cap="flat" cmpd="sng">
              <a:solidFill>
                <a:schemeClr val="lt2"/>
              </a:solidFill>
              <a:prstDash val="solid"/>
              <a:round/>
              <a:headEnd type="none" w="sm" len="sm"/>
              <a:tailEnd type="none" w="sm" len="sm"/>
            </a:ln>
          </p:spPr>
        </p:cxnSp>
        <p:cxnSp>
          <p:nvCxnSpPr>
            <p:cNvPr id="81" name="Google Shape;81;p72"/>
            <p:cNvCxnSpPr/>
            <p:nvPr/>
          </p:nvCxnSpPr>
          <p:spPr>
            <a:xfrm>
              <a:off x="-552" y="722848"/>
              <a:ext cx="9168900" cy="0"/>
            </a:xfrm>
            <a:prstGeom prst="straightConnector1">
              <a:avLst/>
            </a:prstGeom>
            <a:noFill/>
            <a:ln w="9525" cap="flat" cmpd="sng">
              <a:solidFill>
                <a:schemeClr val="lt2"/>
              </a:solidFill>
              <a:prstDash val="solid"/>
              <a:round/>
              <a:headEnd type="none" w="sm" len="sm"/>
              <a:tailEnd type="none" w="sm" len="sm"/>
            </a:ln>
          </p:spPr>
        </p:cxnSp>
        <p:cxnSp>
          <p:nvCxnSpPr>
            <p:cNvPr id="82" name="Google Shape;82;p72"/>
            <p:cNvCxnSpPr/>
            <p:nvPr/>
          </p:nvCxnSpPr>
          <p:spPr>
            <a:xfrm>
              <a:off x="-552" y="1135420"/>
              <a:ext cx="9168900" cy="0"/>
            </a:xfrm>
            <a:prstGeom prst="straightConnector1">
              <a:avLst/>
            </a:prstGeom>
            <a:noFill/>
            <a:ln w="9525" cap="flat" cmpd="sng">
              <a:solidFill>
                <a:schemeClr val="lt2"/>
              </a:solidFill>
              <a:prstDash val="solid"/>
              <a:round/>
              <a:headEnd type="none" w="sm" len="sm"/>
              <a:tailEnd type="none" w="sm" len="sm"/>
            </a:ln>
          </p:spPr>
        </p:cxnSp>
        <p:cxnSp>
          <p:nvCxnSpPr>
            <p:cNvPr id="83" name="Google Shape;83;p72"/>
            <p:cNvCxnSpPr/>
            <p:nvPr/>
          </p:nvCxnSpPr>
          <p:spPr>
            <a:xfrm>
              <a:off x="-552" y="1547993"/>
              <a:ext cx="9168900" cy="0"/>
            </a:xfrm>
            <a:prstGeom prst="straightConnector1">
              <a:avLst/>
            </a:prstGeom>
            <a:noFill/>
            <a:ln w="9525" cap="flat" cmpd="sng">
              <a:solidFill>
                <a:schemeClr val="lt2"/>
              </a:solidFill>
              <a:prstDash val="solid"/>
              <a:round/>
              <a:headEnd type="none" w="sm" len="sm"/>
              <a:tailEnd type="none" w="sm" len="sm"/>
            </a:ln>
          </p:spPr>
        </p:cxnSp>
        <p:cxnSp>
          <p:nvCxnSpPr>
            <p:cNvPr id="84" name="Google Shape;84;p72"/>
            <p:cNvCxnSpPr/>
            <p:nvPr/>
          </p:nvCxnSpPr>
          <p:spPr>
            <a:xfrm>
              <a:off x="-552" y="1960566"/>
              <a:ext cx="9168900" cy="0"/>
            </a:xfrm>
            <a:prstGeom prst="straightConnector1">
              <a:avLst/>
            </a:prstGeom>
            <a:noFill/>
            <a:ln w="9525" cap="flat" cmpd="sng">
              <a:solidFill>
                <a:schemeClr val="lt2"/>
              </a:solidFill>
              <a:prstDash val="solid"/>
              <a:round/>
              <a:headEnd type="none" w="sm" len="sm"/>
              <a:tailEnd type="none" w="sm" len="sm"/>
            </a:ln>
          </p:spPr>
        </p:cxnSp>
        <p:cxnSp>
          <p:nvCxnSpPr>
            <p:cNvPr id="85" name="Google Shape;85;p72"/>
            <p:cNvCxnSpPr/>
            <p:nvPr/>
          </p:nvCxnSpPr>
          <p:spPr>
            <a:xfrm>
              <a:off x="-552" y="2373139"/>
              <a:ext cx="9168900" cy="0"/>
            </a:xfrm>
            <a:prstGeom prst="straightConnector1">
              <a:avLst/>
            </a:prstGeom>
            <a:noFill/>
            <a:ln w="9525" cap="flat" cmpd="sng">
              <a:solidFill>
                <a:schemeClr val="lt2"/>
              </a:solidFill>
              <a:prstDash val="solid"/>
              <a:round/>
              <a:headEnd type="none" w="sm" len="sm"/>
              <a:tailEnd type="none" w="sm" len="sm"/>
            </a:ln>
          </p:spPr>
        </p:cxnSp>
        <p:cxnSp>
          <p:nvCxnSpPr>
            <p:cNvPr id="86" name="Google Shape;86;p72"/>
            <p:cNvCxnSpPr/>
            <p:nvPr/>
          </p:nvCxnSpPr>
          <p:spPr>
            <a:xfrm>
              <a:off x="-552" y="2785711"/>
              <a:ext cx="9168900" cy="0"/>
            </a:xfrm>
            <a:prstGeom prst="straightConnector1">
              <a:avLst/>
            </a:prstGeom>
            <a:noFill/>
            <a:ln w="9525" cap="flat" cmpd="sng">
              <a:solidFill>
                <a:schemeClr val="lt2"/>
              </a:solidFill>
              <a:prstDash val="solid"/>
              <a:round/>
              <a:headEnd type="none" w="sm" len="sm"/>
              <a:tailEnd type="none" w="sm" len="sm"/>
            </a:ln>
          </p:spPr>
        </p:cxnSp>
        <p:cxnSp>
          <p:nvCxnSpPr>
            <p:cNvPr id="87" name="Google Shape;87;p72"/>
            <p:cNvCxnSpPr/>
            <p:nvPr/>
          </p:nvCxnSpPr>
          <p:spPr>
            <a:xfrm>
              <a:off x="-552" y="3198284"/>
              <a:ext cx="9168900" cy="0"/>
            </a:xfrm>
            <a:prstGeom prst="straightConnector1">
              <a:avLst/>
            </a:prstGeom>
            <a:noFill/>
            <a:ln w="9525" cap="flat" cmpd="sng">
              <a:solidFill>
                <a:schemeClr val="lt2"/>
              </a:solidFill>
              <a:prstDash val="solid"/>
              <a:round/>
              <a:headEnd type="none" w="sm" len="sm"/>
              <a:tailEnd type="none" w="sm" len="sm"/>
            </a:ln>
          </p:spPr>
        </p:cxnSp>
        <p:cxnSp>
          <p:nvCxnSpPr>
            <p:cNvPr id="88" name="Google Shape;88;p72"/>
            <p:cNvCxnSpPr/>
            <p:nvPr/>
          </p:nvCxnSpPr>
          <p:spPr>
            <a:xfrm>
              <a:off x="-552" y="3610857"/>
              <a:ext cx="9168900" cy="0"/>
            </a:xfrm>
            <a:prstGeom prst="straightConnector1">
              <a:avLst/>
            </a:prstGeom>
            <a:noFill/>
            <a:ln w="9525" cap="flat" cmpd="sng">
              <a:solidFill>
                <a:schemeClr val="lt2"/>
              </a:solidFill>
              <a:prstDash val="solid"/>
              <a:round/>
              <a:headEnd type="none" w="sm" len="sm"/>
              <a:tailEnd type="none" w="sm" len="sm"/>
            </a:ln>
          </p:spPr>
        </p:cxnSp>
        <p:cxnSp>
          <p:nvCxnSpPr>
            <p:cNvPr id="89" name="Google Shape;89;p72"/>
            <p:cNvCxnSpPr/>
            <p:nvPr/>
          </p:nvCxnSpPr>
          <p:spPr>
            <a:xfrm>
              <a:off x="-552" y="4436002"/>
              <a:ext cx="9168900" cy="0"/>
            </a:xfrm>
            <a:prstGeom prst="straightConnector1">
              <a:avLst/>
            </a:prstGeom>
            <a:noFill/>
            <a:ln w="9525" cap="flat" cmpd="sng">
              <a:solidFill>
                <a:schemeClr val="lt2"/>
              </a:solidFill>
              <a:prstDash val="solid"/>
              <a:round/>
              <a:headEnd type="none" w="sm" len="sm"/>
              <a:tailEnd type="none" w="sm" len="sm"/>
            </a:ln>
          </p:spPr>
        </p:cxnSp>
        <p:cxnSp>
          <p:nvCxnSpPr>
            <p:cNvPr id="90" name="Google Shape;90;p72"/>
            <p:cNvCxnSpPr/>
            <p:nvPr/>
          </p:nvCxnSpPr>
          <p:spPr>
            <a:xfrm>
              <a:off x="-552" y="4848575"/>
              <a:ext cx="9168900" cy="0"/>
            </a:xfrm>
            <a:prstGeom prst="straightConnector1">
              <a:avLst/>
            </a:prstGeom>
            <a:noFill/>
            <a:ln w="9525" cap="flat" cmpd="sng">
              <a:solidFill>
                <a:schemeClr val="lt2"/>
              </a:solidFill>
              <a:prstDash val="solid"/>
              <a:round/>
              <a:headEnd type="none" w="sm" len="sm"/>
              <a:tailEnd type="none" w="sm" len="sm"/>
            </a:ln>
          </p:spPr>
        </p:cxnSp>
      </p:grpSp>
      <p:sp>
        <p:nvSpPr>
          <p:cNvPr id="91" name="Google Shape;91;p72"/>
          <p:cNvSpPr txBox="1">
            <a:spLocks noGrp="1"/>
          </p:cNvSpPr>
          <p:nvPr>
            <p:ph type="ctrTitle"/>
          </p:nvPr>
        </p:nvSpPr>
        <p:spPr>
          <a:xfrm>
            <a:off x="2008800" y="516850"/>
            <a:ext cx="5126400" cy="73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a:lnSpc>
                <a:spcPct val="100000"/>
              </a:lnSpc>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BLANK_1_1">
    <p:spTree>
      <p:nvGrpSpPr>
        <p:cNvPr id="1" name="Shape 3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Permanent Marker"/>
              <a:buNone/>
              <a:defRPr sz="2800" b="0" i="0" u="none" strike="noStrike" cap="none">
                <a:solidFill>
                  <a:srgbClr val="000000"/>
                </a:solidFill>
                <a:latin typeface="Permanent Marker"/>
                <a:ea typeface="Permanent Marker"/>
                <a:cs typeface="Permanent Marker"/>
                <a:sym typeface="Permanent Marker"/>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1pPr>
            <a:lvl2pPr marL="914400" marR="0" lvl="1"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2pPr>
            <a:lvl3pPr marL="1371600" marR="0" lvl="2"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3pPr>
            <a:lvl4pPr marL="1828800" marR="0" lvl="3"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4pPr>
            <a:lvl5pPr marL="2286000" marR="0" lvl="4"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5pPr>
            <a:lvl6pPr marL="2743200" marR="0" lvl="5"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6pPr>
            <a:lvl7pPr marL="3200400" marR="0" lvl="6"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7pPr>
            <a:lvl8pPr marL="3657600" marR="0" lvl="7" indent="-298450" algn="l" rtl="0">
              <a:lnSpc>
                <a:spcPct val="115000"/>
              </a:lnSpc>
              <a:spcBef>
                <a:spcPts val="1600"/>
              </a:spcBef>
              <a:spcAft>
                <a:spcPts val="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8pPr>
            <a:lvl9pPr marL="4114800" marR="0" lvl="8" indent="-298450" algn="l" rtl="0">
              <a:lnSpc>
                <a:spcPct val="115000"/>
              </a:lnSpc>
              <a:spcBef>
                <a:spcPts val="1600"/>
              </a:spcBef>
              <a:spcAft>
                <a:spcPts val="1600"/>
              </a:spcAft>
              <a:buClr>
                <a:srgbClr val="000000"/>
              </a:buClr>
              <a:buSzPts val="1100"/>
              <a:buFont typeface="Comfortaa"/>
              <a:buChar char="■"/>
              <a:defRPr sz="1100" b="0" i="0" u="none" strike="noStrike" cap="none">
                <a:solidFill>
                  <a:srgbClr val="000000"/>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7"/>
        <p:cNvGrpSpPr/>
        <p:nvPr/>
      </p:nvGrpSpPr>
      <p:grpSpPr>
        <a:xfrm>
          <a:off x="0" y="0"/>
          <a:ext cx="0" cy="0"/>
          <a:chOff x="0" y="0"/>
          <a:chExt cx="0" cy="0"/>
        </a:xfrm>
      </p:grpSpPr>
      <p:sp>
        <p:nvSpPr>
          <p:cNvPr id="328" name="Google Shape;328;p1"/>
          <p:cNvSpPr txBox="1">
            <a:spLocks noGrp="1"/>
          </p:cNvSpPr>
          <p:nvPr>
            <p:ph type="ctrTitle"/>
          </p:nvPr>
        </p:nvSpPr>
        <p:spPr>
          <a:xfrm>
            <a:off x="311700" y="1447800"/>
            <a:ext cx="8520600" cy="1456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vi-VN"/>
              <a:t>Sua bai tap </a:t>
            </a:r>
            <a:br>
              <a:rPr lang="vi-VN"/>
            </a:br>
            <a:r>
              <a:rPr lang="vi-VN"/>
              <a:t>va bo sung</a:t>
            </a:r>
            <a:endParaRPr/>
          </a:p>
        </p:txBody>
      </p:sp>
      <p:sp>
        <p:nvSpPr>
          <p:cNvPr id="329" name="Google Shape;329;p1"/>
          <p:cNvSpPr txBox="1">
            <a:spLocks noGrp="1"/>
          </p:cNvSpPr>
          <p:nvPr>
            <p:ph type="subTitle" idx="1"/>
          </p:nvPr>
        </p:nvSpPr>
        <p:spPr>
          <a:xfrm>
            <a:off x="311700" y="2887400"/>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vi-VN">
                <a:latin typeface="Comfortaa Light"/>
                <a:ea typeface="Comfortaa Light"/>
                <a:cs typeface="Comfortaa Light"/>
                <a:sym typeface="Comfortaa Light"/>
              </a:rPr>
              <a:t>Độ phức tạp thuật toán không đệ quy</a:t>
            </a:r>
            <a:endParaRPr>
              <a:latin typeface="Comfortaa Light"/>
              <a:ea typeface="Comfortaa Light"/>
              <a:cs typeface="Comfortaa Light"/>
              <a:sym typeface="Comfortaa Light"/>
            </a:endParaRPr>
          </a:p>
        </p:txBody>
      </p:sp>
      <p:grpSp>
        <p:nvGrpSpPr>
          <p:cNvPr id="330" name="Google Shape;330;p1"/>
          <p:cNvGrpSpPr/>
          <p:nvPr/>
        </p:nvGrpSpPr>
        <p:grpSpPr>
          <a:xfrm>
            <a:off x="-75881" y="2283499"/>
            <a:ext cx="772313" cy="497909"/>
            <a:chOff x="-75881" y="2283499"/>
            <a:chExt cx="772313" cy="497909"/>
          </a:xfrm>
        </p:grpSpPr>
        <p:sp>
          <p:nvSpPr>
            <p:cNvPr id="331" name="Google Shape;331;p1"/>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 name="Google Shape;333;p1"/>
          <p:cNvGrpSpPr/>
          <p:nvPr/>
        </p:nvGrpSpPr>
        <p:grpSpPr>
          <a:xfrm>
            <a:off x="5350141" y="100301"/>
            <a:ext cx="420904" cy="498241"/>
            <a:chOff x="5350141" y="100301"/>
            <a:chExt cx="420904" cy="498241"/>
          </a:xfrm>
        </p:grpSpPr>
        <p:sp>
          <p:nvSpPr>
            <p:cNvPr id="334" name="Google Shape;334;p1"/>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6" name="Google Shape;336;p1"/>
          <p:cNvGrpSpPr/>
          <p:nvPr/>
        </p:nvGrpSpPr>
        <p:grpSpPr>
          <a:xfrm>
            <a:off x="7281641" y="1136546"/>
            <a:ext cx="892968" cy="986057"/>
            <a:chOff x="7281641" y="1136546"/>
            <a:chExt cx="892968" cy="986057"/>
          </a:xfrm>
        </p:grpSpPr>
        <p:sp>
          <p:nvSpPr>
            <p:cNvPr id="337" name="Google Shape;337;p1"/>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 name="Google Shape;341;p1"/>
          <p:cNvGrpSpPr/>
          <p:nvPr/>
        </p:nvGrpSpPr>
        <p:grpSpPr>
          <a:xfrm>
            <a:off x="8084663" y="3138245"/>
            <a:ext cx="1026629" cy="1056842"/>
            <a:chOff x="8084663" y="3138245"/>
            <a:chExt cx="1026629" cy="1056842"/>
          </a:xfrm>
        </p:grpSpPr>
        <p:sp>
          <p:nvSpPr>
            <p:cNvPr id="342" name="Google Shape;342;p1"/>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8" name="Google Shape;348;p1"/>
          <p:cNvGrpSpPr/>
          <p:nvPr/>
        </p:nvGrpSpPr>
        <p:grpSpPr>
          <a:xfrm>
            <a:off x="1898624" y="1511252"/>
            <a:ext cx="690309" cy="1154729"/>
            <a:chOff x="1960499" y="1511252"/>
            <a:chExt cx="690309" cy="1154729"/>
          </a:xfrm>
        </p:grpSpPr>
        <p:sp>
          <p:nvSpPr>
            <p:cNvPr id="349" name="Google Shape;349;p1"/>
            <p:cNvSpPr/>
            <p:nvPr/>
          </p:nvSpPr>
          <p:spPr>
            <a:xfrm>
              <a:off x="2276433" y="1802367"/>
              <a:ext cx="230886" cy="126347"/>
            </a:xfrm>
            <a:custGeom>
              <a:avLst/>
              <a:gdLst/>
              <a:ahLst/>
              <a:cxnLst/>
              <a:rect l="l" t="t" r="r" b="b"/>
              <a:pathLst>
                <a:path w="6977" h="3818" extrusionOk="0">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1960499" y="1705670"/>
              <a:ext cx="614064" cy="960311"/>
            </a:xfrm>
            <a:custGeom>
              <a:avLst/>
              <a:gdLst/>
              <a:ahLst/>
              <a:cxnLst/>
              <a:rect l="l" t="t" r="r" b="b"/>
              <a:pathLst>
                <a:path w="18556" h="29019" extrusionOk="0">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2040749" y="2214401"/>
              <a:ext cx="274932" cy="375269"/>
            </a:xfrm>
            <a:custGeom>
              <a:avLst/>
              <a:gdLst/>
              <a:ahLst/>
              <a:cxnLst/>
              <a:rect l="l" t="t" r="r" b="b"/>
              <a:pathLst>
                <a:path w="8308" h="11340" extrusionOk="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2175965" y="2156390"/>
              <a:ext cx="75252" cy="67840"/>
            </a:xfrm>
            <a:custGeom>
              <a:avLst/>
              <a:gdLst/>
              <a:ahLst/>
              <a:cxnLst/>
              <a:rect l="l" t="t" r="r" b="b"/>
              <a:pathLst>
                <a:path w="2274" h="2050" extrusionOk="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2269285" y="2051322"/>
              <a:ext cx="103977" cy="101064"/>
            </a:xfrm>
            <a:custGeom>
              <a:avLst/>
              <a:gdLst/>
              <a:ahLst/>
              <a:cxnLst/>
              <a:rect l="l" t="t" r="r" b="b"/>
              <a:pathLst>
                <a:path w="3142" h="3054" extrusionOk="0">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2330209" y="1578331"/>
              <a:ext cx="118570" cy="102487"/>
            </a:xfrm>
            <a:custGeom>
              <a:avLst/>
              <a:gdLst/>
              <a:ahLst/>
              <a:cxnLst/>
              <a:rect l="l" t="t" r="r" b="b"/>
              <a:pathLst>
                <a:path w="3583" h="3097" extrusionOk="0">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2512912" y="1511252"/>
              <a:ext cx="137896" cy="132072"/>
            </a:xfrm>
            <a:custGeom>
              <a:avLst/>
              <a:gdLst/>
              <a:ahLst/>
              <a:cxnLst/>
              <a:rect l="l" t="t" r="r" b="b"/>
              <a:pathLst>
                <a:path w="4167" h="3991" extrusionOk="0">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6" name="Google Shape;356;p1"/>
          <p:cNvGrpSpPr/>
          <p:nvPr/>
        </p:nvGrpSpPr>
        <p:grpSpPr>
          <a:xfrm>
            <a:off x="734290" y="251983"/>
            <a:ext cx="800177" cy="752193"/>
            <a:chOff x="734290" y="251983"/>
            <a:chExt cx="800177" cy="752193"/>
          </a:xfrm>
        </p:grpSpPr>
        <p:sp>
          <p:nvSpPr>
            <p:cNvPr id="357" name="Google Shape;357;p1"/>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9" name="Google Shape;359;p1"/>
          <p:cNvGrpSpPr/>
          <p:nvPr/>
        </p:nvGrpSpPr>
        <p:grpSpPr>
          <a:xfrm>
            <a:off x="2857571" y="1302505"/>
            <a:ext cx="152954" cy="60029"/>
            <a:chOff x="2857571" y="1302505"/>
            <a:chExt cx="152954" cy="60029"/>
          </a:xfrm>
        </p:grpSpPr>
        <p:sp>
          <p:nvSpPr>
            <p:cNvPr id="360" name="Google Shape;360;p1"/>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2" name="Google Shape;362;p1"/>
          <p:cNvGrpSpPr/>
          <p:nvPr/>
        </p:nvGrpSpPr>
        <p:grpSpPr>
          <a:xfrm>
            <a:off x="3168309" y="474596"/>
            <a:ext cx="1088181" cy="608605"/>
            <a:chOff x="3168309" y="474596"/>
            <a:chExt cx="1088181" cy="608605"/>
          </a:xfrm>
        </p:grpSpPr>
        <p:grpSp>
          <p:nvGrpSpPr>
            <p:cNvPr id="363" name="Google Shape;363;p1"/>
            <p:cNvGrpSpPr/>
            <p:nvPr/>
          </p:nvGrpSpPr>
          <p:grpSpPr>
            <a:xfrm>
              <a:off x="3168309" y="517749"/>
              <a:ext cx="1084309" cy="565452"/>
              <a:chOff x="3168309" y="517749"/>
              <a:chExt cx="1084309" cy="565452"/>
            </a:xfrm>
          </p:grpSpPr>
          <p:sp>
            <p:nvSpPr>
              <p:cNvPr id="364" name="Google Shape;364;p1"/>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6" name="Google Shape;366;p1"/>
            <p:cNvGrpSpPr/>
            <p:nvPr/>
          </p:nvGrpSpPr>
          <p:grpSpPr>
            <a:xfrm>
              <a:off x="4114622" y="474596"/>
              <a:ext cx="141868" cy="100403"/>
              <a:chOff x="4114622" y="474596"/>
              <a:chExt cx="141868" cy="100403"/>
            </a:xfrm>
          </p:grpSpPr>
          <p:sp>
            <p:nvSpPr>
              <p:cNvPr id="367" name="Google Shape;367;p1"/>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69" name="Google Shape;369;p1"/>
          <p:cNvGrpSpPr/>
          <p:nvPr/>
        </p:nvGrpSpPr>
        <p:grpSpPr>
          <a:xfrm>
            <a:off x="4554058" y="287028"/>
            <a:ext cx="820760" cy="899951"/>
            <a:chOff x="4554058" y="287028"/>
            <a:chExt cx="820760" cy="899951"/>
          </a:xfrm>
        </p:grpSpPr>
        <p:grpSp>
          <p:nvGrpSpPr>
            <p:cNvPr id="370" name="Google Shape;370;p1"/>
            <p:cNvGrpSpPr/>
            <p:nvPr/>
          </p:nvGrpSpPr>
          <p:grpSpPr>
            <a:xfrm>
              <a:off x="4554058" y="287028"/>
              <a:ext cx="820760" cy="807258"/>
              <a:chOff x="4554058" y="287028"/>
              <a:chExt cx="820760" cy="807258"/>
            </a:xfrm>
          </p:grpSpPr>
          <p:sp>
            <p:nvSpPr>
              <p:cNvPr id="371" name="Google Shape;371;p1"/>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3" name="Google Shape;373;p1"/>
            <p:cNvGrpSpPr/>
            <p:nvPr/>
          </p:nvGrpSpPr>
          <p:grpSpPr>
            <a:xfrm>
              <a:off x="5063947" y="1041305"/>
              <a:ext cx="89912" cy="145674"/>
              <a:chOff x="5063947" y="1041305"/>
              <a:chExt cx="89912" cy="145674"/>
            </a:xfrm>
          </p:grpSpPr>
          <p:sp>
            <p:nvSpPr>
              <p:cNvPr id="374" name="Google Shape;374;p1"/>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76" name="Google Shape;376;p1"/>
          <p:cNvGrpSpPr/>
          <p:nvPr/>
        </p:nvGrpSpPr>
        <p:grpSpPr>
          <a:xfrm>
            <a:off x="7100592" y="-366483"/>
            <a:ext cx="638917" cy="1022558"/>
            <a:chOff x="7100592" y="-366483"/>
            <a:chExt cx="638917" cy="1022558"/>
          </a:xfrm>
        </p:grpSpPr>
        <p:sp>
          <p:nvSpPr>
            <p:cNvPr id="377" name="Google Shape;377;p1"/>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1" name="Google Shape;381;p1"/>
          <p:cNvGrpSpPr/>
          <p:nvPr/>
        </p:nvGrpSpPr>
        <p:grpSpPr>
          <a:xfrm>
            <a:off x="5910718" y="-131360"/>
            <a:ext cx="105829" cy="85015"/>
            <a:chOff x="5910718" y="-131360"/>
            <a:chExt cx="105829" cy="85015"/>
          </a:xfrm>
        </p:grpSpPr>
        <p:sp>
          <p:nvSpPr>
            <p:cNvPr id="382" name="Google Shape;382;p1"/>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4" name="Google Shape;384;p1"/>
          <p:cNvGrpSpPr/>
          <p:nvPr/>
        </p:nvGrpSpPr>
        <p:grpSpPr>
          <a:xfrm>
            <a:off x="3894690" y="-306155"/>
            <a:ext cx="432221" cy="578921"/>
            <a:chOff x="3894690" y="-306155"/>
            <a:chExt cx="432221" cy="578921"/>
          </a:xfrm>
        </p:grpSpPr>
        <p:sp>
          <p:nvSpPr>
            <p:cNvPr id="385" name="Google Shape;385;p1"/>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6" name="Google Shape;386;p1"/>
            <p:cNvGrpSpPr/>
            <p:nvPr/>
          </p:nvGrpSpPr>
          <p:grpSpPr>
            <a:xfrm>
              <a:off x="3894690" y="-306155"/>
              <a:ext cx="98086" cy="107551"/>
              <a:chOff x="3894690" y="-306155"/>
              <a:chExt cx="98086" cy="107551"/>
            </a:xfrm>
          </p:grpSpPr>
          <p:sp>
            <p:nvSpPr>
              <p:cNvPr id="387" name="Google Shape;387;p1"/>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89" name="Google Shape;389;p1"/>
          <p:cNvGrpSpPr/>
          <p:nvPr/>
        </p:nvGrpSpPr>
        <p:grpSpPr>
          <a:xfrm>
            <a:off x="2775700" y="-243577"/>
            <a:ext cx="641763" cy="660328"/>
            <a:chOff x="2775700" y="-243577"/>
            <a:chExt cx="641763" cy="660328"/>
          </a:xfrm>
        </p:grpSpPr>
        <p:grpSp>
          <p:nvGrpSpPr>
            <p:cNvPr id="390" name="Google Shape;390;p1"/>
            <p:cNvGrpSpPr/>
            <p:nvPr/>
          </p:nvGrpSpPr>
          <p:grpSpPr>
            <a:xfrm>
              <a:off x="2880967" y="-159588"/>
              <a:ext cx="536496" cy="576339"/>
              <a:chOff x="2880967" y="-159588"/>
              <a:chExt cx="536496" cy="576339"/>
            </a:xfrm>
          </p:grpSpPr>
          <p:sp>
            <p:nvSpPr>
              <p:cNvPr id="391" name="Google Shape;391;p1"/>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3" name="Google Shape;393;p1"/>
            <p:cNvGrpSpPr/>
            <p:nvPr/>
          </p:nvGrpSpPr>
          <p:grpSpPr>
            <a:xfrm>
              <a:off x="2775700" y="-243577"/>
              <a:ext cx="100965" cy="123964"/>
              <a:chOff x="2775700" y="-243577"/>
              <a:chExt cx="100965" cy="123964"/>
            </a:xfrm>
          </p:grpSpPr>
          <p:sp>
            <p:nvSpPr>
              <p:cNvPr id="394" name="Google Shape;394;p1"/>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96" name="Google Shape;396;p1"/>
          <p:cNvGrpSpPr/>
          <p:nvPr/>
        </p:nvGrpSpPr>
        <p:grpSpPr>
          <a:xfrm>
            <a:off x="1588573" y="-296128"/>
            <a:ext cx="730914" cy="557013"/>
            <a:chOff x="1588573" y="-296128"/>
            <a:chExt cx="730914" cy="557013"/>
          </a:xfrm>
        </p:grpSpPr>
        <p:sp>
          <p:nvSpPr>
            <p:cNvPr id="397" name="Google Shape;397;p1"/>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8" name="Google Shape;398;p1"/>
            <p:cNvGrpSpPr/>
            <p:nvPr/>
          </p:nvGrpSpPr>
          <p:grpSpPr>
            <a:xfrm>
              <a:off x="2028140" y="-296128"/>
              <a:ext cx="162319" cy="81341"/>
              <a:chOff x="2028140" y="-296128"/>
              <a:chExt cx="162319" cy="81341"/>
            </a:xfrm>
          </p:grpSpPr>
          <p:sp>
            <p:nvSpPr>
              <p:cNvPr id="399" name="Google Shape;399;p1"/>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01" name="Google Shape;401;p1"/>
          <p:cNvGrpSpPr/>
          <p:nvPr/>
        </p:nvGrpSpPr>
        <p:grpSpPr>
          <a:xfrm>
            <a:off x="1739309" y="566891"/>
            <a:ext cx="853059" cy="594507"/>
            <a:chOff x="1739309" y="566891"/>
            <a:chExt cx="853059" cy="594507"/>
          </a:xfrm>
        </p:grpSpPr>
        <p:grpSp>
          <p:nvGrpSpPr>
            <p:cNvPr id="402" name="Google Shape;402;p1"/>
            <p:cNvGrpSpPr/>
            <p:nvPr/>
          </p:nvGrpSpPr>
          <p:grpSpPr>
            <a:xfrm>
              <a:off x="1753572" y="566891"/>
              <a:ext cx="838796" cy="594507"/>
              <a:chOff x="1753572" y="566891"/>
              <a:chExt cx="838796" cy="594507"/>
            </a:xfrm>
          </p:grpSpPr>
          <p:sp>
            <p:nvSpPr>
              <p:cNvPr id="403" name="Google Shape;403;p1"/>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1"/>
            <p:cNvGrpSpPr/>
            <p:nvPr/>
          </p:nvGrpSpPr>
          <p:grpSpPr>
            <a:xfrm>
              <a:off x="1739309" y="617821"/>
              <a:ext cx="85081" cy="113673"/>
              <a:chOff x="1739309" y="617821"/>
              <a:chExt cx="85081" cy="113673"/>
            </a:xfrm>
          </p:grpSpPr>
          <p:sp>
            <p:nvSpPr>
              <p:cNvPr id="406" name="Google Shape;406;p1"/>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08" name="Google Shape;408;p1"/>
          <p:cNvGrpSpPr/>
          <p:nvPr/>
        </p:nvGrpSpPr>
        <p:grpSpPr>
          <a:xfrm>
            <a:off x="291413" y="-295003"/>
            <a:ext cx="420937" cy="645006"/>
            <a:chOff x="291413" y="-295003"/>
            <a:chExt cx="420937" cy="645006"/>
          </a:xfrm>
        </p:grpSpPr>
        <p:sp>
          <p:nvSpPr>
            <p:cNvPr id="409" name="Google Shape;409;p1"/>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0" name="Google Shape;410;p1"/>
            <p:cNvGrpSpPr/>
            <p:nvPr/>
          </p:nvGrpSpPr>
          <p:grpSpPr>
            <a:xfrm>
              <a:off x="317622" y="261977"/>
              <a:ext cx="171618" cy="88026"/>
              <a:chOff x="317622" y="261977"/>
              <a:chExt cx="171618" cy="88026"/>
            </a:xfrm>
          </p:grpSpPr>
          <p:sp>
            <p:nvSpPr>
              <p:cNvPr id="411" name="Google Shape;411;p1"/>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13" name="Google Shape;413;p1"/>
          <p:cNvGrpSpPr/>
          <p:nvPr/>
        </p:nvGrpSpPr>
        <p:grpSpPr>
          <a:xfrm>
            <a:off x="1214230" y="1280862"/>
            <a:ext cx="693917" cy="709106"/>
            <a:chOff x="1214230" y="1280862"/>
            <a:chExt cx="693917" cy="709106"/>
          </a:xfrm>
        </p:grpSpPr>
        <p:sp>
          <p:nvSpPr>
            <p:cNvPr id="414" name="Google Shape;414;p1"/>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p1"/>
          <p:cNvGrpSpPr/>
          <p:nvPr/>
        </p:nvGrpSpPr>
        <p:grpSpPr>
          <a:xfrm>
            <a:off x="-182869" y="835238"/>
            <a:ext cx="1277205" cy="1131334"/>
            <a:chOff x="-182869" y="835238"/>
            <a:chExt cx="1277205" cy="1131334"/>
          </a:xfrm>
        </p:grpSpPr>
        <p:sp>
          <p:nvSpPr>
            <p:cNvPr id="418" name="Google Shape;418;p1"/>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9" name="Google Shape;419;p1"/>
            <p:cNvGrpSpPr/>
            <p:nvPr/>
          </p:nvGrpSpPr>
          <p:grpSpPr>
            <a:xfrm>
              <a:off x="454360" y="835238"/>
              <a:ext cx="112382" cy="56555"/>
              <a:chOff x="454360" y="835238"/>
              <a:chExt cx="112382" cy="56555"/>
            </a:xfrm>
          </p:grpSpPr>
          <p:sp>
            <p:nvSpPr>
              <p:cNvPr id="420" name="Google Shape;420;p1"/>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2" name="Google Shape;422;p1"/>
            <p:cNvGrpSpPr/>
            <p:nvPr/>
          </p:nvGrpSpPr>
          <p:grpSpPr>
            <a:xfrm>
              <a:off x="588484" y="1891352"/>
              <a:ext cx="127241" cy="75220"/>
              <a:chOff x="588484" y="1891352"/>
              <a:chExt cx="127241" cy="75220"/>
            </a:xfrm>
          </p:grpSpPr>
          <p:sp>
            <p:nvSpPr>
              <p:cNvPr id="423" name="Google Shape;423;p1"/>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25" name="Google Shape;425;p1"/>
          <p:cNvGrpSpPr/>
          <p:nvPr/>
        </p:nvGrpSpPr>
        <p:grpSpPr>
          <a:xfrm>
            <a:off x="1004821" y="2303619"/>
            <a:ext cx="413557" cy="605096"/>
            <a:chOff x="1004821" y="2303619"/>
            <a:chExt cx="413557" cy="605096"/>
          </a:xfrm>
        </p:grpSpPr>
        <p:grpSp>
          <p:nvGrpSpPr>
            <p:cNvPr id="426" name="Google Shape;426;p1"/>
            <p:cNvGrpSpPr/>
            <p:nvPr/>
          </p:nvGrpSpPr>
          <p:grpSpPr>
            <a:xfrm>
              <a:off x="1004821" y="2303619"/>
              <a:ext cx="344559" cy="605096"/>
              <a:chOff x="1004821" y="2303619"/>
              <a:chExt cx="344559" cy="605096"/>
            </a:xfrm>
          </p:grpSpPr>
          <p:sp>
            <p:nvSpPr>
              <p:cNvPr id="427" name="Google Shape;427;p1"/>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0" name="Google Shape;430;p1"/>
            <p:cNvGrpSpPr/>
            <p:nvPr/>
          </p:nvGrpSpPr>
          <p:grpSpPr>
            <a:xfrm>
              <a:off x="1332668" y="2362060"/>
              <a:ext cx="85710" cy="97127"/>
              <a:chOff x="1332668" y="2362060"/>
              <a:chExt cx="85710" cy="97127"/>
            </a:xfrm>
          </p:grpSpPr>
          <p:sp>
            <p:nvSpPr>
              <p:cNvPr id="431" name="Google Shape;431;p1"/>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33" name="Google Shape;433;p1"/>
          <p:cNvGrpSpPr/>
          <p:nvPr/>
        </p:nvGrpSpPr>
        <p:grpSpPr>
          <a:xfrm>
            <a:off x="2647665" y="2892963"/>
            <a:ext cx="62909" cy="137996"/>
            <a:chOff x="2647665" y="2892963"/>
            <a:chExt cx="62909" cy="137996"/>
          </a:xfrm>
        </p:grpSpPr>
        <p:sp>
          <p:nvSpPr>
            <p:cNvPr id="434" name="Google Shape;434;p1"/>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6" name="Google Shape;436;p1"/>
          <p:cNvGrpSpPr/>
          <p:nvPr/>
        </p:nvGrpSpPr>
        <p:grpSpPr>
          <a:xfrm>
            <a:off x="2200312" y="2591126"/>
            <a:ext cx="134753" cy="99377"/>
            <a:chOff x="2248437" y="2591126"/>
            <a:chExt cx="134753" cy="99377"/>
          </a:xfrm>
        </p:grpSpPr>
        <p:sp>
          <p:nvSpPr>
            <p:cNvPr id="437" name="Google Shape;437;p1"/>
            <p:cNvSpPr/>
            <p:nvPr/>
          </p:nvSpPr>
          <p:spPr>
            <a:xfrm>
              <a:off x="2248437" y="2591126"/>
              <a:ext cx="85312" cy="99377"/>
            </a:xfrm>
            <a:custGeom>
              <a:avLst/>
              <a:gdLst/>
              <a:ahLst/>
              <a:cxnLst/>
              <a:rect l="l" t="t" r="r" b="b"/>
              <a:pathLst>
                <a:path w="2578" h="3003" extrusionOk="0">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2320380" y="2614622"/>
              <a:ext cx="62810" cy="58673"/>
            </a:xfrm>
            <a:custGeom>
              <a:avLst/>
              <a:gdLst/>
              <a:ahLst/>
              <a:cxnLst/>
              <a:rect l="l" t="t" r="r" b="b"/>
              <a:pathLst>
                <a:path w="1898" h="1773" extrusionOk="0">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9" name="Google Shape;439;p1"/>
          <p:cNvGrpSpPr/>
          <p:nvPr/>
        </p:nvGrpSpPr>
        <p:grpSpPr>
          <a:xfrm>
            <a:off x="319707" y="3143540"/>
            <a:ext cx="638983" cy="1054658"/>
            <a:chOff x="319707" y="3143540"/>
            <a:chExt cx="638983" cy="1054658"/>
          </a:xfrm>
        </p:grpSpPr>
        <p:sp>
          <p:nvSpPr>
            <p:cNvPr id="440" name="Google Shape;440;p1"/>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4" name="Google Shape;444;p1"/>
          <p:cNvGrpSpPr/>
          <p:nvPr/>
        </p:nvGrpSpPr>
        <p:grpSpPr>
          <a:xfrm>
            <a:off x="1344284" y="3702273"/>
            <a:ext cx="388340" cy="497513"/>
            <a:chOff x="1344284" y="3702273"/>
            <a:chExt cx="388340" cy="497513"/>
          </a:xfrm>
        </p:grpSpPr>
        <p:sp>
          <p:nvSpPr>
            <p:cNvPr id="445" name="Google Shape;445;p1"/>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8" name="Google Shape;448;p1"/>
          <p:cNvGrpSpPr/>
          <p:nvPr/>
        </p:nvGrpSpPr>
        <p:grpSpPr>
          <a:xfrm>
            <a:off x="4368" y="4500332"/>
            <a:ext cx="1550979" cy="1347924"/>
            <a:chOff x="4368" y="4500332"/>
            <a:chExt cx="1550979" cy="1347924"/>
          </a:xfrm>
        </p:grpSpPr>
        <p:grpSp>
          <p:nvGrpSpPr>
            <p:cNvPr id="449" name="Google Shape;449;p1"/>
            <p:cNvGrpSpPr/>
            <p:nvPr/>
          </p:nvGrpSpPr>
          <p:grpSpPr>
            <a:xfrm>
              <a:off x="4368" y="4500332"/>
              <a:ext cx="1507264" cy="1347924"/>
              <a:chOff x="4368" y="4500332"/>
              <a:chExt cx="1507264" cy="1347924"/>
            </a:xfrm>
          </p:grpSpPr>
          <p:sp>
            <p:nvSpPr>
              <p:cNvPr id="450" name="Google Shape;450;p1"/>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1" name="Google Shape;461;p1"/>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3" name="Google Shape;463;p1"/>
          <p:cNvGrpSpPr/>
          <p:nvPr/>
        </p:nvGrpSpPr>
        <p:grpSpPr>
          <a:xfrm>
            <a:off x="1664354" y="4088694"/>
            <a:ext cx="1037582" cy="940754"/>
            <a:chOff x="1664354" y="4088694"/>
            <a:chExt cx="1037582" cy="940754"/>
          </a:xfrm>
        </p:grpSpPr>
        <p:grpSp>
          <p:nvGrpSpPr>
            <p:cNvPr id="464" name="Google Shape;464;p1"/>
            <p:cNvGrpSpPr/>
            <p:nvPr/>
          </p:nvGrpSpPr>
          <p:grpSpPr>
            <a:xfrm>
              <a:off x="1664354" y="4088694"/>
              <a:ext cx="1037582" cy="832607"/>
              <a:chOff x="1664354" y="4088694"/>
              <a:chExt cx="1037582" cy="832607"/>
            </a:xfrm>
          </p:grpSpPr>
          <p:sp>
            <p:nvSpPr>
              <p:cNvPr id="465" name="Google Shape;465;p1"/>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2" name="Google Shape;472;p1"/>
            <p:cNvGrpSpPr/>
            <p:nvPr/>
          </p:nvGrpSpPr>
          <p:grpSpPr>
            <a:xfrm>
              <a:off x="2242315" y="4930402"/>
              <a:ext cx="155932" cy="99046"/>
              <a:chOff x="2242315" y="4930402"/>
              <a:chExt cx="155932" cy="99046"/>
            </a:xfrm>
          </p:grpSpPr>
          <p:sp>
            <p:nvSpPr>
              <p:cNvPr id="473" name="Google Shape;473;p1"/>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75" name="Google Shape;475;p1"/>
          <p:cNvGrpSpPr/>
          <p:nvPr/>
        </p:nvGrpSpPr>
        <p:grpSpPr>
          <a:xfrm>
            <a:off x="2661531" y="4759645"/>
            <a:ext cx="636336" cy="613800"/>
            <a:chOff x="2661531" y="4759645"/>
            <a:chExt cx="636336" cy="613800"/>
          </a:xfrm>
        </p:grpSpPr>
        <p:sp>
          <p:nvSpPr>
            <p:cNvPr id="476" name="Google Shape;476;p1"/>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9" name="Google Shape;479;p1"/>
          <p:cNvGrpSpPr/>
          <p:nvPr/>
        </p:nvGrpSpPr>
        <p:grpSpPr>
          <a:xfrm>
            <a:off x="3260869" y="4155210"/>
            <a:ext cx="1065612" cy="1051580"/>
            <a:chOff x="3260869" y="4155210"/>
            <a:chExt cx="1065612" cy="1051580"/>
          </a:xfrm>
        </p:grpSpPr>
        <p:grpSp>
          <p:nvGrpSpPr>
            <p:cNvPr id="480" name="Google Shape;480;p1"/>
            <p:cNvGrpSpPr/>
            <p:nvPr/>
          </p:nvGrpSpPr>
          <p:grpSpPr>
            <a:xfrm>
              <a:off x="3260869" y="4155210"/>
              <a:ext cx="1065612" cy="1051580"/>
              <a:chOff x="3260869" y="4155210"/>
              <a:chExt cx="1065612" cy="1051580"/>
            </a:xfrm>
          </p:grpSpPr>
          <p:sp>
            <p:nvSpPr>
              <p:cNvPr id="481" name="Google Shape;481;p1"/>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7" name="Google Shape;487;p1"/>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9" name="Google Shape;489;p1"/>
          <p:cNvGrpSpPr/>
          <p:nvPr/>
        </p:nvGrpSpPr>
        <p:grpSpPr>
          <a:xfrm>
            <a:off x="4756021" y="3831533"/>
            <a:ext cx="142364" cy="69263"/>
            <a:chOff x="4756021" y="3831533"/>
            <a:chExt cx="142364" cy="69263"/>
          </a:xfrm>
        </p:grpSpPr>
        <p:sp>
          <p:nvSpPr>
            <p:cNvPr id="490" name="Google Shape;490;p1"/>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2" name="Google Shape;492;p1"/>
          <p:cNvGrpSpPr/>
          <p:nvPr/>
        </p:nvGrpSpPr>
        <p:grpSpPr>
          <a:xfrm>
            <a:off x="4349976" y="4801904"/>
            <a:ext cx="591495" cy="708080"/>
            <a:chOff x="4349976" y="4801904"/>
            <a:chExt cx="591495" cy="708080"/>
          </a:xfrm>
        </p:grpSpPr>
        <p:sp>
          <p:nvSpPr>
            <p:cNvPr id="493" name="Google Shape;493;p1"/>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6" name="Google Shape;496;p1"/>
          <p:cNvGrpSpPr/>
          <p:nvPr/>
        </p:nvGrpSpPr>
        <p:grpSpPr>
          <a:xfrm>
            <a:off x="5630954" y="5096427"/>
            <a:ext cx="147625" cy="102487"/>
            <a:chOff x="5630954" y="5096427"/>
            <a:chExt cx="147625" cy="102487"/>
          </a:xfrm>
        </p:grpSpPr>
        <p:sp>
          <p:nvSpPr>
            <p:cNvPr id="497" name="Google Shape;497;p1"/>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9" name="Google Shape;499;p1"/>
          <p:cNvGrpSpPr/>
          <p:nvPr/>
        </p:nvGrpSpPr>
        <p:grpSpPr>
          <a:xfrm>
            <a:off x="5587702" y="3976345"/>
            <a:ext cx="519353" cy="629618"/>
            <a:chOff x="5587702" y="3976345"/>
            <a:chExt cx="519353" cy="629618"/>
          </a:xfrm>
        </p:grpSpPr>
        <p:sp>
          <p:nvSpPr>
            <p:cNvPr id="500" name="Google Shape;500;p1"/>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3" name="Google Shape;503;p1"/>
          <p:cNvGrpSpPr/>
          <p:nvPr/>
        </p:nvGrpSpPr>
        <p:grpSpPr>
          <a:xfrm>
            <a:off x="6416107" y="3473604"/>
            <a:ext cx="72969" cy="114666"/>
            <a:chOff x="6416107" y="3473604"/>
            <a:chExt cx="72969" cy="114666"/>
          </a:xfrm>
        </p:grpSpPr>
        <p:sp>
          <p:nvSpPr>
            <p:cNvPr id="504" name="Google Shape;504;p1"/>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6" name="Google Shape;506;p1"/>
          <p:cNvGrpSpPr/>
          <p:nvPr/>
        </p:nvGrpSpPr>
        <p:grpSpPr>
          <a:xfrm>
            <a:off x="6151764" y="3887194"/>
            <a:ext cx="1009123" cy="1313971"/>
            <a:chOff x="6151764" y="3887194"/>
            <a:chExt cx="1009123" cy="1313971"/>
          </a:xfrm>
        </p:grpSpPr>
        <p:grpSp>
          <p:nvGrpSpPr>
            <p:cNvPr id="507" name="Google Shape;507;p1"/>
            <p:cNvGrpSpPr/>
            <p:nvPr/>
          </p:nvGrpSpPr>
          <p:grpSpPr>
            <a:xfrm>
              <a:off x="6151764" y="3887194"/>
              <a:ext cx="1009123" cy="1235674"/>
              <a:chOff x="6151764" y="3887194"/>
              <a:chExt cx="1009123" cy="1235674"/>
            </a:xfrm>
          </p:grpSpPr>
          <p:sp>
            <p:nvSpPr>
              <p:cNvPr id="508" name="Google Shape;508;p1"/>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1"/>
            <p:cNvGrpSpPr/>
            <p:nvPr/>
          </p:nvGrpSpPr>
          <p:grpSpPr>
            <a:xfrm>
              <a:off x="6648515" y="5156391"/>
              <a:ext cx="174596" cy="44774"/>
              <a:chOff x="6648515" y="5156391"/>
              <a:chExt cx="174596" cy="44774"/>
            </a:xfrm>
          </p:grpSpPr>
          <p:sp>
            <p:nvSpPr>
              <p:cNvPr id="518" name="Google Shape;518;p1"/>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20" name="Google Shape;520;p1"/>
          <p:cNvGrpSpPr/>
          <p:nvPr/>
        </p:nvGrpSpPr>
        <p:grpSpPr>
          <a:xfrm>
            <a:off x="5751609" y="213662"/>
            <a:ext cx="1480128" cy="1386642"/>
            <a:chOff x="5751609" y="213662"/>
            <a:chExt cx="1480128" cy="1386642"/>
          </a:xfrm>
        </p:grpSpPr>
        <p:grpSp>
          <p:nvGrpSpPr>
            <p:cNvPr id="521" name="Google Shape;521;p1"/>
            <p:cNvGrpSpPr/>
            <p:nvPr/>
          </p:nvGrpSpPr>
          <p:grpSpPr>
            <a:xfrm>
              <a:off x="5751609" y="213662"/>
              <a:ext cx="1480128" cy="1386642"/>
              <a:chOff x="5751609" y="213662"/>
              <a:chExt cx="1480128" cy="1386642"/>
            </a:xfrm>
          </p:grpSpPr>
          <p:sp>
            <p:nvSpPr>
              <p:cNvPr id="522" name="Google Shape;522;p1"/>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3" name="Google Shape;533;p1"/>
            <p:cNvGrpSpPr/>
            <p:nvPr/>
          </p:nvGrpSpPr>
          <p:grpSpPr>
            <a:xfrm>
              <a:off x="6864708" y="521224"/>
              <a:ext cx="165993" cy="77337"/>
              <a:chOff x="6864708" y="521224"/>
              <a:chExt cx="165993" cy="77337"/>
            </a:xfrm>
          </p:grpSpPr>
          <p:sp>
            <p:nvSpPr>
              <p:cNvPr id="534" name="Google Shape;534;p1"/>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6" name="Google Shape;536;p1"/>
            <p:cNvGrpSpPr/>
            <p:nvPr/>
          </p:nvGrpSpPr>
          <p:grpSpPr>
            <a:xfrm>
              <a:off x="6567637" y="1421737"/>
              <a:ext cx="96664" cy="114036"/>
              <a:chOff x="6567637" y="1421737"/>
              <a:chExt cx="96664" cy="114036"/>
            </a:xfrm>
          </p:grpSpPr>
          <p:sp>
            <p:nvSpPr>
              <p:cNvPr id="537" name="Google Shape;537;p1"/>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39" name="Google Shape;539;p1"/>
          <p:cNvGrpSpPr/>
          <p:nvPr/>
        </p:nvGrpSpPr>
        <p:grpSpPr>
          <a:xfrm>
            <a:off x="6602655" y="1965332"/>
            <a:ext cx="884232" cy="497711"/>
            <a:chOff x="6451118" y="1964685"/>
            <a:chExt cx="884232" cy="497711"/>
          </a:xfrm>
        </p:grpSpPr>
        <p:sp>
          <p:nvSpPr>
            <p:cNvPr id="540" name="Google Shape;540;p1"/>
            <p:cNvSpPr/>
            <p:nvPr/>
          </p:nvSpPr>
          <p:spPr>
            <a:xfrm>
              <a:off x="6451118" y="1964685"/>
              <a:ext cx="772346" cy="497711"/>
            </a:xfrm>
            <a:custGeom>
              <a:avLst/>
              <a:gdLst/>
              <a:ahLst/>
              <a:cxnLst/>
              <a:rect l="l" t="t" r="r" b="b"/>
              <a:pathLst>
                <a:path w="23339" h="15040" extrusionOk="0">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a:off x="7237231" y="2177603"/>
              <a:ext cx="59732" cy="78098"/>
            </a:xfrm>
            <a:custGeom>
              <a:avLst/>
              <a:gdLst/>
              <a:ahLst/>
              <a:cxnLst/>
              <a:rect l="l" t="t" r="r" b="b"/>
              <a:pathLst>
                <a:path w="1805" h="2360" extrusionOk="0">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7278166" y="2184420"/>
              <a:ext cx="57184" cy="84287"/>
            </a:xfrm>
            <a:custGeom>
              <a:avLst/>
              <a:gdLst/>
              <a:ahLst/>
              <a:cxnLst/>
              <a:rect l="l" t="t" r="r" b="b"/>
              <a:pathLst>
                <a:path w="1728" h="2547" extrusionOk="0">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1"/>
          <p:cNvGrpSpPr/>
          <p:nvPr/>
        </p:nvGrpSpPr>
        <p:grpSpPr>
          <a:xfrm>
            <a:off x="7346204" y="3514142"/>
            <a:ext cx="540037" cy="623992"/>
            <a:chOff x="7346204" y="3514142"/>
            <a:chExt cx="540037" cy="623992"/>
          </a:xfrm>
        </p:grpSpPr>
        <p:sp>
          <p:nvSpPr>
            <p:cNvPr id="544" name="Google Shape;544;p1"/>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7" name="Google Shape;547;p1"/>
          <p:cNvGrpSpPr/>
          <p:nvPr/>
        </p:nvGrpSpPr>
        <p:grpSpPr>
          <a:xfrm>
            <a:off x="7485292" y="4430739"/>
            <a:ext cx="1375953" cy="924075"/>
            <a:chOff x="7485292" y="4430739"/>
            <a:chExt cx="1375953" cy="924075"/>
          </a:xfrm>
        </p:grpSpPr>
        <p:sp>
          <p:nvSpPr>
            <p:cNvPr id="548" name="Google Shape;548;p1"/>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1" name="Google Shape;551;p1"/>
          <p:cNvGrpSpPr/>
          <p:nvPr/>
        </p:nvGrpSpPr>
        <p:grpSpPr>
          <a:xfrm>
            <a:off x="8490510" y="1991557"/>
            <a:ext cx="536463" cy="705466"/>
            <a:chOff x="8490510" y="1991557"/>
            <a:chExt cx="536463" cy="705466"/>
          </a:xfrm>
        </p:grpSpPr>
        <p:grpSp>
          <p:nvGrpSpPr>
            <p:cNvPr id="552" name="Google Shape;552;p1"/>
            <p:cNvGrpSpPr/>
            <p:nvPr/>
          </p:nvGrpSpPr>
          <p:grpSpPr>
            <a:xfrm>
              <a:off x="8490510" y="1991557"/>
              <a:ext cx="536463" cy="576273"/>
              <a:chOff x="8490510" y="1991557"/>
              <a:chExt cx="536463" cy="576273"/>
            </a:xfrm>
          </p:grpSpPr>
          <p:sp>
            <p:nvSpPr>
              <p:cNvPr id="553" name="Google Shape;553;p1"/>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5" name="Google Shape;555;p1"/>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7" name="Google Shape;557;p1"/>
          <p:cNvGrpSpPr/>
          <p:nvPr/>
        </p:nvGrpSpPr>
        <p:grpSpPr>
          <a:xfrm>
            <a:off x="6765365" y="2520242"/>
            <a:ext cx="1413745" cy="811560"/>
            <a:chOff x="6765365" y="2520242"/>
            <a:chExt cx="1413745" cy="811560"/>
          </a:xfrm>
        </p:grpSpPr>
        <p:sp>
          <p:nvSpPr>
            <p:cNvPr id="558" name="Google Shape;558;p1"/>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2" name="Google Shape;562;p1"/>
          <p:cNvGrpSpPr/>
          <p:nvPr/>
        </p:nvGrpSpPr>
        <p:grpSpPr>
          <a:xfrm>
            <a:off x="8454538" y="1064636"/>
            <a:ext cx="841874" cy="594507"/>
            <a:chOff x="8454538" y="1064636"/>
            <a:chExt cx="841874" cy="594507"/>
          </a:xfrm>
        </p:grpSpPr>
        <p:sp>
          <p:nvSpPr>
            <p:cNvPr id="563" name="Google Shape;563;p1"/>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7" name="Google Shape;567;p1"/>
          <p:cNvGrpSpPr/>
          <p:nvPr/>
        </p:nvGrpSpPr>
        <p:grpSpPr>
          <a:xfrm>
            <a:off x="7961559" y="-202278"/>
            <a:ext cx="1015476" cy="922487"/>
            <a:chOff x="7961559" y="-202278"/>
            <a:chExt cx="1015476" cy="922487"/>
          </a:xfrm>
        </p:grpSpPr>
        <p:grpSp>
          <p:nvGrpSpPr>
            <p:cNvPr id="568" name="Google Shape;568;p1"/>
            <p:cNvGrpSpPr/>
            <p:nvPr/>
          </p:nvGrpSpPr>
          <p:grpSpPr>
            <a:xfrm>
              <a:off x="7961559" y="-121102"/>
              <a:ext cx="1015476" cy="841311"/>
              <a:chOff x="7961559" y="-121102"/>
              <a:chExt cx="1015476" cy="841311"/>
            </a:xfrm>
          </p:grpSpPr>
          <p:sp>
            <p:nvSpPr>
              <p:cNvPr id="569" name="Google Shape;569;p1"/>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5" name="Google Shape;575;p1"/>
            <p:cNvGrpSpPr/>
            <p:nvPr/>
          </p:nvGrpSpPr>
          <p:grpSpPr>
            <a:xfrm>
              <a:off x="8502092" y="-202278"/>
              <a:ext cx="136937" cy="83460"/>
              <a:chOff x="8502092" y="-202278"/>
              <a:chExt cx="136937" cy="83460"/>
            </a:xfrm>
          </p:grpSpPr>
          <p:sp>
            <p:nvSpPr>
              <p:cNvPr id="576" name="Google Shape;576;p1"/>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78" name="Google Shape;578;p1"/>
          <p:cNvGrpSpPr/>
          <p:nvPr/>
        </p:nvGrpSpPr>
        <p:grpSpPr>
          <a:xfrm>
            <a:off x="4816519" y="4288164"/>
            <a:ext cx="772313" cy="497744"/>
            <a:chOff x="4816519" y="4288164"/>
            <a:chExt cx="772313" cy="497744"/>
          </a:xfrm>
        </p:grpSpPr>
        <p:sp>
          <p:nvSpPr>
            <p:cNvPr id="579" name="Google Shape;579;p1"/>
            <p:cNvSpPr/>
            <p:nvPr/>
          </p:nvSpPr>
          <p:spPr>
            <a:xfrm>
              <a:off x="4925186" y="4301061"/>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1" name="Google Shape;581;p1"/>
          <p:cNvGrpSpPr/>
          <p:nvPr/>
        </p:nvGrpSpPr>
        <p:grpSpPr>
          <a:xfrm>
            <a:off x="1637980" y="2854741"/>
            <a:ext cx="851139" cy="910474"/>
            <a:chOff x="1637980" y="2854741"/>
            <a:chExt cx="851139" cy="910474"/>
          </a:xfrm>
        </p:grpSpPr>
        <p:grpSp>
          <p:nvGrpSpPr>
            <p:cNvPr id="582" name="Google Shape;582;p1"/>
            <p:cNvGrpSpPr/>
            <p:nvPr/>
          </p:nvGrpSpPr>
          <p:grpSpPr>
            <a:xfrm>
              <a:off x="1637980" y="2854741"/>
              <a:ext cx="851139" cy="910474"/>
              <a:chOff x="1637980" y="2854741"/>
              <a:chExt cx="851139" cy="910474"/>
            </a:xfrm>
          </p:grpSpPr>
          <p:sp>
            <p:nvSpPr>
              <p:cNvPr id="583" name="Google Shape;583;p1"/>
              <p:cNvSpPr/>
              <p:nvPr/>
            </p:nvSpPr>
            <p:spPr>
              <a:xfrm>
                <a:off x="1659027" y="2860301"/>
                <a:ext cx="177475" cy="191539"/>
              </a:xfrm>
              <a:custGeom>
                <a:avLst/>
                <a:gdLst/>
                <a:ahLst/>
                <a:cxnLst/>
                <a:rect l="l" t="t" r="r" b="b"/>
                <a:pathLst>
                  <a:path w="5363" h="5788" extrusionOk="0">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a:off x="1977310" y="3359865"/>
                <a:ext cx="481198" cy="382053"/>
              </a:xfrm>
              <a:custGeom>
                <a:avLst/>
                <a:gdLst/>
                <a:ahLst/>
                <a:cxnLst/>
                <a:rect l="l" t="t" r="r" b="b"/>
                <a:pathLst>
                  <a:path w="14541" h="11545" extrusionOk="0">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a:off x="1637980" y="2854741"/>
                <a:ext cx="851139" cy="910474"/>
              </a:xfrm>
              <a:custGeom>
                <a:avLst/>
                <a:gdLst/>
                <a:ahLst/>
                <a:cxnLst/>
                <a:rect l="l" t="t" r="r" b="b"/>
                <a:pathLst>
                  <a:path w="25720" h="27513" extrusionOk="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1"/>
            <p:cNvGrpSpPr/>
            <p:nvPr/>
          </p:nvGrpSpPr>
          <p:grpSpPr>
            <a:xfrm>
              <a:off x="2299466" y="3346165"/>
              <a:ext cx="124296" cy="108279"/>
              <a:chOff x="2299466" y="3346165"/>
              <a:chExt cx="124296" cy="108279"/>
            </a:xfrm>
          </p:grpSpPr>
          <p:sp>
            <p:nvSpPr>
              <p:cNvPr id="587" name="Google Shape;587;p1"/>
              <p:cNvSpPr/>
              <p:nvPr/>
            </p:nvSpPr>
            <p:spPr>
              <a:xfrm>
                <a:off x="2299466" y="3346165"/>
                <a:ext cx="89581" cy="92924"/>
              </a:xfrm>
              <a:custGeom>
                <a:avLst/>
                <a:gdLst/>
                <a:ahLst/>
                <a:cxnLst/>
                <a:rect l="l" t="t" r="r" b="b"/>
                <a:pathLst>
                  <a:path w="2707" h="2808" extrusionOk="0">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a:off x="2361680" y="3363936"/>
                <a:ext cx="62082" cy="90508"/>
              </a:xfrm>
              <a:custGeom>
                <a:avLst/>
                <a:gdLst/>
                <a:ahLst/>
                <a:cxnLst/>
                <a:rect l="l" t="t" r="r" b="b"/>
                <a:pathLst>
                  <a:path w="1876" h="2735" extrusionOk="0">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6"/>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vi-VN"/>
              <a:t>Example</a:t>
            </a:r>
            <a:endParaRPr/>
          </a:p>
        </p:txBody>
      </p:sp>
      <p:sp>
        <p:nvSpPr>
          <p:cNvPr id="706" name="Google Shape;706;p6"/>
          <p:cNvSpPr txBox="1">
            <a:spLocks noGrp="1"/>
          </p:cNvSpPr>
          <p:nvPr>
            <p:ph type="body" idx="1"/>
          </p:nvPr>
        </p:nvSpPr>
        <p:spPr>
          <a:xfrm>
            <a:off x="939525" y="1476375"/>
            <a:ext cx="6063900" cy="3048000"/>
          </a:xfrm>
          <a:prstGeom prst="rect">
            <a:avLst/>
          </a:prstGeom>
          <a:noFill/>
          <a:ln>
            <a:noFill/>
          </a:ln>
        </p:spPr>
        <p:txBody>
          <a:bodyPr spcFirstLastPara="1" wrap="square" lIns="91425" tIns="91425" rIns="91425" bIns="91425" anchor="t" anchorCtr="0">
            <a:noAutofit/>
          </a:bodyPr>
          <a:lstStyle/>
          <a:p>
            <a:pPr marL="165100" lvl="0" indent="0" algn="l" rtl="0">
              <a:lnSpc>
                <a:spcPct val="200000"/>
              </a:lnSpc>
              <a:spcBef>
                <a:spcPts val="0"/>
              </a:spcBef>
              <a:spcAft>
                <a:spcPts val="0"/>
              </a:spcAft>
              <a:buSzPts val="1000"/>
              <a:buNone/>
            </a:pPr>
            <a:r>
              <a:rPr lang="vi-VN" sz="1600" b="1"/>
              <a:t>Ta có: </a:t>
            </a:r>
            <a:r>
              <a:rPr lang="vi-VN" sz="1600">
                <a:solidFill>
                  <a:srgbClr val="F69F00"/>
                </a:solidFill>
              </a:rPr>
              <a:t>T(n) = n</a:t>
            </a:r>
            <a:r>
              <a:rPr lang="en-US" sz="1600" baseline="30000">
                <a:solidFill>
                  <a:srgbClr val="F69F00"/>
                </a:solidFill>
              </a:rPr>
              <a:t>2</a:t>
            </a:r>
            <a:r>
              <a:rPr lang="vi-VN" sz="1600">
                <a:solidFill>
                  <a:srgbClr val="F69F00"/>
                </a:solidFill>
              </a:rPr>
              <a:t> + 4n + 2</a:t>
            </a:r>
            <a:endParaRPr/>
          </a:p>
          <a:p>
            <a:pPr marL="165100" lvl="0" indent="0" algn="l" rtl="0">
              <a:lnSpc>
                <a:spcPct val="200000"/>
              </a:lnSpc>
              <a:spcBef>
                <a:spcPts val="0"/>
              </a:spcBef>
              <a:spcAft>
                <a:spcPts val="0"/>
              </a:spcAft>
              <a:buSzPts val="1000"/>
              <a:buNone/>
            </a:pPr>
            <a:r>
              <a:rPr lang="vi-VN" sz="1600"/>
              <a:t>O(n</a:t>
            </a:r>
            <a:r>
              <a:rPr lang="en-US" sz="1600" baseline="30000"/>
              <a:t>3</a:t>
            </a:r>
            <a:r>
              <a:rPr lang="vi-VN" sz="1600"/>
              <a:t>), Ω(n), Θ(</a:t>
            </a:r>
            <a:r>
              <a:rPr lang="en-US" sz="1600"/>
              <a:t>n</a:t>
            </a:r>
            <a:r>
              <a:rPr lang="en-US" sz="1600" baseline="30000"/>
              <a:t>2</a:t>
            </a:r>
            <a:r>
              <a:rPr lang="vi-VN" sz="1600"/>
              <a:t>) </a:t>
            </a:r>
            <a:r>
              <a:rPr lang="en-US" sz="1600">
                <a:solidFill>
                  <a:schemeClr val="bg2"/>
                </a:solidFill>
              </a:rPr>
              <a:t>→</a:t>
            </a:r>
            <a:r>
              <a:rPr lang="vi-VN" sz="1600"/>
              <a:t> </a:t>
            </a:r>
            <a:r>
              <a:rPr lang="vi-VN" sz="1600">
                <a:solidFill>
                  <a:srgbClr val="259289"/>
                </a:solidFill>
              </a:rPr>
              <a:t>Đúng</a:t>
            </a:r>
            <a:endParaRPr sz="1600">
              <a:solidFill>
                <a:srgbClr val="259289"/>
              </a:solidFill>
            </a:endParaRPr>
          </a:p>
          <a:p>
            <a:pPr marL="165100" lvl="0" indent="0" algn="l" rtl="0">
              <a:lnSpc>
                <a:spcPct val="200000"/>
              </a:lnSpc>
              <a:spcBef>
                <a:spcPts val="0"/>
              </a:spcBef>
              <a:spcAft>
                <a:spcPts val="0"/>
              </a:spcAft>
              <a:buSzPts val="1000"/>
              <a:buNone/>
            </a:pPr>
            <a:r>
              <a:rPr lang="vi-VN" sz="1600"/>
              <a:t>O(n</a:t>
            </a:r>
            <a:r>
              <a:rPr lang="en-US" sz="1600" baseline="30000"/>
              <a:t>2</a:t>
            </a:r>
            <a:r>
              <a:rPr lang="vi-VN" sz="1600"/>
              <a:t>), Ω(n</a:t>
            </a:r>
            <a:r>
              <a:rPr lang="en-US" sz="1600" baseline="30000"/>
              <a:t>2</a:t>
            </a:r>
            <a:r>
              <a:rPr lang="vi-VN" sz="1600"/>
              <a:t>) </a:t>
            </a:r>
            <a:r>
              <a:rPr lang="en-US" sz="1600">
                <a:solidFill>
                  <a:schemeClr val="bg2"/>
                </a:solidFill>
              </a:rPr>
              <a:t>→</a:t>
            </a:r>
            <a:r>
              <a:rPr lang="vi-VN" sz="1600"/>
              <a:t> </a:t>
            </a:r>
            <a:r>
              <a:rPr lang="vi-VN" sz="1600">
                <a:solidFill>
                  <a:srgbClr val="259289"/>
                </a:solidFill>
              </a:rPr>
              <a:t>Cũng đúng luôn</a:t>
            </a:r>
            <a:endParaRPr sz="1600">
              <a:solidFill>
                <a:srgbClr val="259289"/>
              </a:solidFill>
            </a:endParaRPr>
          </a:p>
          <a:p>
            <a:pPr marL="165100" lvl="0" indent="0" algn="l" rtl="0">
              <a:lnSpc>
                <a:spcPct val="200000"/>
              </a:lnSpc>
              <a:spcBef>
                <a:spcPts val="0"/>
              </a:spcBef>
              <a:spcAft>
                <a:spcPts val="0"/>
              </a:spcAft>
              <a:buSzPts val="1000"/>
              <a:buNone/>
            </a:pPr>
            <a:r>
              <a:rPr lang="vi-VN" sz="1600"/>
              <a:t>Θ(n</a:t>
            </a:r>
            <a:r>
              <a:rPr lang="en-US" sz="1600" baseline="30000"/>
              <a:t>3</a:t>
            </a:r>
            <a:r>
              <a:rPr lang="vi-VN" sz="1600"/>
              <a:t>), Θ(n), O(n), Ω(n</a:t>
            </a:r>
            <a:r>
              <a:rPr lang="en-US" sz="1600" baseline="30000"/>
              <a:t>3</a:t>
            </a:r>
            <a:r>
              <a:rPr lang="vi-VN" sz="1600"/>
              <a:t>) </a:t>
            </a:r>
            <a:r>
              <a:rPr lang="en-US" sz="1600">
                <a:solidFill>
                  <a:schemeClr val="bg2"/>
                </a:solidFill>
              </a:rPr>
              <a:t>→</a:t>
            </a:r>
            <a:r>
              <a:rPr lang="vi-VN" sz="1600"/>
              <a:t> </a:t>
            </a:r>
            <a:r>
              <a:rPr lang="vi-VN" sz="1600">
                <a:solidFill>
                  <a:srgbClr val="C80E00"/>
                </a:solidFill>
              </a:rPr>
              <a:t>Sai nhe</a:t>
            </a:r>
            <a:endParaRPr sz="1600">
              <a:solidFill>
                <a:srgbClr val="C80E00"/>
              </a:solidFill>
            </a:endParaRPr>
          </a:p>
          <a:p>
            <a:pPr marL="165100" lvl="0" indent="0" algn="l" rtl="0">
              <a:lnSpc>
                <a:spcPct val="200000"/>
              </a:lnSpc>
              <a:spcBef>
                <a:spcPts val="0"/>
              </a:spcBef>
              <a:spcAft>
                <a:spcPts val="0"/>
              </a:spcAft>
              <a:buSzPts val="1000"/>
              <a:buNone/>
            </a:pPr>
            <a:endParaRPr sz="1600"/>
          </a:p>
          <a:p>
            <a:pPr marL="165100" lvl="0" indent="0" algn="l" rtl="0">
              <a:lnSpc>
                <a:spcPct val="200000"/>
              </a:lnSpc>
              <a:spcBef>
                <a:spcPts val="0"/>
              </a:spcBef>
              <a:spcAft>
                <a:spcPts val="0"/>
              </a:spcAft>
              <a:buSzPts val="1000"/>
              <a:buNone/>
            </a:pP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5"/>
                                        </p:tgtEl>
                                        <p:attrNameLst>
                                          <p:attrName>style.visibility</p:attrName>
                                        </p:attrNameLst>
                                      </p:cBhvr>
                                      <p:to>
                                        <p:strVal val="visible"/>
                                      </p:to>
                                    </p:set>
                                    <p:animEffect transition="in" filter="fade">
                                      <p:cBhvr>
                                        <p:cTn id="7" dur="500"/>
                                        <p:tgtEl>
                                          <p:spTgt spid="7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6">
                                            <p:txEl>
                                              <p:pRg st="0" end="0"/>
                                            </p:txEl>
                                          </p:spTgt>
                                        </p:tgtEl>
                                        <p:attrNameLst>
                                          <p:attrName>style.visibility</p:attrName>
                                        </p:attrNameLst>
                                      </p:cBhvr>
                                      <p:to>
                                        <p:strVal val="visible"/>
                                      </p:to>
                                    </p:set>
                                    <p:animEffect transition="in" filter="fade">
                                      <p:cBhvr>
                                        <p:cTn id="12" dur="500"/>
                                        <p:tgtEl>
                                          <p:spTgt spid="7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6">
                                            <p:txEl>
                                              <p:pRg st="1" end="1"/>
                                            </p:txEl>
                                          </p:spTgt>
                                        </p:tgtEl>
                                        <p:attrNameLst>
                                          <p:attrName>style.visibility</p:attrName>
                                        </p:attrNameLst>
                                      </p:cBhvr>
                                      <p:to>
                                        <p:strVal val="visible"/>
                                      </p:to>
                                    </p:set>
                                    <p:animEffect transition="in" filter="fade">
                                      <p:cBhvr>
                                        <p:cTn id="17" dur="500"/>
                                        <p:tgtEl>
                                          <p:spTgt spid="706">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06">
                                            <p:txEl>
                                              <p:pRg st="2" end="2"/>
                                            </p:txEl>
                                          </p:spTgt>
                                        </p:tgtEl>
                                        <p:attrNameLst>
                                          <p:attrName>style.visibility</p:attrName>
                                        </p:attrNameLst>
                                      </p:cBhvr>
                                      <p:to>
                                        <p:strVal val="visible"/>
                                      </p:to>
                                    </p:set>
                                    <p:animEffect transition="in" filter="fade">
                                      <p:cBhvr>
                                        <p:cTn id="20" dur="500"/>
                                        <p:tgtEl>
                                          <p:spTgt spid="706">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06">
                                            <p:txEl>
                                              <p:pRg st="3" end="3"/>
                                            </p:txEl>
                                          </p:spTgt>
                                        </p:tgtEl>
                                        <p:attrNameLst>
                                          <p:attrName>style.visibility</p:attrName>
                                        </p:attrNameLst>
                                      </p:cBhvr>
                                      <p:to>
                                        <p:strVal val="visible"/>
                                      </p:to>
                                    </p:set>
                                    <p:animEffect transition="in" filter="fade">
                                      <p:cBhvr>
                                        <p:cTn id="23" dur="500"/>
                                        <p:tgtEl>
                                          <p:spTgt spid="7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7"/>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vi-VN"/>
              <a:t>Example</a:t>
            </a:r>
            <a:endParaRPr/>
          </a:p>
        </p:txBody>
      </p:sp>
      <p:sp>
        <p:nvSpPr>
          <p:cNvPr id="712" name="Google Shape;712;p7"/>
          <p:cNvSpPr txBox="1">
            <a:spLocks noGrp="1"/>
          </p:cNvSpPr>
          <p:nvPr>
            <p:ph type="body" idx="1"/>
          </p:nvPr>
        </p:nvSpPr>
        <p:spPr>
          <a:xfrm>
            <a:off x="939525" y="1476375"/>
            <a:ext cx="6063900" cy="3048000"/>
          </a:xfrm>
          <a:prstGeom prst="rect">
            <a:avLst/>
          </a:prstGeom>
          <a:noFill/>
          <a:ln>
            <a:noFill/>
          </a:ln>
        </p:spPr>
        <p:txBody>
          <a:bodyPr spcFirstLastPara="1" wrap="square" lIns="91425" tIns="91425" rIns="91425" bIns="91425" anchor="t" anchorCtr="0">
            <a:noAutofit/>
          </a:bodyPr>
          <a:lstStyle/>
          <a:p>
            <a:pPr marL="165100" lvl="0" indent="0" algn="l" rtl="0">
              <a:lnSpc>
                <a:spcPct val="200000"/>
              </a:lnSpc>
              <a:spcBef>
                <a:spcPts val="0"/>
              </a:spcBef>
              <a:spcAft>
                <a:spcPts val="0"/>
              </a:spcAft>
              <a:buSzPts val="1000"/>
              <a:buNone/>
            </a:pPr>
            <a:r>
              <a:rPr lang="vi-VN" sz="1600" b="1"/>
              <a:t>Ta có: </a:t>
            </a:r>
            <a:r>
              <a:rPr lang="vi-VN" sz="1600">
                <a:solidFill>
                  <a:srgbClr val="F69F00"/>
                </a:solidFill>
              </a:rPr>
              <a:t>T(n) = n log(n) + n + 3</a:t>
            </a:r>
            <a:endParaRPr/>
          </a:p>
          <a:p>
            <a:pPr marL="165100" lvl="0" indent="0">
              <a:lnSpc>
                <a:spcPct val="200000"/>
              </a:lnSpc>
              <a:buNone/>
            </a:pPr>
            <a:r>
              <a:rPr lang="vi-VN" sz="1600"/>
              <a:t>O(n</a:t>
            </a:r>
            <a:r>
              <a:rPr lang="en-US" sz="1600" baseline="30000"/>
              <a:t>2</a:t>
            </a:r>
            <a:r>
              <a:rPr lang="vi-VN" sz="1600"/>
              <a:t>), Ω(n), Θ(n log(n)) </a:t>
            </a:r>
            <a:r>
              <a:rPr lang="en-US" sz="1600">
                <a:solidFill>
                  <a:schemeClr val="bg2"/>
                </a:solidFill>
              </a:rPr>
              <a:t>→ </a:t>
            </a:r>
            <a:r>
              <a:rPr lang="vi-VN" sz="1600">
                <a:solidFill>
                  <a:srgbClr val="259289"/>
                </a:solidFill>
              </a:rPr>
              <a:t>Đúng</a:t>
            </a:r>
            <a:endParaRPr sz="1600">
              <a:solidFill>
                <a:srgbClr val="259289"/>
              </a:solidFill>
            </a:endParaRPr>
          </a:p>
          <a:p>
            <a:pPr marL="165100" lvl="0" indent="0">
              <a:lnSpc>
                <a:spcPct val="200000"/>
              </a:lnSpc>
              <a:buNone/>
            </a:pPr>
            <a:r>
              <a:rPr lang="vi-VN" sz="1600"/>
              <a:t>O(n log(n)), Ω(n log(n)) </a:t>
            </a:r>
            <a:r>
              <a:rPr lang="en-US" sz="1600">
                <a:solidFill>
                  <a:schemeClr val="bg2"/>
                </a:solidFill>
              </a:rPr>
              <a:t>→  </a:t>
            </a:r>
            <a:r>
              <a:rPr lang="vi-VN" sz="1600">
                <a:solidFill>
                  <a:srgbClr val="259289"/>
                </a:solidFill>
              </a:rPr>
              <a:t>Cũng đúng luôn</a:t>
            </a:r>
            <a:endParaRPr sz="1600">
              <a:solidFill>
                <a:srgbClr val="259289"/>
              </a:solidFill>
            </a:endParaRPr>
          </a:p>
          <a:p>
            <a:pPr marL="165100" lvl="0" indent="0">
              <a:lnSpc>
                <a:spcPct val="200000"/>
              </a:lnSpc>
              <a:buNone/>
            </a:pPr>
            <a:r>
              <a:rPr lang="vi-VN" sz="1600"/>
              <a:t>O(n</a:t>
            </a:r>
            <a:r>
              <a:rPr lang="en-US" sz="1600" baseline="30000"/>
              <a:t>3</a:t>
            </a:r>
            <a:r>
              <a:rPr lang="vi-VN" sz="1600"/>
              <a:t>), Ω(1) </a:t>
            </a:r>
            <a:r>
              <a:rPr lang="en-US" sz="1600">
                <a:solidFill>
                  <a:schemeClr val="bg2"/>
                </a:solidFill>
              </a:rPr>
              <a:t>→</a:t>
            </a:r>
            <a:r>
              <a:rPr lang="vi-VN" sz="1600"/>
              <a:t> </a:t>
            </a:r>
            <a:r>
              <a:rPr lang="vi-VN" sz="1600">
                <a:solidFill>
                  <a:srgbClr val="259289"/>
                </a:solidFill>
              </a:rPr>
              <a:t>Cũng đúng nốt</a:t>
            </a:r>
            <a:endParaRPr sz="1600">
              <a:solidFill>
                <a:srgbClr val="259289"/>
              </a:solidFill>
            </a:endParaRPr>
          </a:p>
          <a:p>
            <a:pPr marL="165100" lvl="0" indent="0" algn="l" rtl="0">
              <a:lnSpc>
                <a:spcPct val="115000"/>
              </a:lnSpc>
              <a:spcBef>
                <a:spcPts val="0"/>
              </a:spcBef>
              <a:spcAft>
                <a:spcPts val="0"/>
              </a:spcAft>
              <a:buSzPts val="1000"/>
              <a:buNone/>
            </a:pPr>
            <a:endParaRPr sz="9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2">
                                            <p:txEl>
                                              <p:pRg st="0" end="0"/>
                                            </p:txEl>
                                          </p:spTgt>
                                        </p:tgtEl>
                                        <p:attrNameLst>
                                          <p:attrName>style.visibility</p:attrName>
                                        </p:attrNameLst>
                                      </p:cBhvr>
                                      <p:to>
                                        <p:strVal val="visible"/>
                                      </p:to>
                                    </p:set>
                                    <p:animEffect transition="in" filter="fade">
                                      <p:cBhvr>
                                        <p:cTn id="7" dur="500"/>
                                        <p:tgtEl>
                                          <p:spTgt spid="7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2">
                                            <p:txEl>
                                              <p:pRg st="1" end="1"/>
                                            </p:txEl>
                                          </p:spTgt>
                                        </p:tgtEl>
                                        <p:attrNameLst>
                                          <p:attrName>style.visibility</p:attrName>
                                        </p:attrNameLst>
                                      </p:cBhvr>
                                      <p:to>
                                        <p:strVal val="visible"/>
                                      </p:to>
                                    </p:set>
                                    <p:animEffect transition="in" filter="fade">
                                      <p:cBhvr>
                                        <p:cTn id="12" dur="500"/>
                                        <p:tgtEl>
                                          <p:spTgt spid="71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2">
                                            <p:txEl>
                                              <p:pRg st="2" end="2"/>
                                            </p:txEl>
                                          </p:spTgt>
                                        </p:tgtEl>
                                        <p:attrNameLst>
                                          <p:attrName>style.visibility</p:attrName>
                                        </p:attrNameLst>
                                      </p:cBhvr>
                                      <p:to>
                                        <p:strVal val="visible"/>
                                      </p:to>
                                    </p:set>
                                    <p:animEffect transition="in" filter="fade">
                                      <p:cBhvr>
                                        <p:cTn id="15" dur="500"/>
                                        <p:tgtEl>
                                          <p:spTgt spid="71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2">
                                            <p:txEl>
                                              <p:pRg st="3" end="3"/>
                                            </p:txEl>
                                          </p:spTgt>
                                        </p:tgtEl>
                                        <p:attrNameLst>
                                          <p:attrName>style.visibility</p:attrName>
                                        </p:attrNameLst>
                                      </p:cBhvr>
                                      <p:to>
                                        <p:strVal val="visible"/>
                                      </p:to>
                                    </p:set>
                                    <p:animEffect transition="in" filter="fade">
                                      <p:cBhvr>
                                        <p:cTn id="18" dur="500"/>
                                        <p:tgtEl>
                                          <p:spTgt spid="7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0"/>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vi-VN" dirty="0" err="1"/>
              <a:t>Example</a:t>
            </a:r>
            <a:endParaRPr dirty="0"/>
          </a:p>
        </p:txBody>
      </p:sp>
      <p:graphicFrame>
        <p:nvGraphicFramePr>
          <p:cNvPr id="744" name="Google Shape;744;p10"/>
          <p:cNvGraphicFramePr/>
          <p:nvPr/>
        </p:nvGraphicFramePr>
        <p:xfrm>
          <a:off x="939525" y="1585058"/>
          <a:ext cx="4064000" cy="1483400"/>
        </p:xfrm>
        <a:graphic>
          <a:graphicData uri="http://schemas.openxmlformats.org/drawingml/2006/table">
            <a:tbl>
              <a:tblPr firstRow="1" bandRow="1">
                <a:noFill/>
                <a:tableStyleId>{05BAE45E-ED82-45FB-8C4B-3C89F854B313}</a:tableStyleId>
              </a:tblPr>
              <a:tblGrid>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ctr" rtl="0">
                        <a:lnSpc>
                          <a:spcPct val="100000"/>
                        </a:lnSpc>
                        <a:spcBef>
                          <a:spcPts val="0"/>
                        </a:spcBef>
                        <a:spcAft>
                          <a:spcPts val="0"/>
                        </a:spcAft>
                        <a:buNone/>
                      </a:pPr>
                      <a:r>
                        <a:rPr lang="vi-VN" sz="1800" u="none" strike="noStrike" cap="none" dirty="0" err="1">
                          <a:solidFill>
                            <a:srgbClr val="C27E01"/>
                          </a:solidFill>
                          <a:latin typeface="Comfortaa"/>
                          <a:ea typeface="Comfortaa"/>
                          <a:cs typeface="Comfortaa"/>
                          <a:sym typeface="Comfortaa"/>
                        </a:rPr>
                        <a:t>Merge</a:t>
                      </a:r>
                      <a:r>
                        <a:rPr lang="vi-VN" sz="1800" u="none" strike="noStrike" cap="none" dirty="0">
                          <a:solidFill>
                            <a:srgbClr val="C27E01"/>
                          </a:solidFill>
                          <a:latin typeface="Comfortaa"/>
                          <a:ea typeface="Comfortaa"/>
                          <a:cs typeface="Comfortaa"/>
                          <a:sym typeface="Comfortaa"/>
                        </a:rPr>
                        <a:t> </a:t>
                      </a:r>
                      <a:r>
                        <a:rPr lang="vi-VN" sz="1800" u="none" strike="noStrike" cap="none" dirty="0" err="1">
                          <a:solidFill>
                            <a:srgbClr val="C27E01"/>
                          </a:solidFill>
                          <a:latin typeface="Comfortaa"/>
                          <a:ea typeface="Comfortaa"/>
                          <a:cs typeface="Comfortaa"/>
                          <a:sym typeface="Comfortaa"/>
                        </a:rPr>
                        <a:t>Sort</a:t>
                      </a:r>
                      <a:endParaRPr dirty="0"/>
                    </a:p>
                  </a:txBody>
                  <a:tcPr marL="91450" marR="91450" marT="45725" marB="45725" anchor="b"/>
                </a:tc>
                <a:tc>
                  <a:txBody>
                    <a:bodyPr/>
                    <a:lstStyle/>
                    <a:p>
                      <a:pPr marL="0" marR="0" lvl="0" indent="0" algn="ctr" rtl="0">
                        <a:lnSpc>
                          <a:spcPct val="100000"/>
                        </a:lnSpc>
                        <a:spcBef>
                          <a:spcPts val="0"/>
                        </a:spcBef>
                        <a:spcAft>
                          <a:spcPts val="0"/>
                        </a:spcAft>
                        <a:buNone/>
                      </a:pPr>
                      <a:r>
                        <a:rPr lang="vi-VN" sz="1800" u="none" strike="noStrike" cap="none">
                          <a:solidFill>
                            <a:srgbClr val="C27E01"/>
                          </a:solidFill>
                          <a:latin typeface="Comfortaa"/>
                          <a:ea typeface="Comfortaa"/>
                          <a:cs typeface="Comfortaa"/>
                          <a:sym typeface="Comfortaa"/>
                        </a:rPr>
                        <a:t>Quick Sort</a:t>
                      </a:r>
                      <a:endParaRPr/>
                    </a:p>
                  </a:txBody>
                  <a:tcPr marL="91450" marR="91450" marT="45725" marB="45725" anchor="b"/>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vi-VN" sz="1800" u="none" strike="noStrike" cap="none">
                          <a:solidFill>
                            <a:schemeClr val="dk1"/>
                          </a:solidFill>
                          <a:latin typeface="Comfortaa"/>
                          <a:ea typeface="Comfortaa"/>
                          <a:cs typeface="Comfortaa"/>
                          <a:sym typeface="Comfortaa"/>
                        </a:rPr>
                        <a:t>O(n log(n)) </a:t>
                      </a:r>
                      <a:endParaRPr sz="1800" u="none" strike="noStrike" cap="none">
                        <a:latin typeface="Comfortaa"/>
                        <a:ea typeface="Comfortaa"/>
                        <a:cs typeface="Comfortaa"/>
                        <a:sym typeface="Comfortaa"/>
                      </a:endParaRPr>
                    </a:p>
                  </a:txBody>
                  <a:tcPr marL="91450" marR="91450" marT="45725" marB="45725" anchor="b"/>
                </a:tc>
                <a:tc>
                  <a:txBody>
                    <a:bodyPr/>
                    <a:lstStyle/>
                    <a:p>
                      <a:pPr marL="0" marR="0" lvl="0" indent="0" algn="ctr" rtl="0">
                        <a:lnSpc>
                          <a:spcPct val="100000"/>
                        </a:lnSpc>
                        <a:spcBef>
                          <a:spcPts val="0"/>
                        </a:spcBef>
                        <a:spcAft>
                          <a:spcPts val="0"/>
                        </a:spcAft>
                        <a:buClr>
                          <a:srgbClr val="000000"/>
                        </a:buClr>
                        <a:buSzPts val="1800"/>
                        <a:buFont typeface="Arial"/>
                        <a:buNone/>
                      </a:pPr>
                      <a:r>
                        <a:rPr lang="vi-VN" sz="1800" u="none" strike="noStrike" cap="none">
                          <a:solidFill>
                            <a:schemeClr val="dk1"/>
                          </a:solidFill>
                          <a:latin typeface="Comfortaa"/>
                          <a:ea typeface="Comfortaa"/>
                          <a:cs typeface="Comfortaa"/>
                          <a:sym typeface="Comfortaa"/>
                        </a:rPr>
                        <a:t>O(n</a:t>
                      </a:r>
                      <a:r>
                        <a:rPr lang="en-US" sz="1800" u="none" strike="noStrike" cap="none" baseline="30000">
                          <a:solidFill>
                            <a:schemeClr val="dk1"/>
                          </a:solidFill>
                          <a:latin typeface="Comfortaa"/>
                          <a:ea typeface="Comfortaa"/>
                          <a:cs typeface="Comfortaa"/>
                          <a:sym typeface="Comfortaa"/>
                        </a:rPr>
                        <a:t>2</a:t>
                      </a:r>
                      <a:r>
                        <a:rPr lang="vi-VN" sz="1800" u="none" strike="noStrike" cap="none">
                          <a:solidFill>
                            <a:schemeClr val="dk1"/>
                          </a:solidFill>
                          <a:latin typeface="Comfortaa"/>
                          <a:ea typeface="Comfortaa"/>
                          <a:cs typeface="Comfortaa"/>
                          <a:sym typeface="Comfortaa"/>
                        </a:rPr>
                        <a:t>) </a:t>
                      </a:r>
                      <a:endParaRPr sz="1800" u="none" strike="noStrike" cap="none">
                        <a:latin typeface="Comfortaa"/>
                        <a:ea typeface="Comfortaa"/>
                        <a:cs typeface="Comfortaa"/>
                        <a:sym typeface="Comfortaa"/>
                      </a:endParaRPr>
                    </a:p>
                  </a:txBody>
                  <a:tcPr marL="91450" marR="91450" marT="45725" marB="45725" anchor="b"/>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vi-VN" sz="1800" u="none" strike="noStrike" cap="none">
                          <a:latin typeface="Comfortaa"/>
                          <a:ea typeface="Comfortaa"/>
                          <a:cs typeface="Comfortaa"/>
                          <a:sym typeface="Comfortaa"/>
                        </a:rPr>
                        <a:t>Ω</a:t>
                      </a:r>
                      <a:r>
                        <a:rPr lang="vi-VN" sz="1800" u="none" strike="noStrike" cap="none">
                          <a:solidFill>
                            <a:schemeClr val="dk1"/>
                          </a:solidFill>
                          <a:latin typeface="Comfortaa"/>
                          <a:ea typeface="Comfortaa"/>
                          <a:cs typeface="Comfortaa"/>
                          <a:sym typeface="Comfortaa"/>
                        </a:rPr>
                        <a:t>(n log(n)) </a:t>
                      </a:r>
                      <a:endParaRPr sz="1800" u="none" strike="noStrike" cap="none">
                        <a:latin typeface="Comfortaa"/>
                        <a:ea typeface="Comfortaa"/>
                        <a:cs typeface="Comfortaa"/>
                        <a:sym typeface="Comfortaa"/>
                      </a:endParaRPr>
                    </a:p>
                  </a:txBody>
                  <a:tcPr marL="91450" marR="91450" marT="45725" marB="45725" anchor="b"/>
                </a:tc>
                <a:tc>
                  <a:txBody>
                    <a:bodyPr/>
                    <a:lstStyle/>
                    <a:p>
                      <a:pPr marL="0" marR="0" lvl="0" indent="0" algn="ctr" rtl="0">
                        <a:lnSpc>
                          <a:spcPct val="100000"/>
                        </a:lnSpc>
                        <a:spcBef>
                          <a:spcPts val="0"/>
                        </a:spcBef>
                        <a:spcAft>
                          <a:spcPts val="0"/>
                        </a:spcAft>
                        <a:buClr>
                          <a:srgbClr val="000000"/>
                        </a:buClr>
                        <a:buSzPts val="1800"/>
                        <a:buFont typeface="Arial"/>
                        <a:buNone/>
                      </a:pPr>
                      <a:r>
                        <a:rPr lang="vi-VN" sz="1800" u="none" strike="noStrike" cap="none">
                          <a:latin typeface="Comfortaa"/>
                          <a:ea typeface="Comfortaa"/>
                          <a:cs typeface="Comfortaa"/>
                          <a:sym typeface="Comfortaa"/>
                        </a:rPr>
                        <a:t>Ω</a:t>
                      </a:r>
                      <a:r>
                        <a:rPr lang="vi-VN" sz="1800" u="none" strike="noStrike" cap="none">
                          <a:solidFill>
                            <a:schemeClr val="dk1"/>
                          </a:solidFill>
                          <a:latin typeface="Comfortaa"/>
                          <a:ea typeface="Comfortaa"/>
                          <a:cs typeface="Comfortaa"/>
                          <a:sym typeface="Comfortaa"/>
                        </a:rPr>
                        <a:t>(n) </a:t>
                      </a:r>
                      <a:endParaRPr sz="1800" u="none" strike="noStrike" cap="none">
                        <a:latin typeface="Comfortaa"/>
                        <a:ea typeface="Comfortaa"/>
                        <a:cs typeface="Comfortaa"/>
                        <a:sym typeface="Comfortaa"/>
                      </a:endParaRPr>
                    </a:p>
                  </a:txBody>
                  <a:tcPr marL="91450" marR="91450" marT="45725" marB="45725" anchor="b"/>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vi-VN" sz="1800" u="none" strike="noStrike" cap="none" dirty="0">
                          <a:latin typeface="Comfortaa"/>
                          <a:ea typeface="Comfortaa"/>
                          <a:cs typeface="Comfortaa"/>
                          <a:sym typeface="Comfortaa"/>
                        </a:rPr>
                        <a:t>Θ</a:t>
                      </a:r>
                      <a:r>
                        <a:rPr lang="vi-VN" sz="1800" u="none" strike="noStrike" cap="none" dirty="0">
                          <a:solidFill>
                            <a:schemeClr val="dk1"/>
                          </a:solidFill>
                          <a:latin typeface="Comfortaa"/>
                          <a:ea typeface="Comfortaa"/>
                          <a:cs typeface="Comfortaa"/>
                          <a:sym typeface="Comfortaa"/>
                        </a:rPr>
                        <a:t>(n </a:t>
                      </a:r>
                      <a:r>
                        <a:rPr lang="vi-VN" sz="1800" u="none" strike="noStrike" cap="none" dirty="0" err="1">
                          <a:solidFill>
                            <a:schemeClr val="dk1"/>
                          </a:solidFill>
                          <a:latin typeface="Comfortaa"/>
                          <a:ea typeface="Comfortaa"/>
                          <a:cs typeface="Comfortaa"/>
                          <a:sym typeface="Comfortaa"/>
                        </a:rPr>
                        <a:t>log</a:t>
                      </a:r>
                      <a:r>
                        <a:rPr lang="vi-VN" sz="1800" u="none" strike="noStrike" cap="none" dirty="0">
                          <a:solidFill>
                            <a:schemeClr val="dk1"/>
                          </a:solidFill>
                          <a:latin typeface="Comfortaa"/>
                          <a:ea typeface="Comfortaa"/>
                          <a:cs typeface="Comfortaa"/>
                          <a:sym typeface="Comfortaa"/>
                        </a:rPr>
                        <a:t>(n)) </a:t>
                      </a:r>
                      <a:endParaRPr sz="1800" u="none" strike="noStrike" cap="none" dirty="0">
                        <a:latin typeface="Comfortaa"/>
                        <a:ea typeface="Comfortaa"/>
                        <a:cs typeface="Comfortaa"/>
                        <a:sym typeface="Comfortaa"/>
                      </a:endParaRPr>
                    </a:p>
                  </a:txBody>
                  <a:tcPr marL="91450" marR="91450" marT="45725" marB="45725" anchor="b"/>
                </a:tc>
                <a:tc>
                  <a:txBody>
                    <a:bodyPr/>
                    <a:lstStyle/>
                    <a:p>
                      <a:pPr marL="0" marR="0" lvl="0" indent="0" algn="ctr" rtl="0">
                        <a:lnSpc>
                          <a:spcPct val="100000"/>
                        </a:lnSpc>
                        <a:spcBef>
                          <a:spcPts val="0"/>
                        </a:spcBef>
                        <a:spcAft>
                          <a:spcPts val="0"/>
                        </a:spcAft>
                        <a:buClr>
                          <a:srgbClr val="000000"/>
                        </a:buClr>
                        <a:buSzPts val="1800"/>
                        <a:buFont typeface="Arial"/>
                        <a:buNone/>
                      </a:pPr>
                      <a:r>
                        <a:rPr lang="vi-VN" sz="1800" u="none" strike="noStrike" cap="none" dirty="0">
                          <a:latin typeface="Comfortaa"/>
                          <a:ea typeface="Comfortaa"/>
                          <a:cs typeface="Comfortaa"/>
                          <a:sym typeface="Comfortaa"/>
                        </a:rPr>
                        <a:t>Θ</a:t>
                      </a:r>
                      <a:r>
                        <a:rPr lang="vi-VN" sz="1800" u="none" strike="noStrike" cap="none" dirty="0">
                          <a:solidFill>
                            <a:schemeClr val="dk1"/>
                          </a:solidFill>
                          <a:latin typeface="Comfortaa"/>
                          <a:ea typeface="Comfortaa"/>
                          <a:cs typeface="Comfortaa"/>
                          <a:sym typeface="Comfortaa"/>
                        </a:rPr>
                        <a:t>(n </a:t>
                      </a:r>
                      <a:r>
                        <a:rPr lang="vi-VN" sz="1800" u="none" strike="noStrike" cap="none" dirty="0" err="1">
                          <a:solidFill>
                            <a:schemeClr val="dk1"/>
                          </a:solidFill>
                          <a:latin typeface="Comfortaa"/>
                          <a:ea typeface="Comfortaa"/>
                          <a:cs typeface="Comfortaa"/>
                          <a:sym typeface="Comfortaa"/>
                        </a:rPr>
                        <a:t>log</a:t>
                      </a:r>
                      <a:r>
                        <a:rPr lang="vi-VN" sz="1800" u="none" strike="noStrike" cap="none" dirty="0">
                          <a:solidFill>
                            <a:schemeClr val="dk1"/>
                          </a:solidFill>
                          <a:latin typeface="Comfortaa"/>
                          <a:ea typeface="Comfortaa"/>
                          <a:cs typeface="Comfortaa"/>
                          <a:sym typeface="Comfortaa"/>
                        </a:rPr>
                        <a:t>(n)) </a:t>
                      </a:r>
                      <a:endParaRPr sz="1800" u="none" strike="noStrike" cap="none" dirty="0">
                        <a:latin typeface="Comfortaa"/>
                        <a:ea typeface="Comfortaa"/>
                        <a:cs typeface="Comfortaa"/>
                        <a:sym typeface="Comfortaa"/>
                      </a:endParaRPr>
                    </a:p>
                  </a:txBody>
                  <a:tcPr marL="91450" marR="91450" marT="45725" marB="45725"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272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8"/>
          <p:cNvSpPr txBox="1">
            <a:spLocks noGrp="1"/>
          </p:cNvSpPr>
          <p:nvPr>
            <p:ph type="ctrTitle"/>
          </p:nvPr>
        </p:nvSpPr>
        <p:spPr>
          <a:xfrm>
            <a:off x="2008800" y="441225"/>
            <a:ext cx="5126400" cy="73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vi-VN" sz="4000"/>
              <a:t>Big-o notation</a:t>
            </a:r>
            <a:endParaRPr sz="4000"/>
          </a:p>
        </p:txBody>
      </p:sp>
      <p:sp>
        <p:nvSpPr>
          <p:cNvPr id="718" name="Google Shape;718;p8"/>
          <p:cNvSpPr txBox="1">
            <a:spLocks noGrp="1"/>
          </p:cNvSpPr>
          <p:nvPr>
            <p:ph type="subTitle" idx="4294967295"/>
          </p:nvPr>
        </p:nvSpPr>
        <p:spPr>
          <a:xfrm>
            <a:off x="4783873" y="1537501"/>
            <a:ext cx="2480301" cy="2956973"/>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100"/>
              <a:buFont typeface="Comfortaa"/>
              <a:buNone/>
            </a:pPr>
            <a:r>
              <a:rPr lang="vi-VN" sz="2000" b="0" i="0" u="none" strike="noStrike" cap="none">
                <a:solidFill>
                  <a:srgbClr val="000000"/>
                </a:solidFill>
                <a:latin typeface="Comfortaa"/>
                <a:ea typeface="Comfortaa"/>
                <a:cs typeface="Comfortaa"/>
                <a:sym typeface="Comfortaa"/>
              </a:rPr>
              <a:t>Hằng số: O(c)</a:t>
            </a:r>
            <a:endParaRPr/>
          </a:p>
          <a:p>
            <a:pPr marL="0" marR="0" lvl="0" indent="0" algn="just" rtl="0">
              <a:lnSpc>
                <a:spcPct val="115000"/>
              </a:lnSpc>
              <a:spcBef>
                <a:spcPts val="0"/>
              </a:spcBef>
              <a:spcAft>
                <a:spcPts val="0"/>
              </a:spcAft>
              <a:buClr>
                <a:srgbClr val="000000"/>
              </a:buClr>
              <a:buSzPts val="1100"/>
              <a:buFont typeface="Comfortaa"/>
              <a:buNone/>
            </a:pPr>
            <a:r>
              <a:rPr lang="vi-VN" sz="2000" b="0" i="0" u="none" strike="noStrike" cap="none">
                <a:solidFill>
                  <a:srgbClr val="000000"/>
                </a:solidFill>
                <a:latin typeface="Comfortaa"/>
                <a:ea typeface="Comfortaa"/>
                <a:cs typeface="Comfortaa"/>
                <a:sym typeface="Comfortaa"/>
              </a:rPr>
              <a:t>logn: O(logn)</a:t>
            </a:r>
            <a:endParaRPr/>
          </a:p>
          <a:p>
            <a:pPr marL="0" marR="0" lvl="0" indent="0" algn="just" rtl="0">
              <a:lnSpc>
                <a:spcPct val="115000"/>
              </a:lnSpc>
              <a:spcBef>
                <a:spcPts val="0"/>
              </a:spcBef>
              <a:spcAft>
                <a:spcPts val="0"/>
              </a:spcAft>
              <a:buClr>
                <a:srgbClr val="000000"/>
              </a:buClr>
              <a:buSzPts val="1100"/>
              <a:buFont typeface="Comfortaa"/>
              <a:buNone/>
            </a:pPr>
            <a:r>
              <a:rPr lang="vi-VN" sz="2000" b="0" i="0" u="none" strike="noStrike" cap="none">
                <a:solidFill>
                  <a:srgbClr val="000000"/>
                </a:solidFill>
                <a:latin typeface="Comfortaa"/>
                <a:ea typeface="Comfortaa"/>
                <a:cs typeface="Comfortaa"/>
                <a:sym typeface="Comfortaa"/>
              </a:rPr>
              <a:t>n: O(n)</a:t>
            </a:r>
            <a:endParaRPr/>
          </a:p>
          <a:p>
            <a:pPr marL="0" marR="0" lvl="0" indent="0" algn="just" rtl="0">
              <a:lnSpc>
                <a:spcPct val="115000"/>
              </a:lnSpc>
              <a:spcBef>
                <a:spcPts val="0"/>
              </a:spcBef>
              <a:spcAft>
                <a:spcPts val="0"/>
              </a:spcAft>
              <a:buClr>
                <a:srgbClr val="000000"/>
              </a:buClr>
              <a:buSzPts val="1100"/>
              <a:buFont typeface="Comfortaa"/>
              <a:buNone/>
            </a:pPr>
            <a:r>
              <a:rPr lang="vi-VN" sz="2000" b="0" i="0" u="none" strike="noStrike" cap="none">
                <a:solidFill>
                  <a:srgbClr val="000000"/>
                </a:solidFill>
                <a:latin typeface="Comfortaa"/>
                <a:ea typeface="Comfortaa"/>
                <a:cs typeface="Comfortaa"/>
                <a:sym typeface="Comfortaa"/>
              </a:rPr>
              <a:t>nlogn: O(nlogn)</a:t>
            </a:r>
            <a:endParaRPr/>
          </a:p>
          <a:p>
            <a:pPr marL="0" marR="0" lvl="0" indent="0" algn="just" rtl="0">
              <a:lnSpc>
                <a:spcPct val="115000"/>
              </a:lnSpc>
              <a:spcBef>
                <a:spcPts val="0"/>
              </a:spcBef>
              <a:spcAft>
                <a:spcPts val="0"/>
              </a:spcAft>
              <a:buClr>
                <a:srgbClr val="000000"/>
              </a:buClr>
              <a:buSzPts val="1100"/>
              <a:buFont typeface="Comfortaa"/>
              <a:buNone/>
            </a:pPr>
            <a:r>
              <a:rPr lang="vi-VN" sz="2000" b="0" i="0" u="none" strike="noStrike" cap="none">
                <a:solidFill>
                  <a:srgbClr val="000000"/>
                </a:solidFill>
                <a:latin typeface="Comfortaa"/>
                <a:ea typeface="Comfortaa"/>
                <a:cs typeface="Comfortaa"/>
                <a:sym typeface="Comfortaa"/>
              </a:rPr>
              <a:t>n</a:t>
            </a:r>
            <a:r>
              <a:rPr lang="vi-VN" sz="2000" b="0" i="0" u="none" strike="noStrike" cap="none" baseline="30000">
                <a:solidFill>
                  <a:srgbClr val="000000"/>
                </a:solidFill>
                <a:latin typeface="Comfortaa"/>
                <a:ea typeface="Comfortaa"/>
                <a:cs typeface="Comfortaa"/>
                <a:sym typeface="Comfortaa"/>
              </a:rPr>
              <a:t>2</a:t>
            </a:r>
            <a:r>
              <a:rPr lang="vi-VN" sz="2000" b="0" i="0" u="none" strike="noStrike" cap="none">
                <a:solidFill>
                  <a:srgbClr val="000000"/>
                </a:solidFill>
                <a:latin typeface="Comfortaa"/>
                <a:ea typeface="Comfortaa"/>
                <a:cs typeface="Comfortaa"/>
                <a:sym typeface="Comfortaa"/>
              </a:rPr>
              <a:t>: O(n</a:t>
            </a:r>
            <a:r>
              <a:rPr lang="vi-VN" sz="2000" b="0" i="0" u="none" strike="noStrike" cap="none" baseline="30000">
                <a:solidFill>
                  <a:srgbClr val="000000"/>
                </a:solidFill>
                <a:latin typeface="Comfortaa"/>
                <a:ea typeface="Comfortaa"/>
                <a:cs typeface="Comfortaa"/>
                <a:sym typeface="Comfortaa"/>
              </a:rPr>
              <a:t>2</a:t>
            </a:r>
            <a:r>
              <a:rPr lang="vi-VN" sz="2000" b="0" i="0" u="none" strike="noStrike" cap="none">
                <a:solidFill>
                  <a:srgbClr val="000000"/>
                </a:solidFill>
                <a:latin typeface="Comfortaa"/>
                <a:ea typeface="Comfortaa"/>
                <a:cs typeface="Comfortaa"/>
                <a:sym typeface="Comfortaa"/>
              </a:rPr>
              <a:t>)</a:t>
            </a:r>
            <a:endParaRPr/>
          </a:p>
          <a:p>
            <a:pPr marL="0" marR="0" lvl="0" indent="0" algn="just" rtl="0">
              <a:lnSpc>
                <a:spcPct val="115000"/>
              </a:lnSpc>
              <a:spcBef>
                <a:spcPts val="0"/>
              </a:spcBef>
              <a:spcAft>
                <a:spcPts val="0"/>
              </a:spcAft>
              <a:buClr>
                <a:srgbClr val="000000"/>
              </a:buClr>
              <a:buSzPts val="1100"/>
              <a:buFont typeface="Comfortaa"/>
              <a:buNone/>
            </a:pPr>
            <a:r>
              <a:rPr lang="vi-VN" sz="2000" b="0" i="0" u="none" strike="noStrike" cap="none">
                <a:solidFill>
                  <a:srgbClr val="000000"/>
                </a:solidFill>
                <a:latin typeface="Comfortaa"/>
                <a:ea typeface="Comfortaa"/>
                <a:cs typeface="Comfortaa"/>
                <a:sym typeface="Comfortaa"/>
              </a:rPr>
              <a:t>n</a:t>
            </a:r>
            <a:r>
              <a:rPr lang="vi-VN" sz="2000" b="0" i="0" u="none" strike="noStrike" cap="none" baseline="30000">
                <a:solidFill>
                  <a:srgbClr val="000000"/>
                </a:solidFill>
                <a:latin typeface="Comfortaa"/>
                <a:ea typeface="Comfortaa"/>
                <a:cs typeface="Comfortaa"/>
                <a:sym typeface="Comfortaa"/>
              </a:rPr>
              <a:t>3</a:t>
            </a:r>
            <a:r>
              <a:rPr lang="vi-VN" sz="2000" b="0" i="0" u="none" strike="noStrike" cap="none">
                <a:solidFill>
                  <a:srgbClr val="000000"/>
                </a:solidFill>
                <a:latin typeface="Comfortaa"/>
                <a:ea typeface="Comfortaa"/>
                <a:cs typeface="Comfortaa"/>
                <a:sym typeface="Comfortaa"/>
              </a:rPr>
              <a:t>: O(n</a:t>
            </a:r>
            <a:r>
              <a:rPr lang="vi-VN" sz="2000" b="0" i="0" u="none" strike="noStrike" cap="none" baseline="30000">
                <a:solidFill>
                  <a:srgbClr val="000000"/>
                </a:solidFill>
                <a:latin typeface="Comfortaa"/>
                <a:ea typeface="Comfortaa"/>
                <a:cs typeface="Comfortaa"/>
                <a:sym typeface="Comfortaa"/>
              </a:rPr>
              <a:t>3</a:t>
            </a:r>
            <a:r>
              <a:rPr lang="vi-VN" sz="2000" b="0" i="0" u="none" strike="noStrike" cap="none">
                <a:solidFill>
                  <a:srgbClr val="000000"/>
                </a:solidFill>
                <a:latin typeface="Comfortaa"/>
                <a:ea typeface="Comfortaa"/>
                <a:cs typeface="Comfortaa"/>
                <a:sym typeface="Comfortaa"/>
              </a:rPr>
              <a:t>)</a:t>
            </a:r>
            <a:endParaRPr/>
          </a:p>
          <a:p>
            <a:pPr marL="0" marR="0" lvl="0" indent="0" algn="just" rtl="0">
              <a:lnSpc>
                <a:spcPct val="115000"/>
              </a:lnSpc>
              <a:spcBef>
                <a:spcPts val="0"/>
              </a:spcBef>
              <a:spcAft>
                <a:spcPts val="0"/>
              </a:spcAft>
              <a:buClr>
                <a:srgbClr val="000000"/>
              </a:buClr>
              <a:buSzPts val="1100"/>
              <a:buFont typeface="Comfortaa"/>
              <a:buNone/>
            </a:pPr>
            <a:r>
              <a:rPr lang="vi-VN" sz="2000" b="0" i="0" u="none" strike="noStrike" cap="none">
                <a:solidFill>
                  <a:srgbClr val="000000"/>
                </a:solidFill>
                <a:latin typeface="Comfortaa"/>
                <a:ea typeface="Comfortaa"/>
                <a:cs typeface="Comfortaa"/>
                <a:sym typeface="Comfortaa"/>
              </a:rPr>
              <a:t>2</a:t>
            </a:r>
            <a:r>
              <a:rPr lang="vi-VN" sz="2000" b="0" i="0" u="none" strike="noStrike" cap="none" baseline="30000">
                <a:solidFill>
                  <a:srgbClr val="000000"/>
                </a:solidFill>
                <a:latin typeface="Comfortaa"/>
                <a:ea typeface="Comfortaa"/>
                <a:cs typeface="Comfortaa"/>
                <a:sym typeface="Comfortaa"/>
              </a:rPr>
              <a:t>n</a:t>
            </a:r>
            <a:r>
              <a:rPr lang="vi-VN" sz="2000" b="0" i="0" u="none" strike="noStrike" cap="none">
                <a:solidFill>
                  <a:srgbClr val="000000"/>
                </a:solidFill>
                <a:latin typeface="Comfortaa"/>
                <a:ea typeface="Comfortaa"/>
                <a:cs typeface="Comfortaa"/>
                <a:sym typeface="Comfortaa"/>
              </a:rPr>
              <a:t>: O(2</a:t>
            </a:r>
            <a:r>
              <a:rPr lang="vi-VN" sz="2000" b="0" i="0" u="none" strike="noStrike" cap="none" baseline="30000">
                <a:solidFill>
                  <a:srgbClr val="000000"/>
                </a:solidFill>
                <a:latin typeface="Comfortaa"/>
                <a:ea typeface="Comfortaa"/>
                <a:cs typeface="Comfortaa"/>
                <a:sym typeface="Comfortaa"/>
              </a:rPr>
              <a:t>n</a:t>
            </a:r>
            <a:r>
              <a:rPr lang="vi-VN" sz="2000" b="0" i="0" u="none" strike="noStrike" cap="none">
                <a:solidFill>
                  <a:srgbClr val="000000"/>
                </a:solidFill>
                <a:latin typeface="Comfortaa"/>
                <a:ea typeface="Comfortaa"/>
                <a:cs typeface="Comfortaa"/>
                <a:sym typeface="Comfortaa"/>
              </a:rPr>
              <a:t>)</a:t>
            </a:r>
            <a:endParaRPr/>
          </a:p>
          <a:p>
            <a:pPr marL="0" marR="0" lvl="0" indent="0" algn="just" rtl="0">
              <a:lnSpc>
                <a:spcPct val="115000"/>
              </a:lnSpc>
              <a:spcBef>
                <a:spcPts val="0"/>
              </a:spcBef>
              <a:spcAft>
                <a:spcPts val="0"/>
              </a:spcAft>
              <a:buClr>
                <a:srgbClr val="000000"/>
              </a:buClr>
              <a:buSzPts val="1100"/>
              <a:buFont typeface="Comfortaa"/>
              <a:buNone/>
            </a:pPr>
            <a:r>
              <a:rPr lang="vi-VN" sz="2000" b="0" i="0" u="none" strike="noStrike" cap="none">
                <a:solidFill>
                  <a:srgbClr val="000000"/>
                </a:solidFill>
                <a:latin typeface="Comfortaa"/>
                <a:ea typeface="Comfortaa"/>
                <a:cs typeface="Comfortaa"/>
                <a:sym typeface="Comfortaa"/>
              </a:rPr>
              <a:t>n!: O(n!)</a:t>
            </a:r>
            <a:endParaRPr/>
          </a:p>
        </p:txBody>
      </p:sp>
      <p:sp>
        <p:nvSpPr>
          <p:cNvPr id="719" name="Google Shape;719;p8"/>
          <p:cNvSpPr/>
          <p:nvPr/>
        </p:nvSpPr>
        <p:spPr>
          <a:xfrm rot="10800000" flipH="1">
            <a:off x="4749497" y="4665191"/>
            <a:ext cx="2480302"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8"/>
          <p:cNvSpPr/>
          <p:nvPr/>
        </p:nvSpPr>
        <p:spPr>
          <a:xfrm>
            <a:off x="4749497" y="1316089"/>
            <a:ext cx="2551729"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21" name="Google Shape;721;p8"/>
          <p:cNvPicPr preferRelativeResize="0"/>
          <p:nvPr/>
        </p:nvPicPr>
        <p:blipFill rotWithShape="1">
          <a:blip r:embed="rId3">
            <a:alphaModFix/>
          </a:blip>
          <a:srcRect/>
          <a:stretch/>
        </p:blipFill>
        <p:spPr>
          <a:xfrm>
            <a:off x="976274" y="1319842"/>
            <a:ext cx="3356387" cy="337329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
                                        </p:tgtEl>
                                        <p:attrNameLst>
                                          <p:attrName>style.visibility</p:attrName>
                                        </p:attrNameLst>
                                      </p:cBhvr>
                                      <p:to>
                                        <p:strVal val="visible"/>
                                      </p:to>
                                    </p:set>
                                    <p:animEffect transition="in" filter="fade">
                                      <p:cBhvr>
                                        <p:cTn id="7" dur="500"/>
                                        <p:tgtEl>
                                          <p:spTgt spid="7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1"/>
                                        </p:tgtEl>
                                        <p:attrNameLst>
                                          <p:attrName>style.visibility</p:attrName>
                                        </p:attrNameLst>
                                      </p:cBhvr>
                                      <p:to>
                                        <p:strVal val="visible"/>
                                      </p:to>
                                    </p:set>
                                    <p:animEffect transition="in" filter="fade">
                                      <p:cBhvr>
                                        <p:cTn id="12" dur="500"/>
                                        <p:tgtEl>
                                          <p:spTgt spid="7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8">
                                            <p:txEl>
                                              <p:pRg st="0" end="0"/>
                                            </p:txEl>
                                          </p:spTgt>
                                        </p:tgtEl>
                                        <p:attrNameLst>
                                          <p:attrName>style.visibility</p:attrName>
                                        </p:attrNameLst>
                                      </p:cBhvr>
                                      <p:to>
                                        <p:strVal val="visible"/>
                                      </p:to>
                                    </p:set>
                                    <p:animEffect transition="in" filter="fade">
                                      <p:cBhvr>
                                        <p:cTn id="17" dur="500"/>
                                        <p:tgtEl>
                                          <p:spTgt spid="718">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18">
                                            <p:txEl>
                                              <p:pRg st="1" end="1"/>
                                            </p:txEl>
                                          </p:spTgt>
                                        </p:tgtEl>
                                        <p:attrNameLst>
                                          <p:attrName>style.visibility</p:attrName>
                                        </p:attrNameLst>
                                      </p:cBhvr>
                                      <p:to>
                                        <p:strVal val="visible"/>
                                      </p:to>
                                    </p:set>
                                    <p:animEffect transition="in" filter="fade">
                                      <p:cBhvr>
                                        <p:cTn id="20" dur="500"/>
                                        <p:tgtEl>
                                          <p:spTgt spid="718">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18">
                                            <p:txEl>
                                              <p:pRg st="2" end="2"/>
                                            </p:txEl>
                                          </p:spTgt>
                                        </p:tgtEl>
                                        <p:attrNameLst>
                                          <p:attrName>style.visibility</p:attrName>
                                        </p:attrNameLst>
                                      </p:cBhvr>
                                      <p:to>
                                        <p:strVal val="visible"/>
                                      </p:to>
                                    </p:set>
                                    <p:animEffect transition="in" filter="fade">
                                      <p:cBhvr>
                                        <p:cTn id="23" dur="500"/>
                                        <p:tgtEl>
                                          <p:spTgt spid="718">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18">
                                            <p:txEl>
                                              <p:pRg st="3" end="3"/>
                                            </p:txEl>
                                          </p:spTgt>
                                        </p:tgtEl>
                                        <p:attrNameLst>
                                          <p:attrName>style.visibility</p:attrName>
                                        </p:attrNameLst>
                                      </p:cBhvr>
                                      <p:to>
                                        <p:strVal val="visible"/>
                                      </p:to>
                                    </p:set>
                                    <p:animEffect transition="in" filter="fade">
                                      <p:cBhvr>
                                        <p:cTn id="26" dur="500"/>
                                        <p:tgtEl>
                                          <p:spTgt spid="718">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18">
                                            <p:txEl>
                                              <p:pRg st="4" end="4"/>
                                            </p:txEl>
                                          </p:spTgt>
                                        </p:tgtEl>
                                        <p:attrNameLst>
                                          <p:attrName>style.visibility</p:attrName>
                                        </p:attrNameLst>
                                      </p:cBhvr>
                                      <p:to>
                                        <p:strVal val="visible"/>
                                      </p:to>
                                    </p:set>
                                    <p:animEffect transition="in" filter="fade">
                                      <p:cBhvr>
                                        <p:cTn id="29" dur="500"/>
                                        <p:tgtEl>
                                          <p:spTgt spid="718">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18">
                                            <p:txEl>
                                              <p:pRg st="5" end="5"/>
                                            </p:txEl>
                                          </p:spTgt>
                                        </p:tgtEl>
                                        <p:attrNameLst>
                                          <p:attrName>style.visibility</p:attrName>
                                        </p:attrNameLst>
                                      </p:cBhvr>
                                      <p:to>
                                        <p:strVal val="visible"/>
                                      </p:to>
                                    </p:set>
                                    <p:animEffect transition="in" filter="fade">
                                      <p:cBhvr>
                                        <p:cTn id="32" dur="500"/>
                                        <p:tgtEl>
                                          <p:spTgt spid="718">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18">
                                            <p:txEl>
                                              <p:pRg st="6" end="6"/>
                                            </p:txEl>
                                          </p:spTgt>
                                        </p:tgtEl>
                                        <p:attrNameLst>
                                          <p:attrName>style.visibility</p:attrName>
                                        </p:attrNameLst>
                                      </p:cBhvr>
                                      <p:to>
                                        <p:strVal val="visible"/>
                                      </p:to>
                                    </p:set>
                                    <p:animEffect transition="in" filter="fade">
                                      <p:cBhvr>
                                        <p:cTn id="35" dur="500"/>
                                        <p:tgtEl>
                                          <p:spTgt spid="718">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18">
                                            <p:txEl>
                                              <p:pRg st="7" end="7"/>
                                            </p:txEl>
                                          </p:spTgt>
                                        </p:tgtEl>
                                        <p:attrNameLst>
                                          <p:attrName>style.visibility</p:attrName>
                                        </p:attrNameLst>
                                      </p:cBhvr>
                                      <p:to>
                                        <p:strVal val="visible"/>
                                      </p:to>
                                    </p:set>
                                    <p:animEffect transition="in" filter="fade">
                                      <p:cBhvr>
                                        <p:cTn id="38" dur="500"/>
                                        <p:tgtEl>
                                          <p:spTgt spid="718">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19"/>
                                        </p:tgtEl>
                                        <p:attrNameLst>
                                          <p:attrName>style.visibility</p:attrName>
                                        </p:attrNameLst>
                                      </p:cBhvr>
                                      <p:to>
                                        <p:strVal val="visible"/>
                                      </p:to>
                                    </p:set>
                                    <p:animEffect transition="in" filter="fade">
                                      <p:cBhvr>
                                        <p:cTn id="41" dur="500"/>
                                        <p:tgtEl>
                                          <p:spTgt spid="719"/>
                                        </p:tgtEl>
                                      </p:cBhvr>
                                    </p:animEffect>
                                  </p:childTnLst>
                                </p:cTn>
                              </p:par>
                              <p:par>
                                <p:cTn id="42" presetID="10" presetClass="entr" presetSubtype="0" fill="hold" nodeType="withEffect">
                                  <p:stCondLst>
                                    <p:cond delay="0"/>
                                  </p:stCondLst>
                                  <p:childTnLst>
                                    <p:set>
                                      <p:cBhvr>
                                        <p:cTn id="43" dur="1" fill="hold">
                                          <p:stCondLst>
                                            <p:cond delay="0"/>
                                          </p:stCondLst>
                                        </p:cTn>
                                        <p:tgtEl>
                                          <p:spTgt spid="720"/>
                                        </p:tgtEl>
                                        <p:attrNameLst>
                                          <p:attrName>style.visibility</p:attrName>
                                        </p:attrNameLst>
                                      </p:cBhvr>
                                      <p:to>
                                        <p:strVal val="visible"/>
                                      </p:to>
                                    </p:set>
                                    <p:animEffect transition="in" filter="fade">
                                      <p:cBhvr>
                                        <p:cTn id="44" dur="500"/>
                                        <p:tgtEl>
                                          <p:spTgt spid="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1"/>
          <p:cNvSpPr txBox="1">
            <a:spLocks noGrp="1"/>
          </p:cNvSpPr>
          <p:nvPr>
            <p:ph type="ctrTitle"/>
          </p:nvPr>
        </p:nvSpPr>
        <p:spPr>
          <a:xfrm>
            <a:off x="2008800" y="482475"/>
            <a:ext cx="5126400" cy="73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vi-VN" sz="4000"/>
              <a:t>Big-o notation</a:t>
            </a:r>
            <a:endParaRPr/>
          </a:p>
        </p:txBody>
      </p:sp>
      <p:sp>
        <p:nvSpPr>
          <p:cNvPr id="750" name="Google Shape;750;p11"/>
          <p:cNvSpPr txBox="1">
            <a:spLocks noGrp="1"/>
          </p:cNvSpPr>
          <p:nvPr>
            <p:ph type="subTitle" idx="4294967295"/>
          </p:nvPr>
        </p:nvSpPr>
        <p:spPr>
          <a:xfrm>
            <a:off x="5173752" y="1805076"/>
            <a:ext cx="3868867" cy="7926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1100"/>
              <a:buFont typeface="Comfortaa"/>
              <a:buNone/>
            </a:pPr>
            <a:r>
              <a:rPr lang="vi-VN" sz="1400" b="0" i="0" u="none" strike="noStrike" cap="none">
                <a:solidFill>
                  <a:srgbClr val="000000"/>
                </a:solidFill>
                <a:latin typeface="Comfortaa"/>
                <a:ea typeface="Comfortaa"/>
                <a:cs typeface="Comfortaa"/>
                <a:sym typeface="Comfortaa"/>
              </a:rPr>
              <a:t>Có thể được định nghĩa là O(g(n)) = f(n): tồn tại các </a:t>
            </a:r>
            <a:r>
              <a:rPr lang="vi-VN" sz="1400" b="1" i="0" u="none" strike="noStrike" cap="none">
                <a:solidFill>
                  <a:srgbClr val="FED891"/>
                </a:solidFill>
                <a:latin typeface="Comfortaa"/>
                <a:ea typeface="Comfortaa"/>
                <a:cs typeface="Comfortaa"/>
                <a:sym typeface="Comfortaa"/>
              </a:rPr>
              <a:t>hằng số dương c và n0 </a:t>
            </a:r>
            <a:r>
              <a:rPr lang="vi-VN" sz="1400" b="0" i="0" u="none" strike="noStrike" cap="none">
                <a:solidFill>
                  <a:srgbClr val="000000"/>
                </a:solidFill>
                <a:latin typeface="Comfortaa"/>
                <a:ea typeface="Comfortaa"/>
                <a:cs typeface="Comfortaa"/>
                <a:sym typeface="Comfortaa"/>
              </a:rPr>
              <a:t>sao cho </a:t>
            </a:r>
            <a:r>
              <a:rPr lang="vi-VN" sz="1400" b="1" i="0" u="none" strike="noStrike" cap="none">
                <a:solidFill>
                  <a:srgbClr val="FEB8B3"/>
                </a:solidFill>
                <a:latin typeface="Comfortaa"/>
                <a:ea typeface="Comfortaa"/>
                <a:cs typeface="Comfortaa"/>
                <a:sym typeface="Comfortaa"/>
              </a:rPr>
              <a:t>0 ≤ f(n) ≤ c * g(n) với mọi n ≥ n0</a:t>
            </a:r>
            <a:r>
              <a:rPr lang="vi-VN" sz="1400" b="1" i="0" u="none" strike="noStrike" cap="none">
                <a:solidFill>
                  <a:srgbClr val="FE9F98"/>
                </a:solidFill>
                <a:latin typeface="Comfortaa"/>
                <a:ea typeface="Comfortaa"/>
                <a:cs typeface="Comfortaa"/>
                <a:sym typeface="Comfortaa"/>
              </a:rPr>
              <a:t>. </a:t>
            </a:r>
            <a:endParaRPr/>
          </a:p>
          <a:p>
            <a:pPr marL="0" marR="0" lvl="0" indent="0" algn="just" rtl="0">
              <a:lnSpc>
                <a:spcPct val="115000"/>
              </a:lnSpc>
              <a:spcBef>
                <a:spcPts val="0"/>
              </a:spcBef>
              <a:spcAft>
                <a:spcPts val="0"/>
              </a:spcAft>
              <a:buClr>
                <a:srgbClr val="000000"/>
              </a:buClr>
              <a:buSzPts val="1100"/>
              <a:buFont typeface="Comfortaa"/>
              <a:buNone/>
            </a:pPr>
            <a:endParaRPr sz="1400" b="0" i="0" u="none" strike="noStrike" cap="none">
              <a:solidFill>
                <a:srgbClr val="000000"/>
              </a:solidFill>
              <a:latin typeface="Comfortaa"/>
              <a:ea typeface="Comfortaa"/>
              <a:cs typeface="Comfortaa"/>
              <a:sym typeface="Comfortaa"/>
            </a:endParaRPr>
          </a:p>
          <a:p>
            <a:pPr marL="0" marR="0" lvl="0" indent="0" algn="just" rtl="0">
              <a:lnSpc>
                <a:spcPct val="115000"/>
              </a:lnSpc>
              <a:spcBef>
                <a:spcPts val="0"/>
              </a:spcBef>
              <a:spcAft>
                <a:spcPts val="0"/>
              </a:spcAft>
              <a:buClr>
                <a:srgbClr val="000000"/>
              </a:buClr>
              <a:buSzPts val="1100"/>
              <a:buFont typeface="Comfortaa"/>
              <a:buNone/>
            </a:pPr>
            <a:r>
              <a:rPr lang="vi-VN" sz="1400" b="0" i="0" u="none" strike="noStrike" cap="none">
                <a:solidFill>
                  <a:srgbClr val="000000"/>
                </a:solidFill>
                <a:latin typeface="Comfortaa"/>
                <a:ea typeface="Comfortaa"/>
                <a:cs typeface="Comfortaa"/>
                <a:sym typeface="Comfortaa"/>
              </a:rPr>
              <a:t>Nghĩa là, với các số n có </a:t>
            </a:r>
            <a:r>
              <a:rPr lang="vi-VN" sz="1400" b="0" i="0" u="none" strike="noStrike" cap="none">
                <a:solidFill>
                  <a:srgbClr val="52D2C6"/>
                </a:solidFill>
                <a:latin typeface="Comfortaa"/>
                <a:ea typeface="Comfortaa"/>
                <a:cs typeface="Comfortaa"/>
                <a:sym typeface="Comfortaa"/>
              </a:rPr>
              <a:t>giá trị lớn, tiệm cận trên</a:t>
            </a:r>
            <a:r>
              <a:rPr lang="vi-VN" sz="1400" b="0" i="0" u="none" strike="noStrike" cap="none">
                <a:solidFill>
                  <a:srgbClr val="000000"/>
                </a:solidFill>
                <a:latin typeface="Comfortaa"/>
                <a:ea typeface="Comfortaa"/>
                <a:cs typeface="Comfortaa"/>
                <a:sym typeface="Comfortaa"/>
              </a:rPr>
              <a:t> của f(n) là g(n).</a:t>
            </a:r>
            <a:endParaRPr/>
          </a:p>
        </p:txBody>
      </p:sp>
      <p:sp>
        <p:nvSpPr>
          <p:cNvPr id="751" name="Google Shape;751;p11"/>
          <p:cNvSpPr/>
          <p:nvPr/>
        </p:nvSpPr>
        <p:spPr>
          <a:xfrm>
            <a:off x="5144281" y="3656946"/>
            <a:ext cx="3797439"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5244474" y="1639224"/>
            <a:ext cx="3727424"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3" name="Google Shape;753;p11"/>
          <p:cNvPicPr preferRelativeResize="0"/>
          <p:nvPr/>
        </p:nvPicPr>
        <p:blipFill rotWithShape="1">
          <a:blip r:embed="rId3">
            <a:alphaModFix/>
          </a:blip>
          <a:srcRect/>
          <a:stretch/>
        </p:blipFill>
        <p:spPr>
          <a:xfrm>
            <a:off x="172102" y="1639224"/>
            <a:ext cx="4903430" cy="24721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9"/>
                                        </p:tgtEl>
                                        <p:attrNameLst>
                                          <p:attrName>style.visibility</p:attrName>
                                        </p:attrNameLst>
                                      </p:cBhvr>
                                      <p:to>
                                        <p:strVal val="visible"/>
                                      </p:to>
                                    </p:set>
                                    <p:animEffect transition="in" filter="fade">
                                      <p:cBhvr>
                                        <p:cTn id="7" dur="500"/>
                                        <p:tgtEl>
                                          <p:spTgt spid="7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3"/>
                                        </p:tgtEl>
                                        <p:attrNameLst>
                                          <p:attrName>style.visibility</p:attrName>
                                        </p:attrNameLst>
                                      </p:cBhvr>
                                      <p:to>
                                        <p:strVal val="visible"/>
                                      </p:to>
                                    </p:set>
                                    <p:animEffect transition="in" filter="fade">
                                      <p:cBhvr>
                                        <p:cTn id="12" dur="500"/>
                                        <p:tgtEl>
                                          <p:spTgt spid="7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50">
                                            <p:txEl>
                                              <p:pRg st="0" end="0"/>
                                            </p:txEl>
                                          </p:spTgt>
                                        </p:tgtEl>
                                        <p:attrNameLst>
                                          <p:attrName>style.visibility</p:attrName>
                                        </p:attrNameLst>
                                      </p:cBhvr>
                                      <p:to>
                                        <p:strVal val="visible"/>
                                      </p:to>
                                    </p:set>
                                    <p:animEffect transition="in" filter="fade">
                                      <p:cBhvr>
                                        <p:cTn id="17" dur="500"/>
                                        <p:tgtEl>
                                          <p:spTgt spid="750">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51"/>
                                        </p:tgtEl>
                                        <p:attrNameLst>
                                          <p:attrName>style.visibility</p:attrName>
                                        </p:attrNameLst>
                                      </p:cBhvr>
                                      <p:to>
                                        <p:strVal val="visible"/>
                                      </p:to>
                                    </p:set>
                                    <p:animEffect transition="in" filter="fade">
                                      <p:cBhvr>
                                        <p:cTn id="20" dur="500"/>
                                        <p:tgtEl>
                                          <p:spTgt spid="75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52"/>
                                        </p:tgtEl>
                                        <p:attrNameLst>
                                          <p:attrName>style.visibility</p:attrName>
                                        </p:attrNameLst>
                                      </p:cBhvr>
                                      <p:to>
                                        <p:strVal val="visible"/>
                                      </p:to>
                                    </p:set>
                                    <p:animEffect transition="in" filter="fade">
                                      <p:cBhvr>
                                        <p:cTn id="23" dur="500"/>
                                        <p:tgtEl>
                                          <p:spTgt spid="752"/>
                                        </p:tgtEl>
                                      </p:cBhvr>
                                    </p:animEffect>
                                  </p:childTnLst>
                                </p:cTn>
                              </p:par>
                              <p:par>
                                <p:cTn id="24" presetID="10" presetClass="entr" presetSubtype="0" fill="hold" nodeType="withEffect">
                                  <p:stCondLst>
                                    <p:cond delay="0"/>
                                  </p:stCondLst>
                                  <p:childTnLst>
                                    <p:set>
                                      <p:cBhvr>
                                        <p:cTn id="25" dur="1" fill="hold">
                                          <p:stCondLst>
                                            <p:cond delay="0"/>
                                          </p:stCondLst>
                                        </p:cTn>
                                        <p:tgtEl>
                                          <p:spTgt spid="750">
                                            <p:txEl>
                                              <p:pRg st="2" end="2"/>
                                            </p:txEl>
                                          </p:spTgt>
                                        </p:tgtEl>
                                        <p:attrNameLst>
                                          <p:attrName>style.visibility</p:attrName>
                                        </p:attrNameLst>
                                      </p:cBhvr>
                                      <p:to>
                                        <p:strVal val="visible"/>
                                      </p:to>
                                    </p:set>
                                    <p:animEffect transition="in" filter="fade">
                                      <p:cBhvr>
                                        <p:cTn id="26" dur="500"/>
                                        <p:tgtEl>
                                          <p:spTgt spid="7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 grpId="0" uiExpand="1" build="p"/>
      <p:bldP spid="751" grpId="0" animBg="1"/>
      <p:bldP spid="7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12"/>
          <p:cNvSpPr txBox="1">
            <a:spLocks noGrp="1"/>
          </p:cNvSpPr>
          <p:nvPr>
            <p:ph type="ctrTitle"/>
          </p:nvPr>
        </p:nvSpPr>
        <p:spPr>
          <a:xfrm>
            <a:off x="926850" y="177547"/>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en-US" err="1"/>
              <a:t>Cach</a:t>
            </a:r>
            <a:r>
              <a:rPr lang="en-US"/>
              <a:t> </a:t>
            </a:r>
            <a:r>
              <a:rPr lang="en-US" err="1"/>
              <a:t>tim</a:t>
            </a:r>
            <a:r>
              <a:rPr lang="en-US"/>
              <a:t> N</a:t>
            </a:r>
            <a:r>
              <a:rPr lang="en-US" baseline="-25000"/>
              <a:t>o</a:t>
            </a:r>
            <a:r>
              <a:rPr lang="en-US"/>
              <a:t> , c</a:t>
            </a:r>
            <a:endParaRPr/>
          </a:p>
        </p:txBody>
      </p:sp>
      <mc:AlternateContent xmlns:mc="http://schemas.openxmlformats.org/markup-compatibility/2006" xmlns:a14="http://schemas.microsoft.com/office/drawing/2010/main">
        <mc:Choice Requires="a14">
          <p:sp>
            <p:nvSpPr>
              <p:cNvPr id="759" name="Google Shape;759;p12"/>
              <p:cNvSpPr txBox="1">
                <a:spLocks noGrp="1"/>
              </p:cNvSpPr>
              <p:nvPr>
                <p:ph type="body" idx="1"/>
              </p:nvPr>
            </p:nvSpPr>
            <p:spPr>
              <a:xfrm>
                <a:off x="939525" y="1185053"/>
                <a:ext cx="6063900" cy="3048000"/>
              </a:xfrm>
              <a:prstGeom prst="rect">
                <a:avLst/>
              </a:prstGeom>
              <a:noFill/>
              <a:ln>
                <a:noFill/>
              </a:ln>
            </p:spPr>
            <p:txBody>
              <a:bodyPr spcFirstLastPara="1" wrap="square" lIns="91425" tIns="91425" rIns="91425" bIns="91425" anchor="t" anchorCtr="0">
                <a:noAutofit/>
              </a:bodyPr>
              <a:lstStyle/>
              <a:p>
                <a:pPr marL="165100" lvl="0" indent="0" algn="l" rtl="0">
                  <a:lnSpc>
                    <a:spcPct val="115000"/>
                  </a:lnSpc>
                  <a:spcBef>
                    <a:spcPts val="0"/>
                  </a:spcBef>
                  <a:spcAft>
                    <a:spcPts val="0"/>
                  </a:spcAft>
                  <a:buSzPts val="1000"/>
                  <a:buNone/>
                </a:pPr>
                <a:endParaRPr lang="pt-BR" sz="1600"/>
              </a:p>
              <a:p>
                <a:pPr marL="165100" lvl="0" indent="0" algn="l" rtl="0">
                  <a:lnSpc>
                    <a:spcPct val="115000"/>
                  </a:lnSpc>
                  <a:spcBef>
                    <a:spcPts val="0"/>
                  </a:spcBef>
                  <a:spcAft>
                    <a:spcPts val="0"/>
                  </a:spcAft>
                  <a:buSzPts val="1000"/>
                  <a:buNone/>
                </a:pPr>
                <a:r>
                  <a:rPr lang="pt-BR" sz="1600" err="1"/>
                  <a:t>Giả</a:t>
                </a:r>
                <a:r>
                  <a:rPr lang="pt-BR" sz="1600"/>
                  <a:t> </a:t>
                </a:r>
                <a:r>
                  <a:rPr lang="pt-BR" sz="1600" err="1"/>
                  <a:t>sử</a:t>
                </a:r>
                <a:r>
                  <a:rPr lang="pt-BR" sz="1600"/>
                  <a:t> ta </a:t>
                </a:r>
                <a:r>
                  <a:rPr lang="pt-BR" sz="1600" err="1"/>
                  <a:t>có</a:t>
                </a:r>
                <a:r>
                  <a:rPr lang="pt-BR" sz="1600"/>
                  <a:t>: f(n)  = log(n) + 1</a:t>
                </a:r>
              </a:p>
              <a:p>
                <a:pPr marL="165100" lvl="0" indent="0" algn="l" rtl="0">
                  <a:lnSpc>
                    <a:spcPct val="115000"/>
                  </a:lnSpc>
                  <a:spcBef>
                    <a:spcPts val="0"/>
                  </a:spcBef>
                  <a:spcAft>
                    <a:spcPts val="0"/>
                  </a:spcAft>
                  <a:buSzPts val="1000"/>
                  <a:buNone/>
                </a:pPr>
                <a:r>
                  <a:rPr lang="pt-BR" sz="1600"/>
                  <a:t>	          g(n) = log(n)</a:t>
                </a:r>
              </a:p>
              <a:p>
                <a:pPr marL="165100" lvl="0" indent="0" algn="l" rtl="0">
                  <a:lnSpc>
                    <a:spcPct val="115000"/>
                  </a:lnSpc>
                  <a:spcBef>
                    <a:spcPts val="0"/>
                  </a:spcBef>
                  <a:spcAft>
                    <a:spcPts val="0"/>
                  </a:spcAft>
                  <a:buSzPts val="1000"/>
                  <a:buNone/>
                </a:pPr>
                <a:r>
                  <a:rPr lang="pt-BR" sz="1600"/>
                  <a:t>Tìm n</a:t>
                </a:r>
                <a:r>
                  <a:rPr lang="pt-BR" sz="1600" baseline="-25000"/>
                  <a:t>0</a:t>
                </a:r>
                <a:r>
                  <a:rPr lang="pt-BR" sz="1600"/>
                  <a:t> , c sao cho để O(g(n)) = f(n)?</a:t>
                </a:r>
              </a:p>
              <a:p>
                <a:pPr marL="165100" lvl="0" indent="0" algn="l" rtl="0">
                  <a:lnSpc>
                    <a:spcPct val="115000"/>
                  </a:lnSpc>
                  <a:spcBef>
                    <a:spcPts val="0"/>
                  </a:spcBef>
                  <a:spcAft>
                    <a:spcPts val="0"/>
                  </a:spcAft>
                  <a:buSzPts val="1000"/>
                  <a:buNone/>
                </a:pPr>
                <a:r>
                  <a:rPr lang="pt-BR" sz="1600" err="1"/>
                  <a:t>Giải</a:t>
                </a:r>
                <a:r>
                  <a:rPr lang="pt-BR" sz="1600"/>
                  <a:t>:</a:t>
                </a:r>
              </a:p>
              <a:p>
                <a:pPr marL="165100" lvl="0" indent="0">
                  <a:buNone/>
                </a:pPr>
                <a:r>
                  <a:rPr lang="pt-BR" sz="1600" err="1"/>
                  <a:t>Để</a:t>
                </a:r>
                <a:r>
                  <a:rPr lang="pt-BR" sz="1600"/>
                  <a:t> O(g(n)) = f(n) </a:t>
                </a:r>
                <a:r>
                  <a:rPr lang="pt-BR" sz="1600" err="1"/>
                  <a:t>thì</a:t>
                </a:r>
                <a:r>
                  <a:rPr lang="pt-BR" sz="1600"/>
                  <a:t>: </a:t>
                </a:r>
                <a14:m>
                  <m:oMath xmlns:m="http://schemas.openxmlformats.org/officeDocument/2006/math">
                    <m:r>
                      <a:rPr lang="pt-BR" sz="1600" i="1" smtClean="0">
                        <a:latin typeface="Cambria Math" panose="02040503050406030204" pitchFamily="18" charset="0"/>
                        <a:ea typeface="Cambria Math" panose="02040503050406030204" pitchFamily="18" charset="0"/>
                      </a:rPr>
                      <m:t>∃</m:t>
                    </m:r>
                  </m:oMath>
                </a14:m>
                <a:r>
                  <a:rPr lang="pt-BR" sz="1600"/>
                  <a:t>n</a:t>
                </a:r>
                <a:r>
                  <a:rPr lang="pt-BR" sz="1600" baseline="-25000"/>
                  <a:t>0 </a:t>
                </a:r>
                <a:r>
                  <a:rPr lang="pt-BR" sz="1600"/>
                  <a:t>, c &gt; 0: 0 </a:t>
                </a:r>
                <a14:m>
                  <m:oMath xmlns:m="http://schemas.openxmlformats.org/officeDocument/2006/math">
                    <m:r>
                      <a:rPr lang="pt-BR" sz="160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f</m:t>
                    </m:r>
                    <m:d>
                      <m:dPr>
                        <m:ctrlPr>
                          <a:rPr lang="en-US" sz="1600" b="0" i="1" smtClean="0">
                            <a:latin typeface="Cambria Math" panose="02040503050406030204" pitchFamily="18" charset="0"/>
                            <a:ea typeface="Cambria Math" panose="02040503050406030204" pitchFamily="18" charset="0"/>
                          </a:rPr>
                        </m:ctrlPr>
                      </m:dPr>
                      <m:e>
                        <m:r>
                          <m:rPr>
                            <m:sty m:val="p"/>
                          </m:rPr>
                          <a:rPr lang="en-US" sz="1600" b="0" i="0" smtClean="0">
                            <a:latin typeface="Cambria Math" panose="02040503050406030204" pitchFamily="18" charset="0"/>
                            <a:ea typeface="Cambria Math" panose="02040503050406030204" pitchFamily="18" charset="0"/>
                          </a:rPr>
                          <m:t>n</m:t>
                        </m:r>
                      </m:e>
                    </m:d>
                  </m:oMath>
                </a14:m>
                <a:r>
                  <a:rPr lang="pt-BR" sz="1600">
                    <a:ea typeface="Cambria Math" panose="02040503050406030204" pitchFamily="18" charset="0"/>
                  </a:rPr>
                  <a:t> </a:t>
                </a:r>
                <a14:m>
                  <m:oMath xmlns:m="http://schemas.openxmlformats.org/officeDocument/2006/math">
                    <m:r>
                      <a:rPr lang="pt-BR" sz="1600" i="1">
                        <a:latin typeface="Cambria Math" panose="02040503050406030204" pitchFamily="18" charset="0"/>
                        <a:ea typeface="Cambria Math" panose="02040503050406030204" pitchFamily="18" charset="0"/>
                      </a:rPr>
                      <m:t>≤</m:t>
                    </m:r>
                  </m:oMath>
                </a14:m>
                <a:r>
                  <a:rPr lang="pt-BR" sz="1600" baseline="-25000"/>
                  <a:t> </a:t>
                </a:r>
                <a:r>
                  <a:rPr lang="pt-BR" sz="1600"/>
                  <a:t>c.g(n) </a:t>
                </a:r>
                <a14:m>
                  <m:oMath xmlns:m="http://schemas.openxmlformats.org/officeDocument/2006/math">
                    <m:r>
                      <a:rPr lang="pt-BR" sz="1600" i="1" smtClean="0">
                        <a:latin typeface="Cambria Math" panose="02040503050406030204" pitchFamily="18" charset="0"/>
                        <a:ea typeface="Cambria Math" panose="02040503050406030204" pitchFamily="18" charset="0"/>
                      </a:rPr>
                      <m:t>∀</m:t>
                    </m:r>
                    <m:r>
                      <a:rPr lang="en-US" sz="1600" b="0" i="0" smtClean="0">
                        <a:latin typeface="Cambria Math" panose="02040503050406030204" pitchFamily="18" charset="0"/>
                        <a:ea typeface="Cambria Math" panose="02040503050406030204" pitchFamily="18" charset="0"/>
                      </a:rPr>
                      <m:t> </m:t>
                    </m:r>
                    <m:r>
                      <m:rPr>
                        <m:sty m:val="p"/>
                      </m:rPr>
                      <a:rPr lang="en-US" sz="1600" b="0" i="0" smtClean="0">
                        <a:latin typeface="Cambria Math" panose="02040503050406030204" pitchFamily="18" charset="0"/>
                        <a:ea typeface="Cambria Math" panose="02040503050406030204" pitchFamily="18" charset="0"/>
                      </a:rPr>
                      <m:t>n</m:t>
                    </m:r>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n</m:t>
                    </m:r>
                  </m:oMath>
                </a14:m>
                <a:r>
                  <a:rPr lang="pt-BR" sz="1600" baseline="-25000"/>
                  <a:t>0.</a:t>
                </a:r>
              </a:p>
              <a:p>
                <a:pPr marL="165100" lvl="0" indent="0">
                  <a:buNone/>
                </a:pPr>
                <a:r>
                  <a:rPr lang="pt-BR" sz="1600"/>
                  <a:t>0 </a:t>
                </a:r>
                <a14:m>
                  <m:oMath xmlns:m="http://schemas.openxmlformats.org/officeDocument/2006/math">
                    <m:r>
                      <a:rPr lang="pt-BR" sz="1600" i="1">
                        <a:latin typeface="Cambria Math" panose="02040503050406030204" pitchFamily="18" charset="0"/>
                        <a:ea typeface="Cambria Math" panose="02040503050406030204" pitchFamily="18" charset="0"/>
                      </a:rPr>
                      <m:t>≤</m:t>
                    </m:r>
                  </m:oMath>
                </a14:m>
                <a:r>
                  <a:rPr lang="pt-BR" sz="1600"/>
                  <a:t> f(n) </a:t>
                </a:r>
                <a14:m>
                  <m:oMath xmlns:m="http://schemas.openxmlformats.org/officeDocument/2006/math">
                    <m:r>
                      <a:rPr lang="pt-BR" sz="1600" i="1">
                        <a:latin typeface="Cambria Math" panose="02040503050406030204" pitchFamily="18" charset="0"/>
                        <a:ea typeface="Cambria Math" panose="02040503050406030204" pitchFamily="18" charset="0"/>
                      </a:rPr>
                      <m:t>≤</m:t>
                    </m:r>
                  </m:oMath>
                </a14:m>
                <a:r>
                  <a:rPr lang="pt-BR" sz="1600"/>
                  <a:t> c.g(n) </a:t>
                </a:r>
                <a:r>
                  <a:rPr lang="pt-BR" sz="1600">
                    <a:sym typeface="Wingdings" panose="05000000000000000000" pitchFamily="2" charset="2"/>
                  </a:rPr>
                  <a:t> </a:t>
                </a:r>
                <a14:m>
                  <m:oMath xmlns:m="http://schemas.openxmlformats.org/officeDocument/2006/math">
                    <m:d>
                      <m:dPr>
                        <m:begChr m:val="{"/>
                        <m:endChr m:val=""/>
                        <m:ctrlPr>
                          <a:rPr lang="pt-BR" sz="1600" i="1" smtClean="0">
                            <a:latin typeface="Cambria Math" panose="02040503050406030204" pitchFamily="18" charset="0"/>
                            <a:sym typeface="Wingdings" panose="05000000000000000000" pitchFamily="2" charset="2"/>
                          </a:rPr>
                        </m:ctrlPr>
                      </m:dPr>
                      <m:e>
                        <m:eqArr>
                          <m:eqArrPr>
                            <m:ctrlPr>
                              <a:rPr lang="pt-BR" sz="1600" i="1" smtClean="0">
                                <a:latin typeface="Cambria Math" panose="02040503050406030204" pitchFamily="18" charset="0"/>
                                <a:sym typeface="Wingdings" panose="05000000000000000000" pitchFamily="2" charset="2"/>
                              </a:rPr>
                            </m:ctrlPr>
                          </m:eqArrPr>
                          <m:e>
                            <m:r>
                              <a:rPr lang="en-US" sz="1600" b="0" i="1" smtClean="0">
                                <a:latin typeface="Cambria Math" panose="02040503050406030204" pitchFamily="18" charset="0"/>
                                <a:sym typeface="Wingdings" panose="05000000000000000000" pitchFamily="2" charset="2"/>
                              </a:rPr>
                              <m:t>𝑓</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𝑛</m:t>
                                </m:r>
                              </m:e>
                            </m:d>
                            <m:r>
                              <a:rPr lang="en-US" sz="1600" b="0" i="1" smtClean="0">
                                <a:latin typeface="Cambria Math" panose="02040503050406030204" pitchFamily="18" charset="0"/>
                                <a:sym typeface="Wingdings" panose="05000000000000000000" pitchFamily="2" charset="2"/>
                              </a:rPr>
                              <m:t>≥0</m:t>
                            </m:r>
                          </m:e>
                          <m:e>
                            <m:r>
                              <a:rPr lang="en-US" sz="1600" b="0" i="1" smtClean="0">
                                <a:latin typeface="Cambria Math" panose="02040503050406030204" pitchFamily="18" charset="0"/>
                                <a:sym typeface="Wingdings" panose="05000000000000000000" pitchFamily="2" charset="2"/>
                              </a:rPr>
                              <m:t>𝑐</m:t>
                            </m:r>
                            <m:r>
                              <a:rPr lang="en-US" sz="1600" b="0" i="1" smtClean="0">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𝑔</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𝑛</m:t>
                                </m:r>
                              </m:e>
                            </m:d>
                            <m:r>
                              <a:rPr lang="en-US" sz="1600" b="0" i="1" smtClean="0">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𝑓</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𝑛</m:t>
                                </m:r>
                              </m:e>
                            </m:d>
                            <m:r>
                              <a:rPr lang="en-US" sz="1600" b="0" i="1" smtClean="0">
                                <a:latin typeface="Cambria Math" panose="02040503050406030204" pitchFamily="18" charset="0"/>
                                <a:sym typeface="Wingdings" panose="05000000000000000000" pitchFamily="2" charset="2"/>
                              </a:rPr>
                              <m:t>≥0</m:t>
                            </m:r>
                          </m:e>
                        </m:eqArr>
                        <m:r>
                          <a:rPr lang="en-US" sz="1600" b="0" i="1" smtClean="0">
                            <a:latin typeface="Cambria Math" panose="02040503050406030204" pitchFamily="18" charset="0"/>
                            <a:sym typeface="Wingdings" panose="05000000000000000000" pitchFamily="2" charset="2"/>
                          </a:rPr>
                          <m:t> </m:t>
                        </m:r>
                      </m:e>
                    </m:d>
                  </m:oMath>
                </a14:m>
                <a:r>
                  <a:rPr lang="pt-BR" sz="1600"/>
                  <a:t> (*)</a:t>
                </a:r>
              </a:p>
              <a:p>
                <a:pPr marL="165100" lvl="0" indent="0">
                  <a:buNone/>
                </a:pPr>
                <a:r>
                  <a:rPr lang="pt-BR" sz="1600"/>
                  <a:t>f(n) = 0 </a:t>
                </a:r>
                <a:r>
                  <a:rPr lang="pt-BR" sz="1600">
                    <a:sym typeface="Wingdings" panose="05000000000000000000" pitchFamily="2" charset="2"/>
                  </a:rPr>
                  <a:t> n = 0.5</a:t>
                </a:r>
              </a:p>
              <a:p>
                <a:pPr marL="165100" lvl="0" indent="0">
                  <a:buNone/>
                </a:pPr>
                <a:r>
                  <a:rPr lang="pt-BR" sz="1600">
                    <a:sym typeface="Wingdings" panose="05000000000000000000" pitchFamily="2" charset="2"/>
                  </a:rPr>
                  <a:t>c.g(n) - f(n) = 0  n = </a:t>
                </a:r>
                <a14:m>
                  <m:oMath xmlns:m="http://schemas.openxmlformats.org/officeDocument/2006/math">
                    <m:sSup>
                      <m:sSupPr>
                        <m:ctrlPr>
                          <a:rPr lang="pt-BR" sz="160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2</m:t>
                        </m:r>
                      </m:e>
                      <m:sup>
                        <m:f>
                          <m:fPr>
                            <m:ctrlPr>
                              <a:rPr lang="pt-BR" sz="1600" i="1" smtClean="0">
                                <a:latin typeface="Cambria Math" panose="02040503050406030204" pitchFamily="18" charset="0"/>
                                <a:sym typeface="Wingdings" panose="05000000000000000000" pitchFamily="2" charset="2"/>
                              </a:rPr>
                            </m:ctrlPr>
                          </m:fPr>
                          <m:num>
                            <m:r>
                              <a:rPr lang="en-US" sz="1600" b="0" i="1" smtClean="0">
                                <a:latin typeface="Cambria Math" panose="02040503050406030204" pitchFamily="18" charset="0"/>
                                <a:sym typeface="Wingdings" panose="05000000000000000000" pitchFamily="2" charset="2"/>
                              </a:rPr>
                              <m:t>1</m:t>
                            </m:r>
                          </m:num>
                          <m:den>
                            <m:r>
                              <a:rPr lang="en-US" sz="1600" b="0" i="1" smtClean="0">
                                <a:latin typeface="Cambria Math" panose="02040503050406030204" pitchFamily="18" charset="0"/>
                                <a:sym typeface="Wingdings" panose="05000000000000000000" pitchFamily="2" charset="2"/>
                              </a:rPr>
                              <m:t>𝑐</m:t>
                            </m:r>
                            <m:r>
                              <a:rPr lang="en-US" sz="1600" b="0" i="1" smtClean="0">
                                <a:latin typeface="Cambria Math" panose="02040503050406030204" pitchFamily="18" charset="0"/>
                                <a:sym typeface="Wingdings" panose="05000000000000000000" pitchFamily="2" charset="2"/>
                              </a:rPr>
                              <m:t>−1</m:t>
                            </m:r>
                          </m:den>
                        </m:f>
                      </m:sup>
                    </m:sSup>
                  </m:oMath>
                </a14:m>
                <a:endParaRPr lang="pt-BR" sz="1600"/>
              </a:p>
              <a:p>
                <a:pPr marL="165100" lvl="0" indent="0">
                  <a:buNone/>
                </a:pPr>
                <a:endParaRPr lang="pt-BR" sz="1600" baseline="-25000"/>
              </a:p>
              <a:p>
                <a:pPr marL="165100" lvl="0" indent="0" algn="l" rtl="0">
                  <a:lnSpc>
                    <a:spcPct val="115000"/>
                  </a:lnSpc>
                  <a:spcBef>
                    <a:spcPts val="0"/>
                  </a:spcBef>
                  <a:spcAft>
                    <a:spcPts val="0"/>
                  </a:spcAft>
                  <a:buSzPts val="1000"/>
                  <a:buNone/>
                </a:pPr>
                <a:endParaRPr sz="1600"/>
              </a:p>
            </p:txBody>
          </p:sp>
        </mc:Choice>
        <mc:Fallback xmlns="">
          <p:sp>
            <p:nvSpPr>
              <p:cNvPr id="759" name="Google Shape;759;p12"/>
              <p:cNvSpPr txBox="1">
                <a:spLocks noGrp="1" noRot="1" noChangeAspect="1" noMove="1" noResize="1" noEditPoints="1" noAdjustHandles="1" noChangeArrowheads="1" noChangeShapeType="1" noTextEdit="1"/>
              </p:cNvSpPr>
              <p:nvPr>
                <p:ph type="body" idx="1"/>
              </p:nvPr>
            </p:nvSpPr>
            <p:spPr>
              <a:xfrm>
                <a:off x="939525" y="1185053"/>
                <a:ext cx="6063900" cy="3048000"/>
              </a:xfrm>
              <a:prstGeom prst="rect">
                <a:avLst/>
              </a:prstGeom>
              <a:blipFill>
                <a:blip r:embed="rId3"/>
                <a:stretch>
                  <a:fillRect b="-1200"/>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8"/>
                                        </p:tgtEl>
                                        <p:attrNameLst>
                                          <p:attrName>style.visibility</p:attrName>
                                        </p:attrNameLst>
                                      </p:cBhvr>
                                      <p:to>
                                        <p:strVal val="visible"/>
                                      </p:to>
                                    </p:set>
                                    <p:animEffect transition="in" filter="fade">
                                      <p:cBhvr>
                                        <p:cTn id="7" dur="500"/>
                                        <p:tgtEl>
                                          <p:spTgt spid="7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9">
                                            <p:txEl>
                                              <p:pRg st="1" end="1"/>
                                            </p:txEl>
                                          </p:spTgt>
                                        </p:tgtEl>
                                        <p:attrNameLst>
                                          <p:attrName>style.visibility</p:attrName>
                                        </p:attrNameLst>
                                      </p:cBhvr>
                                      <p:to>
                                        <p:strVal val="visible"/>
                                      </p:to>
                                    </p:set>
                                    <p:animEffect transition="in" filter="fade">
                                      <p:cBhvr>
                                        <p:cTn id="12" dur="500"/>
                                        <p:tgtEl>
                                          <p:spTgt spid="75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59">
                                            <p:txEl>
                                              <p:pRg st="2" end="2"/>
                                            </p:txEl>
                                          </p:spTgt>
                                        </p:tgtEl>
                                        <p:attrNameLst>
                                          <p:attrName>style.visibility</p:attrName>
                                        </p:attrNameLst>
                                      </p:cBhvr>
                                      <p:to>
                                        <p:strVal val="visible"/>
                                      </p:to>
                                    </p:set>
                                    <p:animEffect transition="in" filter="fade">
                                      <p:cBhvr>
                                        <p:cTn id="15" dur="500"/>
                                        <p:tgtEl>
                                          <p:spTgt spid="75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59">
                                            <p:txEl>
                                              <p:pRg st="3" end="3"/>
                                            </p:txEl>
                                          </p:spTgt>
                                        </p:tgtEl>
                                        <p:attrNameLst>
                                          <p:attrName>style.visibility</p:attrName>
                                        </p:attrNameLst>
                                      </p:cBhvr>
                                      <p:to>
                                        <p:strVal val="visible"/>
                                      </p:to>
                                    </p:set>
                                    <p:animEffect transition="in" filter="fade">
                                      <p:cBhvr>
                                        <p:cTn id="18" dur="500"/>
                                        <p:tgtEl>
                                          <p:spTgt spid="7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59">
                                            <p:txEl>
                                              <p:pRg st="4" end="4"/>
                                            </p:txEl>
                                          </p:spTgt>
                                        </p:tgtEl>
                                        <p:attrNameLst>
                                          <p:attrName>style.visibility</p:attrName>
                                        </p:attrNameLst>
                                      </p:cBhvr>
                                      <p:to>
                                        <p:strVal val="visible"/>
                                      </p:to>
                                    </p:set>
                                    <p:animEffect transition="in" filter="fade">
                                      <p:cBhvr>
                                        <p:cTn id="23" dur="500"/>
                                        <p:tgtEl>
                                          <p:spTgt spid="75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59">
                                            <p:txEl>
                                              <p:pRg st="5" end="5"/>
                                            </p:txEl>
                                          </p:spTgt>
                                        </p:tgtEl>
                                        <p:attrNameLst>
                                          <p:attrName>style.visibility</p:attrName>
                                        </p:attrNameLst>
                                      </p:cBhvr>
                                      <p:to>
                                        <p:strVal val="visible"/>
                                      </p:to>
                                    </p:set>
                                    <p:animEffect transition="in" filter="fade">
                                      <p:cBhvr>
                                        <p:cTn id="26" dur="500"/>
                                        <p:tgtEl>
                                          <p:spTgt spid="759">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59">
                                            <p:txEl>
                                              <p:pRg st="6" end="6"/>
                                            </p:txEl>
                                          </p:spTgt>
                                        </p:tgtEl>
                                        <p:attrNameLst>
                                          <p:attrName>style.visibility</p:attrName>
                                        </p:attrNameLst>
                                      </p:cBhvr>
                                      <p:to>
                                        <p:strVal val="visible"/>
                                      </p:to>
                                    </p:set>
                                    <p:animEffect transition="in" filter="fade">
                                      <p:cBhvr>
                                        <p:cTn id="29" dur="500"/>
                                        <p:tgtEl>
                                          <p:spTgt spid="759">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59">
                                            <p:txEl>
                                              <p:pRg st="7" end="7"/>
                                            </p:txEl>
                                          </p:spTgt>
                                        </p:tgtEl>
                                        <p:attrNameLst>
                                          <p:attrName>style.visibility</p:attrName>
                                        </p:attrNameLst>
                                      </p:cBhvr>
                                      <p:to>
                                        <p:strVal val="visible"/>
                                      </p:to>
                                    </p:set>
                                    <p:animEffect transition="in" filter="fade">
                                      <p:cBhvr>
                                        <p:cTn id="32" dur="500"/>
                                        <p:tgtEl>
                                          <p:spTgt spid="759">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59">
                                            <p:txEl>
                                              <p:pRg st="8" end="8"/>
                                            </p:txEl>
                                          </p:spTgt>
                                        </p:tgtEl>
                                        <p:attrNameLst>
                                          <p:attrName>style.visibility</p:attrName>
                                        </p:attrNameLst>
                                      </p:cBhvr>
                                      <p:to>
                                        <p:strVal val="visible"/>
                                      </p:to>
                                    </p:set>
                                    <p:animEffect transition="in" filter="fade">
                                      <p:cBhvr>
                                        <p:cTn id="35" dur="500"/>
                                        <p:tgtEl>
                                          <p:spTgt spid="7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12"/>
          <p:cNvSpPr txBox="1">
            <a:spLocks noGrp="1"/>
          </p:cNvSpPr>
          <p:nvPr>
            <p:ph type="ctrTitle"/>
          </p:nvPr>
        </p:nvSpPr>
        <p:spPr>
          <a:xfrm>
            <a:off x="926850" y="177547"/>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en-US" err="1"/>
              <a:t>Cach</a:t>
            </a:r>
            <a:r>
              <a:rPr lang="en-US"/>
              <a:t> </a:t>
            </a:r>
            <a:r>
              <a:rPr lang="en-US" err="1"/>
              <a:t>tim</a:t>
            </a:r>
            <a:r>
              <a:rPr lang="en-US"/>
              <a:t> N</a:t>
            </a:r>
            <a:r>
              <a:rPr lang="en-US" baseline="-25000"/>
              <a:t>o</a:t>
            </a:r>
            <a:r>
              <a:rPr lang="en-US"/>
              <a:t> , c</a:t>
            </a:r>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3E704DF-B6E8-AE40-66F4-4AD4D969DC6F}"/>
                  </a:ext>
                </a:extLst>
              </p:cNvPr>
              <p:cNvSpPr>
                <a:spLocks noGrp="1"/>
              </p:cNvSpPr>
              <p:nvPr>
                <p:ph type="body" idx="1"/>
              </p:nvPr>
            </p:nvSpPr>
            <p:spPr>
              <a:xfrm>
                <a:off x="926850" y="1047750"/>
                <a:ext cx="6063900" cy="3048000"/>
              </a:xfrm>
            </p:spPr>
            <p:txBody>
              <a:bodyPr/>
              <a:lstStyle/>
              <a:p>
                <a:pPr marL="165100" indent="0">
                  <a:buNone/>
                </a:pPr>
                <a:r>
                  <a:rPr lang="en-US" sz="1600"/>
                  <a:t>TH1: </a:t>
                </a:r>
                <a14:m>
                  <m:oMath xmlns:m="http://schemas.openxmlformats.org/officeDocument/2006/math">
                    <m:sSup>
                      <m:sSupPr>
                        <m:ctrlPr>
                          <a:rPr lang="pt-BR" sz="160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2</m:t>
                        </m:r>
                      </m:e>
                      <m:sup>
                        <m:f>
                          <m:fPr>
                            <m:ctrlPr>
                              <a:rPr lang="pt-BR" sz="1600" i="1" smtClean="0">
                                <a:latin typeface="Cambria Math" panose="02040503050406030204" pitchFamily="18" charset="0"/>
                                <a:sym typeface="Wingdings" panose="05000000000000000000" pitchFamily="2" charset="2"/>
                              </a:rPr>
                            </m:ctrlPr>
                          </m:fPr>
                          <m:num>
                            <m:r>
                              <a:rPr lang="en-US" sz="1600" b="0" i="1" smtClean="0">
                                <a:latin typeface="Cambria Math" panose="02040503050406030204" pitchFamily="18" charset="0"/>
                                <a:sym typeface="Wingdings" panose="05000000000000000000" pitchFamily="2" charset="2"/>
                              </a:rPr>
                              <m:t>1</m:t>
                            </m:r>
                          </m:num>
                          <m:den>
                            <m:r>
                              <a:rPr lang="en-US" sz="1600" b="0" i="1" smtClean="0">
                                <a:latin typeface="Cambria Math" panose="02040503050406030204" pitchFamily="18" charset="0"/>
                                <a:sym typeface="Wingdings" panose="05000000000000000000" pitchFamily="2" charset="2"/>
                              </a:rPr>
                              <m:t>𝑐</m:t>
                            </m:r>
                            <m:r>
                              <a:rPr lang="en-US" sz="1600" b="0" i="1" smtClean="0">
                                <a:latin typeface="Cambria Math" panose="02040503050406030204" pitchFamily="18" charset="0"/>
                                <a:sym typeface="Wingdings" panose="05000000000000000000" pitchFamily="2" charset="2"/>
                              </a:rPr>
                              <m:t>−1</m:t>
                            </m:r>
                          </m:den>
                        </m:f>
                      </m:sup>
                    </m:sSup>
                  </m:oMath>
                </a14:m>
                <a:r>
                  <a:rPr lang="en-US" sz="1600"/>
                  <a:t> &lt; 0.5 </a:t>
                </a:r>
                <a:r>
                  <a:rPr lang="en-US" sz="1600">
                    <a:sym typeface="Wingdings" panose="05000000000000000000" pitchFamily="2" charset="2"/>
                  </a:rPr>
                  <a:t> 0 &lt; c &lt; 1</a:t>
                </a:r>
              </a:p>
              <a:p>
                <a:pPr marL="165100" indent="0">
                  <a:buNone/>
                </a:pPr>
                <a:endParaRPr lang="en-US" sz="1600"/>
              </a:p>
              <a:p>
                <a:pPr marL="165100" indent="0">
                  <a:buNone/>
                </a:pPr>
                <a:endParaRPr lang="en-US" sz="1600"/>
              </a:p>
              <a:p>
                <a:pPr marL="165100" indent="0">
                  <a:buNone/>
                </a:pPr>
                <a:endParaRPr lang="en-US" sz="1600"/>
              </a:p>
              <a:p>
                <a:pPr marL="165100" indent="0">
                  <a:buNone/>
                </a:pPr>
                <a:endParaRPr lang="en-US" sz="1600"/>
              </a:p>
              <a:p>
                <a:pPr marL="165100" indent="0">
                  <a:buNone/>
                </a:pPr>
                <a:endParaRPr lang="en-US" sz="1600"/>
              </a:p>
              <a:p>
                <a:pPr marL="165100" indent="0">
                  <a:buNone/>
                </a:pPr>
                <a:r>
                  <a:rPr lang="en-US" sz="1600"/>
                  <a:t>(*) → n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a:t> → n</a:t>
                </a:r>
                <a:r>
                  <a:rPr lang="en-US" sz="1600" baseline="-25000"/>
                  <a:t>0</a:t>
                </a:r>
                <a:r>
                  <a:rPr lang="en-US" sz="1600"/>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a:t> (</a:t>
                </a:r>
                <a:r>
                  <a:rPr lang="en-US" sz="1600" err="1"/>
                  <a:t>loại</a:t>
                </a:r>
                <a:r>
                  <a:rPr lang="en-US" sz="1600"/>
                  <a:t>) </a:t>
                </a:r>
              </a:p>
              <a:p>
                <a:pPr marL="165100" indent="0">
                  <a:buNone/>
                </a:pPr>
                <a:endParaRPr lang="en-US" sz="1600"/>
              </a:p>
              <a:p>
                <a:pPr marL="165100" indent="0">
                  <a:buNone/>
                </a:pPr>
                <a:r>
                  <a:rPr lang="en-US" sz="1600"/>
                  <a:t>TH2:</a:t>
                </a:r>
                <a:r>
                  <a:rPr lang="pt-BR" sz="1600">
                    <a:sym typeface="Wingdings" panose="05000000000000000000" pitchFamily="2" charset="2"/>
                  </a:rPr>
                  <a:t> </a:t>
                </a:r>
                <a14:m>
                  <m:oMath xmlns:m="http://schemas.openxmlformats.org/officeDocument/2006/math">
                    <m:sSup>
                      <m:sSupPr>
                        <m:ctrlPr>
                          <a:rPr lang="pt-BR" sz="160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2</m:t>
                        </m:r>
                      </m:e>
                      <m:sup>
                        <m:f>
                          <m:fPr>
                            <m:ctrlPr>
                              <a:rPr lang="pt-BR" sz="1600" i="1" smtClean="0">
                                <a:latin typeface="Cambria Math" panose="02040503050406030204" pitchFamily="18" charset="0"/>
                                <a:sym typeface="Wingdings" panose="05000000000000000000" pitchFamily="2" charset="2"/>
                              </a:rPr>
                            </m:ctrlPr>
                          </m:fPr>
                          <m:num>
                            <m:r>
                              <a:rPr lang="en-US" sz="1600" b="0" i="1" smtClean="0">
                                <a:latin typeface="Cambria Math" panose="02040503050406030204" pitchFamily="18" charset="0"/>
                                <a:sym typeface="Wingdings" panose="05000000000000000000" pitchFamily="2" charset="2"/>
                              </a:rPr>
                              <m:t>1</m:t>
                            </m:r>
                          </m:num>
                          <m:den>
                            <m:r>
                              <a:rPr lang="en-US" sz="1600" b="0" i="1" smtClean="0">
                                <a:latin typeface="Cambria Math" panose="02040503050406030204" pitchFamily="18" charset="0"/>
                                <a:sym typeface="Wingdings" panose="05000000000000000000" pitchFamily="2" charset="2"/>
                              </a:rPr>
                              <m:t>𝑐</m:t>
                            </m:r>
                            <m:r>
                              <a:rPr lang="en-US" sz="1600" b="0" i="1" smtClean="0">
                                <a:latin typeface="Cambria Math" panose="02040503050406030204" pitchFamily="18" charset="0"/>
                                <a:sym typeface="Wingdings" panose="05000000000000000000" pitchFamily="2" charset="2"/>
                              </a:rPr>
                              <m:t>−1</m:t>
                            </m:r>
                          </m:den>
                        </m:f>
                      </m:sup>
                    </m:sSup>
                  </m:oMath>
                </a14:m>
                <a:r>
                  <a:rPr lang="en-US" sz="1600"/>
                  <a:t> = 0.5 </a:t>
                </a:r>
                <a:r>
                  <a:rPr lang="en-US" sz="1600">
                    <a:sym typeface="Wingdings" panose="05000000000000000000" pitchFamily="2" charset="2"/>
                  </a:rPr>
                  <a:t> c = 0 ( </a:t>
                </a:r>
                <a:r>
                  <a:rPr lang="en-US" sz="1600" err="1">
                    <a:sym typeface="Wingdings" panose="05000000000000000000" pitchFamily="2" charset="2"/>
                  </a:rPr>
                  <a:t>loại</a:t>
                </a:r>
                <a:r>
                  <a:rPr lang="en-US" sz="1600">
                    <a:sym typeface="Wingdings" panose="05000000000000000000" pitchFamily="2" charset="2"/>
                  </a:rPr>
                  <a:t> do c&gt;0)</a:t>
                </a:r>
              </a:p>
            </p:txBody>
          </p:sp>
        </mc:Choice>
        <mc:Fallback xmlns="">
          <p:sp>
            <p:nvSpPr>
              <p:cNvPr id="3" name="Text Placeholder 2">
                <a:extLst>
                  <a:ext uri="{FF2B5EF4-FFF2-40B4-BE49-F238E27FC236}">
                    <a16:creationId xmlns:a16="http://schemas.microsoft.com/office/drawing/2014/main" id="{23E704DF-B6E8-AE40-66F4-4AD4D969DC6F}"/>
                  </a:ext>
                </a:extLst>
              </p:cNvPr>
              <p:cNvSpPr>
                <a:spLocks noGrp="1" noRot="1" noChangeAspect="1" noMove="1" noResize="1" noEditPoints="1" noAdjustHandles="1" noChangeArrowheads="1" noChangeShapeType="1" noTextEdit="1"/>
              </p:cNvSpPr>
              <p:nvPr>
                <p:ph type="body" idx="1"/>
              </p:nvPr>
            </p:nvSpPr>
            <p:spPr>
              <a:xfrm>
                <a:off x="926850" y="1047750"/>
                <a:ext cx="6063900" cy="3048000"/>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74A7C790-0EFB-52CA-FF24-B7F5F68849F5}"/>
                  </a:ext>
                </a:extLst>
              </p:cNvPr>
              <p:cNvGraphicFramePr>
                <a:graphicFrameLocks noGrp="1"/>
              </p:cNvGraphicFramePr>
              <p:nvPr>
                <p:extLst>
                  <p:ext uri="{D42A27DB-BD31-4B8C-83A1-F6EECF244321}">
                    <p14:modId xmlns:p14="http://schemas.microsoft.com/office/powerpoint/2010/main" val="4211392870"/>
                  </p:ext>
                </p:extLst>
              </p:nvPr>
            </p:nvGraphicFramePr>
            <p:xfrm>
              <a:off x="1059180" y="1659890"/>
              <a:ext cx="6126480" cy="1129348"/>
            </p:xfrm>
            <a:graphic>
              <a:graphicData uri="http://schemas.openxmlformats.org/drawingml/2006/table">
                <a:tbl>
                  <a:tblPr firstRow="1" bandRow="1">
                    <a:tableStyleId>{2D5ABB26-0587-4C30-8999-92F81FD0307C}</a:tableStyleId>
                  </a:tblPr>
                  <a:tblGrid>
                    <a:gridCol w="1425856">
                      <a:extLst>
                        <a:ext uri="{9D8B030D-6E8A-4147-A177-3AD203B41FA5}">
                          <a16:colId xmlns:a16="http://schemas.microsoft.com/office/drawing/2014/main" val="562236857"/>
                        </a:ext>
                      </a:extLst>
                    </a:gridCol>
                    <a:gridCol w="1566875">
                      <a:extLst>
                        <a:ext uri="{9D8B030D-6E8A-4147-A177-3AD203B41FA5}">
                          <a16:colId xmlns:a16="http://schemas.microsoft.com/office/drawing/2014/main" val="2246270004"/>
                        </a:ext>
                      </a:extLst>
                    </a:gridCol>
                    <a:gridCol w="1872415">
                      <a:extLst>
                        <a:ext uri="{9D8B030D-6E8A-4147-A177-3AD203B41FA5}">
                          <a16:colId xmlns:a16="http://schemas.microsoft.com/office/drawing/2014/main" val="712824407"/>
                        </a:ext>
                      </a:extLst>
                    </a:gridCol>
                    <a:gridCol w="1261334">
                      <a:extLst>
                        <a:ext uri="{9D8B030D-6E8A-4147-A177-3AD203B41FA5}">
                          <a16:colId xmlns:a16="http://schemas.microsoft.com/office/drawing/2014/main" val="1789097219"/>
                        </a:ext>
                      </a:extLst>
                    </a:gridCol>
                  </a:tblGrid>
                  <a:tr h="370840">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n</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165100" marR="0" indent="0" algn="l" rtl="0">
                            <a:lnSpc>
                              <a:spcPct val="115000"/>
                            </a:lnSpc>
                            <a:spcBef>
                              <a:spcPts val="0"/>
                            </a:spcBef>
                            <a:spcAft>
                              <a:spcPts val="0"/>
                            </a:spcAft>
                            <a:buClr>
                              <a:srgbClr val="000000"/>
                            </a:buClr>
                            <a:buSzPts val="1000"/>
                            <a:buFont typeface="Comfortaa"/>
                            <a:buNone/>
                          </a:pPr>
                          <a14:m>
                            <m:oMath xmlns:m="http://schemas.openxmlformats.org/officeDocument/2006/math">
                              <m:sSup>
                                <m:sSupPr>
                                  <m:ctrlPr>
                                    <a:rPr lang="pt-BR" sz="1400" b="0" i="1" u="none" strike="noStrike" cap="none" smtClean="0">
                                      <a:solidFill>
                                        <a:srgbClr val="000000"/>
                                      </a:solidFill>
                                      <a:latin typeface="Cambria Math" panose="02040503050406030204" pitchFamily="18" charset="0"/>
                                      <a:sym typeface="Wingdings" panose="05000000000000000000" pitchFamily="2" charset="2"/>
                                    </a:rPr>
                                  </m:ctrlPr>
                                </m:sSupPr>
                                <m:e>
                                  <m:r>
                                    <a:rPr lang="en-US" sz="1400" b="0" i="0" u="none" strike="noStrike" cap="none" smtClean="0">
                                      <a:solidFill>
                                        <a:srgbClr val="000000"/>
                                      </a:solidFill>
                                      <a:latin typeface="Cambria Math" panose="02040503050406030204" pitchFamily="18" charset="0"/>
                                      <a:sym typeface="Wingdings" panose="05000000000000000000" pitchFamily="2" charset="2"/>
                                    </a:rPr>
                                    <m:t>2</m:t>
                                  </m:r>
                                </m:e>
                                <m:sup>
                                  <m:f>
                                    <m:fPr>
                                      <m:ctrlPr>
                                        <a:rPr lang="pt-BR" sz="1400" b="0" i="1" u="none" strike="noStrike" cap="none" smtClean="0">
                                          <a:solidFill>
                                            <a:srgbClr val="000000"/>
                                          </a:solidFill>
                                          <a:latin typeface="Cambria Math" panose="02040503050406030204" pitchFamily="18" charset="0"/>
                                          <a:sym typeface="Wingdings" panose="05000000000000000000" pitchFamily="2" charset="2"/>
                                        </a:rPr>
                                      </m:ctrlPr>
                                    </m:fPr>
                                    <m:num>
                                      <m:r>
                                        <a:rPr lang="en-US" sz="1400" b="0" i="0" u="none" strike="noStrike" cap="none" smtClean="0">
                                          <a:solidFill>
                                            <a:srgbClr val="000000"/>
                                          </a:solidFill>
                                          <a:latin typeface="Cambria Math" panose="02040503050406030204" pitchFamily="18" charset="0"/>
                                          <a:sym typeface="Wingdings" panose="05000000000000000000" pitchFamily="2" charset="2"/>
                                        </a:rPr>
                                        <m:t>1</m:t>
                                      </m:r>
                                    </m:num>
                                    <m:den>
                                      <m:r>
                                        <a:rPr lang="en-US" sz="1400" b="0" i="0" u="none" strike="noStrike" cap="none" smtClean="0">
                                          <a:solidFill>
                                            <a:srgbClr val="000000"/>
                                          </a:solidFill>
                                          <a:latin typeface="Cambria Math" panose="02040503050406030204" pitchFamily="18" charset="0"/>
                                          <a:sym typeface="Wingdings" panose="05000000000000000000" pitchFamily="2" charset="2"/>
                                        </a:rPr>
                                        <m:t>𝑐</m:t>
                                      </m:r>
                                      <m:r>
                                        <a:rPr lang="en-US" sz="1400" b="0" i="0" u="none" strike="noStrike" cap="none" smtClean="0">
                                          <a:solidFill>
                                            <a:srgbClr val="000000"/>
                                          </a:solidFill>
                                          <a:latin typeface="Cambria Math" panose="02040503050406030204" pitchFamily="18" charset="0"/>
                                          <a:sym typeface="Wingdings" panose="05000000000000000000" pitchFamily="2" charset="2"/>
                                        </a:rPr>
                                        <m:t>−1</m:t>
                                      </m:r>
                                    </m:den>
                                  </m:f>
                                </m:sup>
                              </m:sSup>
                            </m:oMath>
                          </a14:m>
                          <a:r>
                            <a:rPr lang="en-US" sz="1400" b="0" i="0" u="none" strike="noStrike" cap="none">
                              <a:solidFill>
                                <a:srgbClr val="000000"/>
                              </a:solidFill>
                              <a:latin typeface="Comfortaa"/>
                              <a:sym typeface="Comfortaa"/>
                            </a:rPr>
                            <a:t>                 0.5        </a:t>
                          </a:r>
                        </a:p>
                      </a:txBody>
                      <a:tcPr>
                        <a:lnB w="12700" cap="flat" cmpd="sng" algn="ctr">
                          <a:solidFill>
                            <a:schemeClr val="tx1"/>
                          </a:solidFill>
                          <a:prstDash val="solid"/>
                          <a:round/>
                          <a:headEnd type="none" w="med" len="med"/>
                          <a:tailEnd type="none" w="med" len="med"/>
                        </a:lnB>
                      </a:tcPr>
                    </a:tc>
                    <a:tc>
                      <a:txBody>
                        <a:bodyPr/>
                        <a:lstStyle/>
                        <a:p>
                          <a:pPr marL="165100" marR="0" indent="0" algn="r"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a:t>
                          </a:r>
                          <a14:m>
                            <m:oMath xmlns:m="http://schemas.openxmlformats.org/officeDocument/2006/math">
                              <m:r>
                                <a:rPr lang="en-US" sz="1400" b="0" i="0" u="none" strike="noStrike" cap="none" smtClean="0">
                                  <a:solidFill>
                                    <a:srgbClr val="000000"/>
                                  </a:solidFill>
                                  <a:latin typeface="Cambria Math" panose="02040503050406030204" pitchFamily="18" charset="0"/>
                                  <a:ea typeface="Cambria Math" panose="02040503050406030204" pitchFamily="18" charset="0"/>
                                  <a:sym typeface="Comfortaa"/>
                                </a:rPr>
                                <m:t>∞</m:t>
                              </m:r>
                            </m:oMath>
                          </a14:m>
                          <a:endParaRPr lang="en-US" sz="1400" b="0" i="0" u="none" strike="noStrike" cap="none">
                            <a:solidFill>
                              <a:srgbClr val="000000"/>
                            </a:solidFill>
                            <a:latin typeface="Comfortaa"/>
                            <a:sym typeface="Comfortaa"/>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259302"/>
                      </a:ext>
                    </a:extLst>
                  </a:tr>
                  <a:tr h="370840">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f(n)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I             -          0</a:t>
                          </a:r>
                        </a:p>
                      </a:txBody>
                      <a:tcPr>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89560047"/>
                      </a:ext>
                    </a:extLst>
                  </a:tr>
                  <a:tr h="370840">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err="1">
                              <a:solidFill>
                                <a:srgbClr val="000000"/>
                              </a:solidFill>
                              <a:latin typeface="Comfortaa"/>
                              <a:sym typeface="Comfortaa"/>
                            </a:rPr>
                            <a:t>c.g</a:t>
                          </a:r>
                          <a:r>
                            <a:rPr lang="en-US" sz="1400" b="0" i="0" u="none" strike="noStrike" cap="none">
                              <a:solidFill>
                                <a:srgbClr val="000000"/>
                              </a:solidFill>
                              <a:latin typeface="Comfortaa"/>
                              <a:sym typeface="Comfortaa"/>
                            </a:rPr>
                            <a:t>(n) – f(n)</a:t>
                          </a:r>
                        </a:p>
                      </a:txBody>
                      <a:tcPr>
                        <a:lnR w="12700" cap="flat" cmpd="sng" algn="ctr">
                          <a:solidFill>
                            <a:schemeClr val="tx1"/>
                          </a:solidFill>
                          <a:prstDash val="solid"/>
                          <a:round/>
                          <a:headEnd type="none" w="med" len="med"/>
                          <a:tailEnd type="none" w="med" len="med"/>
                        </a:lnR>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L w="12700" cap="flat" cmpd="sng" algn="ctr">
                          <a:solidFill>
                            <a:schemeClr val="tx1"/>
                          </a:solidFill>
                          <a:prstDash val="solid"/>
                          <a:round/>
                          <a:headEnd type="none" w="med" len="med"/>
                          <a:tailEnd type="none" w="med" len="med"/>
                        </a:lnL>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0            +          I</a:t>
                          </a:r>
                        </a:p>
                      </a:txBody>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tc>
                    <a:extLst>
                      <a:ext uri="{0D108BD9-81ED-4DB2-BD59-A6C34878D82A}">
                        <a16:rowId xmlns:a16="http://schemas.microsoft.com/office/drawing/2014/main" val="3246789005"/>
                      </a:ext>
                    </a:extLst>
                  </a:tr>
                </a:tbl>
              </a:graphicData>
            </a:graphic>
          </p:graphicFrame>
        </mc:Choice>
        <mc:Fallback xmlns="">
          <p:graphicFrame>
            <p:nvGraphicFramePr>
              <p:cNvPr id="4" name="Table 4">
                <a:extLst>
                  <a:ext uri="{FF2B5EF4-FFF2-40B4-BE49-F238E27FC236}">
                    <a16:creationId xmlns:a16="http://schemas.microsoft.com/office/drawing/2014/main" id="{74A7C790-0EFB-52CA-FF24-B7F5F68849F5}"/>
                  </a:ext>
                </a:extLst>
              </p:cNvPr>
              <p:cNvGraphicFramePr>
                <a:graphicFrameLocks noGrp="1"/>
              </p:cNvGraphicFramePr>
              <p:nvPr>
                <p:extLst>
                  <p:ext uri="{D42A27DB-BD31-4B8C-83A1-F6EECF244321}">
                    <p14:modId xmlns:p14="http://schemas.microsoft.com/office/powerpoint/2010/main" val="4211392870"/>
                  </p:ext>
                </p:extLst>
              </p:nvPr>
            </p:nvGraphicFramePr>
            <p:xfrm>
              <a:off x="1059180" y="1659890"/>
              <a:ext cx="6126480" cy="1129348"/>
            </p:xfrm>
            <a:graphic>
              <a:graphicData uri="http://schemas.openxmlformats.org/drawingml/2006/table">
                <a:tbl>
                  <a:tblPr firstRow="1" bandRow="1">
                    <a:tableStyleId>{2D5ABB26-0587-4C30-8999-92F81FD0307C}</a:tableStyleId>
                  </a:tblPr>
                  <a:tblGrid>
                    <a:gridCol w="1425856">
                      <a:extLst>
                        <a:ext uri="{9D8B030D-6E8A-4147-A177-3AD203B41FA5}">
                          <a16:colId xmlns:a16="http://schemas.microsoft.com/office/drawing/2014/main" val="562236857"/>
                        </a:ext>
                      </a:extLst>
                    </a:gridCol>
                    <a:gridCol w="1566875">
                      <a:extLst>
                        <a:ext uri="{9D8B030D-6E8A-4147-A177-3AD203B41FA5}">
                          <a16:colId xmlns:a16="http://schemas.microsoft.com/office/drawing/2014/main" val="2246270004"/>
                        </a:ext>
                      </a:extLst>
                    </a:gridCol>
                    <a:gridCol w="1872415">
                      <a:extLst>
                        <a:ext uri="{9D8B030D-6E8A-4147-A177-3AD203B41FA5}">
                          <a16:colId xmlns:a16="http://schemas.microsoft.com/office/drawing/2014/main" val="712824407"/>
                        </a:ext>
                      </a:extLst>
                    </a:gridCol>
                    <a:gridCol w="1261334">
                      <a:extLst>
                        <a:ext uri="{9D8B030D-6E8A-4147-A177-3AD203B41FA5}">
                          <a16:colId xmlns:a16="http://schemas.microsoft.com/office/drawing/2014/main" val="1789097219"/>
                        </a:ext>
                      </a:extLst>
                    </a:gridCol>
                  </a:tblGrid>
                  <a:tr h="387668">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n</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blipFill>
                          <a:blip r:embed="rId4"/>
                          <a:stretch>
                            <a:fillRect l="-159416" r="-67532" b="-192188"/>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4"/>
                          <a:stretch>
                            <a:fillRect l="-385990" r="-483" b="-192188"/>
                          </a:stretch>
                        </a:blipFill>
                      </a:tcPr>
                    </a:tc>
                    <a:extLst>
                      <a:ext uri="{0D108BD9-81ED-4DB2-BD59-A6C34878D82A}">
                        <a16:rowId xmlns:a16="http://schemas.microsoft.com/office/drawing/2014/main" val="2114259302"/>
                      </a:ext>
                    </a:extLst>
                  </a:tr>
                  <a:tr h="370840">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f(n)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I             -          0</a:t>
                          </a:r>
                        </a:p>
                      </a:txBody>
                      <a:tcPr>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89560047"/>
                      </a:ext>
                    </a:extLst>
                  </a:tr>
                  <a:tr h="370840">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err="1">
                              <a:solidFill>
                                <a:srgbClr val="000000"/>
                              </a:solidFill>
                              <a:latin typeface="Comfortaa"/>
                              <a:sym typeface="Comfortaa"/>
                            </a:rPr>
                            <a:t>c.g</a:t>
                          </a:r>
                          <a:r>
                            <a:rPr lang="en-US" sz="1400" b="0" i="0" u="none" strike="noStrike" cap="none">
                              <a:solidFill>
                                <a:srgbClr val="000000"/>
                              </a:solidFill>
                              <a:latin typeface="Comfortaa"/>
                              <a:sym typeface="Comfortaa"/>
                            </a:rPr>
                            <a:t>(n) – f(n)</a:t>
                          </a:r>
                        </a:p>
                      </a:txBody>
                      <a:tcPr>
                        <a:lnR w="12700" cap="flat" cmpd="sng" algn="ctr">
                          <a:solidFill>
                            <a:schemeClr val="tx1"/>
                          </a:solidFill>
                          <a:prstDash val="solid"/>
                          <a:round/>
                          <a:headEnd type="none" w="med" len="med"/>
                          <a:tailEnd type="none" w="med" len="med"/>
                        </a:lnR>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L w="12700" cap="flat" cmpd="sng" algn="ctr">
                          <a:solidFill>
                            <a:schemeClr val="tx1"/>
                          </a:solidFill>
                          <a:prstDash val="solid"/>
                          <a:round/>
                          <a:headEnd type="none" w="med" len="med"/>
                          <a:tailEnd type="none" w="med" len="med"/>
                        </a:lnL>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0            +          I</a:t>
                          </a:r>
                        </a:p>
                      </a:txBody>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tc>
                    <a:extLst>
                      <a:ext uri="{0D108BD9-81ED-4DB2-BD59-A6C34878D82A}">
                        <a16:rowId xmlns:a16="http://schemas.microsoft.com/office/drawing/2014/main" val="3246789005"/>
                      </a:ext>
                    </a:extLst>
                  </a:tr>
                </a:tbl>
              </a:graphicData>
            </a:graphic>
          </p:graphicFrame>
        </mc:Fallback>
      </mc:AlternateContent>
    </p:spTree>
    <p:extLst>
      <p:ext uri="{BB962C8B-B14F-4D97-AF65-F5344CB8AC3E}">
        <p14:creationId xmlns:p14="http://schemas.microsoft.com/office/powerpoint/2010/main" val="2737057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12"/>
          <p:cNvSpPr txBox="1">
            <a:spLocks noGrp="1"/>
          </p:cNvSpPr>
          <p:nvPr>
            <p:ph type="ctrTitle"/>
          </p:nvPr>
        </p:nvSpPr>
        <p:spPr>
          <a:xfrm>
            <a:off x="926850" y="177547"/>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en-US" err="1"/>
              <a:t>Cach</a:t>
            </a:r>
            <a:r>
              <a:rPr lang="en-US"/>
              <a:t> </a:t>
            </a:r>
            <a:r>
              <a:rPr lang="en-US" err="1"/>
              <a:t>tim</a:t>
            </a:r>
            <a:r>
              <a:rPr lang="en-US"/>
              <a:t> N</a:t>
            </a:r>
            <a:r>
              <a:rPr lang="en-US" baseline="-25000"/>
              <a:t>o</a:t>
            </a:r>
            <a:r>
              <a:rPr lang="en-US"/>
              <a:t> , c</a:t>
            </a:r>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3E704DF-B6E8-AE40-66F4-4AD4D969DC6F}"/>
                  </a:ext>
                </a:extLst>
              </p:cNvPr>
              <p:cNvSpPr>
                <a:spLocks noGrp="1"/>
              </p:cNvSpPr>
              <p:nvPr>
                <p:ph type="body" idx="1"/>
              </p:nvPr>
            </p:nvSpPr>
            <p:spPr>
              <a:xfrm>
                <a:off x="926850" y="1047750"/>
                <a:ext cx="6063900" cy="3048000"/>
              </a:xfrm>
            </p:spPr>
            <p:txBody>
              <a:bodyPr/>
              <a:lstStyle/>
              <a:p>
                <a:pPr marL="165100" indent="0">
                  <a:buNone/>
                </a:pPr>
                <a:r>
                  <a:rPr lang="en-US" sz="1600"/>
                  <a:t>TH3: 0.5 &lt; </a:t>
                </a:r>
                <a14:m>
                  <m:oMath xmlns:m="http://schemas.openxmlformats.org/officeDocument/2006/math">
                    <m:sSup>
                      <m:sSupPr>
                        <m:ctrlPr>
                          <a:rPr lang="pt-BR" sz="160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2</m:t>
                        </m:r>
                      </m:e>
                      <m:sup>
                        <m:f>
                          <m:fPr>
                            <m:ctrlPr>
                              <a:rPr lang="pt-BR" sz="1600" i="1" smtClean="0">
                                <a:latin typeface="Cambria Math" panose="02040503050406030204" pitchFamily="18" charset="0"/>
                                <a:sym typeface="Wingdings" panose="05000000000000000000" pitchFamily="2" charset="2"/>
                              </a:rPr>
                            </m:ctrlPr>
                          </m:fPr>
                          <m:num>
                            <m:r>
                              <a:rPr lang="en-US" sz="1600" b="0" i="1" smtClean="0">
                                <a:latin typeface="Cambria Math" panose="02040503050406030204" pitchFamily="18" charset="0"/>
                                <a:sym typeface="Wingdings" panose="05000000000000000000" pitchFamily="2" charset="2"/>
                              </a:rPr>
                              <m:t>1</m:t>
                            </m:r>
                          </m:num>
                          <m:den>
                            <m:r>
                              <a:rPr lang="en-US" sz="1600" b="0" i="1" smtClean="0">
                                <a:latin typeface="Cambria Math" panose="02040503050406030204" pitchFamily="18" charset="0"/>
                                <a:sym typeface="Wingdings" panose="05000000000000000000" pitchFamily="2" charset="2"/>
                              </a:rPr>
                              <m:t>𝑐</m:t>
                            </m:r>
                            <m:r>
                              <a:rPr lang="en-US" sz="1600" b="0" i="1" smtClean="0">
                                <a:latin typeface="Cambria Math" panose="02040503050406030204" pitchFamily="18" charset="0"/>
                                <a:sym typeface="Wingdings" panose="05000000000000000000" pitchFamily="2" charset="2"/>
                              </a:rPr>
                              <m:t>−1</m:t>
                            </m:r>
                          </m:den>
                        </m:f>
                      </m:sup>
                    </m:sSup>
                  </m:oMath>
                </a14:m>
                <a:r>
                  <a:rPr lang="en-US" sz="1600"/>
                  <a:t> </a:t>
                </a:r>
                <a:r>
                  <a:rPr lang="en-US" sz="1600">
                    <a:sym typeface="Wingdings" panose="05000000000000000000" pitchFamily="2" charset="2"/>
                  </a:rPr>
                  <a:t> </a:t>
                </a:r>
                <a14:m>
                  <m:oMath xmlns:m="http://schemas.openxmlformats.org/officeDocument/2006/math">
                    <m:d>
                      <m:dPr>
                        <m:begChr m:val="["/>
                        <m:endChr m:val=""/>
                        <m:ctrlPr>
                          <a:rPr lang="en-US" sz="1600" i="1" smtClean="0">
                            <a:latin typeface="Cambria Math" panose="02040503050406030204" pitchFamily="18" charset="0"/>
                            <a:sym typeface="Wingdings" panose="05000000000000000000" pitchFamily="2" charset="2"/>
                          </a:rPr>
                        </m:ctrlPr>
                      </m:dPr>
                      <m:e>
                        <m:eqArr>
                          <m:eqArrPr>
                            <m:ctrlPr>
                              <a:rPr lang="en-US" sz="1600" i="1" smtClean="0">
                                <a:latin typeface="Cambria Math" panose="02040503050406030204" pitchFamily="18" charset="0"/>
                                <a:sym typeface="Wingdings" panose="05000000000000000000" pitchFamily="2" charset="2"/>
                              </a:rPr>
                            </m:ctrlPr>
                          </m:eqArrPr>
                          <m:e>
                            <m:r>
                              <a:rPr lang="en-US" sz="1600" b="0" i="1" smtClean="0">
                                <a:latin typeface="Cambria Math" panose="02040503050406030204" pitchFamily="18" charset="0"/>
                                <a:sym typeface="Wingdings" panose="05000000000000000000" pitchFamily="2" charset="2"/>
                              </a:rPr>
                              <m:t>𝑐</m:t>
                            </m:r>
                            <m:r>
                              <a:rPr lang="en-US" sz="1600" b="0" i="1" smtClean="0">
                                <a:latin typeface="Cambria Math" panose="02040503050406030204" pitchFamily="18" charset="0"/>
                                <a:sym typeface="Wingdings" panose="05000000000000000000" pitchFamily="2" charset="2"/>
                              </a:rPr>
                              <m:t>&gt;1</m:t>
                            </m:r>
                          </m:e>
                          <m:e>
                            <m:r>
                              <a:rPr lang="en-US" sz="1600" b="0" i="1" smtClean="0">
                                <a:latin typeface="Cambria Math" panose="02040503050406030204" pitchFamily="18" charset="0"/>
                              </a:rPr>
                              <m:t>𝑐</m:t>
                            </m:r>
                            <m:r>
                              <a:rPr lang="en-US" sz="1600" b="0" i="1" smtClean="0">
                                <a:latin typeface="Cambria Math" panose="02040503050406030204" pitchFamily="18" charset="0"/>
                              </a:rPr>
                              <m:t>&lt;0 ( </m:t>
                            </m:r>
                            <m:r>
                              <a:rPr lang="en-US" sz="1600" b="0" i="1" smtClean="0">
                                <a:latin typeface="Cambria Math" panose="02040503050406030204" pitchFamily="18" charset="0"/>
                              </a:rPr>
                              <m:t>𝑙𝑜</m:t>
                            </m:r>
                            <m:r>
                              <a:rPr lang="en-US" sz="1600" b="0" i="1" smtClean="0">
                                <a:latin typeface="Cambria Math" panose="02040503050406030204" pitchFamily="18" charset="0"/>
                              </a:rPr>
                              <m:t>ạ</m:t>
                            </m:r>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𝑑𝑜</m:t>
                            </m:r>
                            <m:r>
                              <a:rPr lang="en-US" sz="1600" b="0" i="1" smtClean="0">
                                <a:latin typeface="Cambria Math" panose="02040503050406030204" pitchFamily="18" charset="0"/>
                              </a:rPr>
                              <m:t> </m:t>
                            </m:r>
                            <m:r>
                              <a:rPr lang="en-US" sz="1600" b="0" i="1" smtClean="0">
                                <a:latin typeface="Cambria Math" panose="02040503050406030204" pitchFamily="18" charset="0"/>
                              </a:rPr>
                              <m:t>𝑐</m:t>
                            </m:r>
                            <m:r>
                              <a:rPr lang="en-US" sz="1600" b="0" i="1" smtClean="0">
                                <a:latin typeface="Cambria Math" panose="02040503050406030204" pitchFamily="18" charset="0"/>
                              </a:rPr>
                              <m:t>&gt;0)</m:t>
                            </m:r>
                          </m:e>
                        </m:eqArr>
                      </m:e>
                    </m:d>
                  </m:oMath>
                </a14:m>
                <a:r>
                  <a:rPr lang="en-US" sz="1600">
                    <a:sym typeface="Wingdings" panose="05000000000000000000" pitchFamily="2" charset="2"/>
                  </a:rPr>
                  <a:t>  c&gt;1</a:t>
                </a:r>
              </a:p>
              <a:p>
                <a:pPr marL="165100" indent="0">
                  <a:buNone/>
                </a:pPr>
                <a:endParaRPr lang="en-US" sz="1600">
                  <a:sym typeface="Wingdings" panose="05000000000000000000" pitchFamily="2" charset="2"/>
                </a:endParaRPr>
              </a:p>
              <a:p>
                <a:pPr marL="165100" indent="0">
                  <a:buNone/>
                </a:pPr>
                <a:endParaRPr lang="en-US" sz="1600"/>
              </a:p>
              <a:p>
                <a:pPr marL="165100" indent="0">
                  <a:buNone/>
                </a:pPr>
                <a:endParaRPr lang="en-US" sz="1600"/>
              </a:p>
              <a:p>
                <a:pPr marL="165100" indent="0">
                  <a:buNone/>
                </a:pPr>
                <a:endParaRPr lang="en-US" sz="1600"/>
              </a:p>
              <a:p>
                <a:pPr marL="165100" indent="0">
                  <a:buNone/>
                </a:pPr>
                <a:endParaRPr lang="en-US" sz="1600"/>
              </a:p>
              <a:p>
                <a:pPr marL="165100" indent="0">
                  <a:buNone/>
                </a:pPr>
                <a:endParaRPr lang="en-US" sz="1600"/>
              </a:p>
              <a:p>
                <a:pPr marL="165100" indent="0">
                  <a:buNone/>
                </a:pPr>
                <a:r>
                  <a:rPr lang="en-US" sz="1600"/>
                  <a:t>(*) → n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sSup>
                      <m:sSupPr>
                        <m:ctrlPr>
                          <a:rPr lang="pt-BR" sz="1600" i="1">
                            <a:latin typeface="Cambria Math" panose="02040503050406030204" pitchFamily="18" charset="0"/>
                            <a:sym typeface="Wingdings" panose="05000000000000000000" pitchFamily="2" charset="2"/>
                          </a:rPr>
                        </m:ctrlPr>
                      </m:sSupPr>
                      <m:e>
                        <m:r>
                          <a:rPr lang="en-US" sz="1600">
                            <a:latin typeface="Cambria Math" panose="02040503050406030204" pitchFamily="18" charset="0"/>
                            <a:sym typeface="Wingdings" panose="05000000000000000000" pitchFamily="2" charset="2"/>
                          </a:rPr>
                          <m:t>2</m:t>
                        </m:r>
                      </m:e>
                      <m:sup>
                        <m:f>
                          <m:fPr>
                            <m:ctrlPr>
                              <a:rPr lang="pt-BR" sz="1600" i="1">
                                <a:latin typeface="Cambria Math" panose="02040503050406030204" pitchFamily="18" charset="0"/>
                                <a:sym typeface="Wingdings" panose="05000000000000000000" pitchFamily="2" charset="2"/>
                              </a:rPr>
                            </m:ctrlPr>
                          </m:fPr>
                          <m:num>
                            <m:r>
                              <a:rPr lang="en-US" sz="1600">
                                <a:latin typeface="Cambria Math" panose="02040503050406030204" pitchFamily="18" charset="0"/>
                                <a:sym typeface="Wingdings" panose="05000000000000000000" pitchFamily="2" charset="2"/>
                              </a:rPr>
                              <m:t>1</m:t>
                            </m:r>
                          </m:num>
                          <m:den>
                            <m:r>
                              <a:rPr lang="en-US" sz="1600">
                                <a:latin typeface="Cambria Math" panose="02040503050406030204" pitchFamily="18" charset="0"/>
                                <a:sym typeface="Wingdings" panose="05000000000000000000" pitchFamily="2" charset="2"/>
                              </a:rPr>
                              <m:t>𝑐</m:t>
                            </m:r>
                            <m:r>
                              <a:rPr lang="en-US" sz="1600">
                                <a:latin typeface="Cambria Math" panose="02040503050406030204" pitchFamily="18" charset="0"/>
                                <a:sym typeface="Wingdings" panose="05000000000000000000" pitchFamily="2" charset="2"/>
                              </a:rPr>
                              <m:t>−1</m:t>
                            </m:r>
                          </m:den>
                        </m:f>
                      </m:sup>
                    </m:sSup>
                  </m:oMath>
                </a14:m>
                <a:r>
                  <a:rPr lang="en-US" sz="1600"/>
                  <a:t> ; +</a:t>
                </a:r>
                <a14:m>
                  <m:oMath xmlns:m="http://schemas.openxmlformats.org/officeDocument/2006/math">
                    <m:r>
                      <a:rPr lang="en-US" sz="1600">
                        <a:latin typeface="Cambria Math" panose="02040503050406030204" pitchFamily="18" charset="0"/>
                        <a:ea typeface="Cambria Math" panose="02040503050406030204" pitchFamily="18" charset="0"/>
                      </a:rPr>
                      <m:t>∞</m:t>
                    </m:r>
                    <m:r>
                      <a:rPr lang="en-US" sz="1600" b="0" i="0" smtClean="0">
                        <a:latin typeface="Cambria Math" panose="02040503050406030204" pitchFamily="18" charset="0"/>
                        <a:ea typeface="Cambria Math" panose="02040503050406030204" pitchFamily="18" charset="0"/>
                      </a:rPr>
                      <m:t>]</m:t>
                    </m:r>
                  </m:oMath>
                </a14:m>
                <a:endParaRPr lang="en-US" sz="1600" b="0">
                  <a:ea typeface="Cambria Math" panose="02040503050406030204" pitchFamily="18" charset="0"/>
                </a:endParaRPr>
              </a:p>
              <a:p>
                <a:pPr marL="165100" indent="0">
                  <a:buNone/>
                </a:pPr>
                <a:r>
                  <a:rPr lang="en-US" sz="1600" err="1"/>
                  <a:t>Để</a:t>
                </a:r>
                <a:r>
                  <a:rPr lang="en-US" sz="1600"/>
                  <a:t> n &gt; </a:t>
                </a:r>
                <a14:m>
                  <m:oMath xmlns:m="http://schemas.openxmlformats.org/officeDocument/2006/math">
                    <m:sSup>
                      <m:sSupPr>
                        <m:ctrlPr>
                          <a:rPr lang="pt-BR" sz="1600" i="1" smtClean="0">
                            <a:latin typeface="Cambria Math" panose="02040503050406030204" pitchFamily="18" charset="0"/>
                            <a:sym typeface="Wingdings" panose="05000000000000000000" pitchFamily="2" charset="2"/>
                          </a:rPr>
                        </m:ctrlPr>
                      </m:sSupPr>
                      <m:e>
                        <m:r>
                          <a:rPr lang="en-US" sz="1600">
                            <a:latin typeface="Cambria Math" panose="02040503050406030204" pitchFamily="18" charset="0"/>
                            <a:sym typeface="Wingdings" panose="05000000000000000000" pitchFamily="2" charset="2"/>
                          </a:rPr>
                          <m:t>2</m:t>
                        </m:r>
                      </m:e>
                      <m:sup>
                        <m:f>
                          <m:fPr>
                            <m:ctrlPr>
                              <a:rPr lang="pt-BR" sz="1600" i="1">
                                <a:latin typeface="Cambria Math" panose="02040503050406030204" pitchFamily="18" charset="0"/>
                                <a:sym typeface="Wingdings" panose="05000000000000000000" pitchFamily="2" charset="2"/>
                              </a:rPr>
                            </m:ctrlPr>
                          </m:fPr>
                          <m:num>
                            <m:r>
                              <a:rPr lang="en-US" sz="1600">
                                <a:latin typeface="Cambria Math" panose="02040503050406030204" pitchFamily="18" charset="0"/>
                                <a:sym typeface="Wingdings" panose="05000000000000000000" pitchFamily="2" charset="2"/>
                              </a:rPr>
                              <m:t>1</m:t>
                            </m:r>
                          </m:num>
                          <m:den>
                            <m:r>
                              <a:rPr lang="en-US" sz="1600">
                                <a:latin typeface="Cambria Math" panose="02040503050406030204" pitchFamily="18" charset="0"/>
                                <a:sym typeface="Wingdings" panose="05000000000000000000" pitchFamily="2" charset="2"/>
                              </a:rPr>
                              <m:t>𝑐</m:t>
                            </m:r>
                            <m:r>
                              <a:rPr lang="en-US" sz="1600">
                                <a:latin typeface="Cambria Math" panose="02040503050406030204" pitchFamily="18" charset="0"/>
                                <a:sym typeface="Wingdings" panose="05000000000000000000" pitchFamily="2" charset="2"/>
                              </a:rPr>
                              <m:t>−1</m:t>
                            </m:r>
                          </m:den>
                        </m:f>
                      </m:sup>
                    </m:sSup>
                  </m:oMath>
                </a14:m>
                <a:r>
                  <a:rPr lang="en-US" sz="1600"/>
                  <a:t> , </a:t>
                </a:r>
                <a14:m>
                  <m:oMath xmlns:m="http://schemas.openxmlformats.org/officeDocument/2006/math">
                    <m:r>
                      <a:rPr lang="pt-BR" sz="1600" i="1">
                        <a:latin typeface="Cambria Math" panose="02040503050406030204" pitchFamily="18" charset="0"/>
                        <a:ea typeface="Cambria Math" panose="02040503050406030204" pitchFamily="18" charset="0"/>
                      </a:rPr>
                      <m:t>∀</m:t>
                    </m:r>
                    <m:r>
                      <a:rPr lang="en-US" sz="1600">
                        <a:latin typeface="Cambria Math" panose="02040503050406030204" pitchFamily="18" charset="0"/>
                        <a:ea typeface="Cambria Math" panose="02040503050406030204" pitchFamily="18" charset="0"/>
                      </a:rPr>
                      <m:t> </m:t>
                    </m:r>
                    <m:r>
                      <m:rPr>
                        <m:sty m:val="p"/>
                      </m:rPr>
                      <a:rPr lang="en-US" sz="1600">
                        <a:latin typeface="Cambria Math" panose="02040503050406030204" pitchFamily="18" charset="0"/>
                        <a:ea typeface="Cambria Math" panose="02040503050406030204" pitchFamily="18" charset="0"/>
                      </a:rPr>
                      <m:t>n</m:t>
                    </m:r>
                    <m:r>
                      <a:rPr lang="en-US" sz="1600" i="1">
                        <a:latin typeface="Cambria Math" panose="02040503050406030204" pitchFamily="18" charset="0"/>
                        <a:ea typeface="Cambria Math" panose="02040503050406030204" pitchFamily="18" charset="0"/>
                      </a:rPr>
                      <m:t>≥</m:t>
                    </m:r>
                    <m:r>
                      <m:rPr>
                        <m:sty m:val="p"/>
                      </m:rPr>
                      <a:rPr lang="en-US" sz="1600">
                        <a:latin typeface="Cambria Math" panose="02040503050406030204" pitchFamily="18" charset="0"/>
                        <a:ea typeface="Cambria Math" panose="02040503050406030204" pitchFamily="18" charset="0"/>
                      </a:rPr>
                      <m:t>n</m:t>
                    </m:r>
                  </m:oMath>
                </a14:m>
                <a:r>
                  <a:rPr lang="pt-BR" sz="1600" baseline="-25000"/>
                  <a:t>0. </a:t>
                </a:r>
                <a:r>
                  <a:rPr lang="en-US" sz="1600"/>
                  <a:t>→</a:t>
                </a:r>
                <a:r>
                  <a:rPr lang="en-US" sz="1600">
                    <a:ea typeface="Cambria Math" panose="02040503050406030204" pitchFamily="18" charset="0"/>
                  </a:rPr>
                  <a:t> </a:t>
                </a:r>
                <a14:m>
                  <m:oMath xmlns:m="http://schemas.openxmlformats.org/officeDocument/2006/math">
                    <m:r>
                      <m:rPr>
                        <m:sty m:val="p"/>
                      </m:rPr>
                      <a:rPr lang="en-US" sz="1600">
                        <a:latin typeface="Cambria Math" panose="02040503050406030204" pitchFamily="18" charset="0"/>
                        <a:ea typeface="Cambria Math" panose="02040503050406030204" pitchFamily="18" charset="0"/>
                      </a:rPr>
                      <m:t>n</m:t>
                    </m:r>
                  </m:oMath>
                </a14:m>
                <a:r>
                  <a:rPr lang="pt-BR" sz="1600" baseline="-25000"/>
                  <a:t>0</a:t>
                </a:r>
                <a:r>
                  <a:rPr lang="pt-BR" sz="1600"/>
                  <a:t> </a:t>
                </a:r>
                <a14:m>
                  <m:oMath xmlns:m="http://schemas.openxmlformats.org/officeDocument/2006/math">
                    <m:r>
                      <a:rPr lang="pt-BR" sz="1600" i="1" smtClean="0">
                        <a:latin typeface="Cambria Math" panose="02040503050406030204" pitchFamily="18" charset="0"/>
                        <a:ea typeface="Cambria Math" panose="02040503050406030204" pitchFamily="18" charset="0"/>
                      </a:rPr>
                      <m:t>≥</m:t>
                    </m:r>
                  </m:oMath>
                </a14:m>
                <a:r>
                  <a:rPr lang="pt-BR" sz="1600">
                    <a:sym typeface="Wingdings" panose="05000000000000000000" pitchFamily="2" charset="2"/>
                  </a:rPr>
                  <a:t> </a:t>
                </a:r>
                <a14:m>
                  <m:oMath xmlns:m="http://schemas.openxmlformats.org/officeDocument/2006/math">
                    <m:sSup>
                      <m:sSupPr>
                        <m:ctrlPr>
                          <a:rPr lang="pt-BR" sz="1600" i="1">
                            <a:latin typeface="Cambria Math" panose="02040503050406030204" pitchFamily="18" charset="0"/>
                            <a:sym typeface="Wingdings" panose="05000000000000000000" pitchFamily="2" charset="2"/>
                          </a:rPr>
                        </m:ctrlPr>
                      </m:sSupPr>
                      <m:e>
                        <m:r>
                          <a:rPr lang="en-US" sz="1600">
                            <a:latin typeface="Cambria Math" panose="02040503050406030204" pitchFamily="18" charset="0"/>
                            <a:sym typeface="Wingdings" panose="05000000000000000000" pitchFamily="2" charset="2"/>
                          </a:rPr>
                          <m:t>2</m:t>
                        </m:r>
                      </m:e>
                      <m:sup>
                        <m:f>
                          <m:fPr>
                            <m:ctrlPr>
                              <a:rPr lang="pt-BR" sz="1600" i="1">
                                <a:latin typeface="Cambria Math" panose="02040503050406030204" pitchFamily="18" charset="0"/>
                                <a:sym typeface="Wingdings" panose="05000000000000000000" pitchFamily="2" charset="2"/>
                              </a:rPr>
                            </m:ctrlPr>
                          </m:fPr>
                          <m:num>
                            <m:r>
                              <a:rPr lang="en-US" sz="1600">
                                <a:latin typeface="Cambria Math" panose="02040503050406030204" pitchFamily="18" charset="0"/>
                                <a:sym typeface="Wingdings" panose="05000000000000000000" pitchFamily="2" charset="2"/>
                              </a:rPr>
                              <m:t>1</m:t>
                            </m:r>
                          </m:num>
                          <m:den>
                            <m:r>
                              <a:rPr lang="en-US" sz="1600">
                                <a:latin typeface="Cambria Math" panose="02040503050406030204" pitchFamily="18" charset="0"/>
                                <a:sym typeface="Wingdings" panose="05000000000000000000" pitchFamily="2" charset="2"/>
                              </a:rPr>
                              <m:t>𝑐</m:t>
                            </m:r>
                            <m:r>
                              <a:rPr lang="en-US" sz="1600">
                                <a:latin typeface="Cambria Math" panose="02040503050406030204" pitchFamily="18" charset="0"/>
                                <a:sym typeface="Wingdings" panose="05000000000000000000" pitchFamily="2" charset="2"/>
                              </a:rPr>
                              <m:t>−1</m:t>
                            </m:r>
                          </m:den>
                        </m:f>
                      </m:sup>
                    </m:sSup>
                  </m:oMath>
                </a14:m>
                <a:r>
                  <a:rPr lang="pt-BR" sz="1600"/>
                  <a:t> </a:t>
                </a:r>
              </a:p>
              <a:p>
                <a:pPr marL="165100" indent="0">
                  <a:buNone/>
                </a:pPr>
                <a:r>
                  <a:rPr lang="en-US" sz="1600" err="1"/>
                  <a:t>Vậy</a:t>
                </a:r>
                <a:r>
                  <a:rPr lang="en-US" sz="1600"/>
                  <a:t> </a:t>
                </a:r>
                <a:r>
                  <a:rPr lang="en-US" sz="1600" err="1"/>
                  <a:t>chọn</a:t>
                </a:r>
                <a:r>
                  <a:rPr lang="en-US" sz="1600"/>
                  <a:t> n</a:t>
                </a:r>
                <a:r>
                  <a:rPr lang="en-US" sz="1600" baseline="-25000"/>
                  <a:t>0 </a:t>
                </a:r>
                <a:r>
                  <a:rPr lang="en-US" sz="1600" err="1"/>
                  <a:t>và</a:t>
                </a:r>
                <a:r>
                  <a:rPr lang="en-US" sz="1600"/>
                  <a:t> c </a:t>
                </a:r>
                <a:r>
                  <a:rPr lang="en-US" sz="1600" err="1"/>
                  <a:t>sao</a:t>
                </a:r>
                <a:r>
                  <a:rPr lang="en-US" sz="1600"/>
                  <a:t> </a:t>
                </a:r>
                <a:r>
                  <a:rPr lang="en-US" sz="1600" err="1"/>
                  <a:t>cho</a:t>
                </a:r>
                <a:r>
                  <a:rPr lang="en-US" sz="1600"/>
                  <a:t> </a:t>
                </a:r>
                <a14:m>
                  <m:oMath xmlns:m="http://schemas.openxmlformats.org/officeDocument/2006/math">
                    <m:d>
                      <m:dPr>
                        <m:begChr m:val="{"/>
                        <m:endChr m:val=""/>
                        <m:ctrlPr>
                          <a:rPr lang="en-US" sz="1600" i="1" smtClean="0">
                            <a:latin typeface="Cambria Math" panose="02040503050406030204" pitchFamily="18" charset="0"/>
                          </a:rPr>
                        </m:ctrlPr>
                      </m:dPr>
                      <m:e>
                        <m:eqArr>
                          <m:eqArrPr>
                            <m:ctrlPr>
                              <a:rPr lang="en-US" sz="1600" i="1" smtClean="0">
                                <a:latin typeface="Cambria Math" panose="02040503050406030204" pitchFamily="18" charset="0"/>
                              </a:rPr>
                            </m:ctrlPr>
                          </m:eqArrPr>
                          <m:e>
                            <m:r>
                              <a:rPr lang="en-US" sz="1600" b="0" i="1" smtClean="0">
                                <a:latin typeface="Cambria Math" panose="02040503050406030204" pitchFamily="18" charset="0"/>
                              </a:rPr>
                              <m:t>𝑐</m:t>
                            </m:r>
                            <m:r>
                              <a:rPr lang="en-US" sz="1600" b="0" i="1" smtClean="0">
                                <a:latin typeface="Cambria Math" panose="02040503050406030204" pitchFamily="18" charset="0"/>
                              </a:rPr>
                              <m:t>&gt;1</m:t>
                            </m:r>
                          </m:e>
                          <m:e>
                            <m:r>
                              <m:rPr>
                                <m:sty m:val="p"/>
                              </m:rPr>
                              <a:rPr lang="en-US" sz="1600">
                                <a:latin typeface="Cambria Math" panose="02040503050406030204" pitchFamily="18" charset="0"/>
                                <a:ea typeface="Cambria Math" panose="02040503050406030204" pitchFamily="18" charset="0"/>
                              </a:rPr>
                              <m:t>n</m:t>
                            </m:r>
                            <m:r>
                              <m:rPr>
                                <m:nor/>
                              </m:rPr>
                              <a:rPr lang="pt-BR" sz="1600" baseline="-25000" dirty="0"/>
                              <m:t>0</m:t>
                            </m:r>
                            <m:r>
                              <m:rPr>
                                <m:nor/>
                              </m:rPr>
                              <a:rPr lang="pt-BR" sz="1600" dirty="0"/>
                              <m:t> </m:t>
                            </m:r>
                            <m:r>
                              <a:rPr lang="pt-BR" sz="1600" i="1">
                                <a:latin typeface="Cambria Math" panose="02040503050406030204" pitchFamily="18" charset="0"/>
                                <a:ea typeface="Cambria Math" panose="02040503050406030204" pitchFamily="18" charset="0"/>
                              </a:rPr>
                              <m:t>≥</m:t>
                            </m:r>
                            <m:r>
                              <m:rPr>
                                <m:nor/>
                              </m:rPr>
                              <a:rPr lang="pt-BR" sz="1600" dirty="0">
                                <a:sym typeface="Wingdings" panose="05000000000000000000" pitchFamily="2" charset="2"/>
                              </a:rPr>
                              <m:t> </m:t>
                            </m:r>
                            <m:sSup>
                              <m:sSupPr>
                                <m:ctrlPr>
                                  <a:rPr lang="pt-BR" sz="1600" i="1">
                                    <a:latin typeface="Cambria Math" panose="02040503050406030204" pitchFamily="18" charset="0"/>
                                    <a:sym typeface="Wingdings" panose="05000000000000000000" pitchFamily="2" charset="2"/>
                                  </a:rPr>
                                </m:ctrlPr>
                              </m:sSupPr>
                              <m:e>
                                <m:r>
                                  <a:rPr lang="en-US" sz="1600">
                                    <a:latin typeface="Cambria Math" panose="02040503050406030204" pitchFamily="18" charset="0"/>
                                    <a:sym typeface="Wingdings" panose="05000000000000000000" pitchFamily="2" charset="2"/>
                                  </a:rPr>
                                  <m:t>2</m:t>
                                </m:r>
                              </m:e>
                              <m:sup>
                                <m:f>
                                  <m:fPr>
                                    <m:ctrlPr>
                                      <a:rPr lang="pt-BR" sz="1600" i="1">
                                        <a:latin typeface="Cambria Math" panose="02040503050406030204" pitchFamily="18" charset="0"/>
                                        <a:sym typeface="Wingdings" panose="05000000000000000000" pitchFamily="2" charset="2"/>
                                      </a:rPr>
                                    </m:ctrlPr>
                                  </m:fPr>
                                  <m:num>
                                    <m:r>
                                      <a:rPr lang="en-US" sz="1600">
                                        <a:latin typeface="Cambria Math" panose="02040503050406030204" pitchFamily="18" charset="0"/>
                                        <a:sym typeface="Wingdings" panose="05000000000000000000" pitchFamily="2" charset="2"/>
                                      </a:rPr>
                                      <m:t>1</m:t>
                                    </m:r>
                                  </m:num>
                                  <m:den>
                                    <m:r>
                                      <a:rPr lang="en-US" sz="1600">
                                        <a:latin typeface="Cambria Math" panose="02040503050406030204" pitchFamily="18" charset="0"/>
                                        <a:sym typeface="Wingdings" panose="05000000000000000000" pitchFamily="2" charset="2"/>
                                      </a:rPr>
                                      <m:t>𝑐</m:t>
                                    </m:r>
                                    <m:r>
                                      <a:rPr lang="en-US" sz="1600">
                                        <a:latin typeface="Cambria Math" panose="02040503050406030204" pitchFamily="18" charset="0"/>
                                        <a:sym typeface="Wingdings" panose="05000000000000000000" pitchFamily="2" charset="2"/>
                                      </a:rPr>
                                      <m:t>−1</m:t>
                                    </m:r>
                                  </m:den>
                                </m:f>
                              </m:sup>
                            </m:sSup>
                          </m:e>
                        </m:eqArr>
                      </m:e>
                    </m:d>
                  </m:oMath>
                </a14:m>
                <a:endParaRPr lang="en-US" sz="1600"/>
              </a:p>
              <a:p>
                <a:pPr marL="165100" indent="0">
                  <a:buNone/>
                </a:pPr>
                <a:endParaRPr lang="en-US" sz="1600"/>
              </a:p>
            </p:txBody>
          </p:sp>
        </mc:Choice>
        <mc:Fallback xmlns="">
          <p:sp>
            <p:nvSpPr>
              <p:cNvPr id="3" name="Text Placeholder 2">
                <a:extLst>
                  <a:ext uri="{FF2B5EF4-FFF2-40B4-BE49-F238E27FC236}">
                    <a16:creationId xmlns:a16="http://schemas.microsoft.com/office/drawing/2014/main" id="{23E704DF-B6E8-AE40-66F4-4AD4D969DC6F}"/>
                  </a:ext>
                </a:extLst>
              </p:cNvPr>
              <p:cNvSpPr>
                <a:spLocks noGrp="1" noRot="1" noChangeAspect="1" noMove="1" noResize="1" noEditPoints="1" noAdjustHandles="1" noChangeArrowheads="1" noChangeShapeType="1" noTextEdit="1"/>
              </p:cNvSpPr>
              <p:nvPr>
                <p:ph type="body" idx="1"/>
              </p:nvPr>
            </p:nvSpPr>
            <p:spPr>
              <a:xfrm>
                <a:off x="926850" y="1047750"/>
                <a:ext cx="6063900" cy="3048000"/>
              </a:xfrm>
              <a:blipFill>
                <a:blip r:embed="rId3"/>
                <a:stretch>
                  <a:fillRect b="-278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74A7C790-0EFB-52CA-FF24-B7F5F68849F5}"/>
                  </a:ext>
                </a:extLst>
              </p:cNvPr>
              <p:cNvGraphicFramePr>
                <a:graphicFrameLocks noGrp="1"/>
              </p:cNvGraphicFramePr>
              <p:nvPr>
                <p:extLst>
                  <p:ext uri="{D42A27DB-BD31-4B8C-83A1-F6EECF244321}">
                    <p14:modId xmlns:p14="http://schemas.microsoft.com/office/powerpoint/2010/main" val="1057098269"/>
                  </p:ext>
                </p:extLst>
              </p:nvPr>
            </p:nvGraphicFramePr>
            <p:xfrm>
              <a:off x="926850" y="1918970"/>
              <a:ext cx="6126480" cy="1129348"/>
            </p:xfrm>
            <a:graphic>
              <a:graphicData uri="http://schemas.openxmlformats.org/drawingml/2006/table">
                <a:tbl>
                  <a:tblPr firstRow="1" bandRow="1">
                    <a:tableStyleId>{2D5ABB26-0587-4C30-8999-92F81FD0307C}</a:tableStyleId>
                  </a:tblPr>
                  <a:tblGrid>
                    <a:gridCol w="1425856">
                      <a:extLst>
                        <a:ext uri="{9D8B030D-6E8A-4147-A177-3AD203B41FA5}">
                          <a16:colId xmlns:a16="http://schemas.microsoft.com/office/drawing/2014/main" val="562236857"/>
                        </a:ext>
                      </a:extLst>
                    </a:gridCol>
                    <a:gridCol w="1566875">
                      <a:extLst>
                        <a:ext uri="{9D8B030D-6E8A-4147-A177-3AD203B41FA5}">
                          <a16:colId xmlns:a16="http://schemas.microsoft.com/office/drawing/2014/main" val="2246270004"/>
                        </a:ext>
                      </a:extLst>
                    </a:gridCol>
                    <a:gridCol w="1872415">
                      <a:extLst>
                        <a:ext uri="{9D8B030D-6E8A-4147-A177-3AD203B41FA5}">
                          <a16:colId xmlns:a16="http://schemas.microsoft.com/office/drawing/2014/main" val="712824407"/>
                        </a:ext>
                      </a:extLst>
                    </a:gridCol>
                    <a:gridCol w="1261334">
                      <a:extLst>
                        <a:ext uri="{9D8B030D-6E8A-4147-A177-3AD203B41FA5}">
                          <a16:colId xmlns:a16="http://schemas.microsoft.com/office/drawing/2014/main" val="1789097219"/>
                        </a:ext>
                      </a:extLst>
                    </a:gridCol>
                  </a:tblGrid>
                  <a:tr h="370840">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n</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165100" marR="0" indent="0" algn="l" rtl="0">
                            <a:lnSpc>
                              <a:spcPct val="115000"/>
                            </a:lnSpc>
                            <a:spcBef>
                              <a:spcPts val="0"/>
                            </a:spcBef>
                            <a:spcAft>
                              <a:spcPts val="0"/>
                            </a:spcAft>
                            <a:buClr>
                              <a:srgbClr val="000000"/>
                            </a:buClr>
                            <a:buSzPts val="1000"/>
                            <a:buFont typeface="Comfortaa"/>
                            <a:buNone/>
                          </a:pPr>
                          <a14:m>
                            <m:oMath xmlns:m="http://schemas.openxmlformats.org/officeDocument/2006/math">
                              <m:r>
                                <a:rPr lang="en-US" sz="1400" b="0" i="0" u="none" strike="noStrike" cap="none" smtClean="0">
                                  <a:solidFill>
                                    <a:srgbClr val="000000"/>
                                  </a:solidFill>
                                  <a:latin typeface="Cambria Math" panose="02040503050406030204" pitchFamily="18" charset="0"/>
                                  <a:ea typeface="+mn-ea"/>
                                  <a:cs typeface="+mn-cs"/>
                                  <a:sym typeface="Wingdings" panose="05000000000000000000" pitchFamily="2" charset="2"/>
                                </a:rPr>
                                <m:t>0.5</m:t>
                              </m:r>
                            </m:oMath>
                          </a14:m>
                          <a:r>
                            <a:rPr lang="en-US" sz="1400" b="0" i="0" u="none" strike="noStrike" cap="none">
                              <a:solidFill>
                                <a:srgbClr val="000000"/>
                              </a:solidFill>
                              <a:latin typeface="Comfortaa"/>
                              <a:sym typeface="Comfortaa"/>
                            </a:rPr>
                            <a:t>                 </a:t>
                          </a:r>
                          <a14:m>
                            <m:oMath xmlns:m="http://schemas.openxmlformats.org/officeDocument/2006/math">
                              <m:sSup>
                                <m:sSupPr>
                                  <m:ctrlPr>
                                    <a:rPr lang="pt-BR" sz="1400" b="0" i="1" u="none" strike="noStrike" cap="none" smtClean="0">
                                      <a:solidFill>
                                        <a:srgbClr val="000000"/>
                                      </a:solidFill>
                                      <a:latin typeface="Cambria Math" panose="02040503050406030204" pitchFamily="18" charset="0"/>
                                      <a:sym typeface="Wingdings" panose="05000000000000000000" pitchFamily="2" charset="2"/>
                                    </a:rPr>
                                  </m:ctrlPr>
                                </m:sSupPr>
                                <m:e>
                                  <m:r>
                                    <a:rPr lang="en-US" sz="1400" b="0" i="0" u="none" strike="noStrike" cap="none" smtClean="0">
                                      <a:solidFill>
                                        <a:srgbClr val="000000"/>
                                      </a:solidFill>
                                      <a:latin typeface="Cambria Math" panose="02040503050406030204" pitchFamily="18" charset="0"/>
                                      <a:sym typeface="Wingdings" panose="05000000000000000000" pitchFamily="2" charset="2"/>
                                    </a:rPr>
                                    <m:t>2</m:t>
                                  </m:r>
                                </m:e>
                                <m:sup>
                                  <m:f>
                                    <m:fPr>
                                      <m:ctrlPr>
                                        <a:rPr lang="pt-BR" sz="1400" b="0" i="1" u="none" strike="noStrike" cap="none" smtClean="0">
                                          <a:solidFill>
                                            <a:srgbClr val="000000"/>
                                          </a:solidFill>
                                          <a:latin typeface="Cambria Math" panose="02040503050406030204" pitchFamily="18" charset="0"/>
                                          <a:sym typeface="Wingdings" panose="05000000000000000000" pitchFamily="2" charset="2"/>
                                        </a:rPr>
                                      </m:ctrlPr>
                                    </m:fPr>
                                    <m:num>
                                      <m:r>
                                        <a:rPr lang="en-US" sz="1400" b="0" i="0" u="none" strike="noStrike" cap="none" smtClean="0">
                                          <a:solidFill>
                                            <a:srgbClr val="000000"/>
                                          </a:solidFill>
                                          <a:latin typeface="Cambria Math" panose="02040503050406030204" pitchFamily="18" charset="0"/>
                                          <a:sym typeface="Wingdings" panose="05000000000000000000" pitchFamily="2" charset="2"/>
                                        </a:rPr>
                                        <m:t>1</m:t>
                                      </m:r>
                                    </m:num>
                                    <m:den>
                                      <m:r>
                                        <a:rPr lang="en-US" sz="1400" b="0" i="0" u="none" strike="noStrike" cap="none" smtClean="0">
                                          <a:solidFill>
                                            <a:srgbClr val="000000"/>
                                          </a:solidFill>
                                          <a:latin typeface="Cambria Math" panose="02040503050406030204" pitchFamily="18" charset="0"/>
                                          <a:sym typeface="Wingdings" panose="05000000000000000000" pitchFamily="2" charset="2"/>
                                        </a:rPr>
                                        <m:t>𝑐</m:t>
                                      </m:r>
                                      <m:r>
                                        <a:rPr lang="en-US" sz="1400" b="0" i="0" u="none" strike="noStrike" cap="none" smtClean="0">
                                          <a:solidFill>
                                            <a:srgbClr val="000000"/>
                                          </a:solidFill>
                                          <a:latin typeface="Cambria Math" panose="02040503050406030204" pitchFamily="18" charset="0"/>
                                          <a:sym typeface="Wingdings" panose="05000000000000000000" pitchFamily="2" charset="2"/>
                                        </a:rPr>
                                        <m:t>−1</m:t>
                                      </m:r>
                                    </m:den>
                                  </m:f>
                                </m:sup>
                              </m:sSup>
                            </m:oMath>
                          </a14:m>
                          <a:r>
                            <a:rPr lang="en-US" sz="1400" b="0" i="0" u="none" strike="noStrike" cap="none">
                              <a:solidFill>
                                <a:srgbClr val="000000"/>
                              </a:solidFill>
                              <a:latin typeface="Comfortaa"/>
                              <a:sym typeface="Comfortaa"/>
                            </a:rPr>
                            <a:t>       </a:t>
                          </a:r>
                        </a:p>
                      </a:txBody>
                      <a:tcPr>
                        <a:lnB w="12700" cap="flat" cmpd="sng" algn="ctr">
                          <a:solidFill>
                            <a:schemeClr val="tx1"/>
                          </a:solidFill>
                          <a:prstDash val="solid"/>
                          <a:round/>
                          <a:headEnd type="none" w="med" len="med"/>
                          <a:tailEnd type="none" w="med" len="med"/>
                        </a:lnB>
                      </a:tcPr>
                    </a:tc>
                    <a:tc>
                      <a:txBody>
                        <a:bodyPr/>
                        <a:lstStyle/>
                        <a:p>
                          <a:pPr marL="165100" marR="0" indent="0" algn="r"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a:t>
                          </a:r>
                          <a14:m>
                            <m:oMath xmlns:m="http://schemas.openxmlformats.org/officeDocument/2006/math">
                              <m:r>
                                <a:rPr lang="en-US" sz="1400" b="0" i="0" u="none" strike="noStrike" cap="none" smtClean="0">
                                  <a:solidFill>
                                    <a:srgbClr val="000000"/>
                                  </a:solidFill>
                                  <a:latin typeface="Cambria Math" panose="02040503050406030204" pitchFamily="18" charset="0"/>
                                  <a:ea typeface="Cambria Math" panose="02040503050406030204" pitchFamily="18" charset="0"/>
                                  <a:sym typeface="Comfortaa"/>
                                </a:rPr>
                                <m:t>∞</m:t>
                              </m:r>
                            </m:oMath>
                          </a14:m>
                          <a:endParaRPr lang="en-US" sz="1400" b="0" i="0" u="none" strike="noStrike" cap="none">
                            <a:solidFill>
                              <a:srgbClr val="000000"/>
                            </a:solidFill>
                            <a:latin typeface="Comfortaa"/>
                            <a:sym typeface="Comfortaa"/>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259302"/>
                      </a:ext>
                    </a:extLst>
                  </a:tr>
                  <a:tr h="370840">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f(n)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0            +          I</a:t>
                          </a:r>
                        </a:p>
                      </a:txBody>
                      <a:tcPr>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89560047"/>
                      </a:ext>
                    </a:extLst>
                  </a:tr>
                  <a:tr h="370840">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err="1">
                              <a:solidFill>
                                <a:srgbClr val="000000"/>
                              </a:solidFill>
                              <a:latin typeface="Comfortaa"/>
                              <a:sym typeface="Comfortaa"/>
                            </a:rPr>
                            <a:t>c.g</a:t>
                          </a:r>
                          <a:r>
                            <a:rPr lang="en-US" sz="1400" b="0" i="0" u="none" strike="noStrike" cap="none">
                              <a:solidFill>
                                <a:srgbClr val="000000"/>
                              </a:solidFill>
                              <a:latin typeface="Comfortaa"/>
                              <a:sym typeface="Comfortaa"/>
                            </a:rPr>
                            <a:t>(n) – f(n)</a:t>
                          </a:r>
                        </a:p>
                      </a:txBody>
                      <a:tcPr>
                        <a:lnR w="12700" cap="flat" cmpd="sng" algn="ctr">
                          <a:solidFill>
                            <a:schemeClr val="tx1"/>
                          </a:solidFill>
                          <a:prstDash val="solid"/>
                          <a:round/>
                          <a:headEnd type="none" w="med" len="med"/>
                          <a:tailEnd type="none" w="med" len="med"/>
                        </a:lnR>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L w="12700" cap="flat" cmpd="sng" algn="ctr">
                          <a:solidFill>
                            <a:schemeClr val="tx1"/>
                          </a:solidFill>
                          <a:prstDash val="solid"/>
                          <a:round/>
                          <a:headEnd type="none" w="med" len="med"/>
                          <a:tailEnd type="none" w="med" len="med"/>
                        </a:lnL>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I             -         0</a:t>
                          </a:r>
                        </a:p>
                      </a:txBody>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tc>
                    <a:extLst>
                      <a:ext uri="{0D108BD9-81ED-4DB2-BD59-A6C34878D82A}">
                        <a16:rowId xmlns:a16="http://schemas.microsoft.com/office/drawing/2014/main" val="3246789005"/>
                      </a:ext>
                    </a:extLst>
                  </a:tr>
                </a:tbl>
              </a:graphicData>
            </a:graphic>
          </p:graphicFrame>
        </mc:Choice>
        <mc:Fallback xmlns="">
          <p:graphicFrame>
            <p:nvGraphicFramePr>
              <p:cNvPr id="4" name="Table 4">
                <a:extLst>
                  <a:ext uri="{FF2B5EF4-FFF2-40B4-BE49-F238E27FC236}">
                    <a16:creationId xmlns:a16="http://schemas.microsoft.com/office/drawing/2014/main" id="{74A7C790-0EFB-52CA-FF24-B7F5F68849F5}"/>
                  </a:ext>
                </a:extLst>
              </p:cNvPr>
              <p:cNvGraphicFramePr>
                <a:graphicFrameLocks noGrp="1"/>
              </p:cNvGraphicFramePr>
              <p:nvPr>
                <p:extLst>
                  <p:ext uri="{D42A27DB-BD31-4B8C-83A1-F6EECF244321}">
                    <p14:modId xmlns:p14="http://schemas.microsoft.com/office/powerpoint/2010/main" val="1057098269"/>
                  </p:ext>
                </p:extLst>
              </p:nvPr>
            </p:nvGraphicFramePr>
            <p:xfrm>
              <a:off x="926850" y="1918970"/>
              <a:ext cx="6126480" cy="1129348"/>
            </p:xfrm>
            <a:graphic>
              <a:graphicData uri="http://schemas.openxmlformats.org/drawingml/2006/table">
                <a:tbl>
                  <a:tblPr firstRow="1" bandRow="1">
                    <a:tableStyleId>{2D5ABB26-0587-4C30-8999-92F81FD0307C}</a:tableStyleId>
                  </a:tblPr>
                  <a:tblGrid>
                    <a:gridCol w="1425856">
                      <a:extLst>
                        <a:ext uri="{9D8B030D-6E8A-4147-A177-3AD203B41FA5}">
                          <a16:colId xmlns:a16="http://schemas.microsoft.com/office/drawing/2014/main" val="562236857"/>
                        </a:ext>
                      </a:extLst>
                    </a:gridCol>
                    <a:gridCol w="1566875">
                      <a:extLst>
                        <a:ext uri="{9D8B030D-6E8A-4147-A177-3AD203B41FA5}">
                          <a16:colId xmlns:a16="http://schemas.microsoft.com/office/drawing/2014/main" val="2246270004"/>
                        </a:ext>
                      </a:extLst>
                    </a:gridCol>
                    <a:gridCol w="1872415">
                      <a:extLst>
                        <a:ext uri="{9D8B030D-6E8A-4147-A177-3AD203B41FA5}">
                          <a16:colId xmlns:a16="http://schemas.microsoft.com/office/drawing/2014/main" val="712824407"/>
                        </a:ext>
                      </a:extLst>
                    </a:gridCol>
                    <a:gridCol w="1261334">
                      <a:extLst>
                        <a:ext uri="{9D8B030D-6E8A-4147-A177-3AD203B41FA5}">
                          <a16:colId xmlns:a16="http://schemas.microsoft.com/office/drawing/2014/main" val="1789097219"/>
                        </a:ext>
                      </a:extLst>
                    </a:gridCol>
                  </a:tblGrid>
                  <a:tr h="387668">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n</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blipFill>
                          <a:blip r:embed="rId4"/>
                          <a:stretch>
                            <a:fillRect l="-159416" r="-67532" b="-193750"/>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4"/>
                          <a:stretch>
                            <a:fillRect l="-385990" r="-483" b="-193750"/>
                          </a:stretch>
                        </a:blipFill>
                      </a:tcPr>
                    </a:tc>
                    <a:extLst>
                      <a:ext uri="{0D108BD9-81ED-4DB2-BD59-A6C34878D82A}">
                        <a16:rowId xmlns:a16="http://schemas.microsoft.com/office/drawing/2014/main" val="2114259302"/>
                      </a:ext>
                    </a:extLst>
                  </a:tr>
                  <a:tr h="370840">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f(n)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0            +          I</a:t>
                          </a:r>
                        </a:p>
                      </a:txBody>
                      <a:tcPr>
                        <a:lnT w="12700" cap="flat" cmpd="sng" algn="ctr">
                          <a:solidFill>
                            <a:schemeClr val="tx1"/>
                          </a:solidFill>
                          <a:prstDash val="solid"/>
                          <a:round/>
                          <a:headEnd type="none" w="med" len="med"/>
                          <a:tailEnd type="none" w="med" len="med"/>
                        </a:lnT>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89560047"/>
                      </a:ext>
                    </a:extLst>
                  </a:tr>
                  <a:tr h="370840">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err="1">
                              <a:solidFill>
                                <a:srgbClr val="000000"/>
                              </a:solidFill>
                              <a:latin typeface="Comfortaa"/>
                              <a:sym typeface="Comfortaa"/>
                            </a:rPr>
                            <a:t>c.g</a:t>
                          </a:r>
                          <a:r>
                            <a:rPr lang="en-US" sz="1400" b="0" i="0" u="none" strike="noStrike" cap="none">
                              <a:solidFill>
                                <a:srgbClr val="000000"/>
                              </a:solidFill>
                              <a:latin typeface="Comfortaa"/>
                              <a:sym typeface="Comfortaa"/>
                            </a:rPr>
                            <a:t>(n) – f(n)</a:t>
                          </a:r>
                        </a:p>
                      </a:txBody>
                      <a:tcPr>
                        <a:lnR w="12700" cap="flat" cmpd="sng" algn="ctr">
                          <a:solidFill>
                            <a:schemeClr val="tx1"/>
                          </a:solidFill>
                          <a:prstDash val="solid"/>
                          <a:round/>
                          <a:headEnd type="none" w="med" len="med"/>
                          <a:tailEnd type="none" w="med" len="med"/>
                        </a:lnR>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lnL w="12700" cap="flat" cmpd="sng" algn="ctr">
                          <a:solidFill>
                            <a:schemeClr val="tx1"/>
                          </a:solidFill>
                          <a:prstDash val="solid"/>
                          <a:round/>
                          <a:headEnd type="none" w="med" len="med"/>
                          <a:tailEnd type="none" w="med" len="med"/>
                        </a:lnL>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I             -         0</a:t>
                          </a:r>
                        </a:p>
                      </a:txBody>
                      <a:tcPr/>
                    </a:tc>
                    <a:tc>
                      <a:txBody>
                        <a:bodyPr/>
                        <a:lstStyle/>
                        <a:p>
                          <a:pPr marL="165100" marR="0" indent="0" algn="l" rtl="0">
                            <a:lnSpc>
                              <a:spcPct val="115000"/>
                            </a:lnSpc>
                            <a:spcBef>
                              <a:spcPts val="0"/>
                            </a:spcBef>
                            <a:spcAft>
                              <a:spcPts val="0"/>
                            </a:spcAft>
                            <a:buClr>
                              <a:srgbClr val="000000"/>
                            </a:buClr>
                            <a:buSzPts val="1000"/>
                            <a:buFont typeface="Comfortaa"/>
                            <a:buNone/>
                          </a:pPr>
                          <a:r>
                            <a:rPr lang="en-US" sz="1400" b="0" i="0" u="none" strike="noStrike" cap="none">
                              <a:solidFill>
                                <a:srgbClr val="000000"/>
                              </a:solidFill>
                              <a:latin typeface="Comfortaa"/>
                              <a:sym typeface="Comfortaa"/>
                            </a:rPr>
                            <a:t>     +</a:t>
                          </a:r>
                        </a:p>
                      </a:txBody>
                      <a:tcPr/>
                    </a:tc>
                    <a:extLst>
                      <a:ext uri="{0D108BD9-81ED-4DB2-BD59-A6C34878D82A}">
                        <a16:rowId xmlns:a16="http://schemas.microsoft.com/office/drawing/2014/main" val="3246789005"/>
                      </a:ext>
                    </a:extLst>
                  </a:tr>
                </a:tbl>
              </a:graphicData>
            </a:graphic>
          </p:graphicFrame>
        </mc:Fallback>
      </mc:AlternateContent>
    </p:spTree>
    <p:extLst>
      <p:ext uri="{BB962C8B-B14F-4D97-AF65-F5344CB8AC3E}">
        <p14:creationId xmlns:p14="http://schemas.microsoft.com/office/powerpoint/2010/main" val="1331750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13"/>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vi-VN"/>
              <a:t>Xap xi T(n): Lý do</a:t>
            </a:r>
            <a:endParaRPr/>
          </a:p>
        </p:txBody>
      </p:sp>
      <p:sp>
        <p:nvSpPr>
          <p:cNvPr id="766" name="Google Shape;766;p13"/>
          <p:cNvSpPr txBox="1">
            <a:spLocks noGrp="1"/>
          </p:cNvSpPr>
          <p:nvPr>
            <p:ph type="body" idx="1"/>
          </p:nvPr>
        </p:nvSpPr>
        <p:spPr>
          <a:xfrm>
            <a:off x="939525" y="1476375"/>
            <a:ext cx="6638068" cy="3048000"/>
          </a:xfrm>
          <a:prstGeom prst="rect">
            <a:avLst/>
          </a:prstGeom>
          <a:noFill/>
          <a:ln>
            <a:noFill/>
          </a:ln>
        </p:spPr>
        <p:txBody>
          <a:bodyPr spcFirstLastPara="1" wrap="square" lIns="91425" tIns="91425" rIns="91425" bIns="91425" anchor="t" anchorCtr="0">
            <a:noAutofit/>
          </a:bodyPr>
          <a:lstStyle/>
          <a:p>
            <a:pPr marL="457200" lvl="0" indent="-292100" algn="l" rtl="0">
              <a:lnSpc>
                <a:spcPct val="150000"/>
              </a:lnSpc>
              <a:spcBef>
                <a:spcPts val="0"/>
              </a:spcBef>
              <a:spcAft>
                <a:spcPts val="0"/>
              </a:spcAft>
              <a:buSzPts val="1000"/>
              <a:buFont typeface="Courier New"/>
              <a:buChar char="o"/>
            </a:pPr>
            <a:r>
              <a:rPr lang="vi-VN" sz="1400"/>
              <a:t>Do việc tính toán độ phức tạp O(n) đơn giản hơn so với tính toán độ phức tạp chính xác T(n)</a:t>
            </a:r>
            <a:endParaRPr sz="1400"/>
          </a:p>
          <a:p>
            <a:pPr marL="457200" lvl="0" indent="-228600" algn="l" rtl="0">
              <a:lnSpc>
                <a:spcPct val="150000"/>
              </a:lnSpc>
              <a:spcBef>
                <a:spcPts val="0"/>
              </a:spcBef>
              <a:spcAft>
                <a:spcPts val="0"/>
              </a:spcAft>
              <a:buSzPts val="1000"/>
              <a:buFont typeface="Courier New"/>
              <a:buNone/>
            </a:pPr>
            <a:endParaRPr sz="1400"/>
          </a:p>
          <a:p>
            <a:pPr marL="457200" lvl="0" indent="-292100" algn="l" rtl="0">
              <a:lnSpc>
                <a:spcPct val="150000"/>
              </a:lnSpc>
              <a:spcBef>
                <a:spcPts val="0"/>
              </a:spcBef>
              <a:spcAft>
                <a:spcPts val="0"/>
              </a:spcAft>
              <a:buSzPts val="1000"/>
              <a:buFont typeface="Courier New"/>
              <a:buChar char="o"/>
            </a:pPr>
            <a:r>
              <a:rPr lang="vi-VN" sz="1400"/>
              <a:t>Cho phép đánh giá khả năng hoạt động của thuật toán với các kích thước dữ liệu lớn, đồng thời cung cấp một công cụ so sánh và lựa chọn giữa các thuật toán khác nhau.</a:t>
            </a:r>
            <a:endParaRPr sz="1400"/>
          </a:p>
          <a:p>
            <a:pPr marL="457200" lvl="0" indent="-228600" algn="l" rtl="0">
              <a:lnSpc>
                <a:spcPct val="150000"/>
              </a:lnSpc>
              <a:spcBef>
                <a:spcPts val="0"/>
              </a:spcBef>
              <a:spcAft>
                <a:spcPts val="0"/>
              </a:spcAft>
              <a:buSzPts val="1000"/>
              <a:buFont typeface="Courier New"/>
              <a:buNone/>
            </a:pPr>
            <a:endParaRPr sz="1400"/>
          </a:p>
          <a:p>
            <a:pPr marL="457200" lvl="0" indent="-292100" algn="l" rtl="0">
              <a:lnSpc>
                <a:spcPct val="150000"/>
              </a:lnSpc>
              <a:spcBef>
                <a:spcPts val="0"/>
              </a:spcBef>
              <a:spcAft>
                <a:spcPts val="0"/>
              </a:spcAft>
              <a:buSzPts val="1000"/>
              <a:buFont typeface="Courier New"/>
              <a:buChar char="o"/>
            </a:pPr>
            <a:r>
              <a:rPr lang="vi-VN" sz="1400"/>
              <a:t>Giúp tìm ra các yếu tố chính ảnh hưởng đến hiệu suất của thuật toán và cải tiến thuật toán để tăng hiệu suất nếu cần thiết. </a:t>
            </a:r>
            <a:endParaRP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5"/>
                                        </p:tgtEl>
                                        <p:attrNameLst>
                                          <p:attrName>style.visibility</p:attrName>
                                        </p:attrNameLst>
                                      </p:cBhvr>
                                      <p:to>
                                        <p:strVal val="visible"/>
                                      </p:to>
                                    </p:set>
                                    <p:animEffect transition="in" filter="fade">
                                      <p:cBhvr>
                                        <p:cTn id="7" dur="500"/>
                                        <p:tgtEl>
                                          <p:spTgt spid="7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6">
                                            <p:txEl>
                                              <p:pRg st="0" end="0"/>
                                            </p:txEl>
                                          </p:spTgt>
                                        </p:tgtEl>
                                        <p:attrNameLst>
                                          <p:attrName>style.visibility</p:attrName>
                                        </p:attrNameLst>
                                      </p:cBhvr>
                                      <p:to>
                                        <p:strVal val="visible"/>
                                      </p:to>
                                    </p:set>
                                    <p:animEffect transition="in" filter="fade">
                                      <p:cBhvr>
                                        <p:cTn id="12" dur="500"/>
                                        <p:tgtEl>
                                          <p:spTgt spid="76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6">
                                            <p:txEl>
                                              <p:pRg st="2" end="2"/>
                                            </p:txEl>
                                          </p:spTgt>
                                        </p:tgtEl>
                                        <p:attrNameLst>
                                          <p:attrName>style.visibility</p:attrName>
                                        </p:attrNameLst>
                                      </p:cBhvr>
                                      <p:to>
                                        <p:strVal val="visible"/>
                                      </p:to>
                                    </p:set>
                                    <p:animEffect transition="in" filter="fade">
                                      <p:cBhvr>
                                        <p:cTn id="17" dur="500"/>
                                        <p:tgtEl>
                                          <p:spTgt spid="7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6">
                                            <p:txEl>
                                              <p:pRg st="4" end="4"/>
                                            </p:txEl>
                                          </p:spTgt>
                                        </p:tgtEl>
                                        <p:attrNameLst>
                                          <p:attrName>style.visibility</p:attrName>
                                        </p:attrNameLst>
                                      </p:cBhvr>
                                      <p:to>
                                        <p:strVal val="visible"/>
                                      </p:to>
                                    </p:set>
                                    <p:animEffect transition="in" filter="fade">
                                      <p:cBhvr>
                                        <p:cTn id="22" dur="500"/>
                                        <p:tgtEl>
                                          <p:spTgt spid="7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14"/>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vi-VN"/>
              <a:t>Xap xi T(n): Quy tac</a:t>
            </a:r>
            <a:endParaRPr/>
          </a:p>
        </p:txBody>
      </p:sp>
      <p:sp>
        <p:nvSpPr>
          <p:cNvPr id="772" name="Google Shape;772;p14"/>
          <p:cNvSpPr txBox="1">
            <a:spLocks noGrp="1"/>
          </p:cNvSpPr>
          <p:nvPr>
            <p:ph type="body" idx="1"/>
          </p:nvPr>
        </p:nvSpPr>
        <p:spPr>
          <a:xfrm>
            <a:off x="939525" y="1476375"/>
            <a:ext cx="6063900" cy="3048000"/>
          </a:xfrm>
          <a:prstGeom prst="rect">
            <a:avLst/>
          </a:prstGeom>
          <a:noFill/>
          <a:ln>
            <a:noFill/>
          </a:ln>
        </p:spPr>
        <p:txBody>
          <a:bodyPr spcFirstLastPara="1" wrap="square" lIns="91425" tIns="91425" rIns="91425" bIns="91425" anchor="t" anchorCtr="0">
            <a:noAutofit/>
          </a:bodyPr>
          <a:lstStyle/>
          <a:p>
            <a:pPr marL="165100" lvl="0" indent="0" algn="l" rtl="0">
              <a:lnSpc>
                <a:spcPct val="150000"/>
              </a:lnSpc>
              <a:spcBef>
                <a:spcPts val="0"/>
              </a:spcBef>
              <a:spcAft>
                <a:spcPts val="0"/>
              </a:spcAft>
              <a:buSzPts val="1000"/>
              <a:buNone/>
            </a:pPr>
            <a:r>
              <a:rPr lang="vi-VN" sz="1400" b="1">
                <a:solidFill>
                  <a:srgbClr val="A46A00"/>
                </a:solidFill>
              </a:rPr>
              <a:t>1. Bỏ qua các hằng số: </a:t>
            </a:r>
            <a:r>
              <a:rPr lang="vi-VN" sz="1400"/>
              <a:t>Trong phép xấp xỉ O(n), chúng ta bỏ qua tất cả các hằng số. </a:t>
            </a:r>
            <a:endParaRPr sz="1400"/>
          </a:p>
          <a:p>
            <a:pPr marL="165100" lvl="0" indent="0" algn="l" rtl="0">
              <a:lnSpc>
                <a:spcPct val="150000"/>
              </a:lnSpc>
              <a:spcBef>
                <a:spcPts val="0"/>
              </a:spcBef>
              <a:spcAft>
                <a:spcPts val="0"/>
              </a:spcAft>
              <a:buSzPts val="1000"/>
              <a:buNone/>
            </a:pPr>
            <a:r>
              <a:rPr lang="vi-VN" sz="1400" b="1"/>
              <a:t>Ví dụ: </a:t>
            </a:r>
            <a:r>
              <a:rPr lang="vi-VN" sz="1400"/>
              <a:t>3n</a:t>
            </a:r>
            <a:r>
              <a:rPr lang="en-US" sz="1400" baseline="30000"/>
              <a:t>2</a:t>
            </a:r>
            <a:r>
              <a:rPr lang="vi-VN" sz="1400"/>
              <a:t> + 5n + 2, thì ta chỉ cần xét đến n</a:t>
            </a:r>
            <a:r>
              <a:rPr lang="en-US" sz="1400" baseline="30000"/>
              <a:t>2</a:t>
            </a:r>
            <a:r>
              <a:rPr lang="vi-VN" sz="1400"/>
              <a:t> và xấp xỉ O(n</a:t>
            </a:r>
            <a:r>
              <a:rPr lang="en-US" sz="1400" baseline="30000"/>
              <a:t>2</a:t>
            </a:r>
            <a:r>
              <a:rPr lang="vi-VN" sz="1400"/>
              <a:t>).</a:t>
            </a:r>
            <a:endParaRPr sz="1400"/>
          </a:p>
          <a:p>
            <a:pPr marL="165100" lvl="0" indent="0" algn="l" rtl="0">
              <a:lnSpc>
                <a:spcPct val="150000"/>
              </a:lnSpc>
              <a:spcBef>
                <a:spcPts val="0"/>
              </a:spcBef>
              <a:spcAft>
                <a:spcPts val="0"/>
              </a:spcAft>
              <a:buSzPts val="1000"/>
              <a:buNone/>
            </a:pPr>
            <a:endParaRPr sz="1400"/>
          </a:p>
          <a:p>
            <a:pPr marL="165100" lvl="0" indent="0" algn="l" rtl="0">
              <a:lnSpc>
                <a:spcPct val="150000"/>
              </a:lnSpc>
              <a:spcBef>
                <a:spcPts val="0"/>
              </a:spcBef>
              <a:spcAft>
                <a:spcPts val="0"/>
              </a:spcAft>
              <a:buSzPts val="1000"/>
              <a:buNone/>
            </a:pPr>
            <a:r>
              <a:rPr lang="vi-VN" sz="1400" b="1">
                <a:solidFill>
                  <a:srgbClr val="259289"/>
                </a:solidFill>
              </a:rPr>
              <a:t>2. Lấy độ cao của các hàm</a:t>
            </a:r>
            <a:endParaRPr sz="1400" b="1">
              <a:solidFill>
                <a:srgbClr val="259289"/>
              </a:solidFill>
            </a:endParaRPr>
          </a:p>
          <a:p>
            <a:pPr marL="165100" lvl="0" indent="0" algn="l" rtl="0">
              <a:lnSpc>
                <a:spcPct val="150000"/>
              </a:lnSpc>
              <a:spcBef>
                <a:spcPts val="0"/>
              </a:spcBef>
              <a:spcAft>
                <a:spcPts val="0"/>
              </a:spcAft>
              <a:buSzPts val="1000"/>
              <a:buNone/>
            </a:pPr>
            <a:r>
              <a:rPr lang="vi-VN" sz="1400" b="1"/>
              <a:t>Ví dụ: </a:t>
            </a:r>
            <a:r>
              <a:rPr lang="vi-VN" sz="1400"/>
              <a:t>n</a:t>
            </a:r>
            <a:r>
              <a:rPr lang="en-US" sz="1400" baseline="30000"/>
              <a:t>2</a:t>
            </a:r>
            <a:r>
              <a:rPr lang="vi-VN" sz="1400"/>
              <a:t> + 2n + 1, ta chỉ cần xét đến n</a:t>
            </a:r>
            <a:r>
              <a:rPr lang="en-US" sz="1400" baseline="30000"/>
              <a:t>2</a:t>
            </a:r>
            <a:r>
              <a:rPr lang="vi-VN" sz="1400"/>
              <a:t> và xấp xỉ O(n</a:t>
            </a:r>
            <a:r>
              <a:rPr lang="en-US" sz="1400" baseline="30000"/>
              <a:t>2</a:t>
            </a:r>
            <a:r>
              <a:rPr lang="vi-VN" sz="1400"/>
              <a:t>).</a:t>
            </a:r>
            <a:endParaRPr/>
          </a:p>
          <a:p>
            <a:pPr marL="165100" lvl="0" indent="0" algn="l" rtl="0">
              <a:lnSpc>
                <a:spcPct val="150000"/>
              </a:lnSpc>
              <a:spcBef>
                <a:spcPts val="0"/>
              </a:spcBef>
              <a:spcAft>
                <a:spcPts val="0"/>
              </a:spcAft>
              <a:buSzPts val="1000"/>
              <a:buNone/>
            </a:pPr>
            <a:endParaRPr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2">
                                            <p:txEl>
                                              <p:pRg st="0" end="0"/>
                                            </p:txEl>
                                          </p:spTgt>
                                        </p:tgtEl>
                                        <p:attrNameLst>
                                          <p:attrName>style.visibility</p:attrName>
                                        </p:attrNameLst>
                                      </p:cBhvr>
                                      <p:to>
                                        <p:strVal val="visible"/>
                                      </p:to>
                                    </p:set>
                                    <p:animEffect transition="in" filter="fade">
                                      <p:cBhvr>
                                        <p:cTn id="7" dur="500"/>
                                        <p:tgtEl>
                                          <p:spTgt spid="77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2">
                                            <p:txEl>
                                              <p:pRg st="1" end="1"/>
                                            </p:txEl>
                                          </p:spTgt>
                                        </p:tgtEl>
                                        <p:attrNameLst>
                                          <p:attrName>style.visibility</p:attrName>
                                        </p:attrNameLst>
                                      </p:cBhvr>
                                      <p:to>
                                        <p:strVal val="visible"/>
                                      </p:to>
                                    </p:set>
                                    <p:animEffect transition="in" filter="fade">
                                      <p:cBhvr>
                                        <p:cTn id="10" dur="500"/>
                                        <p:tgtEl>
                                          <p:spTgt spid="77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72">
                                            <p:txEl>
                                              <p:pRg st="3" end="3"/>
                                            </p:txEl>
                                          </p:spTgt>
                                        </p:tgtEl>
                                        <p:attrNameLst>
                                          <p:attrName>style.visibility</p:attrName>
                                        </p:attrNameLst>
                                      </p:cBhvr>
                                      <p:to>
                                        <p:strVal val="visible"/>
                                      </p:to>
                                    </p:set>
                                    <p:animEffect transition="in" filter="fade">
                                      <p:cBhvr>
                                        <p:cTn id="15" dur="500"/>
                                        <p:tgtEl>
                                          <p:spTgt spid="77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72">
                                            <p:txEl>
                                              <p:pRg st="4" end="4"/>
                                            </p:txEl>
                                          </p:spTgt>
                                        </p:tgtEl>
                                        <p:attrNameLst>
                                          <p:attrName>style.visibility</p:attrName>
                                        </p:attrNameLst>
                                      </p:cBhvr>
                                      <p:to>
                                        <p:strVal val="visible"/>
                                      </p:to>
                                    </p:set>
                                    <p:animEffect transition="in" filter="fade">
                                      <p:cBhvr>
                                        <p:cTn id="18" dur="500"/>
                                        <p:tgtEl>
                                          <p:spTgt spid="7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2"/>
          <p:cNvSpPr txBox="1">
            <a:spLocks noGrp="1"/>
          </p:cNvSpPr>
          <p:nvPr>
            <p:ph type="subTitle" idx="1"/>
          </p:nvPr>
        </p:nvSpPr>
        <p:spPr>
          <a:xfrm>
            <a:off x="939525" y="2054550"/>
            <a:ext cx="291600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grpSp>
        <p:nvGrpSpPr>
          <p:cNvPr id="594" name="Google Shape;594;p2"/>
          <p:cNvGrpSpPr/>
          <p:nvPr/>
        </p:nvGrpSpPr>
        <p:grpSpPr>
          <a:xfrm>
            <a:off x="4638546" y="1157306"/>
            <a:ext cx="3158186" cy="3171383"/>
            <a:chOff x="1339725" y="238075"/>
            <a:chExt cx="2758000" cy="2769525"/>
          </a:xfrm>
        </p:grpSpPr>
        <p:sp>
          <p:nvSpPr>
            <p:cNvPr id="595" name="Google Shape;595;p2"/>
            <p:cNvSpPr/>
            <p:nvPr/>
          </p:nvSpPr>
          <p:spPr>
            <a:xfrm>
              <a:off x="3231675" y="770775"/>
              <a:ext cx="141425" cy="180375"/>
            </a:xfrm>
            <a:custGeom>
              <a:avLst/>
              <a:gdLst/>
              <a:ahLst/>
              <a:cxnLst/>
              <a:rect l="l" t="t" r="r" b="b"/>
              <a:pathLst>
                <a:path w="5657" h="7215" extrusionOk="0">
                  <a:moveTo>
                    <a:pt x="4822" y="1"/>
                  </a:moveTo>
                  <a:cubicBezTo>
                    <a:pt x="4455" y="363"/>
                    <a:pt x="4163" y="739"/>
                    <a:pt x="3791" y="990"/>
                  </a:cubicBezTo>
                  <a:cubicBezTo>
                    <a:pt x="3246" y="1361"/>
                    <a:pt x="2645" y="1640"/>
                    <a:pt x="2068" y="1956"/>
                  </a:cubicBezTo>
                  <a:cubicBezTo>
                    <a:pt x="1220" y="2424"/>
                    <a:pt x="1022" y="2827"/>
                    <a:pt x="1155" y="3795"/>
                  </a:cubicBezTo>
                  <a:cubicBezTo>
                    <a:pt x="1311" y="4922"/>
                    <a:pt x="1114" y="5949"/>
                    <a:pt x="284" y="6792"/>
                  </a:cubicBezTo>
                  <a:cubicBezTo>
                    <a:pt x="183" y="6893"/>
                    <a:pt x="97" y="7013"/>
                    <a:pt x="0" y="7122"/>
                  </a:cubicBezTo>
                  <a:cubicBezTo>
                    <a:pt x="23" y="7151"/>
                    <a:pt x="43" y="7182"/>
                    <a:pt x="59" y="7215"/>
                  </a:cubicBezTo>
                  <a:cubicBezTo>
                    <a:pt x="188" y="7154"/>
                    <a:pt x="326" y="7114"/>
                    <a:pt x="436" y="7040"/>
                  </a:cubicBezTo>
                  <a:cubicBezTo>
                    <a:pt x="1153" y="6555"/>
                    <a:pt x="1916" y="6327"/>
                    <a:pt x="2766" y="6327"/>
                  </a:cubicBezTo>
                  <a:cubicBezTo>
                    <a:pt x="2873" y="6327"/>
                    <a:pt x="2980" y="6331"/>
                    <a:pt x="3090" y="6338"/>
                  </a:cubicBezTo>
                  <a:cubicBezTo>
                    <a:pt x="3108" y="6339"/>
                    <a:pt x="3126" y="6340"/>
                    <a:pt x="3145" y="6340"/>
                  </a:cubicBezTo>
                  <a:cubicBezTo>
                    <a:pt x="3499" y="6340"/>
                    <a:pt x="3868" y="6135"/>
                    <a:pt x="4226" y="6009"/>
                  </a:cubicBezTo>
                  <a:cubicBezTo>
                    <a:pt x="4698" y="5839"/>
                    <a:pt x="4813" y="5505"/>
                    <a:pt x="4643" y="5046"/>
                  </a:cubicBezTo>
                  <a:cubicBezTo>
                    <a:pt x="4437" y="4497"/>
                    <a:pt x="4226" y="3946"/>
                    <a:pt x="4062" y="3388"/>
                  </a:cubicBezTo>
                  <a:cubicBezTo>
                    <a:pt x="3786" y="2494"/>
                    <a:pt x="3938" y="2259"/>
                    <a:pt x="4832" y="2008"/>
                  </a:cubicBezTo>
                  <a:cubicBezTo>
                    <a:pt x="5015" y="1957"/>
                    <a:pt x="5253" y="1884"/>
                    <a:pt x="5341" y="1741"/>
                  </a:cubicBezTo>
                  <a:cubicBezTo>
                    <a:pt x="5656" y="1215"/>
                    <a:pt x="5267" y="188"/>
                    <a:pt x="4822" y="1"/>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
            <p:cNvSpPr/>
            <p:nvPr/>
          </p:nvSpPr>
          <p:spPr>
            <a:xfrm>
              <a:off x="3159925" y="721425"/>
              <a:ext cx="175250" cy="238000"/>
            </a:xfrm>
            <a:custGeom>
              <a:avLst/>
              <a:gdLst/>
              <a:ahLst/>
              <a:cxnLst/>
              <a:rect l="l" t="t" r="r" b="b"/>
              <a:pathLst>
                <a:path w="7010" h="9520" extrusionOk="0">
                  <a:moveTo>
                    <a:pt x="6303" y="0"/>
                  </a:moveTo>
                  <a:cubicBezTo>
                    <a:pt x="5992" y="857"/>
                    <a:pt x="5551" y="1494"/>
                    <a:pt x="4827" y="1833"/>
                  </a:cubicBezTo>
                  <a:cubicBezTo>
                    <a:pt x="4217" y="2113"/>
                    <a:pt x="3582" y="2332"/>
                    <a:pt x="2929" y="2489"/>
                  </a:cubicBezTo>
                  <a:cubicBezTo>
                    <a:pt x="2311" y="2635"/>
                    <a:pt x="1916" y="2855"/>
                    <a:pt x="1701" y="3539"/>
                  </a:cubicBezTo>
                  <a:cubicBezTo>
                    <a:pt x="1476" y="4248"/>
                    <a:pt x="1018" y="4896"/>
                    <a:pt x="601" y="5523"/>
                  </a:cubicBezTo>
                  <a:cubicBezTo>
                    <a:pt x="441" y="5771"/>
                    <a:pt x="381" y="5950"/>
                    <a:pt x="396" y="6252"/>
                  </a:cubicBezTo>
                  <a:cubicBezTo>
                    <a:pt x="423" y="6802"/>
                    <a:pt x="413" y="7389"/>
                    <a:pt x="253" y="7911"/>
                  </a:cubicBezTo>
                  <a:cubicBezTo>
                    <a:pt x="1" y="8759"/>
                    <a:pt x="116" y="9139"/>
                    <a:pt x="991" y="9520"/>
                  </a:cubicBezTo>
                  <a:cubicBezTo>
                    <a:pt x="1128" y="9400"/>
                    <a:pt x="1229" y="9254"/>
                    <a:pt x="1366" y="9190"/>
                  </a:cubicBezTo>
                  <a:cubicBezTo>
                    <a:pt x="2893" y="8479"/>
                    <a:pt x="3526" y="7301"/>
                    <a:pt x="3274" y="5637"/>
                  </a:cubicBezTo>
                  <a:cubicBezTo>
                    <a:pt x="3108" y="4542"/>
                    <a:pt x="3535" y="3758"/>
                    <a:pt x="4515" y="3249"/>
                  </a:cubicBezTo>
                  <a:cubicBezTo>
                    <a:pt x="5162" y="2910"/>
                    <a:pt x="5804" y="2557"/>
                    <a:pt x="6427" y="2177"/>
                  </a:cubicBezTo>
                  <a:cubicBezTo>
                    <a:pt x="6858" y="1914"/>
                    <a:pt x="7010" y="1333"/>
                    <a:pt x="6799" y="875"/>
                  </a:cubicBezTo>
                  <a:cubicBezTo>
                    <a:pt x="6675" y="604"/>
                    <a:pt x="6505" y="351"/>
                    <a:pt x="6303"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
            <p:cNvSpPr/>
            <p:nvPr/>
          </p:nvSpPr>
          <p:spPr>
            <a:xfrm>
              <a:off x="3134375" y="665025"/>
              <a:ext cx="178200" cy="183475"/>
            </a:xfrm>
            <a:custGeom>
              <a:avLst/>
              <a:gdLst/>
              <a:ahLst/>
              <a:cxnLst/>
              <a:rect l="l" t="t" r="r" b="b"/>
              <a:pathLst>
                <a:path w="7128" h="7339" extrusionOk="0">
                  <a:moveTo>
                    <a:pt x="6492" y="0"/>
                  </a:moveTo>
                  <a:cubicBezTo>
                    <a:pt x="6216" y="398"/>
                    <a:pt x="5996" y="747"/>
                    <a:pt x="5748" y="1068"/>
                  </a:cubicBezTo>
                  <a:cubicBezTo>
                    <a:pt x="4951" y="2084"/>
                    <a:pt x="3860" y="2607"/>
                    <a:pt x="2632" y="2882"/>
                  </a:cubicBezTo>
                  <a:cubicBezTo>
                    <a:pt x="1728" y="3085"/>
                    <a:pt x="941" y="3506"/>
                    <a:pt x="335" y="4198"/>
                  </a:cubicBezTo>
                  <a:cubicBezTo>
                    <a:pt x="146" y="4410"/>
                    <a:pt x="1" y="4826"/>
                    <a:pt x="78" y="5069"/>
                  </a:cubicBezTo>
                  <a:cubicBezTo>
                    <a:pt x="321" y="5830"/>
                    <a:pt x="674" y="6549"/>
                    <a:pt x="1009" y="7338"/>
                  </a:cubicBezTo>
                  <a:cubicBezTo>
                    <a:pt x="1623" y="6816"/>
                    <a:pt x="1931" y="6206"/>
                    <a:pt x="2068" y="5514"/>
                  </a:cubicBezTo>
                  <a:cubicBezTo>
                    <a:pt x="2237" y="4666"/>
                    <a:pt x="2769" y="4221"/>
                    <a:pt x="3594" y="4084"/>
                  </a:cubicBezTo>
                  <a:cubicBezTo>
                    <a:pt x="3810" y="4048"/>
                    <a:pt x="4029" y="4020"/>
                    <a:pt x="4241" y="3970"/>
                  </a:cubicBezTo>
                  <a:cubicBezTo>
                    <a:pt x="5262" y="3722"/>
                    <a:pt x="6061" y="3209"/>
                    <a:pt x="6629" y="2273"/>
                  </a:cubicBezTo>
                  <a:cubicBezTo>
                    <a:pt x="7128" y="1448"/>
                    <a:pt x="6688" y="770"/>
                    <a:pt x="6492"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
            <p:cNvSpPr/>
            <p:nvPr/>
          </p:nvSpPr>
          <p:spPr>
            <a:xfrm>
              <a:off x="3741475" y="306450"/>
              <a:ext cx="60075" cy="60075"/>
            </a:xfrm>
            <a:custGeom>
              <a:avLst/>
              <a:gdLst/>
              <a:ahLst/>
              <a:cxnLst/>
              <a:rect l="l" t="t" r="r" b="b"/>
              <a:pathLst>
                <a:path w="2403" h="2403" extrusionOk="0">
                  <a:moveTo>
                    <a:pt x="0" y="0"/>
                  </a:moveTo>
                  <a:lnTo>
                    <a:pt x="0" y="0"/>
                  </a:lnTo>
                  <a:cubicBezTo>
                    <a:pt x="225" y="799"/>
                    <a:pt x="1710" y="2238"/>
                    <a:pt x="2297" y="2402"/>
                  </a:cubicBezTo>
                  <a:cubicBezTo>
                    <a:pt x="2329" y="2366"/>
                    <a:pt x="2366" y="2330"/>
                    <a:pt x="2402" y="2293"/>
                  </a:cubicBezTo>
                  <a:cubicBezTo>
                    <a:pt x="1600" y="1527"/>
                    <a:pt x="797" y="767"/>
                    <a:pt x="0"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
            <p:cNvSpPr/>
            <p:nvPr/>
          </p:nvSpPr>
          <p:spPr>
            <a:xfrm>
              <a:off x="3659650" y="269000"/>
              <a:ext cx="180600" cy="192850"/>
            </a:xfrm>
            <a:custGeom>
              <a:avLst/>
              <a:gdLst/>
              <a:ahLst/>
              <a:cxnLst/>
              <a:rect l="l" t="t" r="r" b="b"/>
              <a:pathLst>
                <a:path w="7224" h="7714" extrusionOk="0">
                  <a:moveTo>
                    <a:pt x="0" y="0"/>
                  </a:moveTo>
                  <a:lnTo>
                    <a:pt x="0" y="0"/>
                  </a:lnTo>
                  <a:cubicBezTo>
                    <a:pt x="597" y="2705"/>
                    <a:pt x="4378" y="6729"/>
                    <a:pt x="7224" y="7714"/>
                  </a:cubicBezTo>
                  <a:cubicBezTo>
                    <a:pt x="6904" y="6830"/>
                    <a:pt x="6628" y="6046"/>
                    <a:pt x="6331" y="5271"/>
                  </a:cubicBezTo>
                  <a:cubicBezTo>
                    <a:pt x="6303" y="5193"/>
                    <a:pt x="6170" y="5147"/>
                    <a:pt x="6079" y="5101"/>
                  </a:cubicBezTo>
                  <a:cubicBezTo>
                    <a:pt x="4432" y="4273"/>
                    <a:pt x="3126" y="3113"/>
                    <a:pt x="2417" y="1367"/>
                  </a:cubicBezTo>
                  <a:cubicBezTo>
                    <a:pt x="2370" y="1251"/>
                    <a:pt x="2333" y="1087"/>
                    <a:pt x="2242" y="1045"/>
                  </a:cubicBezTo>
                  <a:cubicBezTo>
                    <a:pt x="1546" y="702"/>
                    <a:pt x="835" y="385"/>
                    <a:pt x="0"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
            <p:cNvSpPr/>
            <p:nvPr/>
          </p:nvSpPr>
          <p:spPr>
            <a:xfrm>
              <a:off x="3300425" y="274500"/>
              <a:ext cx="171225" cy="135700"/>
            </a:xfrm>
            <a:custGeom>
              <a:avLst/>
              <a:gdLst/>
              <a:ahLst/>
              <a:cxnLst/>
              <a:rect l="l" t="t" r="r" b="b"/>
              <a:pathLst>
                <a:path w="6849" h="5428" extrusionOk="0">
                  <a:moveTo>
                    <a:pt x="6848" y="0"/>
                  </a:moveTo>
                  <a:lnTo>
                    <a:pt x="6848" y="0"/>
                  </a:lnTo>
                  <a:cubicBezTo>
                    <a:pt x="4323" y="385"/>
                    <a:pt x="344" y="3562"/>
                    <a:pt x="1" y="5428"/>
                  </a:cubicBezTo>
                  <a:cubicBezTo>
                    <a:pt x="2572" y="3993"/>
                    <a:pt x="4974" y="2430"/>
                    <a:pt x="6848"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
            <p:cNvSpPr/>
            <p:nvPr/>
          </p:nvSpPr>
          <p:spPr>
            <a:xfrm>
              <a:off x="3267425" y="260150"/>
              <a:ext cx="301825" cy="222725"/>
            </a:xfrm>
            <a:custGeom>
              <a:avLst/>
              <a:gdLst/>
              <a:ahLst/>
              <a:cxnLst/>
              <a:rect l="l" t="t" r="r" b="b"/>
              <a:pathLst>
                <a:path w="12073" h="8909" extrusionOk="0">
                  <a:moveTo>
                    <a:pt x="12073" y="1"/>
                  </a:moveTo>
                  <a:lnTo>
                    <a:pt x="12073" y="1"/>
                  </a:lnTo>
                  <a:cubicBezTo>
                    <a:pt x="11303" y="70"/>
                    <a:pt x="10565" y="152"/>
                    <a:pt x="9822" y="198"/>
                  </a:cubicBezTo>
                  <a:cubicBezTo>
                    <a:pt x="9342" y="226"/>
                    <a:pt x="9039" y="432"/>
                    <a:pt x="8820" y="877"/>
                  </a:cubicBezTo>
                  <a:cubicBezTo>
                    <a:pt x="8627" y="1262"/>
                    <a:pt x="8320" y="1597"/>
                    <a:pt x="8031" y="1921"/>
                  </a:cubicBezTo>
                  <a:cubicBezTo>
                    <a:pt x="6748" y="3356"/>
                    <a:pt x="5143" y="4392"/>
                    <a:pt x="3544" y="5415"/>
                  </a:cubicBezTo>
                  <a:cubicBezTo>
                    <a:pt x="2769" y="5914"/>
                    <a:pt x="1889" y="6248"/>
                    <a:pt x="1056" y="6656"/>
                  </a:cubicBezTo>
                  <a:cubicBezTo>
                    <a:pt x="995" y="6689"/>
                    <a:pt x="909" y="6721"/>
                    <a:pt x="885" y="6771"/>
                  </a:cubicBezTo>
                  <a:cubicBezTo>
                    <a:pt x="587" y="7469"/>
                    <a:pt x="303" y="8169"/>
                    <a:pt x="0" y="8898"/>
                  </a:cubicBezTo>
                  <a:cubicBezTo>
                    <a:pt x="63" y="8905"/>
                    <a:pt x="128" y="8908"/>
                    <a:pt x="196" y="8908"/>
                  </a:cubicBezTo>
                  <a:cubicBezTo>
                    <a:pt x="3146" y="8908"/>
                    <a:pt x="11325" y="2815"/>
                    <a:pt x="12073" y="1"/>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
            <p:cNvSpPr/>
            <p:nvPr/>
          </p:nvSpPr>
          <p:spPr>
            <a:xfrm>
              <a:off x="3260775" y="261225"/>
              <a:ext cx="577100" cy="277300"/>
            </a:xfrm>
            <a:custGeom>
              <a:avLst/>
              <a:gdLst/>
              <a:ahLst/>
              <a:cxnLst/>
              <a:rect l="l" t="t" r="r" b="b"/>
              <a:pathLst>
                <a:path w="23084" h="11092" extrusionOk="0">
                  <a:moveTo>
                    <a:pt x="13380" y="1"/>
                  </a:moveTo>
                  <a:cubicBezTo>
                    <a:pt x="12944" y="673"/>
                    <a:pt x="12610" y="1251"/>
                    <a:pt x="12215" y="1783"/>
                  </a:cubicBezTo>
                  <a:cubicBezTo>
                    <a:pt x="11913" y="2191"/>
                    <a:pt x="11514" y="2530"/>
                    <a:pt x="11194" y="2928"/>
                  </a:cubicBezTo>
                  <a:cubicBezTo>
                    <a:pt x="10157" y="4221"/>
                    <a:pt x="8989" y="5385"/>
                    <a:pt x="7587" y="6266"/>
                  </a:cubicBezTo>
                  <a:cubicBezTo>
                    <a:pt x="6037" y="7237"/>
                    <a:pt x="4456" y="8172"/>
                    <a:pt x="2833" y="9007"/>
                  </a:cubicBezTo>
                  <a:cubicBezTo>
                    <a:pt x="2159" y="9350"/>
                    <a:pt x="1339" y="9469"/>
                    <a:pt x="573" y="9552"/>
                  </a:cubicBezTo>
                  <a:cubicBezTo>
                    <a:pt x="69" y="9602"/>
                    <a:pt x="1" y="9781"/>
                    <a:pt x="51" y="10185"/>
                  </a:cubicBezTo>
                  <a:cubicBezTo>
                    <a:pt x="212" y="10169"/>
                    <a:pt x="360" y="10160"/>
                    <a:pt x="495" y="10160"/>
                  </a:cubicBezTo>
                  <a:cubicBezTo>
                    <a:pt x="1258" y="10160"/>
                    <a:pt x="1628" y="10425"/>
                    <a:pt x="1861" y="11092"/>
                  </a:cubicBezTo>
                  <a:cubicBezTo>
                    <a:pt x="2027" y="10881"/>
                    <a:pt x="2159" y="10615"/>
                    <a:pt x="2374" y="10477"/>
                  </a:cubicBezTo>
                  <a:cubicBezTo>
                    <a:pt x="2591" y="10330"/>
                    <a:pt x="2888" y="10299"/>
                    <a:pt x="3154" y="10235"/>
                  </a:cubicBezTo>
                  <a:cubicBezTo>
                    <a:pt x="5946" y="9537"/>
                    <a:pt x="8342" y="8052"/>
                    <a:pt x="10616" y="6380"/>
                  </a:cubicBezTo>
                  <a:cubicBezTo>
                    <a:pt x="11657" y="5614"/>
                    <a:pt x="12509" y="4611"/>
                    <a:pt x="13467" y="3731"/>
                  </a:cubicBezTo>
                  <a:cubicBezTo>
                    <a:pt x="13562" y="3642"/>
                    <a:pt x="13792" y="3567"/>
                    <a:pt x="13919" y="3567"/>
                  </a:cubicBezTo>
                  <a:cubicBezTo>
                    <a:pt x="13957" y="3567"/>
                    <a:pt x="13985" y="3574"/>
                    <a:pt x="13998" y="3588"/>
                  </a:cubicBezTo>
                  <a:cubicBezTo>
                    <a:pt x="14466" y="4102"/>
                    <a:pt x="14975" y="4615"/>
                    <a:pt x="15309" y="5216"/>
                  </a:cubicBezTo>
                  <a:cubicBezTo>
                    <a:pt x="16079" y="6582"/>
                    <a:pt x="17138" y="7631"/>
                    <a:pt x="18477" y="8415"/>
                  </a:cubicBezTo>
                  <a:cubicBezTo>
                    <a:pt x="19544" y="9043"/>
                    <a:pt x="20617" y="9657"/>
                    <a:pt x="21588" y="10216"/>
                  </a:cubicBezTo>
                  <a:cubicBezTo>
                    <a:pt x="22112" y="10019"/>
                    <a:pt x="22574" y="9845"/>
                    <a:pt x="23083" y="9653"/>
                  </a:cubicBezTo>
                  <a:lnTo>
                    <a:pt x="23083" y="8997"/>
                  </a:lnTo>
                  <a:cubicBezTo>
                    <a:pt x="21369" y="7915"/>
                    <a:pt x="19623" y="6903"/>
                    <a:pt x="18197" y="5455"/>
                  </a:cubicBezTo>
                  <a:cubicBezTo>
                    <a:pt x="16817" y="4052"/>
                    <a:pt x="15671" y="2502"/>
                    <a:pt x="15273" y="514"/>
                  </a:cubicBezTo>
                  <a:cubicBezTo>
                    <a:pt x="15246" y="376"/>
                    <a:pt x="15071" y="188"/>
                    <a:pt x="14938" y="170"/>
                  </a:cubicBezTo>
                  <a:cubicBezTo>
                    <a:pt x="14365" y="78"/>
                    <a:pt x="13784" y="37"/>
                    <a:pt x="13380" y="1"/>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
            <p:cNvSpPr/>
            <p:nvPr/>
          </p:nvSpPr>
          <p:spPr>
            <a:xfrm>
              <a:off x="1339725" y="238075"/>
              <a:ext cx="2758000" cy="2769525"/>
            </a:xfrm>
            <a:custGeom>
              <a:avLst/>
              <a:gdLst/>
              <a:ahLst/>
              <a:cxnLst/>
              <a:rect l="l" t="t" r="r" b="b"/>
              <a:pathLst>
                <a:path w="110320" h="110781" extrusionOk="0">
                  <a:moveTo>
                    <a:pt x="96070" y="2736"/>
                  </a:moveTo>
                  <a:lnTo>
                    <a:pt x="96070" y="2736"/>
                  </a:lnTo>
                  <a:cubicBezTo>
                    <a:pt x="96869" y="3502"/>
                    <a:pt x="97670" y="4263"/>
                    <a:pt x="98472" y="5029"/>
                  </a:cubicBezTo>
                  <a:cubicBezTo>
                    <a:pt x="98436" y="5065"/>
                    <a:pt x="98399" y="5101"/>
                    <a:pt x="98367" y="5138"/>
                  </a:cubicBezTo>
                  <a:cubicBezTo>
                    <a:pt x="97780" y="4973"/>
                    <a:pt x="96295" y="3534"/>
                    <a:pt x="96070" y="2736"/>
                  </a:cubicBezTo>
                  <a:close/>
                  <a:moveTo>
                    <a:pt x="85276" y="1457"/>
                  </a:moveTo>
                  <a:lnTo>
                    <a:pt x="85276" y="1457"/>
                  </a:lnTo>
                  <a:cubicBezTo>
                    <a:pt x="83402" y="3887"/>
                    <a:pt x="81000" y="5450"/>
                    <a:pt x="78429" y="6885"/>
                  </a:cubicBezTo>
                  <a:cubicBezTo>
                    <a:pt x="78772" y="5019"/>
                    <a:pt x="82751" y="1842"/>
                    <a:pt x="85276" y="1457"/>
                  </a:cubicBezTo>
                  <a:close/>
                  <a:moveTo>
                    <a:pt x="92797" y="1237"/>
                  </a:moveTo>
                  <a:lnTo>
                    <a:pt x="92797" y="1237"/>
                  </a:lnTo>
                  <a:cubicBezTo>
                    <a:pt x="93632" y="1622"/>
                    <a:pt x="94342" y="1939"/>
                    <a:pt x="95039" y="2282"/>
                  </a:cubicBezTo>
                  <a:cubicBezTo>
                    <a:pt x="95130" y="2324"/>
                    <a:pt x="95167" y="2488"/>
                    <a:pt x="95212" y="2604"/>
                  </a:cubicBezTo>
                  <a:cubicBezTo>
                    <a:pt x="95923" y="4350"/>
                    <a:pt x="97229" y="5509"/>
                    <a:pt x="98875" y="6338"/>
                  </a:cubicBezTo>
                  <a:cubicBezTo>
                    <a:pt x="98967" y="6385"/>
                    <a:pt x="99100" y="6430"/>
                    <a:pt x="99127" y="6508"/>
                  </a:cubicBezTo>
                  <a:cubicBezTo>
                    <a:pt x="99425" y="7283"/>
                    <a:pt x="99701" y="8067"/>
                    <a:pt x="100021" y="8951"/>
                  </a:cubicBezTo>
                  <a:cubicBezTo>
                    <a:pt x="97175" y="7966"/>
                    <a:pt x="93394" y="3942"/>
                    <a:pt x="92797" y="1237"/>
                  </a:cubicBezTo>
                  <a:close/>
                  <a:moveTo>
                    <a:pt x="89181" y="884"/>
                  </a:moveTo>
                  <a:lnTo>
                    <a:pt x="89181" y="884"/>
                  </a:lnTo>
                  <a:cubicBezTo>
                    <a:pt x="88433" y="3698"/>
                    <a:pt x="80254" y="9791"/>
                    <a:pt x="77304" y="9791"/>
                  </a:cubicBezTo>
                  <a:cubicBezTo>
                    <a:pt x="77236" y="9791"/>
                    <a:pt x="77171" y="9788"/>
                    <a:pt x="77108" y="9781"/>
                  </a:cubicBezTo>
                  <a:cubicBezTo>
                    <a:pt x="77411" y="9053"/>
                    <a:pt x="77695" y="8351"/>
                    <a:pt x="77992" y="7654"/>
                  </a:cubicBezTo>
                  <a:cubicBezTo>
                    <a:pt x="78015" y="7604"/>
                    <a:pt x="78103" y="7572"/>
                    <a:pt x="78162" y="7539"/>
                  </a:cubicBezTo>
                  <a:cubicBezTo>
                    <a:pt x="78996" y="7131"/>
                    <a:pt x="79877" y="6797"/>
                    <a:pt x="80651" y="6298"/>
                  </a:cubicBezTo>
                  <a:cubicBezTo>
                    <a:pt x="82251" y="5275"/>
                    <a:pt x="83855" y="4239"/>
                    <a:pt x="85138" y="2804"/>
                  </a:cubicBezTo>
                  <a:cubicBezTo>
                    <a:pt x="85427" y="2480"/>
                    <a:pt x="85734" y="2145"/>
                    <a:pt x="85927" y="1760"/>
                  </a:cubicBezTo>
                  <a:cubicBezTo>
                    <a:pt x="86147" y="1315"/>
                    <a:pt x="86449" y="1109"/>
                    <a:pt x="86930" y="1081"/>
                  </a:cubicBezTo>
                  <a:cubicBezTo>
                    <a:pt x="87673" y="1035"/>
                    <a:pt x="88411" y="953"/>
                    <a:pt x="89181" y="884"/>
                  </a:cubicBezTo>
                  <a:close/>
                  <a:moveTo>
                    <a:pt x="101046" y="15939"/>
                  </a:moveTo>
                  <a:cubicBezTo>
                    <a:pt x="101214" y="15939"/>
                    <a:pt x="101401" y="15973"/>
                    <a:pt x="101608" y="16042"/>
                  </a:cubicBezTo>
                  <a:cubicBezTo>
                    <a:pt x="101791" y="16101"/>
                    <a:pt x="102002" y="16092"/>
                    <a:pt x="102199" y="16110"/>
                  </a:cubicBezTo>
                  <a:cubicBezTo>
                    <a:pt x="102749" y="16152"/>
                    <a:pt x="103299" y="16147"/>
                    <a:pt x="103840" y="16229"/>
                  </a:cubicBezTo>
                  <a:cubicBezTo>
                    <a:pt x="105027" y="16417"/>
                    <a:pt x="105668" y="17027"/>
                    <a:pt x="105784" y="18205"/>
                  </a:cubicBezTo>
                  <a:cubicBezTo>
                    <a:pt x="105898" y="19387"/>
                    <a:pt x="106411" y="20163"/>
                    <a:pt x="107524" y="20625"/>
                  </a:cubicBezTo>
                  <a:cubicBezTo>
                    <a:pt x="108441" y="21006"/>
                    <a:pt x="108941" y="21803"/>
                    <a:pt x="109005" y="22775"/>
                  </a:cubicBezTo>
                  <a:cubicBezTo>
                    <a:pt x="108492" y="21405"/>
                    <a:pt x="106960" y="21341"/>
                    <a:pt x="106099" y="20432"/>
                  </a:cubicBezTo>
                  <a:cubicBezTo>
                    <a:pt x="105701" y="20016"/>
                    <a:pt x="105234" y="19616"/>
                    <a:pt x="104991" y="19116"/>
                  </a:cubicBezTo>
                  <a:cubicBezTo>
                    <a:pt x="104536" y="18192"/>
                    <a:pt x="103932" y="17563"/>
                    <a:pt x="102905" y="17348"/>
                  </a:cubicBezTo>
                  <a:cubicBezTo>
                    <a:pt x="102424" y="17247"/>
                    <a:pt x="101970" y="17022"/>
                    <a:pt x="101488" y="16917"/>
                  </a:cubicBezTo>
                  <a:cubicBezTo>
                    <a:pt x="101011" y="16816"/>
                    <a:pt x="100521" y="16798"/>
                    <a:pt x="100049" y="16743"/>
                  </a:cubicBezTo>
                  <a:cubicBezTo>
                    <a:pt x="100255" y="16207"/>
                    <a:pt x="100578" y="15939"/>
                    <a:pt x="101046" y="15939"/>
                  </a:cubicBezTo>
                  <a:close/>
                  <a:moveTo>
                    <a:pt x="98706" y="19456"/>
                  </a:moveTo>
                  <a:cubicBezTo>
                    <a:pt x="99526" y="21111"/>
                    <a:pt x="101047" y="21194"/>
                    <a:pt x="102537" y="21271"/>
                  </a:cubicBezTo>
                  <a:cubicBezTo>
                    <a:pt x="104398" y="21372"/>
                    <a:pt x="105608" y="22468"/>
                    <a:pt x="105759" y="24384"/>
                  </a:cubicBezTo>
                  <a:cubicBezTo>
                    <a:pt x="105562" y="24132"/>
                    <a:pt x="105338" y="23888"/>
                    <a:pt x="105168" y="23619"/>
                  </a:cubicBezTo>
                  <a:cubicBezTo>
                    <a:pt x="104665" y="22834"/>
                    <a:pt x="103927" y="22510"/>
                    <a:pt x="103033" y="22496"/>
                  </a:cubicBezTo>
                  <a:cubicBezTo>
                    <a:pt x="102973" y="22494"/>
                    <a:pt x="102913" y="22494"/>
                    <a:pt x="102854" y="22494"/>
                  </a:cubicBezTo>
                  <a:cubicBezTo>
                    <a:pt x="102441" y="22494"/>
                    <a:pt x="102024" y="22519"/>
                    <a:pt x="101612" y="22555"/>
                  </a:cubicBezTo>
                  <a:cubicBezTo>
                    <a:pt x="101491" y="22565"/>
                    <a:pt x="101375" y="22571"/>
                    <a:pt x="101264" y="22571"/>
                  </a:cubicBezTo>
                  <a:cubicBezTo>
                    <a:pt x="100322" y="22571"/>
                    <a:pt x="99704" y="22183"/>
                    <a:pt x="99229" y="21281"/>
                  </a:cubicBezTo>
                  <a:cubicBezTo>
                    <a:pt x="98990" y="20832"/>
                    <a:pt x="98765" y="20369"/>
                    <a:pt x="98569" y="19902"/>
                  </a:cubicBezTo>
                  <a:cubicBezTo>
                    <a:pt x="98523" y="19786"/>
                    <a:pt x="98618" y="19612"/>
                    <a:pt x="98706" y="19456"/>
                  </a:cubicBezTo>
                  <a:close/>
                  <a:moveTo>
                    <a:pt x="78278" y="17078"/>
                  </a:moveTo>
                  <a:cubicBezTo>
                    <a:pt x="78475" y="17848"/>
                    <a:pt x="78915" y="18526"/>
                    <a:pt x="78415" y="19351"/>
                  </a:cubicBezTo>
                  <a:cubicBezTo>
                    <a:pt x="77847" y="20287"/>
                    <a:pt x="77049" y="20801"/>
                    <a:pt x="76028" y="21048"/>
                  </a:cubicBezTo>
                  <a:cubicBezTo>
                    <a:pt x="75816" y="21098"/>
                    <a:pt x="75597" y="21126"/>
                    <a:pt x="75381" y="21163"/>
                  </a:cubicBezTo>
                  <a:cubicBezTo>
                    <a:pt x="74556" y="21300"/>
                    <a:pt x="74024" y="21744"/>
                    <a:pt x="73855" y="22592"/>
                  </a:cubicBezTo>
                  <a:cubicBezTo>
                    <a:pt x="73717" y="23285"/>
                    <a:pt x="73410" y="23894"/>
                    <a:pt x="72796" y="24417"/>
                  </a:cubicBezTo>
                  <a:cubicBezTo>
                    <a:pt x="72461" y="23629"/>
                    <a:pt x="72109" y="22909"/>
                    <a:pt x="71866" y="22148"/>
                  </a:cubicBezTo>
                  <a:cubicBezTo>
                    <a:pt x="71788" y="21905"/>
                    <a:pt x="71935" y="21488"/>
                    <a:pt x="72122" y="21277"/>
                  </a:cubicBezTo>
                  <a:cubicBezTo>
                    <a:pt x="72728" y="20584"/>
                    <a:pt x="73515" y="20163"/>
                    <a:pt x="74419" y="19961"/>
                  </a:cubicBezTo>
                  <a:cubicBezTo>
                    <a:pt x="75647" y="19685"/>
                    <a:pt x="76738" y="19163"/>
                    <a:pt x="77535" y="18146"/>
                  </a:cubicBezTo>
                  <a:cubicBezTo>
                    <a:pt x="77783" y="17825"/>
                    <a:pt x="78003" y="17476"/>
                    <a:pt x="78278" y="17078"/>
                  </a:cubicBezTo>
                  <a:close/>
                  <a:moveTo>
                    <a:pt x="100337" y="17290"/>
                  </a:moveTo>
                  <a:cubicBezTo>
                    <a:pt x="100539" y="17290"/>
                    <a:pt x="100752" y="17346"/>
                    <a:pt x="100945" y="17399"/>
                  </a:cubicBezTo>
                  <a:cubicBezTo>
                    <a:pt x="101738" y="17609"/>
                    <a:pt x="102550" y="17815"/>
                    <a:pt x="103288" y="18159"/>
                  </a:cubicBezTo>
                  <a:cubicBezTo>
                    <a:pt x="103678" y="18343"/>
                    <a:pt x="104054" y="18760"/>
                    <a:pt x="104223" y="19163"/>
                  </a:cubicBezTo>
                  <a:cubicBezTo>
                    <a:pt x="104806" y="20529"/>
                    <a:pt x="105901" y="21312"/>
                    <a:pt x="107157" y="21909"/>
                  </a:cubicBezTo>
                  <a:cubicBezTo>
                    <a:pt x="107863" y="22243"/>
                    <a:pt x="108254" y="22797"/>
                    <a:pt x="108528" y="23472"/>
                  </a:cubicBezTo>
                  <a:cubicBezTo>
                    <a:pt x="108574" y="23581"/>
                    <a:pt x="108565" y="23802"/>
                    <a:pt x="108487" y="23870"/>
                  </a:cubicBezTo>
                  <a:lnTo>
                    <a:pt x="108487" y="23871"/>
                  </a:lnTo>
                  <a:cubicBezTo>
                    <a:pt x="108035" y="24289"/>
                    <a:pt x="107570" y="24710"/>
                    <a:pt x="106826" y="24710"/>
                  </a:cubicBezTo>
                  <a:cubicBezTo>
                    <a:pt x="106802" y="24710"/>
                    <a:pt x="106778" y="24710"/>
                    <a:pt x="106753" y="24709"/>
                  </a:cubicBezTo>
                  <a:cubicBezTo>
                    <a:pt x="106684" y="24389"/>
                    <a:pt x="106625" y="24103"/>
                    <a:pt x="106561" y="23819"/>
                  </a:cubicBezTo>
                  <a:cubicBezTo>
                    <a:pt x="106103" y="21798"/>
                    <a:pt x="104631" y="20598"/>
                    <a:pt x="102537" y="20506"/>
                  </a:cubicBezTo>
                  <a:cubicBezTo>
                    <a:pt x="101973" y="20483"/>
                    <a:pt x="101395" y="20437"/>
                    <a:pt x="100859" y="20281"/>
                  </a:cubicBezTo>
                  <a:cubicBezTo>
                    <a:pt x="100438" y="20157"/>
                    <a:pt x="100015" y="19910"/>
                    <a:pt x="99695" y="19612"/>
                  </a:cubicBezTo>
                  <a:cubicBezTo>
                    <a:pt x="99140" y="19094"/>
                    <a:pt x="99154" y="18577"/>
                    <a:pt x="99708" y="17637"/>
                  </a:cubicBezTo>
                  <a:cubicBezTo>
                    <a:pt x="99866" y="17371"/>
                    <a:pt x="100093" y="17290"/>
                    <a:pt x="100337" y="17290"/>
                  </a:cubicBezTo>
                  <a:close/>
                  <a:moveTo>
                    <a:pt x="80500" y="21309"/>
                  </a:moveTo>
                  <a:cubicBezTo>
                    <a:pt x="80945" y="21496"/>
                    <a:pt x="81334" y="22523"/>
                    <a:pt x="81019" y="23050"/>
                  </a:cubicBezTo>
                  <a:cubicBezTo>
                    <a:pt x="80931" y="23192"/>
                    <a:pt x="80693" y="23265"/>
                    <a:pt x="80510" y="23317"/>
                  </a:cubicBezTo>
                  <a:cubicBezTo>
                    <a:pt x="79616" y="23569"/>
                    <a:pt x="79464" y="23803"/>
                    <a:pt x="79740" y="24697"/>
                  </a:cubicBezTo>
                  <a:cubicBezTo>
                    <a:pt x="79904" y="25255"/>
                    <a:pt x="80116" y="25806"/>
                    <a:pt x="80321" y="26355"/>
                  </a:cubicBezTo>
                  <a:cubicBezTo>
                    <a:pt x="80491" y="26814"/>
                    <a:pt x="80376" y="27148"/>
                    <a:pt x="79904" y="27318"/>
                  </a:cubicBezTo>
                  <a:cubicBezTo>
                    <a:pt x="79546" y="27444"/>
                    <a:pt x="79177" y="27650"/>
                    <a:pt x="78822" y="27650"/>
                  </a:cubicBezTo>
                  <a:cubicBezTo>
                    <a:pt x="78804" y="27650"/>
                    <a:pt x="78786" y="27649"/>
                    <a:pt x="78768" y="27648"/>
                  </a:cubicBezTo>
                  <a:cubicBezTo>
                    <a:pt x="78657" y="27641"/>
                    <a:pt x="78548" y="27637"/>
                    <a:pt x="78441" y="27637"/>
                  </a:cubicBezTo>
                  <a:cubicBezTo>
                    <a:pt x="77592" y="27637"/>
                    <a:pt x="76830" y="27865"/>
                    <a:pt x="76114" y="28349"/>
                  </a:cubicBezTo>
                  <a:cubicBezTo>
                    <a:pt x="76004" y="28423"/>
                    <a:pt x="75866" y="28464"/>
                    <a:pt x="75737" y="28524"/>
                  </a:cubicBezTo>
                  <a:cubicBezTo>
                    <a:pt x="75721" y="28491"/>
                    <a:pt x="75701" y="28460"/>
                    <a:pt x="75678" y="28431"/>
                  </a:cubicBezTo>
                  <a:cubicBezTo>
                    <a:pt x="75775" y="28321"/>
                    <a:pt x="75861" y="28202"/>
                    <a:pt x="75962" y="28101"/>
                  </a:cubicBezTo>
                  <a:cubicBezTo>
                    <a:pt x="76792" y="27259"/>
                    <a:pt x="76989" y="26231"/>
                    <a:pt x="76833" y="25104"/>
                  </a:cubicBezTo>
                  <a:cubicBezTo>
                    <a:pt x="76700" y="24137"/>
                    <a:pt x="76898" y="23734"/>
                    <a:pt x="77746" y="23267"/>
                  </a:cubicBezTo>
                  <a:cubicBezTo>
                    <a:pt x="78323" y="22950"/>
                    <a:pt x="78924" y="22670"/>
                    <a:pt x="79469" y="22299"/>
                  </a:cubicBezTo>
                  <a:cubicBezTo>
                    <a:pt x="79841" y="22047"/>
                    <a:pt x="80133" y="21671"/>
                    <a:pt x="80500" y="21309"/>
                  </a:cubicBezTo>
                  <a:close/>
                  <a:moveTo>
                    <a:pt x="79112" y="19332"/>
                  </a:moveTo>
                  <a:cubicBezTo>
                    <a:pt x="79314" y="19685"/>
                    <a:pt x="79484" y="19938"/>
                    <a:pt x="79607" y="20208"/>
                  </a:cubicBezTo>
                  <a:cubicBezTo>
                    <a:pt x="79818" y="20667"/>
                    <a:pt x="79666" y="21248"/>
                    <a:pt x="79236" y="21511"/>
                  </a:cubicBezTo>
                  <a:lnTo>
                    <a:pt x="79235" y="21511"/>
                  </a:lnTo>
                  <a:cubicBezTo>
                    <a:pt x="78612" y="21890"/>
                    <a:pt x="77970" y="22243"/>
                    <a:pt x="77324" y="22582"/>
                  </a:cubicBezTo>
                  <a:cubicBezTo>
                    <a:pt x="76344" y="23090"/>
                    <a:pt x="75918" y="23874"/>
                    <a:pt x="76083" y="24970"/>
                  </a:cubicBezTo>
                  <a:cubicBezTo>
                    <a:pt x="76335" y="26634"/>
                    <a:pt x="75702" y="27812"/>
                    <a:pt x="74175" y="28521"/>
                  </a:cubicBezTo>
                  <a:cubicBezTo>
                    <a:pt x="74038" y="28586"/>
                    <a:pt x="73937" y="28733"/>
                    <a:pt x="73800" y="28852"/>
                  </a:cubicBezTo>
                  <a:cubicBezTo>
                    <a:pt x="72925" y="28472"/>
                    <a:pt x="72810" y="28091"/>
                    <a:pt x="73062" y="27244"/>
                  </a:cubicBezTo>
                  <a:cubicBezTo>
                    <a:pt x="73222" y="26720"/>
                    <a:pt x="73232" y="26135"/>
                    <a:pt x="73205" y="25584"/>
                  </a:cubicBezTo>
                  <a:cubicBezTo>
                    <a:pt x="73191" y="25281"/>
                    <a:pt x="73250" y="25103"/>
                    <a:pt x="73410" y="24856"/>
                  </a:cubicBezTo>
                  <a:cubicBezTo>
                    <a:pt x="73827" y="24228"/>
                    <a:pt x="74285" y="23581"/>
                    <a:pt x="74510" y="22871"/>
                  </a:cubicBezTo>
                  <a:cubicBezTo>
                    <a:pt x="74725" y="22188"/>
                    <a:pt x="75120" y="21968"/>
                    <a:pt x="75738" y="21821"/>
                  </a:cubicBezTo>
                  <a:cubicBezTo>
                    <a:pt x="76391" y="21665"/>
                    <a:pt x="77026" y="21445"/>
                    <a:pt x="77636" y="21166"/>
                  </a:cubicBezTo>
                  <a:cubicBezTo>
                    <a:pt x="78360" y="20827"/>
                    <a:pt x="78801" y="20189"/>
                    <a:pt x="79112" y="19332"/>
                  </a:cubicBezTo>
                  <a:close/>
                  <a:moveTo>
                    <a:pt x="90222" y="926"/>
                  </a:moveTo>
                  <a:cubicBezTo>
                    <a:pt x="90626" y="962"/>
                    <a:pt x="91207" y="1003"/>
                    <a:pt x="91780" y="1096"/>
                  </a:cubicBezTo>
                  <a:cubicBezTo>
                    <a:pt x="91913" y="1113"/>
                    <a:pt x="92088" y="1302"/>
                    <a:pt x="92115" y="1439"/>
                  </a:cubicBezTo>
                  <a:cubicBezTo>
                    <a:pt x="92513" y="3428"/>
                    <a:pt x="93659" y="4977"/>
                    <a:pt x="95039" y="6380"/>
                  </a:cubicBezTo>
                  <a:cubicBezTo>
                    <a:pt x="96464" y="7829"/>
                    <a:pt x="98211" y="8841"/>
                    <a:pt x="99925" y="9923"/>
                  </a:cubicBezTo>
                  <a:lnTo>
                    <a:pt x="99925" y="10579"/>
                  </a:lnTo>
                  <a:cubicBezTo>
                    <a:pt x="99416" y="10771"/>
                    <a:pt x="98954" y="10945"/>
                    <a:pt x="98430" y="11142"/>
                  </a:cubicBezTo>
                  <a:cubicBezTo>
                    <a:pt x="97459" y="10583"/>
                    <a:pt x="96386" y="9969"/>
                    <a:pt x="95319" y="9341"/>
                  </a:cubicBezTo>
                  <a:cubicBezTo>
                    <a:pt x="93981" y="8557"/>
                    <a:pt x="92921" y="7508"/>
                    <a:pt x="92151" y="6142"/>
                  </a:cubicBezTo>
                  <a:cubicBezTo>
                    <a:pt x="91817" y="5541"/>
                    <a:pt x="91308" y="5028"/>
                    <a:pt x="90840" y="4514"/>
                  </a:cubicBezTo>
                  <a:cubicBezTo>
                    <a:pt x="90827" y="4500"/>
                    <a:pt x="90799" y="4493"/>
                    <a:pt x="90761" y="4493"/>
                  </a:cubicBezTo>
                  <a:cubicBezTo>
                    <a:pt x="90634" y="4493"/>
                    <a:pt x="90404" y="4568"/>
                    <a:pt x="90309" y="4657"/>
                  </a:cubicBezTo>
                  <a:cubicBezTo>
                    <a:pt x="89351" y="5538"/>
                    <a:pt x="88499" y="6540"/>
                    <a:pt x="87458" y="7306"/>
                  </a:cubicBezTo>
                  <a:cubicBezTo>
                    <a:pt x="85184" y="8978"/>
                    <a:pt x="82788" y="10463"/>
                    <a:pt x="79996" y="11161"/>
                  </a:cubicBezTo>
                  <a:cubicBezTo>
                    <a:pt x="79730" y="11226"/>
                    <a:pt x="79433" y="11256"/>
                    <a:pt x="79216" y="11403"/>
                  </a:cubicBezTo>
                  <a:cubicBezTo>
                    <a:pt x="79001" y="11541"/>
                    <a:pt x="78868" y="11807"/>
                    <a:pt x="78703" y="12018"/>
                  </a:cubicBezTo>
                  <a:cubicBezTo>
                    <a:pt x="78720" y="12017"/>
                    <a:pt x="78737" y="12017"/>
                    <a:pt x="78754" y="12017"/>
                  </a:cubicBezTo>
                  <a:cubicBezTo>
                    <a:pt x="78978" y="12017"/>
                    <a:pt x="79205" y="12031"/>
                    <a:pt x="79431" y="12031"/>
                  </a:cubicBezTo>
                  <a:cubicBezTo>
                    <a:pt x="79618" y="12031"/>
                    <a:pt x="79805" y="12022"/>
                    <a:pt x="79986" y="11986"/>
                  </a:cubicBezTo>
                  <a:cubicBezTo>
                    <a:pt x="81770" y="11637"/>
                    <a:pt x="83347" y="10794"/>
                    <a:pt x="84923" y="9923"/>
                  </a:cubicBezTo>
                  <a:cubicBezTo>
                    <a:pt x="87165" y="8690"/>
                    <a:pt x="89208" y="7251"/>
                    <a:pt x="90817" y="5115"/>
                  </a:cubicBezTo>
                  <a:cubicBezTo>
                    <a:pt x="91386" y="6880"/>
                    <a:pt x="92376" y="8301"/>
                    <a:pt x="93825" y="9323"/>
                  </a:cubicBezTo>
                  <a:cubicBezTo>
                    <a:pt x="95209" y="10303"/>
                    <a:pt x="96634" y="11252"/>
                    <a:pt x="98426" y="11670"/>
                  </a:cubicBezTo>
                  <a:cubicBezTo>
                    <a:pt x="98473" y="11870"/>
                    <a:pt x="98513" y="11970"/>
                    <a:pt x="98605" y="11970"/>
                  </a:cubicBezTo>
                  <a:cubicBezTo>
                    <a:pt x="98683" y="11970"/>
                    <a:pt x="98800" y="11898"/>
                    <a:pt x="98994" y="11752"/>
                  </a:cubicBezTo>
                  <a:cubicBezTo>
                    <a:pt x="99257" y="11556"/>
                    <a:pt x="99511" y="11461"/>
                    <a:pt x="99736" y="11461"/>
                  </a:cubicBezTo>
                  <a:cubicBezTo>
                    <a:pt x="100127" y="11461"/>
                    <a:pt x="100431" y="11749"/>
                    <a:pt x="100544" y="12302"/>
                  </a:cubicBezTo>
                  <a:cubicBezTo>
                    <a:pt x="100782" y="13429"/>
                    <a:pt x="100773" y="14525"/>
                    <a:pt x="99871" y="15428"/>
                  </a:cubicBezTo>
                  <a:cubicBezTo>
                    <a:pt x="99585" y="15714"/>
                    <a:pt x="99334" y="16031"/>
                    <a:pt x="99119" y="16372"/>
                  </a:cubicBezTo>
                  <a:cubicBezTo>
                    <a:pt x="98981" y="16587"/>
                    <a:pt x="98899" y="16853"/>
                    <a:pt x="98848" y="17105"/>
                  </a:cubicBezTo>
                  <a:cubicBezTo>
                    <a:pt x="98638" y="18118"/>
                    <a:pt x="98087" y="18907"/>
                    <a:pt x="97308" y="19567"/>
                  </a:cubicBezTo>
                  <a:cubicBezTo>
                    <a:pt x="95943" y="20735"/>
                    <a:pt x="94361" y="21387"/>
                    <a:pt x="92573" y="21537"/>
                  </a:cubicBezTo>
                  <a:cubicBezTo>
                    <a:pt x="92555" y="21537"/>
                    <a:pt x="92542" y="21551"/>
                    <a:pt x="92523" y="21556"/>
                  </a:cubicBezTo>
                  <a:cubicBezTo>
                    <a:pt x="91749" y="21661"/>
                    <a:pt x="91762" y="21661"/>
                    <a:pt x="91904" y="22509"/>
                  </a:cubicBezTo>
                  <a:cubicBezTo>
                    <a:pt x="92083" y="23577"/>
                    <a:pt x="92239" y="24645"/>
                    <a:pt x="92403" y="25712"/>
                  </a:cubicBezTo>
                  <a:cubicBezTo>
                    <a:pt x="92473" y="26162"/>
                    <a:pt x="92560" y="26589"/>
                    <a:pt x="93188" y="26602"/>
                  </a:cubicBezTo>
                  <a:cubicBezTo>
                    <a:pt x="92358" y="27464"/>
                    <a:pt x="91579" y="28293"/>
                    <a:pt x="90768" y="29096"/>
                  </a:cubicBezTo>
                  <a:cubicBezTo>
                    <a:pt x="90594" y="29269"/>
                    <a:pt x="90318" y="29425"/>
                    <a:pt x="90080" y="29439"/>
                  </a:cubicBezTo>
                  <a:cubicBezTo>
                    <a:pt x="89530" y="29476"/>
                    <a:pt x="88985" y="29532"/>
                    <a:pt x="88444" y="29595"/>
                  </a:cubicBezTo>
                  <a:cubicBezTo>
                    <a:pt x="86239" y="29879"/>
                    <a:pt x="84085" y="30397"/>
                    <a:pt x="81940" y="30971"/>
                  </a:cubicBezTo>
                  <a:cubicBezTo>
                    <a:pt x="80280" y="31415"/>
                    <a:pt x="80331" y="31716"/>
                    <a:pt x="80139" y="33115"/>
                  </a:cubicBezTo>
                  <a:cubicBezTo>
                    <a:pt x="79679" y="33165"/>
                    <a:pt x="79208" y="33230"/>
                    <a:pt x="78740" y="33272"/>
                  </a:cubicBezTo>
                  <a:cubicBezTo>
                    <a:pt x="78730" y="33273"/>
                    <a:pt x="78719" y="33273"/>
                    <a:pt x="78707" y="33273"/>
                  </a:cubicBezTo>
                  <a:cubicBezTo>
                    <a:pt x="78600" y="33273"/>
                    <a:pt x="78467" y="33236"/>
                    <a:pt x="78400" y="33171"/>
                  </a:cubicBezTo>
                  <a:cubicBezTo>
                    <a:pt x="77952" y="32698"/>
                    <a:pt x="77516" y="32208"/>
                    <a:pt x="77026" y="31671"/>
                  </a:cubicBezTo>
                  <a:cubicBezTo>
                    <a:pt x="77571" y="31410"/>
                    <a:pt x="78208" y="31072"/>
                    <a:pt x="78873" y="30792"/>
                  </a:cubicBezTo>
                  <a:cubicBezTo>
                    <a:pt x="80986" y="29911"/>
                    <a:pt x="83108" y="29054"/>
                    <a:pt x="85217" y="28175"/>
                  </a:cubicBezTo>
                  <a:cubicBezTo>
                    <a:pt x="85334" y="28127"/>
                    <a:pt x="85434" y="28102"/>
                    <a:pt x="85527" y="28102"/>
                  </a:cubicBezTo>
                  <a:cubicBezTo>
                    <a:pt x="85682" y="28102"/>
                    <a:pt x="85818" y="28171"/>
                    <a:pt x="85982" y="28316"/>
                  </a:cubicBezTo>
                  <a:cubicBezTo>
                    <a:pt x="86405" y="28695"/>
                    <a:pt x="86873" y="29019"/>
                    <a:pt x="87376" y="29284"/>
                  </a:cubicBezTo>
                  <a:cubicBezTo>
                    <a:pt x="87569" y="29385"/>
                    <a:pt x="87803" y="29412"/>
                    <a:pt x="88047" y="29412"/>
                  </a:cubicBezTo>
                  <a:cubicBezTo>
                    <a:pt x="88169" y="29412"/>
                    <a:pt x="88293" y="29405"/>
                    <a:pt x="88415" y="29398"/>
                  </a:cubicBezTo>
                  <a:cubicBezTo>
                    <a:pt x="87939" y="28491"/>
                    <a:pt x="86945" y="28276"/>
                    <a:pt x="86408" y="27739"/>
                  </a:cubicBezTo>
                  <a:cubicBezTo>
                    <a:pt x="86528" y="25888"/>
                    <a:pt x="86637" y="24128"/>
                    <a:pt x="86752" y="22304"/>
                  </a:cubicBezTo>
                  <a:cubicBezTo>
                    <a:pt x="86202" y="22211"/>
                    <a:pt x="85716" y="22175"/>
                    <a:pt x="85253" y="22047"/>
                  </a:cubicBezTo>
                  <a:cubicBezTo>
                    <a:pt x="84080" y="21712"/>
                    <a:pt x="82838" y="21492"/>
                    <a:pt x="81774" y="20937"/>
                  </a:cubicBezTo>
                  <a:cubicBezTo>
                    <a:pt x="80193" y="20121"/>
                    <a:pt x="79556" y="18568"/>
                    <a:pt x="79258" y="16862"/>
                  </a:cubicBezTo>
                  <a:cubicBezTo>
                    <a:pt x="79226" y="16675"/>
                    <a:pt x="78970" y="16469"/>
                    <a:pt x="78768" y="16372"/>
                  </a:cubicBezTo>
                  <a:cubicBezTo>
                    <a:pt x="76902" y="15482"/>
                    <a:pt x="76448" y="14231"/>
                    <a:pt x="76907" y="12449"/>
                  </a:cubicBezTo>
                  <a:cubicBezTo>
                    <a:pt x="76961" y="12224"/>
                    <a:pt x="77209" y="11921"/>
                    <a:pt x="77407" y="11894"/>
                  </a:cubicBezTo>
                  <a:cubicBezTo>
                    <a:pt x="77416" y="11892"/>
                    <a:pt x="77425" y="11892"/>
                    <a:pt x="77434" y="11892"/>
                  </a:cubicBezTo>
                  <a:cubicBezTo>
                    <a:pt x="77621" y="11892"/>
                    <a:pt x="77843" y="12148"/>
                    <a:pt x="78053" y="12279"/>
                  </a:cubicBezTo>
                  <a:cubicBezTo>
                    <a:pt x="78222" y="12384"/>
                    <a:pt x="78392" y="12485"/>
                    <a:pt x="78562" y="12586"/>
                  </a:cubicBezTo>
                  <a:cubicBezTo>
                    <a:pt x="78608" y="12398"/>
                    <a:pt x="78653" y="12205"/>
                    <a:pt x="78703" y="12018"/>
                  </a:cubicBezTo>
                  <a:cubicBezTo>
                    <a:pt x="78470" y="11352"/>
                    <a:pt x="78101" y="11086"/>
                    <a:pt x="77339" y="11086"/>
                  </a:cubicBezTo>
                  <a:cubicBezTo>
                    <a:pt x="77203" y="11086"/>
                    <a:pt x="77055" y="11094"/>
                    <a:pt x="76893" y="11111"/>
                  </a:cubicBezTo>
                  <a:cubicBezTo>
                    <a:pt x="76843" y="10707"/>
                    <a:pt x="76911" y="10528"/>
                    <a:pt x="77415" y="10478"/>
                  </a:cubicBezTo>
                  <a:cubicBezTo>
                    <a:pt x="78181" y="10395"/>
                    <a:pt x="79001" y="10276"/>
                    <a:pt x="79675" y="9933"/>
                  </a:cubicBezTo>
                  <a:cubicBezTo>
                    <a:pt x="81298" y="9098"/>
                    <a:pt x="82879" y="8163"/>
                    <a:pt x="84429" y="7192"/>
                  </a:cubicBezTo>
                  <a:cubicBezTo>
                    <a:pt x="85831" y="6311"/>
                    <a:pt x="86999" y="5147"/>
                    <a:pt x="88036" y="3854"/>
                  </a:cubicBezTo>
                  <a:cubicBezTo>
                    <a:pt x="88356" y="3456"/>
                    <a:pt x="88755" y="3117"/>
                    <a:pt x="89057" y="2709"/>
                  </a:cubicBezTo>
                  <a:cubicBezTo>
                    <a:pt x="89452" y="2177"/>
                    <a:pt x="89786" y="1599"/>
                    <a:pt x="90222" y="926"/>
                  </a:cubicBezTo>
                  <a:close/>
                  <a:moveTo>
                    <a:pt x="93411" y="26965"/>
                  </a:moveTo>
                  <a:cubicBezTo>
                    <a:pt x="95593" y="27492"/>
                    <a:pt x="97812" y="27886"/>
                    <a:pt x="99929" y="28583"/>
                  </a:cubicBezTo>
                  <a:cubicBezTo>
                    <a:pt x="101323" y="29041"/>
                    <a:pt x="102583" y="29917"/>
                    <a:pt x="103216" y="31397"/>
                  </a:cubicBezTo>
                  <a:cubicBezTo>
                    <a:pt x="103317" y="31631"/>
                    <a:pt x="103464" y="31841"/>
                    <a:pt x="103601" y="32094"/>
                  </a:cubicBezTo>
                  <a:cubicBezTo>
                    <a:pt x="103366" y="32167"/>
                    <a:pt x="103179" y="32226"/>
                    <a:pt x="102831" y="32341"/>
                  </a:cubicBezTo>
                  <a:cubicBezTo>
                    <a:pt x="103252" y="32681"/>
                    <a:pt x="103555" y="32965"/>
                    <a:pt x="103894" y="33180"/>
                  </a:cubicBezTo>
                  <a:cubicBezTo>
                    <a:pt x="104952" y="33859"/>
                    <a:pt x="105599" y="34875"/>
                    <a:pt x="106208" y="35925"/>
                  </a:cubicBezTo>
                  <a:cubicBezTo>
                    <a:pt x="106314" y="36099"/>
                    <a:pt x="106337" y="36329"/>
                    <a:pt x="106415" y="36604"/>
                  </a:cubicBezTo>
                  <a:cubicBezTo>
                    <a:pt x="106163" y="36526"/>
                    <a:pt x="105998" y="36480"/>
                    <a:pt x="105805" y="36421"/>
                  </a:cubicBezTo>
                  <a:cubicBezTo>
                    <a:pt x="105742" y="36631"/>
                    <a:pt x="105682" y="36819"/>
                    <a:pt x="105614" y="37035"/>
                  </a:cubicBezTo>
                  <a:cubicBezTo>
                    <a:pt x="105860" y="37176"/>
                    <a:pt x="106090" y="37310"/>
                    <a:pt x="106378" y="37470"/>
                  </a:cubicBezTo>
                  <a:cubicBezTo>
                    <a:pt x="106232" y="37649"/>
                    <a:pt x="106140" y="37864"/>
                    <a:pt x="105980" y="37938"/>
                  </a:cubicBezTo>
                  <a:cubicBezTo>
                    <a:pt x="105255" y="38276"/>
                    <a:pt x="104514" y="38553"/>
                    <a:pt x="103744" y="38553"/>
                  </a:cubicBezTo>
                  <a:cubicBezTo>
                    <a:pt x="103369" y="38553"/>
                    <a:pt x="102987" y="38488"/>
                    <a:pt x="102597" y="38331"/>
                  </a:cubicBezTo>
                  <a:cubicBezTo>
                    <a:pt x="101401" y="37855"/>
                    <a:pt x="100942" y="37075"/>
                    <a:pt x="101020" y="35687"/>
                  </a:cubicBezTo>
                  <a:cubicBezTo>
                    <a:pt x="101076" y="34578"/>
                    <a:pt x="101639" y="33680"/>
                    <a:pt x="102276" y="32818"/>
                  </a:cubicBezTo>
                  <a:cubicBezTo>
                    <a:pt x="102367" y="32694"/>
                    <a:pt x="102386" y="32519"/>
                    <a:pt x="102440" y="32373"/>
                  </a:cubicBezTo>
                  <a:cubicBezTo>
                    <a:pt x="102404" y="32364"/>
                    <a:pt x="102367" y="32355"/>
                    <a:pt x="102326" y="32341"/>
                  </a:cubicBezTo>
                  <a:cubicBezTo>
                    <a:pt x="102212" y="32303"/>
                    <a:pt x="102090" y="32255"/>
                    <a:pt x="101992" y="32255"/>
                  </a:cubicBezTo>
                  <a:cubicBezTo>
                    <a:pt x="101960" y="32255"/>
                    <a:pt x="101930" y="32260"/>
                    <a:pt x="101904" y="32273"/>
                  </a:cubicBezTo>
                  <a:cubicBezTo>
                    <a:pt x="101666" y="32382"/>
                    <a:pt x="101447" y="32580"/>
                    <a:pt x="101291" y="32790"/>
                  </a:cubicBezTo>
                  <a:cubicBezTo>
                    <a:pt x="101011" y="33171"/>
                    <a:pt x="100782" y="33593"/>
                    <a:pt x="100516" y="34023"/>
                  </a:cubicBezTo>
                  <a:cubicBezTo>
                    <a:pt x="100076" y="33899"/>
                    <a:pt x="99608" y="33840"/>
                    <a:pt x="99214" y="33638"/>
                  </a:cubicBezTo>
                  <a:cubicBezTo>
                    <a:pt x="99017" y="33537"/>
                    <a:pt x="98843" y="33189"/>
                    <a:pt x="98834" y="32946"/>
                  </a:cubicBezTo>
                  <a:cubicBezTo>
                    <a:pt x="98807" y="32163"/>
                    <a:pt x="98870" y="31374"/>
                    <a:pt x="98870" y="30586"/>
                  </a:cubicBezTo>
                  <a:cubicBezTo>
                    <a:pt x="98870" y="29710"/>
                    <a:pt x="98595" y="29330"/>
                    <a:pt x="97738" y="29284"/>
                  </a:cubicBezTo>
                  <a:cubicBezTo>
                    <a:pt x="97246" y="29256"/>
                    <a:pt x="96752" y="29248"/>
                    <a:pt x="96258" y="29248"/>
                  </a:cubicBezTo>
                  <a:cubicBezTo>
                    <a:pt x="95526" y="29248"/>
                    <a:pt x="94793" y="29266"/>
                    <a:pt x="94062" y="29266"/>
                  </a:cubicBezTo>
                  <a:lnTo>
                    <a:pt x="91880" y="29266"/>
                  </a:lnTo>
                  <a:cubicBezTo>
                    <a:pt x="92435" y="28532"/>
                    <a:pt x="93375" y="28046"/>
                    <a:pt x="93411" y="26965"/>
                  </a:cubicBezTo>
                  <a:close/>
                  <a:moveTo>
                    <a:pt x="75927" y="32552"/>
                  </a:moveTo>
                  <a:cubicBezTo>
                    <a:pt x="77161" y="32552"/>
                    <a:pt x="77774" y="33429"/>
                    <a:pt x="77870" y="34738"/>
                  </a:cubicBezTo>
                  <a:cubicBezTo>
                    <a:pt x="77884" y="34903"/>
                    <a:pt x="77874" y="35068"/>
                    <a:pt x="77874" y="35233"/>
                  </a:cubicBezTo>
                  <a:cubicBezTo>
                    <a:pt x="77855" y="36998"/>
                    <a:pt x="77278" y="37864"/>
                    <a:pt x="75747" y="38419"/>
                  </a:cubicBezTo>
                  <a:cubicBezTo>
                    <a:pt x="75484" y="38515"/>
                    <a:pt x="75251" y="38563"/>
                    <a:pt x="75045" y="38563"/>
                  </a:cubicBezTo>
                  <a:cubicBezTo>
                    <a:pt x="74493" y="38563"/>
                    <a:pt x="74134" y="38217"/>
                    <a:pt x="73910" y="37507"/>
                  </a:cubicBezTo>
                  <a:cubicBezTo>
                    <a:pt x="73429" y="35962"/>
                    <a:pt x="73653" y="34496"/>
                    <a:pt x="74441" y="33125"/>
                  </a:cubicBezTo>
                  <a:cubicBezTo>
                    <a:pt x="74592" y="32864"/>
                    <a:pt x="75010" y="32671"/>
                    <a:pt x="75335" y="32611"/>
                  </a:cubicBezTo>
                  <a:cubicBezTo>
                    <a:pt x="75546" y="32571"/>
                    <a:pt x="75744" y="32552"/>
                    <a:pt x="75927" y="32552"/>
                  </a:cubicBezTo>
                  <a:close/>
                  <a:moveTo>
                    <a:pt x="28964" y="47925"/>
                  </a:moveTo>
                  <a:cubicBezTo>
                    <a:pt x="28977" y="47957"/>
                    <a:pt x="28995" y="47993"/>
                    <a:pt x="29010" y="48030"/>
                  </a:cubicBezTo>
                  <a:lnTo>
                    <a:pt x="29009" y="48030"/>
                  </a:lnTo>
                  <a:cubicBezTo>
                    <a:pt x="28958" y="48067"/>
                    <a:pt x="28913" y="48113"/>
                    <a:pt x="28854" y="48140"/>
                  </a:cubicBezTo>
                  <a:cubicBezTo>
                    <a:pt x="28354" y="48364"/>
                    <a:pt x="28235" y="48694"/>
                    <a:pt x="28318" y="49268"/>
                  </a:cubicBezTo>
                  <a:cubicBezTo>
                    <a:pt x="28427" y="50055"/>
                    <a:pt x="28345" y="50867"/>
                    <a:pt x="28345" y="51779"/>
                  </a:cubicBezTo>
                  <a:cubicBezTo>
                    <a:pt x="28003" y="51779"/>
                    <a:pt x="27590" y="51856"/>
                    <a:pt x="27206" y="51856"/>
                  </a:cubicBezTo>
                  <a:cubicBezTo>
                    <a:pt x="26962" y="51856"/>
                    <a:pt x="26730" y="51825"/>
                    <a:pt x="26534" y="51725"/>
                  </a:cubicBezTo>
                  <a:cubicBezTo>
                    <a:pt x="26034" y="51468"/>
                    <a:pt x="25287" y="51715"/>
                    <a:pt x="24984" y="50940"/>
                  </a:cubicBezTo>
                  <a:cubicBezTo>
                    <a:pt x="24751" y="50345"/>
                    <a:pt x="24265" y="49854"/>
                    <a:pt x="23848" y="49255"/>
                  </a:cubicBezTo>
                  <a:cubicBezTo>
                    <a:pt x="24797" y="49057"/>
                    <a:pt x="25663" y="48905"/>
                    <a:pt x="26507" y="48685"/>
                  </a:cubicBezTo>
                  <a:cubicBezTo>
                    <a:pt x="27336" y="48466"/>
                    <a:pt x="28148" y="48182"/>
                    <a:pt x="28964" y="47925"/>
                  </a:cubicBezTo>
                  <a:close/>
                  <a:moveTo>
                    <a:pt x="28573" y="52633"/>
                  </a:moveTo>
                  <a:cubicBezTo>
                    <a:pt x="28707" y="53371"/>
                    <a:pt x="28854" y="54168"/>
                    <a:pt x="29004" y="55016"/>
                  </a:cubicBezTo>
                  <a:lnTo>
                    <a:pt x="27372" y="55016"/>
                  </a:lnTo>
                  <a:cubicBezTo>
                    <a:pt x="27033" y="54227"/>
                    <a:pt x="26699" y="53453"/>
                    <a:pt x="26346" y="52633"/>
                  </a:cubicBezTo>
                  <a:close/>
                  <a:moveTo>
                    <a:pt x="22180" y="53050"/>
                  </a:moveTo>
                  <a:lnTo>
                    <a:pt x="22180" y="53050"/>
                  </a:lnTo>
                  <a:cubicBezTo>
                    <a:pt x="23537" y="53319"/>
                    <a:pt x="24856" y="53572"/>
                    <a:pt x="26167" y="53856"/>
                  </a:cubicBezTo>
                  <a:cubicBezTo>
                    <a:pt x="26295" y="53883"/>
                    <a:pt x="26423" y="54066"/>
                    <a:pt x="26484" y="54209"/>
                  </a:cubicBezTo>
                  <a:cubicBezTo>
                    <a:pt x="26585" y="54457"/>
                    <a:pt x="26639" y="54722"/>
                    <a:pt x="26768" y="55176"/>
                  </a:cubicBezTo>
                  <a:cubicBezTo>
                    <a:pt x="25392" y="54928"/>
                    <a:pt x="24123" y="54781"/>
                    <a:pt x="22899" y="54451"/>
                  </a:cubicBezTo>
                  <a:cubicBezTo>
                    <a:pt x="22005" y="54209"/>
                    <a:pt x="22024" y="54081"/>
                    <a:pt x="22180" y="53050"/>
                  </a:cubicBezTo>
                  <a:close/>
                  <a:moveTo>
                    <a:pt x="54929" y="52303"/>
                  </a:moveTo>
                  <a:cubicBezTo>
                    <a:pt x="55153" y="53146"/>
                    <a:pt x="55749" y="53512"/>
                    <a:pt x="56647" y="53563"/>
                  </a:cubicBezTo>
                  <a:cubicBezTo>
                    <a:pt x="56964" y="53581"/>
                    <a:pt x="57293" y="53903"/>
                    <a:pt x="57560" y="54145"/>
                  </a:cubicBezTo>
                  <a:cubicBezTo>
                    <a:pt x="57863" y="54421"/>
                    <a:pt x="58105" y="54764"/>
                    <a:pt x="58435" y="55149"/>
                  </a:cubicBezTo>
                  <a:cubicBezTo>
                    <a:pt x="58059" y="55942"/>
                    <a:pt x="57362" y="56556"/>
                    <a:pt x="56510" y="57006"/>
                  </a:cubicBezTo>
                  <a:cubicBezTo>
                    <a:pt x="56171" y="57185"/>
                    <a:pt x="55814" y="57323"/>
                    <a:pt x="55456" y="57460"/>
                  </a:cubicBezTo>
                  <a:cubicBezTo>
                    <a:pt x="55408" y="57477"/>
                    <a:pt x="55349" y="57486"/>
                    <a:pt x="55290" y="57486"/>
                  </a:cubicBezTo>
                  <a:cubicBezTo>
                    <a:pt x="55224" y="57486"/>
                    <a:pt x="55158" y="57475"/>
                    <a:pt x="55107" y="57451"/>
                  </a:cubicBezTo>
                  <a:cubicBezTo>
                    <a:pt x="54851" y="57317"/>
                    <a:pt x="54571" y="57194"/>
                    <a:pt x="54365" y="56997"/>
                  </a:cubicBezTo>
                  <a:cubicBezTo>
                    <a:pt x="53681" y="56355"/>
                    <a:pt x="52903" y="55960"/>
                    <a:pt x="51968" y="55924"/>
                  </a:cubicBezTo>
                  <a:cubicBezTo>
                    <a:pt x="51674" y="55911"/>
                    <a:pt x="51578" y="55773"/>
                    <a:pt x="51611" y="55503"/>
                  </a:cubicBezTo>
                  <a:cubicBezTo>
                    <a:pt x="51702" y="54691"/>
                    <a:pt x="51912" y="54027"/>
                    <a:pt x="52806" y="53660"/>
                  </a:cubicBezTo>
                  <a:cubicBezTo>
                    <a:pt x="53549" y="53352"/>
                    <a:pt x="54186" y="52788"/>
                    <a:pt x="54929" y="52303"/>
                  </a:cubicBezTo>
                  <a:close/>
                  <a:moveTo>
                    <a:pt x="51562" y="56723"/>
                  </a:moveTo>
                  <a:cubicBezTo>
                    <a:pt x="51573" y="56723"/>
                    <a:pt x="51585" y="56724"/>
                    <a:pt x="51596" y="56725"/>
                  </a:cubicBezTo>
                  <a:cubicBezTo>
                    <a:pt x="52127" y="56780"/>
                    <a:pt x="52697" y="56858"/>
                    <a:pt x="53164" y="57097"/>
                  </a:cubicBezTo>
                  <a:cubicBezTo>
                    <a:pt x="53961" y="57509"/>
                    <a:pt x="54695" y="58050"/>
                    <a:pt x="55547" y="58595"/>
                  </a:cubicBezTo>
                  <a:cubicBezTo>
                    <a:pt x="55171" y="58847"/>
                    <a:pt x="54787" y="59104"/>
                    <a:pt x="54356" y="59397"/>
                  </a:cubicBezTo>
                  <a:lnTo>
                    <a:pt x="54356" y="59397"/>
                  </a:lnTo>
                  <a:cubicBezTo>
                    <a:pt x="54145" y="58572"/>
                    <a:pt x="53576" y="58243"/>
                    <a:pt x="52920" y="57995"/>
                  </a:cubicBezTo>
                  <a:cubicBezTo>
                    <a:pt x="52242" y="57747"/>
                    <a:pt x="51578" y="57482"/>
                    <a:pt x="50904" y="57225"/>
                  </a:cubicBezTo>
                  <a:cubicBezTo>
                    <a:pt x="50894" y="57156"/>
                    <a:pt x="50886" y="57092"/>
                    <a:pt x="50877" y="57028"/>
                  </a:cubicBezTo>
                  <a:cubicBezTo>
                    <a:pt x="51103" y="56923"/>
                    <a:pt x="51342" y="56723"/>
                    <a:pt x="51562" y="56723"/>
                  </a:cubicBezTo>
                  <a:close/>
                  <a:moveTo>
                    <a:pt x="97436" y="30082"/>
                  </a:moveTo>
                  <a:cubicBezTo>
                    <a:pt x="98026" y="30082"/>
                    <a:pt x="98058" y="30197"/>
                    <a:pt x="98078" y="30939"/>
                  </a:cubicBezTo>
                  <a:cubicBezTo>
                    <a:pt x="98097" y="31654"/>
                    <a:pt x="98083" y="32364"/>
                    <a:pt x="98083" y="33106"/>
                  </a:cubicBezTo>
                  <a:lnTo>
                    <a:pt x="98083" y="33106"/>
                  </a:lnTo>
                  <a:cubicBezTo>
                    <a:pt x="97738" y="33148"/>
                    <a:pt x="97487" y="33157"/>
                    <a:pt x="97249" y="33211"/>
                  </a:cubicBezTo>
                  <a:cubicBezTo>
                    <a:pt x="95389" y="33651"/>
                    <a:pt x="94463" y="35018"/>
                    <a:pt x="93949" y="36695"/>
                  </a:cubicBezTo>
                  <a:cubicBezTo>
                    <a:pt x="93042" y="39661"/>
                    <a:pt x="92634" y="42718"/>
                    <a:pt x="92753" y="45807"/>
                  </a:cubicBezTo>
                  <a:cubicBezTo>
                    <a:pt x="92895" y="49446"/>
                    <a:pt x="93216" y="53077"/>
                    <a:pt x="93459" y="56711"/>
                  </a:cubicBezTo>
                  <a:cubicBezTo>
                    <a:pt x="93522" y="57623"/>
                    <a:pt x="93600" y="58536"/>
                    <a:pt x="93665" y="59452"/>
                  </a:cubicBezTo>
                  <a:cubicBezTo>
                    <a:pt x="93678" y="59590"/>
                    <a:pt x="93642" y="59732"/>
                    <a:pt x="93633" y="59870"/>
                  </a:cubicBezTo>
                  <a:cubicBezTo>
                    <a:pt x="93577" y="59897"/>
                    <a:pt x="93527" y="59924"/>
                    <a:pt x="93472" y="59952"/>
                  </a:cubicBezTo>
                  <a:cubicBezTo>
                    <a:pt x="92441" y="58814"/>
                    <a:pt x="91377" y="57710"/>
                    <a:pt x="90392" y="56532"/>
                  </a:cubicBezTo>
                  <a:cubicBezTo>
                    <a:pt x="89553" y="55524"/>
                    <a:pt x="88833" y="54415"/>
                    <a:pt x="88004" y="53393"/>
                  </a:cubicBezTo>
                  <a:cubicBezTo>
                    <a:pt x="87808" y="53149"/>
                    <a:pt x="87634" y="53031"/>
                    <a:pt x="87472" y="53031"/>
                  </a:cubicBezTo>
                  <a:cubicBezTo>
                    <a:pt x="87276" y="53031"/>
                    <a:pt x="87097" y="53202"/>
                    <a:pt x="86917" y="53534"/>
                  </a:cubicBezTo>
                  <a:cubicBezTo>
                    <a:pt x="86675" y="53984"/>
                    <a:pt x="86477" y="54461"/>
                    <a:pt x="86253" y="54920"/>
                  </a:cubicBezTo>
                  <a:cubicBezTo>
                    <a:pt x="85464" y="56523"/>
                    <a:pt x="84672" y="58128"/>
                    <a:pt x="83751" y="59737"/>
                  </a:cubicBezTo>
                  <a:cubicBezTo>
                    <a:pt x="83439" y="58674"/>
                    <a:pt x="83122" y="57610"/>
                    <a:pt x="82819" y="56542"/>
                  </a:cubicBezTo>
                  <a:cubicBezTo>
                    <a:pt x="81069" y="50378"/>
                    <a:pt x="80772" y="44065"/>
                    <a:pt x="80922" y="37708"/>
                  </a:cubicBezTo>
                  <a:cubicBezTo>
                    <a:pt x="80958" y="36114"/>
                    <a:pt x="81032" y="34519"/>
                    <a:pt x="81046" y="32928"/>
                  </a:cubicBezTo>
                  <a:cubicBezTo>
                    <a:pt x="81050" y="32350"/>
                    <a:pt x="81275" y="32033"/>
                    <a:pt x="81812" y="31896"/>
                  </a:cubicBezTo>
                  <a:cubicBezTo>
                    <a:pt x="84649" y="31149"/>
                    <a:pt x="87485" y="30421"/>
                    <a:pt x="90432" y="30306"/>
                  </a:cubicBezTo>
                  <a:cubicBezTo>
                    <a:pt x="92683" y="30224"/>
                    <a:pt x="94934" y="30146"/>
                    <a:pt x="97189" y="30087"/>
                  </a:cubicBezTo>
                  <a:cubicBezTo>
                    <a:pt x="97281" y="30084"/>
                    <a:pt x="97363" y="30082"/>
                    <a:pt x="97436" y="30082"/>
                  </a:cubicBezTo>
                  <a:close/>
                  <a:moveTo>
                    <a:pt x="16841" y="51527"/>
                  </a:moveTo>
                  <a:cubicBezTo>
                    <a:pt x="16956" y="51527"/>
                    <a:pt x="17073" y="51544"/>
                    <a:pt x="17193" y="51578"/>
                  </a:cubicBezTo>
                  <a:cubicBezTo>
                    <a:pt x="18091" y="51825"/>
                    <a:pt x="18976" y="52105"/>
                    <a:pt x="19856" y="52412"/>
                  </a:cubicBezTo>
                  <a:cubicBezTo>
                    <a:pt x="20438" y="52618"/>
                    <a:pt x="20997" y="52888"/>
                    <a:pt x="21749" y="53210"/>
                  </a:cubicBezTo>
                  <a:cubicBezTo>
                    <a:pt x="20983" y="55726"/>
                    <a:pt x="20222" y="58257"/>
                    <a:pt x="19429" y="60864"/>
                  </a:cubicBezTo>
                  <a:cubicBezTo>
                    <a:pt x="18284" y="60387"/>
                    <a:pt x="17138" y="60053"/>
                    <a:pt x="16143" y="59466"/>
                  </a:cubicBezTo>
                  <a:cubicBezTo>
                    <a:pt x="14414" y="58449"/>
                    <a:pt x="13934" y="57752"/>
                    <a:pt x="14199" y="55703"/>
                  </a:cubicBezTo>
                  <a:cubicBezTo>
                    <a:pt x="14387" y="54264"/>
                    <a:pt x="14915" y="52949"/>
                    <a:pt x="15987" y="51903"/>
                  </a:cubicBezTo>
                  <a:cubicBezTo>
                    <a:pt x="16245" y="51649"/>
                    <a:pt x="16533" y="51527"/>
                    <a:pt x="16841" y="51527"/>
                  </a:cubicBezTo>
                  <a:close/>
                  <a:moveTo>
                    <a:pt x="48447" y="47870"/>
                  </a:moveTo>
                  <a:lnTo>
                    <a:pt x="48447" y="47870"/>
                  </a:lnTo>
                  <a:cubicBezTo>
                    <a:pt x="48970" y="48732"/>
                    <a:pt x="48254" y="49411"/>
                    <a:pt x="48612" y="50062"/>
                  </a:cubicBezTo>
                  <a:cubicBezTo>
                    <a:pt x="49584" y="49593"/>
                    <a:pt x="50482" y="49112"/>
                    <a:pt x="51418" y="48718"/>
                  </a:cubicBezTo>
                  <a:cubicBezTo>
                    <a:pt x="51855" y="48535"/>
                    <a:pt x="52295" y="48429"/>
                    <a:pt x="52731" y="48429"/>
                  </a:cubicBezTo>
                  <a:cubicBezTo>
                    <a:pt x="53244" y="48429"/>
                    <a:pt x="53752" y="48576"/>
                    <a:pt x="54245" y="48916"/>
                  </a:cubicBezTo>
                  <a:cubicBezTo>
                    <a:pt x="54800" y="49291"/>
                    <a:pt x="55162" y="49937"/>
                    <a:pt x="54914" y="50561"/>
                  </a:cubicBezTo>
                  <a:lnTo>
                    <a:pt x="54915" y="50561"/>
                  </a:lnTo>
                  <a:cubicBezTo>
                    <a:pt x="54691" y="51120"/>
                    <a:pt x="54369" y="51702"/>
                    <a:pt x="53938" y="52111"/>
                  </a:cubicBezTo>
                  <a:cubicBezTo>
                    <a:pt x="52756" y="53229"/>
                    <a:pt x="51266" y="53642"/>
                    <a:pt x="49666" y="53737"/>
                  </a:cubicBezTo>
                  <a:cubicBezTo>
                    <a:pt x="48791" y="53788"/>
                    <a:pt x="47920" y="53871"/>
                    <a:pt x="47045" y="53958"/>
                  </a:cubicBezTo>
                  <a:cubicBezTo>
                    <a:pt x="46908" y="53966"/>
                    <a:pt x="46751" y="54021"/>
                    <a:pt x="46645" y="54109"/>
                  </a:cubicBezTo>
                  <a:cubicBezTo>
                    <a:pt x="45065" y="55401"/>
                    <a:pt x="43222" y="56245"/>
                    <a:pt x="41375" y="57023"/>
                  </a:cubicBezTo>
                  <a:cubicBezTo>
                    <a:pt x="39102" y="57986"/>
                    <a:pt x="36782" y="58866"/>
                    <a:pt x="34417" y="59554"/>
                  </a:cubicBezTo>
                  <a:cubicBezTo>
                    <a:pt x="32084" y="60233"/>
                    <a:pt x="29691" y="60769"/>
                    <a:pt x="27290" y="61098"/>
                  </a:cubicBezTo>
                  <a:cubicBezTo>
                    <a:pt x="26576" y="61198"/>
                    <a:pt x="25853" y="61229"/>
                    <a:pt x="25125" y="61229"/>
                  </a:cubicBezTo>
                  <a:cubicBezTo>
                    <a:pt x="24058" y="61229"/>
                    <a:pt x="22982" y="61163"/>
                    <a:pt x="21913" y="61158"/>
                  </a:cubicBezTo>
                  <a:cubicBezTo>
                    <a:pt x="21322" y="61154"/>
                    <a:pt x="20725" y="61089"/>
                    <a:pt x="20134" y="61053"/>
                  </a:cubicBezTo>
                  <a:cubicBezTo>
                    <a:pt x="20813" y="58908"/>
                    <a:pt x="21464" y="56840"/>
                    <a:pt x="22124" y="54755"/>
                  </a:cubicBezTo>
                  <a:cubicBezTo>
                    <a:pt x="23426" y="55626"/>
                    <a:pt x="24993" y="55612"/>
                    <a:pt x="26542" y="55727"/>
                  </a:cubicBezTo>
                  <a:cubicBezTo>
                    <a:pt x="27330" y="55784"/>
                    <a:pt x="28113" y="55812"/>
                    <a:pt x="28891" y="55812"/>
                  </a:cubicBezTo>
                  <a:cubicBezTo>
                    <a:pt x="33662" y="55812"/>
                    <a:pt x="38260" y="54768"/>
                    <a:pt x="42741" y="53050"/>
                  </a:cubicBezTo>
                  <a:cubicBezTo>
                    <a:pt x="43662" y="52702"/>
                    <a:pt x="44565" y="52252"/>
                    <a:pt x="45376" y="51707"/>
                  </a:cubicBezTo>
                  <a:cubicBezTo>
                    <a:pt x="45917" y="51341"/>
                    <a:pt x="46306" y="50740"/>
                    <a:pt x="46733" y="50218"/>
                  </a:cubicBezTo>
                  <a:cubicBezTo>
                    <a:pt x="47164" y="49694"/>
                    <a:pt x="47558" y="49145"/>
                    <a:pt x="47962" y="48600"/>
                  </a:cubicBezTo>
                  <a:cubicBezTo>
                    <a:pt x="48136" y="48366"/>
                    <a:pt x="48287" y="48114"/>
                    <a:pt x="48447" y="47870"/>
                  </a:cubicBezTo>
                  <a:close/>
                  <a:moveTo>
                    <a:pt x="14822" y="59842"/>
                  </a:moveTo>
                  <a:cubicBezTo>
                    <a:pt x="15863" y="60260"/>
                    <a:pt x="16890" y="60709"/>
                    <a:pt x="17944" y="61089"/>
                  </a:cubicBezTo>
                  <a:cubicBezTo>
                    <a:pt x="18599" y="61333"/>
                    <a:pt x="19387" y="61126"/>
                    <a:pt x="19970" y="61718"/>
                  </a:cubicBezTo>
                  <a:cubicBezTo>
                    <a:pt x="20117" y="61868"/>
                    <a:pt x="20451" y="61877"/>
                    <a:pt x="20704" y="61882"/>
                  </a:cubicBezTo>
                  <a:cubicBezTo>
                    <a:pt x="22784" y="61923"/>
                    <a:pt x="24869" y="61950"/>
                    <a:pt x="26951" y="61983"/>
                  </a:cubicBezTo>
                  <a:lnTo>
                    <a:pt x="27515" y="61983"/>
                  </a:lnTo>
                  <a:lnTo>
                    <a:pt x="27515" y="63532"/>
                  </a:lnTo>
                  <a:cubicBezTo>
                    <a:pt x="27306" y="63598"/>
                    <a:pt x="26886" y="63628"/>
                    <a:pt x="26319" y="63628"/>
                  </a:cubicBezTo>
                  <a:cubicBezTo>
                    <a:pt x="23269" y="63628"/>
                    <a:pt x="15962" y="62769"/>
                    <a:pt x="14277" y="62111"/>
                  </a:cubicBezTo>
                  <a:cubicBezTo>
                    <a:pt x="14474" y="61305"/>
                    <a:pt x="14662" y="60525"/>
                    <a:pt x="14822" y="59842"/>
                  </a:cubicBezTo>
                  <a:close/>
                  <a:moveTo>
                    <a:pt x="14049" y="62688"/>
                  </a:moveTo>
                  <a:cubicBezTo>
                    <a:pt x="15213" y="63418"/>
                    <a:pt x="16501" y="63426"/>
                    <a:pt x="17762" y="63578"/>
                  </a:cubicBezTo>
                  <a:cubicBezTo>
                    <a:pt x="20049" y="63858"/>
                    <a:pt x="22327" y="64192"/>
                    <a:pt x="24618" y="64430"/>
                  </a:cubicBezTo>
                  <a:cubicBezTo>
                    <a:pt x="24982" y="64468"/>
                    <a:pt x="25349" y="64480"/>
                    <a:pt x="25720" y="64480"/>
                  </a:cubicBezTo>
                  <a:cubicBezTo>
                    <a:pt x="26325" y="64480"/>
                    <a:pt x="26940" y="64449"/>
                    <a:pt x="27571" y="64449"/>
                  </a:cubicBezTo>
                  <a:cubicBezTo>
                    <a:pt x="27634" y="65181"/>
                    <a:pt x="27694" y="65865"/>
                    <a:pt x="27763" y="66666"/>
                  </a:cubicBezTo>
                  <a:cubicBezTo>
                    <a:pt x="27145" y="66675"/>
                    <a:pt x="26529" y="66680"/>
                    <a:pt x="25914" y="66680"/>
                  </a:cubicBezTo>
                  <a:cubicBezTo>
                    <a:pt x="21588" y="66680"/>
                    <a:pt x="17316" y="66434"/>
                    <a:pt x="13021" y="65467"/>
                  </a:cubicBezTo>
                  <a:cubicBezTo>
                    <a:pt x="13356" y="64558"/>
                    <a:pt x="13696" y="63641"/>
                    <a:pt x="14049" y="62688"/>
                  </a:cubicBezTo>
                  <a:close/>
                  <a:moveTo>
                    <a:pt x="12785" y="66143"/>
                  </a:moveTo>
                  <a:cubicBezTo>
                    <a:pt x="17182" y="67364"/>
                    <a:pt x="21649" y="67549"/>
                    <a:pt x="26165" y="67549"/>
                  </a:cubicBezTo>
                  <a:cubicBezTo>
                    <a:pt x="26737" y="67549"/>
                    <a:pt x="27309" y="67546"/>
                    <a:pt x="27882" y="67542"/>
                  </a:cubicBezTo>
                  <a:cubicBezTo>
                    <a:pt x="27933" y="67960"/>
                    <a:pt x="27983" y="68408"/>
                    <a:pt x="28034" y="68858"/>
                  </a:cubicBezTo>
                  <a:cubicBezTo>
                    <a:pt x="28079" y="69289"/>
                    <a:pt x="28116" y="69724"/>
                    <a:pt x="28156" y="70160"/>
                  </a:cubicBezTo>
                  <a:lnTo>
                    <a:pt x="28157" y="70160"/>
                  </a:lnTo>
                  <a:cubicBezTo>
                    <a:pt x="26774" y="70365"/>
                    <a:pt x="25399" y="70446"/>
                    <a:pt x="24029" y="70446"/>
                  </a:cubicBezTo>
                  <a:cubicBezTo>
                    <a:pt x="19987" y="70446"/>
                    <a:pt x="15980" y="69739"/>
                    <a:pt x="11876" y="69416"/>
                  </a:cubicBezTo>
                  <a:cubicBezTo>
                    <a:pt x="12212" y="68220"/>
                    <a:pt x="12486" y="67220"/>
                    <a:pt x="12785" y="66143"/>
                  </a:cubicBezTo>
                  <a:close/>
                  <a:moveTo>
                    <a:pt x="50997" y="58263"/>
                  </a:moveTo>
                  <a:cubicBezTo>
                    <a:pt x="51037" y="58263"/>
                    <a:pt x="51074" y="58268"/>
                    <a:pt x="51105" y="58279"/>
                  </a:cubicBezTo>
                  <a:cubicBezTo>
                    <a:pt x="51734" y="58481"/>
                    <a:pt x="52352" y="58706"/>
                    <a:pt x="52958" y="58962"/>
                  </a:cubicBezTo>
                  <a:cubicBezTo>
                    <a:pt x="53484" y="59191"/>
                    <a:pt x="53595" y="59516"/>
                    <a:pt x="53334" y="60025"/>
                  </a:cubicBezTo>
                  <a:cubicBezTo>
                    <a:pt x="53128" y="60433"/>
                    <a:pt x="52867" y="60809"/>
                    <a:pt x="52642" y="61208"/>
                  </a:cubicBezTo>
                  <a:cubicBezTo>
                    <a:pt x="51478" y="63303"/>
                    <a:pt x="50391" y="65448"/>
                    <a:pt x="48932" y="67354"/>
                  </a:cubicBezTo>
                  <a:cubicBezTo>
                    <a:pt x="47690" y="68981"/>
                    <a:pt x="46393" y="70567"/>
                    <a:pt x="45059" y="72117"/>
                  </a:cubicBezTo>
                  <a:cubicBezTo>
                    <a:pt x="44565" y="72689"/>
                    <a:pt x="43919" y="73143"/>
                    <a:pt x="43290" y="73583"/>
                  </a:cubicBezTo>
                  <a:cubicBezTo>
                    <a:pt x="43119" y="73705"/>
                    <a:pt x="42865" y="73768"/>
                    <a:pt x="42628" y="73768"/>
                  </a:cubicBezTo>
                  <a:cubicBezTo>
                    <a:pt x="42536" y="73768"/>
                    <a:pt x="42446" y="73758"/>
                    <a:pt x="42365" y="73739"/>
                  </a:cubicBezTo>
                  <a:cubicBezTo>
                    <a:pt x="42213" y="73707"/>
                    <a:pt x="42145" y="73303"/>
                    <a:pt x="42080" y="73153"/>
                  </a:cubicBezTo>
                  <a:cubicBezTo>
                    <a:pt x="42287" y="71567"/>
                    <a:pt x="42676" y="70146"/>
                    <a:pt x="43391" y="68862"/>
                  </a:cubicBezTo>
                  <a:cubicBezTo>
                    <a:pt x="44651" y="66593"/>
                    <a:pt x="45922" y="64316"/>
                    <a:pt x="47365" y="62166"/>
                  </a:cubicBezTo>
                  <a:cubicBezTo>
                    <a:pt x="48287" y="60795"/>
                    <a:pt x="49525" y="59636"/>
                    <a:pt x="50633" y="58399"/>
                  </a:cubicBezTo>
                  <a:cubicBezTo>
                    <a:pt x="50707" y="58317"/>
                    <a:pt x="50867" y="58263"/>
                    <a:pt x="50997" y="58263"/>
                  </a:cubicBezTo>
                  <a:close/>
                  <a:moveTo>
                    <a:pt x="11643" y="70215"/>
                  </a:moveTo>
                  <a:cubicBezTo>
                    <a:pt x="15797" y="70739"/>
                    <a:pt x="19910" y="71405"/>
                    <a:pt x="24065" y="71405"/>
                  </a:cubicBezTo>
                  <a:cubicBezTo>
                    <a:pt x="25434" y="71405"/>
                    <a:pt x="26808" y="71333"/>
                    <a:pt x="28189" y="71159"/>
                  </a:cubicBezTo>
                  <a:lnTo>
                    <a:pt x="28189" y="74220"/>
                  </a:lnTo>
                  <a:lnTo>
                    <a:pt x="28188" y="74220"/>
                  </a:lnTo>
                  <a:cubicBezTo>
                    <a:pt x="27166" y="74285"/>
                    <a:pt x="26204" y="74399"/>
                    <a:pt x="25237" y="74399"/>
                  </a:cubicBezTo>
                  <a:cubicBezTo>
                    <a:pt x="23499" y="74399"/>
                    <a:pt x="21758" y="74376"/>
                    <a:pt x="20025" y="74285"/>
                  </a:cubicBezTo>
                  <a:cubicBezTo>
                    <a:pt x="17641" y="74161"/>
                    <a:pt x="15281" y="73854"/>
                    <a:pt x="12985" y="73180"/>
                  </a:cubicBezTo>
                  <a:cubicBezTo>
                    <a:pt x="12412" y="73010"/>
                    <a:pt x="11862" y="72745"/>
                    <a:pt x="11330" y="72470"/>
                  </a:cubicBezTo>
                  <a:cubicBezTo>
                    <a:pt x="11197" y="72401"/>
                    <a:pt x="11088" y="72098"/>
                    <a:pt x="11124" y="71938"/>
                  </a:cubicBezTo>
                  <a:cubicBezTo>
                    <a:pt x="11275" y="71319"/>
                    <a:pt x="11487" y="70714"/>
                    <a:pt x="11643" y="70215"/>
                  </a:cubicBezTo>
                  <a:close/>
                  <a:moveTo>
                    <a:pt x="14315" y="87837"/>
                  </a:moveTo>
                  <a:cubicBezTo>
                    <a:pt x="14542" y="87837"/>
                    <a:pt x="14769" y="87896"/>
                    <a:pt x="14974" y="88017"/>
                  </a:cubicBezTo>
                  <a:cubicBezTo>
                    <a:pt x="15230" y="88168"/>
                    <a:pt x="15331" y="88343"/>
                    <a:pt x="15185" y="88650"/>
                  </a:cubicBezTo>
                  <a:cubicBezTo>
                    <a:pt x="14493" y="90043"/>
                    <a:pt x="13824" y="91441"/>
                    <a:pt x="13127" y="92880"/>
                  </a:cubicBezTo>
                  <a:cubicBezTo>
                    <a:pt x="12273" y="92742"/>
                    <a:pt x="12087" y="92550"/>
                    <a:pt x="12081" y="91711"/>
                  </a:cubicBezTo>
                  <a:cubicBezTo>
                    <a:pt x="12068" y="90460"/>
                    <a:pt x="12462" y="89337"/>
                    <a:pt x="13251" y="88360"/>
                  </a:cubicBezTo>
                  <a:cubicBezTo>
                    <a:pt x="13529" y="88015"/>
                    <a:pt x="13922" y="87837"/>
                    <a:pt x="14315" y="87837"/>
                  </a:cubicBezTo>
                  <a:close/>
                  <a:moveTo>
                    <a:pt x="27121" y="89616"/>
                  </a:moveTo>
                  <a:lnTo>
                    <a:pt x="27121" y="89616"/>
                  </a:lnTo>
                  <a:cubicBezTo>
                    <a:pt x="26859" y="91583"/>
                    <a:pt x="26611" y="93499"/>
                    <a:pt x="26350" y="95479"/>
                  </a:cubicBezTo>
                  <a:cubicBezTo>
                    <a:pt x="25315" y="95039"/>
                    <a:pt x="24705" y="94096"/>
                    <a:pt x="24751" y="93146"/>
                  </a:cubicBezTo>
                  <a:cubicBezTo>
                    <a:pt x="24847" y="91354"/>
                    <a:pt x="25658" y="90085"/>
                    <a:pt x="27121" y="89616"/>
                  </a:cubicBezTo>
                  <a:close/>
                  <a:moveTo>
                    <a:pt x="90097" y="101659"/>
                  </a:moveTo>
                  <a:cubicBezTo>
                    <a:pt x="92760" y="101659"/>
                    <a:pt x="95673" y="102026"/>
                    <a:pt x="98001" y="102763"/>
                  </a:cubicBezTo>
                  <a:lnTo>
                    <a:pt x="83682" y="102763"/>
                  </a:lnTo>
                  <a:cubicBezTo>
                    <a:pt x="85006" y="102028"/>
                    <a:pt x="87425" y="101659"/>
                    <a:pt x="90097" y="101659"/>
                  </a:cubicBezTo>
                  <a:close/>
                  <a:moveTo>
                    <a:pt x="50267" y="101663"/>
                  </a:moveTo>
                  <a:cubicBezTo>
                    <a:pt x="52944" y="101663"/>
                    <a:pt x="55354" y="102034"/>
                    <a:pt x="56666" y="102771"/>
                  </a:cubicBezTo>
                  <a:lnTo>
                    <a:pt x="42301" y="102771"/>
                  </a:lnTo>
                  <a:cubicBezTo>
                    <a:pt x="44672" y="102031"/>
                    <a:pt x="47602" y="101663"/>
                    <a:pt x="50267" y="101663"/>
                  </a:cubicBezTo>
                  <a:close/>
                  <a:moveTo>
                    <a:pt x="11587" y="73602"/>
                  </a:moveTo>
                  <a:cubicBezTo>
                    <a:pt x="15335" y="74858"/>
                    <a:pt x="19221" y="75310"/>
                    <a:pt x="23180" y="75310"/>
                  </a:cubicBezTo>
                  <a:cubicBezTo>
                    <a:pt x="24808" y="75310"/>
                    <a:pt x="26449" y="75234"/>
                    <a:pt x="28097" y="75105"/>
                  </a:cubicBezTo>
                  <a:lnTo>
                    <a:pt x="28097" y="75105"/>
                  </a:lnTo>
                  <a:cubicBezTo>
                    <a:pt x="28097" y="75705"/>
                    <a:pt x="28106" y="76315"/>
                    <a:pt x="28083" y="76925"/>
                  </a:cubicBezTo>
                  <a:cubicBezTo>
                    <a:pt x="28079" y="77026"/>
                    <a:pt x="27923" y="77173"/>
                    <a:pt x="27812" y="77200"/>
                  </a:cubicBezTo>
                  <a:cubicBezTo>
                    <a:pt x="27199" y="77345"/>
                    <a:pt x="26601" y="77516"/>
                    <a:pt x="25972" y="77516"/>
                  </a:cubicBezTo>
                  <a:cubicBezTo>
                    <a:pt x="25666" y="77516"/>
                    <a:pt x="25351" y="77475"/>
                    <a:pt x="25025" y="77370"/>
                  </a:cubicBezTo>
                  <a:cubicBezTo>
                    <a:pt x="24834" y="77309"/>
                    <a:pt x="24628" y="77287"/>
                    <a:pt x="24416" y="77287"/>
                  </a:cubicBezTo>
                  <a:cubicBezTo>
                    <a:pt x="23978" y="77287"/>
                    <a:pt x="23509" y="77380"/>
                    <a:pt x="23068" y="77411"/>
                  </a:cubicBezTo>
                  <a:cubicBezTo>
                    <a:pt x="22358" y="77456"/>
                    <a:pt x="21638" y="77480"/>
                    <a:pt x="20942" y="77617"/>
                  </a:cubicBezTo>
                  <a:cubicBezTo>
                    <a:pt x="20630" y="77681"/>
                    <a:pt x="20271" y="77942"/>
                    <a:pt x="20107" y="78217"/>
                  </a:cubicBezTo>
                  <a:cubicBezTo>
                    <a:pt x="19732" y="78840"/>
                    <a:pt x="19465" y="79528"/>
                    <a:pt x="19149" y="80188"/>
                  </a:cubicBezTo>
                  <a:cubicBezTo>
                    <a:pt x="18668" y="81192"/>
                    <a:pt x="18182" y="82196"/>
                    <a:pt x="17705" y="83204"/>
                  </a:cubicBezTo>
                  <a:cubicBezTo>
                    <a:pt x="17109" y="84460"/>
                    <a:pt x="16522" y="85720"/>
                    <a:pt x="15931" y="86981"/>
                  </a:cubicBezTo>
                  <a:cubicBezTo>
                    <a:pt x="15853" y="87146"/>
                    <a:pt x="15785" y="87312"/>
                    <a:pt x="15721" y="87449"/>
                  </a:cubicBezTo>
                  <a:cubicBezTo>
                    <a:pt x="15331" y="87311"/>
                    <a:pt x="14983" y="87137"/>
                    <a:pt x="14616" y="87073"/>
                  </a:cubicBezTo>
                  <a:cubicBezTo>
                    <a:pt x="14474" y="87049"/>
                    <a:pt x="14337" y="87037"/>
                    <a:pt x="14204" y="87037"/>
                  </a:cubicBezTo>
                  <a:cubicBezTo>
                    <a:pt x="13502" y="87037"/>
                    <a:pt x="12923" y="87366"/>
                    <a:pt x="12458" y="87971"/>
                  </a:cubicBezTo>
                  <a:cubicBezTo>
                    <a:pt x="11633" y="89039"/>
                    <a:pt x="11215" y="90249"/>
                    <a:pt x="11160" y="91583"/>
                  </a:cubicBezTo>
                  <a:cubicBezTo>
                    <a:pt x="11110" y="92862"/>
                    <a:pt x="11512" y="93398"/>
                    <a:pt x="12801" y="93792"/>
                  </a:cubicBezTo>
                  <a:cubicBezTo>
                    <a:pt x="11202" y="97102"/>
                    <a:pt x="9607" y="100397"/>
                    <a:pt x="7975" y="103771"/>
                  </a:cubicBezTo>
                  <a:cubicBezTo>
                    <a:pt x="5684" y="102904"/>
                    <a:pt x="3282" y="102717"/>
                    <a:pt x="1370" y="101323"/>
                  </a:cubicBezTo>
                  <a:cubicBezTo>
                    <a:pt x="4803" y="92005"/>
                    <a:pt x="8209" y="82764"/>
                    <a:pt x="11587" y="73602"/>
                  </a:cubicBezTo>
                  <a:close/>
                  <a:moveTo>
                    <a:pt x="100034" y="103383"/>
                  </a:moveTo>
                  <a:cubicBezTo>
                    <a:pt x="101807" y="103383"/>
                    <a:pt x="103173" y="104273"/>
                    <a:pt x="104600" y="105191"/>
                  </a:cubicBezTo>
                  <a:lnTo>
                    <a:pt x="77489" y="105191"/>
                  </a:lnTo>
                  <a:cubicBezTo>
                    <a:pt x="79105" y="104099"/>
                    <a:pt x="80858" y="103453"/>
                    <a:pt x="82849" y="103453"/>
                  </a:cubicBezTo>
                  <a:cubicBezTo>
                    <a:pt x="82903" y="103453"/>
                    <a:pt x="82957" y="103454"/>
                    <a:pt x="83011" y="103455"/>
                  </a:cubicBezTo>
                  <a:cubicBezTo>
                    <a:pt x="86276" y="103514"/>
                    <a:pt x="89534" y="103518"/>
                    <a:pt x="92797" y="103518"/>
                  </a:cubicBezTo>
                  <a:cubicBezTo>
                    <a:pt x="93840" y="103518"/>
                    <a:pt x="94887" y="103537"/>
                    <a:pt x="95933" y="103537"/>
                  </a:cubicBezTo>
                  <a:cubicBezTo>
                    <a:pt x="97144" y="103537"/>
                    <a:pt x="98353" y="103512"/>
                    <a:pt x="99554" y="103404"/>
                  </a:cubicBezTo>
                  <a:cubicBezTo>
                    <a:pt x="99717" y="103390"/>
                    <a:pt x="99877" y="103383"/>
                    <a:pt x="100034" y="103383"/>
                  </a:cubicBezTo>
                  <a:close/>
                  <a:moveTo>
                    <a:pt x="40238" y="103389"/>
                  </a:moveTo>
                  <a:cubicBezTo>
                    <a:pt x="40370" y="103389"/>
                    <a:pt x="40504" y="103394"/>
                    <a:pt x="40641" y="103404"/>
                  </a:cubicBezTo>
                  <a:cubicBezTo>
                    <a:pt x="41941" y="103501"/>
                    <a:pt x="43248" y="103519"/>
                    <a:pt x="44555" y="103519"/>
                  </a:cubicBezTo>
                  <a:cubicBezTo>
                    <a:pt x="45375" y="103519"/>
                    <a:pt x="46195" y="103512"/>
                    <a:pt x="47014" y="103512"/>
                  </a:cubicBezTo>
                  <a:cubicBezTo>
                    <a:pt x="47234" y="103512"/>
                    <a:pt x="47453" y="103513"/>
                    <a:pt x="47673" y="103514"/>
                  </a:cubicBezTo>
                  <a:cubicBezTo>
                    <a:pt x="51504" y="103541"/>
                    <a:pt x="55332" y="103546"/>
                    <a:pt x="59159" y="103573"/>
                  </a:cubicBezTo>
                  <a:cubicBezTo>
                    <a:pt x="59443" y="103578"/>
                    <a:pt x="59741" y="103670"/>
                    <a:pt x="60002" y="103784"/>
                  </a:cubicBezTo>
                  <a:cubicBezTo>
                    <a:pt x="60979" y="104215"/>
                    <a:pt x="61946" y="104673"/>
                    <a:pt x="62913" y="105119"/>
                  </a:cubicBezTo>
                  <a:cubicBezTo>
                    <a:pt x="62891" y="105142"/>
                    <a:pt x="62872" y="105166"/>
                    <a:pt x="62853" y="105191"/>
                  </a:cubicBezTo>
                  <a:lnTo>
                    <a:pt x="35733" y="105192"/>
                  </a:lnTo>
                  <a:cubicBezTo>
                    <a:pt x="37136" y="104292"/>
                    <a:pt x="38479" y="103389"/>
                    <a:pt x="40238" y="103389"/>
                  </a:cubicBezTo>
                  <a:close/>
                  <a:moveTo>
                    <a:pt x="28070" y="78112"/>
                  </a:moveTo>
                  <a:lnTo>
                    <a:pt x="28070" y="78112"/>
                  </a:lnTo>
                  <a:cubicBezTo>
                    <a:pt x="27786" y="81641"/>
                    <a:pt x="27500" y="85198"/>
                    <a:pt x="27216" y="88732"/>
                  </a:cubicBezTo>
                  <a:cubicBezTo>
                    <a:pt x="25072" y="89269"/>
                    <a:pt x="23967" y="90676"/>
                    <a:pt x="23844" y="92958"/>
                  </a:cubicBezTo>
                  <a:cubicBezTo>
                    <a:pt x="23756" y="94567"/>
                    <a:pt x="24586" y="95809"/>
                    <a:pt x="26103" y="96373"/>
                  </a:cubicBezTo>
                  <a:cubicBezTo>
                    <a:pt x="25577" y="99604"/>
                    <a:pt x="25049" y="102835"/>
                    <a:pt x="24500" y="106181"/>
                  </a:cubicBezTo>
                  <a:cubicBezTo>
                    <a:pt x="23059" y="106259"/>
                    <a:pt x="21520" y="106342"/>
                    <a:pt x="19975" y="106429"/>
                  </a:cubicBezTo>
                  <a:cubicBezTo>
                    <a:pt x="19959" y="106430"/>
                    <a:pt x="19943" y="106431"/>
                    <a:pt x="19927" y="106431"/>
                  </a:cubicBezTo>
                  <a:cubicBezTo>
                    <a:pt x="19609" y="106431"/>
                    <a:pt x="19516" y="106258"/>
                    <a:pt x="19508" y="105925"/>
                  </a:cubicBezTo>
                  <a:cubicBezTo>
                    <a:pt x="19388" y="100264"/>
                    <a:pt x="19448" y="94599"/>
                    <a:pt x="19796" y="88943"/>
                  </a:cubicBezTo>
                  <a:cubicBezTo>
                    <a:pt x="19965" y="86147"/>
                    <a:pt x="20089" y="83347"/>
                    <a:pt x="20245" y="80546"/>
                  </a:cubicBezTo>
                  <a:cubicBezTo>
                    <a:pt x="20264" y="80221"/>
                    <a:pt x="20300" y="79881"/>
                    <a:pt x="20410" y="79578"/>
                  </a:cubicBezTo>
                  <a:cubicBezTo>
                    <a:pt x="20654" y="78901"/>
                    <a:pt x="20927" y="78277"/>
                    <a:pt x="21723" y="78277"/>
                  </a:cubicBezTo>
                  <a:cubicBezTo>
                    <a:pt x="21837" y="78277"/>
                    <a:pt x="21963" y="78290"/>
                    <a:pt x="22101" y="78318"/>
                  </a:cubicBezTo>
                  <a:cubicBezTo>
                    <a:pt x="22188" y="78336"/>
                    <a:pt x="22278" y="78344"/>
                    <a:pt x="22368" y="78344"/>
                  </a:cubicBezTo>
                  <a:cubicBezTo>
                    <a:pt x="22757" y="78344"/>
                    <a:pt x="23171" y="78207"/>
                    <a:pt x="23573" y="78200"/>
                  </a:cubicBezTo>
                  <a:cubicBezTo>
                    <a:pt x="23613" y="78198"/>
                    <a:pt x="23653" y="78198"/>
                    <a:pt x="23693" y="78198"/>
                  </a:cubicBezTo>
                  <a:cubicBezTo>
                    <a:pt x="24138" y="78198"/>
                    <a:pt x="24588" y="78260"/>
                    <a:pt x="25037" y="78260"/>
                  </a:cubicBezTo>
                  <a:cubicBezTo>
                    <a:pt x="25074" y="78260"/>
                    <a:pt x="25112" y="78260"/>
                    <a:pt x="25149" y="78259"/>
                  </a:cubicBezTo>
                  <a:cubicBezTo>
                    <a:pt x="26094" y="78231"/>
                    <a:pt x="27038" y="78167"/>
                    <a:pt x="28070" y="78112"/>
                  </a:cubicBezTo>
                  <a:close/>
                  <a:moveTo>
                    <a:pt x="105279" y="105384"/>
                  </a:moveTo>
                  <a:cubicBezTo>
                    <a:pt x="105719" y="105668"/>
                    <a:pt x="106278" y="106036"/>
                    <a:pt x="106838" y="106398"/>
                  </a:cubicBezTo>
                  <a:cubicBezTo>
                    <a:pt x="106819" y="106457"/>
                    <a:pt x="106805" y="106512"/>
                    <a:pt x="106787" y="106572"/>
                  </a:cubicBezTo>
                  <a:cubicBezTo>
                    <a:pt x="95828" y="107172"/>
                    <a:pt x="84850" y="107309"/>
                    <a:pt x="73886" y="107707"/>
                  </a:cubicBezTo>
                  <a:cubicBezTo>
                    <a:pt x="73858" y="107648"/>
                    <a:pt x="73835" y="107584"/>
                    <a:pt x="73808" y="107524"/>
                  </a:cubicBezTo>
                  <a:cubicBezTo>
                    <a:pt x="74738" y="106924"/>
                    <a:pt x="75669" y="106328"/>
                    <a:pt x="76444" y="105828"/>
                  </a:cubicBezTo>
                  <a:cubicBezTo>
                    <a:pt x="76943" y="105938"/>
                    <a:pt x="77277" y="106075"/>
                    <a:pt x="77613" y="106075"/>
                  </a:cubicBezTo>
                  <a:cubicBezTo>
                    <a:pt x="80693" y="106035"/>
                    <a:pt x="83768" y="105952"/>
                    <a:pt x="86844" y="105925"/>
                  </a:cubicBezTo>
                  <a:cubicBezTo>
                    <a:pt x="91496" y="105883"/>
                    <a:pt x="96148" y="105893"/>
                    <a:pt x="100801" y="105856"/>
                  </a:cubicBezTo>
                  <a:cubicBezTo>
                    <a:pt x="102025" y="105847"/>
                    <a:pt x="103253" y="105756"/>
                    <a:pt x="104476" y="105678"/>
                  </a:cubicBezTo>
                  <a:cubicBezTo>
                    <a:pt x="104701" y="105664"/>
                    <a:pt x="104921" y="105517"/>
                    <a:pt x="105279" y="105384"/>
                  </a:cubicBezTo>
                  <a:close/>
                  <a:moveTo>
                    <a:pt x="34976" y="105430"/>
                  </a:moveTo>
                  <a:cubicBezTo>
                    <a:pt x="35546" y="105558"/>
                    <a:pt x="35948" y="105728"/>
                    <a:pt x="36352" y="105733"/>
                  </a:cubicBezTo>
                  <a:cubicBezTo>
                    <a:pt x="40363" y="105802"/>
                    <a:pt x="44373" y="105838"/>
                    <a:pt x="48384" y="105889"/>
                  </a:cubicBezTo>
                  <a:cubicBezTo>
                    <a:pt x="53109" y="105948"/>
                    <a:pt x="57834" y="106017"/>
                    <a:pt x="62560" y="106067"/>
                  </a:cubicBezTo>
                  <a:cubicBezTo>
                    <a:pt x="62567" y="106067"/>
                    <a:pt x="62574" y="106068"/>
                    <a:pt x="62580" y="106068"/>
                  </a:cubicBezTo>
                  <a:cubicBezTo>
                    <a:pt x="62963" y="106068"/>
                    <a:pt x="63346" y="105947"/>
                    <a:pt x="63728" y="105883"/>
                  </a:cubicBezTo>
                  <a:cubicBezTo>
                    <a:pt x="63734" y="105833"/>
                    <a:pt x="63734" y="105782"/>
                    <a:pt x="63738" y="105727"/>
                  </a:cubicBezTo>
                  <a:cubicBezTo>
                    <a:pt x="64668" y="106328"/>
                    <a:pt x="65594" y="106924"/>
                    <a:pt x="66525" y="107524"/>
                  </a:cubicBezTo>
                  <a:cubicBezTo>
                    <a:pt x="66507" y="107589"/>
                    <a:pt x="66488" y="107658"/>
                    <a:pt x="66470" y="107721"/>
                  </a:cubicBezTo>
                  <a:cubicBezTo>
                    <a:pt x="55501" y="107365"/>
                    <a:pt x="44533" y="107011"/>
                    <a:pt x="33565" y="106657"/>
                  </a:cubicBezTo>
                  <a:cubicBezTo>
                    <a:pt x="33542" y="106572"/>
                    <a:pt x="33524" y="106484"/>
                    <a:pt x="33501" y="106398"/>
                  </a:cubicBezTo>
                  <a:cubicBezTo>
                    <a:pt x="34046" y="106044"/>
                    <a:pt x="34587" y="105687"/>
                    <a:pt x="34976" y="105430"/>
                  </a:cubicBezTo>
                  <a:close/>
                  <a:moveTo>
                    <a:pt x="29720" y="61588"/>
                  </a:moveTo>
                  <a:cubicBezTo>
                    <a:pt x="29816" y="63284"/>
                    <a:pt x="29967" y="64920"/>
                    <a:pt x="29999" y="66561"/>
                  </a:cubicBezTo>
                  <a:cubicBezTo>
                    <a:pt x="30087" y="71250"/>
                    <a:pt x="30169" y="75939"/>
                    <a:pt x="30173" y="80633"/>
                  </a:cubicBezTo>
                  <a:cubicBezTo>
                    <a:pt x="30182" y="89374"/>
                    <a:pt x="30127" y="98110"/>
                    <a:pt x="30100" y="106851"/>
                  </a:cubicBezTo>
                  <a:cubicBezTo>
                    <a:pt x="30100" y="107250"/>
                    <a:pt x="30026" y="107698"/>
                    <a:pt x="30586" y="107877"/>
                  </a:cubicBezTo>
                  <a:cubicBezTo>
                    <a:pt x="28873" y="107574"/>
                    <a:pt x="27163" y="107272"/>
                    <a:pt x="25306" y="106942"/>
                  </a:cubicBezTo>
                  <a:cubicBezTo>
                    <a:pt x="25732" y="104279"/>
                    <a:pt x="26163" y="101685"/>
                    <a:pt x="26557" y="99086"/>
                  </a:cubicBezTo>
                  <a:cubicBezTo>
                    <a:pt x="27071" y="95704"/>
                    <a:pt x="27644" y="92330"/>
                    <a:pt x="28019" y="88929"/>
                  </a:cubicBezTo>
                  <a:cubicBezTo>
                    <a:pt x="28423" y="85312"/>
                    <a:pt x="28629" y="81669"/>
                    <a:pt x="28904" y="78038"/>
                  </a:cubicBezTo>
                  <a:cubicBezTo>
                    <a:pt x="28972" y="77163"/>
                    <a:pt x="28991" y="76288"/>
                    <a:pt x="29005" y="75417"/>
                  </a:cubicBezTo>
                  <a:cubicBezTo>
                    <a:pt x="29028" y="73881"/>
                    <a:pt x="29106" y="72341"/>
                    <a:pt x="29028" y="70815"/>
                  </a:cubicBezTo>
                  <a:cubicBezTo>
                    <a:pt x="28945" y="69224"/>
                    <a:pt x="28697" y="67648"/>
                    <a:pt x="28533" y="66062"/>
                  </a:cubicBezTo>
                  <a:cubicBezTo>
                    <a:pt x="28391" y="64687"/>
                    <a:pt x="28258" y="63303"/>
                    <a:pt x="28116" y="61877"/>
                  </a:cubicBezTo>
                  <a:cubicBezTo>
                    <a:pt x="28648" y="61780"/>
                    <a:pt x="29124" y="61694"/>
                    <a:pt x="29720" y="61588"/>
                  </a:cubicBezTo>
                  <a:close/>
                  <a:moveTo>
                    <a:pt x="51214" y="33674"/>
                  </a:moveTo>
                  <a:cubicBezTo>
                    <a:pt x="54184" y="33674"/>
                    <a:pt x="57154" y="33794"/>
                    <a:pt x="60118" y="34046"/>
                  </a:cubicBezTo>
                  <a:cubicBezTo>
                    <a:pt x="62674" y="34265"/>
                    <a:pt x="65127" y="34917"/>
                    <a:pt x="67538" y="35760"/>
                  </a:cubicBezTo>
                  <a:cubicBezTo>
                    <a:pt x="68156" y="35981"/>
                    <a:pt x="68780" y="36196"/>
                    <a:pt x="69262" y="36366"/>
                  </a:cubicBezTo>
                  <a:cubicBezTo>
                    <a:pt x="69155" y="40193"/>
                    <a:pt x="68991" y="43924"/>
                    <a:pt x="68968" y="47654"/>
                  </a:cubicBezTo>
                  <a:cubicBezTo>
                    <a:pt x="68946" y="51175"/>
                    <a:pt x="69096" y="54695"/>
                    <a:pt x="69124" y="58210"/>
                  </a:cubicBezTo>
                  <a:cubicBezTo>
                    <a:pt x="69165" y="63105"/>
                    <a:pt x="69119" y="68001"/>
                    <a:pt x="69197" y="72896"/>
                  </a:cubicBezTo>
                  <a:cubicBezTo>
                    <a:pt x="69275" y="77842"/>
                    <a:pt x="69504" y="82783"/>
                    <a:pt x="69586" y="87729"/>
                  </a:cubicBezTo>
                  <a:cubicBezTo>
                    <a:pt x="69655" y="92000"/>
                    <a:pt x="69605" y="96272"/>
                    <a:pt x="69628" y="100544"/>
                  </a:cubicBezTo>
                  <a:cubicBezTo>
                    <a:pt x="69641" y="103203"/>
                    <a:pt x="69683" y="105856"/>
                    <a:pt x="69715" y="108514"/>
                  </a:cubicBezTo>
                  <a:lnTo>
                    <a:pt x="69715" y="109087"/>
                  </a:lnTo>
                  <a:cubicBezTo>
                    <a:pt x="67483" y="106901"/>
                    <a:pt x="64971" y="105357"/>
                    <a:pt x="62426" y="103862"/>
                  </a:cubicBezTo>
                  <a:cubicBezTo>
                    <a:pt x="61817" y="103504"/>
                    <a:pt x="61207" y="103115"/>
                    <a:pt x="60552" y="102858"/>
                  </a:cubicBezTo>
                  <a:cubicBezTo>
                    <a:pt x="59809" y="102570"/>
                    <a:pt x="59002" y="102436"/>
                    <a:pt x="58242" y="102189"/>
                  </a:cubicBezTo>
                  <a:cubicBezTo>
                    <a:pt x="55758" y="101373"/>
                    <a:pt x="53232" y="100799"/>
                    <a:pt x="50610" y="100681"/>
                  </a:cubicBezTo>
                  <a:cubicBezTo>
                    <a:pt x="50335" y="100669"/>
                    <a:pt x="50061" y="100663"/>
                    <a:pt x="49788" y="100663"/>
                  </a:cubicBezTo>
                  <a:cubicBezTo>
                    <a:pt x="47486" y="100663"/>
                    <a:pt x="45238" y="101079"/>
                    <a:pt x="43001" y="101611"/>
                  </a:cubicBezTo>
                  <a:cubicBezTo>
                    <a:pt x="41484" y="101969"/>
                    <a:pt x="39939" y="102230"/>
                    <a:pt x="38468" y="102724"/>
                  </a:cubicBezTo>
                  <a:cubicBezTo>
                    <a:pt x="36286" y="103458"/>
                    <a:pt x="34315" y="104623"/>
                    <a:pt x="32518" y="106071"/>
                  </a:cubicBezTo>
                  <a:cubicBezTo>
                    <a:pt x="32079" y="106424"/>
                    <a:pt x="31616" y="106750"/>
                    <a:pt x="31015" y="107198"/>
                  </a:cubicBezTo>
                  <a:lnTo>
                    <a:pt x="31015" y="106534"/>
                  </a:lnTo>
                  <a:cubicBezTo>
                    <a:pt x="30997" y="101823"/>
                    <a:pt x="30974" y="97111"/>
                    <a:pt x="30974" y="92399"/>
                  </a:cubicBezTo>
                  <a:cubicBezTo>
                    <a:pt x="30974" y="92178"/>
                    <a:pt x="31172" y="91968"/>
                    <a:pt x="31249" y="91739"/>
                  </a:cubicBezTo>
                  <a:cubicBezTo>
                    <a:pt x="31286" y="91642"/>
                    <a:pt x="31245" y="91518"/>
                    <a:pt x="31140" y="91417"/>
                  </a:cubicBezTo>
                  <a:lnTo>
                    <a:pt x="31140" y="89346"/>
                  </a:lnTo>
                  <a:cubicBezTo>
                    <a:pt x="31117" y="82860"/>
                    <a:pt x="31112" y="76370"/>
                    <a:pt x="31057" y="69880"/>
                  </a:cubicBezTo>
                  <a:cubicBezTo>
                    <a:pt x="31043" y="67849"/>
                    <a:pt x="30924" y="65814"/>
                    <a:pt x="30778" y="63788"/>
                  </a:cubicBezTo>
                  <a:cubicBezTo>
                    <a:pt x="30723" y="63014"/>
                    <a:pt x="30470" y="62253"/>
                    <a:pt x="30292" y="61414"/>
                  </a:cubicBezTo>
                  <a:cubicBezTo>
                    <a:pt x="31401" y="61139"/>
                    <a:pt x="32547" y="60905"/>
                    <a:pt x="33665" y="60570"/>
                  </a:cubicBezTo>
                  <a:cubicBezTo>
                    <a:pt x="34403" y="60346"/>
                    <a:pt x="35141" y="60126"/>
                    <a:pt x="35879" y="59897"/>
                  </a:cubicBezTo>
                  <a:cubicBezTo>
                    <a:pt x="36961" y="59558"/>
                    <a:pt x="38033" y="59200"/>
                    <a:pt x="39087" y="58797"/>
                  </a:cubicBezTo>
                  <a:cubicBezTo>
                    <a:pt x="40760" y="58155"/>
                    <a:pt x="42386" y="57390"/>
                    <a:pt x="43995" y="56597"/>
                  </a:cubicBezTo>
                  <a:cubicBezTo>
                    <a:pt x="45104" y="56056"/>
                    <a:pt x="46242" y="55511"/>
                    <a:pt x="47035" y="54489"/>
                  </a:cubicBezTo>
                  <a:cubicBezTo>
                    <a:pt x="47080" y="54428"/>
                    <a:pt x="47185" y="54383"/>
                    <a:pt x="47263" y="54383"/>
                  </a:cubicBezTo>
                  <a:cubicBezTo>
                    <a:pt x="47928" y="54378"/>
                    <a:pt x="48593" y="54377"/>
                    <a:pt x="49256" y="54377"/>
                  </a:cubicBezTo>
                  <a:cubicBezTo>
                    <a:pt x="49844" y="54377"/>
                    <a:pt x="50431" y="54378"/>
                    <a:pt x="51013" y="54378"/>
                  </a:cubicBezTo>
                  <a:cubicBezTo>
                    <a:pt x="50958" y="54846"/>
                    <a:pt x="50903" y="55377"/>
                    <a:pt x="50825" y="55909"/>
                  </a:cubicBezTo>
                  <a:cubicBezTo>
                    <a:pt x="50811" y="56000"/>
                    <a:pt x="50715" y="56088"/>
                    <a:pt x="50637" y="56156"/>
                  </a:cubicBezTo>
                  <a:cubicBezTo>
                    <a:pt x="49982" y="56715"/>
                    <a:pt x="49894" y="57050"/>
                    <a:pt x="50188" y="57838"/>
                  </a:cubicBezTo>
                  <a:cubicBezTo>
                    <a:pt x="49460" y="58581"/>
                    <a:pt x="48716" y="59291"/>
                    <a:pt x="48034" y="60052"/>
                  </a:cubicBezTo>
                  <a:cubicBezTo>
                    <a:pt x="46204" y="62077"/>
                    <a:pt x="44835" y="64416"/>
                    <a:pt x="43487" y="66772"/>
                  </a:cubicBezTo>
                  <a:cubicBezTo>
                    <a:pt x="42515" y="68467"/>
                    <a:pt x="41653" y="70200"/>
                    <a:pt x="41305" y="72138"/>
                  </a:cubicBezTo>
                  <a:cubicBezTo>
                    <a:pt x="41223" y="72601"/>
                    <a:pt x="41213" y="73087"/>
                    <a:pt x="41246" y="73560"/>
                  </a:cubicBezTo>
                  <a:cubicBezTo>
                    <a:pt x="41293" y="74278"/>
                    <a:pt x="41705" y="74728"/>
                    <a:pt x="42382" y="74728"/>
                  </a:cubicBezTo>
                  <a:cubicBezTo>
                    <a:pt x="42435" y="74728"/>
                    <a:pt x="42490" y="74725"/>
                    <a:pt x="42547" y="74719"/>
                  </a:cubicBezTo>
                  <a:cubicBezTo>
                    <a:pt x="43032" y="74673"/>
                    <a:pt x="43583" y="74536"/>
                    <a:pt x="43964" y="74248"/>
                  </a:cubicBezTo>
                  <a:cubicBezTo>
                    <a:pt x="45651" y="72973"/>
                    <a:pt x="47113" y="71465"/>
                    <a:pt x="48313" y="69713"/>
                  </a:cubicBezTo>
                  <a:cubicBezTo>
                    <a:pt x="49400" y="68129"/>
                    <a:pt x="50563" y="66593"/>
                    <a:pt x="51585" y="64970"/>
                  </a:cubicBezTo>
                  <a:cubicBezTo>
                    <a:pt x="52521" y="63485"/>
                    <a:pt x="53309" y="61908"/>
                    <a:pt x="54152" y="60369"/>
                  </a:cubicBezTo>
                  <a:cubicBezTo>
                    <a:pt x="54262" y="60162"/>
                    <a:pt x="54308" y="59923"/>
                    <a:pt x="54386" y="59700"/>
                  </a:cubicBezTo>
                  <a:cubicBezTo>
                    <a:pt x="54494" y="59729"/>
                    <a:pt x="54603" y="59743"/>
                    <a:pt x="54712" y="59743"/>
                  </a:cubicBezTo>
                  <a:cubicBezTo>
                    <a:pt x="55554" y="59743"/>
                    <a:pt x="56358" y="58910"/>
                    <a:pt x="56191" y="58200"/>
                  </a:cubicBezTo>
                  <a:cubicBezTo>
                    <a:pt x="56975" y="57655"/>
                    <a:pt x="57823" y="57238"/>
                    <a:pt x="58437" y="56597"/>
                  </a:cubicBezTo>
                  <a:cubicBezTo>
                    <a:pt x="60055" y="54918"/>
                    <a:pt x="60527" y="52893"/>
                    <a:pt x="60028" y="50601"/>
                  </a:cubicBezTo>
                  <a:cubicBezTo>
                    <a:pt x="59868" y="49882"/>
                    <a:pt x="59895" y="49111"/>
                    <a:pt x="59918" y="48369"/>
                  </a:cubicBezTo>
                  <a:cubicBezTo>
                    <a:pt x="59941" y="47649"/>
                    <a:pt x="59799" y="47352"/>
                    <a:pt x="59254" y="47352"/>
                  </a:cubicBezTo>
                  <a:cubicBezTo>
                    <a:pt x="59157" y="47352"/>
                    <a:pt x="59047" y="47361"/>
                    <a:pt x="58923" y="47379"/>
                  </a:cubicBezTo>
                  <a:cubicBezTo>
                    <a:pt x="58240" y="47475"/>
                    <a:pt x="57548" y="47590"/>
                    <a:pt x="56889" y="47791"/>
                  </a:cubicBezTo>
                  <a:cubicBezTo>
                    <a:pt x="56191" y="48006"/>
                    <a:pt x="55843" y="48671"/>
                    <a:pt x="55957" y="49450"/>
                  </a:cubicBezTo>
                  <a:cubicBezTo>
                    <a:pt x="56714" y="48313"/>
                    <a:pt x="57888" y="48309"/>
                    <a:pt x="58955" y="48162"/>
                  </a:cubicBezTo>
                  <a:cubicBezTo>
                    <a:pt x="59070" y="49698"/>
                    <a:pt x="59203" y="51206"/>
                    <a:pt x="59281" y="52714"/>
                  </a:cubicBezTo>
                  <a:cubicBezTo>
                    <a:pt x="59304" y="53103"/>
                    <a:pt x="59194" y="53516"/>
                    <a:pt x="59079" y="53892"/>
                  </a:cubicBezTo>
                  <a:cubicBezTo>
                    <a:pt x="59009" y="54117"/>
                    <a:pt x="58900" y="54228"/>
                    <a:pt x="58770" y="54228"/>
                  </a:cubicBezTo>
                  <a:cubicBezTo>
                    <a:pt x="58659" y="54228"/>
                    <a:pt x="58534" y="54148"/>
                    <a:pt x="58405" y="53993"/>
                  </a:cubicBezTo>
                  <a:cubicBezTo>
                    <a:pt x="58347" y="53921"/>
                    <a:pt x="58297" y="53845"/>
                    <a:pt x="58254" y="53764"/>
                  </a:cubicBezTo>
                  <a:cubicBezTo>
                    <a:pt x="57902" y="53067"/>
                    <a:pt x="57297" y="52796"/>
                    <a:pt x="56554" y="52741"/>
                  </a:cubicBezTo>
                  <a:cubicBezTo>
                    <a:pt x="55811" y="52686"/>
                    <a:pt x="55803" y="52411"/>
                    <a:pt x="55550" y="51751"/>
                  </a:cubicBezTo>
                  <a:cubicBezTo>
                    <a:pt x="55303" y="51096"/>
                    <a:pt x="55692" y="50624"/>
                    <a:pt x="55647" y="50051"/>
                  </a:cubicBezTo>
                  <a:cubicBezTo>
                    <a:pt x="55627" y="49803"/>
                    <a:pt x="55563" y="49561"/>
                    <a:pt x="55455" y="49336"/>
                  </a:cubicBezTo>
                  <a:cubicBezTo>
                    <a:pt x="55004" y="48378"/>
                    <a:pt x="53852" y="47767"/>
                    <a:pt x="52778" y="47767"/>
                  </a:cubicBezTo>
                  <a:cubicBezTo>
                    <a:pt x="52552" y="47767"/>
                    <a:pt x="52329" y="47794"/>
                    <a:pt x="52117" y="47851"/>
                  </a:cubicBezTo>
                  <a:cubicBezTo>
                    <a:pt x="51206" y="48094"/>
                    <a:pt x="50331" y="48460"/>
                    <a:pt x="49386" y="48791"/>
                  </a:cubicBezTo>
                  <a:cubicBezTo>
                    <a:pt x="49386" y="48557"/>
                    <a:pt x="49404" y="48277"/>
                    <a:pt x="49382" y="47998"/>
                  </a:cubicBezTo>
                  <a:cubicBezTo>
                    <a:pt x="49338" y="47536"/>
                    <a:pt x="49071" y="47258"/>
                    <a:pt x="48710" y="47258"/>
                  </a:cubicBezTo>
                  <a:cubicBezTo>
                    <a:pt x="48580" y="47258"/>
                    <a:pt x="48439" y="47294"/>
                    <a:pt x="48291" y="47370"/>
                  </a:cubicBezTo>
                  <a:cubicBezTo>
                    <a:pt x="47975" y="47535"/>
                    <a:pt x="47667" y="47778"/>
                    <a:pt x="47447" y="48057"/>
                  </a:cubicBezTo>
                  <a:cubicBezTo>
                    <a:pt x="46700" y="49002"/>
                    <a:pt x="45994" y="49983"/>
                    <a:pt x="45266" y="50950"/>
                  </a:cubicBezTo>
                  <a:cubicBezTo>
                    <a:pt x="45183" y="51060"/>
                    <a:pt x="45073" y="51171"/>
                    <a:pt x="44950" y="51230"/>
                  </a:cubicBezTo>
                  <a:cubicBezTo>
                    <a:pt x="42314" y="52532"/>
                    <a:pt x="39578" y="53554"/>
                    <a:pt x="36616" y="54140"/>
                  </a:cubicBezTo>
                  <a:cubicBezTo>
                    <a:pt x="36667" y="51193"/>
                    <a:pt x="36199" y="48264"/>
                    <a:pt x="36721" y="45203"/>
                  </a:cubicBezTo>
                  <a:cubicBezTo>
                    <a:pt x="41017" y="45028"/>
                    <a:pt x="45312" y="44762"/>
                    <a:pt x="49601" y="44707"/>
                  </a:cubicBezTo>
                  <a:cubicBezTo>
                    <a:pt x="50174" y="44701"/>
                    <a:pt x="50748" y="44698"/>
                    <a:pt x="51321" y="44698"/>
                  </a:cubicBezTo>
                  <a:cubicBezTo>
                    <a:pt x="55029" y="44698"/>
                    <a:pt x="58744" y="44821"/>
                    <a:pt x="62500" y="44877"/>
                  </a:cubicBezTo>
                  <a:cubicBezTo>
                    <a:pt x="62448" y="45684"/>
                    <a:pt x="62376" y="46499"/>
                    <a:pt x="62353" y="47315"/>
                  </a:cubicBezTo>
                  <a:cubicBezTo>
                    <a:pt x="62270" y="50048"/>
                    <a:pt x="62206" y="52774"/>
                    <a:pt x="62132" y="55506"/>
                  </a:cubicBezTo>
                  <a:cubicBezTo>
                    <a:pt x="62073" y="57890"/>
                    <a:pt x="61926" y="60273"/>
                    <a:pt x="61959" y="62652"/>
                  </a:cubicBezTo>
                  <a:cubicBezTo>
                    <a:pt x="62018" y="66498"/>
                    <a:pt x="62206" y="70343"/>
                    <a:pt x="62307" y="74188"/>
                  </a:cubicBezTo>
                  <a:cubicBezTo>
                    <a:pt x="62334" y="75289"/>
                    <a:pt x="62256" y="76384"/>
                    <a:pt x="62229" y="77484"/>
                  </a:cubicBezTo>
                  <a:cubicBezTo>
                    <a:pt x="62225" y="77630"/>
                    <a:pt x="62174" y="77796"/>
                    <a:pt x="62225" y="77920"/>
                  </a:cubicBezTo>
                  <a:cubicBezTo>
                    <a:pt x="62311" y="78126"/>
                    <a:pt x="62458" y="78310"/>
                    <a:pt x="62578" y="78502"/>
                  </a:cubicBezTo>
                  <a:cubicBezTo>
                    <a:pt x="62706" y="78328"/>
                    <a:pt x="62930" y="78158"/>
                    <a:pt x="62940" y="77975"/>
                  </a:cubicBezTo>
                  <a:cubicBezTo>
                    <a:pt x="63022" y="76407"/>
                    <a:pt x="63173" y="74826"/>
                    <a:pt x="63100" y="73263"/>
                  </a:cubicBezTo>
                  <a:cubicBezTo>
                    <a:pt x="62853" y="67951"/>
                    <a:pt x="62743" y="62638"/>
                    <a:pt x="62977" y="57322"/>
                  </a:cubicBezTo>
                  <a:cubicBezTo>
                    <a:pt x="63110" y="54301"/>
                    <a:pt x="63078" y="51276"/>
                    <a:pt x="63137" y="48251"/>
                  </a:cubicBezTo>
                  <a:cubicBezTo>
                    <a:pt x="63150" y="47540"/>
                    <a:pt x="63251" y="46825"/>
                    <a:pt x="63260" y="46114"/>
                  </a:cubicBezTo>
                  <a:cubicBezTo>
                    <a:pt x="63265" y="45500"/>
                    <a:pt x="63205" y="44886"/>
                    <a:pt x="63132" y="44282"/>
                  </a:cubicBezTo>
                  <a:cubicBezTo>
                    <a:pt x="63118" y="44185"/>
                    <a:pt x="62866" y="44048"/>
                    <a:pt x="62719" y="44042"/>
                  </a:cubicBezTo>
                  <a:cubicBezTo>
                    <a:pt x="59553" y="43942"/>
                    <a:pt x="56385" y="43790"/>
                    <a:pt x="53219" y="43781"/>
                  </a:cubicBezTo>
                  <a:cubicBezTo>
                    <a:pt x="53175" y="43781"/>
                    <a:pt x="53132" y="43781"/>
                    <a:pt x="53089" y="43781"/>
                  </a:cubicBezTo>
                  <a:cubicBezTo>
                    <a:pt x="50185" y="43781"/>
                    <a:pt x="47277" y="43925"/>
                    <a:pt x="44372" y="44011"/>
                  </a:cubicBezTo>
                  <a:cubicBezTo>
                    <a:pt x="42686" y="44057"/>
                    <a:pt x="40999" y="44075"/>
                    <a:pt x="39316" y="44185"/>
                  </a:cubicBezTo>
                  <a:cubicBezTo>
                    <a:pt x="38322" y="44249"/>
                    <a:pt x="37337" y="44455"/>
                    <a:pt x="36346" y="44611"/>
                  </a:cubicBezTo>
                  <a:cubicBezTo>
                    <a:pt x="36273" y="44620"/>
                    <a:pt x="36168" y="44703"/>
                    <a:pt x="36144" y="44772"/>
                  </a:cubicBezTo>
                  <a:cubicBezTo>
                    <a:pt x="35961" y="45386"/>
                    <a:pt x="35645" y="46009"/>
                    <a:pt x="35650" y="46628"/>
                  </a:cubicBezTo>
                  <a:cubicBezTo>
                    <a:pt x="35660" y="49025"/>
                    <a:pt x="35778" y="51422"/>
                    <a:pt x="35852" y="53824"/>
                  </a:cubicBezTo>
                  <a:cubicBezTo>
                    <a:pt x="35856" y="53984"/>
                    <a:pt x="35852" y="54145"/>
                    <a:pt x="35852" y="54447"/>
                  </a:cubicBezTo>
                  <a:cubicBezTo>
                    <a:pt x="33899" y="54676"/>
                    <a:pt x="31965" y="54905"/>
                    <a:pt x="29875" y="55149"/>
                  </a:cubicBezTo>
                  <a:cubicBezTo>
                    <a:pt x="29774" y="54057"/>
                    <a:pt x="29695" y="53077"/>
                    <a:pt x="29586" y="52096"/>
                  </a:cubicBezTo>
                  <a:cubicBezTo>
                    <a:pt x="29558" y="51876"/>
                    <a:pt x="29389" y="51674"/>
                    <a:pt x="29352" y="51455"/>
                  </a:cubicBezTo>
                  <a:cubicBezTo>
                    <a:pt x="29261" y="50895"/>
                    <a:pt x="29206" y="50332"/>
                    <a:pt x="29147" y="49768"/>
                  </a:cubicBezTo>
                  <a:cubicBezTo>
                    <a:pt x="29118" y="49461"/>
                    <a:pt x="29156" y="49135"/>
                    <a:pt x="29086" y="48838"/>
                  </a:cubicBezTo>
                  <a:cubicBezTo>
                    <a:pt x="29018" y="48521"/>
                    <a:pt x="29059" y="48319"/>
                    <a:pt x="29362" y="48169"/>
                  </a:cubicBezTo>
                  <a:cubicBezTo>
                    <a:pt x="29591" y="48049"/>
                    <a:pt x="29875" y="47907"/>
                    <a:pt x="29549" y="47632"/>
                  </a:cubicBezTo>
                  <a:cubicBezTo>
                    <a:pt x="30370" y="47191"/>
                    <a:pt x="31177" y="46834"/>
                    <a:pt x="31901" y="46353"/>
                  </a:cubicBezTo>
                  <a:cubicBezTo>
                    <a:pt x="33332" y="45390"/>
                    <a:pt x="34353" y="44038"/>
                    <a:pt x="35115" y="42526"/>
                  </a:cubicBezTo>
                  <a:cubicBezTo>
                    <a:pt x="35384" y="41989"/>
                    <a:pt x="35389" y="41274"/>
                    <a:pt x="35371" y="40647"/>
                  </a:cubicBezTo>
                  <a:cubicBezTo>
                    <a:pt x="35334" y="39611"/>
                    <a:pt x="35192" y="38575"/>
                    <a:pt x="35073" y="37539"/>
                  </a:cubicBezTo>
                  <a:cubicBezTo>
                    <a:pt x="35041" y="37260"/>
                    <a:pt x="35137" y="37140"/>
                    <a:pt x="35376" y="36989"/>
                  </a:cubicBezTo>
                  <a:cubicBezTo>
                    <a:pt x="39280" y="34514"/>
                    <a:pt x="43648" y="33840"/>
                    <a:pt x="48145" y="33716"/>
                  </a:cubicBezTo>
                  <a:cubicBezTo>
                    <a:pt x="49168" y="33688"/>
                    <a:pt x="50191" y="33674"/>
                    <a:pt x="51214" y="33674"/>
                  </a:cubicBezTo>
                  <a:close/>
                  <a:moveTo>
                    <a:pt x="80165" y="34055"/>
                  </a:moveTo>
                  <a:cubicBezTo>
                    <a:pt x="80165" y="34528"/>
                    <a:pt x="80170" y="34995"/>
                    <a:pt x="80165" y="35466"/>
                  </a:cubicBezTo>
                  <a:cubicBezTo>
                    <a:pt x="80138" y="38194"/>
                    <a:pt x="80024" y="40926"/>
                    <a:pt x="80097" y="43653"/>
                  </a:cubicBezTo>
                  <a:cubicBezTo>
                    <a:pt x="80249" y="49305"/>
                    <a:pt x="81133" y="54842"/>
                    <a:pt x="83031" y="60191"/>
                  </a:cubicBezTo>
                  <a:cubicBezTo>
                    <a:pt x="83104" y="60401"/>
                    <a:pt x="83151" y="60631"/>
                    <a:pt x="83274" y="60805"/>
                  </a:cubicBezTo>
                  <a:cubicBezTo>
                    <a:pt x="83429" y="61024"/>
                    <a:pt x="83650" y="61199"/>
                    <a:pt x="83837" y="61392"/>
                  </a:cubicBezTo>
                  <a:cubicBezTo>
                    <a:pt x="84030" y="61194"/>
                    <a:pt x="84291" y="61024"/>
                    <a:pt x="84401" y="60791"/>
                  </a:cubicBezTo>
                  <a:cubicBezTo>
                    <a:pt x="85415" y="58696"/>
                    <a:pt x="86399" y="56592"/>
                    <a:pt x="87394" y="54493"/>
                  </a:cubicBezTo>
                  <a:cubicBezTo>
                    <a:pt x="87439" y="54396"/>
                    <a:pt x="87508" y="54314"/>
                    <a:pt x="87614" y="54145"/>
                  </a:cubicBezTo>
                  <a:cubicBezTo>
                    <a:pt x="87898" y="54520"/>
                    <a:pt x="88186" y="54827"/>
                    <a:pt x="88394" y="55181"/>
                  </a:cubicBezTo>
                  <a:cubicBezTo>
                    <a:pt x="89567" y="57206"/>
                    <a:pt x="91240" y="58807"/>
                    <a:pt x="92843" y="60465"/>
                  </a:cubicBezTo>
                  <a:cubicBezTo>
                    <a:pt x="92953" y="60585"/>
                    <a:pt x="93091" y="60681"/>
                    <a:pt x="93224" y="60782"/>
                  </a:cubicBezTo>
                  <a:cubicBezTo>
                    <a:pt x="93474" y="60969"/>
                    <a:pt x="93705" y="61062"/>
                    <a:pt x="93897" y="61062"/>
                  </a:cubicBezTo>
                  <a:cubicBezTo>
                    <a:pt x="94234" y="61062"/>
                    <a:pt x="94455" y="60779"/>
                    <a:pt x="94467" y="60223"/>
                  </a:cubicBezTo>
                  <a:cubicBezTo>
                    <a:pt x="94494" y="59040"/>
                    <a:pt x="94411" y="57848"/>
                    <a:pt x="94324" y="56666"/>
                  </a:cubicBezTo>
                  <a:cubicBezTo>
                    <a:pt x="94136" y="54053"/>
                    <a:pt x="93857" y="51445"/>
                    <a:pt x="93728" y="48832"/>
                  </a:cubicBezTo>
                  <a:cubicBezTo>
                    <a:pt x="93632" y="46802"/>
                    <a:pt x="93659" y="44767"/>
                    <a:pt x="93728" y="42736"/>
                  </a:cubicBezTo>
                  <a:cubicBezTo>
                    <a:pt x="93796" y="40601"/>
                    <a:pt x="94265" y="38510"/>
                    <a:pt x="94957" y="36503"/>
                  </a:cubicBezTo>
                  <a:cubicBezTo>
                    <a:pt x="95227" y="35724"/>
                    <a:pt x="95914" y="35060"/>
                    <a:pt x="96506" y="34431"/>
                  </a:cubicBezTo>
                  <a:cubicBezTo>
                    <a:pt x="96702" y="34223"/>
                    <a:pt x="96960" y="34083"/>
                    <a:pt x="97260" y="34083"/>
                  </a:cubicBezTo>
                  <a:cubicBezTo>
                    <a:pt x="97437" y="34083"/>
                    <a:pt x="97629" y="34131"/>
                    <a:pt x="97831" y="34244"/>
                  </a:cubicBezTo>
                  <a:cubicBezTo>
                    <a:pt x="98247" y="34473"/>
                    <a:pt x="98784" y="34477"/>
                    <a:pt x="99265" y="34596"/>
                  </a:cubicBezTo>
                  <a:cubicBezTo>
                    <a:pt x="99563" y="34669"/>
                    <a:pt x="99856" y="34770"/>
                    <a:pt x="100200" y="34871"/>
                  </a:cubicBezTo>
                  <a:cubicBezTo>
                    <a:pt x="99916" y="36970"/>
                    <a:pt x="100401" y="38657"/>
                    <a:pt x="102656" y="39331"/>
                  </a:cubicBezTo>
                  <a:cubicBezTo>
                    <a:pt x="102976" y="39426"/>
                    <a:pt x="103326" y="39470"/>
                    <a:pt x="103687" y="39470"/>
                  </a:cubicBezTo>
                  <a:cubicBezTo>
                    <a:pt x="105019" y="39470"/>
                    <a:pt x="106510" y="38864"/>
                    <a:pt x="107213" y="37938"/>
                  </a:cubicBezTo>
                  <a:cubicBezTo>
                    <a:pt x="107547" y="38144"/>
                    <a:pt x="107873" y="38382"/>
                    <a:pt x="108226" y="38552"/>
                  </a:cubicBezTo>
                  <a:cubicBezTo>
                    <a:pt x="108588" y="38722"/>
                    <a:pt x="108977" y="38827"/>
                    <a:pt x="109450" y="38992"/>
                  </a:cubicBezTo>
                  <a:lnTo>
                    <a:pt x="109450" y="39610"/>
                  </a:lnTo>
                  <a:cubicBezTo>
                    <a:pt x="109450" y="46889"/>
                    <a:pt x="109486" y="54168"/>
                    <a:pt x="109440" y="61447"/>
                  </a:cubicBezTo>
                  <a:cubicBezTo>
                    <a:pt x="109404" y="67730"/>
                    <a:pt x="109253" y="74014"/>
                    <a:pt x="109187" y="80299"/>
                  </a:cubicBezTo>
                  <a:cubicBezTo>
                    <a:pt x="109151" y="83741"/>
                    <a:pt x="109197" y="87188"/>
                    <a:pt x="109206" y="90634"/>
                  </a:cubicBezTo>
                  <a:cubicBezTo>
                    <a:pt x="109206" y="90891"/>
                    <a:pt x="109247" y="91143"/>
                    <a:pt x="109269" y="91408"/>
                  </a:cubicBezTo>
                  <a:lnTo>
                    <a:pt x="109013" y="91408"/>
                  </a:lnTo>
                  <a:cubicBezTo>
                    <a:pt x="109004" y="91463"/>
                    <a:pt x="108972" y="91541"/>
                    <a:pt x="108995" y="91564"/>
                  </a:cubicBezTo>
                  <a:cubicBezTo>
                    <a:pt x="109503" y="92041"/>
                    <a:pt x="109357" y="92660"/>
                    <a:pt x="109353" y="93247"/>
                  </a:cubicBezTo>
                  <a:cubicBezTo>
                    <a:pt x="109340" y="97574"/>
                    <a:pt x="109330" y="101901"/>
                    <a:pt x="109320" y="106228"/>
                  </a:cubicBezTo>
                  <a:lnTo>
                    <a:pt x="109320" y="107125"/>
                  </a:lnTo>
                  <a:cubicBezTo>
                    <a:pt x="108930" y="106878"/>
                    <a:pt x="108587" y="106712"/>
                    <a:pt x="108307" y="106474"/>
                  </a:cubicBezTo>
                  <a:cubicBezTo>
                    <a:pt x="105383" y="103971"/>
                    <a:pt x="102009" y="102486"/>
                    <a:pt x="98223" y="101794"/>
                  </a:cubicBezTo>
                  <a:cubicBezTo>
                    <a:pt x="95881" y="101369"/>
                    <a:pt x="93580" y="100745"/>
                    <a:pt x="91183" y="100677"/>
                  </a:cubicBezTo>
                  <a:cubicBezTo>
                    <a:pt x="90981" y="100671"/>
                    <a:pt x="90781" y="100668"/>
                    <a:pt x="90580" y="100668"/>
                  </a:cubicBezTo>
                  <a:cubicBezTo>
                    <a:pt x="87958" y="100668"/>
                    <a:pt x="85414" y="101166"/>
                    <a:pt x="82909" y="101928"/>
                  </a:cubicBezTo>
                  <a:cubicBezTo>
                    <a:pt x="81842" y="102253"/>
                    <a:pt x="80723" y="102450"/>
                    <a:pt x="79710" y="102894"/>
                  </a:cubicBezTo>
                  <a:cubicBezTo>
                    <a:pt x="78552" y="103408"/>
                    <a:pt x="77475" y="104114"/>
                    <a:pt x="76379" y="104774"/>
                  </a:cubicBezTo>
                  <a:cubicBezTo>
                    <a:pt x="74362" y="105997"/>
                    <a:pt x="72410" y="107322"/>
                    <a:pt x="70622" y="109087"/>
                  </a:cubicBezTo>
                  <a:lnTo>
                    <a:pt x="70622" y="108382"/>
                  </a:lnTo>
                  <a:cubicBezTo>
                    <a:pt x="70645" y="102391"/>
                    <a:pt x="70691" y="96396"/>
                    <a:pt x="70677" y="90400"/>
                  </a:cubicBezTo>
                  <a:cubicBezTo>
                    <a:pt x="70673" y="87856"/>
                    <a:pt x="70554" y="85312"/>
                    <a:pt x="70472" y="82763"/>
                  </a:cubicBezTo>
                  <a:cubicBezTo>
                    <a:pt x="70379" y="79816"/>
                    <a:pt x="70201" y="76875"/>
                    <a:pt x="70192" y="73926"/>
                  </a:cubicBezTo>
                  <a:cubicBezTo>
                    <a:pt x="70187" y="71177"/>
                    <a:pt x="70375" y="68431"/>
                    <a:pt x="70444" y="65680"/>
                  </a:cubicBezTo>
                  <a:cubicBezTo>
                    <a:pt x="70526" y="62165"/>
                    <a:pt x="70581" y="58645"/>
                    <a:pt x="70627" y="55125"/>
                  </a:cubicBezTo>
                  <a:cubicBezTo>
                    <a:pt x="70671" y="52140"/>
                    <a:pt x="70701" y="49153"/>
                    <a:pt x="70714" y="46164"/>
                  </a:cubicBezTo>
                  <a:cubicBezTo>
                    <a:pt x="70728" y="43231"/>
                    <a:pt x="70714" y="40302"/>
                    <a:pt x="70710" y="37368"/>
                  </a:cubicBezTo>
                  <a:cubicBezTo>
                    <a:pt x="70710" y="36630"/>
                    <a:pt x="70829" y="36443"/>
                    <a:pt x="71511" y="36199"/>
                  </a:cubicBezTo>
                  <a:cubicBezTo>
                    <a:pt x="71906" y="36058"/>
                    <a:pt x="72304" y="35938"/>
                    <a:pt x="72689" y="35810"/>
                  </a:cubicBezTo>
                  <a:cubicBezTo>
                    <a:pt x="72841" y="36567"/>
                    <a:pt x="72923" y="37276"/>
                    <a:pt x="73135" y="37955"/>
                  </a:cubicBezTo>
                  <a:cubicBezTo>
                    <a:pt x="73442" y="38963"/>
                    <a:pt x="74110" y="39479"/>
                    <a:pt x="75020" y="39479"/>
                  </a:cubicBezTo>
                  <a:cubicBezTo>
                    <a:pt x="75264" y="39479"/>
                    <a:pt x="75526" y="39441"/>
                    <a:pt x="75802" y="39367"/>
                  </a:cubicBezTo>
                  <a:cubicBezTo>
                    <a:pt x="77695" y="38853"/>
                    <a:pt x="78722" y="37525"/>
                    <a:pt x="78745" y="35563"/>
                  </a:cubicBezTo>
                  <a:lnTo>
                    <a:pt x="78745" y="35508"/>
                  </a:lnTo>
                  <a:cubicBezTo>
                    <a:pt x="78758" y="34192"/>
                    <a:pt x="78758" y="34192"/>
                    <a:pt x="80165" y="34055"/>
                  </a:cubicBezTo>
                  <a:close/>
                  <a:moveTo>
                    <a:pt x="1669" y="102611"/>
                  </a:moveTo>
                  <a:cubicBezTo>
                    <a:pt x="2823" y="103024"/>
                    <a:pt x="4056" y="103459"/>
                    <a:pt x="5280" y="103908"/>
                  </a:cubicBezTo>
                  <a:cubicBezTo>
                    <a:pt x="5390" y="103945"/>
                    <a:pt x="5518" y="104036"/>
                    <a:pt x="5560" y="104137"/>
                  </a:cubicBezTo>
                  <a:cubicBezTo>
                    <a:pt x="6000" y="105205"/>
                    <a:pt x="6856" y="105939"/>
                    <a:pt x="7636" y="106727"/>
                  </a:cubicBezTo>
                  <a:cubicBezTo>
                    <a:pt x="8557" y="107662"/>
                    <a:pt x="9496" y="108579"/>
                    <a:pt x="10432" y="109505"/>
                  </a:cubicBezTo>
                  <a:cubicBezTo>
                    <a:pt x="10400" y="109564"/>
                    <a:pt x="10368" y="109619"/>
                    <a:pt x="10335" y="109678"/>
                  </a:cubicBezTo>
                  <a:cubicBezTo>
                    <a:pt x="9487" y="109367"/>
                    <a:pt x="8635" y="109065"/>
                    <a:pt x="7797" y="108739"/>
                  </a:cubicBezTo>
                  <a:cubicBezTo>
                    <a:pt x="6756" y="108336"/>
                    <a:pt x="5702" y="107959"/>
                    <a:pt x="4694" y="107483"/>
                  </a:cubicBezTo>
                  <a:cubicBezTo>
                    <a:pt x="3544" y="106938"/>
                    <a:pt x="2439" y="106301"/>
                    <a:pt x="1312" y="105700"/>
                  </a:cubicBezTo>
                  <a:cubicBezTo>
                    <a:pt x="977" y="105526"/>
                    <a:pt x="940" y="105279"/>
                    <a:pt x="1045" y="104921"/>
                  </a:cubicBezTo>
                  <a:cubicBezTo>
                    <a:pt x="1289" y="104124"/>
                    <a:pt x="1481" y="103312"/>
                    <a:pt x="1669" y="102611"/>
                  </a:cubicBezTo>
                  <a:close/>
                  <a:moveTo>
                    <a:pt x="107387" y="107114"/>
                  </a:moveTo>
                  <a:cubicBezTo>
                    <a:pt x="107413" y="107114"/>
                    <a:pt x="107439" y="107114"/>
                    <a:pt x="107465" y="107116"/>
                  </a:cubicBezTo>
                  <a:cubicBezTo>
                    <a:pt x="107749" y="107135"/>
                    <a:pt x="108024" y="107263"/>
                    <a:pt x="107974" y="107661"/>
                  </a:cubicBezTo>
                  <a:lnTo>
                    <a:pt x="107974" y="107662"/>
                  </a:lnTo>
                  <a:cubicBezTo>
                    <a:pt x="107955" y="107791"/>
                    <a:pt x="108016" y="107928"/>
                    <a:pt x="108043" y="108088"/>
                  </a:cubicBezTo>
                  <a:cubicBezTo>
                    <a:pt x="95836" y="108830"/>
                    <a:pt x="83535" y="108793"/>
                    <a:pt x="71265" y="109815"/>
                  </a:cubicBezTo>
                  <a:cubicBezTo>
                    <a:pt x="71801" y="109298"/>
                    <a:pt x="72126" y="108623"/>
                    <a:pt x="73052" y="108601"/>
                  </a:cubicBezTo>
                  <a:cubicBezTo>
                    <a:pt x="77539" y="108500"/>
                    <a:pt x="82026" y="108316"/>
                    <a:pt x="86514" y="108179"/>
                  </a:cubicBezTo>
                  <a:cubicBezTo>
                    <a:pt x="90437" y="108055"/>
                    <a:pt x="94356" y="108000"/>
                    <a:pt x="98275" y="107826"/>
                  </a:cubicBezTo>
                  <a:cubicBezTo>
                    <a:pt x="101020" y="107707"/>
                    <a:pt x="103757" y="107436"/>
                    <a:pt x="106493" y="107226"/>
                  </a:cubicBezTo>
                  <a:cubicBezTo>
                    <a:pt x="106793" y="107204"/>
                    <a:pt x="107091" y="107114"/>
                    <a:pt x="107387" y="107114"/>
                  </a:cubicBezTo>
                  <a:close/>
                  <a:moveTo>
                    <a:pt x="32839" y="107127"/>
                  </a:moveTo>
                  <a:cubicBezTo>
                    <a:pt x="32864" y="107127"/>
                    <a:pt x="32889" y="107128"/>
                    <a:pt x="32914" y="107130"/>
                  </a:cubicBezTo>
                  <a:cubicBezTo>
                    <a:pt x="34867" y="107291"/>
                    <a:pt x="36810" y="107538"/>
                    <a:pt x="38763" y="107630"/>
                  </a:cubicBezTo>
                  <a:cubicBezTo>
                    <a:pt x="42315" y="107795"/>
                    <a:pt x="45872" y="107868"/>
                    <a:pt x="49424" y="107984"/>
                  </a:cubicBezTo>
                  <a:cubicBezTo>
                    <a:pt x="55029" y="108163"/>
                    <a:pt x="60635" y="108345"/>
                    <a:pt x="66241" y="108529"/>
                  </a:cubicBezTo>
                  <a:cubicBezTo>
                    <a:pt x="66731" y="108542"/>
                    <a:pt x="67226" y="108560"/>
                    <a:pt x="67716" y="108624"/>
                  </a:cubicBezTo>
                  <a:cubicBezTo>
                    <a:pt x="67895" y="108647"/>
                    <a:pt x="68065" y="108794"/>
                    <a:pt x="68216" y="108918"/>
                  </a:cubicBezTo>
                  <a:cubicBezTo>
                    <a:pt x="68524" y="109170"/>
                    <a:pt x="68812" y="109440"/>
                    <a:pt x="69110" y="109707"/>
                  </a:cubicBezTo>
                  <a:cubicBezTo>
                    <a:pt x="69087" y="109775"/>
                    <a:pt x="69069" y="109839"/>
                    <a:pt x="69046" y="109907"/>
                  </a:cubicBezTo>
                  <a:cubicBezTo>
                    <a:pt x="56799" y="108794"/>
                    <a:pt x="44501" y="108830"/>
                    <a:pt x="32296" y="108089"/>
                  </a:cubicBezTo>
                  <a:cubicBezTo>
                    <a:pt x="32323" y="107933"/>
                    <a:pt x="32378" y="107795"/>
                    <a:pt x="32364" y="107667"/>
                  </a:cubicBezTo>
                  <a:cubicBezTo>
                    <a:pt x="32334" y="107285"/>
                    <a:pt x="32540" y="107127"/>
                    <a:pt x="32839" y="107127"/>
                  </a:cubicBezTo>
                  <a:close/>
                  <a:moveTo>
                    <a:pt x="23246" y="107045"/>
                  </a:moveTo>
                  <a:cubicBezTo>
                    <a:pt x="23635" y="107045"/>
                    <a:pt x="23973" y="107148"/>
                    <a:pt x="24384" y="107351"/>
                  </a:cubicBezTo>
                  <a:cubicBezTo>
                    <a:pt x="25296" y="107799"/>
                    <a:pt x="26360" y="107965"/>
                    <a:pt x="27378" y="108175"/>
                  </a:cubicBezTo>
                  <a:cubicBezTo>
                    <a:pt x="28683" y="108445"/>
                    <a:pt x="30003" y="108638"/>
                    <a:pt x="31320" y="108872"/>
                  </a:cubicBezTo>
                  <a:cubicBezTo>
                    <a:pt x="31493" y="108905"/>
                    <a:pt x="31663" y="108968"/>
                    <a:pt x="31833" y="109015"/>
                  </a:cubicBezTo>
                  <a:cubicBezTo>
                    <a:pt x="31833" y="109069"/>
                    <a:pt x="31827" y="109120"/>
                    <a:pt x="31827" y="109175"/>
                  </a:cubicBezTo>
                  <a:cubicBezTo>
                    <a:pt x="30508" y="109303"/>
                    <a:pt x="29187" y="109450"/>
                    <a:pt x="27862" y="109550"/>
                  </a:cubicBezTo>
                  <a:cubicBezTo>
                    <a:pt x="25910" y="109697"/>
                    <a:pt x="23958" y="109816"/>
                    <a:pt x="22004" y="109945"/>
                  </a:cubicBezTo>
                  <a:cubicBezTo>
                    <a:pt x="21923" y="109950"/>
                    <a:pt x="21841" y="109953"/>
                    <a:pt x="21759" y="109953"/>
                  </a:cubicBezTo>
                  <a:cubicBezTo>
                    <a:pt x="21639" y="109953"/>
                    <a:pt x="21519" y="109947"/>
                    <a:pt x="21400" y="109936"/>
                  </a:cubicBezTo>
                  <a:cubicBezTo>
                    <a:pt x="20198" y="109839"/>
                    <a:pt x="20039" y="109669"/>
                    <a:pt x="19993" y="108491"/>
                  </a:cubicBezTo>
                  <a:cubicBezTo>
                    <a:pt x="19974" y="108106"/>
                    <a:pt x="19928" y="107726"/>
                    <a:pt x="19901" y="107368"/>
                  </a:cubicBezTo>
                  <a:cubicBezTo>
                    <a:pt x="20910" y="107273"/>
                    <a:pt x="21905" y="107208"/>
                    <a:pt x="22889" y="107071"/>
                  </a:cubicBezTo>
                  <a:cubicBezTo>
                    <a:pt x="23015" y="107053"/>
                    <a:pt x="23132" y="107045"/>
                    <a:pt x="23246" y="107045"/>
                  </a:cubicBezTo>
                  <a:close/>
                  <a:moveTo>
                    <a:pt x="89434" y="1"/>
                  </a:moveTo>
                  <a:cubicBezTo>
                    <a:pt x="88119" y="1"/>
                    <a:pt x="86804" y="172"/>
                    <a:pt x="85497" y="457"/>
                  </a:cubicBezTo>
                  <a:cubicBezTo>
                    <a:pt x="83435" y="911"/>
                    <a:pt x="81588" y="1896"/>
                    <a:pt x="80025" y="3262"/>
                  </a:cubicBezTo>
                  <a:cubicBezTo>
                    <a:pt x="77879" y="5132"/>
                    <a:pt x="76756" y="7649"/>
                    <a:pt x="76220" y="10407"/>
                  </a:cubicBezTo>
                  <a:cubicBezTo>
                    <a:pt x="76028" y="11379"/>
                    <a:pt x="75968" y="12388"/>
                    <a:pt x="75936" y="13388"/>
                  </a:cubicBezTo>
                  <a:cubicBezTo>
                    <a:pt x="75900" y="14482"/>
                    <a:pt x="76169" y="15487"/>
                    <a:pt x="77091" y="16229"/>
                  </a:cubicBezTo>
                  <a:cubicBezTo>
                    <a:pt x="77636" y="16669"/>
                    <a:pt x="77604" y="16848"/>
                    <a:pt x="77137" y="17366"/>
                  </a:cubicBezTo>
                  <a:cubicBezTo>
                    <a:pt x="76339" y="18250"/>
                    <a:pt x="75385" y="18846"/>
                    <a:pt x="74213" y="19093"/>
                  </a:cubicBezTo>
                  <a:cubicBezTo>
                    <a:pt x="73241" y="19299"/>
                    <a:pt x="72398" y="19762"/>
                    <a:pt x="71668" y="20446"/>
                  </a:cubicBezTo>
                  <a:cubicBezTo>
                    <a:pt x="70885" y="21184"/>
                    <a:pt x="70734" y="21802"/>
                    <a:pt x="71150" y="22815"/>
                  </a:cubicBezTo>
                  <a:cubicBezTo>
                    <a:pt x="71388" y="23393"/>
                    <a:pt x="71665" y="23951"/>
                    <a:pt x="71897" y="24529"/>
                  </a:cubicBezTo>
                  <a:cubicBezTo>
                    <a:pt x="72265" y="25419"/>
                    <a:pt x="72576" y="26262"/>
                    <a:pt x="72122" y="27293"/>
                  </a:cubicBezTo>
                  <a:cubicBezTo>
                    <a:pt x="71645" y="28374"/>
                    <a:pt x="72489" y="29548"/>
                    <a:pt x="73708" y="29759"/>
                  </a:cubicBezTo>
                  <a:cubicBezTo>
                    <a:pt x="73910" y="29793"/>
                    <a:pt x="74107" y="29809"/>
                    <a:pt x="74300" y="29809"/>
                  </a:cubicBezTo>
                  <a:cubicBezTo>
                    <a:pt x="75209" y="29809"/>
                    <a:pt x="76031" y="29455"/>
                    <a:pt x="76847" y="29016"/>
                  </a:cubicBezTo>
                  <a:cubicBezTo>
                    <a:pt x="77297" y="28774"/>
                    <a:pt x="77838" y="28589"/>
                    <a:pt x="78332" y="28589"/>
                  </a:cubicBezTo>
                  <a:cubicBezTo>
                    <a:pt x="78919" y="28589"/>
                    <a:pt x="79460" y="28497"/>
                    <a:pt x="79978" y="28292"/>
                  </a:cubicBezTo>
                  <a:cubicBezTo>
                    <a:pt x="80152" y="28227"/>
                    <a:pt x="80318" y="28145"/>
                    <a:pt x="80487" y="28054"/>
                  </a:cubicBezTo>
                  <a:cubicBezTo>
                    <a:pt x="81179" y="27669"/>
                    <a:pt x="81440" y="27119"/>
                    <a:pt x="81243" y="26354"/>
                  </a:cubicBezTo>
                  <a:cubicBezTo>
                    <a:pt x="81156" y="26018"/>
                    <a:pt x="80991" y="25703"/>
                    <a:pt x="80872" y="25377"/>
                  </a:cubicBezTo>
                  <a:cubicBezTo>
                    <a:pt x="80734" y="24992"/>
                    <a:pt x="80606" y="24602"/>
                    <a:pt x="80514" y="24337"/>
                  </a:cubicBezTo>
                  <a:cubicBezTo>
                    <a:pt x="81004" y="24030"/>
                    <a:pt x="81518" y="23864"/>
                    <a:pt x="81747" y="23517"/>
                  </a:cubicBezTo>
                  <a:cubicBezTo>
                    <a:pt x="81976" y="23163"/>
                    <a:pt x="81921" y="22627"/>
                    <a:pt x="81982" y="22229"/>
                  </a:cubicBezTo>
                  <a:cubicBezTo>
                    <a:pt x="83237" y="22535"/>
                    <a:pt x="84544" y="22852"/>
                    <a:pt x="85937" y="23191"/>
                  </a:cubicBezTo>
                  <a:cubicBezTo>
                    <a:pt x="85817" y="24506"/>
                    <a:pt x="85689" y="25900"/>
                    <a:pt x="85565" y="27266"/>
                  </a:cubicBezTo>
                  <a:cubicBezTo>
                    <a:pt x="85217" y="27362"/>
                    <a:pt x="84919" y="27408"/>
                    <a:pt x="84653" y="27518"/>
                  </a:cubicBezTo>
                  <a:cubicBezTo>
                    <a:pt x="83226" y="28098"/>
                    <a:pt x="81803" y="28682"/>
                    <a:pt x="80381" y="29268"/>
                  </a:cubicBezTo>
                  <a:cubicBezTo>
                    <a:pt x="79298" y="29714"/>
                    <a:pt x="78218" y="30162"/>
                    <a:pt x="77141" y="30616"/>
                  </a:cubicBezTo>
                  <a:cubicBezTo>
                    <a:pt x="76811" y="30753"/>
                    <a:pt x="76454" y="30965"/>
                    <a:pt x="76252" y="31244"/>
                  </a:cubicBezTo>
                  <a:cubicBezTo>
                    <a:pt x="75972" y="31634"/>
                    <a:pt x="75619" y="31685"/>
                    <a:pt x="75215" y="31730"/>
                  </a:cubicBezTo>
                  <a:cubicBezTo>
                    <a:pt x="74514" y="31807"/>
                    <a:pt x="73974" y="32120"/>
                    <a:pt x="73675" y="32802"/>
                  </a:cubicBezTo>
                  <a:cubicBezTo>
                    <a:pt x="73387" y="33467"/>
                    <a:pt x="73212" y="34279"/>
                    <a:pt x="72718" y="34727"/>
                  </a:cubicBezTo>
                  <a:cubicBezTo>
                    <a:pt x="72213" y="35181"/>
                    <a:pt x="71370" y="35241"/>
                    <a:pt x="70692" y="35520"/>
                  </a:cubicBezTo>
                  <a:cubicBezTo>
                    <a:pt x="70516" y="35593"/>
                    <a:pt x="70354" y="35624"/>
                    <a:pt x="70192" y="35624"/>
                  </a:cubicBezTo>
                  <a:cubicBezTo>
                    <a:pt x="70016" y="35624"/>
                    <a:pt x="69840" y="35587"/>
                    <a:pt x="69647" y="35526"/>
                  </a:cubicBezTo>
                  <a:cubicBezTo>
                    <a:pt x="67501" y="34842"/>
                    <a:pt x="65379" y="34031"/>
                    <a:pt x="63180" y="33587"/>
                  </a:cubicBezTo>
                  <a:cubicBezTo>
                    <a:pt x="61058" y="33155"/>
                    <a:pt x="58862" y="33023"/>
                    <a:pt x="56685" y="32917"/>
                  </a:cubicBezTo>
                  <a:cubicBezTo>
                    <a:pt x="54644" y="32819"/>
                    <a:pt x="52602" y="32730"/>
                    <a:pt x="50561" y="32730"/>
                  </a:cubicBezTo>
                  <a:cubicBezTo>
                    <a:pt x="48045" y="32730"/>
                    <a:pt x="45531" y="32865"/>
                    <a:pt x="43026" y="33279"/>
                  </a:cubicBezTo>
                  <a:cubicBezTo>
                    <a:pt x="41289" y="33568"/>
                    <a:pt x="39583" y="33981"/>
                    <a:pt x="37988" y="34746"/>
                  </a:cubicBezTo>
                  <a:cubicBezTo>
                    <a:pt x="36985" y="35227"/>
                    <a:pt x="36000" y="35745"/>
                    <a:pt x="35083" y="36208"/>
                  </a:cubicBezTo>
                  <a:cubicBezTo>
                    <a:pt x="34431" y="34733"/>
                    <a:pt x="33827" y="33243"/>
                    <a:pt x="33125" y="31799"/>
                  </a:cubicBezTo>
                  <a:cubicBezTo>
                    <a:pt x="32851" y="31226"/>
                    <a:pt x="32392" y="30736"/>
                    <a:pt x="31974" y="30241"/>
                  </a:cubicBezTo>
                  <a:cubicBezTo>
                    <a:pt x="31879" y="30130"/>
                    <a:pt x="31644" y="30135"/>
                    <a:pt x="31467" y="30094"/>
                  </a:cubicBezTo>
                  <a:lnTo>
                    <a:pt x="31467" y="30094"/>
                  </a:lnTo>
                  <a:cubicBezTo>
                    <a:pt x="31549" y="30296"/>
                    <a:pt x="31604" y="30511"/>
                    <a:pt x="31728" y="30685"/>
                  </a:cubicBezTo>
                  <a:cubicBezTo>
                    <a:pt x="31970" y="31024"/>
                    <a:pt x="32346" y="31300"/>
                    <a:pt x="32502" y="31670"/>
                  </a:cubicBezTo>
                  <a:cubicBezTo>
                    <a:pt x="33075" y="33037"/>
                    <a:pt x="33716" y="34394"/>
                    <a:pt x="34069" y="35823"/>
                  </a:cubicBezTo>
                  <a:cubicBezTo>
                    <a:pt x="34670" y="38239"/>
                    <a:pt x="35096" y="40663"/>
                    <a:pt x="33621" y="43033"/>
                  </a:cubicBezTo>
                  <a:cubicBezTo>
                    <a:pt x="33093" y="43881"/>
                    <a:pt x="32653" y="44752"/>
                    <a:pt x="31814" y="45311"/>
                  </a:cubicBezTo>
                  <a:cubicBezTo>
                    <a:pt x="29840" y="46640"/>
                    <a:pt x="27736" y="47695"/>
                    <a:pt x="25357" y="48107"/>
                  </a:cubicBezTo>
                  <a:cubicBezTo>
                    <a:pt x="24638" y="48231"/>
                    <a:pt x="23923" y="48391"/>
                    <a:pt x="23208" y="48551"/>
                  </a:cubicBezTo>
                  <a:cubicBezTo>
                    <a:pt x="22955" y="48606"/>
                    <a:pt x="22644" y="48685"/>
                    <a:pt x="22836" y="49047"/>
                  </a:cubicBezTo>
                  <a:cubicBezTo>
                    <a:pt x="23281" y="49876"/>
                    <a:pt x="24794" y="52375"/>
                    <a:pt x="24661" y="52425"/>
                  </a:cubicBezTo>
                  <a:cubicBezTo>
                    <a:pt x="24716" y="52567"/>
                    <a:pt x="24756" y="52668"/>
                    <a:pt x="24771" y="52704"/>
                  </a:cubicBezTo>
                  <a:cubicBezTo>
                    <a:pt x="23779" y="52603"/>
                    <a:pt x="22798" y="52508"/>
                    <a:pt x="21822" y="52402"/>
                  </a:cubicBezTo>
                  <a:cubicBezTo>
                    <a:pt x="21660" y="52382"/>
                    <a:pt x="21502" y="52331"/>
                    <a:pt x="21359" y="52251"/>
                  </a:cubicBezTo>
                  <a:cubicBezTo>
                    <a:pt x="20754" y="51940"/>
                    <a:pt x="20167" y="51591"/>
                    <a:pt x="19558" y="51289"/>
                  </a:cubicBezTo>
                  <a:cubicBezTo>
                    <a:pt x="18816" y="50926"/>
                    <a:pt x="17995" y="51014"/>
                    <a:pt x="17211" y="50899"/>
                  </a:cubicBezTo>
                  <a:cubicBezTo>
                    <a:pt x="17183" y="50894"/>
                    <a:pt x="17153" y="50891"/>
                    <a:pt x="17125" y="50890"/>
                  </a:cubicBezTo>
                  <a:cubicBezTo>
                    <a:pt x="17026" y="50878"/>
                    <a:pt x="16931" y="50873"/>
                    <a:pt x="16839" y="50873"/>
                  </a:cubicBezTo>
                  <a:cubicBezTo>
                    <a:pt x="16241" y="50873"/>
                    <a:pt x="15776" y="51111"/>
                    <a:pt x="15387" y="51504"/>
                  </a:cubicBezTo>
                  <a:cubicBezTo>
                    <a:pt x="14397" y="52512"/>
                    <a:pt x="13714" y="53723"/>
                    <a:pt x="13444" y="55129"/>
                  </a:cubicBezTo>
                  <a:cubicBezTo>
                    <a:pt x="13173" y="56513"/>
                    <a:pt x="13141" y="57861"/>
                    <a:pt x="14154" y="59026"/>
                  </a:cubicBezTo>
                  <a:cubicBezTo>
                    <a:pt x="14232" y="59117"/>
                    <a:pt x="14227" y="59338"/>
                    <a:pt x="14186" y="59475"/>
                  </a:cubicBezTo>
                  <a:cubicBezTo>
                    <a:pt x="13966" y="60286"/>
                    <a:pt x="13806" y="61130"/>
                    <a:pt x="13476" y="61895"/>
                  </a:cubicBezTo>
                  <a:cubicBezTo>
                    <a:pt x="12197" y="64870"/>
                    <a:pt x="11389" y="67991"/>
                    <a:pt x="10432" y="71067"/>
                  </a:cubicBezTo>
                  <a:cubicBezTo>
                    <a:pt x="10239" y="71690"/>
                    <a:pt x="10299" y="72245"/>
                    <a:pt x="10712" y="72699"/>
                  </a:cubicBezTo>
                  <a:cubicBezTo>
                    <a:pt x="10981" y="73001"/>
                    <a:pt x="10913" y="73217"/>
                    <a:pt x="10798" y="73519"/>
                  </a:cubicBezTo>
                  <a:cubicBezTo>
                    <a:pt x="9611" y="76595"/>
                    <a:pt x="8415" y="79666"/>
                    <a:pt x="7260" y="82755"/>
                  </a:cubicBezTo>
                  <a:cubicBezTo>
                    <a:pt x="5931" y="86320"/>
                    <a:pt x="4647" y="89909"/>
                    <a:pt x="3332" y="93485"/>
                  </a:cubicBezTo>
                  <a:cubicBezTo>
                    <a:pt x="2585" y="95529"/>
                    <a:pt x="1801" y="97565"/>
                    <a:pt x="1063" y="99614"/>
                  </a:cubicBezTo>
                  <a:cubicBezTo>
                    <a:pt x="728" y="100539"/>
                    <a:pt x="376" y="101506"/>
                    <a:pt x="1315" y="102216"/>
                  </a:cubicBezTo>
                  <a:cubicBezTo>
                    <a:pt x="1178" y="102427"/>
                    <a:pt x="1035" y="102570"/>
                    <a:pt x="976" y="102740"/>
                  </a:cubicBezTo>
                  <a:cubicBezTo>
                    <a:pt x="738" y="103371"/>
                    <a:pt x="518" y="104013"/>
                    <a:pt x="307" y="104660"/>
                  </a:cubicBezTo>
                  <a:cubicBezTo>
                    <a:pt x="0" y="105590"/>
                    <a:pt x="105" y="105828"/>
                    <a:pt x="884" y="106424"/>
                  </a:cubicBezTo>
                  <a:cubicBezTo>
                    <a:pt x="2219" y="107437"/>
                    <a:pt x="3736" y="108066"/>
                    <a:pt x="5293" y="108615"/>
                  </a:cubicBezTo>
                  <a:cubicBezTo>
                    <a:pt x="7016" y="109225"/>
                    <a:pt x="8722" y="109881"/>
                    <a:pt x="10449" y="110485"/>
                  </a:cubicBezTo>
                  <a:cubicBezTo>
                    <a:pt x="10672" y="110563"/>
                    <a:pt x="10933" y="110675"/>
                    <a:pt x="11171" y="110675"/>
                  </a:cubicBezTo>
                  <a:cubicBezTo>
                    <a:pt x="11356" y="110675"/>
                    <a:pt x="11527" y="110607"/>
                    <a:pt x="11655" y="110403"/>
                  </a:cubicBezTo>
                  <a:cubicBezTo>
                    <a:pt x="11989" y="109876"/>
                    <a:pt x="11536" y="109454"/>
                    <a:pt x="11211" y="109111"/>
                  </a:cubicBezTo>
                  <a:cubicBezTo>
                    <a:pt x="10239" y="108092"/>
                    <a:pt x="9221" y="107116"/>
                    <a:pt x="8232" y="106108"/>
                  </a:cubicBezTo>
                  <a:cubicBezTo>
                    <a:pt x="7700" y="105572"/>
                    <a:pt x="7195" y="105008"/>
                    <a:pt x="6600" y="104375"/>
                  </a:cubicBezTo>
                  <a:lnTo>
                    <a:pt x="6600" y="104375"/>
                  </a:lnTo>
                  <a:cubicBezTo>
                    <a:pt x="7173" y="104449"/>
                    <a:pt x="7586" y="104545"/>
                    <a:pt x="7998" y="104545"/>
                  </a:cubicBezTo>
                  <a:cubicBezTo>
                    <a:pt x="8516" y="104541"/>
                    <a:pt x="8635" y="104302"/>
                    <a:pt x="8480" y="103880"/>
                  </a:cubicBezTo>
                  <a:cubicBezTo>
                    <a:pt x="8772" y="103532"/>
                    <a:pt x="9094" y="103243"/>
                    <a:pt x="9296" y="102890"/>
                  </a:cubicBezTo>
                  <a:cubicBezTo>
                    <a:pt x="9882" y="101873"/>
                    <a:pt x="10459" y="100851"/>
                    <a:pt x="10959" y="99791"/>
                  </a:cubicBezTo>
                  <a:cubicBezTo>
                    <a:pt x="12188" y="97193"/>
                    <a:pt x="13370" y="94576"/>
                    <a:pt x="14567" y="91963"/>
                  </a:cubicBezTo>
                  <a:cubicBezTo>
                    <a:pt x="15520" y="89883"/>
                    <a:pt x="16450" y="87792"/>
                    <a:pt x="17431" y="85725"/>
                  </a:cubicBezTo>
                  <a:cubicBezTo>
                    <a:pt x="17994" y="84547"/>
                    <a:pt x="18632" y="83402"/>
                    <a:pt x="19237" y="82241"/>
                  </a:cubicBezTo>
                  <a:cubicBezTo>
                    <a:pt x="19279" y="82260"/>
                    <a:pt x="19325" y="82274"/>
                    <a:pt x="19365" y="82287"/>
                  </a:cubicBezTo>
                  <a:cubicBezTo>
                    <a:pt x="19278" y="83722"/>
                    <a:pt x="19164" y="85161"/>
                    <a:pt x="19100" y="86596"/>
                  </a:cubicBezTo>
                  <a:cubicBezTo>
                    <a:pt x="18911" y="90570"/>
                    <a:pt x="18696" y="94540"/>
                    <a:pt x="18581" y="98514"/>
                  </a:cubicBezTo>
                  <a:cubicBezTo>
                    <a:pt x="18503" y="101149"/>
                    <a:pt x="18577" y="103789"/>
                    <a:pt x="18568" y="106429"/>
                  </a:cubicBezTo>
                  <a:cubicBezTo>
                    <a:pt x="18568" y="107126"/>
                    <a:pt x="18642" y="107250"/>
                    <a:pt x="19237" y="107328"/>
                  </a:cubicBezTo>
                  <a:cubicBezTo>
                    <a:pt x="19237" y="107978"/>
                    <a:pt x="19228" y="108615"/>
                    <a:pt x="19241" y="109253"/>
                  </a:cubicBezTo>
                  <a:cubicBezTo>
                    <a:pt x="19251" y="109867"/>
                    <a:pt x="19535" y="110334"/>
                    <a:pt x="20140" y="110485"/>
                  </a:cubicBezTo>
                  <a:cubicBezTo>
                    <a:pt x="20714" y="110631"/>
                    <a:pt x="21317" y="110780"/>
                    <a:pt x="21902" y="110780"/>
                  </a:cubicBezTo>
                  <a:cubicBezTo>
                    <a:pt x="21943" y="110780"/>
                    <a:pt x="21984" y="110780"/>
                    <a:pt x="22024" y="110778"/>
                  </a:cubicBezTo>
                  <a:cubicBezTo>
                    <a:pt x="23688" y="110733"/>
                    <a:pt x="25352" y="110614"/>
                    <a:pt x="27016" y="110471"/>
                  </a:cubicBezTo>
                  <a:cubicBezTo>
                    <a:pt x="28694" y="110330"/>
                    <a:pt x="30366" y="110137"/>
                    <a:pt x="32039" y="109949"/>
                  </a:cubicBezTo>
                  <a:cubicBezTo>
                    <a:pt x="32643" y="109880"/>
                    <a:pt x="33190" y="109697"/>
                    <a:pt x="33268" y="109005"/>
                  </a:cubicBezTo>
                  <a:cubicBezTo>
                    <a:pt x="35417" y="109106"/>
                    <a:pt x="37521" y="109215"/>
                    <a:pt x="39625" y="109307"/>
                  </a:cubicBezTo>
                  <a:cubicBezTo>
                    <a:pt x="45538" y="109560"/>
                    <a:pt x="51451" y="109789"/>
                    <a:pt x="57362" y="110064"/>
                  </a:cubicBezTo>
                  <a:cubicBezTo>
                    <a:pt x="60017" y="110183"/>
                    <a:pt x="62661" y="110444"/>
                    <a:pt x="65314" y="110550"/>
                  </a:cubicBezTo>
                  <a:cubicBezTo>
                    <a:pt x="67272" y="110626"/>
                    <a:pt x="69234" y="110706"/>
                    <a:pt x="71194" y="110706"/>
                  </a:cubicBezTo>
                  <a:cubicBezTo>
                    <a:pt x="71961" y="110706"/>
                    <a:pt x="72727" y="110694"/>
                    <a:pt x="73492" y="110664"/>
                  </a:cubicBezTo>
                  <a:cubicBezTo>
                    <a:pt x="77992" y="110485"/>
                    <a:pt x="82485" y="110096"/>
                    <a:pt x="86985" y="109867"/>
                  </a:cubicBezTo>
                  <a:cubicBezTo>
                    <a:pt x="91615" y="109633"/>
                    <a:pt x="96249" y="109486"/>
                    <a:pt x="100879" y="109293"/>
                  </a:cubicBezTo>
                  <a:cubicBezTo>
                    <a:pt x="102946" y="109211"/>
                    <a:pt x="109711" y="108748"/>
                    <a:pt x="110320" y="108624"/>
                  </a:cubicBezTo>
                  <a:lnTo>
                    <a:pt x="110320" y="107744"/>
                  </a:lnTo>
                  <a:cubicBezTo>
                    <a:pt x="110312" y="107746"/>
                    <a:pt x="110305" y="107747"/>
                    <a:pt x="110299" y="107747"/>
                  </a:cubicBezTo>
                  <a:cubicBezTo>
                    <a:pt x="110136" y="107747"/>
                    <a:pt x="110238" y="107330"/>
                    <a:pt x="110238" y="106956"/>
                  </a:cubicBezTo>
                  <a:cubicBezTo>
                    <a:pt x="110237" y="104828"/>
                    <a:pt x="110233" y="102702"/>
                    <a:pt x="110229" y="100580"/>
                  </a:cubicBezTo>
                  <a:cubicBezTo>
                    <a:pt x="110210" y="94237"/>
                    <a:pt x="110183" y="87893"/>
                    <a:pt x="110178" y="81549"/>
                  </a:cubicBezTo>
                  <a:cubicBezTo>
                    <a:pt x="110174" y="77663"/>
                    <a:pt x="110210" y="73780"/>
                    <a:pt x="110233" y="69893"/>
                  </a:cubicBezTo>
                  <a:cubicBezTo>
                    <a:pt x="110238" y="69495"/>
                    <a:pt x="110288" y="69092"/>
                    <a:pt x="110320" y="68693"/>
                  </a:cubicBezTo>
                  <a:lnTo>
                    <a:pt x="110320" y="61542"/>
                  </a:lnTo>
                  <a:cubicBezTo>
                    <a:pt x="110279" y="61340"/>
                    <a:pt x="110210" y="61139"/>
                    <a:pt x="110210" y="60937"/>
                  </a:cubicBezTo>
                  <a:cubicBezTo>
                    <a:pt x="110200" y="53732"/>
                    <a:pt x="110201" y="46526"/>
                    <a:pt x="110216" y="39321"/>
                  </a:cubicBezTo>
                  <a:cubicBezTo>
                    <a:pt x="110220" y="38761"/>
                    <a:pt x="110087" y="38496"/>
                    <a:pt x="109509" y="38313"/>
                  </a:cubicBezTo>
                  <a:cubicBezTo>
                    <a:pt x="108396" y="37960"/>
                    <a:pt x="107208" y="37593"/>
                    <a:pt x="107236" y="36048"/>
                  </a:cubicBezTo>
                  <a:cubicBezTo>
                    <a:pt x="107232" y="35936"/>
                    <a:pt x="107196" y="35827"/>
                    <a:pt x="107130" y="35736"/>
                  </a:cubicBezTo>
                  <a:cubicBezTo>
                    <a:pt x="106503" y="34842"/>
                    <a:pt x="105921" y="33912"/>
                    <a:pt x="105215" y="33083"/>
                  </a:cubicBezTo>
                  <a:cubicBezTo>
                    <a:pt x="104789" y="32579"/>
                    <a:pt x="104078" y="32299"/>
                    <a:pt x="104156" y="31470"/>
                  </a:cubicBezTo>
                  <a:cubicBezTo>
                    <a:pt x="104160" y="31424"/>
                    <a:pt x="104110" y="31373"/>
                    <a:pt x="104092" y="31323"/>
                  </a:cubicBezTo>
                  <a:cubicBezTo>
                    <a:pt x="103400" y="29411"/>
                    <a:pt x="101855" y="28321"/>
                    <a:pt x="100091" y="27743"/>
                  </a:cubicBezTo>
                  <a:cubicBezTo>
                    <a:pt x="97927" y="27042"/>
                    <a:pt x="95649" y="26684"/>
                    <a:pt x="93436" y="26184"/>
                  </a:cubicBezTo>
                  <a:cubicBezTo>
                    <a:pt x="93203" y="24912"/>
                    <a:pt x="92958" y="23586"/>
                    <a:pt x="92702" y="22206"/>
                  </a:cubicBezTo>
                  <a:lnTo>
                    <a:pt x="92702" y="22206"/>
                  </a:lnTo>
                  <a:cubicBezTo>
                    <a:pt x="92766" y="22208"/>
                    <a:pt x="92830" y="22209"/>
                    <a:pt x="92893" y="22209"/>
                  </a:cubicBezTo>
                  <a:cubicBezTo>
                    <a:pt x="94807" y="22209"/>
                    <a:pt x="96418" y="21415"/>
                    <a:pt x="97900" y="20222"/>
                  </a:cubicBezTo>
                  <a:cubicBezTo>
                    <a:pt x="98110" y="20740"/>
                    <a:pt x="98263" y="21171"/>
                    <a:pt x="98455" y="21583"/>
                  </a:cubicBezTo>
                  <a:cubicBezTo>
                    <a:pt x="99018" y="22797"/>
                    <a:pt x="99929" y="23431"/>
                    <a:pt x="101172" y="23431"/>
                  </a:cubicBezTo>
                  <a:cubicBezTo>
                    <a:pt x="101323" y="23431"/>
                    <a:pt x="101479" y="23421"/>
                    <a:pt x="101640" y="23403"/>
                  </a:cubicBezTo>
                  <a:cubicBezTo>
                    <a:pt x="101946" y="23366"/>
                    <a:pt x="102242" y="23342"/>
                    <a:pt x="102527" y="23342"/>
                  </a:cubicBezTo>
                  <a:cubicBezTo>
                    <a:pt x="103506" y="23342"/>
                    <a:pt x="104346" y="23630"/>
                    <a:pt x="104936" y="24713"/>
                  </a:cubicBezTo>
                  <a:cubicBezTo>
                    <a:pt x="105263" y="25316"/>
                    <a:pt x="105908" y="25640"/>
                    <a:pt x="106634" y="25640"/>
                  </a:cubicBezTo>
                  <a:cubicBezTo>
                    <a:pt x="106659" y="25640"/>
                    <a:pt x="106684" y="25640"/>
                    <a:pt x="106709" y="25639"/>
                  </a:cubicBezTo>
                  <a:cubicBezTo>
                    <a:pt x="108011" y="25597"/>
                    <a:pt x="108960" y="24915"/>
                    <a:pt x="109656" y="23879"/>
                  </a:cubicBezTo>
                  <a:cubicBezTo>
                    <a:pt x="110079" y="23247"/>
                    <a:pt x="110110" y="22540"/>
                    <a:pt x="109785" y="21830"/>
                  </a:cubicBezTo>
                  <a:cubicBezTo>
                    <a:pt x="109377" y="20941"/>
                    <a:pt x="108832" y="20161"/>
                    <a:pt x="107878" y="19804"/>
                  </a:cubicBezTo>
                  <a:cubicBezTo>
                    <a:pt x="107071" y="19501"/>
                    <a:pt x="106760" y="18943"/>
                    <a:pt x="106659" y="18108"/>
                  </a:cubicBezTo>
                  <a:cubicBezTo>
                    <a:pt x="106462" y="16453"/>
                    <a:pt x="105472" y="15504"/>
                    <a:pt x="103808" y="15353"/>
                  </a:cubicBezTo>
                  <a:cubicBezTo>
                    <a:pt x="103462" y="15321"/>
                    <a:pt x="103114" y="15311"/>
                    <a:pt x="102764" y="15311"/>
                  </a:cubicBezTo>
                  <a:cubicBezTo>
                    <a:pt x="102214" y="15311"/>
                    <a:pt x="101661" y="15335"/>
                    <a:pt x="101109" y="15335"/>
                  </a:cubicBezTo>
                  <a:cubicBezTo>
                    <a:pt x="101109" y="15312"/>
                    <a:pt x="101099" y="15275"/>
                    <a:pt x="101113" y="15243"/>
                  </a:cubicBezTo>
                  <a:cubicBezTo>
                    <a:pt x="101727" y="13809"/>
                    <a:pt x="101718" y="12411"/>
                    <a:pt x="100842" y="11068"/>
                  </a:cubicBezTo>
                  <a:cubicBezTo>
                    <a:pt x="100783" y="10976"/>
                    <a:pt x="100779" y="10830"/>
                    <a:pt x="100796" y="10715"/>
                  </a:cubicBezTo>
                  <a:cubicBezTo>
                    <a:pt x="101149" y="8070"/>
                    <a:pt x="100114" y="5820"/>
                    <a:pt x="98547" y="3858"/>
                  </a:cubicBezTo>
                  <a:cubicBezTo>
                    <a:pt x="97043" y="1974"/>
                    <a:pt x="94921" y="907"/>
                    <a:pt x="92583" y="356"/>
                  </a:cubicBezTo>
                  <a:cubicBezTo>
                    <a:pt x="91535" y="110"/>
                    <a:pt x="90485" y="1"/>
                    <a:pt x="8943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
            <p:cNvSpPr/>
            <p:nvPr/>
          </p:nvSpPr>
          <p:spPr>
            <a:xfrm>
              <a:off x="3840950" y="636525"/>
              <a:ext cx="223925" cy="170950"/>
            </a:xfrm>
            <a:custGeom>
              <a:avLst/>
              <a:gdLst/>
              <a:ahLst/>
              <a:cxnLst/>
              <a:rect l="l" t="t" r="r" b="b"/>
              <a:pathLst>
                <a:path w="8957" h="6838" extrusionOk="0">
                  <a:moveTo>
                    <a:pt x="997" y="1"/>
                  </a:moveTo>
                  <a:cubicBezTo>
                    <a:pt x="528" y="1"/>
                    <a:pt x="205" y="269"/>
                    <a:pt x="0" y="805"/>
                  </a:cubicBezTo>
                  <a:cubicBezTo>
                    <a:pt x="472" y="861"/>
                    <a:pt x="962" y="878"/>
                    <a:pt x="1439" y="979"/>
                  </a:cubicBezTo>
                  <a:cubicBezTo>
                    <a:pt x="1921" y="1084"/>
                    <a:pt x="2375" y="1309"/>
                    <a:pt x="2855" y="1410"/>
                  </a:cubicBezTo>
                  <a:cubicBezTo>
                    <a:pt x="3882" y="1625"/>
                    <a:pt x="4487" y="2253"/>
                    <a:pt x="4942" y="3179"/>
                  </a:cubicBezTo>
                  <a:cubicBezTo>
                    <a:pt x="5184" y="3679"/>
                    <a:pt x="5652" y="4078"/>
                    <a:pt x="6050" y="4495"/>
                  </a:cubicBezTo>
                  <a:cubicBezTo>
                    <a:pt x="6912" y="5403"/>
                    <a:pt x="8444" y="5466"/>
                    <a:pt x="8957" y="6837"/>
                  </a:cubicBezTo>
                  <a:cubicBezTo>
                    <a:pt x="8892" y="5865"/>
                    <a:pt x="8393" y="5068"/>
                    <a:pt x="7476" y="4687"/>
                  </a:cubicBezTo>
                  <a:cubicBezTo>
                    <a:pt x="6362" y="4225"/>
                    <a:pt x="5849" y="3450"/>
                    <a:pt x="5733" y="2267"/>
                  </a:cubicBezTo>
                  <a:cubicBezTo>
                    <a:pt x="5619" y="1089"/>
                    <a:pt x="4978" y="479"/>
                    <a:pt x="3791" y="291"/>
                  </a:cubicBezTo>
                  <a:cubicBezTo>
                    <a:pt x="3249" y="209"/>
                    <a:pt x="2700" y="214"/>
                    <a:pt x="2149" y="172"/>
                  </a:cubicBezTo>
                  <a:cubicBezTo>
                    <a:pt x="1953" y="154"/>
                    <a:pt x="1742" y="163"/>
                    <a:pt x="1558" y="104"/>
                  </a:cubicBezTo>
                  <a:cubicBezTo>
                    <a:pt x="1351" y="35"/>
                    <a:pt x="1165" y="1"/>
                    <a:pt x="997" y="1"/>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
            <p:cNvSpPr/>
            <p:nvPr/>
          </p:nvSpPr>
          <p:spPr>
            <a:xfrm>
              <a:off x="3818275" y="670325"/>
              <a:ext cx="235800" cy="185550"/>
            </a:xfrm>
            <a:custGeom>
              <a:avLst/>
              <a:gdLst/>
              <a:ahLst/>
              <a:cxnLst/>
              <a:rect l="l" t="t" r="r" b="b"/>
              <a:pathLst>
                <a:path w="9432" h="7422" extrusionOk="0">
                  <a:moveTo>
                    <a:pt x="1196" y="1"/>
                  </a:moveTo>
                  <a:cubicBezTo>
                    <a:pt x="953" y="1"/>
                    <a:pt x="726" y="81"/>
                    <a:pt x="568" y="347"/>
                  </a:cubicBezTo>
                  <a:cubicBezTo>
                    <a:pt x="13" y="1287"/>
                    <a:pt x="0" y="1804"/>
                    <a:pt x="554" y="2323"/>
                  </a:cubicBezTo>
                  <a:cubicBezTo>
                    <a:pt x="876" y="2620"/>
                    <a:pt x="1297" y="2868"/>
                    <a:pt x="1719" y="2992"/>
                  </a:cubicBezTo>
                  <a:cubicBezTo>
                    <a:pt x="2255" y="3148"/>
                    <a:pt x="2832" y="3194"/>
                    <a:pt x="3396" y="3216"/>
                  </a:cubicBezTo>
                  <a:cubicBezTo>
                    <a:pt x="5491" y="3308"/>
                    <a:pt x="6963" y="4509"/>
                    <a:pt x="7420" y="6530"/>
                  </a:cubicBezTo>
                  <a:cubicBezTo>
                    <a:pt x="7484" y="6815"/>
                    <a:pt x="7544" y="7099"/>
                    <a:pt x="7612" y="7420"/>
                  </a:cubicBezTo>
                  <a:cubicBezTo>
                    <a:pt x="7636" y="7421"/>
                    <a:pt x="7659" y="7421"/>
                    <a:pt x="7682" y="7421"/>
                  </a:cubicBezTo>
                  <a:cubicBezTo>
                    <a:pt x="8425" y="7421"/>
                    <a:pt x="8892" y="6999"/>
                    <a:pt x="9345" y="6581"/>
                  </a:cubicBezTo>
                  <a:cubicBezTo>
                    <a:pt x="9423" y="6512"/>
                    <a:pt x="9432" y="6291"/>
                    <a:pt x="9387" y="6182"/>
                  </a:cubicBezTo>
                  <a:cubicBezTo>
                    <a:pt x="9112" y="5508"/>
                    <a:pt x="8722" y="4953"/>
                    <a:pt x="8017" y="4619"/>
                  </a:cubicBezTo>
                  <a:cubicBezTo>
                    <a:pt x="6761" y="4023"/>
                    <a:pt x="5665" y="3239"/>
                    <a:pt x="5083" y="1873"/>
                  </a:cubicBezTo>
                  <a:cubicBezTo>
                    <a:pt x="4913" y="1470"/>
                    <a:pt x="4538" y="1053"/>
                    <a:pt x="4148" y="870"/>
                  </a:cubicBezTo>
                  <a:cubicBezTo>
                    <a:pt x="3410" y="525"/>
                    <a:pt x="2599" y="319"/>
                    <a:pt x="1806" y="109"/>
                  </a:cubicBezTo>
                  <a:cubicBezTo>
                    <a:pt x="1612" y="57"/>
                    <a:pt x="1398" y="1"/>
                    <a:pt x="1196" y="1"/>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
            <p:cNvSpPr/>
            <p:nvPr/>
          </p:nvSpPr>
          <p:spPr>
            <a:xfrm>
              <a:off x="3121325" y="2915925"/>
              <a:ext cx="919450" cy="67550"/>
            </a:xfrm>
            <a:custGeom>
              <a:avLst/>
              <a:gdLst/>
              <a:ahLst/>
              <a:cxnLst/>
              <a:rect l="l" t="t" r="r" b="b"/>
              <a:pathLst>
                <a:path w="36778" h="2702" extrusionOk="0">
                  <a:moveTo>
                    <a:pt x="36127" y="0"/>
                  </a:moveTo>
                  <a:cubicBezTo>
                    <a:pt x="35830" y="0"/>
                    <a:pt x="35530" y="91"/>
                    <a:pt x="35229" y="112"/>
                  </a:cubicBezTo>
                  <a:cubicBezTo>
                    <a:pt x="32493" y="323"/>
                    <a:pt x="29756" y="593"/>
                    <a:pt x="27011" y="713"/>
                  </a:cubicBezTo>
                  <a:cubicBezTo>
                    <a:pt x="23092" y="887"/>
                    <a:pt x="19173" y="942"/>
                    <a:pt x="15250" y="1066"/>
                  </a:cubicBezTo>
                  <a:cubicBezTo>
                    <a:pt x="10762" y="1203"/>
                    <a:pt x="6275" y="1386"/>
                    <a:pt x="1787" y="1487"/>
                  </a:cubicBezTo>
                  <a:cubicBezTo>
                    <a:pt x="862" y="1510"/>
                    <a:pt x="537" y="2184"/>
                    <a:pt x="1" y="2701"/>
                  </a:cubicBezTo>
                  <a:cubicBezTo>
                    <a:pt x="12271" y="1680"/>
                    <a:pt x="24572" y="1716"/>
                    <a:pt x="36778" y="974"/>
                  </a:cubicBezTo>
                  <a:cubicBezTo>
                    <a:pt x="36750" y="814"/>
                    <a:pt x="36691" y="677"/>
                    <a:pt x="36710" y="548"/>
                  </a:cubicBezTo>
                  <a:cubicBezTo>
                    <a:pt x="36760" y="149"/>
                    <a:pt x="36485" y="21"/>
                    <a:pt x="36201" y="2"/>
                  </a:cubicBezTo>
                  <a:cubicBezTo>
                    <a:pt x="36176" y="1"/>
                    <a:pt x="36152" y="0"/>
                    <a:pt x="36127" y="0"/>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
            <p:cNvSpPr/>
            <p:nvPr/>
          </p:nvSpPr>
          <p:spPr>
            <a:xfrm>
              <a:off x="3998725" y="1421775"/>
              <a:ext cx="30050" cy="153325"/>
            </a:xfrm>
            <a:custGeom>
              <a:avLst/>
              <a:gdLst/>
              <a:ahLst/>
              <a:cxnLst/>
              <a:rect l="l" t="t" r="r" b="b"/>
              <a:pathLst>
                <a:path w="1202" h="6133" extrusionOk="0">
                  <a:moveTo>
                    <a:pt x="229" y="0"/>
                  </a:moveTo>
                  <a:cubicBezTo>
                    <a:pt x="152" y="146"/>
                    <a:pt x="0" y="293"/>
                    <a:pt x="9" y="436"/>
                  </a:cubicBezTo>
                  <a:cubicBezTo>
                    <a:pt x="74" y="2058"/>
                    <a:pt x="143" y="3680"/>
                    <a:pt x="266" y="5302"/>
                  </a:cubicBezTo>
                  <a:cubicBezTo>
                    <a:pt x="289" y="5592"/>
                    <a:pt x="574" y="5857"/>
                    <a:pt x="739" y="6133"/>
                  </a:cubicBezTo>
                  <a:cubicBezTo>
                    <a:pt x="894" y="5853"/>
                    <a:pt x="1046" y="5569"/>
                    <a:pt x="1201" y="5289"/>
                  </a:cubicBezTo>
                  <a:cubicBezTo>
                    <a:pt x="1160" y="5270"/>
                    <a:pt x="1119" y="5247"/>
                    <a:pt x="1082" y="5230"/>
                  </a:cubicBezTo>
                  <a:cubicBezTo>
                    <a:pt x="989" y="4099"/>
                    <a:pt x="899" y="2970"/>
                    <a:pt x="811" y="1843"/>
                  </a:cubicBezTo>
                  <a:cubicBezTo>
                    <a:pt x="769" y="1352"/>
                    <a:pt x="761" y="852"/>
                    <a:pt x="668" y="371"/>
                  </a:cubicBezTo>
                  <a:cubicBezTo>
                    <a:pt x="641" y="225"/>
                    <a:pt x="384" y="123"/>
                    <a:pt x="22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
            <p:cNvSpPr/>
            <p:nvPr/>
          </p:nvSpPr>
          <p:spPr>
            <a:xfrm>
              <a:off x="4009150" y="2472975"/>
              <a:ext cx="22025" cy="151850"/>
            </a:xfrm>
            <a:custGeom>
              <a:avLst/>
              <a:gdLst/>
              <a:ahLst/>
              <a:cxnLst/>
              <a:rect l="l" t="t" r="r" b="b"/>
              <a:pathLst>
                <a:path w="881" h="6074" extrusionOk="0">
                  <a:moveTo>
                    <a:pt x="317" y="1"/>
                  </a:moveTo>
                  <a:cubicBezTo>
                    <a:pt x="211" y="148"/>
                    <a:pt x="19" y="294"/>
                    <a:pt x="19" y="441"/>
                  </a:cubicBezTo>
                  <a:cubicBezTo>
                    <a:pt x="0" y="2012"/>
                    <a:pt x="0" y="3585"/>
                    <a:pt x="28" y="5157"/>
                  </a:cubicBezTo>
                  <a:cubicBezTo>
                    <a:pt x="32" y="5418"/>
                    <a:pt x="189" y="5685"/>
                    <a:pt x="317" y="6074"/>
                  </a:cubicBezTo>
                  <a:cubicBezTo>
                    <a:pt x="454" y="5845"/>
                    <a:pt x="537" y="5762"/>
                    <a:pt x="555" y="5670"/>
                  </a:cubicBezTo>
                  <a:cubicBezTo>
                    <a:pt x="881" y="3910"/>
                    <a:pt x="871" y="2141"/>
                    <a:pt x="656" y="372"/>
                  </a:cubicBezTo>
                  <a:cubicBezTo>
                    <a:pt x="642" y="239"/>
                    <a:pt x="436" y="125"/>
                    <a:pt x="31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
            <p:cNvSpPr/>
            <p:nvPr/>
          </p:nvSpPr>
          <p:spPr>
            <a:xfrm>
              <a:off x="4007900" y="2676350"/>
              <a:ext cx="21550" cy="113600"/>
            </a:xfrm>
            <a:custGeom>
              <a:avLst/>
              <a:gdLst/>
              <a:ahLst/>
              <a:cxnLst/>
              <a:rect l="l" t="t" r="r" b="b"/>
              <a:pathLst>
                <a:path w="862" h="4544" extrusionOk="0">
                  <a:moveTo>
                    <a:pt x="500" y="1"/>
                  </a:moveTo>
                  <a:cubicBezTo>
                    <a:pt x="385" y="226"/>
                    <a:pt x="197" y="445"/>
                    <a:pt x="179" y="679"/>
                  </a:cubicBezTo>
                  <a:cubicBezTo>
                    <a:pt x="92" y="1660"/>
                    <a:pt x="41" y="2641"/>
                    <a:pt x="10" y="3627"/>
                  </a:cubicBezTo>
                  <a:cubicBezTo>
                    <a:pt x="1" y="3916"/>
                    <a:pt x="83" y="4209"/>
                    <a:pt x="124" y="4498"/>
                  </a:cubicBezTo>
                  <a:cubicBezTo>
                    <a:pt x="197" y="4517"/>
                    <a:pt x="266" y="4530"/>
                    <a:pt x="339" y="4544"/>
                  </a:cubicBezTo>
                  <a:cubicBezTo>
                    <a:pt x="467" y="4310"/>
                    <a:pt x="683" y="4081"/>
                    <a:pt x="706" y="3838"/>
                  </a:cubicBezTo>
                  <a:cubicBezTo>
                    <a:pt x="793" y="2788"/>
                    <a:pt x="852" y="1734"/>
                    <a:pt x="862" y="684"/>
                  </a:cubicBezTo>
                  <a:cubicBezTo>
                    <a:pt x="862" y="455"/>
                    <a:pt x="624" y="230"/>
                    <a:pt x="50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
            <p:cNvSpPr/>
            <p:nvPr/>
          </p:nvSpPr>
          <p:spPr>
            <a:xfrm>
              <a:off x="4006300" y="1605325"/>
              <a:ext cx="19600" cy="96375"/>
            </a:xfrm>
            <a:custGeom>
              <a:avLst/>
              <a:gdLst/>
              <a:ahLst/>
              <a:cxnLst/>
              <a:rect l="l" t="t" r="r" b="b"/>
              <a:pathLst>
                <a:path w="784" h="3855" extrusionOk="0">
                  <a:moveTo>
                    <a:pt x="413" y="0"/>
                  </a:moveTo>
                  <a:cubicBezTo>
                    <a:pt x="297" y="147"/>
                    <a:pt x="105" y="284"/>
                    <a:pt x="82" y="440"/>
                  </a:cubicBezTo>
                  <a:cubicBezTo>
                    <a:pt x="18" y="926"/>
                    <a:pt x="23" y="1421"/>
                    <a:pt x="0" y="1912"/>
                  </a:cubicBezTo>
                  <a:lnTo>
                    <a:pt x="55" y="1912"/>
                  </a:lnTo>
                  <a:cubicBezTo>
                    <a:pt x="55" y="2369"/>
                    <a:pt x="18" y="2828"/>
                    <a:pt x="73" y="3278"/>
                  </a:cubicBezTo>
                  <a:cubicBezTo>
                    <a:pt x="100" y="3484"/>
                    <a:pt x="312" y="3663"/>
                    <a:pt x="444" y="3855"/>
                  </a:cubicBezTo>
                  <a:cubicBezTo>
                    <a:pt x="558" y="3667"/>
                    <a:pt x="770" y="3475"/>
                    <a:pt x="770" y="3286"/>
                  </a:cubicBezTo>
                  <a:cubicBezTo>
                    <a:pt x="783" y="2338"/>
                    <a:pt x="751" y="1393"/>
                    <a:pt x="701" y="445"/>
                  </a:cubicBezTo>
                  <a:cubicBezTo>
                    <a:pt x="692" y="293"/>
                    <a:pt x="513" y="147"/>
                    <a:pt x="41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
            <p:cNvSpPr/>
            <p:nvPr/>
          </p:nvSpPr>
          <p:spPr>
            <a:xfrm>
              <a:off x="3963750" y="1551100"/>
              <a:ext cx="38325" cy="91025"/>
            </a:xfrm>
            <a:custGeom>
              <a:avLst/>
              <a:gdLst/>
              <a:ahLst/>
              <a:cxnLst/>
              <a:rect l="l" t="t" r="r" b="b"/>
              <a:pathLst>
                <a:path w="1533" h="3641" extrusionOk="0">
                  <a:moveTo>
                    <a:pt x="1" y="1"/>
                  </a:moveTo>
                  <a:lnTo>
                    <a:pt x="1" y="1"/>
                  </a:lnTo>
                  <a:cubicBezTo>
                    <a:pt x="377" y="1175"/>
                    <a:pt x="66" y="2430"/>
                    <a:pt x="680" y="3640"/>
                  </a:cubicBezTo>
                  <a:cubicBezTo>
                    <a:pt x="1532" y="2518"/>
                    <a:pt x="1092" y="240"/>
                    <a:pt x="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
            <p:cNvSpPr/>
            <p:nvPr/>
          </p:nvSpPr>
          <p:spPr>
            <a:xfrm>
              <a:off x="3959875" y="2605200"/>
              <a:ext cx="21100" cy="92275"/>
            </a:xfrm>
            <a:custGeom>
              <a:avLst/>
              <a:gdLst/>
              <a:ahLst/>
              <a:cxnLst/>
              <a:rect l="l" t="t" r="r" b="b"/>
              <a:pathLst>
                <a:path w="844" h="3691" extrusionOk="0">
                  <a:moveTo>
                    <a:pt x="220" y="1"/>
                  </a:moveTo>
                  <a:cubicBezTo>
                    <a:pt x="152" y="170"/>
                    <a:pt x="19" y="335"/>
                    <a:pt x="15" y="510"/>
                  </a:cubicBezTo>
                  <a:cubicBezTo>
                    <a:pt x="0" y="1110"/>
                    <a:pt x="0" y="1715"/>
                    <a:pt x="46" y="2315"/>
                  </a:cubicBezTo>
                  <a:cubicBezTo>
                    <a:pt x="88" y="2773"/>
                    <a:pt x="208" y="3228"/>
                    <a:pt x="290" y="3686"/>
                  </a:cubicBezTo>
                  <a:cubicBezTo>
                    <a:pt x="372" y="3686"/>
                    <a:pt x="450" y="3686"/>
                    <a:pt x="532" y="3690"/>
                  </a:cubicBezTo>
                  <a:cubicBezTo>
                    <a:pt x="633" y="3315"/>
                    <a:pt x="808" y="2939"/>
                    <a:pt x="816" y="2559"/>
                  </a:cubicBezTo>
                  <a:cubicBezTo>
                    <a:pt x="844" y="1839"/>
                    <a:pt x="803" y="1111"/>
                    <a:pt x="725" y="390"/>
                  </a:cubicBezTo>
                  <a:cubicBezTo>
                    <a:pt x="707" y="244"/>
                    <a:pt x="395" y="129"/>
                    <a:pt x="22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
            <p:cNvSpPr/>
            <p:nvPr/>
          </p:nvSpPr>
          <p:spPr>
            <a:xfrm>
              <a:off x="3802775" y="724475"/>
              <a:ext cx="180950" cy="123225"/>
            </a:xfrm>
            <a:custGeom>
              <a:avLst/>
              <a:gdLst/>
              <a:ahLst/>
              <a:cxnLst/>
              <a:rect l="l" t="t" r="r" b="b"/>
              <a:pathLst>
                <a:path w="7238" h="4929" extrusionOk="0">
                  <a:moveTo>
                    <a:pt x="184" y="0"/>
                  </a:moveTo>
                  <a:cubicBezTo>
                    <a:pt x="97" y="157"/>
                    <a:pt x="1" y="330"/>
                    <a:pt x="47" y="446"/>
                  </a:cubicBezTo>
                  <a:cubicBezTo>
                    <a:pt x="243" y="913"/>
                    <a:pt x="468" y="1376"/>
                    <a:pt x="706" y="1825"/>
                  </a:cubicBezTo>
                  <a:cubicBezTo>
                    <a:pt x="1181" y="2727"/>
                    <a:pt x="1800" y="3115"/>
                    <a:pt x="2741" y="3115"/>
                  </a:cubicBezTo>
                  <a:cubicBezTo>
                    <a:pt x="2852" y="3115"/>
                    <a:pt x="2968" y="3109"/>
                    <a:pt x="3089" y="3099"/>
                  </a:cubicBezTo>
                  <a:cubicBezTo>
                    <a:pt x="3502" y="3063"/>
                    <a:pt x="3919" y="3038"/>
                    <a:pt x="4332" y="3038"/>
                  </a:cubicBezTo>
                  <a:cubicBezTo>
                    <a:pt x="4391" y="3038"/>
                    <a:pt x="4451" y="3038"/>
                    <a:pt x="4511" y="3040"/>
                  </a:cubicBezTo>
                  <a:cubicBezTo>
                    <a:pt x="5405" y="3054"/>
                    <a:pt x="6143" y="3378"/>
                    <a:pt x="6646" y="4163"/>
                  </a:cubicBezTo>
                  <a:cubicBezTo>
                    <a:pt x="6816" y="4434"/>
                    <a:pt x="7041" y="4676"/>
                    <a:pt x="7237" y="4928"/>
                  </a:cubicBezTo>
                  <a:cubicBezTo>
                    <a:pt x="7087" y="3012"/>
                    <a:pt x="5876" y="1916"/>
                    <a:pt x="4015" y="1815"/>
                  </a:cubicBezTo>
                  <a:cubicBezTo>
                    <a:pt x="2525" y="1738"/>
                    <a:pt x="1004" y="1655"/>
                    <a:pt x="184"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
            <p:cNvSpPr/>
            <p:nvPr/>
          </p:nvSpPr>
          <p:spPr>
            <a:xfrm>
              <a:off x="3191650" y="1845175"/>
              <a:ext cx="774550" cy="277950"/>
            </a:xfrm>
            <a:custGeom>
              <a:avLst/>
              <a:gdLst/>
              <a:ahLst/>
              <a:cxnLst/>
              <a:rect l="l" t="t" r="r" b="b"/>
              <a:pathLst>
                <a:path w="30982" h="11118" extrusionOk="0">
                  <a:moveTo>
                    <a:pt x="26817" y="749"/>
                  </a:moveTo>
                  <a:cubicBezTo>
                    <a:pt x="27839" y="749"/>
                    <a:pt x="28860" y="753"/>
                    <a:pt x="29881" y="760"/>
                  </a:cubicBezTo>
                  <a:lnTo>
                    <a:pt x="29881" y="9671"/>
                  </a:lnTo>
                  <a:cubicBezTo>
                    <a:pt x="29162" y="9635"/>
                    <a:pt x="28525" y="9616"/>
                    <a:pt x="27892" y="9566"/>
                  </a:cubicBezTo>
                  <a:cubicBezTo>
                    <a:pt x="26299" y="9441"/>
                    <a:pt x="24709" y="9388"/>
                    <a:pt x="23119" y="9388"/>
                  </a:cubicBezTo>
                  <a:cubicBezTo>
                    <a:pt x="20371" y="9388"/>
                    <a:pt x="17627" y="9546"/>
                    <a:pt x="14880" y="9767"/>
                  </a:cubicBezTo>
                  <a:cubicBezTo>
                    <a:pt x="13019" y="9913"/>
                    <a:pt x="11149" y="9932"/>
                    <a:pt x="9279" y="10014"/>
                  </a:cubicBezTo>
                  <a:cubicBezTo>
                    <a:pt x="6991" y="10118"/>
                    <a:pt x="4704" y="10221"/>
                    <a:pt x="2417" y="10321"/>
                  </a:cubicBezTo>
                  <a:cubicBezTo>
                    <a:pt x="2339" y="10325"/>
                    <a:pt x="2261" y="10326"/>
                    <a:pt x="2182" y="10326"/>
                  </a:cubicBezTo>
                  <a:cubicBezTo>
                    <a:pt x="2023" y="10326"/>
                    <a:pt x="1858" y="10321"/>
                    <a:pt x="1675" y="10321"/>
                  </a:cubicBezTo>
                  <a:cubicBezTo>
                    <a:pt x="1391" y="7287"/>
                    <a:pt x="1106" y="4285"/>
                    <a:pt x="827" y="1265"/>
                  </a:cubicBezTo>
                  <a:cubicBezTo>
                    <a:pt x="9516" y="1011"/>
                    <a:pt x="18176" y="749"/>
                    <a:pt x="26817" y="749"/>
                  </a:cubicBezTo>
                  <a:close/>
                  <a:moveTo>
                    <a:pt x="29824" y="1"/>
                  </a:moveTo>
                  <a:cubicBezTo>
                    <a:pt x="29745" y="1"/>
                    <a:pt x="29665" y="3"/>
                    <a:pt x="29589" y="3"/>
                  </a:cubicBezTo>
                  <a:cubicBezTo>
                    <a:pt x="21837" y="111"/>
                    <a:pt x="14086" y="228"/>
                    <a:pt x="6336" y="357"/>
                  </a:cubicBezTo>
                  <a:cubicBezTo>
                    <a:pt x="4723" y="385"/>
                    <a:pt x="3114" y="481"/>
                    <a:pt x="1505" y="563"/>
                  </a:cubicBezTo>
                  <a:cubicBezTo>
                    <a:pt x="1271" y="575"/>
                    <a:pt x="1013" y="703"/>
                    <a:pt x="796" y="703"/>
                  </a:cubicBezTo>
                  <a:cubicBezTo>
                    <a:pt x="749" y="703"/>
                    <a:pt x="704" y="697"/>
                    <a:pt x="661" y="682"/>
                  </a:cubicBezTo>
                  <a:cubicBezTo>
                    <a:pt x="547" y="643"/>
                    <a:pt x="459" y="625"/>
                    <a:pt x="391" y="625"/>
                  </a:cubicBezTo>
                  <a:cubicBezTo>
                    <a:pt x="150" y="625"/>
                    <a:pt x="158" y="848"/>
                    <a:pt x="143" y="1127"/>
                  </a:cubicBezTo>
                  <a:cubicBezTo>
                    <a:pt x="1" y="4271"/>
                    <a:pt x="611" y="7370"/>
                    <a:pt x="735" y="10496"/>
                  </a:cubicBezTo>
                  <a:cubicBezTo>
                    <a:pt x="743" y="10679"/>
                    <a:pt x="955" y="10967"/>
                    <a:pt x="1120" y="11005"/>
                  </a:cubicBezTo>
                  <a:cubicBezTo>
                    <a:pt x="1472" y="11085"/>
                    <a:pt x="1845" y="11117"/>
                    <a:pt x="2212" y="11117"/>
                  </a:cubicBezTo>
                  <a:cubicBezTo>
                    <a:pt x="2279" y="11117"/>
                    <a:pt x="2345" y="11116"/>
                    <a:pt x="2412" y="11114"/>
                  </a:cubicBezTo>
                  <a:cubicBezTo>
                    <a:pt x="4260" y="11054"/>
                    <a:pt x="6111" y="10967"/>
                    <a:pt x="7958" y="10898"/>
                  </a:cubicBezTo>
                  <a:cubicBezTo>
                    <a:pt x="9732" y="10835"/>
                    <a:pt x="11511" y="10797"/>
                    <a:pt x="13289" y="10715"/>
                  </a:cubicBezTo>
                  <a:cubicBezTo>
                    <a:pt x="16286" y="10574"/>
                    <a:pt x="19284" y="10317"/>
                    <a:pt x="22286" y="10266"/>
                  </a:cubicBezTo>
                  <a:cubicBezTo>
                    <a:pt x="22545" y="10262"/>
                    <a:pt x="22804" y="10260"/>
                    <a:pt x="23063" y="10260"/>
                  </a:cubicBezTo>
                  <a:cubicBezTo>
                    <a:pt x="25386" y="10260"/>
                    <a:pt x="27711" y="10414"/>
                    <a:pt x="30033" y="10473"/>
                  </a:cubicBezTo>
                  <a:cubicBezTo>
                    <a:pt x="30039" y="10473"/>
                    <a:pt x="30046" y="10473"/>
                    <a:pt x="30052" y="10473"/>
                  </a:cubicBezTo>
                  <a:cubicBezTo>
                    <a:pt x="30362" y="10473"/>
                    <a:pt x="30672" y="10371"/>
                    <a:pt x="30982" y="10321"/>
                  </a:cubicBezTo>
                  <a:cubicBezTo>
                    <a:pt x="30954" y="10258"/>
                    <a:pt x="30927" y="10198"/>
                    <a:pt x="30899" y="10138"/>
                  </a:cubicBezTo>
                  <a:cubicBezTo>
                    <a:pt x="30812" y="9923"/>
                    <a:pt x="30647" y="9703"/>
                    <a:pt x="30647" y="9487"/>
                  </a:cubicBezTo>
                  <a:cubicBezTo>
                    <a:pt x="30638" y="7892"/>
                    <a:pt x="30683" y="6297"/>
                    <a:pt x="30666" y="4702"/>
                  </a:cubicBezTo>
                  <a:cubicBezTo>
                    <a:pt x="30647" y="3250"/>
                    <a:pt x="30582" y="1797"/>
                    <a:pt x="30510" y="344"/>
                  </a:cubicBezTo>
                  <a:cubicBezTo>
                    <a:pt x="30504" y="233"/>
                    <a:pt x="30317" y="81"/>
                    <a:pt x="30184" y="41"/>
                  </a:cubicBezTo>
                  <a:cubicBezTo>
                    <a:pt x="30072" y="7"/>
                    <a:pt x="29949" y="1"/>
                    <a:pt x="2982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
            <p:cNvSpPr/>
            <p:nvPr/>
          </p:nvSpPr>
          <p:spPr>
            <a:xfrm>
              <a:off x="3212300" y="1863875"/>
              <a:ext cx="726400" cy="239450"/>
            </a:xfrm>
            <a:custGeom>
              <a:avLst/>
              <a:gdLst/>
              <a:ahLst/>
              <a:cxnLst/>
              <a:rect l="l" t="t" r="r" b="b"/>
              <a:pathLst>
                <a:path w="29056" h="9578" extrusionOk="0">
                  <a:moveTo>
                    <a:pt x="25991" y="1"/>
                  </a:moveTo>
                  <a:cubicBezTo>
                    <a:pt x="17350" y="1"/>
                    <a:pt x="8690" y="263"/>
                    <a:pt x="1" y="517"/>
                  </a:cubicBezTo>
                  <a:cubicBezTo>
                    <a:pt x="280" y="3537"/>
                    <a:pt x="565" y="6539"/>
                    <a:pt x="849" y="9573"/>
                  </a:cubicBezTo>
                  <a:cubicBezTo>
                    <a:pt x="1032" y="9573"/>
                    <a:pt x="1197" y="9578"/>
                    <a:pt x="1356" y="9578"/>
                  </a:cubicBezTo>
                  <a:cubicBezTo>
                    <a:pt x="1435" y="9578"/>
                    <a:pt x="1513" y="9577"/>
                    <a:pt x="1591" y="9573"/>
                  </a:cubicBezTo>
                  <a:cubicBezTo>
                    <a:pt x="3878" y="9469"/>
                    <a:pt x="6166" y="9367"/>
                    <a:pt x="8453" y="9267"/>
                  </a:cubicBezTo>
                  <a:cubicBezTo>
                    <a:pt x="10323" y="9184"/>
                    <a:pt x="12193" y="9166"/>
                    <a:pt x="14054" y="9019"/>
                  </a:cubicBezTo>
                  <a:cubicBezTo>
                    <a:pt x="16801" y="8798"/>
                    <a:pt x="19545" y="8640"/>
                    <a:pt x="22293" y="8640"/>
                  </a:cubicBezTo>
                  <a:cubicBezTo>
                    <a:pt x="23883" y="8640"/>
                    <a:pt x="25473" y="8693"/>
                    <a:pt x="27066" y="8818"/>
                  </a:cubicBezTo>
                  <a:cubicBezTo>
                    <a:pt x="27699" y="8868"/>
                    <a:pt x="28336" y="8887"/>
                    <a:pt x="29055" y="8923"/>
                  </a:cubicBezTo>
                  <a:lnTo>
                    <a:pt x="29055" y="12"/>
                  </a:lnTo>
                  <a:cubicBezTo>
                    <a:pt x="28034" y="5"/>
                    <a:pt x="27013" y="1"/>
                    <a:pt x="25991" y="1"/>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
            <p:cNvSpPr/>
            <p:nvPr/>
          </p:nvSpPr>
          <p:spPr>
            <a:xfrm>
              <a:off x="3636750" y="912200"/>
              <a:ext cx="293000" cy="176475"/>
            </a:xfrm>
            <a:custGeom>
              <a:avLst/>
              <a:gdLst/>
              <a:ahLst/>
              <a:cxnLst/>
              <a:rect l="l" t="t" r="r" b="b"/>
              <a:pathLst>
                <a:path w="11720" h="7059" extrusionOk="0">
                  <a:moveTo>
                    <a:pt x="1530" y="0"/>
                  </a:moveTo>
                  <a:cubicBezTo>
                    <a:pt x="1494" y="1081"/>
                    <a:pt x="554" y="1567"/>
                    <a:pt x="0" y="2301"/>
                  </a:cubicBezTo>
                  <a:lnTo>
                    <a:pt x="2182" y="2301"/>
                  </a:lnTo>
                  <a:cubicBezTo>
                    <a:pt x="2913" y="2301"/>
                    <a:pt x="3646" y="2283"/>
                    <a:pt x="4378" y="2283"/>
                  </a:cubicBezTo>
                  <a:cubicBezTo>
                    <a:pt x="4872" y="2283"/>
                    <a:pt x="5365" y="2291"/>
                    <a:pt x="5857" y="2319"/>
                  </a:cubicBezTo>
                  <a:cubicBezTo>
                    <a:pt x="6715" y="2365"/>
                    <a:pt x="6990" y="2745"/>
                    <a:pt x="6990" y="3621"/>
                  </a:cubicBezTo>
                  <a:cubicBezTo>
                    <a:pt x="6990" y="4409"/>
                    <a:pt x="6926" y="5198"/>
                    <a:pt x="6953" y="5981"/>
                  </a:cubicBezTo>
                  <a:cubicBezTo>
                    <a:pt x="6962" y="6224"/>
                    <a:pt x="7136" y="6572"/>
                    <a:pt x="7334" y="6673"/>
                  </a:cubicBezTo>
                  <a:cubicBezTo>
                    <a:pt x="7727" y="6875"/>
                    <a:pt x="8195" y="6935"/>
                    <a:pt x="8636" y="7058"/>
                  </a:cubicBezTo>
                  <a:cubicBezTo>
                    <a:pt x="8901" y="6627"/>
                    <a:pt x="9130" y="6206"/>
                    <a:pt x="9410" y="5825"/>
                  </a:cubicBezTo>
                  <a:cubicBezTo>
                    <a:pt x="9566" y="5615"/>
                    <a:pt x="9786" y="5417"/>
                    <a:pt x="10024" y="5308"/>
                  </a:cubicBezTo>
                  <a:cubicBezTo>
                    <a:pt x="10050" y="5295"/>
                    <a:pt x="10080" y="5290"/>
                    <a:pt x="10113" y="5290"/>
                  </a:cubicBezTo>
                  <a:cubicBezTo>
                    <a:pt x="10211" y="5290"/>
                    <a:pt x="10332" y="5338"/>
                    <a:pt x="10445" y="5376"/>
                  </a:cubicBezTo>
                  <a:lnTo>
                    <a:pt x="10950" y="5376"/>
                  </a:lnTo>
                  <a:cubicBezTo>
                    <a:pt x="11299" y="5261"/>
                    <a:pt x="11486" y="5202"/>
                    <a:pt x="11720" y="5129"/>
                  </a:cubicBezTo>
                  <a:cubicBezTo>
                    <a:pt x="11583" y="4876"/>
                    <a:pt x="11436" y="4665"/>
                    <a:pt x="11335" y="4432"/>
                  </a:cubicBezTo>
                  <a:cubicBezTo>
                    <a:pt x="10702" y="2952"/>
                    <a:pt x="9442" y="2076"/>
                    <a:pt x="8049" y="1618"/>
                  </a:cubicBezTo>
                  <a:cubicBezTo>
                    <a:pt x="5931" y="921"/>
                    <a:pt x="3713" y="527"/>
                    <a:pt x="1530"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
            <p:cNvSpPr/>
            <p:nvPr/>
          </p:nvSpPr>
          <p:spPr>
            <a:xfrm>
              <a:off x="3201200" y="2261600"/>
              <a:ext cx="685600" cy="76325"/>
            </a:xfrm>
            <a:custGeom>
              <a:avLst/>
              <a:gdLst/>
              <a:ahLst/>
              <a:cxnLst/>
              <a:rect l="l" t="t" r="r" b="b"/>
              <a:pathLst>
                <a:path w="27424" h="3053" extrusionOk="0">
                  <a:moveTo>
                    <a:pt x="26873" y="1"/>
                  </a:moveTo>
                  <a:cubicBezTo>
                    <a:pt x="26708" y="1"/>
                    <a:pt x="26524" y="53"/>
                    <a:pt x="26366" y="90"/>
                  </a:cubicBezTo>
                  <a:cubicBezTo>
                    <a:pt x="26067" y="160"/>
                    <a:pt x="25779" y="292"/>
                    <a:pt x="25495" y="416"/>
                  </a:cubicBezTo>
                  <a:cubicBezTo>
                    <a:pt x="25022" y="613"/>
                    <a:pt x="24555" y="823"/>
                    <a:pt x="24082" y="1030"/>
                  </a:cubicBezTo>
                  <a:cubicBezTo>
                    <a:pt x="23828" y="1144"/>
                    <a:pt x="23570" y="1202"/>
                    <a:pt x="23320" y="1202"/>
                  </a:cubicBezTo>
                  <a:cubicBezTo>
                    <a:pt x="22976" y="1202"/>
                    <a:pt x="22646" y="1092"/>
                    <a:pt x="22359" y="869"/>
                  </a:cubicBezTo>
                  <a:cubicBezTo>
                    <a:pt x="21802" y="430"/>
                    <a:pt x="21244" y="212"/>
                    <a:pt x="20662" y="212"/>
                  </a:cubicBezTo>
                  <a:cubicBezTo>
                    <a:pt x="20238" y="212"/>
                    <a:pt x="19801" y="328"/>
                    <a:pt x="19343" y="558"/>
                  </a:cubicBezTo>
                  <a:cubicBezTo>
                    <a:pt x="18857" y="801"/>
                    <a:pt x="18374" y="913"/>
                    <a:pt x="17884" y="913"/>
                  </a:cubicBezTo>
                  <a:cubicBezTo>
                    <a:pt x="17376" y="913"/>
                    <a:pt x="16861" y="793"/>
                    <a:pt x="16327" y="576"/>
                  </a:cubicBezTo>
                  <a:cubicBezTo>
                    <a:pt x="15951" y="421"/>
                    <a:pt x="15511" y="359"/>
                    <a:pt x="15073" y="359"/>
                  </a:cubicBezTo>
                  <a:cubicBezTo>
                    <a:pt x="14828" y="359"/>
                    <a:pt x="14583" y="379"/>
                    <a:pt x="14351" y="412"/>
                  </a:cubicBezTo>
                  <a:cubicBezTo>
                    <a:pt x="13508" y="531"/>
                    <a:pt x="12683" y="815"/>
                    <a:pt x="11871" y="1100"/>
                  </a:cubicBezTo>
                  <a:cubicBezTo>
                    <a:pt x="11112" y="1367"/>
                    <a:pt x="10342" y="1549"/>
                    <a:pt x="9569" y="1549"/>
                  </a:cubicBezTo>
                  <a:cubicBezTo>
                    <a:pt x="9151" y="1549"/>
                    <a:pt x="8733" y="1496"/>
                    <a:pt x="8314" y="1374"/>
                  </a:cubicBezTo>
                  <a:cubicBezTo>
                    <a:pt x="7750" y="1210"/>
                    <a:pt x="7201" y="1124"/>
                    <a:pt x="6665" y="1124"/>
                  </a:cubicBezTo>
                  <a:cubicBezTo>
                    <a:pt x="5796" y="1124"/>
                    <a:pt x="4960" y="1350"/>
                    <a:pt x="4143" y="1838"/>
                  </a:cubicBezTo>
                  <a:cubicBezTo>
                    <a:pt x="3987" y="1929"/>
                    <a:pt x="3804" y="1979"/>
                    <a:pt x="3630" y="2025"/>
                  </a:cubicBezTo>
                  <a:cubicBezTo>
                    <a:pt x="3261" y="2130"/>
                    <a:pt x="2904" y="2188"/>
                    <a:pt x="2562" y="2188"/>
                  </a:cubicBezTo>
                  <a:cubicBezTo>
                    <a:pt x="1822" y="2188"/>
                    <a:pt x="1151" y="1916"/>
                    <a:pt x="577" y="1251"/>
                  </a:cubicBezTo>
                  <a:cubicBezTo>
                    <a:pt x="477" y="1127"/>
                    <a:pt x="344" y="1035"/>
                    <a:pt x="224" y="930"/>
                  </a:cubicBezTo>
                  <a:cubicBezTo>
                    <a:pt x="146" y="953"/>
                    <a:pt x="73" y="976"/>
                    <a:pt x="1" y="999"/>
                  </a:cubicBezTo>
                  <a:cubicBezTo>
                    <a:pt x="69" y="1273"/>
                    <a:pt x="87" y="1580"/>
                    <a:pt x="230" y="1809"/>
                  </a:cubicBezTo>
                  <a:cubicBezTo>
                    <a:pt x="586" y="2387"/>
                    <a:pt x="1118" y="2763"/>
                    <a:pt x="1793" y="2937"/>
                  </a:cubicBezTo>
                  <a:cubicBezTo>
                    <a:pt x="2106" y="3016"/>
                    <a:pt x="2413" y="3053"/>
                    <a:pt x="2714" y="3053"/>
                  </a:cubicBezTo>
                  <a:cubicBezTo>
                    <a:pt x="3490" y="3053"/>
                    <a:pt x="4227" y="2812"/>
                    <a:pt x="4923" y="2442"/>
                  </a:cubicBezTo>
                  <a:cubicBezTo>
                    <a:pt x="5490" y="2137"/>
                    <a:pt x="6048" y="1986"/>
                    <a:pt x="6631" y="1986"/>
                  </a:cubicBezTo>
                  <a:cubicBezTo>
                    <a:pt x="6966" y="1986"/>
                    <a:pt x="7310" y="2036"/>
                    <a:pt x="7668" y="2135"/>
                  </a:cubicBezTo>
                  <a:cubicBezTo>
                    <a:pt x="8311" y="2315"/>
                    <a:pt x="8952" y="2405"/>
                    <a:pt x="9588" y="2405"/>
                  </a:cubicBezTo>
                  <a:cubicBezTo>
                    <a:pt x="10519" y="2405"/>
                    <a:pt x="11442" y="2213"/>
                    <a:pt x="12349" y="1832"/>
                  </a:cubicBezTo>
                  <a:cubicBezTo>
                    <a:pt x="12770" y="1653"/>
                    <a:pt x="13201" y="1493"/>
                    <a:pt x="13632" y="1338"/>
                  </a:cubicBezTo>
                  <a:cubicBezTo>
                    <a:pt x="14130" y="1163"/>
                    <a:pt x="14649" y="1000"/>
                    <a:pt x="15162" y="1000"/>
                  </a:cubicBezTo>
                  <a:cubicBezTo>
                    <a:pt x="15459" y="1000"/>
                    <a:pt x="15755" y="1055"/>
                    <a:pt x="16043" y="1195"/>
                  </a:cubicBezTo>
                  <a:cubicBezTo>
                    <a:pt x="16636" y="1484"/>
                    <a:pt x="17216" y="1617"/>
                    <a:pt x="17789" y="1617"/>
                  </a:cubicBezTo>
                  <a:cubicBezTo>
                    <a:pt x="18461" y="1617"/>
                    <a:pt x="19122" y="1435"/>
                    <a:pt x="19783" y="1108"/>
                  </a:cubicBezTo>
                  <a:cubicBezTo>
                    <a:pt x="20080" y="961"/>
                    <a:pt x="20356" y="888"/>
                    <a:pt x="20620" y="888"/>
                  </a:cubicBezTo>
                  <a:cubicBezTo>
                    <a:pt x="21024" y="888"/>
                    <a:pt x="21400" y="1059"/>
                    <a:pt x="21786" y="1397"/>
                  </a:cubicBezTo>
                  <a:cubicBezTo>
                    <a:pt x="22262" y="1811"/>
                    <a:pt x="22799" y="2025"/>
                    <a:pt x="23371" y="2025"/>
                  </a:cubicBezTo>
                  <a:cubicBezTo>
                    <a:pt x="23690" y="2025"/>
                    <a:pt x="24020" y="1958"/>
                    <a:pt x="24356" y="1823"/>
                  </a:cubicBezTo>
                  <a:cubicBezTo>
                    <a:pt x="25121" y="1516"/>
                    <a:pt x="25883" y="1205"/>
                    <a:pt x="26644" y="888"/>
                  </a:cubicBezTo>
                  <a:cubicBezTo>
                    <a:pt x="26928" y="774"/>
                    <a:pt x="27423" y="778"/>
                    <a:pt x="27309" y="334"/>
                  </a:cubicBezTo>
                  <a:cubicBezTo>
                    <a:pt x="27239" y="75"/>
                    <a:pt x="27069" y="1"/>
                    <a:pt x="2687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
            <p:cNvSpPr/>
            <p:nvPr/>
          </p:nvSpPr>
          <p:spPr>
            <a:xfrm>
              <a:off x="3645675" y="2538400"/>
              <a:ext cx="229650" cy="46350"/>
            </a:xfrm>
            <a:custGeom>
              <a:avLst/>
              <a:gdLst/>
              <a:ahLst/>
              <a:cxnLst/>
              <a:rect l="l" t="t" r="r" b="b"/>
              <a:pathLst>
                <a:path w="9186" h="1854" extrusionOk="0">
                  <a:moveTo>
                    <a:pt x="464" y="1"/>
                  </a:moveTo>
                  <a:cubicBezTo>
                    <a:pt x="1" y="601"/>
                    <a:pt x="258" y="1505"/>
                    <a:pt x="1013" y="1627"/>
                  </a:cubicBezTo>
                  <a:cubicBezTo>
                    <a:pt x="1218" y="1661"/>
                    <a:pt x="1433" y="1678"/>
                    <a:pt x="1650" y="1678"/>
                  </a:cubicBezTo>
                  <a:cubicBezTo>
                    <a:pt x="2055" y="1678"/>
                    <a:pt x="2467" y="1619"/>
                    <a:pt x="2837" y="1499"/>
                  </a:cubicBezTo>
                  <a:cubicBezTo>
                    <a:pt x="3240" y="1367"/>
                    <a:pt x="3627" y="1312"/>
                    <a:pt x="4012" y="1312"/>
                  </a:cubicBezTo>
                  <a:cubicBezTo>
                    <a:pt x="4455" y="1312"/>
                    <a:pt x="4896" y="1385"/>
                    <a:pt x="5359" y="1495"/>
                  </a:cubicBezTo>
                  <a:cubicBezTo>
                    <a:pt x="6308" y="1724"/>
                    <a:pt x="7302" y="1789"/>
                    <a:pt x="8283" y="1852"/>
                  </a:cubicBezTo>
                  <a:cubicBezTo>
                    <a:pt x="8295" y="1853"/>
                    <a:pt x="8306" y="1853"/>
                    <a:pt x="8318" y="1853"/>
                  </a:cubicBezTo>
                  <a:cubicBezTo>
                    <a:pt x="8600" y="1853"/>
                    <a:pt x="8895" y="1642"/>
                    <a:pt x="9186" y="1532"/>
                  </a:cubicBezTo>
                  <a:cubicBezTo>
                    <a:pt x="9168" y="1449"/>
                    <a:pt x="9149" y="1362"/>
                    <a:pt x="9135" y="1280"/>
                  </a:cubicBezTo>
                  <a:cubicBezTo>
                    <a:pt x="8893" y="1211"/>
                    <a:pt x="8659" y="1120"/>
                    <a:pt x="8416" y="1082"/>
                  </a:cubicBezTo>
                  <a:cubicBezTo>
                    <a:pt x="7600" y="954"/>
                    <a:pt x="6756" y="940"/>
                    <a:pt x="5977" y="711"/>
                  </a:cubicBezTo>
                  <a:cubicBezTo>
                    <a:pt x="5324" y="522"/>
                    <a:pt x="4690" y="403"/>
                    <a:pt x="4054" y="403"/>
                  </a:cubicBezTo>
                  <a:cubicBezTo>
                    <a:pt x="3487" y="403"/>
                    <a:pt x="2917" y="497"/>
                    <a:pt x="2329" y="720"/>
                  </a:cubicBezTo>
                  <a:cubicBezTo>
                    <a:pt x="1996" y="849"/>
                    <a:pt x="1755" y="917"/>
                    <a:pt x="1560" y="917"/>
                  </a:cubicBezTo>
                  <a:cubicBezTo>
                    <a:pt x="1178" y="917"/>
                    <a:pt x="973" y="655"/>
                    <a:pt x="597" y="69"/>
                  </a:cubicBezTo>
                  <a:cubicBezTo>
                    <a:pt x="569" y="33"/>
                    <a:pt x="504" y="20"/>
                    <a:pt x="46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
            <p:cNvSpPr/>
            <p:nvPr/>
          </p:nvSpPr>
          <p:spPr>
            <a:xfrm>
              <a:off x="3206725" y="2398400"/>
              <a:ext cx="628300" cy="61500"/>
            </a:xfrm>
            <a:custGeom>
              <a:avLst/>
              <a:gdLst/>
              <a:ahLst/>
              <a:cxnLst/>
              <a:rect l="l" t="t" r="r" b="b"/>
              <a:pathLst>
                <a:path w="25132" h="2460" extrusionOk="0">
                  <a:moveTo>
                    <a:pt x="6688" y="1"/>
                  </a:moveTo>
                  <a:cubicBezTo>
                    <a:pt x="6287" y="1"/>
                    <a:pt x="5875" y="131"/>
                    <a:pt x="5482" y="334"/>
                  </a:cubicBezTo>
                  <a:cubicBezTo>
                    <a:pt x="5142" y="508"/>
                    <a:pt x="4813" y="711"/>
                    <a:pt x="4473" y="889"/>
                  </a:cubicBezTo>
                  <a:cubicBezTo>
                    <a:pt x="3749" y="1274"/>
                    <a:pt x="3197" y="1472"/>
                    <a:pt x="2683" y="1472"/>
                  </a:cubicBezTo>
                  <a:cubicBezTo>
                    <a:pt x="2046" y="1472"/>
                    <a:pt x="1468" y="1166"/>
                    <a:pt x="696" y="531"/>
                  </a:cubicBezTo>
                  <a:cubicBezTo>
                    <a:pt x="650" y="500"/>
                    <a:pt x="619" y="440"/>
                    <a:pt x="568" y="431"/>
                  </a:cubicBezTo>
                  <a:cubicBezTo>
                    <a:pt x="421" y="399"/>
                    <a:pt x="270" y="380"/>
                    <a:pt x="118" y="357"/>
                  </a:cubicBezTo>
                  <a:cubicBezTo>
                    <a:pt x="101" y="527"/>
                    <a:pt x="0" y="747"/>
                    <a:pt x="73" y="853"/>
                  </a:cubicBezTo>
                  <a:cubicBezTo>
                    <a:pt x="637" y="1677"/>
                    <a:pt x="1377" y="2460"/>
                    <a:pt x="2391" y="2460"/>
                  </a:cubicBezTo>
                  <a:cubicBezTo>
                    <a:pt x="2588" y="2460"/>
                    <a:pt x="2796" y="2430"/>
                    <a:pt x="3015" y="2365"/>
                  </a:cubicBezTo>
                  <a:cubicBezTo>
                    <a:pt x="3955" y="2086"/>
                    <a:pt x="4868" y="1696"/>
                    <a:pt x="5747" y="1270"/>
                  </a:cubicBezTo>
                  <a:cubicBezTo>
                    <a:pt x="6067" y="1117"/>
                    <a:pt x="6369" y="1022"/>
                    <a:pt x="6663" y="1022"/>
                  </a:cubicBezTo>
                  <a:cubicBezTo>
                    <a:pt x="6943" y="1022"/>
                    <a:pt x="7217" y="1107"/>
                    <a:pt x="7493" y="1310"/>
                  </a:cubicBezTo>
                  <a:cubicBezTo>
                    <a:pt x="8398" y="1976"/>
                    <a:pt x="9368" y="2261"/>
                    <a:pt x="10398" y="2261"/>
                  </a:cubicBezTo>
                  <a:cubicBezTo>
                    <a:pt x="10829" y="2261"/>
                    <a:pt x="11272" y="2211"/>
                    <a:pt x="11724" y="2117"/>
                  </a:cubicBezTo>
                  <a:cubicBezTo>
                    <a:pt x="12256" y="2007"/>
                    <a:pt x="12788" y="1942"/>
                    <a:pt x="13324" y="1942"/>
                  </a:cubicBezTo>
                  <a:cubicBezTo>
                    <a:pt x="13766" y="1942"/>
                    <a:pt x="14211" y="1986"/>
                    <a:pt x="14662" y="2086"/>
                  </a:cubicBezTo>
                  <a:cubicBezTo>
                    <a:pt x="15624" y="2293"/>
                    <a:pt x="16621" y="2433"/>
                    <a:pt x="17602" y="2433"/>
                  </a:cubicBezTo>
                  <a:cubicBezTo>
                    <a:pt x="17617" y="2433"/>
                    <a:pt x="17632" y="2433"/>
                    <a:pt x="17647" y="2433"/>
                  </a:cubicBezTo>
                  <a:cubicBezTo>
                    <a:pt x="19071" y="2433"/>
                    <a:pt x="20502" y="2305"/>
                    <a:pt x="21918" y="2168"/>
                  </a:cubicBezTo>
                  <a:cubicBezTo>
                    <a:pt x="23055" y="2058"/>
                    <a:pt x="24122" y="1682"/>
                    <a:pt x="25131" y="1150"/>
                  </a:cubicBezTo>
                  <a:cubicBezTo>
                    <a:pt x="25131" y="1072"/>
                    <a:pt x="25127" y="994"/>
                    <a:pt x="25127" y="921"/>
                  </a:cubicBezTo>
                  <a:cubicBezTo>
                    <a:pt x="24858" y="921"/>
                    <a:pt x="24589" y="904"/>
                    <a:pt x="24322" y="904"/>
                  </a:cubicBezTo>
                  <a:cubicBezTo>
                    <a:pt x="24174" y="904"/>
                    <a:pt x="24027" y="909"/>
                    <a:pt x="23880" y="925"/>
                  </a:cubicBezTo>
                  <a:cubicBezTo>
                    <a:pt x="22647" y="1063"/>
                    <a:pt x="21419" y="1288"/>
                    <a:pt x="20186" y="1379"/>
                  </a:cubicBezTo>
                  <a:cubicBezTo>
                    <a:pt x="19352" y="1438"/>
                    <a:pt x="18518" y="1493"/>
                    <a:pt x="17685" y="1493"/>
                  </a:cubicBezTo>
                  <a:cubicBezTo>
                    <a:pt x="16568" y="1493"/>
                    <a:pt x="15454" y="1395"/>
                    <a:pt x="14346" y="1077"/>
                  </a:cubicBezTo>
                  <a:cubicBezTo>
                    <a:pt x="14041" y="990"/>
                    <a:pt x="13710" y="953"/>
                    <a:pt x="13376" y="953"/>
                  </a:cubicBezTo>
                  <a:cubicBezTo>
                    <a:pt x="13042" y="953"/>
                    <a:pt x="12705" y="990"/>
                    <a:pt x="12389" y="1049"/>
                  </a:cubicBezTo>
                  <a:cubicBezTo>
                    <a:pt x="11761" y="1172"/>
                    <a:pt x="11146" y="1257"/>
                    <a:pt x="10546" y="1257"/>
                  </a:cubicBezTo>
                  <a:cubicBezTo>
                    <a:pt x="9550" y="1257"/>
                    <a:pt x="8592" y="1022"/>
                    <a:pt x="7677" y="330"/>
                  </a:cubicBezTo>
                  <a:cubicBezTo>
                    <a:pt x="7371" y="98"/>
                    <a:pt x="7034" y="1"/>
                    <a:pt x="668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
            <p:cNvSpPr/>
            <p:nvPr/>
          </p:nvSpPr>
          <p:spPr>
            <a:xfrm>
              <a:off x="3358950" y="990125"/>
              <a:ext cx="433175" cy="746750"/>
            </a:xfrm>
            <a:custGeom>
              <a:avLst/>
              <a:gdLst/>
              <a:ahLst/>
              <a:cxnLst/>
              <a:rect l="l" t="t" r="r" b="b"/>
              <a:pathLst>
                <a:path w="17327" h="29870" extrusionOk="0">
                  <a:moveTo>
                    <a:pt x="2330" y="6059"/>
                  </a:moveTo>
                  <a:cubicBezTo>
                    <a:pt x="2454" y="6156"/>
                    <a:pt x="2624" y="6225"/>
                    <a:pt x="2683" y="6347"/>
                  </a:cubicBezTo>
                  <a:cubicBezTo>
                    <a:pt x="2780" y="6536"/>
                    <a:pt x="2835" y="6765"/>
                    <a:pt x="2848" y="6976"/>
                  </a:cubicBezTo>
                  <a:cubicBezTo>
                    <a:pt x="2921" y="8236"/>
                    <a:pt x="2999" y="9496"/>
                    <a:pt x="3018" y="10758"/>
                  </a:cubicBezTo>
                  <a:cubicBezTo>
                    <a:pt x="3022" y="11097"/>
                    <a:pt x="2802" y="11440"/>
                    <a:pt x="2688" y="11779"/>
                  </a:cubicBezTo>
                  <a:lnTo>
                    <a:pt x="2483" y="11753"/>
                  </a:lnTo>
                  <a:cubicBezTo>
                    <a:pt x="2418" y="11518"/>
                    <a:pt x="2308" y="11289"/>
                    <a:pt x="2294" y="11051"/>
                  </a:cubicBezTo>
                  <a:cubicBezTo>
                    <a:pt x="2227" y="9515"/>
                    <a:pt x="2170" y="7980"/>
                    <a:pt x="2125" y="6444"/>
                  </a:cubicBezTo>
                  <a:cubicBezTo>
                    <a:pt x="2125" y="6316"/>
                    <a:pt x="2262" y="6187"/>
                    <a:pt x="2330" y="6059"/>
                  </a:cubicBezTo>
                  <a:close/>
                  <a:moveTo>
                    <a:pt x="4901" y="9698"/>
                  </a:moveTo>
                  <a:cubicBezTo>
                    <a:pt x="5052" y="9804"/>
                    <a:pt x="5282" y="9882"/>
                    <a:pt x="5346" y="10028"/>
                  </a:cubicBezTo>
                  <a:cubicBezTo>
                    <a:pt x="5484" y="10340"/>
                    <a:pt x="5625" y="10693"/>
                    <a:pt x="5607" y="11023"/>
                  </a:cubicBezTo>
                  <a:cubicBezTo>
                    <a:pt x="5561" y="12017"/>
                    <a:pt x="5452" y="13012"/>
                    <a:pt x="5332" y="14002"/>
                  </a:cubicBezTo>
                  <a:cubicBezTo>
                    <a:pt x="5318" y="14126"/>
                    <a:pt x="5102" y="14227"/>
                    <a:pt x="4979" y="14337"/>
                  </a:cubicBezTo>
                  <a:cubicBezTo>
                    <a:pt x="4920" y="14200"/>
                    <a:pt x="4805" y="14062"/>
                    <a:pt x="4800" y="13920"/>
                  </a:cubicBezTo>
                  <a:cubicBezTo>
                    <a:pt x="4777" y="13388"/>
                    <a:pt x="4791" y="12861"/>
                    <a:pt x="4791" y="12329"/>
                  </a:cubicBezTo>
                  <a:lnTo>
                    <a:pt x="4819" y="12329"/>
                  </a:lnTo>
                  <a:cubicBezTo>
                    <a:pt x="4773" y="11615"/>
                    <a:pt x="4714" y="10904"/>
                    <a:pt x="4691" y="10190"/>
                  </a:cubicBezTo>
                  <a:cubicBezTo>
                    <a:pt x="4686" y="10028"/>
                    <a:pt x="4828" y="9863"/>
                    <a:pt x="4901" y="9698"/>
                  </a:cubicBezTo>
                  <a:close/>
                  <a:moveTo>
                    <a:pt x="2890" y="13741"/>
                  </a:moveTo>
                  <a:cubicBezTo>
                    <a:pt x="3045" y="13901"/>
                    <a:pt x="3279" y="14035"/>
                    <a:pt x="3334" y="14223"/>
                  </a:cubicBezTo>
                  <a:cubicBezTo>
                    <a:pt x="3435" y="14570"/>
                    <a:pt x="3445" y="14946"/>
                    <a:pt x="3468" y="15308"/>
                  </a:cubicBezTo>
                  <a:cubicBezTo>
                    <a:pt x="3513" y="15968"/>
                    <a:pt x="3536" y="16625"/>
                    <a:pt x="3563" y="17284"/>
                  </a:cubicBezTo>
                  <a:cubicBezTo>
                    <a:pt x="3577" y="17284"/>
                    <a:pt x="3590" y="17285"/>
                    <a:pt x="3605" y="17289"/>
                  </a:cubicBezTo>
                  <a:cubicBezTo>
                    <a:pt x="3559" y="17632"/>
                    <a:pt x="3536" y="17980"/>
                    <a:pt x="3453" y="18316"/>
                  </a:cubicBezTo>
                  <a:cubicBezTo>
                    <a:pt x="3422" y="18449"/>
                    <a:pt x="3261" y="18550"/>
                    <a:pt x="3155" y="18664"/>
                  </a:cubicBezTo>
                  <a:cubicBezTo>
                    <a:pt x="3045" y="18554"/>
                    <a:pt x="2871" y="18457"/>
                    <a:pt x="2843" y="18329"/>
                  </a:cubicBezTo>
                  <a:cubicBezTo>
                    <a:pt x="2743" y="17848"/>
                    <a:pt x="2652" y="17357"/>
                    <a:pt x="2629" y="16867"/>
                  </a:cubicBezTo>
                  <a:cubicBezTo>
                    <a:pt x="2582" y="16010"/>
                    <a:pt x="2574" y="15148"/>
                    <a:pt x="2591" y="14286"/>
                  </a:cubicBezTo>
                  <a:cubicBezTo>
                    <a:pt x="2597" y="14103"/>
                    <a:pt x="2784" y="13924"/>
                    <a:pt x="2890" y="13741"/>
                  </a:cubicBezTo>
                  <a:close/>
                  <a:moveTo>
                    <a:pt x="16666" y="0"/>
                  </a:moveTo>
                  <a:cubicBezTo>
                    <a:pt x="16593" y="0"/>
                    <a:pt x="16511" y="2"/>
                    <a:pt x="16419" y="5"/>
                  </a:cubicBezTo>
                  <a:cubicBezTo>
                    <a:pt x="14164" y="64"/>
                    <a:pt x="11913" y="143"/>
                    <a:pt x="9662" y="225"/>
                  </a:cubicBezTo>
                  <a:cubicBezTo>
                    <a:pt x="6715" y="339"/>
                    <a:pt x="3878" y="1067"/>
                    <a:pt x="1041" y="1815"/>
                  </a:cubicBezTo>
                  <a:cubicBezTo>
                    <a:pt x="505" y="1953"/>
                    <a:pt x="280" y="2268"/>
                    <a:pt x="276" y="2846"/>
                  </a:cubicBezTo>
                  <a:cubicBezTo>
                    <a:pt x="262" y="4437"/>
                    <a:pt x="189" y="6032"/>
                    <a:pt x="152" y="7626"/>
                  </a:cubicBezTo>
                  <a:cubicBezTo>
                    <a:pt x="1" y="13985"/>
                    <a:pt x="299" y="20296"/>
                    <a:pt x="2049" y="26461"/>
                  </a:cubicBezTo>
                  <a:cubicBezTo>
                    <a:pt x="2352" y="27528"/>
                    <a:pt x="2668" y="28592"/>
                    <a:pt x="2981" y="29655"/>
                  </a:cubicBezTo>
                  <a:cubicBezTo>
                    <a:pt x="3902" y="28046"/>
                    <a:pt x="4695" y="26442"/>
                    <a:pt x="5482" y="24838"/>
                  </a:cubicBezTo>
                  <a:cubicBezTo>
                    <a:pt x="5707" y="24379"/>
                    <a:pt x="5905" y="23902"/>
                    <a:pt x="6147" y="23453"/>
                  </a:cubicBezTo>
                  <a:cubicBezTo>
                    <a:pt x="6327" y="23120"/>
                    <a:pt x="6506" y="22949"/>
                    <a:pt x="6702" y="22949"/>
                  </a:cubicBezTo>
                  <a:cubicBezTo>
                    <a:pt x="6864" y="22949"/>
                    <a:pt x="7038" y="23067"/>
                    <a:pt x="7234" y="23311"/>
                  </a:cubicBezTo>
                  <a:cubicBezTo>
                    <a:pt x="8063" y="24333"/>
                    <a:pt x="8783" y="25442"/>
                    <a:pt x="9622" y="26451"/>
                  </a:cubicBezTo>
                  <a:cubicBezTo>
                    <a:pt x="10607" y="27629"/>
                    <a:pt x="11671" y="28733"/>
                    <a:pt x="12702" y="29870"/>
                  </a:cubicBezTo>
                  <a:cubicBezTo>
                    <a:pt x="12757" y="29842"/>
                    <a:pt x="12807" y="29815"/>
                    <a:pt x="12862" y="29788"/>
                  </a:cubicBezTo>
                  <a:cubicBezTo>
                    <a:pt x="12872" y="29650"/>
                    <a:pt x="12908" y="29508"/>
                    <a:pt x="12895" y="29371"/>
                  </a:cubicBezTo>
                  <a:cubicBezTo>
                    <a:pt x="12831" y="28454"/>
                    <a:pt x="12753" y="27541"/>
                    <a:pt x="12688" y="26630"/>
                  </a:cubicBezTo>
                  <a:cubicBezTo>
                    <a:pt x="12446" y="22995"/>
                    <a:pt x="12125" y="19364"/>
                    <a:pt x="11983" y="15725"/>
                  </a:cubicBezTo>
                  <a:cubicBezTo>
                    <a:pt x="11864" y="12637"/>
                    <a:pt x="12272" y="9579"/>
                    <a:pt x="13179" y="6613"/>
                  </a:cubicBezTo>
                  <a:cubicBezTo>
                    <a:pt x="13692" y="4936"/>
                    <a:pt x="14619" y="3570"/>
                    <a:pt x="16479" y="3129"/>
                  </a:cubicBezTo>
                  <a:cubicBezTo>
                    <a:pt x="16718" y="3075"/>
                    <a:pt x="16969" y="3066"/>
                    <a:pt x="17314" y="3024"/>
                  </a:cubicBezTo>
                  <a:cubicBezTo>
                    <a:pt x="17314" y="2283"/>
                    <a:pt x="17327" y="1572"/>
                    <a:pt x="17309" y="857"/>
                  </a:cubicBezTo>
                  <a:cubicBezTo>
                    <a:pt x="17289" y="115"/>
                    <a:pt x="17257" y="0"/>
                    <a:pt x="16666" y="0"/>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
            <p:cNvSpPr/>
            <p:nvPr/>
          </p:nvSpPr>
          <p:spPr>
            <a:xfrm>
              <a:off x="3671450" y="625025"/>
              <a:ext cx="65450" cy="73600"/>
            </a:xfrm>
            <a:custGeom>
              <a:avLst/>
              <a:gdLst/>
              <a:ahLst/>
              <a:cxnLst/>
              <a:rect l="l" t="t" r="r" b="b"/>
              <a:pathLst>
                <a:path w="2618" h="2944" extrusionOk="0">
                  <a:moveTo>
                    <a:pt x="1108" y="0"/>
                  </a:moveTo>
                  <a:cubicBezTo>
                    <a:pt x="1105" y="0"/>
                    <a:pt x="1103" y="0"/>
                    <a:pt x="1101" y="0"/>
                  </a:cubicBezTo>
                  <a:cubicBezTo>
                    <a:pt x="491" y="4"/>
                    <a:pt x="1" y="568"/>
                    <a:pt x="5" y="1266"/>
                  </a:cubicBezTo>
                  <a:cubicBezTo>
                    <a:pt x="5" y="2251"/>
                    <a:pt x="523" y="2929"/>
                    <a:pt x="1280" y="2943"/>
                  </a:cubicBezTo>
                  <a:cubicBezTo>
                    <a:pt x="1289" y="2943"/>
                    <a:pt x="1298" y="2943"/>
                    <a:pt x="1307" y="2943"/>
                  </a:cubicBezTo>
                  <a:cubicBezTo>
                    <a:pt x="2036" y="2943"/>
                    <a:pt x="2595" y="2412"/>
                    <a:pt x="2605" y="1706"/>
                  </a:cubicBezTo>
                  <a:cubicBezTo>
                    <a:pt x="2618" y="800"/>
                    <a:pt x="1911" y="0"/>
                    <a:pt x="1108" y="0"/>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
            <p:cNvSpPr/>
            <p:nvPr/>
          </p:nvSpPr>
          <p:spPr>
            <a:xfrm>
              <a:off x="3627025" y="493600"/>
              <a:ext cx="64050" cy="78675"/>
            </a:xfrm>
            <a:custGeom>
              <a:avLst/>
              <a:gdLst/>
              <a:ahLst/>
              <a:cxnLst/>
              <a:rect l="l" t="t" r="r" b="b"/>
              <a:pathLst>
                <a:path w="2562" h="3147" extrusionOk="0">
                  <a:moveTo>
                    <a:pt x="1360" y="0"/>
                  </a:moveTo>
                  <a:cubicBezTo>
                    <a:pt x="1214" y="0"/>
                    <a:pt x="1064" y="63"/>
                    <a:pt x="934" y="205"/>
                  </a:cubicBezTo>
                  <a:cubicBezTo>
                    <a:pt x="329" y="874"/>
                    <a:pt x="0" y="1768"/>
                    <a:pt x="669" y="2689"/>
                  </a:cubicBezTo>
                  <a:cubicBezTo>
                    <a:pt x="890" y="2996"/>
                    <a:pt x="1176" y="3146"/>
                    <a:pt x="1455" y="3146"/>
                  </a:cubicBezTo>
                  <a:cubicBezTo>
                    <a:pt x="1778" y="3146"/>
                    <a:pt x="2091" y="2946"/>
                    <a:pt x="2282" y="2552"/>
                  </a:cubicBezTo>
                  <a:cubicBezTo>
                    <a:pt x="2392" y="2329"/>
                    <a:pt x="2415" y="2066"/>
                    <a:pt x="2479" y="1824"/>
                  </a:cubicBezTo>
                  <a:lnTo>
                    <a:pt x="2561" y="1755"/>
                  </a:lnTo>
                  <a:cubicBezTo>
                    <a:pt x="2342" y="1275"/>
                    <a:pt x="2173" y="756"/>
                    <a:pt x="1883" y="310"/>
                  </a:cubicBezTo>
                  <a:cubicBezTo>
                    <a:pt x="1759" y="119"/>
                    <a:pt x="1563" y="0"/>
                    <a:pt x="136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
            <p:cNvSpPr/>
            <p:nvPr/>
          </p:nvSpPr>
          <p:spPr>
            <a:xfrm>
              <a:off x="3496925" y="679475"/>
              <a:ext cx="100850" cy="57625"/>
            </a:xfrm>
            <a:custGeom>
              <a:avLst/>
              <a:gdLst/>
              <a:ahLst/>
              <a:cxnLst/>
              <a:rect l="l" t="t" r="r" b="b"/>
              <a:pathLst>
                <a:path w="4034" h="2305" extrusionOk="0">
                  <a:moveTo>
                    <a:pt x="3636" y="0"/>
                  </a:moveTo>
                  <a:cubicBezTo>
                    <a:pt x="3636" y="0"/>
                    <a:pt x="3636" y="0"/>
                    <a:pt x="3636" y="0"/>
                  </a:cubicBezTo>
                  <a:cubicBezTo>
                    <a:pt x="3467" y="4"/>
                    <a:pt x="3237" y="91"/>
                    <a:pt x="3145" y="220"/>
                  </a:cubicBezTo>
                  <a:cubicBezTo>
                    <a:pt x="2985" y="439"/>
                    <a:pt x="2907" y="710"/>
                    <a:pt x="2815" y="971"/>
                  </a:cubicBezTo>
                  <a:cubicBezTo>
                    <a:pt x="2707" y="1292"/>
                    <a:pt x="2489" y="1483"/>
                    <a:pt x="2213" y="1483"/>
                  </a:cubicBezTo>
                  <a:cubicBezTo>
                    <a:pt x="2151" y="1483"/>
                    <a:pt x="2085" y="1473"/>
                    <a:pt x="2018" y="1453"/>
                  </a:cubicBezTo>
                  <a:cubicBezTo>
                    <a:pt x="1660" y="1337"/>
                    <a:pt x="1326" y="1108"/>
                    <a:pt x="1019" y="884"/>
                  </a:cubicBezTo>
                  <a:cubicBezTo>
                    <a:pt x="835" y="746"/>
                    <a:pt x="743" y="490"/>
                    <a:pt x="564" y="343"/>
                  </a:cubicBezTo>
                  <a:cubicBezTo>
                    <a:pt x="496" y="284"/>
                    <a:pt x="380" y="254"/>
                    <a:pt x="273" y="254"/>
                  </a:cubicBezTo>
                  <a:cubicBezTo>
                    <a:pt x="223" y="254"/>
                    <a:pt x="174" y="261"/>
                    <a:pt x="135" y="275"/>
                  </a:cubicBezTo>
                  <a:cubicBezTo>
                    <a:pt x="65" y="298"/>
                    <a:pt x="1" y="550"/>
                    <a:pt x="47" y="651"/>
                  </a:cubicBezTo>
                  <a:cubicBezTo>
                    <a:pt x="462" y="1593"/>
                    <a:pt x="970" y="2305"/>
                    <a:pt x="2100" y="2305"/>
                  </a:cubicBezTo>
                  <a:cubicBezTo>
                    <a:pt x="2107" y="2305"/>
                    <a:pt x="2115" y="2305"/>
                    <a:pt x="2123" y="2305"/>
                  </a:cubicBezTo>
                  <a:cubicBezTo>
                    <a:pt x="2125" y="2305"/>
                    <a:pt x="2127" y="2305"/>
                    <a:pt x="2129" y="2305"/>
                  </a:cubicBezTo>
                  <a:cubicBezTo>
                    <a:pt x="3071" y="2305"/>
                    <a:pt x="4033" y="1263"/>
                    <a:pt x="3911" y="338"/>
                  </a:cubicBezTo>
                  <a:cubicBezTo>
                    <a:pt x="3892" y="211"/>
                    <a:pt x="3733" y="0"/>
                    <a:pt x="363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
            <p:cNvSpPr/>
            <p:nvPr/>
          </p:nvSpPr>
          <p:spPr>
            <a:xfrm>
              <a:off x="3520425" y="584200"/>
              <a:ext cx="48400" cy="59025"/>
            </a:xfrm>
            <a:custGeom>
              <a:avLst/>
              <a:gdLst/>
              <a:ahLst/>
              <a:cxnLst/>
              <a:rect l="l" t="t" r="r" b="b"/>
              <a:pathLst>
                <a:path w="1936" h="2361" extrusionOk="0">
                  <a:moveTo>
                    <a:pt x="779" y="1"/>
                  </a:moveTo>
                  <a:cubicBezTo>
                    <a:pt x="628" y="1"/>
                    <a:pt x="398" y="83"/>
                    <a:pt x="367" y="177"/>
                  </a:cubicBezTo>
                  <a:cubicBezTo>
                    <a:pt x="207" y="676"/>
                    <a:pt x="56" y="1189"/>
                    <a:pt x="15" y="1707"/>
                  </a:cubicBezTo>
                  <a:cubicBezTo>
                    <a:pt x="1" y="1890"/>
                    <a:pt x="280" y="2211"/>
                    <a:pt x="487" y="2275"/>
                  </a:cubicBezTo>
                  <a:cubicBezTo>
                    <a:pt x="678" y="2337"/>
                    <a:pt x="887" y="2360"/>
                    <a:pt x="1098" y="2360"/>
                  </a:cubicBezTo>
                  <a:cubicBezTo>
                    <a:pt x="1255" y="2360"/>
                    <a:pt x="1413" y="2347"/>
                    <a:pt x="1564" y="2330"/>
                  </a:cubicBezTo>
                  <a:cubicBezTo>
                    <a:pt x="1701" y="2312"/>
                    <a:pt x="1812" y="2073"/>
                    <a:pt x="1935" y="1936"/>
                  </a:cubicBezTo>
                  <a:cubicBezTo>
                    <a:pt x="1788" y="1826"/>
                    <a:pt x="1651" y="1660"/>
                    <a:pt x="1486" y="1616"/>
                  </a:cubicBezTo>
                  <a:cubicBezTo>
                    <a:pt x="1399" y="1593"/>
                    <a:pt x="1308" y="1587"/>
                    <a:pt x="1210" y="1587"/>
                  </a:cubicBezTo>
                  <a:cubicBezTo>
                    <a:pt x="1066" y="1587"/>
                    <a:pt x="907" y="1601"/>
                    <a:pt x="729" y="1601"/>
                  </a:cubicBezTo>
                  <a:cubicBezTo>
                    <a:pt x="831" y="1143"/>
                    <a:pt x="935" y="772"/>
                    <a:pt x="981" y="400"/>
                  </a:cubicBezTo>
                  <a:cubicBezTo>
                    <a:pt x="1000" y="268"/>
                    <a:pt x="886" y="6"/>
                    <a:pt x="812" y="2"/>
                  </a:cubicBezTo>
                  <a:cubicBezTo>
                    <a:pt x="802" y="1"/>
                    <a:pt x="790" y="1"/>
                    <a:pt x="77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
            <p:cNvSpPr/>
            <p:nvPr/>
          </p:nvSpPr>
          <p:spPr>
            <a:xfrm>
              <a:off x="3265350" y="940600"/>
              <a:ext cx="285450" cy="129325"/>
            </a:xfrm>
            <a:custGeom>
              <a:avLst/>
              <a:gdLst/>
              <a:ahLst/>
              <a:cxnLst/>
              <a:rect l="l" t="t" r="r" b="b"/>
              <a:pathLst>
                <a:path w="11418" h="5173" extrusionOk="0">
                  <a:moveTo>
                    <a:pt x="8502" y="1"/>
                  </a:moveTo>
                  <a:cubicBezTo>
                    <a:pt x="8408" y="1"/>
                    <a:pt x="8308" y="26"/>
                    <a:pt x="8191" y="74"/>
                  </a:cubicBezTo>
                  <a:cubicBezTo>
                    <a:pt x="6083" y="953"/>
                    <a:pt x="3961" y="1811"/>
                    <a:pt x="1847" y="2691"/>
                  </a:cubicBezTo>
                  <a:cubicBezTo>
                    <a:pt x="1183" y="2971"/>
                    <a:pt x="546" y="3309"/>
                    <a:pt x="0" y="3570"/>
                  </a:cubicBezTo>
                  <a:cubicBezTo>
                    <a:pt x="490" y="4107"/>
                    <a:pt x="926" y="4597"/>
                    <a:pt x="1375" y="5070"/>
                  </a:cubicBezTo>
                  <a:cubicBezTo>
                    <a:pt x="1442" y="5136"/>
                    <a:pt x="1575" y="5172"/>
                    <a:pt x="1681" y="5172"/>
                  </a:cubicBezTo>
                  <a:cubicBezTo>
                    <a:pt x="1692" y="5172"/>
                    <a:pt x="1704" y="5172"/>
                    <a:pt x="1714" y="5171"/>
                  </a:cubicBezTo>
                  <a:cubicBezTo>
                    <a:pt x="2183" y="5129"/>
                    <a:pt x="2654" y="5065"/>
                    <a:pt x="3113" y="5015"/>
                  </a:cubicBezTo>
                  <a:cubicBezTo>
                    <a:pt x="3306" y="3617"/>
                    <a:pt x="3255" y="3314"/>
                    <a:pt x="4914" y="2870"/>
                  </a:cubicBezTo>
                  <a:cubicBezTo>
                    <a:pt x="7059" y="2297"/>
                    <a:pt x="9213" y="1778"/>
                    <a:pt x="11418" y="1494"/>
                  </a:cubicBezTo>
                  <a:lnTo>
                    <a:pt x="11390" y="1298"/>
                  </a:lnTo>
                  <a:cubicBezTo>
                    <a:pt x="11269" y="1305"/>
                    <a:pt x="11147" y="1311"/>
                    <a:pt x="11027" y="1311"/>
                  </a:cubicBezTo>
                  <a:cubicBezTo>
                    <a:pt x="10780" y="1311"/>
                    <a:pt x="10544" y="1285"/>
                    <a:pt x="10350" y="1183"/>
                  </a:cubicBezTo>
                  <a:cubicBezTo>
                    <a:pt x="9847" y="918"/>
                    <a:pt x="9380" y="594"/>
                    <a:pt x="8957" y="215"/>
                  </a:cubicBezTo>
                  <a:cubicBezTo>
                    <a:pt x="8794" y="69"/>
                    <a:pt x="8657" y="1"/>
                    <a:pt x="8502" y="1"/>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
            <p:cNvSpPr/>
            <p:nvPr/>
          </p:nvSpPr>
          <p:spPr>
            <a:xfrm>
              <a:off x="3476100" y="1232575"/>
              <a:ext cx="23475" cy="115975"/>
            </a:xfrm>
            <a:custGeom>
              <a:avLst/>
              <a:gdLst/>
              <a:ahLst/>
              <a:cxnLst/>
              <a:rect l="l" t="t" r="r" b="b"/>
              <a:pathLst>
                <a:path w="939" h="4639" extrusionOk="0">
                  <a:moveTo>
                    <a:pt x="216" y="0"/>
                  </a:moveTo>
                  <a:cubicBezTo>
                    <a:pt x="143" y="165"/>
                    <a:pt x="0" y="330"/>
                    <a:pt x="6" y="491"/>
                  </a:cubicBezTo>
                  <a:cubicBezTo>
                    <a:pt x="28" y="1206"/>
                    <a:pt x="88" y="1916"/>
                    <a:pt x="133" y="2631"/>
                  </a:cubicBezTo>
                  <a:lnTo>
                    <a:pt x="105" y="2631"/>
                  </a:lnTo>
                  <a:cubicBezTo>
                    <a:pt x="105" y="3162"/>
                    <a:pt x="92" y="3690"/>
                    <a:pt x="115" y="4222"/>
                  </a:cubicBezTo>
                  <a:cubicBezTo>
                    <a:pt x="119" y="4363"/>
                    <a:pt x="234" y="4502"/>
                    <a:pt x="293" y="4639"/>
                  </a:cubicBezTo>
                  <a:cubicBezTo>
                    <a:pt x="417" y="4529"/>
                    <a:pt x="633" y="4427"/>
                    <a:pt x="646" y="4304"/>
                  </a:cubicBezTo>
                  <a:cubicBezTo>
                    <a:pt x="766" y="3314"/>
                    <a:pt x="875" y="2319"/>
                    <a:pt x="921" y="1325"/>
                  </a:cubicBezTo>
                  <a:cubicBezTo>
                    <a:pt x="939" y="995"/>
                    <a:pt x="798" y="642"/>
                    <a:pt x="660" y="330"/>
                  </a:cubicBezTo>
                  <a:cubicBezTo>
                    <a:pt x="596" y="183"/>
                    <a:pt x="368" y="106"/>
                    <a:pt x="21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
            <p:cNvSpPr/>
            <p:nvPr/>
          </p:nvSpPr>
          <p:spPr>
            <a:xfrm>
              <a:off x="3441025" y="514975"/>
              <a:ext cx="50450" cy="68150"/>
            </a:xfrm>
            <a:custGeom>
              <a:avLst/>
              <a:gdLst/>
              <a:ahLst/>
              <a:cxnLst/>
              <a:rect l="l" t="t" r="r" b="b"/>
              <a:pathLst>
                <a:path w="2018" h="2726" extrusionOk="0">
                  <a:moveTo>
                    <a:pt x="993" y="0"/>
                  </a:moveTo>
                  <a:cubicBezTo>
                    <a:pt x="719" y="0"/>
                    <a:pt x="449" y="162"/>
                    <a:pt x="303" y="479"/>
                  </a:cubicBezTo>
                  <a:cubicBezTo>
                    <a:pt x="28" y="1070"/>
                    <a:pt x="0" y="1712"/>
                    <a:pt x="326" y="2275"/>
                  </a:cubicBezTo>
                  <a:cubicBezTo>
                    <a:pt x="459" y="2509"/>
                    <a:pt x="839" y="2725"/>
                    <a:pt x="1109" y="2725"/>
                  </a:cubicBezTo>
                  <a:cubicBezTo>
                    <a:pt x="1347" y="2725"/>
                    <a:pt x="1641" y="2459"/>
                    <a:pt x="1806" y="2235"/>
                  </a:cubicBezTo>
                  <a:cubicBezTo>
                    <a:pt x="1948" y="2051"/>
                    <a:pt x="1939" y="1753"/>
                    <a:pt x="2017" y="1414"/>
                  </a:cubicBezTo>
                  <a:cubicBezTo>
                    <a:pt x="1916" y="1116"/>
                    <a:pt x="1847" y="727"/>
                    <a:pt x="1659" y="411"/>
                  </a:cubicBezTo>
                  <a:cubicBezTo>
                    <a:pt x="1495" y="135"/>
                    <a:pt x="1242" y="0"/>
                    <a:pt x="99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
            <p:cNvSpPr/>
            <p:nvPr/>
          </p:nvSpPr>
          <p:spPr>
            <a:xfrm>
              <a:off x="3380175" y="621125"/>
              <a:ext cx="74825" cy="77150"/>
            </a:xfrm>
            <a:custGeom>
              <a:avLst/>
              <a:gdLst/>
              <a:ahLst/>
              <a:cxnLst/>
              <a:rect l="l" t="t" r="r" b="b"/>
              <a:pathLst>
                <a:path w="2993" h="3086" extrusionOk="0">
                  <a:moveTo>
                    <a:pt x="1189" y="0"/>
                  </a:moveTo>
                  <a:cubicBezTo>
                    <a:pt x="476" y="0"/>
                    <a:pt x="1" y="666"/>
                    <a:pt x="14" y="1655"/>
                  </a:cubicBezTo>
                  <a:cubicBezTo>
                    <a:pt x="28" y="2499"/>
                    <a:pt x="569" y="3080"/>
                    <a:pt x="1347" y="3086"/>
                  </a:cubicBezTo>
                  <a:cubicBezTo>
                    <a:pt x="2324" y="3086"/>
                    <a:pt x="2993" y="2544"/>
                    <a:pt x="2984" y="1765"/>
                  </a:cubicBezTo>
                  <a:cubicBezTo>
                    <a:pt x="2979" y="885"/>
                    <a:pt x="2104" y="19"/>
                    <a:pt x="1210" y="0"/>
                  </a:cubicBezTo>
                  <a:cubicBezTo>
                    <a:pt x="1203" y="0"/>
                    <a:pt x="1196" y="0"/>
                    <a:pt x="1189" y="0"/>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
            <p:cNvSpPr/>
            <p:nvPr/>
          </p:nvSpPr>
          <p:spPr>
            <a:xfrm>
              <a:off x="3423275" y="1333650"/>
              <a:ext cx="25775" cy="123075"/>
            </a:xfrm>
            <a:custGeom>
              <a:avLst/>
              <a:gdLst/>
              <a:ahLst/>
              <a:cxnLst/>
              <a:rect l="l" t="t" r="r" b="b"/>
              <a:pathLst>
                <a:path w="1031" h="4923" extrusionOk="0">
                  <a:moveTo>
                    <a:pt x="317" y="0"/>
                  </a:moveTo>
                  <a:cubicBezTo>
                    <a:pt x="210" y="183"/>
                    <a:pt x="23" y="362"/>
                    <a:pt x="18" y="545"/>
                  </a:cubicBezTo>
                  <a:cubicBezTo>
                    <a:pt x="1" y="1406"/>
                    <a:pt x="9" y="2268"/>
                    <a:pt x="56" y="3126"/>
                  </a:cubicBezTo>
                  <a:cubicBezTo>
                    <a:pt x="79" y="3616"/>
                    <a:pt x="170" y="4107"/>
                    <a:pt x="270" y="4588"/>
                  </a:cubicBezTo>
                  <a:cubicBezTo>
                    <a:pt x="298" y="4716"/>
                    <a:pt x="472" y="4813"/>
                    <a:pt x="582" y="4923"/>
                  </a:cubicBezTo>
                  <a:cubicBezTo>
                    <a:pt x="688" y="4807"/>
                    <a:pt x="849" y="4707"/>
                    <a:pt x="880" y="4574"/>
                  </a:cubicBezTo>
                  <a:cubicBezTo>
                    <a:pt x="963" y="4239"/>
                    <a:pt x="986" y="3892"/>
                    <a:pt x="1031" y="3547"/>
                  </a:cubicBezTo>
                  <a:cubicBezTo>
                    <a:pt x="1020" y="3544"/>
                    <a:pt x="1009" y="3543"/>
                    <a:pt x="997" y="3543"/>
                  </a:cubicBezTo>
                  <a:cubicBezTo>
                    <a:pt x="995" y="3543"/>
                    <a:pt x="993" y="3543"/>
                    <a:pt x="990" y="3543"/>
                  </a:cubicBezTo>
                  <a:cubicBezTo>
                    <a:pt x="963" y="2883"/>
                    <a:pt x="940" y="2228"/>
                    <a:pt x="893" y="1567"/>
                  </a:cubicBezTo>
                  <a:cubicBezTo>
                    <a:pt x="870" y="1205"/>
                    <a:pt x="862" y="829"/>
                    <a:pt x="761" y="480"/>
                  </a:cubicBezTo>
                  <a:cubicBezTo>
                    <a:pt x="706" y="293"/>
                    <a:pt x="472" y="160"/>
                    <a:pt x="31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
            <p:cNvSpPr/>
            <p:nvPr/>
          </p:nvSpPr>
          <p:spPr>
            <a:xfrm>
              <a:off x="3412025" y="1141575"/>
              <a:ext cx="22500" cy="143025"/>
            </a:xfrm>
            <a:custGeom>
              <a:avLst/>
              <a:gdLst/>
              <a:ahLst/>
              <a:cxnLst/>
              <a:rect l="l" t="t" r="r" b="b"/>
              <a:pathLst>
                <a:path w="900" h="5721" extrusionOk="0">
                  <a:moveTo>
                    <a:pt x="206" y="1"/>
                  </a:moveTo>
                  <a:cubicBezTo>
                    <a:pt x="138" y="129"/>
                    <a:pt x="1" y="258"/>
                    <a:pt x="1" y="386"/>
                  </a:cubicBezTo>
                  <a:cubicBezTo>
                    <a:pt x="45" y="1922"/>
                    <a:pt x="102" y="3457"/>
                    <a:pt x="170" y="4993"/>
                  </a:cubicBezTo>
                  <a:cubicBezTo>
                    <a:pt x="184" y="5231"/>
                    <a:pt x="294" y="5461"/>
                    <a:pt x="359" y="5693"/>
                  </a:cubicBezTo>
                  <a:lnTo>
                    <a:pt x="565" y="5721"/>
                  </a:lnTo>
                  <a:cubicBezTo>
                    <a:pt x="679" y="5382"/>
                    <a:pt x="899" y="5038"/>
                    <a:pt x="895" y="4699"/>
                  </a:cubicBezTo>
                  <a:cubicBezTo>
                    <a:pt x="876" y="3438"/>
                    <a:pt x="798" y="2178"/>
                    <a:pt x="724" y="917"/>
                  </a:cubicBezTo>
                  <a:cubicBezTo>
                    <a:pt x="711" y="706"/>
                    <a:pt x="656" y="477"/>
                    <a:pt x="559" y="289"/>
                  </a:cubicBezTo>
                  <a:cubicBezTo>
                    <a:pt x="500" y="166"/>
                    <a:pt x="330" y="96"/>
                    <a:pt x="20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
            <p:cNvSpPr/>
            <p:nvPr/>
          </p:nvSpPr>
          <p:spPr>
            <a:xfrm>
              <a:off x="2147100" y="2916250"/>
              <a:ext cx="920400" cy="69525"/>
            </a:xfrm>
            <a:custGeom>
              <a:avLst/>
              <a:gdLst/>
              <a:ahLst/>
              <a:cxnLst/>
              <a:rect l="l" t="t" r="r" b="b"/>
              <a:pathLst>
                <a:path w="36816" h="2781" extrusionOk="0">
                  <a:moveTo>
                    <a:pt x="544" y="0"/>
                  </a:moveTo>
                  <a:cubicBezTo>
                    <a:pt x="244" y="0"/>
                    <a:pt x="39" y="158"/>
                    <a:pt x="69" y="540"/>
                  </a:cubicBezTo>
                  <a:cubicBezTo>
                    <a:pt x="83" y="668"/>
                    <a:pt x="28" y="805"/>
                    <a:pt x="1" y="961"/>
                  </a:cubicBezTo>
                  <a:cubicBezTo>
                    <a:pt x="12206" y="1703"/>
                    <a:pt x="24504" y="1667"/>
                    <a:pt x="36751" y="2780"/>
                  </a:cubicBezTo>
                  <a:cubicBezTo>
                    <a:pt x="36774" y="2712"/>
                    <a:pt x="36792" y="2648"/>
                    <a:pt x="36815" y="2580"/>
                  </a:cubicBezTo>
                  <a:cubicBezTo>
                    <a:pt x="36517" y="2313"/>
                    <a:pt x="36229" y="2043"/>
                    <a:pt x="35921" y="1790"/>
                  </a:cubicBezTo>
                  <a:cubicBezTo>
                    <a:pt x="35770" y="1667"/>
                    <a:pt x="35600" y="1520"/>
                    <a:pt x="35421" y="1497"/>
                  </a:cubicBezTo>
                  <a:cubicBezTo>
                    <a:pt x="34931" y="1433"/>
                    <a:pt x="34436" y="1415"/>
                    <a:pt x="33946" y="1401"/>
                  </a:cubicBezTo>
                  <a:cubicBezTo>
                    <a:pt x="28340" y="1216"/>
                    <a:pt x="22734" y="1034"/>
                    <a:pt x="17129" y="855"/>
                  </a:cubicBezTo>
                  <a:cubicBezTo>
                    <a:pt x="13576" y="741"/>
                    <a:pt x="10020" y="668"/>
                    <a:pt x="6468" y="503"/>
                  </a:cubicBezTo>
                  <a:cubicBezTo>
                    <a:pt x="4515" y="411"/>
                    <a:pt x="2572" y="163"/>
                    <a:pt x="619" y="3"/>
                  </a:cubicBezTo>
                  <a:cubicBezTo>
                    <a:pt x="594" y="1"/>
                    <a:pt x="569" y="0"/>
                    <a:pt x="544" y="0"/>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
            <p:cNvSpPr/>
            <p:nvPr/>
          </p:nvSpPr>
          <p:spPr>
            <a:xfrm>
              <a:off x="3024825" y="2349925"/>
              <a:ext cx="22150" cy="149550"/>
            </a:xfrm>
            <a:custGeom>
              <a:avLst/>
              <a:gdLst/>
              <a:ahLst/>
              <a:cxnLst/>
              <a:rect l="l" t="t" r="r" b="b"/>
              <a:pathLst>
                <a:path w="886" h="5982" extrusionOk="0">
                  <a:moveTo>
                    <a:pt x="172" y="0"/>
                  </a:moveTo>
                  <a:cubicBezTo>
                    <a:pt x="167" y="0"/>
                    <a:pt x="161" y="0"/>
                    <a:pt x="157" y="0"/>
                  </a:cubicBezTo>
                  <a:cubicBezTo>
                    <a:pt x="97" y="5"/>
                    <a:pt x="1" y="201"/>
                    <a:pt x="6" y="307"/>
                  </a:cubicBezTo>
                  <a:cubicBezTo>
                    <a:pt x="34" y="1953"/>
                    <a:pt x="70" y="3594"/>
                    <a:pt x="129" y="5239"/>
                  </a:cubicBezTo>
                  <a:cubicBezTo>
                    <a:pt x="138" y="5487"/>
                    <a:pt x="290" y="5729"/>
                    <a:pt x="373" y="5973"/>
                  </a:cubicBezTo>
                  <a:cubicBezTo>
                    <a:pt x="464" y="5977"/>
                    <a:pt x="556" y="5977"/>
                    <a:pt x="647" y="5981"/>
                  </a:cubicBezTo>
                  <a:cubicBezTo>
                    <a:pt x="730" y="5665"/>
                    <a:pt x="886" y="5348"/>
                    <a:pt x="882" y="5033"/>
                  </a:cubicBezTo>
                  <a:cubicBezTo>
                    <a:pt x="872" y="3680"/>
                    <a:pt x="831" y="2328"/>
                    <a:pt x="771" y="975"/>
                  </a:cubicBezTo>
                  <a:cubicBezTo>
                    <a:pt x="757" y="696"/>
                    <a:pt x="638" y="412"/>
                    <a:pt x="519" y="151"/>
                  </a:cubicBezTo>
                  <a:cubicBezTo>
                    <a:pt x="480" y="63"/>
                    <a:pt x="296" y="0"/>
                    <a:pt x="17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
            <p:cNvSpPr/>
            <p:nvPr/>
          </p:nvSpPr>
          <p:spPr>
            <a:xfrm>
              <a:off x="3024625" y="2563725"/>
              <a:ext cx="20175" cy="136950"/>
            </a:xfrm>
            <a:custGeom>
              <a:avLst/>
              <a:gdLst/>
              <a:ahLst/>
              <a:cxnLst/>
              <a:rect l="l" t="t" r="r" b="b"/>
              <a:pathLst>
                <a:path w="807" h="5478" extrusionOk="0">
                  <a:moveTo>
                    <a:pt x="385" y="0"/>
                  </a:moveTo>
                  <a:cubicBezTo>
                    <a:pt x="384" y="0"/>
                    <a:pt x="382" y="0"/>
                    <a:pt x="381" y="0"/>
                  </a:cubicBezTo>
                  <a:cubicBezTo>
                    <a:pt x="275" y="0"/>
                    <a:pt x="138" y="138"/>
                    <a:pt x="79" y="253"/>
                  </a:cubicBezTo>
                  <a:cubicBezTo>
                    <a:pt x="14" y="372"/>
                    <a:pt x="14" y="537"/>
                    <a:pt x="14" y="679"/>
                  </a:cubicBezTo>
                  <a:cubicBezTo>
                    <a:pt x="14" y="1885"/>
                    <a:pt x="0" y="3086"/>
                    <a:pt x="42" y="4291"/>
                  </a:cubicBezTo>
                  <a:cubicBezTo>
                    <a:pt x="55" y="4690"/>
                    <a:pt x="216" y="5084"/>
                    <a:pt x="307" y="5478"/>
                  </a:cubicBezTo>
                  <a:cubicBezTo>
                    <a:pt x="395" y="5478"/>
                    <a:pt x="486" y="5478"/>
                    <a:pt x="578" y="5473"/>
                  </a:cubicBezTo>
                  <a:cubicBezTo>
                    <a:pt x="650" y="5171"/>
                    <a:pt x="779" y="4868"/>
                    <a:pt x="783" y="4562"/>
                  </a:cubicBezTo>
                  <a:cubicBezTo>
                    <a:pt x="806" y="3324"/>
                    <a:pt x="789" y="2082"/>
                    <a:pt x="774" y="839"/>
                  </a:cubicBezTo>
                  <a:cubicBezTo>
                    <a:pt x="774" y="643"/>
                    <a:pt x="743" y="431"/>
                    <a:pt x="675" y="248"/>
                  </a:cubicBezTo>
                  <a:cubicBezTo>
                    <a:pt x="628" y="139"/>
                    <a:pt x="486" y="0"/>
                    <a:pt x="38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
            <p:cNvSpPr/>
            <p:nvPr/>
          </p:nvSpPr>
          <p:spPr>
            <a:xfrm>
              <a:off x="2977650" y="2498075"/>
              <a:ext cx="34475" cy="85375"/>
            </a:xfrm>
            <a:custGeom>
              <a:avLst/>
              <a:gdLst/>
              <a:ahLst/>
              <a:cxnLst/>
              <a:rect l="l" t="t" r="r" b="b"/>
              <a:pathLst>
                <a:path w="1379" h="3415" extrusionOk="0">
                  <a:moveTo>
                    <a:pt x="636" y="0"/>
                  </a:moveTo>
                  <a:lnTo>
                    <a:pt x="636" y="0"/>
                  </a:lnTo>
                  <a:cubicBezTo>
                    <a:pt x="623" y="1124"/>
                    <a:pt x="0" y="2209"/>
                    <a:pt x="449" y="3415"/>
                  </a:cubicBezTo>
                  <a:cubicBezTo>
                    <a:pt x="1242" y="2851"/>
                    <a:pt x="1379" y="468"/>
                    <a:pt x="636"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
            <p:cNvSpPr/>
            <p:nvPr/>
          </p:nvSpPr>
          <p:spPr>
            <a:xfrm>
              <a:off x="2248175" y="2315625"/>
              <a:ext cx="715250" cy="59300"/>
            </a:xfrm>
            <a:custGeom>
              <a:avLst/>
              <a:gdLst/>
              <a:ahLst/>
              <a:cxnLst/>
              <a:rect l="l" t="t" r="r" b="b"/>
              <a:pathLst>
                <a:path w="28610" h="2372" extrusionOk="0">
                  <a:moveTo>
                    <a:pt x="27427" y="0"/>
                  </a:moveTo>
                  <a:cubicBezTo>
                    <a:pt x="27265" y="0"/>
                    <a:pt x="27096" y="27"/>
                    <a:pt x="26923" y="79"/>
                  </a:cubicBezTo>
                  <a:cubicBezTo>
                    <a:pt x="26208" y="300"/>
                    <a:pt x="25502" y="565"/>
                    <a:pt x="24792" y="790"/>
                  </a:cubicBezTo>
                  <a:cubicBezTo>
                    <a:pt x="24385" y="921"/>
                    <a:pt x="23975" y="1003"/>
                    <a:pt x="23572" y="1003"/>
                  </a:cubicBezTo>
                  <a:cubicBezTo>
                    <a:pt x="23112" y="1003"/>
                    <a:pt x="22661" y="895"/>
                    <a:pt x="22239" y="629"/>
                  </a:cubicBezTo>
                  <a:cubicBezTo>
                    <a:pt x="21725" y="304"/>
                    <a:pt x="21232" y="158"/>
                    <a:pt x="20748" y="158"/>
                  </a:cubicBezTo>
                  <a:cubicBezTo>
                    <a:pt x="20147" y="158"/>
                    <a:pt x="19558" y="382"/>
                    <a:pt x="18957" y="763"/>
                  </a:cubicBezTo>
                  <a:cubicBezTo>
                    <a:pt x="18359" y="1139"/>
                    <a:pt x="17731" y="1340"/>
                    <a:pt x="17089" y="1340"/>
                  </a:cubicBezTo>
                  <a:cubicBezTo>
                    <a:pt x="16615" y="1340"/>
                    <a:pt x="16134" y="1230"/>
                    <a:pt x="15652" y="1001"/>
                  </a:cubicBezTo>
                  <a:cubicBezTo>
                    <a:pt x="15185" y="774"/>
                    <a:pt x="14724" y="670"/>
                    <a:pt x="14262" y="670"/>
                  </a:cubicBezTo>
                  <a:cubicBezTo>
                    <a:pt x="13826" y="670"/>
                    <a:pt x="13389" y="763"/>
                    <a:pt x="12944" y="931"/>
                  </a:cubicBezTo>
                  <a:cubicBezTo>
                    <a:pt x="12163" y="1228"/>
                    <a:pt x="11383" y="1400"/>
                    <a:pt x="10610" y="1400"/>
                  </a:cubicBezTo>
                  <a:cubicBezTo>
                    <a:pt x="9805" y="1400"/>
                    <a:pt x="9006" y="1213"/>
                    <a:pt x="8218" y="786"/>
                  </a:cubicBezTo>
                  <a:cubicBezTo>
                    <a:pt x="7807" y="562"/>
                    <a:pt x="7402" y="451"/>
                    <a:pt x="7008" y="451"/>
                  </a:cubicBezTo>
                  <a:cubicBezTo>
                    <a:pt x="6515" y="451"/>
                    <a:pt x="6038" y="624"/>
                    <a:pt x="5587" y="963"/>
                  </a:cubicBezTo>
                  <a:cubicBezTo>
                    <a:pt x="5308" y="1172"/>
                    <a:pt x="5043" y="1258"/>
                    <a:pt x="4781" y="1258"/>
                  </a:cubicBezTo>
                  <a:cubicBezTo>
                    <a:pt x="4492" y="1258"/>
                    <a:pt x="4207" y="1154"/>
                    <a:pt x="3914" y="995"/>
                  </a:cubicBezTo>
                  <a:cubicBezTo>
                    <a:pt x="3672" y="867"/>
                    <a:pt x="3451" y="693"/>
                    <a:pt x="3209" y="574"/>
                  </a:cubicBezTo>
                  <a:cubicBezTo>
                    <a:pt x="2902" y="418"/>
                    <a:pt x="2580" y="299"/>
                    <a:pt x="2187" y="134"/>
                  </a:cubicBezTo>
                  <a:cubicBezTo>
                    <a:pt x="1825" y="317"/>
                    <a:pt x="1448" y="492"/>
                    <a:pt x="1101" y="702"/>
                  </a:cubicBezTo>
                  <a:cubicBezTo>
                    <a:pt x="916" y="816"/>
                    <a:pt x="779" y="1001"/>
                    <a:pt x="619" y="1151"/>
                  </a:cubicBezTo>
                  <a:cubicBezTo>
                    <a:pt x="422" y="1339"/>
                    <a:pt x="1" y="1468"/>
                    <a:pt x="253" y="1816"/>
                  </a:cubicBezTo>
                  <a:cubicBezTo>
                    <a:pt x="345" y="1945"/>
                    <a:pt x="445" y="1992"/>
                    <a:pt x="546" y="1992"/>
                  </a:cubicBezTo>
                  <a:cubicBezTo>
                    <a:pt x="737" y="1992"/>
                    <a:pt x="936" y="1827"/>
                    <a:pt x="1118" y="1729"/>
                  </a:cubicBezTo>
                  <a:cubicBezTo>
                    <a:pt x="1183" y="1697"/>
                    <a:pt x="1233" y="1638"/>
                    <a:pt x="1288" y="1592"/>
                  </a:cubicBezTo>
                  <a:cubicBezTo>
                    <a:pt x="1728" y="1220"/>
                    <a:pt x="1940" y="1042"/>
                    <a:pt x="2169" y="1042"/>
                  </a:cubicBezTo>
                  <a:cubicBezTo>
                    <a:pt x="2384" y="1042"/>
                    <a:pt x="2614" y="1198"/>
                    <a:pt x="3062" y="1500"/>
                  </a:cubicBezTo>
                  <a:cubicBezTo>
                    <a:pt x="3661" y="1902"/>
                    <a:pt x="4261" y="2210"/>
                    <a:pt x="4884" y="2210"/>
                  </a:cubicBezTo>
                  <a:cubicBezTo>
                    <a:pt x="5319" y="2210"/>
                    <a:pt x="5765" y="2059"/>
                    <a:pt x="6229" y="1684"/>
                  </a:cubicBezTo>
                  <a:cubicBezTo>
                    <a:pt x="6469" y="1491"/>
                    <a:pt x="6720" y="1411"/>
                    <a:pt x="6983" y="1411"/>
                  </a:cubicBezTo>
                  <a:cubicBezTo>
                    <a:pt x="7237" y="1411"/>
                    <a:pt x="7503" y="1486"/>
                    <a:pt x="7778" y="1606"/>
                  </a:cubicBezTo>
                  <a:cubicBezTo>
                    <a:pt x="8461" y="1894"/>
                    <a:pt x="9177" y="2165"/>
                    <a:pt x="9905" y="2302"/>
                  </a:cubicBezTo>
                  <a:cubicBezTo>
                    <a:pt x="10164" y="2350"/>
                    <a:pt x="10421" y="2372"/>
                    <a:pt x="10676" y="2372"/>
                  </a:cubicBezTo>
                  <a:cubicBezTo>
                    <a:pt x="11564" y="2372"/>
                    <a:pt x="12432" y="2117"/>
                    <a:pt x="13297" y="1857"/>
                  </a:cubicBezTo>
                  <a:cubicBezTo>
                    <a:pt x="13627" y="1759"/>
                    <a:pt x="14016" y="1673"/>
                    <a:pt x="14372" y="1673"/>
                  </a:cubicBezTo>
                  <a:cubicBezTo>
                    <a:pt x="14575" y="1673"/>
                    <a:pt x="14768" y="1701"/>
                    <a:pt x="14933" y="1771"/>
                  </a:cubicBezTo>
                  <a:cubicBezTo>
                    <a:pt x="15679" y="2091"/>
                    <a:pt x="16399" y="2256"/>
                    <a:pt x="17101" y="2256"/>
                  </a:cubicBezTo>
                  <a:cubicBezTo>
                    <a:pt x="18037" y="2256"/>
                    <a:pt x="18939" y="1962"/>
                    <a:pt x="19828" y="1349"/>
                  </a:cubicBezTo>
                  <a:cubicBezTo>
                    <a:pt x="20126" y="1145"/>
                    <a:pt x="20424" y="1037"/>
                    <a:pt x="20726" y="1037"/>
                  </a:cubicBezTo>
                  <a:cubicBezTo>
                    <a:pt x="21013" y="1037"/>
                    <a:pt x="21304" y="1134"/>
                    <a:pt x="21606" y="1339"/>
                  </a:cubicBezTo>
                  <a:cubicBezTo>
                    <a:pt x="22247" y="1772"/>
                    <a:pt x="22925" y="1956"/>
                    <a:pt x="23624" y="1956"/>
                  </a:cubicBezTo>
                  <a:cubicBezTo>
                    <a:pt x="24105" y="1956"/>
                    <a:pt x="24595" y="1869"/>
                    <a:pt x="25089" y="1716"/>
                  </a:cubicBezTo>
                  <a:cubicBezTo>
                    <a:pt x="25594" y="1556"/>
                    <a:pt x="26098" y="1377"/>
                    <a:pt x="26584" y="1175"/>
                  </a:cubicBezTo>
                  <a:cubicBezTo>
                    <a:pt x="26865" y="1055"/>
                    <a:pt x="27138" y="974"/>
                    <a:pt x="27415" y="974"/>
                  </a:cubicBezTo>
                  <a:cubicBezTo>
                    <a:pt x="27625" y="974"/>
                    <a:pt x="27838" y="1021"/>
                    <a:pt x="28059" y="1133"/>
                  </a:cubicBezTo>
                  <a:cubicBezTo>
                    <a:pt x="28095" y="1152"/>
                    <a:pt x="28138" y="1160"/>
                    <a:pt x="28184" y="1160"/>
                  </a:cubicBezTo>
                  <a:cubicBezTo>
                    <a:pt x="28314" y="1160"/>
                    <a:pt x="28475" y="1101"/>
                    <a:pt x="28610" y="1087"/>
                  </a:cubicBezTo>
                  <a:cubicBezTo>
                    <a:pt x="28568" y="887"/>
                    <a:pt x="28587" y="633"/>
                    <a:pt x="28473" y="496"/>
                  </a:cubicBezTo>
                  <a:cubicBezTo>
                    <a:pt x="28184" y="159"/>
                    <a:pt x="27824" y="0"/>
                    <a:pt x="2742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
            <p:cNvSpPr/>
            <p:nvPr/>
          </p:nvSpPr>
          <p:spPr>
            <a:xfrm>
              <a:off x="2483300" y="2487200"/>
              <a:ext cx="437850" cy="56200"/>
            </a:xfrm>
            <a:custGeom>
              <a:avLst/>
              <a:gdLst/>
              <a:ahLst/>
              <a:cxnLst/>
              <a:rect l="l" t="t" r="r" b="b"/>
              <a:pathLst>
                <a:path w="17514" h="2248" extrusionOk="0">
                  <a:moveTo>
                    <a:pt x="2342" y="0"/>
                  </a:moveTo>
                  <a:cubicBezTo>
                    <a:pt x="1986" y="0"/>
                    <a:pt x="1637" y="115"/>
                    <a:pt x="1297" y="353"/>
                  </a:cubicBezTo>
                  <a:cubicBezTo>
                    <a:pt x="1027" y="546"/>
                    <a:pt x="761" y="822"/>
                    <a:pt x="464" y="867"/>
                  </a:cubicBezTo>
                  <a:cubicBezTo>
                    <a:pt x="1" y="936"/>
                    <a:pt x="111" y="1270"/>
                    <a:pt x="180" y="1440"/>
                  </a:cubicBezTo>
                  <a:cubicBezTo>
                    <a:pt x="234" y="1577"/>
                    <a:pt x="542" y="1673"/>
                    <a:pt x="738" y="1673"/>
                  </a:cubicBezTo>
                  <a:cubicBezTo>
                    <a:pt x="894" y="1673"/>
                    <a:pt x="1072" y="1530"/>
                    <a:pt x="1206" y="1407"/>
                  </a:cubicBezTo>
                  <a:cubicBezTo>
                    <a:pt x="1580" y="1069"/>
                    <a:pt x="1955" y="898"/>
                    <a:pt x="2334" y="898"/>
                  </a:cubicBezTo>
                  <a:cubicBezTo>
                    <a:pt x="2688" y="898"/>
                    <a:pt x="3047" y="1048"/>
                    <a:pt x="3411" y="1352"/>
                  </a:cubicBezTo>
                  <a:cubicBezTo>
                    <a:pt x="3451" y="1384"/>
                    <a:pt x="3506" y="1407"/>
                    <a:pt x="3557" y="1435"/>
                  </a:cubicBezTo>
                  <a:cubicBezTo>
                    <a:pt x="3994" y="1690"/>
                    <a:pt x="4443" y="1825"/>
                    <a:pt x="4886" y="1825"/>
                  </a:cubicBezTo>
                  <a:cubicBezTo>
                    <a:pt x="5319" y="1825"/>
                    <a:pt x="5748" y="1695"/>
                    <a:pt x="6156" y="1420"/>
                  </a:cubicBezTo>
                  <a:cubicBezTo>
                    <a:pt x="6462" y="1215"/>
                    <a:pt x="6734" y="1116"/>
                    <a:pt x="6994" y="1116"/>
                  </a:cubicBezTo>
                  <a:cubicBezTo>
                    <a:pt x="7307" y="1116"/>
                    <a:pt x="7603" y="1259"/>
                    <a:pt x="7921" y="1527"/>
                  </a:cubicBezTo>
                  <a:cubicBezTo>
                    <a:pt x="8513" y="2026"/>
                    <a:pt x="9141" y="2247"/>
                    <a:pt x="9792" y="2247"/>
                  </a:cubicBezTo>
                  <a:cubicBezTo>
                    <a:pt x="10290" y="2247"/>
                    <a:pt x="10801" y="2118"/>
                    <a:pt x="11321" y="1883"/>
                  </a:cubicBezTo>
                  <a:cubicBezTo>
                    <a:pt x="11606" y="1755"/>
                    <a:pt x="11885" y="1618"/>
                    <a:pt x="12143" y="1443"/>
                  </a:cubicBezTo>
                  <a:cubicBezTo>
                    <a:pt x="12465" y="1229"/>
                    <a:pt x="12799" y="1143"/>
                    <a:pt x="13149" y="1143"/>
                  </a:cubicBezTo>
                  <a:cubicBezTo>
                    <a:pt x="13336" y="1143"/>
                    <a:pt x="13527" y="1167"/>
                    <a:pt x="13723" y="1210"/>
                  </a:cubicBezTo>
                  <a:cubicBezTo>
                    <a:pt x="14242" y="1329"/>
                    <a:pt x="14764" y="1412"/>
                    <a:pt x="15336" y="1517"/>
                  </a:cubicBezTo>
                  <a:cubicBezTo>
                    <a:pt x="15915" y="1407"/>
                    <a:pt x="16529" y="1302"/>
                    <a:pt x="17129" y="1159"/>
                  </a:cubicBezTo>
                  <a:cubicBezTo>
                    <a:pt x="17276" y="1123"/>
                    <a:pt x="17385" y="949"/>
                    <a:pt x="17514" y="839"/>
                  </a:cubicBezTo>
                  <a:cubicBezTo>
                    <a:pt x="17377" y="728"/>
                    <a:pt x="17257" y="550"/>
                    <a:pt x="17106" y="522"/>
                  </a:cubicBezTo>
                  <a:cubicBezTo>
                    <a:pt x="16767" y="459"/>
                    <a:pt x="16418" y="472"/>
                    <a:pt x="16070" y="454"/>
                  </a:cubicBezTo>
                  <a:cubicBezTo>
                    <a:pt x="15974" y="449"/>
                    <a:pt x="15877" y="448"/>
                    <a:pt x="15779" y="448"/>
                  </a:cubicBezTo>
                  <a:cubicBezTo>
                    <a:pt x="15608" y="448"/>
                    <a:pt x="15436" y="453"/>
                    <a:pt x="15265" y="453"/>
                  </a:cubicBezTo>
                  <a:cubicBezTo>
                    <a:pt x="14960" y="453"/>
                    <a:pt x="14659" y="438"/>
                    <a:pt x="14379" y="358"/>
                  </a:cubicBezTo>
                  <a:cubicBezTo>
                    <a:pt x="13988" y="243"/>
                    <a:pt x="13613" y="187"/>
                    <a:pt x="13250" y="187"/>
                  </a:cubicBezTo>
                  <a:cubicBezTo>
                    <a:pt x="12535" y="187"/>
                    <a:pt x="11861" y="403"/>
                    <a:pt x="11184" y="816"/>
                  </a:cubicBezTo>
                  <a:cubicBezTo>
                    <a:pt x="10737" y="1088"/>
                    <a:pt x="10279" y="1243"/>
                    <a:pt x="9823" y="1243"/>
                  </a:cubicBezTo>
                  <a:cubicBezTo>
                    <a:pt x="9335" y="1243"/>
                    <a:pt x="8850" y="1066"/>
                    <a:pt x="8384" y="666"/>
                  </a:cubicBezTo>
                  <a:cubicBezTo>
                    <a:pt x="7935" y="280"/>
                    <a:pt x="7473" y="83"/>
                    <a:pt x="7000" y="83"/>
                  </a:cubicBezTo>
                  <a:cubicBezTo>
                    <a:pt x="6583" y="83"/>
                    <a:pt x="6158" y="235"/>
                    <a:pt x="5725" y="546"/>
                  </a:cubicBezTo>
                  <a:cubicBezTo>
                    <a:pt x="5447" y="747"/>
                    <a:pt x="5155" y="838"/>
                    <a:pt x="4858" y="838"/>
                  </a:cubicBezTo>
                  <a:cubicBezTo>
                    <a:pt x="4577" y="838"/>
                    <a:pt x="4291" y="757"/>
                    <a:pt x="4006" y="610"/>
                  </a:cubicBezTo>
                  <a:cubicBezTo>
                    <a:pt x="3745" y="473"/>
                    <a:pt x="3484" y="349"/>
                    <a:pt x="3218" y="221"/>
                  </a:cubicBezTo>
                  <a:cubicBezTo>
                    <a:pt x="2921" y="75"/>
                    <a:pt x="2629" y="0"/>
                    <a:pt x="234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
            <p:cNvSpPr/>
            <p:nvPr/>
          </p:nvSpPr>
          <p:spPr>
            <a:xfrm>
              <a:off x="2236725" y="1355500"/>
              <a:ext cx="667475" cy="845350"/>
            </a:xfrm>
            <a:custGeom>
              <a:avLst/>
              <a:gdLst/>
              <a:ahLst/>
              <a:cxnLst/>
              <a:rect l="l" t="t" r="r" b="b"/>
              <a:pathLst>
                <a:path w="26699" h="33814" extrusionOk="0">
                  <a:moveTo>
                    <a:pt x="22903" y="13523"/>
                  </a:moveTo>
                  <a:cubicBezTo>
                    <a:pt x="23247" y="13523"/>
                    <a:pt x="23591" y="13627"/>
                    <a:pt x="23756" y="13848"/>
                  </a:cubicBezTo>
                  <a:cubicBezTo>
                    <a:pt x="24026" y="14214"/>
                    <a:pt x="24160" y="14681"/>
                    <a:pt x="24255" y="14893"/>
                  </a:cubicBezTo>
                  <a:cubicBezTo>
                    <a:pt x="24210" y="15865"/>
                    <a:pt x="23907" y="16456"/>
                    <a:pt x="23357" y="16904"/>
                  </a:cubicBezTo>
                  <a:cubicBezTo>
                    <a:pt x="23112" y="17103"/>
                    <a:pt x="22855" y="17197"/>
                    <a:pt x="22614" y="17197"/>
                  </a:cubicBezTo>
                  <a:cubicBezTo>
                    <a:pt x="22182" y="17197"/>
                    <a:pt x="21804" y="16896"/>
                    <a:pt x="21648" y="16355"/>
                  </a:cubicBezTo>
                  <a:cubicBezTo>
                    <a:pt x="21405" y="15488"/>
                    <a:pt x="21629" y="14681"/>
                    <a:pt x="21996" y="13916"/>
                  </a:cubicBezTo>
                  <a:cubicBezTo>
                    <a:pt x="22118" y="13659"/>
                    <a:pt x="22510" y="13523"/>
                    <a:pt x="22903" y="13523"/>
                  </a:cubicBezTo>
                  <a:close/>
                  <a:moveTo>
                    <a:pt x="20419" y="18374"/>
                  </a:moveTo>
                  <a:cubicBezTo>
                    <a:pt x="20657" y="18374"/>
                    <a:pt x="20888" y="18477"/>
                    <a:pt x="21107" y="18675"/>
                  </a:cubicBezTo>
                  <a:cubicBezTo>
                    <a:pt x="21611" y="19119"/>
                    <a:pt x="22059" y="19609"/>
                    <a:pt x="21867" y="20375"/>
                  </a:cubicBezTo>
                  <a:cubicBezTo>
                    <a:pt x="21638" y="21293"/>
                    <a:pt x="20750" y="21993"/>
                    <a:pt x="19814" y="21993"/>
                  </a:cubicBezTo>
                  <a:cubicBezTo>
                    <a:pt x="19811" y="21993"/>
                    <a:pt x="19808" y="21993"/>
                    <a:pt x="19804" y="21993"/>
                  </a:cubicBezTo>
                  <a:cubicBezTo>
                    <a:pt x="18869" y="21993"/>
                    <a:pt x="18117" y="21375"/>
                    <a:pt x="18035" y="20535"/>
                  </a:cubicBezTo>
                  <a:cubicBezTo>
                    <a:pt x="17939" y="19540"/>
                    <a:pt x="18466" y="18890"/>
                    <a:pt x="19507" y="18711"/>
                  </a:cubicBezTo>
                  <a:cubicBezTo>
                    <a:pt x="19594" y="18698"/>
                    <a:pt x="19699" y="18688"/>
                    <a:pt x="19764" y="18637"/>
                  </a:cubicBezTo>
                  <a:cubicBezTo>
                    <a:pt x="19984" y="18459"/>
                    <a:pt x="20204" y="18374"/>
                    <a:pt x="20419" y="18374"/>
                  </a:cubicBezTo>
                  <a:close/>
                  <a:moveTo>
                    <a:pt x="23364" y="23036"/>
                  </a:moveTo>
                  <a:cubicBezTo>
                    <a:pt x="23614" y="23036"/>
                    <a:pt x="23882" y="23173"/>
                    <a:pt x="24210" y="23395"/>
                  </a:cubicBezTo>
                  <a:cubicBezTo>
                    <a:pt x="24787" y="23790"/>
                    <a:pt x="25163" y="24230"/>
                    <a:pt x="25168" y="24638"/>
                  </a:cubicBezTo>
                  <a:cubicBezTo>
                    <a:pt x="25172" y="25810"/>
                    <a:pt x="24640" y="26366"/>
                    <a:pt x="23789" y="26366"/>
                  </a:cubicBezTo>
                  <a:cubicBezTo>
                    <a:pt x="23786" y="26366"/>
                    <a:pt x="23782" y="26366"/>
                    <a:pt x="23779" y="26366"/>
                  </a:cubicBezTo>
                  <a:cubicBezTo>
                    <a:pt x="22734" y="26361"/>
                    <a:pt x="21964" y="25743"/>
                    <a:pt x="22074" y="24876"/>
                  </a:cubicBezTo>
                  <a:cubicBezTo>
                    <a:pt x="22134" y="24381"/>
                    <a:pt x="22349" y="23835"/>
                    <a:pt x="22660" y="23455"/>
                  </a:cubicBezTo>
                  <a:cubicBezTo>
                    <a:pt x="22902" y="23161"/>
                    <a:pt x="23125" y="23036"/>
                    <a:pt x="23364" y="23036"/>
                  </a:cubicBezTo>
                  <a:close/>
                  <a:moveTo>
                    <a:pt x="15463" y="0"/>
                  </a:moveTo>
                  <a:cubicBezTo>
                    <a:pt x="14882" y="0"/>
                    <a:pt x="14302" y="3"/>
                    <a:pt x="13721" y="10"/>
                  </a:cubicBezTo>
                  <a:cubicBezTo>
                    <a:pt x="9432" y="65"/>
                    <a:pt x="5137" y="331"/>
                    <a:pt x="841" y="505"/>
                  </a:cubicBezTo>
                  <a:cubicBezTo>
                    <a:pt x="319" y="3567"/>
                    <a:pt x="787" y="6496"/>
                    <a:pt x="736" y="9443"/>
                  </a:cubicBezTo>
                  <a:cubicBezTo>
                    <a:pt x="3698" y="8856"/>
                    <a:pt x="6434" y="7835"/>
                    <a:pt x="9070" y="6533"/>
                  </a:cubicBezTo>
                  <a:cubicBezTo>
                    <a:pt x="9194" y="6473"/>
                    <a:pt x="9303" y="6363"/>
                    <a:pt x="9386" y="6253"/>
                  </a:cubicBezTo>
                  <a:cubicBezTo>
                    <a:pt x="10114" y="5286"/>
                    <a:pt x="10820" y="4304"/>
                    <a:pt x="11567" y="3360"/>
                  </a:cubicBezTo>
                  <a:cubicBezTo>
                    <a:pt x="11788" y="3080"/>
                    <a:pt x="12095" y="2838"/>
                    <a:pt x="12411" y="2673"/>
                  </a:cubicBezTo>
                  <a:cubicBezTo>
                    <a:pt x="12559" y="2597"/>
                    <a:pt x="12700" y="2561"/>
                    <a:pt x="12830" y="2561"/>
                  </a:cubicBezTo>
                  <a:cubicBezTo>
                    <a:pt x="13191" y="2561"/>
                    <a:pt x="13458" y="2839"/>
                    <a:pt x="13502" y="3301"/>
                  </a:cubicBezTo>
                  <a:cubicBezTo>
                    <a:pt x="13525" y="3580"/>
                    <a:pt x="13506" y="3860"/>
                    <a:pt x="13506" y="4094"/>
                  </a:cubicBezTo>
                  <a:cubicBezTo>
                    <a:pt x="14451" y="3763"/>
                    <a:pt x="15326" y="3397"/>
                    <a:pt x="16237" y="3154"/>
                  </a:cubicBezTo>
                  <a:cubicBezTo>
                    <a:pt x="16449" y="3097"/>
                    <a:pt x="16672" y="3070"/>
                    <a:pt x="16898" y="3070"/>
                  </a:cubicBezTo>
                  <a:cubicBezTo>
                    <a:pt x="17972" y="3070"/>
                    <a:pt x="19124" y="3681"/>
                    <a:pt x="19575" y="4639"/>
                  </a:cubicBezTo>
                  <a:lnTo>
                    <a:pt x="20078" y="4754"/>
                  </a:lnTo>
                  <a:cubicBezTo>
                    <a:pt x="19964" y="3975"/>
                    <a:pt x="20312" y="3310"/>
                    <a:pt x="21010" y="3094"/>
                  </a:cubicBezTo>
                  <a:cubicBezTo>
                    <a:pt x="21670" y="2894"/>
                    <a:pt x="22362" y="2778"/>
                    <a:pt x="23044" y="2682"/>
                  </a:cubicBezTo>
                  <a:cubicBezTo>
                    <a:pt x="23167" y="2664"/>
                    <a:pt x="23276" y="2655"/>
                    <a:pt x="23373" y="2655"/>
                  </a:cubicBezTo>
                  <a:cubicBezTo>
                    <a:pt x="23920" y="2655"/>
                    <a:pt x="24062" y="2952"/>
                    <a:pt x="24039" y="3672"/>
                  </a:cubicBezTo>
                  <a:cubicBezTo>
                    <a:pt x="24016" y="4415"/>
                    <a:pt x="23989" y="5185"/>
                    <a:pt x="24149" y="5904"/>
                  </a:cubicBezTo>
                  <a:cubicBezTo>
                    <a:pt x="24649" y="8197"/>
                    <a:pt x="24176" y="10223"/>
                    <a:pt x="22558" y="11900"/>
                  </a:cubicBezTo>
                  <a:cubicBezTo>
                    <a:pt x="21944" y="12541"/>
                    <a:pt x="21096" y="12958"/>
                    <a:pt x="20312" y="13504"/>
                  </a:cubicBezTo>
                  <a:cubicBezTo>
                    <a:pt x="20479" y="14214"/>
                    <a:pt x="19675" y="15046"/>
                    <a:pt x="18833" y="15046"/>
                  </a:cubicBezTo>
                  <a:cubicBezTo>
                    <a:pt x="18724" y="15046"/>
                    <a:pt x="18615" y="15032"/>
                    <a:pt x="18507" y="15003"/>
                  </a:cubicBezTo>
                  <a:cubicBezTo>
                    <a:pt x="18429" y="15227"/>
                    <a:pt x="18383" y="15466"/>
                    <a:pt x="18273" y="15672"/>
                  </a:cubicBezTo>
                  <a:cubicBezTo>
                    <a:pt x="17431" y="17211"/>
                    <a:pt x="16642" y="18789"/>
                    <a:pt x="15707" y="20274"/>
                  </a:cubicBezTo>
                  <a:cubicBezTo>
                    <a:pt x="14684" y="21896"/>
                    <a:pt x="13521" y="23432"/>
                    <a:pt x="12434" y="25018"/>
                  </a:cubicBezTo>
                  <a:cubicBezTo>
                    <a:pt x="11234" y="26768"/>
                    <a:pt x="9771" y="28276"/>
                    <a:pt x="8085" y="29551"/>
                  </a:cubicBezTo>
                  <a:cubicBezTo>
                    <a:pt x="7704" y="29839"/>
                    <a:pt x="7154" y="29977"/>
                    <a:pt x="6668" y="30022"/>
                  </a:cubicBezTo>
                  <a:cubicBezTo>
                    <a:pt x="6611" y="30028"/>
                    <a:pt x="6556" y="30031"/>
                    <a:pt x="6503" y="30031"/>
                  </a:cubicBezTo>
                  <a:cubicBezTo>
                    <a:pt x="5826" y="30031"/>
                    <a:pt x="5414" y="29581"/>
                    <a:pt x="5367" y="28863"/>
                  </a:cubicBezTo>
                  <a:cubicBezTo>
                    <a:pt x="5334" y="28391"/>
                    <a:pt x="5344" y="27905"/>
                    <a:pt x="5426" y="27443"/>
                  </a:cubicBezTo>
                  <a:cubicBezTo>
                    <a:pt x="5774" y="25503"/>
                    <a:pt x="6636" y="23770"/>
                    <a:pt x="7608" y="22075"/>
                  </a:cubicBezTo>
                  <a:cubicBezTo>
                    <a:pt x="8956" y="19719"/>
                    <a:pt x="10326" y="17382"/>
                    <a:pt x="12155" y="15356"/>
                  </a:cubicBezTo>
                  <a:cubicBezTo>
                    <a:pt x="12837" y="14594"/>
                    <a:pt x="13580" y="13884"/>
                    <a:pt x="14309" y="13141"/>
                  </a:cubicBezTo>
                  <a:cubicBezTo>
                    <a:pt x="14015" y="12354"/>
                    <a:pt x="14103" y="12019"/>
                    <a:pt x="14758" y="11460"/>
                  </a:cubicBezTo>
                  <a:cubicBezTo>
                    <a:pt x="14837" y="11391"/>
                    <a:pt x="14932" y="11304"/>
                    <a:pt x="14946" y="11213"/>
                  </a:cubicBezTo>
                  <a:cubicBezTo>
                    <a:pt x="15024" y="10681"/>
                    <a:pt x="15079" y="10149"/>
                    <a:pt x="15134" y="9682"/>
                  </a:cubicBezTo>
                  <a:cubicBezTo>
                    <a:pt x="14515" y="9682"/>
                    <a:pt x="13892" y="9681"/>
                    <a:pt x="13266" y="9681"/>
                  </a:cubicBezTo>
                  <a:cubicBezTo>
                    <a:pt x="12641" y="9681"/>
                    <a:pt x="12012" y="9682"/>
                    <a:pt x="11384" y="9686"/>
                  </a:cubicBezTo>
                  <a:cubicBezTo>
                    <a:pt x="11306" y="9686"/>
                    <a:pt x="11201" y="9732"/>
                    <a:pt x="11156" y="9792"/>
                  </a:cubicBezTo>
                  <a:cubicBezTo>
                    <a:pt x="10363" y="10814"/>
                    <a:pt x="9225" y="11359"/>
                    <a:pt x="8117" y="11901"/>
                  </a:cubicBezTo>
                  <a:cubicBezTo>
                    <a:pt x="6509" y="12694"/>
                    <a:pt x="4881" y="13458"/>
                    <a:pt x="3208" y="14100"/>
                  </a:cubicBezTo>
                  <a:cubicBezTo>
                    <a:pt x="2154" y="14503"/>
                    <a:pt x="1082" y="14861"/>
                    <a:pt x="0" y="15200"/>
                  </a:cubicBezTo>
                  <a:lnTo>
                    <a:pt x="68" y="15416"/>
                  </a:lnTo>
                  <a:cubicBezTo>
                    <a:pt x="188" y="15613"/>
                    <a:pt x="408" y="15801"/>
                    <a:pt x="417" y="15998"/>
                  </a:cubicBezTo>
                  <a:cubicBezTo>
                    <a:pt x="476" y="17465"/>
                    <a:pt x="527" y="18927"/>
                    <a:pt x="513" y="20393"/>
                  </a:cubicBezTo>
                  <a:cubicBezTo>
                    <a:pt x="486" y="24165"/>
                    <a:pt x="421" y="27943"/>
                    <a:pt x="371" y="31715"/>
                  </a:cubicBezTo>
                  <a:cubicBezTo>
                    <a:pt x="362" y="32278"/>
                    <a:pt x="371" y="32847"/>
                    <a:pt x="371" y="33534"/>
                  </a:cubicBezTo>
                  <a:cubicBezTo>
                    <a:pt x="1782" y="33564"/>
                    <a:pt x="3181" y="33632"/>
                    <a:pt x="4579" y="33632"/>
                  </a:cubicBezTo>
                  <a:cubicBezTo>
                    <a:pt x="4661" y="33632"/>
                    <a:pt x="4744" y="33631"/>
                    <a:pt x="4826" y="33631"/>
                  </a:cubicBezTo>
                  <a:cubicBezTo>
                    <a:pt x="11660" y="33585"/>
                    <a:pt x="18494" y="33516"/>
                    <a:pt x="25328" y="33475"/>
                  </a:cubicBezTo>
                  <a:cubicBezTo>
                    <a:pt x="25599" y="33475"/>
                    <a:pt x="26112" y="33709"/>
                    <a:pt x="26112" y="33814"/>
                  </a:cubicBezTo>
                  <a:lnTo>
                    <a:pt x="26699" y="33804"/>
                  </a:lnTo>
                  <a:cubicBezTo>
                    <a:pt x="26580" y="33612"/>
                    <a:pt x="26432" y="33429"/>
                    <a:pt x="26345" y="33223"/>
                  </a:cubicBezTo>
                  <a:cubicBezTo>
                    <a:pt x="26294" y="33099"/>
                    <a:pt x="26345" y="32933"/>
                    <a:pt x="26349" y="32787"/>
                  </a:cubicBezTo>
                  <a:cubicBezTo>
                    <a:pt x="26376" y="31687"/>
                    <a:pt x="26454" y="30592"/>
                    <a:pt x="26427" y="29491"/>
                  </a:cubicBezTo>
                  <a:cubicBezTo>
                    <a:pt x="26326" y="25646"/>
                    <a:pt x="26138" y="21801"/>
                    <a:pt x="26079" y="17955"/>
                  </a:cubicBezTo>
                  <a:cubicBezTo>
                    <a:pt x="26047" y="15576"/>
                    <a:pt x="26193" y="13193"/>
                    <a:pt x="26252" y="10809"/>
                  </a:cubicBezTo>
                  <a:cubicBezTo>
                    <a:pt x="26326" y="8077"/>
                    <a:pt x="26391" y="5351"/>
                    <a:pt x="26473" y="2618"/>
                  </a:cubicBezTo>
                  <a:cubicBezTo>
                    <a:pt x="26496" y="1802"/>
                    <a:pt x="26569" y="986"/>
                    <a:pt x="26620" y="180"/>
                  </a:cubicBezTo>
                  <a:cubicBezTo>
                    <a:pt x="22871" y="124"/>
                    <a:pt x="19164" y="0"/>
                    <a:pt x="15463" y="0"/>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
            <p:cNvSpPr/>
            <p:nvPr/>
          </p:nvSpPr>
          <p:spPr>
            <a:xfrm>
              <a:off x="2221700" y="1740900"/>
              <a:ext cx="667850" cy="472800"/>
            </a:xfrm>
            <a:custGeom>
              <a:avLst/>
              <a:gdLst/>
              <a:ahLst/>
              <a:cxnLst/>
              <a:rect l="l" t="t" r="r" b="b"/>
              <a:pathLst>
                <a:path w="26714" h="18912" extrusionOk="0">
                  <a:moveTo>
                    <a:pt x="669" y="0"/>
                  </a:moveTo>
                  <a:cubicBezTo>
                    <a:pt x="535" y="188"/>
                    <a:pt x="389" y="371"/>
                    <a:pt x="270" y="568"/>
                  </a:cubicBezTo>
                  <a:cubicBezTo>
                    <a:pt x="228" y="636"/>
                    <a:pt x="256" y="747"/>
                    <a:pt x="251" y="838"/>
                  </a:cubicBezTo>
                  <a:cubicBezTo>
                    <a:pt x="174" y="6389"/>
                    <a:pt x="97" y="11940"/>
                    <a:pt x="19" y="17490"/>
                  </a:cubicBezTo>
                  <a:cubicBezTo>
                    <a:pt x="19" y="17742"/>
                    <a:pt x="0" y="18022"/>
                    <a:pt x="97" y="18247"/>
                  </a:cubicBezTo>
                  <a:cubicBezTo>
                    <a:pt x="179" y="18440"/>
                    <a:pt x="394" y="18678"/>
                    <a:pt x="583" y="18701"/>
                  </a:cubicBezTo>
                  <a:cubicBezTo>
                    <a:pt x="1376" y="18815"/>
                    <a:pt x="2182" y="18911"/>
                    <a:pt x="2989" y="18911"/>
                  </a:cubicBezTo>
                  <a:cubicBezTo>
                    <a:pt x="5587" y="18901"/>
                    <a:pt x="8187" y="18829"/>
                    <a:pt x="10789" y="18819"/>
                  </a:cubicBezTo>
                  <a:cubicBezTo>
                    <a:pt x="15827" y="18802"/>
                    <a:pt x="20869" y="18810"/>
                    <a:pt x="25906" y="18802"/>
                  </a:cubicBezTo>
                  <a:cubicBezTo>
                    <a:pt x="25986" y="18802"/>
                    <a:pt x="26074" y="18806"/>
                    <a:pt x="26161" y="18806"/>
                  </a:cubicBezTo>
                  <a:cubicBezTo>
                    <a:pt x="26429" y="18806"/>
                    <a:pt x="26692" y="18762"/>
                    <a:pt x="26713" y="18402"/>
                  </a:cubicBezTo>
                  <a:lnTo>
                    <a:pt x="26713" y="18398"/>
                  </a:lnTo>
                  <a:cubicBezTo>
                    <a:pt x="26713" y="18293"/>
                    <a:pt x="26200" y="18059"/>
                    <a:pt x="25928" y="18058"/>
                  </a:cubicBezTo>
                  <a:cubicBezTo>
                    <a:pt x="19095" y="18100"/>
                    <a:pt x="12260" y="18169"/>
                    <a:pt x="5426" y="18214"/>
                  </a:cubicBezTo>
                  <a:cubicBezTo>
                    <a:pt x="5334" y="18214"/>
                    <a:pt x="5242" y="18215"/>
                    <a:pt x="5150" y="18215"/>
                  </a:cubicBezTo>
                  <a:cubicBezTo>
                    <a:pt x="3762" y="18215"/>
                    <a:pt x="2373" y="18148"/>
                    <a:pt x="971" y="18118"/>
                  </a:cubicBezTo>
                  <a:cubicBezTo>
                    <a:pt x="971" y="17431"/>
                    <a:pt x="962" y="16862"/>
                    <a:pt x="971" y="16299"/>
                  </a:cubicBezTo>
                  <a:cubicBezTo>
                    <a:pt x="1021" y="12527"/>
                    <a:pt x="1086" y="8749"/>
                    <a:pt x="1113" y="4977"/>
                  </a:cubicBezTo>
                  <a:cubicBezTo>
                    <a:pt x="1127" y="3511"/>
                    <a:pt x="1077" y="2049"/>
                    <a:pt x="1017" y="581"/>
                  </a:cubicBezTo>
                  <a:cubicBezTo>
                    <a:pt x="1008" y="385"/>
                    <a:pt x="788" y="196"/>
                    <a:pt x="6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
            <p:cNvSpPr/>
            <p:nvPr/>
          </p:nvSpPr>
          <p:spPr>
            <a:xfrm>
              <a:off x="2785800" y="1931375"/>
              <a:ext cx="80250" cy="83275"/>
            </a:xfrm>
            <a:custGeom>
              <a:avLst/>
              <a:gdLst/>
              <a:ahLst/>
              <a:cxnLst/>
              <a:rect l="l" t="t" r="r" b="b"/>
              <a:pathLst>
                <a:path w="3210" h="3331" extrusionOk="0">
                  <a:moveTo>
                    <a:pt x="1362" y="663"/>
                  </a:moveTo>
                  <a:cubicBezTo>
                    <a:pt x="1431" y="677"/>
                    <a:pt x="1505" y="690"/>
                    <a:pt x="1577" y="705"/>
                  </a:cubicBezTo>
                  <a:cubicBezTo>
                    <a:pt x="1783" y="952"/>
                    <a:pt x="2059" y="1176"/>
                    <a:pt x="2174" y="1460"/>
                  </a:cubicBezTo>
                  <a:cubicBezTo>
                    <a:pt x="2273" y="1694"/>
                    <a:pt x="2269" y="2194"/>
                    <a:pt x="2164" y="2245"/>
                  </a:cubicBezTo>
                  <a:cubicBezTo>
                    <a:pt x="2006" y="2315"/>
                    <a:pt x="1811" y="2351"/>
                    <a:pt x="1618" y="2351"/>
                  </a:cubicBezTo>
                  <a:cubicBezTo>
                    <a:pt x="1475" y="2351"/>
                    <a:pt x="1334" y="2331"/>
                    <a:pt x="1211" y="2291"/>
                  </a:cubicBezTo>
                  <a:cubicBezTo>
                    <a:pt x="1045" y="2235"/>
                    <a:pt x="872" y="1850"/>
                    <a:pt x="908" y="1648"/>
                  </a:cubicBezTo>
                  <a:cubicBezTo>
                    <a:pt x="973" y="1305"/>
                    <a:pt x="1202" y="993"/>
                    <a:pt x="1362" y="663"/>
                  </a:cubicBezTo>
                  <a:close/>
                  <a:moveTo>
                    <a:pt x="1401" y="1"/>
                  </a:moveTo>
                  <a:cubicBezTo>
                    <a:pt x="1162" y="1"/>
                    <a:pt x="939" y="126"/>
                    <a:pt x="697" y="420"/>
                  </a:cubicBezTo>
                  <a:cubicBezTo>
                    <a:pt x="386" y="800"/>
                    <a:pt x="171" y="1345"/>
                    <a:pt x="111" y="1840"/>
                  </a:cubicBezTo>
                  <a:cubicBezTo>
                    <a:pt x="1" y="2706"/>
                    <a:pt x="771" y="3325"/>
                    <a:pt x="1816" y="3331"/>
                  </a:cubicBezTo>
                  <a:cubicBezTo>
                    <a:pt x="1819" y="3331"/>
                    <a:pt x="1823" y="3331"/>
                    <a:pt x="1826" y="3331"/>
                  </a:cubicBezTo>
                  <a:cubicBezTo>
                    <a:pt x="2677" y="3331"/>
                    <a:pt x="3209" y="2776"/>
                    <a:pt x="3205" y="1603"/>
                  </a:cubicBezTo>
                  <a:cubicBezTo>
                    <a:pt x="3200" y="1195"/>
                    <a:pt x="2824" y="755"/>
                    <a:pt x="2247" y="359"/>
                  </a:cubicBezTo>
                  <a:cubicBezTo>
                    <a:pt x="1919" y="137"/>
                    <a:pt x="1651" y="1"/>
                    <a:pt x="140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
            <p:cNvSpPr/>
            <p:nvPr/>
          </p:nvSpPr>
          <p:spPr>
            <a:xfrm>
              <a:off x="2771825" y="1693575"/>
              <a:ext cx="71300" cy="91875"/>
            </a:xfrm>
            <a:custGeom>
              <a:avLst/>
              <a:gdLst/>
              <a:ahLst/>
              <a:cxnLst/>
              <a:rect l="l" t="t" r="r" b="b"/>
              <a:pathLst>
                <a:path w="2852" h="3675" extrusionOk="0">
                  <a:moveTo>
                    <a:pt x="1137" y="334"/>
                  </a:moveTo>
                  <a:cubicBezTo>
                    <a:pt x="2090" y="939"/>
                    <a:pt x="2195" y="1970"/>
                    <a:pt x="1517" y="2617"/>
                  </a:cubicBezTo>
                  <a:cubicBezTo>
                    <a:pt x="1404" y="2724"/>
                    <a:pt x="1288" y="2786"/>
                    <a:pt x="1193" y="2786"/>
                  </a:cubicBezTo>
                  <a:cubicBezTo>
                    <a:pt x="1079" y="2786"/>
                    <a:pt x="998" y="2695"/>
                    <a:pt x="995" y="2483"/>
                  </a:cubicBezTo>
                  <a:cubicBezTo>
                    <a:pt x="990" y="1796"/>
                    <a:pt x="1082" y="1104"/>
                    <a:pt x="1137" y="334"/>
                  </a:cubicBezTo>
                  <a:close/>
                  <a:moveTo>
                    <a:pt x="1499" y="0"/>
                  </a:moveTo>
                  <a:cubicBezTo>
                    <a:pt x="1106" y="0"/>
                    <a:pt x="714" y="137"/>
                    <a:pt x="592" y="394"/>
                  </a:cubicBezTo>
                  <a:cubicBezTo>
                    <a:pt x="225" y="1159"/>
                    <a:pt x="1" y="1965"/>
                    <a:pt x="243" y="2832"/>
                  </a:cubicBezTo>
                  <a:cubicBezTo>
                    <a:pt x="398" y="3373"/>
                    <a:pt x="777" y="3674"/>
                    <a:pt x="1209" y="3674"/>
                  </a:cubicBezTo>
                  <a:cubicBezTo>
                    <a:pt x="1450" y="3674"/>
                    <a:pt x="1708" y="3580"/>
                    <a:pt x="1953" y="3381"/>
                  </a:cubicBezTo>
                  <a:cubicBezTo>
                    <a:pt x="2502" y="2933"/>
                    <a:pt x="2805" y="2342"/>
                    <a:pt x="2851" y="1370"/>
                  </a:cubicBezTo>
                  <a:cubicBezTo>
                    <a:pt x="2755" y="1159"/>
                    <a:pt x="2622" y="691"/>
                    <a:pt x="2352" y="325"/>
                  </a:cubicBezTo>
                  <a:cubicBezTo>
                    <a:pt x="2187" y="105"/>
                    <a:pt x="1843" y="0"/>
                    <a:pt x="14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
            <p:cNvSpPr/>
            <p:nvPr/>
          </p:nvSpPr>
          <p:spPr>
            <a:xfrm>
              <a:off x="2278850" y="2649250"/>
              <a:ext cx="556950" cy="60275"/>
            </a:xfrm>
            <a:custGeom>
              <a:avLst/>
              <a:gdLst/>
              <a:ahLst/>
              <a:cxnLst/>
              <a:rect l="l" t="t" r="r" b="b"/>
              <a:pathLst>
                <a:path w="22278" h="2411" extrusionOk="0">
                  <a:moveTo>
                    <a:pt x="16611" y="0"/>
                  </a:moveTo>
                  <a:cubicBezTo>
                    <a:pt x="16099" y="0"/>
                    <a:pt x="15586" y="113"/>
                    <a:pt x="15053" y="335"/>
                  </a:cubicBezTo>
                  <a:cubicBezTo>
                    <a:pt x="14748" y="460"/>
                    <a:pt x="14374" y="543"/>
                    <a:pt x="14022" y="543"/>
                  </a:cubicBezTo>
                  <a:cubicBezTo>
                    <a:pt x="13825" y="543"/>
                    <a:pt x="13634" y="517"/>
                    <a:pt x="13468" y="458"/>
                  </a:cubicBezTo>
                  <a:cubicBezTo>
                    <a:pt x="13007" y="297"/>
                    <a:pt x="12563" y="215"/>
                    <a:pt x="12132" y="215"/>
                  </a:cubicBezTo>
                  <a:cubicBezTo>
                    <a:pt x="11504" y="215"/>
                    <a:pt x="10902" y="390"/>
                    <a:pt x="10309" y="752"/>
                  </a:cubicBezTo>
                  <a:cubicBezTo>
                    <a:pt x="9709" y="1118"/>
                    <a:pt x="9132" y="1331"/>
                    <a:pt x="8563" y="1331"/>
                  </a:cubicBezTo>
                  <a:cubicBezTo>
                    <a:pt x="7959" y="1331"/>
                    <a:pt x="7366" y="1090"/>
                    <a:pt x="6766" y="535"/>
                  </a:cubicBezTo>
                  <a:cubicBezTo>
                    <a:pt x="6399" y="194"/>
                    <a:pt x="5977" y="42"/>
                    <a:pt x="5534" y="42"/>
                  </a:cubicBezTo>
                  <a:cubicBezTo>
                    <a:pt x="5163" y="42"/>
                    <a:pt x="4779" y="148"/>
                    <a:pt x="4401" y="338"/>
                  </a:cubicBezTo>
                  <a:cubicBezTo>
                    <a:pt x="3956" y="563"/>
                    <a:pt x="3516" y="779"/>
                    <a:pt x="3076" y="1008"/>
                  </a:cubicBezTo>
                  <a:cubicBezTo>
                    <a:pt x="2648" y="1229"/>
                    <a:pt x="2229" y="1375"/>
                    <a:pt x="1818" y="1375"/>
                  </a:cubicBezTo>
                  <a:cubicBezTo>
                    <a:pt x="1402" y="1375"/>
                    <a:pt x="993" y="1225"/>
                    <a:pt x="592" y="851"/>
                  </a:cubicBezTo>
                  <a:cubicBezTo>
                    <a:pt x="545" y="806"/>
                    <a:pt x="469" y="794"/>
                    <a:pt x="380" y="794"/>
                  </a:cubicBezTo>
                  <a:cubicBezTo>
                    <a:pt x="275" y="794"/>
                    <a:pt x="153" y="812"/>
                    <a:pt x="46" y="812"/>
                  </a:cubicBezTo>
                  <a:cubicBezTo>
                    <a:pt x="34" y="812"/>
                    <a:pt x="22" y="811"/>
                    <a:pt x="10" y="811"/>
                  </a:cubicBezTo>
                  <a:lnTo>
                    <a:pt x="10" y="811"/>
                  </a:lnTo>
                  <a:cubicBezTo>
                    <a:pt x="33" y="994"/>
                    <a:pt x="1" y="1214"/>
                    <a:pt x="88" y="1360"/>
                  </a:cubicBezTo>
                  <a:cubicBezTo>
                    <a:pt x="450" y="1956"/>
                    <a:pt x="1153" y="2317"/>
                    <a:pt x="1888" y="2317"/>
                  </a:cubicBezTo>
                  <a:cubicBezTo>
                    <a:pt x="2091" y="2317"/>
                    <a:pt x="2297" y="2289"/>
                    <a:pt x="2498" y="2231"/>
                  </a:cubicBezTo>
                  <a:cubicBezTo>
                    <a:pt x="2971" y="2098"/>
                    <a:pt x="3471" y="1947"/>
                    <a:pt x="3869" y="1677"/>
                  </a:cubicBezTo>
                  <a:cubicBezTo>
                    <a:pt x="4404" y="1311"/>
                    <a:pt x="4909" y="1115"/>
                    <a:pt x="5405" y="1115"/>
                  </a:cubicBezTo>
                  <a:cubicBezTo>
                    <a:pt x="5947" y="1115"/>
                    <a:pt x="6477" y="1350"/>
                    <a:pt x="7018" y="1855"/>
                  </a:cubicBezTo>
                  <a:cubicBezTo>
                    <a:pt x="7437" y="2244"/>
                    <a:pt x="7919" y="2410"/>
                    <a:pt x="8423" y="2410"/>
                  </a:cubicBezTo>
                  <a:cubicBezTo>
                    <a:pt x="8791" y="2410"/>
                    <a:pt x="9171" y="2322"/>
                    <a:pt x="9549" y="2166"/>
                  </a:cubicBezTo>
                  <a:cubicBezTo>
                    <a:pt x="10177" y="1910"/>
                    <a:pt x="10768" y="1562"/>
                    <a:pt x="11400" y="1337"/>
                  </a:cubicBezTo>
                  <a:cubicBezTo>
                    <a:pt x="11646" y="1250"/>
                    <a:pt x="11944" y="1172"/>
                    <a:pt x="12211" y="1172"/>
                  </a:cubicBezTo>
                  <a:cubicBezTo>
                    <a:pt x="12338" y="1172"/>
                    <a:pt x="12457" y="1189"/>
                    <a:pt x="12561" y="1232"/>
                  </a:cubicBezTo>
                  <a:cubicBezTo>
                    <a:pt x="13040" y="1430"/>
                    <a:pt x="13504" y="1512"/>
                    <a:pt x="13961" y="1512"/>
                  </a:cubicBezTo>
                  <a:cubicBezTo>
                    <a:pt x="14636" y="1512"/>
                    <a:pt x="15298" y="1333"/>
                    <a:pt x="15975" y="1085"/>
                  </a:cubicBezTo>
                  <a:cubicBezTo>
                    <a:pt x="16170" y="1012"/>
                    <a:pt x="16405" y="974"/>
                    <a:pt x="16639" y="974"/>
                  </a:cubicBezTo>
                  <a:cubicBezTo>
                    <a:pt x="16890" y="974"/>
                    <a:pt x="17141" y="1018"/>
                    <a:pt x="17341" y="1108"/>
                  </a:cubicBezTo>
                  <a:cubicBezTo>
                    <a:pt x="18181" y="1492"/>
                    <a:pt x="19034" y="1600"/>
                    <a:pt x="19896" y="1600"/>
                  </a:cubicBezTo>
                  <a:cubicBezTo>
                    <a:pt x="20446" y="1600"/>
                    <a:pt x="20998" y="1556"/>
                    <a:pt x="21553" y="1512"/>
                  </a:cubicBezTo>
                  <a:cubicBezTo>
                    <a:pt x="21755" y="1497"/>
                    <a:pt x="21947" y="1369"/>
                    <a:pt x="22277" y="1241"/>
                  </a:cubicBezTo>
                  <a:cubicBezTo>
                    <a:pt x="22029" y="1081"/>
                    <a:pt x="21937" y="975"/>
                    <a:pt x="21828" y="952"/>
                  </a:cubicBezTo>
                  <a:cubicBezTo>
                    <a:pt x="21186" y="834"/>
                    <a:pt x="20540" y="727"/>
                    <a:pt x="19893" y="628"/>
                  </a:cubicBezTo>
                  <a:cubicBezTo>
                    <a:pt x="19339" y="545"/>
                    <a:pt x="18725" y="596"/>
                    <a:pt x="18229" y="371"/>
                  </a:cubicBezTo>
                  <a:cubicBezTo>
                    <a:pt x="17677" y="123"/>
                    <a:pt x="17144" y="0"/>
                    <a:pt x="1661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
            <p:cNvSpPr/>
            <p:nvPr/>
          </p:nvSpPr>
          <p:spPr>
            <a:xfrm>
              <a:off x="2722350" y="1442150"/>
              <a:ext cx="100025" cy="151650"/>
            </a:xfrm>
            <a:custGeom>
              <a:avLst/>
              <a:gdLst/>
              <a:ahLst/>
              <a:cxnLst/>
              <a:rect l="l" t="t" r="r" b="b"/>
              <a:pathLst>
                <a:path w="4001" h="6066" extrusionOk="0">
                  <a:moveTo>
                    <a:pt x="3653" y="0"/>
                  </a:moveTo>
                  <a:cubicBezTo>
                    <a:pt x="2586" y="147"/>
                    <a:pt x="1412" y="152"/>
                    <a:pt x="656" y="1289"/>
                  </a:cubicBezTo>
                  <a:lnTo>
                    <a:pt x="152" y="1174"/>
                  </a:lnTo>
                  <a:lnTo>
                    <a:pt x="152" y="1174"/>
                  </a:lnTo>
                  <a:cubicBezTo>
                    <a:pt x="260" y="1399"/>
                    <a:pt x="324" y="1641"/>
                    <a:pt x="344" y="1889"/>
                  </a:cubicBezTo>
                  <a:cubicBezTo>
                    <a:pt x="390" y="2461"/>
                    <a:pt x="1" y="2934"/>
                    <a:pt x="248" y="3589"/>
                  </a:cubicBezTo>
                  <a:cubicBezTo>
                    <a:pt x="500" y="4249"/>
                    <a:pt x="510" y="4525"/>
                    <a:pt x="1251" y="4579"/>
                  </a:cubicBezTo>
                  <a:cubicBezTo>
                    <a:pt x="1994" y="4634"/>
                    <a:pt x="2599" y="4905"/>
                    <a:pt x="2951" y="5602"/>
                  </a:cubicBezTo>
                  <a:cubicBezTo>
                    <a:pt x="2994" y="5683"/>
                    <a:pt x="3045" y="5760"/>
                    <a:pt x="3103" y="5831"/>
                  </a:cubicBezTo>
                  <a:cubicBezTo>
                    <a:pt x="3231" y="5986"/>
                    <a:pt x="3356" y="6066"/>
                    <a:pt x="3467" y="6066"/>
                  </a:cubicBezTo>
                  <a:cubicBezTo>
                    <a:pt x="3597" y="6066"/>
                    <a:pt x="3707" y="5955"/>
                    <a:pt x="3776" y="5730"/>
                  </a:cubicBezTo>
                  <a:cubicBezTo>
                    <a:pt x="3891" y="5354"/>
                    <a:pt x="4001" y="4941"/>
                    <a:pt x="3978" y="4552"/>
                  </a:cubicBezTo>
                  <a:cubicBezTo>
                    <a:pt x="3900" y="3044"/>
                    <a:pt x="3767" y="1536"/>
                    <a:pt x="3653"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
            <p:cNvSpPr/>
            <p:nvPr/>
          </p:nvSpPr>
          <p:spPr>
            <a:xfrm>
              <a:off x="2685200" y="1814825"/>
              <a:ext cx="103050" cy="90500"/>
            </a:xfrm>
            <a:custGeom>
              <a:avLst/>
              <a:gdLst/>
              <a:ahLst/>
              <a:cxnLst/>
              <a:rect l="l" t="t" r="r" b="b"/>
              <a:pathLst>
                <a:path w="4122" h="3620" extrusionOk="0">
                  <a:moveTo>
                    <a:pt x="2120" y="701"/>
                  </a:moveTo>
                  <a:cubicBezTo>
                    <a:pt x="2151" y="701"/>
                    <a:pt x="2181" y="705"/>
                    <a:pt x="2209" y="714"/>
                  </a:cubicBezTo>
                  <a:cubicBezTo>
                    <a:pt x="2576" y="828"/>
                    <a:pt x="2951" y="1301"/>
                    <a:pt x="3079" y="1695"/>
                  </a:cubicBezTo>
                  <a:cubicBezTo>
                    <a:pt x="3226" y="2157"/>
                    <a:pt x="2456" y="2759"/>
                    <a:pt x="1852" y="2767"/>
                  </a:cubicBezTo>
                  <a:cubicBezTo>
                    <a:pt x="1844" y="2767"/>
                    <a:pt x="1836" y="2767"/>
                    <a:pt x="1828" y="2767"/>
                  </a:cubicBezTo>
                  <a:cubicBezTo>
                    <a:pt x="1227" y="2767"/>
                    <a:pt x="813" y="2440"/>
                    <a:pt x="857" y="1938"/>
                  </a:cubicBezTo>
                  <a:cubicBezTo>
                    <a:pt x="880" y="1699"/>
                    <a:pt x="971" y="1397"/>
                    <a:pt x="1141" y="1264"/>
                  </a:cubicBezTo>
                  <a:cubicBezTo>
                    <a:pt x="1430" y="1033"/>
                    <a:pt x="1838" y="701"/>
                    <a:pt x="2120" y="701"/>
                  </a:cubicBezTo>
                  <a:close/>
                  <a:moveTo>
                    <a:pt x="2480" y="1"/>
                  </a:moveTo>
                  <a:cubicBezTo>
                    <a:pt x="2265" y="1"/>
                    <a:pt x="2045" y="86"/>
                    <a:pt x="1825" y="264"/>
                  </a:cubicBezTo>
                  <a:cubicBezTo>
                    <a:pt x="1760" y="315"/>
                    <a:pt x="1655" y="324"/>
                    <a:pt x="1568" y="338"/>
                  </a:cubicBezTo>
                  <a:cubicBezTo>
                    <a:pt x="527" y="517"/>
                    <a:pt x="1" y="1167"/>
                    <a:pt x="97" y="2162"/>
                  </a:cubicBezTo>
                  <a:cubicBezTo>
                    <a:pt x="179" y="3002"/>
                    <a:pt x="930" y="3620"/>
                    <a:pt x="1865" y="3620"/>
                  </a:cubicBezTo>
                  <a:cubicBezTo>
                    <a:pt x="1869" y="3620"/>
                    <a:pt x="1872" y="3620"/>
                    <a:pt x="1875" y="3620"/>
                  </a:cubicBezTo>
                  <a:cubicBezTo>
                    <a:pt x="2811" y="3620"/>
                    <a:pt x="3699" y="2919"/>
                    <a:pt x="3928" y="2002"/>
                  </a:cubicBezTo>
                  <a:cubicBezTo>
                    <a:pt x="4121" y="1236"/>
                    <a:pt x="3672" y="746"/>
                    <a:pt x="3168" y="302"/>
                  </a:cubicBezTo>
                  <a:cubicBezTo>
                    <a:pt x="2949" y="104"/>
                    <a:pt x="2718" y="1"/>
                    <a:pt x="248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
            <p:cNvSpPr/>
            <p:nvPr/>
          </p:nvSpPr>
          <p:spPr>
            <a:xfrm>
              <a:off x="2108725" y="1201400"/>
              <a:ext cx="82050" cy="78625"/>
            </a:xfrm>
            <a:custGeom>
              <a:avLst/>
              <a:gdLst/>
              <a:ahLst/>
              <a:cxnLst/>
              <a:rect l="l" t="t" r="r" b="b"/>
              <a:pathLst>
                <a:path w="3282" h="3145" extrusionOk="0">
                  <a:moveTo>
                    <a:pt x="1771" y="0"/>
                  </a:moveTo>
                  <a:cubicBezTo>
                    <a:pt x="1769" y="0"/>
                    <a:pt x="1767" y="0"/>
                    <a:pt x="1765" y="0"/>
                  </a:cubicBezTo>
                  <a:cubicBezTo>
                    <a:pt x="899" y="0"/>
                    <a:pt x="0" y="885"/>
                    <a:pt x="22" y="1716"/>
                  </a:cubicBezTo>
                  <a:cubicBezTo>
                    <a:pt x="41" y="2516"/>
                    <a:pt x="840" y="3145"/>
                    <a:pt x="1837" y="3145"/>
                  </a:cubicBezTo>
                  <a:cubicBezTo>
                    <a:pt x="1845" y="3145"/>
                    <a:pt x="1853" y="3145"/>
                    <a:pt x="1860" y="3145"/>
                  </a:cubicBezTo>
                  <a:cubicBezTo>
                    <a:pt x="2672" y="3136"/>
                    <a:pt x="3263" y="2558"/>
                    <a:pt x="3273" y="1774"/>
                  </a:cubicBezTo>
                  <a:cubicBezTo>
                    <a:pt x="3282" y="846"/>
                    <a:pt x="2570" y="0"/>
                    <a:pt x="1771"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
            <p:cNvSpPr/>
            <p:nvPr/>
          </p:nvSpPr>
          <p:spPr>
            <a:xfrm>
              <a:off x="2175750" y="1694925"/>
              <a:ext cx="44025" cy="21625"/>
            </a:xfrm>
            <a:custGeom>
              <a:avLst/>
              <a:gdLst/>
              <a:ahLst/>
              <a:cxnLst/>
              <a:rect l="l" t="t" r="r" b="b"/>
              <a:pathLst>
                <a:path w="1761" h="865" extrusionOk="0">
                  <a:moveTo>
                    <a:pt x="1760" y="1"/>
                  </a:moveTo>
                  <a:lnTo>
                    <a:pt x="1760" y="1"/>
                  </a:lnTo>
                  <a:cubicBezTo>
                    <a:pt x="1182" y="97"/>
                    <a:pt x="729" y="156"/>
                    <a:pt x="284" y="262"/>
                  </a:cubicBezTo>
                  <a:cubicBezTo>
                    <a:pt x="174" y="289"/>
                    <a:pt x="73" y="450"/>
                    <a:pt x="23" y="573"/>
                  </a:cubicBezTo>
                  <a:cubicBezTo>
                    <a:pt x="1" y="624"/>
                    <a:pt x="101" y="771"/>
                    <a:pt x="179" y="811"/>
                  </a:cubicBezTo>
                  <a:cubicBezTo>
                    <a:pt x="245" y="847"/>
                    <a:pt x="330" y="864"/>
                    <a:pt x="425" y="864"/>
                  </a:cubicBezTo>
                  <a:cubicBezTo>
                    <a:pt x="867" y="864"/>
                    <a:pt x="1546" y="505"/>
                    <a:pt x="176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
            <p:cNvSpPr/>
            <p:nvPr/>
          </p:nvSpPr>
          <p:spPr>
            <a:xfrm>
              <a:off x="2138625" y="1677825"/>
              <a:ext cx="35425" cy="20550"/>
            </a:xfrm>
            <a:custGeom>
              <a:avLst/>
              <a:gdLst/>
              <a:ahLst/>
              <a:cxnLst/>
              <a:rect l="l" t="t" r="r" b="b"/>
              <a:pathLst>
                <a:path w="1417" h="822" extrusionOk="0">
                  <a:moveTo>
                    <a:pt x="1113" y="0"/>
                  </a:moveTo>
                  <a:cubicBezTo>
                    <a:pt x="1108" y="0"/>
                    <a:pt x="1102" y="1"/>
                    <a:pt x="1097" y="1"/>
                  </a:cubicBezTo>
                  <a:cubicBezTo>
                    <a:pt x="798" y="61"/>
                    <a:pt x="496" y="144"/>
                    <a:pt x="211" y="262"/>
                  </a:cubicBezTo>
                  <a:cubicBezTo>
                    <a:pt x="111" y="304"/>
                    <a:pt x="1" y="492"/>
                    <a:pt x="14" y="593"/>
                  </a:cubicBezTo>
                  <a:cubicBezTo>
                    <a:pt x="24" y="680"/>
                    <a:pt x="216" y="740"/>
                    <a:pt x="335" y="822"/>
                  </a:cubicBezTo>
                  <a:cubicBezTo>
                    <a:pt x="661" y="708"/>
                    <a:pt x="963" y="630"/>
                    <a:pt x="1238" y="496"/>
                  </a:cubicBezTo>
                  <a:cubicBezTo>
                    <a:pt x="1329" y="451"/>
                    <a:pt x="1362" y="267"/>
                    <a:pt x="1417" y="144"/>
                  </a:cubicBezTo>
                  <a:cubicBezTo>
                    <a:pt x="1317" y="96"/>
                    <a:pt x="1206" y="0"/>
                    <a:pt x="111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
            <p:cNvSpPr/>
            <p:nvPr/>
          </p:nvSpPr>
          <p:spPr>
            <a:xfrm>
              <a:off x="1569900" y="836375"/>
              <a:ext cx="596025" cy="670725"/>
            </a:xfrm>
            <a:custGeom>
              <a:avLst/>
              <a:gdLst/>
              <a:ahLst/>
              <a:cxnLst/>
              <a:rect l="l" t="t" r="r" b="b"/>
              <a:pathLst>
                <a:path w="23841" h="26829" extrusionOk="0">
                  <a:moveTo>
                    <a:pt x="19404" y="620"/>
                  </a:moveTo>
                  <a:cubicBezTo>
                    <a:pt x="19900" y="620"/>
                    <a:pt x="20410" y="751"/>
                    <a:pt x="20925" y="964"/>
                  </a:cubicBezTo>
                  <a:cubicBezTo>
                    <a:pt x="21392" y="1157"/>
                    <a:pt x="21873" y="1561"/>
                    <a:pt x="22107" y="1997"/>
                  </a:cubicBezTo>
                  <a:cubicBezTo>
                    <a:pt x="22314" y="2382"/>
                    <a:pt x="21562" y="3340"/>
                    <a:pt x="20984" y="3545"/>
                  </a:cubicBezTo>
                  <a:cubicBezTo>
                    <a:pt x="19999" y="3903"/>
                    <a:pt x="18992" y="4206"/>
                    <a:pt x="17958" y="4206"/>
                  </a:cubicBezTo>
                  <a:cubicBezTo>
                    <a:pt x="17626" y="4206"/>
                    <a:pt x="17292" y="4175"/>
                    <a:pt x="16955" y="4105"/>
                  </a:cubicBezTo>
                  <a:cubicBezTo>
                    <a:pt x="16571" y="4025"/>
                    <a:pt x="16205" y="3985"/>
                    <a:pt x="15856" y="3985"/>
                  </a:cubicBezTo>
                  <a:cubicBezTo>
                    <a:pt x="14455" y="3985"/>
                    <a:pt x="13335" y="4625"/>
                    <a:pt x="12413" y="5887"/>
                  </a:cubicBezTo>
                  <a:cubicBezTo>
                    <a:pt x="11591" y="7015"/>
                    <a:pt x="10446" y="7588"/>
                    <a:pt x="9041" y="7588"/>
                  </a:cubicBezTo>
                  <a:cubicBezTo>
                    <a:pt x="9013" y="7588"/>
                    <a:pt x="8985" y="7587"/>
                    <a:pt x="8957" y="7587"/>
                  </a:cubicBezTo>
                  <a:cubicBezTo>
                    <a:pt x="8774" y="7583"/>
                    <a:pt x="8591" y="7583"/>
                    <a:pt x="8407" y="7583"/>
                  </a:cubicBezTo>
                  <a:cubicBezTo>
                    <a:pt x="6542" y="7583"/>
                    <a:pt x="5258" y="8935"/>
                    <a:pt x="5547" y="10782"/>
                  </a:cubicBezTo>
                  <a:cubicBezTo>
                    <a:pt x="5708" y="11813"/>
                    <a:pt x="5451" y="12482"/>
                    <a:pt x="4662" y="13111"/>
                  </a:cubicBezTo>
                  <a:cubicBezTo>
                    <a:pt x="4351" y="13358"/>
                    <a:pt x="4140" y="13876"/>
                    <a:pt x="4103" y="14293"/>
                  </a:cubicBezTo>
                  <a:cubicBezTo>
                    <a:pt x="4021" y="15223"/>
                    <a:pt x="4309" y="16094"/>
                    <a:pt x="4887" y="16809"/>
                  </a:cubicBezTo>
                  <a:cubicBezTo>
                    <a:pt x="4406" y="16970"/>
                    <a:pt x="3966" y="17116"/>
                    <a:pt x="3522" y="17263"/>
                  </a:cubicBezTo>
                  <a:cubicBezTo>
                    <a:pt x="3464" y="17279"/>
                    <a:pt x="3401" y="17319"/>
                    <a:pt x="3349" y="17319"/>
                  </a:cubicBezTo>
                  <a:cubicBezTo>
                    <a:pt x="3339" y="17319"/>
                    <a:pt x="3329" y="17317"/>
                    <a:pt x="3320" y="17314"/>
                  </a:cubicBezTo>
                  <a:cubicBezTo>
                    <a:pt x="2426" y="16960"/>
                    <a:pt x="1473" y="16695"/>
                    <a:pt x="954" y="15755"/>
                  </a:cubicBezTo>
                  <a:cubicBezTo>
                    <a:pt x="583" y="15082"/>
                    <a:pt x="606" y="14600"/>
                    <a:pt x="1170" y="14082"/>
                  </a:cubicBezTo>
                  <a:cubicBezTo>
                    <a:pt x="1546" y="13739"/>
                    <a:pt x="1982" y="13454"/>
                    <a:pt x="2417" y="13194"/>
                  </a:cubicBezTo>
                  <a:cubicBezTo>
                    <a:pt x="3251" y="12698"/>
                    <a:pt x="3448" y="12244"/>
                    <a:pt x="3141" y="11323"/>
                  </a:cubicBezTo>
                  <a:cubicBezTo>
                    <a:pt x="3039" y="11030"/>
                    <a:pt x="2922" y="10743"/>
                    <a:pt x="2788" y="10462"/>
                  </a:cubicBezTo>
                  <a:cubicBezTo>
                    <a:pt x="2403" y="9656"/>
                    <a:pt x="2605" y="8977"/>
                    <a:pt x="3177" y="8348"/>
                  </a:cubicBezTo>
                  <a:cubicBezTo>
                    <a:pt x="3915" y="7538"/>
                    <a:pt x="4860" y="7138"/>
                    <a:pt x="5901" y="6905"/>
                  </a:cubicBezTo>
                  <a:cubicBezTo>
                    <a:pt x="6345" y="6804"/>
                    <a:pt x="6793" y="6713"/>
                    <a:pt x="7234" y="6593"/>
                  </a:cubicBezTo>
                  <a:cubicBezTo>
                    <a:pt x="8242" y="6314"/>
                    <a:pt x="8985" y="5741"/>
                    <a:pt x="9388" y="4732"/>
                  </a:cubicBezTo>
                  <a:cubicBezTo>
                    <a:pt x="9810" y="3688"/>
                    <a:pt x="10607" y="3110"/>
                    <a:pt x="11758" y="3068"/>
                  </a:cubicBezTo>
                  <a:cubicBezTo>
                    <a:pt x="12027" y="3056"/>
                    <a:pt x="12296" y="3042"/>
                    <a:pt x="12563" y="3042"/>
                  </a:cubicBezTo>
                  <a:cubicBezTo>
                    <a:pt x="12697" y="3042"/>
                    <a:pt x="12830" y="3046"/>
                    <a:pt x="12963" y="3055"/>
                  </a:cubicBezTo>
                  <a:cubicBezTo>
                    <a:pt x="13139" y="3067"/>
                    <a:pt x="13314" y="3073"/>
                    <a:pt x="13486" y="3073"/>
                  </a:cubicBezTo>
                  <a:cubicBezTo>
                    <a:pt x="15011" y="3073"/>
                    <a:pt x="16370" y="2593"/>
                    <a:pt x="17483" y="1469"/>
                  </a:cubicBezTo>
                  <a:cubicBezTo>
                    <a:pt x="18082" y="862"/>
                    <a:pt x="18730" y="620"/>
                    <a:pt x="19404" y="620"/>
                  </a:cubicBezTo>
                  <a:close/>
                  <a:moveTo>
                    <a:pt x="22776" y="2735"/>
                  </a:moveTo>
                  <a:cubicBezTo>
                    <a:pt x="23161" y="3418"/>
                    <a:pt x="23020" y="4283"/>
                    <a:pt x="22336" y="5063"/>
                  </a:cubicBezTo>
                  <a:cubicBezTo>
                    <a:pt x="21392" y="6149"/>
                    <a:pt x="20187" y="6824"/>
                    <a:pt x="18821" y="7204"/>
                  </a:cubicBezTo>
                  <a:cubicBezTo>
                    <a:pt x="16263" y="7914"/>
                    <a:pt x="13688" y="8547"/>
                    <a:pt x="11135" y="9285"/>
                  </a:cubicBezTo>
                  <a:cubicBezTo>
                    <a:pt x="10268" y="9537"/>
                    <a:pt x="9443" y="9964"/>
                    <a:pt x="8623" y="10362"/>
                  </a:cubicBezTo>
                  <a:cubicBezTo>
                    <a:pt x="7454" y="10926"/>
                    <a:pt x="6808" y="11957"/>
                    <a:pt x="6675" y="13181"/>
                  </a:cubicBezTo>
                  <a:cubicBezTo>
                    <a:pt x="6555" y="14272"/>
                    <a:pt x="6712" y="15390"/>
                    <a:pt x="6767" y="16500"/>
                  </a:cubicBezTo>
                  <a:cubicBezTo>
                    <a:pt x="6803" y="17255"/>
                    <a:pt x="6890" y="18012"/>
                    <a:pt x="6913" y="18773"/>
                  </a:cubicBezTo>
                  <a:cubicBezTo>
                    <a:pt x="6917" y="18906"/>
                    <a:pt x="6725" y="19043"/>
                    <a:pt x="6620" y="19176"/>
                  </a:cubicBezTo>
                  <a:cubicBezTo>
                    <a:pt x="6505" y="19075"/>
                    <a:pt x="6331" y="18993"/>
                    <a:pt x="6276" y="18864"/>
                  </a:cubicBezTo>
                  <a:cubicBezTo>
                    <a:pt x="5749" y="17627"/>
                    <a:pt x="5199" y="16399"/>
                    <a:pt x="4740" y="15134"/>
                  </a:cubicBezTo>
                  <a:cubicBezTo>
                    <a:pt x="4483" y="14428"/>
                    <a:pt x="4589" y="13759"/>
                    <a:pt x="5300" y="13245"/>
                  </a:cubicBezTo>
                  <a:cubicBezTo>
                    <a:pt x="6046" y="12705"/>
                    <a:pt x="6359" y="11967"/>
                    <a:pt x="6175" y="10986"/>
                  </a:cubicBezTo>
                  <a:cubicBezTo>
                    <a:pt x="6079" y="10463"/>
                    <a:pt x="6189" y="9849"/>
                    <a:pt x="6377" y="9335"/>
                  </a:cubicBezTo>
                  <a:cubicBezTo>
                    <a:pt x="6651" y="8597"/>
                    <a:pt x="7279" y="8208"/>
                    <a:pt x="8091" y="8180"/>
                  </a:cubicBezTo>
                  <a:cubicBezTo>
                    <a:pt x="8265" y="8174"/>
                    <a:pt x="8439" y="8173"/>
                    <a:pt x="8613" y="8173"/>
                  </a:cubicBezTo>
                  <a:cubicBezTo>
                    <a:pt x="8699" y="8173"/>
                    <a:pt x="8786" y="8173"/>
                    <a:pt x="8873" y="8173"/>
                  </a:cubicBezTo>
                  <a:cubicBezTo>
                    <a:pt x="8959" y="8173"/>
                    <a:pt x="9046" y="8173"/>
                    <a:pt x="9132" y="8172"/>
                  </a:cubicBezTo>
                  <a:cubicBezTo>
                    <a:pt x="10677" y="8153"/>
                    <a:pt x="11932" y="7539"/>
                    <a:pt x="12894" y="6329"/>
                  </a:cubicBezTo>
                  <a:cubicBezTo>
                    <a:pt x="13119" y="6045"/>
                    <a:pt x="13362" y="5765"/>
                    <a:pt x="13609" y="5499"/>
                  </a:cubicBezTo>
                  <a:cubicBezTo>
                    <a:pt x="14244" y="4822"/>
                    <a:pt x="14984" y="4613"/>
                    <a:pt x="15770" y="4613"/>
                  </a:cubicBezTo>
                  <a:cubicBezTo>
                    <a:pt x="16181" y="4613"/>
                    <a:pt x="16605" y="4670"/>
                    <a:pt x="17033" y="4747"/>
                  </a:cubicBezTo>
                  <a:cubicBezTo>
                    <a:pt x="17378" y="4808"/>
                    <a:pt x="17718" y="4836"/>
                    <a:pt x="18054" y="4836"/>
                  </a:cubicBezTo>
                  <a:cubicBezTo>
                    <a:pt x="19188" y="4836"/>
                    <a:pt x="20276" y="4520"/>
                    <a:pt x="21314" y="4078"/>
                  </a:cubicBezTo>
                  <a:cubicBezTo>
                    <a:pt x="21882" y="3839"/>
                    <a:pt x="22286" y="3202"/>
                    <a:pt x="22776" y="2735"/>
                  </a:cubicBezTo>
                  <a:close/>
                  <a:moveTo>
                    <a:pt x="19434" y="0"/>
                  </a:moveTo>
                  <a:cubicBezTo>
                    <a:pt x="18618" y="0"/>
                    <a:pt x="17847" y="271"/>
                    <a:pt x="17294" y="865"/>
                  </a:cubicBezTo>
                  <a:cubicBezTo>
                    <a:pt x="16228" y="2016"/>
                    <a:pt x="14878" y="2468"/>
                    <a:pt x="13382" y="2468"/>
                  </a:cubicBezTo>
                  <a:cubicBezTo>
                    <a:pt x="13186" y="2468"/>
                    <a:pt x="12989" y="2460"/>
                    <a:pt x="12789" y="2445"/>
                  </a:cubicBezTo>
                  <a:cubicBezTo>
                    <a:pt x="12732" y="2441"/>
                    <a:pt x="12674" y="2440"/>
                    <a:pt x="12617" y="2440"/>
                  </a:cubicBezTo>
                  <a:cubicBezTo>
                    <a:pt x="12519" y="2440"/>
                    <a:pt x="12420" y="2444"/>
                    <a:pt x="12322" y="2444"/>
                  </a:cubicBezTo>
                  <a:cubicBezTo>
                    <a:pt x="12276" y="2444"/>
                    <a:pt x="12230" y="2443"/>
                    <a:pt x="12184" y="2441"/>
                  </a:cubicBezTo>
                  <a:cubicBezTo>
                    <a:pt x="12110" y="2437"/>
                    <a:pt x="12036" y="2436"/>
                    <a:pt x="11963" y="2436"/>
                  </a:cubicBezTo>
                  <a:cubicBezTo>
                    <a:pt x="10444" y="2436"/>
                    <a:pt x="9371" y="3168"/>
                    <a:pt x="8737" y="4577"/>
                  </a:cubicBezTo>
                  <a:cubicBezTo>
                    <a:pt x="8448" y="5232"/>
                    <a:pt x="7944" y="5622"/>
                    <a:pt x="7294" y="5833"/>
                  </a:cubicBezTo>
                  <a:cubicBezTo>
                    <a:pt x="6894" y="5962"/>
                    <a:pt x="6482" y="6057"/>
                    <a:pt x="6069" y="6145"/>
                  </a:cubicBezTo>
                  <a:cubicBezTo>
                    <a:pt x="4814" y="6415"/>
                    <a:pt x="3644" y="6837"/>
                    <a:pt x="2727" y="7803"/>
                  </a:cubicBezTo>
                  <a:cubicBezTo>
                    <a:pt x="1890" y="8679"/>
                    <a:pt x="1683" y="9605"/>
                    <a:pt x="2146" y="10718"/>
                  </a:cubicBezTo>
                  <a:cubicBezTo>
                    <a:pt x="2256" y="10971"/>
                    <a:pt x="2375" y="11223"/>
                    <a:pt x="2466" y="11480"/>
                  </a:cubicBezTo>
                  <a:cubicBezTo>
                    <a:pt x="2687" y="12103"/>
                    <a:pt x="2613" y="12268"/>
                    <a:pt x="2050" y="12598"/>
                  </a:cubicBezTo>
                  <a:cubicBezTo>
                    <a:pt x="1688" y="12809"/>
                    <a:pt x="1316" y="13015"/>
                    <a:pt x="996" y="13281"/>
                  </a:cubicBezTo>
                  <a:cubicBezTo>
                    <a:pt x="66" y="14051"/>
                    <a:pt x="1" y="15811"/>
                    <a:pt x="817" y="16709"/>
                  </a:cubicBezTo>
                  <a:cubicBezTo>
                    <a:pt x="1390" y="17337"/>
                    <a:pt x="2091" y="17718"/>
                    <a:pt x="2770" y="17801"/>
                  </a:cubicBezTo>
                  <a:cubicBezTo>
                    <a:pt x="2742" y="18533"/>
                    <a:pt x="2586" y="19208"/>
                    <a:pt x="2720" y="19812"/>
                  </a:cubicBezTo>
                  <a:cubicBezTo>
                    <a:pt x="3067" y="21389"/>
                    <a:pt x="4300" y="22288"/>
                    <a:pt x="5978" y="22301"/>
                  </a:cubicBezTo>
                  <a:cubicBezTo>
                    <a:pt x="6332" y="22305"/>
                    <a:pt x="6515" y="22402"/>
                    <a:pt x="6597" y="22742"/>
                  </a:cubicBezTo>
                  <a:cubicBezTo>
                    <a:pt x="6895" y="23928"/>
                    <a:pt x="7235" y="25106"/>
                    <a:pt x="7482" y="26307"/>
                  </a:cubicBezTo>
                  <a:cubicBezTo>
                    <a:pt x="7555" y="26651"/>
                    <a:pt x="7670" y="26793"/>
                    <a:pt x="7931" y="26825"/>
                  </a:cubicBezTo>
                  <a:cubicBezTo>
                    <a:pt x="7967" y="26827"/>
                    <a:pt x="8003" y="26828"/>
                    <a:pt x="8039" y="26828"/>
                  </a:cubicBezTo>
                  <a:cubicBezTo>
                    <a:pt x="8075" y="26828"/>
                    <a:pt x="8111" y="26827"/>
                    <a:pt x="8147" y="26825"/>
                  </a:cubicBezTo>
                  <a:cubicBezTo>
                    <a:pt x="8206" y="25203"/>
                    <a:pt x="7944" y="23686"/>
                    <a:pt x="7160" y="22279"/>
                  </a:cubicBezTo>
                  <a:cubicBezTo>
                    <a:pt x="7073" y="22128"/>
                    <a:pt x="6930" y="21967"/>
                    <a:pt x="6775" y="21907"/>
                  </a:cubicBezTo>
                  <a:cubicBezTo>
                    <a:pt x="6193" y="21673"/>
                    <a:pt x="5607" y="21458"/>
                    <a:pt x="5007" y="21284"/>
                  </a:cubicBezTo>
                  <a:cubicBezTo>
                    <a:pt x="3993" y="20991"/>
                    <a:pt x="3512" y="20266"/>
                    <a:pt x="3356" y="19294"/>
                  </a:cubicBezTo>
                  <a:cubicBezTo>
                    <a:pt x="3219" y="18447"/>
                    <a:pt x="3760" y="17663"/>
                    <a:pt x="4498" y="17544"/>
                  </a:cubicBezTo>
                  <a:cubicBezTo>
                    <a:pt x="4558" y="17534"/>
                    <a:pt x="4613" y="17529"/>
                    <a:pt x="4665" y="17529"/>
                  </a:cubicBezTo>
                  <a:cubicBezTo>
                    <a:pt x="4881" y="17529"/>
                    <a:pt x="5026" y="17624"/>
                    <a:pt x="5125" y="17901"/>
                  </a:cubicBezTo>
                  <a:cubicBezTo>
                    <a:pt x="5300" y="18402"/>
                    <a:pt x="5529" y="18883"/>
                    <a:pt x="5771" y="19355"/>
                  </a:cubicBezTo>
                  <a:cubicBezTo>
                    <a:pt x="5958" y="19711"/>
                    <a:pt x="6267" y="19918"/>
                    <a:pt x="6668" y="19918"/>
                  </a:cubicBezTo>
                  <a:cubicBezTo>
                    <a:pt x="6700" y="19918"/>
                    <a:pt x="6733" y="19917"/>
                    <a:pt x="6766" y="19914"/>
                  </a:cubicBezTo>
                  <a:cubicBezTo>
                    <a:pt x="7239" y="19872"/>
                    <a:pt x="7458" y="19538"/>
                    <a:pt x="7605" y="19144"/>
                  </a:cubicBezTo>
                  <a:cubicBezTo>
                    <a:pt x="7664" y="18970"/>
                    <a:pt x="7742" y="18782"/>
                    <a:pt x="7725" y="18612"/>
                  </a:cubicBezTo>
                  <a:cubicBezTo>
                    <a:pt x="7632" y="17746"/>
                    <a:pt x="7632" y="16847"/>
                    <a:pt x="7380" y="16027"/>
                  </a:cubicBezTo>
                  <a:cubicBezTo>
                    <a:pt x="7079" y="15032"/>
                    <a:pt x="7069" y="14074"/>
                    <a:pt x="7298" y="13107"/>
                  </a:cubicBezTo>
                  <a:cubicBezTo>
                    <a:pt x="7481" y="12314"/>
                    <a:pt x="7794" y="11534"/>
                    <a:pt x="8564" y="11122"/>
                  </a:cubicBezTo>
                  <a:cubicBezTo>
                    <a:pt x="9398" y="10673"/>
                    <a:pt x="10241" y="10205"/>
                    <a:pt x="11139" y="9917"/>
                  </a:cubicBezTo>
                  <a:cubicBezTo>
                    <a:pt x="12546" y="9463"/>
                    <a:pt x="14008" y="9165"/>
                    <a:pt x="15438" y="8770"/>
                  </a:cubicBezTo>
                  <a:cubicBezTo>
                    <a:pt x="17395" y="8240"/>
                    <a:pt x="19412" y="7882"/>
                    <a:pt x="21181" y="6805"/>
                  </a:cubicBezTo>
                  <a:cubicBezTo>
                    <a:pt x="21539" y="6589"/>
                    <a:pt x="21888" y="6365"/>
                    <a:pt x="22241" y="6149"/>
                  </a:cubicBezTo>
                  <a:lnTo>
                    <a:pt x="22250" y="6140"/>
                  </a:lnTo>
                  <a:cubicBezTo>
                    <a:pt x="22433" y="5907"/>
                    <a:pt x="22626" y="5677"/>
                    <a:pt x="22813" y="5448"/>
                  </a:cubicBezTo>
                  <a:cubicBezTo>
                    <a:pt x="23478" y="4655"/>
                    <a:pt x="23840" y="3738"/>
                    <a:pt x="23464" y="2743"/>
                  </a:cubicBezTo>
                  <a:cubicBezTo>
                    <a:pt x="22826" y="1050"/>
                    <a:pt x="21042" y="0"/>
                    <a:pt x="1943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
            <p:cNvSpPr/>
            <p:nvPr/>
          </p:nvSpPr>
          <p:spPr>
            <a:xfrm>
              <a:off x="2085225" y="1712475"/>
              <a:ext cx="62600" cy="23725"/>
            </a:xfrm>
            <a:custGeom>
              <a:avLst/>
              <a:gdLst/>
              <a:ahLst/>
              <a:cxnLst/>
              <a:rect l="l" t="t" r="r" b="b"/>
              <a:pathLst>
                <a:path w="2504" h="949" extrusionOk="0">
                  <a:moveTo>
                    <a:pt x="2118" y="0"/>
                  </a:moveTo>
                  <a:cubicBezTo>
                    <a:pt x="2114" y="0"/>
                    <a:pt x="2109" y="0"/>
                    <a:pt x="2105" y="1"/>
                  </a:cubicBezTo>
                  <a:cubicBezTo>
                    <a:pt x="1504" y="41"/>
                    <a:pt x="904" y="110"/>
                    <a:pt x="307" y="203"/>
                  </a:cubicBezTo>
                  <a:cubicBezTo>
                    <a:pt x="193" y="220"/>
                    <a:pt x="29" y="358"/>
                    <a:pt x="15" y="459"/>
                  </a:cubicBezTo>
                  <a:cubicBezTo>
                    <a:pt x="0" y="564"/>
                    <a:pt x="114" y="733"/>
                    <a:pt x="221" y="798"/>
                  </a:cubicBezTo>
                  <a:cubicBezTo>
                    <a:pt x="348" y="885"/>
                    <a:pt x="528" y="889"/>
                    <a:pt x="757" y="948"/>
                  </a:cubicBezTo>
                  <a:cubicBezTo>
                    <a:pt x="1214" y="839"/>
                    <a:pt x="1733" y="738"/>
                    <a:pt x="2232" y="582"/>
                  </a:cubicBezTo>
                  <a:cubicBezTo>
                    <a:pt x="2352" y="545"/>
                    <a:pt x="2415" y="334"/>
                    <a:pt x="2503" y="206"/>
                  </a:cubicBezTo>
                  <a:cubicBezTo>
                    <a:pt x="2375" y="135"/>
                    <a:pt x="2242" y="0"/>
                    <a:pt x="211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
            <p:cNvSpPr/>
            <p:nvPr/>
          </p:nvSpPr>
          <p:spPr>
            <a:xfrm>
              <a:off x="1837250" y="2914175"/>
              <a:ext cx="298300" cy="72725"/>
            </a:xfrm>
            <a:custGeom>
              <a:avLst/>
              <a:gdLst/>
              <a:ahLst/>
              <a:cxnLst/>
              <a:rect l="l" t="t" r="r" b="b"/>
              <a:pathLst>
                <a:path w="11932" h="2909" extrusionOk="0">
                  <a:moveTo>
                    <a:pt x="3345" y="1"/>
                  </a:moveTo>
                  <a:cubicBezTo>
                    <a:pt x="3232" y="1"/>
                    <a:pt x="3115" y="9"/>
                    <a:pt x="2990" y="27"/>
                  </a:cubicBezTo>
                  <a:cubicBezTo>
                    <a:pt x="2004" y="164"/>
                    <a:pt x="1009" y="229"/>
                    <a:pt x="1" y="324"/>
                  </a:cubicBezTo>
                  <a:cubicBezTo>
                    <a:pt x="28" y="682"/>
                    <a:pt x="74" y="1062"/>
                    <a:pt x="92" y="1447"/>
                  </a:cubicBezTo>
                  <a:cubicBezTo>
                    <a:pt x="138" y="2625"/>
                    <a:pt x="298" y="2795"/>
                    <a:pt x="1499" y="2892"/>
                  </a:cubicBezTo>
                  <a:cubicBezTo>
                    <a:pt x="1619" y="2903"/>
                    <a:pt x="1739" y="2909"/>
                    <a:pt x="1859" y="2909"/>
                  </a:cubicBezTo>
                  <a:cubicBezTo>
                    <a:pt x="1941" y="2909"/>
                    <a:pt x="2023" y="2906"/>
                    <a:pt x="2104" y="2901"/>
                  </a:cubicBezTo>
                  <a:cubicBezTo>
                    <a:pt x="4057" y="2772"/>
                    <a:pt x="6009" y="2653"/>
                    <a:pt x="7961" y="2506"/>
                  </a:cubicBezTo>
                  <a:cubicBezTo>
                    <a:pt x="9286" y="2406"/>
                    <a:pt x="10607" y="2259"/>
                    <a:pt x="11926" y="2131"/>
                  </a:cubicBezTo>
                  <a:cubicBezTo>
                    <a:pt x="11926" y="2076"/>
                    <a:pt x="11932" y="2025"/>
                    <a:pt x="11932" y="1971"/>
                  </a:cubicBezTo>
                  <a:cubicBezTo>
                    <a:pt x="11762" y="1924"/>
                    <a:pt x="11592" y="1860"/>
                    <a:pt x="11419" y="1828"/>
                  </a:cubicBezTo>
                  <a:cubicBezTo>
                    <a:pt x="10104" y="1594"/>
                    <a:pt x="8783" y="1401"/>
                    <a:pt x="7477" y="1131"/>
                  </a:cubicBezTo>
                  <a:cubicBezTo>
                    <a:pt x="6459" y="921"/>
                    <a:pt x="5396" y="755"/>
                    <a:pt x="4483" y="307"/>
                  </a:cubicBezTo>
                  <a:cubicBezTo>
                    <a:pt x="4072" y="104"/>
                    <a:pt x="3734" y="1"/>
                    <a:pt x="3345" y="1"/>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
            <p:cNvSpPr/>
            <p:nvPr/>
          </p:nvSpPr>
          <p:spPr>
            <a:xfrm>
              <a:off x="2125675" y="989875"/>
              <a:ext cx="700" cy="600"/>
            </a:xfrm>
            <a:custGeom>
              <a:avLst/>
              <a:gdLst/>
              <a:ahLst/>
              <a:cxnLst/>
              <a:rect l="l" t="t" r="r" b="b"/>
              <a:pathLst>
                <a:path w="28" h="24" extrusionOk="0">
                  <a:moveTo>
                    <a:pt x="19" y="0"/>
                  </a:moveTo>
                  <a:lnTo>
                    <a:pt x="10" y="9"/>
                  </a:lnTo>
                  <a:lnTo>
                    <a:pt x="0" y="19"/>
                  </a:lnTo>
                  <a:cubicBezTo>
                    <a:pt x="2" y="19"/>
                    <a:pt x="5" y="19"/>
                    <a:pt x="7" y="19"/>
                  </a:cubicBezTo>
                  <a:cubicBezTo>
                    <a:pt x="14" y="19"/>
                    <a:pt x="21" y="20"/>
                    <a:pt x="27" y="23"/>
                  </a:cubicBezTo>
                  <a:cubicBezTo>
                    <a:pt x="23" y="16"/>
                    <a:pt x="20" y="8"/>
                    <a:pt x="19" y="0"/>
                  </a:cubicBezTo>
                  <a:close/>
                </a:path>
              </a:pathLst>
            </a:custGeom>
            <a:solidFill>
              <a:srgbClr val="2F36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
            <p:cNvSpPr/>
            <p:nvPr/>
          </p:nvSpPr>
          <p:spPr>
            <a:xfrm>
              <a:off x="1917675" y="1282700"/>
              <a:ext cx="175100" cy="109500"/>
            </a:xfrm>
            <a:custGeom>
              <a:avLst/>
              <a:gdLst/>
              <a:ahLst/>
              <a:cxnLst/>
              <a:rect l="l" t="t" r="r" b="b"/>
              <a:pathLst>
                <a:path w="7004" h="4380" extrusionOk="0">
                  <a:moveTo>
                    <a:pt x="5618" y="820"/>
                  </a:moveTo>
                  <a:cubicBezTo>
                    <a:pt x="5743" y="820"/>
                    <a:pt x="5864" y="841"/>
                    <a:pt x="5951" y="896"/>
                  </a:cubicBezTo>
                  <a:cubicBezTo>
                    <a:pt x="6042" y="957"/>
                    <a:pt x="6010" y="1305"/>
                    <a:pt x="5951" y="1497"/>
                  </a:cubicBezTo>
                  <a:cubicBezTo>
                    <a:pt x="5575" y="2707"/>
                    <a:pt x="4388" y="3458"/>
                    <a:pt x="2870" y="3523"/>
                  </a:cubicBezTo>
                  <a:cubicBezTo>
                    <a:pt x="2472" y="3418"/>
                    <a:pt x="2045" y="3358"/>
                    <a:pt x="1674" y="3184"/>
                  </a:cubicBezTo>
                  <a:cubicBezTo>
                    <a:pt x="1435" y="3073"/>
                    <a:pt x="1124" y="2808"/>
                    <a:pt x="1115" y="2597"/>
                  </a:cubicBezTo>
                  <a:cubicBezTo>
                    <a:pt x="1106" y="2396"/>
                    <a:pt x="1408" y="2125"/>
                    <a:pt x="1637" y="1988"/>
                  </a:cubicBezTo>
                  <a:cubicBezTo>
                    <a:pt x="1927" y="1809"/>
                    <a:pt x="2274" y="1708"/>
                    <a:pt x="2605" y="1611"/>
                  </a:cubicBezTo>
                  <a:cubicBezTo>
                    <a:pt x="3500" y="1350"/>
                    <a:pt x="4392" y="1094"/>
                    <a:pt x="5295" y="860"/>
                  </a:cubicBezTo>
                  <a:cubicBezTo>
                    <a:pt x="5392" y="836"/>
                    <a:pt x="5507" y="820"/>
                    <a:pt x="5618" y="820"/>
                  </a:cubicBezTo>
                  <a:close/>
                  <a:moveTo>
                    <a:pt x="5778" y="0"/>
                  </a:moveTo>
                  <a:cubicBezTo>
                    <a:pt x="5705" y="0"/>
                    <a:pt x="5630" y="6"/>
                    <a:pt x="5552" y="17"/>
                  </a:cubicBezTo>
                  <a:cubicBezTo>
                    <a:pt x="5392" y="40"/>
                    <a:pt x="5231" y="90"/>
                    <a:pt x="5070" y="131"/>
                  </a:cubicBezTo>
                  <a:cubicBezTo>
                    <a:pt x="4227" y="351"/>
                    <a:pt x="3370" y="539"/>
                    <a:pt x="2535" y="805"/>
                  </a:cubicBezTo>
                  <a:cubicBezTo>
                    <a:pt x="1949" y="993"/>
                    <a:pt x="1344" y="1203"/>
                    <a:pt x="840" y="1542"/>
                  </a:cubicBezTo>
                  <a:cubicBezTo>
                    <a:pt x="1" y="2106"/>
                    <a:pt x="19" y="3156"/>
                    <a:pt x="890" y="3665"/>
                  </a:cubicBezTo>
                  <a:cubicBezTo>
                    <a:pt x="1486" y="4018"/>
                    <a:pt x="2192" y="4182"/>
                    <a:pt x="2710" y="4380"/>
                  </a:cubicBezTo>
                  <a:cubicBezTo>
                    <a:pt x="3429" y="4233"/>
                    <a:pt x="3961" y="4178"/>
                    <a:pt x="4461" y="4013"/>
                  </a:cubicBezTo>
                  <a:cubicBezTo>
                    <a:pt x="5749" y="3591"/>
                    <a:pt x="6555" y="2703"/>
                    <a:pt x="6835" y="1369"/>
                  </a:cubicBezTo>
                  <a:cubicBezTo>
                    <a:pt x="7003" y="570"/>
                    <a:pt x="6533" y="0"/>
                    <a:pt x="577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
            <p:cNvSpPr/>
            <p:nvPr/>
          </p:nvSpPr>
          <p:spPr>
            <a:xfrm>
              <a:off x="1982425" y="1069100"/>
              <a:ext cx="84250" cy="42025"/>
            </a:xfrm>
            <a:custGeom>
              <a:avLst/>
              <a:gdLst/>
              <a:ahLst/>
              <a:cxnLst/>
              <a:rect l="l" t="t" r="r" b="b"/>
              <a:pathLst>
                <a:path w="3370" h="1681" extrusionOk="0">
                  <a:moveTo>
                    <a:pt x="2160" y="1"/>
                  </a:moveTo>
                  <a:cubicBezTo>
                    <a:pt x="2150" y="1"/>
                    <a:pt x="2141" y="1"/>
                    <a:pt x="2133" y="2"/>
                  </a:cubicBezTo>
                  <a:cubicBezTo>
                    <a:pt x="1426" y="38"/>
                    <a:pt x="858" y="396"/>
                    <a:pt x="381" y="860"/>
                  </a:cubicBezTo>
                  <a:cubicBezTo>
                    <a:pt x="0" y="1226"/>
                    <a:pt x="189" y="1680"/>
                    <a:pt x="721" y="1680"/>
                  </a:cubicBezTo>
                  <a:cubicBezTo>
                    <a:pt x="736" y="1680"/>
                    <a:pt x="751" y="1681"/>
                    <a:pt x="765" y="1681"/>
                  </a:cubicBezTo>
                  <a:cubicBezTo>
                    <a:pt x="1305" y="1681"/>
                    <a:pt x="1863" y="1603"/>
                    <a:pt x="2389" y="1474"/>
                  </a:cubicBezTo>
                  <a:cubicBezTo>
                    <a:pt x="2815" y="1373"/>
                    <a:pt x="3370" y="1236"/>
                    <a:pt x="3269" y="626"/>
                  </a:cubicBezTo>
                  <a:cubicBezTo>
                    <a:pt x="3177" y="64"/>
                    <a:pt x="2646" y="44"/>
                    <a:pt x="2187" y="2"/>
                  </a:cubicBezTo>
                  <a:cubicBezTo>
                    <a:pt x="2178" y="1"/>
                    <a:pt x="2169" y="1"/>
                    <a:pt x="216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
            <p:cNvSpPr/>
            <p:nvPr/>
          </p:nvSpPr>
          <p:spPr>
            <a:xfrm>
              <a:off x="2016475" y="1117875"/>
              <a:ext cx="48575" cy="57900"/>
            </a:xfrm>
            <a:custGeom>
              <a:avLst/>
              <a:gdLst/>
              <a:ahLst/>
              <a:cxnLst/>
              <a:rect l="l" t="t" r="r" b="b"/>
              <a:pathLst>
                <a:path w="1943" h="2316" extrusionOk="0">
                  <a:moveTo>
                    <a:pt x="655" y="0"/>
                  </a:moveTo>
                  <a:cubicBezTo>
                    <a:pt x="274" y="0"/>
                    <a:pt x="0" y="292"/>
                    <a:pt x="69" y="743"/>
                  </a:cubicBezTo>
                  <a:cubicBezTo>
                    <a:pt x="123" y="1095"/>
                    <a:pt x="280" y="1439"/>
                    <a:pt x="435" y="1765"/>
                  </a:cubicBezTo>
                  <a:cubicBezTo>
                    <a:pt x="562" y="2026"/>
                    <a:pt x="746" y="2315"/>
                    <a:pt x="1018" y="2315"/>
                  </a:cubicBezTo>
                  <a:cubicBezTo>
                    <a:pt x="1082" y="2315"/>
                    <a:pt x="1150" y="2300"/>
                    <a:pt x="1223" y="2264"/>
                  </a:cubicBezTo>
                  <a:cubicBezTo>
                    <a:pt x="1517" y="2123"/>
                    <a:pt x="1710" y="1755"/>
                    <a:pt x="1943" y="1490"/>
                  </a:cubicBezTo>
                  <a:cubicBezTo>
                    <a:pt x="1838" y="861"/>
                    <a:pt x="1458" y="260"/>
                    <a:pt x="985" y="68"/>
                  </a:cubicBezTo>
                  <a:cubicBezTo>
                    <a:pt x="871" y="22"/>
                    <a:pt x="759" y="0"/>
                    <a:pt x="65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
            <p:cNvSpPr/>
            <p:nvPr/>
          </p:nvSpPr>
          <p:spPr>
            <a:xfrm>
              <a:off x="1616900" y="1993400"/>
              <a:ext cx="427550" cy="104675"/>
            </a:xfrm>
            <a:custGeom>
              <a:avLst/>
              <a:gdLst/>
              <a:ahLst/>
              <a:cxnLst/>
              <a:rect l="l" t="t" r="r" b="b"/>
              <a:pathLst>
                <a:path w="17102" h="4187" extrusionOk="0">
                  <a:moveTo>
                    <a:pt x="556" y="1"/>
                  </a:moveTo>
                  <a:cubicBezTo>
                    <a:pt x="400" y="501"/>
                    <a:pt x="188" y="1106"/>
                    <a:pt x="38" y="1725"/>
                  </a:cubicBezTo>
                  <a:cubicBezTo>
                    <a:pt x="1" y="1885"/>
                    <a:pt x="110" y="2188"/>
                    <a:pt x="243" y="2256"/>
                  </a:cubicBezTo>
                  <a:cubicBezTo>
                    <a:pt x="775" y="2531"/>
                    <a:pt x="1325" y="2797"/>
                    <a:pt x="1898" y="2966"/>
                  </a:cubicBezTo>
                  <a:cubicBezTo>
                    <a:pt x="4195" y="3641"/>
                    <a:pt x="6555" y="3948"/>
                    <a:pt x="8939" y="4071"/>
                  </a:cubicBezTo>
                  <a:cubicBezTo>
                    <a:pt x="10671" y="4163"/>
                    <a:pt x="12412" y="4186"/>
                    <a:pt x="14150" y="4186"/>
                  </a:cubicBezTo>
                  <a:cubicBezTo>
                    <a:pt x="15117" y="4186"/>
                    <a:pt x="16079" y="4072"/>
                    <a:pt x="17101" y="4007"/>
                  </a:cubicBezTo>
                  <a:lnTo>
                    <a:pt x="17101" y="946"/>
                  </a:lnTo>
                  <a:cubicBezTo>
                    <a:pt x="15720" y="1120"/>
                    <a:pt x="14347" y="1192"/>
                    <a:pt x="12978" y="1192"/>
                  </a:cubicBezTo>
                  <a:cubicBezTo>
                    <a:pt x="8823" y="1192"/>
                    <a:pt x="4710" y="525"/>
                    <a:pt x="556" y="1"/>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
            <p:cNvSpPr/>
            <p:nvPr/>
          </p:nvSpPr>
          <p:spPr>
            <a:xfrm>
              <a:off x="1374000" y="2078100"/>
              <a:ext cx="668375" cy="754250"/>
            </a:xfrm>
            <a:custGeom>
              <a:avLst/>
              <a:gdLst/>
              <a:ahLst/>
              <a:cxnLst/>
              <a:rect l="l" t="t" r="r" b="b"/>
              <a:pathLst>
                <a:path w="26735" h="30170" extrusionOk="0">
                  <a:moveTo>
                    <a:pt x="10217" y="1"/>
                  </a:moveTo>
                  <a:cubicBezTo>
                    <a:pt x="6843" y="9159"/>
                    <a:pt x="3437" y="18399"/>
                    <a:pt x="0" y="27722"/>
                  </a:cubicBezTo>
                  <a:cubicBezTo>
                    <a:pt x="1911" y="29116"/>
                    <a:pt x="4313" y="29303"/>
                    <a:pt x="6605" y="30170"/>
                  </a:cubicBezTo>
                  <a:cubicBezTo>
                    <a:pt x="8236" y="26796"/>
                    <a:pt x="9831" y="23501"/>
                    <a:pt x="11431" y="20191"/>
                  </a:cubicBezTo>
                  <a:cubicBezTo>
                    <a:pt x="10142" y="19797"/>
                    <a:pt x="9740" y="19261"/>
                    <a:pt x="9790" y="17982"/>
                  </a:cubicBezTo>
                  <a:cubicBezTo>
                    <a:pt x="9845" y="16648"/>
                    <a:pt x="10262" y="15437"/>
                    <a:pt x="11087" y="14370"/>
                  </a:cubicBezTo>
                  <a:cubicBezTo>
                    <a:pt x="11553" y="13765"/>
                    <a:pt x="12132" y="13436"/>
                    <a:pt x="12832" y="13436"/>
                  </a:cubicBezTo>
                  <a:cubicBezTo>
                    <a:pt x="12966" y="13436"/>
                    <a:pt x="13103" y="13448"/>
                    <a:pt x="13245" y="13472"/>
                  </a:cubicBezTo>
                  <a:cubicBezTo>
                    <a:pt x="13613" y="13535"/>
                    <a:pt x="13960" y="13710"/>
                    <a:pt x="14351" y="13847"/>
                  </a:cubicBezTo>
                  <a:cubicBezTo>
                    <a:pt x="14414" y="13710"/>
                    <a:pt x="14484" y="13544"/>
                    <a:pt x="14561" y="13380"/>
                  </a:cubicBezTo>
                  <a:cubicBezTo>
                    <a:pt x="15153" y="12119"/>
                    <a:pt x="15739" y="10859"/>
                    <a:pt x="16335" y="9603"/>
                  </a:cubicBezTo>
                  <a:cubicBezTo>
                    <a:pt x="16812" y="8594"/>
                    <a:pt x="17298" y="7591"/>
                    <a:pt x="17778" y="6587"/>
                  </a:cubicBezTo>
                  <a:cubicBezTo>
                    <a:pt x="18095" y="5927"/>
                    <a:pt x="18361" y="5239"/>
                    <a:pt x="18737" y="4616"/>
                  </a:cubicBezTo>
                  <a:cubicBezTo>
                    <a:pt x="18901" y="4341"/>
                    <a:pt x="19259" y="4080"/>
                    <a:pt x="19571" y="4015"/>
                  </a:cubicBezTo>
                  <a:cubicBezTo>
                    <a:pt x="20268" y="3878"/>
                    <a:pt x="20988" y="3856"/>
                    <a:pt x="21697" y="3810"/>
                  </a:cubicBezTo>
                  <a:cubicBezTo>
                    <a:pt x="22140" y="3779"/>
                    <a:pt x="22609" y="3685"/>
                    <a:pt x="23048" y="3685"/>
                  </a:cubicBezTo>
                  <a:cubicBezTo>
                    <a:pt x="23259" y="3685"/>
                    <a:pt x="23464" y="3707"/>
                    <a:pt x="23655" y="3768"/>
                  </a:cubicBezTo>
                  <a:cubicBezTo>
                    <a:pt x="23982" y="3874"/>
                    <a:pt x="24297" y="3915"/>
                    <a:pt x="24604" y="3915"/>
                  </a:cubicBezTo>
                  <a:cubicBezTo>
                    <a:pt x="25232" y="3915"/>
                    <a:pt x="25830" y="3744"/>
                    <a:pt x="26442" y="3599"/>
                  </a:cubicBezTo>
                  <a:cubicBezTo>
                    <a:pt x="26552" y="3572"/>
                    <a:pt x="26708" y="3425"/>
                    <a:pt x="26712" y="3324"/>
                  </a:cubicBezTo>
                  <a:cubicBezTo>
                    <a:pt x="26735" y="2714"/>
                    <a:pt x="26726" y="2104"/>
                    <a:pt x="26726" y="1504"/>
                  </a:cubicBezTo>
                  <a:lnTo>
                    <a:pt x="26726" y="1504"/>
                  </a:lnTo>
                  <a:cubicBezTo>
                    <a:pt x="25078" y="1633"/>
                    <a:pt x="23437" y="1709"/>
                    <a:pt x="21809" y="1709"/>
                  </a:cubicBezTo>
                  <a:cubicBezTo>
                    <a:pt x="17850" y="1709"/>
                    <a:pt x="13964" y="1257"/>
                    <a:pt x="10217" y="1"/>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
            <p:cNvSpPr/>
            <p:nvPr/>
          </p:nvSpPr>
          <p:spPr>
            <a:xfrm>
              <a:off x="1636600" y="1891675"/>
              <a:ext cx="407050" cy="107575"/>
            </a:xfrm>
            <a:custGeom>
              <a:avLst/>
              <a:gdLst/>
              <a:ahLst/>
              <a:cxnLst/>
              <a:rect l="l" t="t" r="r" b="b"/>
              <a:pathLst>
                <a:path w="16282" h="4303" extrusionOk="0">
                  <a:moveTo>
                    <a:pt x="908" y="0"/>
                  </a:moveTo>
                  <a:cubicBezTo>
                    <a:pt x="610" y="1077"/>
                    <a:pt x="335" y="2077"/>
                    <a:pt x="0" y="3273"/>
                  </a:cubicBezTo>
                  <a:cubicBezTo>
                    <a:pt x="4105" y="3595"/>
                    <a:pt x="8111" y="4302"/>
                    <a:pt x="12153" y="4302"/>
                  </a:cubicBezTo>
                  <a:cubicBezTo>
                    <a:pt x="13523" y="4302"/>
                    <a:pt x="14898" y="4221"/>
                    <a:pt x="16281" y="4016"/>
                  </a:cubicBezTo>
                  <a:cubicBezTo>
                    <a:pt x="16240" y="3580"/>
                    <a:pt x="16204" y="3145"/>
                    <a:pt x="16157" y="2714"/>
                  </a:cubicBezTo>
                  <a:cubicBezTo>
                    <a:pt x="16107" y="2264"/>
                    <a:pt x="16057" y="1816"/>
                    <a:pt x="16006" y="1399"/>
                  </a:cubicBezTo>
                  <a:cubicBezTo>
                    <a:pt x="15440" y="1403"/>
                    <a:pt x="14875" y="1406"/>
                    <a:pt x="14311" y="1406"/>
                  </a:cubicBezTo>
                  <a:cubicBezTo>
                    <a:pt x="9787" y="1406"/>
                    <a:pt x="5313" y="1223"/>
                    <a:pt x="908"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
            <p:cNvSpPr/>
            <p:nvPr/>
          </p:nvSpPr>
          <p:spPr>
            <a:xfrm>
              <a:off x="1981625" y="1215525"/>
              <a:ext cx="60875" cy="48925"/>
            </a:xfrm>
            <a:custGeom>
              <a:avLst/>
              <a:gdLst/>
              <a:ahLst/>
              <a:cxnLst/>
              <a:rect l="l" t="t" r="r" b="b"/>
              <a:pathLst>
                <a:path w="2435" h="1957" extrusionOk="0">
                  <a:moveTo>
                    <a:pt x="1140" y="1"/>
                  </a:moveTo>
                  <a:cubicBezTo>
                    <a:pt x="885" y="1"/>
                    <a:pt x="630" y="13"/>
                    <a:pt x="377" y="31"/>
                  </a:cubicBezTo>
                  <a:cubicBezTo>
                    <a:pt x="248" y="41"/>
                    <a:pt x="124" y="192"/>
                    <a:pt x="0" y="279"/>
                  </a:cubicBezTo>
                  <a:cubicBezTo>
                    <a:pt x="120" y="366"/>
                    <a:pt x="234" y="503"/>
                    <a:pt x="362" y="522"/>
                  </a:cubicBezTo>
                  <a:cubicBezTo>
                    <a:pt x="702" y="573"/>
                    <a:pt x="1046" y="567"/>
                    <a:pt x="1481" y="586"/>
                  </a:cubicBezTo>
                  <a:cubicBezTo>
                    <a:pt x="1243" y="920"/>
                    <a:pt x="1031" y="1154"/>
                    <a:pt x="903" y="1429"/>
                  </a:cubicBezTo>
                  <a:cubicBezTo>
                    <a:pt x="845" y="1566"/>
                    <a:pt x="945" y="1778"/>
                    <a:pt x="968" y="1957"/>
                  </a:cubicBezTo>
                  <a:cubicBezTo>
                    <a:pt x="1132" y="1919"/>
                    <a:pt x="1357" y="1942"/>
                    <a:pt x="1454" y="1842"/>
                  </a:cubicBezTo>
                  <a:cubicBezTo>
                    <a:pt x="1722" y="1547"/>
                    <a:pt x="1962" y="1225"/>
                    <a:pt x="2169" y="884"/>
                  </a:cubicBezTo>
                  <a:cubicBezTo>
                    <a:pt x="2434" y="439"/>
                    <a:pt x="2256" y="77"/>
                    <a:pt x="1742" y="26"/>
                  </a:cubicBezTo>
                  <a:cubicBezTo>
                    <a:pt x="1542" y="8"/>
                    <a:pt x="1341" y="1"/>
                    <a:pt x="114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
            <p:cNvSpPr/>
            <p:nvPr/>
          </p:nvSpPr>
          <p:spPr>
            <a:xfrm>
              <a:off x="1665250" y="1805275"/>
              <a:ext cx="368550" cy="99825"/>
            </a:xfrm>
            <a:custGeom>
              <a:avLst/>
              <a:gdLst/>
              <a:ahLst/>
              <a:cxnLst/>
              <a:rect l="l" t="t" r="r" b="b"/>
              <a:pathLst>
                <a:path w="14742" h="3993" extrusionOk="0">
                  <a:moveTo>
                    <a:pt x="1027" y="0"/>
                  </a:moveTo>
                  <a:cubicBezTo>
                    <a:pt x="675" y="953"/>
                    <a:pt x="335" y="1870"/>
                    <a:pt x="0" y="2779"/>
                  </a:cubicBezTo>
                  <a:cubicBezTo>
                    <a:pt x="4295" y="3746"/>
                    <a:pt x="8567" y="3992"/>
                    <a:pt x="12893" y="3992"/>
                  </a:cubicBezTo>
                  <a:cubicBezTo>
                    <a:pt x="13508" y="3992"/>
                    <a:pt x="14124" y="3987"/>
                    <a:pt x="14742" y="3978"/>
                  </a:cubicBezTo>
                  <a:cubicBezTo>
                    <a:pt x="14673" y="3177"/>
                    <a:pt x="14613" y="2493"/>
                    <a:pt x="14549" y="1761"/>
                  </a:cubicBezTo>
                  <a:cubicBezTo>
                    <a:pt x="13918" y="1761"/>
                    <a:pt x="13303" y="1792"/>
                    <a:pt x="12698" y="1792"/>
                  </a:cubicBezTo>
                  <a:cubicBezTo>
                    <a:pt x="12328" y="1792"/>
                    <a:pt x="11961" y="1780"/>
                    <a:pt x="11597" y="1742"/>
                  </a:cubicBezTo>
                  <a:cubicBezTo>
                    <a:pt x="9306" y="1504"/>
                    <a:pt x="7028" y="1170"/>
                    <a:pt x="4740" y="890"/>
                  </a:cubicBezTo>
                  <a:cubicBezTo>
                    <a:pt x="3480" y="738"/>
                    <a:pt x="2192" y="729"/>
                    <a:pt x="1027" y="0"/>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
            <p:cNvSpPr/>
            <p:nvPr/>
          </p:nvSpPr>
          <p:spPr>
            <a:xfrm>
              <a:off x="1696650" y="1734125"/>
              <a:ext cx="330950" cy="94650"/>
            </a:xfrm>
            <a:custGeom>
              <a:avLst/>
              <a:gdLst/>
              <a:ahLst/>
              <a:cxnLst/>
              <a:rect l="l" t="t" r="r" b="b"/>
              <a:pathLst>
                <a:path w="13238" h="3786" extrusionOk="0">
                  <a:moveTo>
                    <a:pt x="546" y="0"/>
                  </a:moveTo>
                  <a:cubicBezTo>
                    <a:pt x="385" y="683"/>
                    <a:pt x="198" y="1462"/>
                    <a:pt x="0" y="2269"/>
                  </a:cubicBezTo>
                  <a:cubicBezTo>
                    <a:pt x="1686" y="2926"/>
                    <a:pt x="8994" y="3786"/>
                    <a:pt x="12043" y="3786"/>
                  </a:cubicBezTo>
                  <a:cubicBezTo>
                    <a:pt x="12609" y="3786"/>
                    <a:pt x="13029" y="3756"/>
                    <a:pt x="13238" y="3690"/>
                  </a:cubicBezTo>
                  <a:lnTo>
                    <a:pt x="13238" y="2141"/>
                  </a:lnTo>
                  <a:lnTo>
                    <a:pt x="12674" y="2140"/>
                  </a:lnTo>
                  <a:cubicBezTo>
                    <a:pt x="10593" y="2108"/>
                    <a:pt x="8507" y="2081"/>
                    <a:pt x="6427" y="2039"/>
                  </a:cubicBezTo>
                  <a:cubicBezTo>
                    <a:pt x="6174" y="2035"/>
                    <a:pt x="5840" y="2026"/>
                    <a:pt x="5693" y="1875"/>
                  </a:cubicBezTo>
                  <a:cubicBezTo>
                    <a:pt x="5111" y="1283"/>
                    <a:pt x="4323" y="1490"/>
                    <a:pt x="3667" y="1247"/>
                  </a:cubicBezTo>
                  <a:cubicBezTo>
                    <a:pt x="2613" y="867"/>
                    <a:pt x="1586" y="417"/>
                    <a:pt x="546"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
            <p:cNvSpPr/>
            <p:nvPr/>
          </p:nvSpPr>
          <p:spPr>
            <a:xfrm>
              <a:off x="1824425" y="2190850"/>
              <a:ext cx="217050" cy="708000"/>
            </a:xfrm>
            <a:custGeom>
              <a:avLst/>
              <a:gdLst/>
              <a:ahLst/>
              <a:cxnLst/>
              <a:rect l="l" t="t" r="r" b="b"/>
              <a:pathLst>
                <a:path w="8682" h="28320" extrusionOk="0">
                  <a:moveTo>
                    <a:pt x="8682" y="1"/>
                  </a:moveTo>
                  <a:lnTo>
                    <a:pt x="8682" y="1"/>
                  </a:lnTo>
                  <a:cubicBezTo>
                    <a:pt x="7650" y="56"/>
                    <a:pt x="6706" y="120"/>
                    <a:pt x="5761" y="148"/>
                  </a:cubicBezTo>
                  <a:cubicBezTo>
                    <a:pt x="5721" y="149"/>
                    <a:pt x="5681" y="149"/>
                    <a:pt x="5641" y="149"/>
                  </a:cubicBezTo>
                  <a:cubicBezTo>
                    <a:pt x="5194" y="149"/>
                    <a:pt x="4747" y="87"/>
                    <a:pt x="4302" y="87"/>
                  </a:cubicBezTo>
                  <a:cubicBezTo>
                    <a:pt x="4263" y="87"/>
                    <a:pt x="4223" y="87"/>
                    <a:pt x="4184" y="89"/>
                  </a:cubicBezTo>
                  <a:cubicBezTo>
                    <a:pt x="3782" y="96"/>
                    <a:pt x="3369" y="233"/>
                    <a:pt x="2980" y="233"/>
                  </a:cubicBezTo>
                  <a:cubicBezTo>
                    <a:pt x="2890" y="233"/>
                    <a:pt x="2800" y="225"/>
                    <a:pt x="2713" y="207"/>
                  </a:cubicBezTo>
                  <a:cubicBezTo>
                    <a:pt x="2574" y="179"/>
                    <a:pt x="2448" y="166"/>
                    <a:pt x="2333" y="166"/>
                  </a:cubicBezTo>
                  <a:cubicBezTo>
                    <a:pt x="1538" y="166"/>
                    <a:pt x="1266" y="791"/>
                    <a:pt x="1022" y="1467"/>
                  </a:cubicBezTo>
                  <a:cubicBezTo>
                    <a:pt x="912" y="1770"/>
                    <a:pt x="876" y="2110"/>
                    <a:pt x="857" y="2435"/>
                  </a:cubicBezTo>
                  <a:cubicBezTo>
                    <a:pt x="701" y="5236"/>
                    <a:pt x="577" y="8036"/>
                    <a:pt x="407" y="10832"/>
                  </a:cubicBezTo>
                  <a:cubicBezTo>
                    <a:pt x="60" y="16488"/>
                    <a:pt x="0" y="22153"/>
                    <a:pt x="119" y="27814"/>
                  </a:cubicBezTo>
                  <a:cubicBezTo>
                    <a:pt x="127" y="28147"/>
                    <a:pt x="219" y="28320"/>
                    <a:pt x="538" y="28320"/>
                  </a:cubicBezTo>
                  <a:cubicBezTo>
                    <a:pt x="554" y="28320"/>
                    <a:pt x="570" y="28319"/>
                    <a:pt x="586" y="28318"/>
                  </a:cubicBezTo>
                  <a:cubicBezTo>
                    <a:pt x="2132" y="28231"/>
                    <a:pt x="3671" y="28148"/>
                    <a:pt x="5111" y="28070"/>
                  </a:cubicBezTo>
                  <a:cubicBezTo>
                    <a:pt x="5661" y="24724"/>
                    <a:pt x="6188" y="21493"/>
                    <a:pt x="6715" y="18262"/>
                  </a:cubicBezTo>
                  <a:cubicBezTo>
                    <a:pt x="5198" y="17698"/>
                    <a:pt x="4368" y="16456"/>
                    <a:pt x="4456" y="14847"/>
                  </a:cubicBezTo>
                  <a:cubicBezTo>
                    <a:pt x="4580" y="12565"/>
                    <a:pt x="5684" y="11158"/>
                    <a:pt x="7828" y="10621"/>
                  </a:cubicBezTo>
                  <a:cubicBezTo>
                    <a:pt x="8112" y="7087"/>
                    <a:pt x="8398" y="3530"/>
                    <a:pt x="8682" y="1"/>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
            <p:cNvSpPr/>
            <p:nvPr/>
          </p:nvSpPr>
          <p:spPr>
            <a:xfrm>
              <a:off x="1889850" y="1564300"/>
              <a:ext cx="119075" cy="53200"/>
            </a:xfrm>
            <a:custGeom>
              <a:avLst/>
              <a:gdLst/>
              <a:ahLst/>
              <a:cxnLst/>
              <a:rect l="l" t="t" r="r" b="b"/>
              <a:pathLst>
                <a:path w="4763" h="2128" extrusionOk="0">
                  <a:moveTo>
                    <a:pt x="175" y="1"/>
                  </a:moveTo>
                  <a:cubicBezTo>
                    <a:pt x="19" y="1032"/>
                    <a:pt x="0" y="1160"/>
                    <a:pt x="894" y="1403"/>
                  </a:cubicBezTo>
                  <a:cubicBezTo>
                    <a:pt x="2118" y="1732"/>
                    <a:pt x="3387" y="1879"/>
                    <a:pt x="4763" y="2127"/>
                  </a:cubicBezTo>
                  <a:cubicBezTo>
                    <a:pt x="4634" y="1673"/>
                    <a:pt x="4580" y="1408"/>
                    <a:pt x="4479" y="1160"/>
                  </a:cubicBezTo>
                  <a:cubicBezTo>
                    <a:pt x="4418" y="1018"/>
                    <a:pt x="4290" y="834"/>
                    <a:pt x="4162" y="807"/>
                  </a:cubicBezTo>
                  <a:cubicBezTo>
                    <a:pt x="2851" y="523"/>
                    <a:pt x="1532" y="270"/>
                    <a:pt x="175" y="1"/>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
            <p:cNvSpPr/>
            <p:nvPr/>
          </p:nvSpPr>
          <p:spPr>
            <a:xfrm>
              <a:off x="1842525" y="1184300"/>
              <a:ext cx="45300" cy="61975"/>
            </a:xfrm>
            <a:custGeom>
              <a:avLst/>
              <a:gdLst/>
              <a:ahLst/>
              <a:cxnLst/>
              <a:rect l="l" t="t" r="r" b="b"/>
              <a:pathLst>
                <a:path w="1812" h="2479" extrusionOk="0">
                  <a:moveTo>
                    <a:pt x="630" y="0"/>
                  </a:moveTo>
                  <a:cubicBezTo>
                    <a:pt x="505" y="0"/>
                    <a:pt x="388" y="23"/>
                    <a:pt x="307" y="74"/>
                  </a:cubicBezTo>
                  <a:cubicBezTo>
                    <a:pt x="133" y="189"/>
                    <a:pt x="0" y="551"/>
                    <a:pt x="37" y="771"/>
                  </a:cubicBezTo>
                  <a:cubicBezTo>
                    <a:pt x="101" y="1170"/>
                    <a:pt x="276" y="1564"/>
                    <a:pt x="468" y="1931"/>
                  </a:cubicBezTo>
                  <a:cubicBezTo>
                    <a:pt x="603" y="2190"/>
                    <a:pt x="808" y="2479"/>
                    <a:pt x="1087" y="2479"/>
                  </a:cubicBezTo>
                  <a:cubicBezTo>
                    <a:pt x="1159" y="2479"/>
                    <a:pt x="1235" y="2460"/>
                    <a:pt x="1315" y="2417"/>
                  </a:cubicBezTo>
                  <a:cubicBezTo>
                    <a:pt x="1582" y="2275"/>
                    <a:pt x="1715" y="1881"/>
                    <a:pt x="1811" y="1738"/>
                  </a:cubicBezTo>
                  <a:cubicBezTo>
                    <a:pt x="1765" y="936"/>
                    <a:pt x="1618" y="381"/>
                    <a:pt x="1059" y="93"/>
                  </a:cubicBezTo>
                  <a:cubicBezTo>
                    <a:pt x="945" y="35"/>
                    <a:pt x="782" y="0"/>
                    <a:pt x="63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
            <p:cNvSpPr/>
            <p:nvPr/>
          </p:nvSpPr>
          <p:spPr>
            <a:xfrm>
              <a:off x="1788350" y="1298350"/>
              <a:ext cx="82025" cy="80100"/>
            </a:xfrm>
            <a:custGeom>
              <a:avLst/>
              <a:gdLst/>
              <a:ahLst/>
              <a:cxnLst/>
              <a:rect l="l" t="t" r="r" b="b"/>
              <a:pathLst>
                <a:path w="3281" h="3204" extrusionOk="0">
                  <a:moveTo>
                    <a:pt x="1551" y="0"/>
                  </a:moveTo>
                  <a:cubicBezTo>
                    <a:pt x="1542" y="0"/>
                    <a:pt x="1534" y="0"/>
                    <a:pt x="1526" y="0"/>
                  </a:cubicBezTo>
                  <a:cubicBezTo>
                    <a:pt x="646" y="5"/>
                    <a:pt x="22" y="756"/>
                    <a:pt x="9" y="1819"/>
                  </a:cubicBezTo>
                  <a:cubicBezTo>
                    <a:pt x="0" y="2616"/>
                    <a:pt x="646" y="3203"/>
                    <a:pt x="1536" y="3203"/>
                  </a:cubicBezTo>
                  <a:cubicBezTo>
                    <a:pt x="2548" y="3199"/>
                    <a:pt x="3272" y="2512"/>
                    <a:pt x="3276" y="1545"/>
                  </a:cubicBezTo>
                  <a:cubicBezTo>
                    <a:pt x="3281" y="612"/>
                    <a:pt x="2595" y="0"/>
                    <a:pt x="1551"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
            <p:cNvSpPr/>
            <p:nvPr/>
          </p:nvSpPr>
          <p:spPr>
            <a:xfrm>
              <a:off x="1787875" y="1139275"/>
              <a:ext cx="69350" cy="65075"/>
            </a:xfrm>
            <a:custGeom>
              <a:avLst/>
              <a:gdLst/>
              <a:ahLst/>
              <a:cxnLst/>
              <a:rect l="l" t="t" r="r" b="b"/>
              <a:pathLst>
                <a:path w="2774" h="2603" extrusionOk="0">
                  <a:moveTo>
                    <a:pt x="1902" y="1"/>
                  </a:moveTo>
                  <a:cubicBezTo>
                    <a:pt x="1040" y="1"/>
                    <a:pt x="0" y="1317"/>
                    <a:pt x="207" y="2137"/>
                  </a:cubicBezTo>
                  <a:cubicBezTo>
                    <a:pt x="276" y="2408"/>
                    <a:pt x="491" y="2603"/>
                    <a:pt x="705" y="2603"/>
                  </a:cubicBezTo>
                  <a:cubicBezTo>
                    <a:pt x="788" y="2603"/>
                    <a:pt x="870" y="2573"/>
                    <a:pt x="945" y="2508"/>
                  </a:cubicBezTo>
                  <a:cubicBezTo>
                    <a:pt x="1490" y="2037"/>
                    <a:pt x="2035" y="1536"/>
                    <a:pt x="2457" y="954"/>
                  </a:cubicBezTo>
                  <a:cubicBezTo>
                    <a:pt x="2773" y="519"/>
                    <a:pt x="2420" y="1"/>
                    <a:pt x="190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
            <p:cNvSpPr/>
            <p:nvPr/>
          </p:nvSpPr>
          <p:spPr>
            <a:xfrm>
              <a:off x="1688050" y="1526225"/>
              <a:ext cx="195400" cy="233475"/>
            </a:xfrm>
            <a:custGeom>
              <a:avLst/>
              <a:gdLst/>
              <a:ahLst/>
              <a:cxnLst/>
              <a:rect l="l" t="t" r="r" b="b"/>
              <a:pathLst>
                <a:path w="7816" h="9339" extrusionOk="0">
                  <a:moveTo>
                    <a:pt x="2907" y="1"/>
                  </a:moveTo>
                  <a:cubicBezTo>
                    <a:pt x="2600" y="1"/>
                    <a:pt x="2311" y="123"/>
                    <a:pt x="2054" y="376"/>
                  </a:cubicBezTo>
                  <a:cubicBezTo>
                    <a:pt x="982" y="1422"/>
                    <a:pt x="454" y="2737"/>
                    <a:pt x="266" y="4177"/>
                  </a:cubicBezTo>
                  <a:cubicBezTo>
                    <a:pt x="1" y="6226"/>
                    <a:pt x="482" y="6922"/>
                    <a:pt x="2210" y="7940"/>
                  </a:cubicBezTo>
                  <a:cubicBezTo>
                    <a:pt x="3205" y="8527"/>
                    <a:pt x="4351" y="8861"/>
                    <a:pt x="5496" y="9338"/>
                  </a:cubicBezTo>
                  <a:cubicBezTo>
                    <a:pt x="6289" y="6730"/>
                    <a:pt x="7050" y="4200"/>
                    <a:pt x="7816" y="1684"/>
                  </a:cubicBezTo>
                  <a:cubicBezTo>
                    <a:pt x="7064" y="1363"/>
                    <a:pt x="6505" y="1092"/>
                    <a:pt x="5923" y="886"/>
                  </a:cubicBezTo>
                  <a:cubicBezTo>
                    <a:pt x="5043" y="579"/>
                    <a:pt x="4158" y="299"/>
                    <a:pt x="3260" y="52"/>
                  </a:cubicBezTo>
                  <a:cubicBezTo>
                    <a:pt x="3140" y="18"/>
                    <a:pt x="3022" y="1"/>
                    <a:pt x="2907" y="1"/>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
            <p:cNvSpPr/>
            <p:nvPr/>
          </p:nvSpPr>
          <p:spPr>
            <a:xfrm>
              <a:off x="1363200" y="2803350"/>
              <a:ext cx="237325" cy="176700"/>
            </a:xfrm>
            <a:custGeom>
              <a:avLst/>
              <a:gdLst/>
              <a:ahLst/>
              <a:cxnLst/>
              <a:rect l="l" t="t" r="r" b="b"/>
              <a:pathLst>
                <a:path w="9493" h="7068" extrusionOk="0">
                  <a:moveTo>
                    <a:pt x="729" y="0"/>
                  </a:moveTo>
                  <a:cubicBezTo>
                    <a:pt x="542" y="701"/>
                    <a:pt x="349" y="1513"/>
                    <a:pt x="106" y="2310"/>
                  </a:cubicBezTo>
                  <a:cubicBezTo>
                    <a:pt x="1" y="2668"/>
                    <a:pt x="37" y="2915"/>
                    <a:pt x="372" y="3089"/>
                  </a:cubicBezTo>
                  <a:cubicBezTo>
                    <a:pt x="1499" y="3690"/>
                    <a:pt x="2604" y="4327"/>
                    <a:pt x="3754" y="4872"/>
                  </a:cubicBezTo>
                  <a:cubicBezTo>
                    <a:pt x="4763" y="5348"/>
                    <a:pt x="5817" y="5725"/>
                    <a:pt x="6857" y="6128"/>
                  </a:cubicBezTo>
                  <a:cubicBezTo>
                    <a:pt x="7697" y="6454"/>
                    <a:pt x="8550" y="6756"/>
                    <a:pt x="9397" y="7067"/>
                  </a:cubicBezTo>
                  <a:cubicBezTo>
                    <a:pt x="9429" y="7008"/>
                    <a:pt x="9461" y="6953"/>
                    <a:pt x="9493" y="6894"/>
                  </a:cubicBezTo>
                  <a:cubicBezTo>
                    <a:pt x="8558" y="5968"/>
                    <a:pt x="7618" y="5051"/>
                    <a:pt x="6697" y="4116"/>
                  </a:cubicBezTo>
                  <a:cubicBezTo>
                    <a:pt x="5918" y="3328"/>
                    <a:pt x="5061" y="2594"/>
                    <a:pt x="4621" y="1526"/>
                  </a:cubicBezTo>
                  <a:cubicBezTo>
                    <a:pt x="4580" y="1425"/>
                    <a:pt x="4451" y="1334"/>
                    <a:pt x="4341" y="1297"/>
                  </a:cubicBezTo>
                  <a:cubicBezTo>
                    <a:pt x="3117" y="848"/>
                    <a:pt x="1884" y="413"/>
                    <a:pt x="729" y="0"/>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7" name="Google Shape;667;p2"/>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PHAN 1: BO SUNG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7"/>
                                        </p:tgtEl>
                                        <p:attrNameLst>
                                          <p:attrName>style.visibility</p:attrName>
                                        </p:attrNameLst>
                                      </p:cBhvr>
                                      <p:to>
                                        <p:strVal val="visible"/>
                                      </p:to>
                                    </p:set>
                                    <p:animEffect transition="in" filter="fade">
                                      <p:cBhvr>
                                        <p:cTn id="7" dur="500"/>
                                        <p:tgtEl>
                                          <p:spTgt spid="667"/>
                                        </p:tgtEl>
                                      </p:cBhvr>
                                    </p:animEffect>
                                  </p:childTnLst>
                                </p:cTn>
                              </p:par>
                              <p:par>
                                <p:cTn id="8" presetID="10" presetClass="entr" presetSubtype="0" fill="hold" nodeType="withEffect">
                                  <p:stCondLst>
                                    <p:cond delay="0"/>
                                  </p:stCondLst>
                                  <p:childTnLst>
                                    <p:set>
                                      <p:cBhvr>
                                        <p:cTn id="9" dur="1" fill="hold">
                                          <p:stCondLst>
                                            <p:cond delay="0"/>
                                          </p:stCondLst>
                                        </p:cTn>
                                        <p:tgtEl>
                                          <p:spTgt spid="594"/>
                                        </p:tgtEl>
                                        <p:attrNameLst>
                                          <p:attrName>style.visibility</p:attrName>
                                        </p:attrNameLst>
                                      </p:cBhvr>
                                      <p:to>
                                        <p:strVal val="visible"/>
                                      </p:to>
                                    </p:set>
                                    <p:animEffect transition="in" filter="fade">
                                      <p:cBhvr>
                                        <p:cTn id="10" dur="500"/>
                                        <p:tgtEl>
                                          <p:spTgt spid="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15"/>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vi-VN"/>
              <a:t>Xap xi T(n): Quy tac</a:t>
            </a:r>
            <a:endParaRPr/>
          </a:p>
        </p:txBody>
      </p:sp>
      <p:sp>
        <p:nvSpPr>
          <p:cNvPr id="778" name="Google Shape;778;p15"/>
          <p:cNvSpPr txBox="1">
            <a:spLocks noGrp="1"/>
          </p:cNvSpPr>
          <p:nvPr>
            <p:ph type="body" idx="1"/>
          </p:nvPr>
        </p:nvSpPr>
        <p:spPr>
          <a:xfrm>
            <a:off x="939525" y="1476375"/>
            <a:ext cx="6063900" cy="3048000"/>
          </a:xfrm>
          <a:prstGeom prst="rect">
            <a:avLst/>
          </a:prstGeom>
          <a:noFill/>
          <a:ln>
            <a:noFill/>
          </a:ln>
        </p:spPr>
        <p:txBody>
          <a:bodyPr spcFirstLastPara="1" wrap="square" lIns="91425" tIns="91425" rIns="91425" bIns="91425" anchor="t" anchorCtr="0">
            <a:noAutofit/>
          </a:bodyPr>
          <a:lstStyle/>
          <a:p>
            <a:pPr marL="165100" lvl="0" indent="0" algn="l" rtl="0">
              <a:lnSpc>
                <a:spcPct val="150000"/>
              </a:lnSpc>
              <a:spcBef>
                <a:spcPts val="0"/>
              </a:spcBef>
              <a:spcAft>
                <a:spcPts val="0"/>
              </a:spcAft>
              <a:buSzPts val="1000"/>
              <a:buNone/>
            </a:pPr>
            <a:r>
              <a:rPr lang="vi-VN" sz="1400" b="1">
                <a:solidFill>
                  <a:srgbClr val="259289"/>
                </a:solidFill>
              </a:rPr>
              <a:t>3. Sử dụng quy tắc của các toán tử: </a:t>
            </a:r>
            <a:r>
              <a:rPr lang="vi-VN" sz="1400"/>
              <a:t>Nếu T(n) = f(n) + g(n), f(n) có độ phức tạp là O(n) và g(n) có độ phức tạp là O(m), thì T(n) có độ phức tạp là O(max(n, m)).</a:t>
            </a:r>
            <a:endParaRPr sz="1400"/>
          </a:p>
          <a:p>
            <a:pPr marL="165100" lvl="0" indent="0" algn="l" rtl="0">
              <a:lnSpc>
                <a:spcPct val="150000"/>
              </a:lnSpc>
              <a:spcBef>
                <a:spcPts val="0"/>
              </a:spcBef>
              <a:spcAft>
                <a:spcPts val="0"/>
              </a:spcAft>
              <a:buSzPts val="1000"/>
              <a:buNone/>
            </a:pPr>
            <a:endParaRPr sz="1400" b="1"/>
          </a:p>
          <a:p>
            <a:pPr marL="165100" lvl="0" indent="0" algn="l" rtl="0">
              <a:lnSpc>
                <a:spcPct val="150000"/>
              </a:lnSpc>
              <a:spcBef>
                <a:spcPts val="0"/>
              </a:spcBef>
              <a:spcAft>
                <a:spcPts val="0"/>
              </a:spcAft>
              <a:buSzPts val="1000"/>
              <a:buNone/>
            </a:pPr>
            <a:r>
              <a:rPr lang="vi-VN" sz="1400" b="1"/>
              <a:t>Ví dụ: </a:t>
            </a:r>
            <a:endParaRPr/>
          </a:p>
          <a:p>
            <a:pPr marL="165100" lvl="0" indent="0" algn="l" rtl="0">
              <a:lnSpc>
                <a:spcPct val="150000"/>
              </a:lnSpc>
              <a:spcBef>
                <a:spcPts val="0"/>
              </a:spcBef>
              <a:spcAft>
                <a:spcPts val="0"/>
              </a:spcAft>
              <a:buSzPts val="1000"/>
              <a:buNone/>
            </a:pPr>
            <a:r>
              <a:rPr lang="vi-VN" sz="1400"/>
              <a:t>	cin &gt;&gt; n; f(n) = 1</a:t>
            </a:r>
            <a:r>
              <a:rPr lang="en-US" sz="1400"/>
              <a:t> </a:t>
            </a:r>
            <a:r>
              <a:rPr lang="vi-VN" sz="1400"/>
              <a:t>→ O(c)</a:t>
            </a:r>
            <a:endParaRPr sz="1400"/>
          </a:p>
          <a:p>
            <a:pPr marL="165100" lvl="0" indent="0">
              <a:lnSpc>
                <a:spcPct val="150000"/>
              </a:lnSpc>
              <a:buNone/>
            </a:pPr>
            <a:r>
              <a:rPr lang="vi-VN" sz="1400"/>
              <a:t>	for (int i = 0; i &lt; n; i++) S += i;  g(n) = n </a:t>
            </a:r>
            <a:r>
              <a:rPr lang="en-US" sz="1400"/>
              <a:t> </a:t>
            </a:r>
            <a:r>
              <a:rPr lang="vi-VN" sz="1400"/>
              <a:t>→  O(n)</a:t>
            </a:r>
            <a:endParaRPr/>
          </a:p>
          <a:p>
            <a:pPr marL="165100" lvl="0" indent="0">
              <a:lnSpc>
                <a:spcPct val="150000"/>
              </a:lnSpc>
              <a:buNone/>
            </a:pPr>
            <a:r>
              <a:rPr lang="vi-VN" sz="1400"/>
              <a:t>	T(n) = f(n) + g(n) →  O(max(c,n)) = O(n)</a:t>
            </a:r>
            <a:endParaRPr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8">
                                            <p:txEl>
                                              <p:pRg st="0" end="0"/>
                                            </p:txEl>
                                          </p:spTgt>
                                        </p:tgtEl>
                                        <p:attrNameLst>
                                          <p:attrName>style.visibility</p:attrName>
                                        </p:attrNameLst>
                                      </p:cBhvr>
                                      <p:to>
                                        <p:strVal val="visible"/>
                                      </p:to>
                                    </p:set>
                                    <p:animEffect transition="in" filter="fade">
                                      <p:cBhvr>
                                        <p:cTn id="7" dur="500"/>
                                        <p:tgtEl>
                                          <p:spTgt spid="7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8">
                                            <p:txEl>
                                              <p:pRg st="2" end="2"/>
                                            </p:txEl>
                                          </p:spTgt>
                                        </p:tgtEl>
                                        <p:attrNameLst>
                                          <p:attrName>style.visibility</p:attrName>
                                        </p:attrNameLst>
                                      </p:cBhvr>
                                      <p:to>
                                        <p:strVal val="visible"/>
                                      </p:to>
                                    </p:set>
                                    <p:animEffect transition="in" filter="fade">
                                      <p:cBhvr>
                                        <p:cTn id="12" dur="500"/>
                                        <p:tgtEl>
                                          <p:spTgt spid="77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78">
                                            <p:txEl>
                                              <p:pRg st="3" end="3"/>
                                            </p:txEl>
                                          </p:spTgt>
                                        </p:tgtEl>
                                        <p:attrNameLst>
                                          <p:attrName>style.visibility</p:attrName>
                                        </p:attrNameLst>
                                      </p:cBhvr>
                                      <p:to>
                                        <p:strVal val="visible"/>
                                      </p:to>
                                    </p:set>
                                    <p:animEffect transition="in" filter="fade">
                                      <p:cBhvr>
                                        <p:cTn id="15" dur="500"/>
                                        <p:tgtEl>
                                          <p:spTgt spid="77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78">
                                            <p:txEl>
                                              <p:pRg st="4" end="4"/>
                                            </p:txEl>
                                          </p:spTgt>
                                        </p:tgtEl>
                                        <p:attrNameLst>
                                          <p:attrName>style.visibility</p:attrName>
                                        </p:attrNameLst>
                                      </p:cBhvr>
                                      <p:to>
                                        <p:strVal val="visible"/>
                                      </p:to>
                                    </p:set>
                                    <p:animEffect transition="in" filter="fade">
                                      <p:cBhvr>
                                        <p:cTn id="18" dur="500"/>
                                        <p:tgtEl>
                                          <p:spTgt spid="77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78">
                                            <p:txEl>
                                              <p:pRg st="5" end="5"/>
                                            </p:txEl>
                                          </p:spTgt>
                                        </p:tgtEl>
                                        <p:attrNameLst>
                                          <p:attrName>style.visibility</p:attrName>
                                        </p:attrNameLst>
                                      </p:cBhvr>
                                      <p:to>
                                        <p:strVal val="visible"/>
                                      </p:to>
                                    </p:set>
                                    <p:animEffect transition="in" filter="fade">
                                      <p:cBhvr>
                                        <p:cTn id="21" dur="500"/>
                                        <p:tgtEl>
                                          <p:spTgt spid="7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6"/>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vi-VN"/>
              <a:t>Xap xi T(n): Quy tac</a:t>
            </a:r>
            <a:endParaRPr/>
          </a:p>
        </p:txBody>
      </p:sp>
      <p:sp>
        <p:nvSpPr>
          <p:cNvPr id="784" name="Google Shape;784;p16"/>
          <p:cNvSpPr txBox="1">
            <a:spLocks noGrp="1"/>
          </p:cNvSpPr>
          <p:nvPr>
            <p:ph type="body" idx="1"/>
          </p:nvPr>
        </p:nvSpPr>
        <p:spPr>
          <a:xfrm>
            <a:off x="939525" y="1476375"/>
            <a:ext cx="6063900" cy="3048000"/>
          </a:xfrm>
          <a:prstGeom prst="rect">
            <a:avLst/>
          </a:prstGeom>
          <a:noFill/>
          <a:ln>
            <a:noFill/>
          </a:ln>
        </p:spPr>
        <p:txBody>
          <a:bodyPr spcFirstLastPara="1" wrap="square" lIns="91425" tIns="91425" rIns="91425" bIns="91425" anchor="t" anchorCtr="0">
            <a:noAutofit/>
          </a:bodyPr>
          <a:lstStyle/>
          <a:p>
            <a:pPr marL="165100" lvl="0" indent="0" algn="l" rtl="0">
              <a:lnSpc>
                <a:spcPct val="150000"/>
              </a:lnSpc>
              <a:spcBef>
                <a:spcPts val="0"/>
              </a:spcBef>
              <a:spcAft>
                <a:spcPts val="0"/>
              </a:spcAft>
              <a:buSzPts val="1000"/>
              <a:buNone/>
            </a:pPr>
            <a:r>
              <a:rPr lang="vi-VN" sz="1400" b="1">
                <a:solidFill>
                  <a:srgbClr val="C80E00"/>
                </a:solidFill>
              </a:rPr>
              <a:t>4. Sử dụng quy tắc của vòng lặp: </a:t>
            </a:r>
            <a:r>
              <a:rPr lang="vi-VN" sz="1400"/>
              <a:t>Nếu thuật toán có vòng lặp chạy n lần và mỗi lần lặp lại tương đương với một hàm thời gian chạy T(n), thì độ phức tạp của thuật toán sẽ là O(n</a:t>
            </a:r>
            <a:r>
              <a:rPr lang="vi-VN" sz="1400" i="1"/>
              <a:t>T(n)). </a:t>
            </a:r>
            <a:endParaRPr sz="1400" i="1"/>
          </a:p>
          <a:p>
            <a:pPr marL="165100" lvl="0" indent="0" algn="l" rtl="0">
              <a:lnSpc>
                <a:spcPct val="150000"/>
              </a:lnSpc>
              <a:spcBef>
                <a:spcPts val="0"/>
              </a:spcBef>
              <a:spcAft>
                <a:spcPts val="0"/>
              </a:spcAft>
              <a:buSzPts val="1000"/>
              <a:buNone/>
            </a:pPr>
            <a:endParaRPr sz="1400" i="1"/>
          </a:p>
          <a:p>
            <a:pPr marL="165100" lvl="0" indent="0" algn="l" rtl="0">
              <a:lnSpc>
                <a:spcPct val="150000"/>
              </a:lnSpc>
              <a:spcBef>
                <a:spcPts val="0"/>
              </a:spcBef>
              <a:spcAft>
                <a:spcPts val="0"/>
              </a:spcAft>
              <a:buSzPts val="1000"/>
              <a:buNone/>
            </a:pPr>
            <a:r>
              <a:rPr lang="vi-VN" sz="1400" b="1"/>
              <a:t>Ví dụ: </a:t>
            </a:r>
            <a:r>
              <a:rPr lang="vi-VN" sz="1400"/>
              <a:t>vòng lặp for(i=0; i&lt;n; i++) trong đó mỗi lần lặp lại có thời gian chạy T(n), thì độ phức tạp của thuật toán sẽ là O(nT(n)).</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4">
                                            <p:txEl>
                                              <p:pRg st="0" end="0"/>
                                            </p:txEl>
                                          </p:spTgt>
                                        </p:tgtEl>
                                        <p:attrNameLst>
                                          <p:attrName>style.visibility</p:attrName>
                                        </p:attrNameLst>
                                      </p:cBhvr>
                                      <p:to>
                                        <p:strVal val="visible"/>
                                      </p:to>
                                    </p:set>
                                    <p:animEffect transition="in" filter="fade">
                                      <p:cBhvr>
                                        <p:cTn id="7" dur="500"/>
                                        <p:tgtEl>
                                          <p:spTgt spid="7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4">
                                            <p:txEl>
                                              <p:pRg st="2" end="2"/>
                                            </p:txEl>
                                          </p:spTgt>
                                        </p:tgtEl>
                                        <p:attrNameLst>
                                          <p:attrName>style.visibility</p:attrName>
                                        </p:attrNameLst>
                                      </p:cBhvr>
                                      <p:to>
                                        <p:strVal val="visible"/>
                                      </p:to>
                                    </p:set>
                                    <p:animEffect transition="in" filter="fade">
                                      <p:cBhvr>
                                        <p:cTn id="12" dur="500"/>
                                        <p:tgtEl>
                                          <p:spTgt spid="7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17"/>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EXERCISE 1</a:t>
            </a:r>
            <a:endParaRPr/>
          </a:p>
        </p:txBody>
      </p:sp>
      <p:sp>
        <p:nvSpPr>
          <p:cNvPr id="790" name="Google Shape;790;p17"/>
          <p:cNvSpPr txBox="1"/>
          <p:nvPr/>
        </p:nvSpPr>
        <p:spPr>
          <a:xfrm>
            <a:off x="789416" y="1118150"/>
            <a:ext cx="2916000" cy="7926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Comfortaa"/>
              <a:buNone/>
            </a:pPr>
            <a:r>
              <a:rPr lang="vi-VN" sz="1100" b="0" i="0" u="none" strike="noStrike" cap="none">
                <a:solidFill>
                  <a:srgbClr val="000000"/>
                </a:solidFill>
                <a:latin typeface="Comfortaa"/>
                <a:ea typeface="Comfortaa"/>
                <a:cs typeface="Comfortaa"/>
                <a:sym typeface="Comfortaa"/>
              </a:rPr>
              <a:t>ĐẾM XẤP XỈ</a:t>
            </a:r>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p:txBody>
      </p:sp>
      <p:pic>
        <p:nvPicPr>
          <p:cNvPr id="791" name="Google Shape;791;p17"/>
          <p:cNvPicPr preferRelativeResize="0"/>
          <p:nvPr/>
        </p:nvPicPr>
        <p:blipFill rotWithShape="1">
          <a:blip r:embed="rId3">
            <a:alphaModFix/>
          </a:blip>
          <a:srcRect/>
          <a:stretch/>
        </p:blipFill>
        <p:spPr>
          <a:xfrm>
            <a:off x="3705416" y="1143498"/>
            <a:ext cx="4258269" cy="1829055"/>
          </a:xfrm>
          <a:prstGeom prst="rect">
            <a:avLst/>
          </a:prstGeom>
          <a:noFill/>
          <a:ln>
            <a:noFill/>
          </a:ln>
        </p:spPr>
      </p:pic>
      <p:sp>
        <p:nvSpPr>
          <p:cNvPr id="792" name="Google Shape;792;p17"/>
          <p:cNvSpPr txBox="1"/>
          <p:nvPr/>
        </p:nvSpPr>
        <p:spPr>
          <a:xfrm>
            <a:off x="1349256" y="2325583"/>
            <a:ext cx="4596062" cy="2155270"/>
          </a:xfrm>
          <a:prstGeom prst="rect">
            <a:avLst/>
          </a:prstGeom>
          <a:blipFill rotWithShape="1">
            <a:blip r:embed="rId4">
              <a:alphaModFix/>
            </a:blip>
            <a:stretch>
              <a:fillRect l="-397" b="-225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VN" sz="1400" b="0" i="0" u="none" strike="noStrike" cap="none">
                <a:latin typeface="Arial"/>
                <a:ea typeface="Arial"/>
                <a:cs typeface="Arial"/>
                <a:sym typeface="Aria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0">
                                            <p:txEl>
                                              <p:pRg st="0" end="0"/>
                                            </p:txEl>
                                          </p:spTgt>
                                        </p:tgtEl>
                                        <p:attrNameLst>
                                          <p:attrName>style.visibility</p:attrName>
                                        </p:attrNameLst>
                                      </p:cBhvr>
                                      <p:to>
                                        <p:strVal val="visible"/>
                                      </p:to>
                                    </p:set>
                                    <p:animEffect transition="in" filter="fade">
                                      <p:cBhvr>
                                        <p:cTn id="7" dur="500"/>
                                        <p:tgtEl>
                                          <p:spTgt spid="7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1"/>
                                        </p:tgtEl>
                                        <p:attrNameLst>
                                          <p:attrName>style.visibility</p:attrName>
                                        </p:attrNameLst>
                                      </p:cBhvr>
                                      <p:to>
                                        <p:strVal val="visible"/>
                                      </p:to>
                                    </p:set>
                                    <p:animEffect transition="in" filter="fade">
                                      <p:cBhvr>
                                        <p:cTn id="12" dur="500"/>
                                        <p:tgtEl>
                                          <p:spTgt spid="7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92"/>
                                        </p:tgtEl>
                                        <p:attrNameLst>
                                          <p:attrName>style.visibility</p:attrName>
                                        </p:attrNameLst>
                                      </p:cBhvr>
                                      <p:to>
                                        <p:strVal val="visible"/>
                                      </p:to>
                                    </p:set>
                                    <p:animEffect transition="in" filter="fade">
                                      <p:cBhvr>
                                        <p:cTn id="17" dur="500"/>
                                        <p:tgtEl>
                                          <p:spTgt spid="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8"/>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EXERCISE 1</a:t>
            </a:r>
            <a:endParaRPr/>
          </a:p>
        </p:txBody>
      </p:sp>
      <p:sp>
        <p:nvSpPr>
          <p:cNvPr id="798" name="Google Shape;798;p18"/>
          <p:cNvSpPr txBox="1"/>
          <p:nvPr/>
        </p:nvSpPr>
        <p:spPr>
          <a:xfrm>
            <a:off x="789416" y="1118150"/>
            <a:ext cx="2916000" cy="7926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Comfortaa"/>
              <a:buNone/>
            </a:pPr>
            <a:r>
              <a:rPr lang="vi-VN" sz="1100" b="0" i="0" u="none" strike="noStrike" cap="none">
                <a:solidFill>
                  <a:srgbClr val="000000"/>
                </a:solidFill>
                <a:latin typeface="Comfortaa"/>
                <a:ea typeface="Comfortaa"/>
                <a:cs typeface="Comfortaa"/>
                <a:sym typeface="Comfortaa"/>
              </a:rPr>
              <a:t>ĐẾM XẤP XỈ</a:t>
            </a:r>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p:txBody>
      </p:sp>
      <p:pic>
        <p:nvPicPr>
          <p:cNvPr id="799" name="Google Shape;799;p18"/>
          <p:cNvPicPr preferRelativeResize="0"/>
          <p:nvPr/>
        </p:nvPicPr>
        <p:blipFill rotWithShape="1">
          <a:blip r:embed="rId3">
            <a:alphaModFix/>
          </a:blip>
          <a:srcRect/>
          <a:stretch/>
        </p:blipFill>
        <p:spPr>
          <a:xfrm>
            <a:off x="4572000" y="1118150"/>
            <a:ext cx="3419952" cy="2629267"/>
          </a:xfrm>
          <a:prstGeom prst="rect">
            <a:avLst/>
          </a:prstGeom>
          <a:noFill/>
          <a:ln>
            <a:noFill/>
          </a:ln>
        </p:spPr>
      </p:pic>
      <p:sp>
        <p:nvSpPr>
          <p:cNvPr id="800" name="Google Shape;800;p18"/>
          <p:cNvSpPr txBox="1"/>
          <p:nvPr/>
        </p:nvSpPr>
        <p:spPr>
          <a:xfrm>
            <a:off x="1342381" y="2281951"/>
            <a:ext cx="4596062" cy="2930931"/>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vi-VN" sz="1400" b="0" i="0" u="none" strike="noStrike" cap="none">
                <a:solidFill>
                  <a:srgbClr val="000000"/>
                </a:solidFill>
                <a:latin typeface="Calibri"/>
                <a:ea typeface="Calibri"/>
                <a:cs typeface="Calibri"/>
                <a:sym typeface="Calibri"/>
              </a:rPr>
              <a:t>T1 = O(1)</a:t>
            </a:r>
            <a:br>
              <a:rPr lang="vi-VN" sz="1400" b="0" i="0" u="none" strike="noStrike" cap="none">
                <a:solidFill>
                  <a:srgbClr val="000000"/>
                </a:solidFill>
                <a:latin typeface="Calibri"/>
                <a:ea typeface="Calibri"/>
                <a:cs typeface="Calibri"/>
                <a:sym typeface="Calibri"/>
              </a:rPr>
            </a:br>
            <a:r>
              <a:rPr lang="vi-VN" sz="1400" b="0" i="0" u="none" strike="noStrike" cap="none">
                <a:solidFill>
                  <a:srgbClr val="000000"/>
                </a:solidFill>
                <a:latin typeface="Calibri"/>
                <a:ea typeface="Calibri"/>
                <a:cs typeface="Calibri"/>
                <a:sym typeface="Calibri"/>
              </a:rPr>
              <a:t>T2 = O(1)</a:t>
            </a:r>
            <a:br>
              <a:rPr lang="vi-VN" sz="1400" b="0" i="0" u="none" strike="noStrike" cap="none">
                <a:solidFill>
                  <a:srgbClr val="000000"/>
                </a:solidFill>
                <a:latin typeface="Calibri"/>
                <a:ea typeface="Calibri"/>
                <a:cs typeface="Calibri"/>
                <a:sym typeface="Calibri"/>
              </a:rPr>
            </a:br>
            <a:r>
              <a:rPr lang="vi-VN" sz="1400" b="0" i="0" u="none" strike="noStrike" cap="none">
                <a:solidFill>
                  <a:srgbClr val="000000"/>
                </a:solidFill>
                <a:latin typeface="Calibri"/>
                <a:ea typeface="Calibri"/>
                <a:cs typeface="Calibri"/>
                <a:sym typeface="Calibri"/>
              </a:rPr>
              <a:t>T4 = O(1)</a:t>
            </a:r>
            <a:br>
              <a:rPr lang="vi-VN" sz="1400" b="0" i="0" u="none" strike="noStrike" cap="none">
                <a:solidFill>
                  <a:srgbClr val="000000"/>
                </a:solidFill>
                <a:latin typeface="Calibri"/>
                <a:ea typeface="Calibri"/>
                <a:cs typeface="Calibri"/>
                <a:sym typeface="Calibri"/>
              </a:rPr>
            </a:br>
            <a:r>
              <a:rPr lang="vi-VN" sz="1400" b="0" i="0" u="none" strike="noStrike" cap="none">
                <a:solidFill>
                  <a:srgbClr val="000000"/>
                </a:solidFill>
                <a:latin typeface="Calibri"/>
                <a:ea typeface="Calibri"/>
                <a:cs typeface="Calibri"/>
                <a:sym typeface="Calibri"/>
              </a:rPr>
              <a:t>T5 = O(1)</a:t>
            </a:r>
            <a:br>
              <a:rPr lang="vi-VN" sz="1400" b="0" i="0" u="none" strike="noStrike" cap="none">
                <a:solidFill>
                  <a:srgbClr val="000000"/>
                </a:solidFill>
                <a:latin typeface="Calibri"/>
                <a:ea typeface="Calibri"/>
                <a:cs typeface="Calibri"/>
                <a:sym typeface="Calibri"/>
              </a:rPr>
            </a:br>
            <a:r>
              <a:rPr lang="vi-VN" sz="1400" b="0" i="0" u="none" strike="noStrike" cap="none">
                <a:solidFill>
                  <a:srgbClr val="000000"/>
                </a:solidFill>
                <a:latin typeface="Calibri"/>
                <a:ea typeface="Calibri"/>
                <a:cs typeface="Calibri"/>
                <a:sym typeface="Calibri"/>
              </a:rPr>
              <a:t>T6 = O(1)</a:t>
            </a:r>
            <a:br>
              <a:rPr lang="vi-VN" sz="1400" b="0" i="0" u="none" strike="noStrike" cap="none">
                <a:solidFill>
                  <a:srgbClr val="000000"/>
                </a:solidFill>
                <a:latin typeface="Calibri"/>
                <a:ea typeface="Calibri"/>
                <a:cs typeface="Calibri"/>
                <a:sym typeface="Calibri"/>
              </a:rPr>
            </a:br>
            <a:r>
              <a:rPr lang="vi-VN" sz="1400" b="0" i="0" u="none" strike="noStrike" cap="none">
                <a:solidFill>
                  <a:srgbClr val="000000"/>
                </a:solidFill>
                <a:latin typeface="Calibri"/>
                <a:ea typeface="Calibri"/>
                <a:cs typeface="Calibri"/>
                <a:sym typeface="Calibri"/>
              </a:rPr>
              <a:t>T8 = O(1)</a:t>
            </a:r>
            <a:br>
              <a:rPr lang="vi-VN" sz="1400" b="0" i="0" u="none" strike="noStrike" cap="none">
                <a:solidFill>
                  <a:srgbClr val="000000"/>
                </a:solidFill>
                <a:latin typeface="Calibri"/>
                <a:ea typeface="Calibri"/>
                <a:cs typeface="Calibri"/>
                <a:sym typeface="Calibri"/>
              </a:rPr>
            </a:br>
            <a:r>
              <a:rPr lang="vi-VN" sz="1400" b="0" i="0" u="none" strike="noStrike" cap="none">
                <a:solidFill>
                  <a:srgbClr val="000000"/>
                </a:solidFill>
                <a:latin typeface="Calibri"/>
                <a:ea typeface="Calibri"/>
                <a:cs typeface="Calibri"/>
                <a:sym typeface="Calibri"/>
              </a:rPr>
              <a:t>T45678 = O(1) + O(1) + O(1) + O(1) = O(1)</a:t>
            </a:r>
            <a:br>
              <a:rPr lang="vi-VN" sz="1400" b="0" i="0" u="none" strike="noStrike" cap="none">
                <a:solidFill>
                  <a:srgbClr val="000000"/>
                </a:solidFill>
                <a:latin typeface="Calibri"/>
                <a:ea typeface="Calibri"/>
                <a:cs typeface="Calibri"/>
                <a:sym typeface="Calibri"/>
              </a:rPr>
            </a:br>
            <a:r>
              <a:rPr lang="vi-VN" sz="1400" b="0" i="0" u="none" strike="noStrike" cap="none">
                <a:solidFill>
                  <a:srgbClr val="000000"/>
                </a:solidFill>
                <a:latin typeface="Calibri"/>
                <a:ea typeface="Calibri"/>
                <a:cs typeface="Calibri"/>
                <a:sym typeface="Calibri"/>
              </a:rPr>
              <a:t>T3 = O(n)</a:t>
            </a:r>
            <a:br>
              <a:rPr lang="vi-VN" sz="1400" b="0" i="0" u="none" strike="noStrike" cap="none">
                <a:solidFill>
                  <a:srgbClr val="000000"/>
                </a:solidFill>
                <a:latin typeface="Calibri"/>
                <a:ea typeface="Calibri"/>
                <a:cs typeface="Calibri"/>
                <a:sym typeface="Calibri"/>
              </a:rPr>
            </a:br>
            <a:r>
              <a:rPr lang="vi-VN" sz="1400" b="0" i="0" u="none" strike="noStrike" cap="none">
                <a:solidFill>
                  <a:srgbClr val="000000"/>
                </a:solidFill>
                <a:latin typeface="Calibri"/>
                <a:ea typeface="Calibri"/>
                <a:cs typeface="Calibri"/>
                <a:sym typeface="Calibri"/>
              </a:rPr>
              <a:t>T345678 = O(n) * O(1) = O(n)</a:t>
            </a:r>
            <a:br>
              <a:rPr lang="vi-VN" sz="1400" b="0" i="0" u="none" strike="noStrike" cap="none">
                <a:solidFill>
                  <a:srgbClr val="000000"/>
                </a:solidFill>
                <a:latin typeface="Calibri"/>
                <a:ea typeface="Calibri"/>
                <a:cs typeface="Calibri"/>
                <a:sym typeface="Calibri"/>
              </a:rPr>
            </a:br>
            <a:r>
              <a:rPr lang="vi-VN" sz="1400" b="0" i="0" u="none" strike="noStrike" cap="none">
                <a:solidFill>
                  <a:srgbClr val="000000"/>
                </a:solidFill>
                <a:latin typeface="Calibri"/>
                <a:ea typeface="Calibri"/>
                <a:cs typeface="Calibri"/>
                <a:sym typeface="Calibri"/>
              </a:rPr>
              <a:t>T123456789 = O(n) + O(1) + O(1) = O(n)</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800"/>
              </a:spcBef>
              <a:spcAft>
                <a:spcPts val="0"/>
              </a:spcAft>
              <a:buNone/>
            </a:pPr>
            <a:br>
              <a:rPr lang="vi-VN" sz="1400" b="0" i="0" u="none" strike="noStrike" cap="none">
                <a:solidFill>
                  <a:srgbClr val="000000"/>
                </a:solidFill>
                <a:latin typeface="Calibri"/>
                <a:ea typeface="Calibri"/>
                <a:cs typeface="Calibri"/>
                <a:sym typeface="Calibri"/>
              </a:rPr>
            </a:b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9"/>
                                        </p:tgtEl>
                                        <p:attrNameLst>
                                          <p:attrName>style.visibility</p:attrName>
                                        </p:attrNameLst>
                                      </p:cBhvr>
                                      <p:to>
                                        <p:strVal val="visible"/>
                                      </p:to>
                                    </p:set>
                                    <p:animEffect transition="in" filter="fade">
                                      <p:cBhvr>
                                        <p:cTn id="7" dur="500"/>
                                        <p:tgtEl>
                                          <p:spTgt spid="7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0"/>
                                        </p:tgtEl>
                                        <p:attrNameLst>
                                          <p:attrName>style.visibility</p:attrName>
                                        </p:attrNameLst>
                                      </p:cBhvr>
                                      <p:to>
                                        <p:strVal val="visible"/>
                                      </p:to>
                                    </p:set>
                                    <p:animEffect transition="in" filter="fade">
                                      <p:cBhvr>
                                        <p:cTn id="12" dur="500"/>
                                        <p:tgtEl>
                                          <p:spTgt spid="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2"/>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EXERCISE 2</a:t>
            </a:r>
            <a:endParaRPr/>
          </a:p>
        </p:txBody>
      </p:sp>
      <p:sp>
        <p:nvSpPr>
          <p:cNvPr id="829" name="Google Shape;829;p22"/>
          <p:cNvSpPr txBox="1"/>
          <p:nvPr/>
        </p:nvSpPr>
        <p:spPr>
          <a:xfrm>
            <a:off x="789416" y="1118150"/>
            <a:ext cx="2916000" cy="7926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Comfortaa"/>
              <a:buNone/>
            </a:pPr>
            <a:r>
              <a:rPr lang="vi-VN" sz="1100" b="0" i="0" u="none" strike="noStrike" cap="none">
                <a:solidFill>
                  <a:srgbClr val="000000"/>
                </a:solidFill>
                <a:latin typeface="Comfortaa"/>
                <a:ea typeface="Comfortaa"/>
                <a:cs typeface="Comfortaa"/>
                <a:sym typeface="Comfortaa"/>
              </a:rPr>
              <a:t>ĐẾM CHÍNH XÁC</a:t>
            </a:r>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p:txBody>
      </p:sp>
      <p:pic>
        <p:nvPicPr>
          <p:cNvPr id="830" name="Google Shape;830;p22"/>
          <p:cNvPicPr preferRelativeResize="0"/>
          <p:nvPr/>
        </p:nvPicPr>
        <p:blipFill rotWithShape="1">
          <a:blip r:embed="rId3">
            <a:alphaModFix/>
          </a:blip>
          <a:srcRect/>
          <a:stretch/>
        </p:blipFill>
        <p:spPr>
          <a:xfrm>
            <a:off x="4067118" y="1466322"/>
            <a:ext cx="3801005" cy="278168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0"/>
                                        </p:tgtEl>
                                        <p:attrNameLst>
                                          <p:attrName>style.visibility</p:attrName>
                                        </p:attrNameLst>
                                      </p:cBhvr>
                                      <p:to>
                                        <p:strVal val="visible"/>
                                      </p:to>
                                    </p:set>
                                    <p:animEffect transition="in" filter="fade">
                                      <p:cBhvr>
                                        <p:cTn id="7" dur="500"/>
                                        <p:tgtEl>
                                          <p:spTgt spid="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23"/>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EXERCISE 2</a:t>
            </a:r>
            <a:endParaRPr/>
          </a:p>
        </p:txBody>
      </p:sp>
      <p:sp>
        <p:nvSpPr>
          <p:cNvPr id="836" name="Google Shape;836;p23"/>
          <p:cNvSpPr txBox="1"/>
          <p:nvPr/>
        </p:nvSpPr>
        <p:spPr>
          <a:xfrm>
            <a:off x="789416" y="1118150"/>
            <a:ext cx="2916000" cy="7926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Comfortaa"/>
              <a:buNone/>
            </a:pPr>
            <a:r>
              <a:rPr lang="vi-VN" sz="1100" b="0" i="0" u="none" strike="noStrike" cap="none">
                <a:solidFill>
                  <a:srgbClr val="000000"/>
                </a:solidFill>
                <a:latin typeface="Comfortaa"/>
                <a:ea typeface="Comfortaa"/>
                <a:cs typeface="Comfortaa"/>
                <a:sym typeface="Comfortaa"/>
              </a:rPr>
              <a:t>ĐẾM CHÍNH XÁC</a:t>
            </a:r>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p:txBody>
      </p:sp>
      <p:sp>
        <p:nvSpPr>
          <p:cNvPr id="837" name="Google Shape;837;p23"/>
          <p:cNvSpPr txBox="1"/>
          <p:nvPr/>
        </p:nvSpPr>
        <p:spPr>
          <a:xfrm>
            <a:off x="4584675" y="585982"/>
            <a:ext cx="4596062" cy="3971536"/>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vi-VN" sz="1400" b="0" i="0" u="none" strike="noStrike" cap="none">
                <a:solidFill>
                  <a:srgbClr val="000000"/>
                </a:solidFill>
                <a:latin typeface="Times New Roman"/>
                <a:ea typeface="Times New Roman"/>
                <a:cs typeface="Times New Roman"/>
                <a:sym typeface="Times New Roman"/>
              </a:rPr>
              <a:t>S=0;		(1 g)</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vi-VN" sz="1400" b="0" i="0" u="none" strike="noStrike" cap="none">
                <a:solidFill>
                  <a:srgbClr val="000000"/>
                </a:solidFill>
                <a:latin typeface="Times New Roman"/>
                <a:ea typeface="Times New Roman"/>
                <a:cs typeface="Times New Roman"/>
                <a:sym typeface="Times New Roman"/>
              </a:rPr>
              <a:t>i=1;		(1 g)</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vi-VN" sz="1400" b="0" i="0" u="none" strike="noStrike" cap="none">
                <a:solidFill>
                  <a:srgbClr val="000000"/>
                </a:solidFill>
                <a:latin typeface="Times New Roman"/>
                <a:ea typeface="Times New Roman"/>
                <a:cs typeface="Times New Roman"/>
                <a:sym typeface="Times New Roman"/>
              </a:rPr>
              <a:t>while(i&lt;=n)		(n+1 ss)</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vi-VN"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vi-VN" sz="1400" b="0" i="0" u="none" strike="noStrike" cap="none">
                <a:solidFill>
                  <a:srgbClr val="000000"/>
                </a:solidFill>
                <a:latin typeface="Times New Roman"/>
                <a:ea typeface="Times New Roman"/>
                <a:cs typeface="Times New Roman"/>
                <a:sym typeface="Times New Roman"/>
              </a:rPr>
              <a:t>	j=1;	(n g)</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vi-VN" sz="1400" b="0" i="0" u="none" strike="noStrike" cap="none">
                <a:solidFill>
                  <a:srgbClr val="000000"/>
                </a:solidFill>
                <a:latin typeface="Times New Roman"/>
                <a:ea typeface="Times New Roman"/>
                <a:cs typeface="Times New Roman"/>
                <a:sym typeface="Times New Roman"/>
              </a:rPr>
              <a:t>	while(j&lt;=i*i)</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vi-VN" sz="14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vi-VN" sz="1400" b="0" i="0" u="none" strike="noStrike" cap="none">
                <a:solidFill>
                  <a:srgbClr val="000000"/>
                </a:solidFill>
                <a:latin typeface="Times New Roman"/>
                <a:ea typeface="Times New Roman"/>
                <a:cs typeface="Times New Roman"/>
                <a:sym typeface="Times New Roman"/>
              </a:rPr>
              <a:t>		s=s+1;</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vi-VN" sz="1400" b="0" i="0" u="none" strike="noStrike" cap="none">
                <a:solidFill>
                  <a:srgbClr val="000000"/>
                </a:solidFill>
                <a:latin typeface="Times New Roman"/>
                <a:ea typeface="Times New Roman"/>
                <a:cs typeface="Times New Roman"/>
                <a:sym typeface="Times New Roman"/>
              </a:rPr>
              <a:t>		j=j+1;</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vi-VN" sz="14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vi-VN" sz="1400" b="0" i="0" u="none" strike="noStrike" cap="none">
                <a:solidFill>
                  <a:srgbClr val="000000"/>
                </a:solidFill>
                <a:latin typeface="Times New Roman"/>
                <a:ea typeface="Times New Roman"/>
                <a:cs typeface="Times New Roman"/>
                <a:sym typeface="Times New Roman"/>
              </a:rPr>
              <a:t>	i=i+1;	(n g)</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vi-VN"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7"/>
                                        </p:tgtEl>
                                        <p:attrNameLst>
                                          <p:attrName>style.visibility</p:attrName>
                                        </p:attrNameLst>
                                      </p:cBhvr>
                                      <p:to>
                                        <p:strVal val="visible"/>
                                      </p:to>
                                    </p:set>
                                    <p:animEffect transition="in" filter="fade">
                                      <p:cBhvr>
                                        <p:cTn id="7" dur="500"/>
                                        <p:tgtEl>
                                          <p:spTgt spid="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24"/>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EXERCISE 2</a:t>
            </a:r>
            <a:endParaRPr/>
          </a:p>
        </p:txBody>
      </p:sp>
      <p:sp>
        <p:nvSpPr>
          <p:cNvPr id="843" name="Google Shape;843;p24"/>
          <p:cNvSpPr txBox="1"/>
          <p:nvPr/>
        </p:nvSpPr>
        <p:spPr>
          <a:xfrm>
            <a:off x="789416" y="1118150"/>
            <a:ext cx="2916000" cy="7926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Comfortaa"/>
              <a:buNone/>
            </a:pPr>
            <a:r>
              <a:rPr lang="vi-VN" sz="1100" b="0" i="0" u="none" strike="noStrike" cap="none">
                <a:solidFill>
                  <a:srgbClr val="000000"/>
                </a:solidFill>
                <a:latin typeface="Comfortaa"/>
                <a:ea typeface="Comfortaa"/>
                <a:cs typeface="Comfortaa"/>
                <a:sym typeface="Comfortaa"/>
              </a:rPr>
              <a:t>ĐẾM CHÍNH XÁC</a:t>
            </a:r>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p:txBody>
      </p:sp>
      <p:sp>
        <p:nvSpPr>
          <p:cNvPr id="844" name="Google Shape;844;p24"/>
          <p:cNvSpPr txBox="1"/>
          <p:nvPr/>
        </p:nvSpPr>
        <p:spPr>
          <a:xfrm>
            <a:off x="4584675" y="1612243"/>
            <a:ext cx="4596062" cy="3099054"/>
          </a:xfrm>
          <a:prstGeom prst="rect">
            <a:avLst/>
          </a:prstGeom>
          <a:blipFill rotWithShape="1">
            <a:blip r:embed="rId3">
              <a:alphaModFix/>
            </a:blip>
            <a:stretch>
              <a:fillRect l="-397" t="-19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VN" sz="1400" b="0" i="0" u="none" strike="noStrike" cap="none">
                <a:latin typeface="Arial"/>
                <a:ea typeface="Arial"/>
                <a:cs typeface="Arial"/>
                <a:sym typeface="Arial"/>
              </a:rPr>
              <a:t> </a:t>
            </a:r>
            <a:endParaRPr/>
          </a:p>
        </p:txBody>
      </p:sp>
      <p:sp>
        <p:nvSpPr>
          <p:cNvPr id="845" name="Google Shape;845;p24"/>
          <p:cNvSpPr txBox="1"/>
          <p:nvPr/>
        </p:nvSpPr>
        <p:spPr>
          <a:xfrm>
            <a:off x="418046" y="1612243"/>
            <a:ext cx="4596062" cy="2698367"/>
          </a:xfrm>
          <a:prstGeom prst="rect">
            <a:avLst/>
          </a:prstGeom>
          <a:blipFill rotWithShape="1">
            <a:blip r:embed="rId4">
              <a:alphaModFix/>
            </a:blip>
            <a:stretch>
              <a:fillRect l="-397" t="-22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VN" sz="1400" b="0" i="0" u="none" strike="noStrike" cap="none">
                <a:latin typeface="Arial"/>
                <a:ea typeface="Arial"/>
                <a:cs typeface="Arial"/>
                <a:sym typeface="Arial"/>
              </a:rPr>
              <a:t> </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fade">
                                      <p:cBhvr>
                                        <p:cTn id="7" dur="500"/>
                                        <p:tgtEl>
                                          <p:spTgt spid="8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4"/>
                                        </p:tgtEl>
                                        <p:attrNameLst>
                                          <p:attrName>style.visibility</p:attrName>
                                        </p:attrNameLst>
                                      </p:cBhvr>
                                      <p:to>
                                        <p:strVal val="visible"/>
                                      </p:to>
                                    </p:set>
                                    <p:animEffect transition="in" filter="fade">
                                      <p:cBhvr>
                                        <p:cTn id="12" dur="500"/>
                                        <p:tgtEl>
                                          <p:spTgt spid="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animBg="1"/>
      <p:bldP spid="8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25"/>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EXERCISE 2</a:t>
            </a:r>
            <a:endParaRPr/>
          </a:p>
        </p:txBody>
      </p:sp>
      <p:sp>
        <p:nvSpPr>
          <p:cNvPr id="851" name="Google Shape;851;p25"/>
          <p:cNvSpPr txBox="1"/>
          <p:nvPr/>
        </p:nvSpPr>
        <p:spPr>
          <a:xfrm>
            <a:off x="789416" y="1118150"/>
            <a:ext cx="2916000" cy="7926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Comfortaa"/>
              <a:buNone/>
            </a:pPr>
            <a:r>
              <a:rPr lang="vi-VN" sz="1100" b="0" i="0" u="none" strike="noStrike" cap="none">
                <a:solidFill>
                  <a:srgbClr val="000000"/>
                </a:solidFill>
                <a:latin typeface="Comfortaa"/>
                <a:ea typeface="Comfortaa"/>
                <a:cs typeface="Comfortaa"/>
                <a:sym typeface="Comfortaa"/>
              </a:rPr>
              <a:t>ĐẾM CHÍNH XÁC</a:t>
            </a:r>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p:txBody>
      </p:sp>
      <p:pic>
        <p:nvPicPr>
          <p:cNvPr id="852" name="Google Shape;852;p25"/>
          <p:cNvPicPr preferRelativeResize="0"/>
          <p:nvPr/>
        </p:nvPicPr>
        <p:blipFill rotWithShape="1">
          <a:blip r:embed="rId3">
            <a:alphaModFix/>
          </a:blip>
          <a:srcRect/>
          <a:stretch/>
        </p:blipFill>
        <p:spPr>
          <a:xfrm>
            <a:off x="4184323" y="1514450"/>
            <a:ext cx="3715268" cy="2676899"/>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2"/>
                                        </p:tgtEl>
                                        <p:attrNameLst>
                                          <p:attrName>style.visibility</p:attrName>
                                        </p:attrNameLst>
                                      </p:cBhvr>
                                      <p:to>
                                        <p:strVal val="visible"/>
                                      </p:to>
                                    </p:set>
                                    <p:animEffect transition="in" filter="fade">
                                      <p:cBhvr>
                                        <p:cTn id="7" dur="5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6"/>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EXERCISE 2</a:t>
            </a:r>
            <a:endParaRPr/>
          </a:p>
        </p:txBody>
      </p:sp>
      <p:sp>
        <p:nvSpPr>
          <p:cNvPr id="858" name="Google Shape;858;p26"/>
          <p:cNvSpPr txBox="1"/>
          <p:nvPr/>
        </p:nvSpPr>
        <p:spPr>
          <a:xfrm>
            <a:off x="789416" y="1118150"/>
            <a:ext cx="2916000" cy="7926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Comfortaa"/>
              <a:buNone/>
            </a:pPr>
            <a:r>
              <a:rPr lang="vi-VN" sz="1100" b="0" i="0" u="none" strike="noStrike" cap="none">
                <a:solidFill>
                  <a:srgbClr val="000000"/>
                </a:solidFill>
                <a:latin typeface="Comfortaa"/>
                <a:ea typeface="Comfortaa"/>
                <a:cs typeface="Comfortaa"/>
                <a:sym typeface="Comfortaa"/>
              </a:rPr>
              <a:t>ĐẾM CHÍNH XÁC</a:t>
            </a:r>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p:txBody>
      </p:sp>
      <p:sp>
        <p:nvSpPr>
          <p:cNvPr id="859" name="Google Shape;859;p26"/>
          <p:cNvSpPr txBox="1"/>
          <p:nvPr/>
        </p:nvSpPr>
        <p:spPr>
          <a:xfrm>
            <a:off x="842524" y="1355819"/>
            <a:ext cx="4596062" cy="3305328"/>
          </a:xfrm>
          <a:prstGeom prst="rect">
            <a:avLst/>
          </a:prstGeom>
          <a:blipFill rotWithShape="1">
            <a:blip r:embed="rId3">
              <a:alphaModFix/>
            </a:blip>
            <a:stretch>
              <a:fillRect l="-397" t="-181" b="-92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VN" sz="1400" b="0" i="0" u="none" strike="noStrike" cap="none">
                <a:latin typeface="Arial"/>
                <a:ea typeface="Arial"/>
                <a:cs typeface="Arial"/>
                <a:sym typeface="Arial"/>
              </a:rPr>
              <a:t> </a:t>
            </a:r>
            <a:endParaRPr/>
          </a:p>
        </p:txBody>
      </p:sp>
      <p:sp>
        <p:nvSpPr>
          <p:cNvPr id="860" name="Google Shape;860;p26"/>
          <p:cNvSpPr txBox="1"/>
          <p:nvPr/>
        </p:nvSpPr>
        <p:spPr>
          <a:xfrm>
            <a:off x="4416736" y="1055352"/>
            <a:ext cx="4596062" cy="3675750"/>
          </a:xfrm>
          <a:prstGeom prst="rect">
            <a:avLst/>
          </a:prstGeom>
          <a:blipFill rotWithShape="1">
            <a:blip r:embed="rId4">
              <a:alphaModFix/>
            </a:blip>
            <a:stretch>
              <a:fillRect l="-397" t="-33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VN" sz="1400" b="0" i="0" u="none" strike="noStrike" cap="none">
                <a:latin typeface="Arial"/>
                <a:ea typeface="Arial"/>
                <a:cs typeface="Arial"/>
                <a:sym typeface="Arial"/>
              </a:rPr>
              <a:t> </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9"/>
                                        </p:tgtEl>
                                        <p:attrNameLst>
                                          <p:attrName>style.visibility</p:attrName>
                                        </p:attrNameLst>
                                      </p:cBhvr>
                                      <p:to>
                                        <p:strVal val="visible"/>
                                      </p:to>
                                    </p:set>
                                    <p:animEffect transition="in" filter="fade">
                                      <p:cBhvr>
                                        <p:cTn id="7" dur="500"/>
                                        <p:tgtEl>
                                          <p:spTgt spid="8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
                                        </p:tgtEl>
                                        <p:attrNameLst>
                                          <p:attrName>style.visibility</p:attrName>
                                        </p:attrNameLst>
                                      </p:cBhvr>
                                      <p:to>
                                        <p:strVal val="visible"/>
                                      </p:to>
                                    </p:set>
                                    <p:animEffect transition="in" filter="fade">
                                      <p:cBhvr>
                                        <p:cTn id="12" dur="5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 grpId="0" animBg="1"/>
      <p:bldP spid="86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7"/>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EXERCISE 2</a:t>
            </a:r>
            <a:endParaRPr/>
          </a:p>
        </p:txBody>
      </p:sp>
      <p:sp>
        <p:nvSpPr>
          <p:cNvPr id="866" name="Google Shape;866;p27"/>
          <p:cNvSpPr txBox="1"/>
          <p:nvPr/>
        </p:nvSpPr>
        <p:spPr>
          <a:xfrm>
            <a:off x="789416" y="1118150"/>
            <a:ext cx="2916000" cy="7926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Comfortaa"/>
              <a:buNone/>
            </a:pPr>
            <a:r>
              <a:rPr lang="vi-VN" sz="1100" b="0" i="0" u="none" strike="noStrike" cap="none">
                <a:solidFill>
                  <a:srgbClr val="000000"/>
                </a:solidFill>
                <a:latin typeface="Comfortaa"/>
                <a:ea typeface="Comfortaa"/>
                <a:cs typeface="Comfortaa"/>
                <a:sym typeface="Comfortaa"/>
              </a:rPr>
              <a:t>ĐẾM CHÍNH XÁC</a:t>
            </a:r>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p:txBody>
      </p:sp>
      <p:sp>
        <p:nvSpPr>
          <p:cNvPr id="867" name="Google Shape;867;p27"/>
          <p:cNvSpPr txBox="1"/>
          <p:nvPr/>
        </p:nvSpPr>
        <p:spPr>
          <a:xfrm>
            <a:off x="3883420" y="1514450"/>
            <a:ext cx="4596062" cy="2721707"/>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VN" sz="1400" b="0" i="0" u="none" strike="noStrike" cap="none">
                <a:latin typeface="Arial"/>
                <a:ea typeface="Arial"/>
                <a:cs typeface="Arial"/>
                <a:sym typeface="Arial"/>
              </a:rPr>
              <a:t> </a:t>
            </a:r>
            <a:endParaRPr/>
          </a:p>
        </p:txBody>
      </p:sp>
      <p:sp>
        <p:nvSpPr>
          <p:cNvPr id="868" name="Google Shape;868;p27"/>
          <p:cNvSpPr txBox="1"/>
          <p:nvPr/>
        </p:nvSpPr>
        <p:spPr>
          <a:xfrm>
            <a:off x="-11387" y="1736552"/>
            <a:ext cx="4596062" cy="1670394"/>
          </a:xfrm>
          <a:prstGeom prst="rect">
            <a:avLst/>
          </a:prstGeom>
          <a:blipFill rotWithShape="1">
            <a:blip r:embed="rId4">
              <a:alphaModFix/>
            </a:blip>
            <a:stretch>
              <a:fillRect t="-36494" b="-437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VN" sz="1400" b="0" i="0" u="none" strike="noStrike" cap="none">
                <a:latin typeface="Arial"/>
                <a:ea typeface="Arial"/>
                <a:cs typeface="Arial"/>
                <a:sym typeface="Arial"/>
              </a:rPr>
              <a:t> </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8"/>
                                        </p:tgtEl>
                                        <p:attrNameLst>
                                          <p:attrName>style.visibility</p:attrName>
                                        </p:attrNameLst>
                                      </p:cBhvr>
                                      <p:to>
                                        <p:strVal val="visible"/>
                                      </p:to>
                                    </p:set>
                                    <p:animEffect transition="in" filter="fade">
                                      <p:cBhvr>
                                        <p:cTn id="7" dur="500"/>
                                        <p:tgtEl>
                                          <p:spTgt spid="8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7"/>
                                        </p:tgtEl>
                                        <p:attrNameLst>
                                          <p:attrName>style.visibility</p:attrName>
                                        </p:attrNameLst>
                                      </p:cBhvr>
                                      <p:to>
                                        <p:strVal val="visible"/>
                                      </p:to>
                                    </p:set>
                                    <p:animEffect transition="in" filter="fade">
                                      <p:cBhvr>
                                        <p:cTn id="12" dur="500"/>
                                        <p:tgtEl>
                                          <p:spTgt spid="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 grpId="0" animBg="1"/>
      <p:bldP spid="86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vi-VN"/>
              <a:t>Cac buoc tinh do phuc tap thuat toan</a:t>
            </a:r>
            <a:endParaRPr/>
          </a:p>
        </p:txBody>
      </p:sp>
      <p:sp>
        <p:nvSpPr>
          <p:cNvPr id="673" name="Google Shape;673;p3"/>
          <p:cNvSpPr txBox="1">
            <a:spLocks noGrp="1"/>
          </p:cNvSpPr>
          <p:nvPr>
            <p:ph type="body" idx="1"/>
          </p:nvPr>
        </p:nvSpPr>
        <p:spPr>
          <a:xfrm>
            <a:off x="939525" y="1476375"/>
            <a:ext cx="6063900" cy="3048000"/>
          </a:xfrm>
          <a:prstGeom prst="rect">
            <a:avLst/>
          </a:prstGeom>
          <a:noFill/>
          <a:ln>
            <a:noFill/>
          </a:ln>
        </p:spPr>
        <p:txBody>
          <a:bodyPr spcFirstLastPara="1" wrap="square" lIns="91425" tIns="91425" rIns="91425" bIns="91425" anchor="t" anchorCtr="0">
            <a:noAutofit/>
          </a:bodyPr>
          <a:lstStyle/>
          <a:p>
            <a:pPr marL="165100" lvl="0" indent="0">
              <a:buNone/>
            </a:pPr>
            <a:r>
              <a:rPr lang="vi-VN" sz="1400" dirty="0">
                <a:solidFill>
                  <a:schemeClr val="accent5">
                    <a:lumMod val="50000"/>
                  </a:schemeClr>
                </a:solidFill>
              </a:rPr>
              <a:t>Bước 1: </a:t>
            </a:r>
            <a:r>
              <a:rPr lang="vi-VN" sz="1400" dirty="0">
                <a:solidFill>
                  <a:schemeClr val="tx1"/>
                </a:solidFill>
              </a:rPr>
              <a:t>Chọn </a:t>
            </a:r>
            <a:r>
              <a:rPr lang="vi-VN" sz="1400" dirty="0">
                <a:solidFill>
                  <a:schemeClr val="accent4">
                    <a:lumMod val="50000"/>
                  </a:schemeClr>
                </a:solidFill>
              </a:rPr>
              <a:t>tham số đầu vào </a:t>
            </a:r>
            <a:r>
              <a:rPr lang="vi-VN" sz="1400" dirty="0">
                <a:solidFill>
                  <a:schemeClr val="tx1"/>
                </a:solidFill>
              </a:rPr>
              <a:t>chỉ kích thước dữ liệu</a:t>
            </a:r>
            <a:endParaRPr lang="vi-VN" sz="1400" dirty="0">
              <a:solidFill>
                <a:schemeClr val="accent5">
                  <a:lumMod val="50000"/>
                </a:schemeClr>
              </a:solidFill>
            </a:endParaRPr>
          </a:p>
          <a:p>
            <a:pPr marL="165100" lvl="0" indent="0">
              <a:buNone/>
            </a:pPr>
            <a:r>
              <a:rPr lang="vi-VN" sz="1400" dirty="0">
                <a:solidFill>
                  <a:schemeClr val="accent5">
                    <a:lumMod val="50000"/>
                  </a:schemeClr>
                </a:solidFill>
              </a:rPr>
              <a:t>Bước 2: </a:t>
            </a:r>
            <a:r>
              <a:rPr lang="vi-VN" sz="1400" dirty="0"/>
              <a:t>Nhận dạng </a:t>
            </a:r>
            <a:r>
              <a:rPr lang="vi-VN" sz="1400" dirty="0">
                <a:solidFill>
                  <a:schemeClr val="accent4">
                    <a:lumMod val="50000"/>
                  </a:schemeClr>
                </a:solidFill>
              </a:rPr>
              <a:t>phép tính cơ sở</a:t>
            </a:r>
            <a:r>
              <a:rPr lang="vi-VN" sz="1400" dirty="0"/>
              <a:t> của thuật toán</a:t>
            </a:r>
          </a:p>
          <a:p>
            <a:pPr marL="165100" lvl="0" indent="0">
              <a:buNone/>
            </a:pPr>
            <a:r>
              <a:rPr lang="vi-VN" sz="1400" dirty="0">
                <a:solidFill>
                  <a:schemeClr val="accent5">
                    <a:lumMod val="50000"/>
                  </a:schemeClr>
                </a:solidFill>
              </a:rPr>
              <a:t>Bước 3: </a:t>
            </a:r>
            <a:r>
              <a:rPr lang="vi-VN" sz="1400" dirty="0">
                <a:solidFill>
                  <a:schemeClr val="tx1"/>
                </a:solidFill>
              </a:rPr>
              <a:t>Xem số lần thực hiện các phép tính cơ sở có </a:t>
            </a:r>
            <a:r>
              <a:rPr lang="vi-VN" sz="1400" dirty="0">
                <a:solidFill>
                  <a:schemeClr val="accent4">
                    <a:lumMod val="50000"/>
                  </a:schemeClr>
                </a:solidFill>
              </a:rPr>
              <a:t>phụ thuộc vào mỗi kích thước đầu vào </a:t>
            </a:r>
            <a:r>
              <a:rPr lang="vi-VN" sz="1400" dirty="0">
                <a:solidFill>
                  <a:schemeClr val="tx1"/>
                </a:solidFill>
              </a:rPr>
              <a:t>hay không. </a:t>
            </a:r>
          </a:p>
          <a:p>
            <a:pPr marL="165100" lvl="0" indent="0">
              <a:buNone/>
            </a:pPr>
            <a:r>
              <a:rPr lang="vi-VN" sz="1400" dirty="0">
                <a:solidFill>
                  <a:schemeClr val="tx1"/>
                </a:solidFill>
              </a:rPr>
              <a:t>Nếu phụ thuộc vào các yếu tố khác nữa, thì worst-case average-case và nếu cần thiết thì best-case được kiểm tra riêng biệt nhau</a:t>
            </a:r>
          </a:p>
          <a:p>
            <a:pPr marL="165100" lvl="0" indent="0">
              <a:buNone/>
            </a:pPr>
            <a:r>
              <a:rPr lang="vi-VN" sz="1400" dirty="0">
                <a:solidFill>
                  <a:schemeClr val="accent5">
                    <a:lumMod val="50000"/>
                  </a:schemeClr>
                </a:solidFill>
              </a:rPr>
              <a:t>Bước 4:</a:t>
            </a:r>
            <a:r>
              <a:rPr lang="vi-VN" sz="1400" dirty="0"/>
              <a:t> </a:t>
            </a:r>
            <a:r>
              <a:rPr lang="vi-VN" sz="1400" dirty="0">
                <a:solidFill>
                  <a:schemeClr val="accent4">
                    <a:lumMod val="50000"/>
                  </a:schemeClr>
                </a:solidFill>
              </a:rPr>
              <a:t>Đếm tổng </a:t>
            </a:r>
            <a:r>
              <a:rPr lang="vi-VN" sz="1400" dirty="0">
                <a:solidFill>
                  <a:schemeClr val="tx1"/>
                </a:solidFill>
              </a:rPr>
              <a:t>số lần thực thi phép toán cơ bản</a:t>
            </a:r>
          </a:p>
          <a:p>
            <a:pPr marL="165100" lvl="0" indent="0">
              <a:buNone/>
            </a:pPr>
            <a:r>
              <a:rPr lang="vi-VN" sz="1400" dirty="0">
                <a:solidFill>
                  <a:schemeClr val="accent5">
                    <a:lumMod val="50000"/>
                  </a:schemeClr>
                </a:solidFill>
              </a:rPr>
              <a:t>Bước 5: </a:t>
            </a:r>
            <a:r>
              <a:rPr lang="vi-VN" sz="1400" dirty="0">
                <a:solidFill>
                  <a:schemeClr val="tx1"/>
                </a:solidFill>
              </a:rPr>
              <a:t>Sử dụng các công thức và và quy tắc cộng, hoặc tìm 1 hàm nào đó để tính tổng hoặc ít nhất là </a:t>
            </a:r>
            <a:r>
              <a:rPr lang="vi-VN" sz="1400" dirty="0">
                <a:solidFill>
                  <a:schemeClr val="accent4">
                    <a:lumMod val="50000"/>
                  </a:schemeClr>
                </a:solidFill>
              </a:rPr>
              <a:t>thể hiện được tốc độ tăng</a:t>
            </a:r>
          </a:p>
          <a:p>
            <a:pPr marL="165100" lvl="0" indent="0" algn="l" rtl="0">
              <a:lnSpc>
                <a:spcPct val="115000"/>
              </a:lnSpc>
              <a:spcBef>
                <a:spcPts val="0"/>
              </a:spcBef>
              <a:spcAft>
                <a:spcPts val="0"/>
              </a:spcAft>
              <a:buSzPts val="10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2"/>
                                        </p:tgtEl>
                                        <p:attrNameLst>
                                          <p:attrName>style.visibility</p:attrName>
                                        </p:attrNameLst>
                                      </p:cBhvr>
                                      <p:to>
                                        <p:strVal val="visible"/>
                                      </p:to>
                                    </p:set>
                                    <p:animEffect transition="in" filter="fade">
                                      <p:cBhvr>
                                        <p:cTn id="7" dur="500"/>
                                        <p:tgtEl>
                                          <p:spTgt spid="672"/>
                                        </p:tgtEl>
                                      </p:cBhvr>
                                    </p:animEffect>
                                  </p:childTnLst>
                                </p:cTn>
                              </p:par>
                              <p:par>
                                <p:cTn id="8" presetID="10" presetClass="entr" presetSubtype="0" fill="hold" nodeType="withEffect">
                                  <p:stCondLst>
                                    <p:cond delay="0"/>
                                  </p:stCondLst>
                                  <p:childTnLst>
                                    <p:set>
                                      <p:cBhvr>
                                        <p:cTn id="9" dur="1" fill="hold">
                                          <p:stCondLst>
                                            <p:cond delay="0"/>
                                          </p:stCondLst>
                                        </p:cTn>
                                        <p:tgtEl>
                                          <p:spTgt spid="673">
                                            <p:txEl>
                                              <p:pRg st="0" end="0"/>
                                            </p:txEl>
                                          </p:spTgt>
                                        </p:tgtEl>
                                        <p:attrNameLst>
                                          <p:attrName>style.visibility</p:attrName>
                                        </p:attrNameLst>
                                      </p:cBhvr>
                                      <p:to>
                                        <p:strVal val="visible"/>
                                      </p:to>
                                    </p:set>
                                    <p:animEffect transition="in" filter="fade">
                                      <p:cBhvr>
                                        <p:cTn id="10" dur="500"/>
                                        <p:tgtEl>
                                          <p:spTgt spid="67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73">
                                            <p:txEl>
                                              <p:pRg st="1" end="1"/>
                                            </p:txEl>
                                          </p:spTgt>
                                        </p:tgtEl>
                                        <p:attrNameLst>
                                          <p:attrName>style.visibility</p:attrName>
                                        </p:attrNameLst>
                                      </p:cBhvr>
                                      <p:to>
                                        <p:strVal val="visible"/>
                                      </p:to>
                                    </p:set>
                                    <p:animEffect transition="in" filter="fade">
                                      <p:cBhvr>
                                        <p:cTn id="13" dur="500"/>
                                        <p:tgtEl>
                                          <p:spTgt spid="67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73">
                                            <p:txEl>
                                              <p:pRg st="2" end="2"/>
                                            </p:txEl>
                                          </p:spTgt>
                                        </p:tgtEl>
                                        <p:attrNameLst>
                                          <p:attrName>style.visibility</p:attrName>
                                        </p:attrNameLst>
                                      </p:cBhvr>
                                      <p:to>
                                        <p:strVal val="visible"/>
                                      </p:to>
                                    </p:set>
                                    <p:animEffect transition="in" filter="fade">
                                      <p:cBhvr>
                                        <p:cTn id="16" dur="500"/>
                                        <p:tgtEl>
                                          <p:spTgt spid="67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73">
                                            <p:txEl>
                                              <p:pRg st="3" end="3"/>
                                            </p:txEl>
                                          </p:spTgt>
                                        </p:tgtEl>
                                        <p:attrNameLst>
                                          <p:attrName>style.visibility</p:attrName>
                                        </p:attrNameLst>
                                      </p:cBhvr>
                                      <p:to>
                                        <p:strVal val="visible"/>
                                      </p:to>
                                    </p:set>
                                    <p:animEffect transition="in" filter="fade">
                                      <p:cBhvr>
                                        <p:cTn id="19" dur="500"/>
                                        <p:tgtEl>
                                          <p:spTgt spid="67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73">
                                            <p:txEl>
                                              <p:pRg st="4" end="4"/>
                                            </p:txEl>
                                          </p:spTgt>
                                        </p:tgtEl>
                                        <p:attrNameLst>
                                          <p:attrName>style.visibility</p:attrName>
                                        </p:attrNameLst>
                                      </p:cBhvr>
                                      <p:to>
                                        <p:strVal val="visible"/>
                                      </p:to>
                                    </p:set>
                                    <p:animEffect transition="in" filter="fade">
                                      <p:cBhvr>
                                        <p:cTn id="22" dur="500"/>
                                        <p:tgtEl>
                                          <p:spTgt spid="67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73">
                                            <p:txEl>
                                              <p:pRg st="5" end="5"/>
                                            </p:txEl>
                                          </p:spTgt>
                                        </p:tgtEl>
                                        <p:attrNameLst>
                                          <p:attrName>style.visibility</p:attrName>
                                        </p:attrNameLst>
                                      </p:cBhvr>
                                      <p:to>
                                        <p:strVal val="visible"/>
                                      </p:to>
                                    </p:set>
                                    <p:animEffect transition="in" filter="fade">
                                      <p:cBhvr>
                                        <p:cTn id="25" dur="500"/>
                                        <p:tgtEl>
                                          <p:spTgt spid="6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9"/>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EXERCISE 2</a:t>
            </a:r>
            <a:endParaRPr/>
          </a:p>
        </p:txBody>
      </p:sp>
      <p:sp>
        <p:nvSpPr>
          <p:cNvPr id="806" name="Google Shape;806;p19"/>
          <p:cNvSpPr txBox="1"/>
          <p:nvPr/>
        </p:nvSpPr>
        <p:spPr>
          <a:xfrm>
            <a:off x="789416" y="1118150"/>
            <a:ext cx="2916000" cy="7926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Comfortaa"/>
              <a:buNone/>
            </a:pPr>
            <a:r>
              <a:rPr lang="vi-VN" sz="1100" b="0" i="0" u="none" strike="noStrike" cap="none">
                <a:solidFill>
                  <a:srgbClr val="000000"/>
                </a:solidFill>
                <a:latin typeface="Comfortaa"/>
                <a:ea typeface="Comfortaa"/>
                <a:cs typeface="Comfortaa"/>
                <a:sym typeface="Comfortaa"/>
              </a:rPr>
              <a:t>ĐẾM CHÍNH XÁC</a:t>
            </a:r>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p:txBody>
      </p:sp>
      <p:pic>
        <p:nvPicPr>
          <p:cNvPr id="807" name="Google Shape;807;p19"/>
          <p:cNvPicPr preferRelativeResize="0"/>
          <p:nvPr/>
        </p:nvPicPr>
        <p:blipFill rotWithShape="1">
          <a:blip r:embed="rId3">
            <a:alphaModFix/>
          </a:blip>
          <a:srcRect/>
          <a:stretch/>
        </p:blipFill>
        <p:spPr>
          <a:xfrm>
            <a:off x="4158258" y="1366628"/>
            <a:ext cx="3762900" cy="281979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6">
                                            <p:txEl>
                                              <p:pRg st="0" end="0"/>
                                            </p:txEl>
                                          </p:spTgt>
                                        </p:tgtEl>
                                        <p:attrNameLst>
                                          <p:attrName>style.visibility</p:attrName>
                                        </p:attrNameLst>
                                      </p:cBhvr>
                                      <p:to>
                                        <p:strVal val="visible"/>
                                      </p:to>
                                    </p:set>
                                    <p:animEffect transition="in" filter="fade">
                                      <p:cBhvr>
                                        <p:cTn id="7" dur="500"/>
                                        <p:tgtEl>
                                          <p:spTgt spid="8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7"/>
                                        </p:tgtEl>
                                        <p:attrNameLst>
                                          <p:attrName>style.visibility</p:attrName>
                                        </p:attrNameLst>
                                      </p:cBhvr>
                                      <p:to>
                                        <p:strVal val="visible"/>
                                      </p:to>
                                    </p:set>
                                    <p:animEffect transition="in" filter="fade">
                                      <p:cBhvr>
                                        <p:cTn id="12" dur="500"/>
                                        <p:tgtEl>
                                          <p:spTgt spid="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20"/>
          <p:cNvSpPr txBox="1">
            <a:spLocks noGrp="1"/>
          </p:cNvSpPr>
          <p:nvPr>
            <p:ph type="ctrTitle"/>
          </p:nvPr>
        </p:nvSpPr>
        <p:spPr>
          <a:xfrm>
            <a:off x="926850" y="4510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EXERCISE 2</a:t>
            </a:r>
            <a:endParaRPr/>
          </a:p>
        </p:txBody>
      </p:sp>
      <p:sp>
        <p:nvSpPr>
          <p:cNvPr id="813" name="Google Shape;813;p20"/>
          <p:cNvSpPr txBox="1"/>
          <p:nvPr/>
        </p:nvSpPr>
        <p:spPr>
          <a:xfrm>
            <a:off x="796559" y="1053856"/>
            <a:ext cx="2916000" cy="7926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Comfortaa"/>
              <a:buNone/>
            </a:pPr>
            <a:r>
              <a:rPr lang="vi-VN" sz="1100" b="0" i="0" u="none" strike="noStrike" cap="none">
                <a:solidFill>
                  <a:srgbClr val="000000"/>
                </a:solidFill>
                <a:latin typeface="Comfortaa"/>
                <a:ea typeface="Comfortaa"/>
                <a:cs typeface="Comfortaa"/>
                <a:sym typeface="Comfortaa"/>
              </a:rPr>
              <a:t>ĐẾM CHÍNH XÁC</a:t>
            </a:r>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p:txBody>
      </p:sp>
      <p:sp>
        <p:nvSpPr>
          <p:cNvPr id="814" name="Google Shape;814;p20"/>
          <p:cNvSpPr txBox="1"/>
          <p:nvPr/>
        </p:nvSpPr>
        <p:spPr>
          <a:xfrm>
            <a:off x="1163357" y="1249750"/>
            <a:ext cx="4432777" cy="3971536"/>
          </a:xfrm>
          <a:prstGeom prst="rect">
            <a:avLst/>
          </a:prstGeom>
          <a:blipFill rotWithShape="1">
            <a:blip r:embed="rId3">
              <a:alphaModFix/>
            </a:blip>
            <a:stretch>
              <a:fillRect l="-412" t="-152" b="-61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VN" sz="1400" b="0" i="0" u="none" strike="noStrike" cap="none">
                <a:latin typeface="Arial"/>
                <a:ea typeface="Arial"/>
                <a:cs typeface="Arial"/>
                <a:sym typeface="Arial"/>
              </a:rPr>
              <a:t> </a:t>
            </a:r>
            <a:endParaRPr/>
          </a:p>
        </p:txBody>
      </p:sp>
      <p:sp>
        <p:nvSpPr>
          <p:cNvPr id="815" name="Google Shape;815;p20"/>
          <p:cNvSpPr txBox="1"/>
          <p:nvPr/>
        </p:nvSpPr>
        <p:spPr>
          <a:xfrm>
            <a:off x="5124882" y="1205439"/>
            <a:ext cx="4432777" cy="3134128"/>
          </a:xfrm>
          <a:prstGeom prst="rect">
            <a:avLst/>
          </a:prstGeom>
          <a:blipFill rotWithShape="1">
            <a:blip r:embed="rId4">
              <a:alphaModFix/>
            </a:blip>
            <a:stretch>
              <a:fillRect l="-412" t="-38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VN" sz="1400" b="0" i="0" u="none" strike="noStrike" cap="none">
                <a:latin typeface="Arial"/>
                <a:ea typeface="Arial"/>
                <a:cs typeface="Arial"/>
                <a:sym typeface="Arial"/>
              </a:rPr>
              <a:t> </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4"/>
                                        </p:tgtEl>
                                        <p:attrNameLst>
                                          <p:attrName>style.visibility</p:attrName>
                                        </p:attrNameLst>
                                      </p:cBhvr>
                                      <p:to>
                                        <p:strVal val="visible"/>
                                      </p:to>
                                    </p:set>
                                    <p:animEffect transition="in" filter="fade">
                                      <p:cBhvr>
                                        <p:cTn id="7" dur="500"/>
                                        <p:tgtEl>
                                          <p:spTgt spid="8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5"/>
                                        </p:tgtEl>
                                        <p:attrNameLst>
                                          <p:attrName>style.visibility</p:attrName>
                                        </p:attrNameLst>
                                      </p:cBhvr>
                                      <p:to>
                                        <p:strVal val="visible"/>
                                      </p:to>
                                    </p:set>
                                    <p:animEffect transition="in" filter="fade">
                                      <p:cBhvr>
                                        <p:cTn id="12" dur="500"/>
                                        <p:tgtEl>
                                          <p:spTgt spid="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 grpId="0" animBg="1"/>
      <p:bldP spid="8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1"/>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EXERCISE 2</a:t>
            </a:r>
            <a:endParaRPr/>
          </a:p>
        </p:txBody>
      </p:sp>
      <p:sp>
        <p:nvSpPr>
          <p:cNvPr id="821" name="Google Shape;821;p21"/>
          <p:cNvSpPr txBox="1"/>
          <p:nvPr/>
        </p:nvSpPr>
        <p:spPr>
          <a:xfrm>
            <a:off x="789416" y="1118150"/>
            <a:ext cx="2916000" cy="7926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Comfortaa"/>
              <a:buNone/>
            </a:pPr>
            <a:r>
              <a:rPr lang="vi-VN" sz="1100" b="0" i="0" u="none" strike="noStrike" cap="none">
                <a:solidFill>
                  <a:srgbClr val="000000"/>
                </a:solidFill>
                <a:latin typeface="Comfortaa"/>
                <a:ea typeface="Comfortaa"/>
                <a:cs typeface="Comfortaa"/>
                <a:sym typeface="Comfortaa"/>
              </a:rPr>
              <a:t>ĐẾM CHÍNH XÁC</a:t>
            </a:r>
            <a:endParaRPr/>
          </a:p>
          <a:p>
            <a:pPr marL="457200" marR="0" lvl="0" indent="-298450" algn="l" rtl="0">
              <a:lnSpc>
                <a:spcPct val="100000"/>
              </a:lnSpc>
              <a:spcBef>
                <a:spcPts val="0"/>
              </a:spcBef>
              <a:spcAft>
                <a:spcPts val="0"/>
              </a:spcAft>
              <a:buClr>
                <a:srgbClr val="000000"/>
              </a:buClr>
              <a:buSzPts val="1100"/>
              <a:buFont typeface="Comfortaa"/>
              <a:buNone/>
            </a:pPr>
            <a:endParaRPr sz="1100" b="0" i="0" u="none" strike="noStrike" cap="none">
              <a:solidFill>
                <a:srgbClr val="000000"/>
              </a:solidFill>
              <a:latin typeface="Comfortaa"/>
              <a:ea typeface="Comfortaa"/>
              <a:cs typeface="Comfortaa"/>
              <a:sym typeface="Comfortaa"/>
            </a:endParaRPr>
          </a:p>
        </p:txBody>
      </p:sp>
      <p:sp>
        <p:nvSpPr>
          <p:cNvPr id="822" name="Google Shape;822;p21"/>
          <p:cNvSpPr txBox="1"/>
          <p:nvPr/>
        </p:nvSpPr>
        <p:spPr>
          <a:xfrm>
            <a:off x="792366" y="1259922"/>
            <a:ext cx="4432777" cy="3986541"/>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VN" sz="1400" b="0" i="0" u="none" strike="noStrike" cap="none">
                <a:latin typeface="Arial"/>
                <a:ea typeface="Arial"/>
                <a:cs typeface="Arial"/>
                <a:sym typeface="Arial"/>
              </a:rPr>
              <a:t> </a:t>
            </a:r>
            <a:endParaRPr/>
          </a:p>
        </p:txBody>
      </p:sp>
      <p:sp>
        <p:nvSpPr>
          <p:cNvPr id="823" name="Google Shape;823;p21"/>
          <p:cNvSpPr txBox="1"/>
          <p:nvPr/>
        </p:nvSpPr>
        <p:spPr>
          <a:xfrm>
            <a:off x="4966751" y="1357321"/>
            <a:ext cx="4432777" cy="3095719"/>
          </a:xfrm>
          <a:prstGeom prst="rect">
            <a:avLst/>
          </a:prstGeom>
          <a:blipFill rotWithShape="1">
            <a:blip r:embed="rId4">
              <a:alphaModFix/>
            </a:blip>
            <a:stretch>
              <a:fillRect l="-412" t="-39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VN" sz="1400" b="0" i="0" u="none" strike="noStrike" cap="none">
                <a:latin typeface="Arial"/>
                <a:ea typeface="Arial"/>
                <a:cs typeface="Arial"/>
                <a:sym typeface="Arial"/>
              </a:rPr>
              <a:t> </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2"/>
                                        </p:tgtEl>
                                        <p:attrNameLst>
                                          <p:attrName>style.visibility</p:attrName>
                                        </p:attrNameLst>
                                      </p:cBhvr>
                                      <p:to>
                                        <p:strVal val="visible"/>
                                      </p:to>
                                    </p:set>
                                    <p:animEffect transition="in" filter="fade">
                                      <p:cBhvr>
                                        <p:cTn id="7" dur="500"/>
                                        <p:tgtEl>
                                          <p:spTgt spid="8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3"/>
                                        </p:tgtEl>
                                        <p:attrNameLst>
                                          <p:attrName>style.visibility</p:attrName>
                                        </p:attrNameLst>
                                      </p:cBhvr>
                                      <p:to>
                                        <p:strVal val="visible"/>
                                      </p:to>
                                    </p:set>
                                    <p:animEffect transition="in" filter="fade">
                                      <p:cBhvr>
                                        <p:cTn id="12" dur="500"/>
                                        <p:tgtEl>
                                          <p:spTgt spid="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 grpId="0" animBg="1"/>
      <p:bldP spid="8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Permanent Marker"/>
              <a:buNone/>
            </a:pPr>
            <a:r>
              <a:rPr lang="vi-VN"/>
              <a:t>Basic operation</a:t>
            </a:r>
            <a:endParaRPr/>
          </a:p>
        </p:txBody>
      </p:sp>
      <p:sp>
        <p:nvSpPr>
          <p:cNvPr id="679" name="Google Shape;679;p4"/>
          <p:cNvSpPr txBox="1">
            <a:spLocks noGrp="1"/>
          </p:cNvSpPr>
          <p:nvPr>
            <p:ph type="body" idx="1"/>
          </p:nvPr>
        </p:nvSpPr>
        <p:spPr>
          <a:xfrm>
            <a:off x="939525" y="1483250"/>
            <a:ext cx="6063900" cy="1184323"/>
          </a:xfrm>
          <a:prstGeom prst="rect">
            <a:avLst/>
          </a:prstGeom>
          <a:noFill/>
          <a:ln>
            <a:noFill/>
          </a:ln>
        </p:spPr>
        <p:txBody>
          <a:bodyPr spcFirstLastPara="1" wrap="square" lIns="91425" tIns="91425" rIns="91425" bIns="91425" anchor="t" anchorCtr="0">
            <a:noAutofit/>
          </a:bodyPr>
          <a:lstStyle/>
          <a:p>
            <a:pPr marL="165100" lvl="0" indent="0" algn="l" rtl="0">
              <a:lnSpc>
                <a:spcPct val="115000"/>
              </a:lnSpc>
              <a:spcBef>
                <a:spcPts val="0"/>
              </a:spcBef>
              <a:spcAft>
                <a:spcPts val="0"/>
              </a:spcAft>
              <a:buSzPts val="1000"/>
              <a:buNone/>
            </a:pPr>
            <a:r>
              <a:rPr lang="vi-VN" sz="1600"/>
              <a:t>Hàm thời gian chạy: </a:t>
            </a:r>
            <a:r>
              <a:rPr lang="vi-VN" sz="1600">
                <a:solidFill>
                  <a:srgbClr val="A46A00"/>
                </a:solidFill>
              </a:rPr>
              <a:t>T(n)</a:t>
            </a:r>
            <a:r>
              <a:rPr lang="vi-VN" sz="1600"/>
              <a:t> = </a:t>
            </a:r>
            <a:r>
              <a:rPr lang="vi-VN" sz="1600">
                <a:solidFill>
                  <a:srgbClr val="259289"/>
                </a:solidFill>
              </a:rPr>
              <a:t>Gán(n)</a:t>
            </a:r>
            <a:r>
              <a:rPr lang="vi-VN" sz="1600"/>
              <a:t> + </a:t>
            </a:r>
            <a:r>
              <a:rPr lang="vi-VN" sz="1600">
                <a:solidFill>
                  <a:srgbClr val="C80E00"/>
                </a:solidFill>
              </a:rPr>
              <a:t>SS(n)</a:t>
            </a:r>
            <a:endParaRPr/>
          </a:p>
          <a:p>
            <a:pPr marL="165100" lvl="0" indent="0">
              <a:buNone/>
            </a:pPr>
            <a:r>
              <a:rPr lang="vi-VN" sz="1600">
                <a:solidFill>
                  <a:srgbClr val="259289"/>
                </a:solidFill>
              </a:rPr>
              <a:t>Phép gán</a:t>
            </a:r>
            <a:r>
              <a:rPr lang="vi-VN" sz="1600"/>
              <a:t>, </a:t>
            </a:r>
            <a:r>
              <a:rPr lang="vi-VN" sz="1600">
                <a:solidFill>
                  <a:srgbClr val="C80E00"/>
                </a:solidFill>
              </a:rPr>
              <a:t>so sánh</a:t>
            </a:r>
            <a:r>
              <a:rPr lang="en-US" sz="1600">
                <a:solidFill>
                  <a:srgbClr val="C80E00"/>
                </a:solidFill>
              </a:rPr>
              <a:t> </a:t>
            </a:r>
            <a:r>
              <a:rPr lang="en-US" sz="1600">
                <a:solidFill>
                  <a:schemeClr val="bg2"/>
                </a:solidFill>
              </a:rPr>
              <a:t>→</a:t>
            </a:r>
            <a:r>
              <a:rPr lang="vi-VN" sz="1600"/>
              <a:t> </a:t>
            </a:r>
            <a:r>
              <a:rPr lang="vi-VN" sz="1600">
                <a:solidFill>
                  <a:srgbClr val="7030A0"/>
                </a:solidFill>
              </a:rPr>
              <a:t>phép toán cơ sở </a:t>
            </a:r>
            <a:r>
              <a:rPr lang="vi-VN" sz="1600"/>
              <a:t>(cơ bản)</a:t>
            </a:r>
            <a:endParaRPr/>
          </a:p>
          <a:p>
            <a:pPr marL="165100" lvl="0" indent="0" algn="l" rtl="0">
              <a:lnSpc>
                <a:spcPct val="115000"/>
              </a:lnSpc>
              <a:spcBef>
                <a:spcPts val="0"/>
              </a:spcBef>
              <a:spcAft>
                <a:spcPts val="0"/>
              </a:spcAft>
              <a:buSzPts val="1000"/>
              <a:buNone/>
            </a:pPr>
            <a:endParaRPr sz="1400"/>
          </a:p>
          <a:p>
            <a:pPr marL="165100" lvl="0" indent="0" algn="l" rtl="0">
              <a:lnSpc>
                <a:spcPct val="115000"/>
              </a:lnSpc>
              <a:spcBef>
                <a:spcPts val="0"/>
              </a:spcBef>
              <a:spcAft>
                <a:spcPts val="0"/>
              </a:spcAft>
              <a:buSzPts val="1000"/>
              <a:buNone/>
            </a:pPr>
            <a:endParaRPr sz="1400"/>
          </a:p>
        </p:txBody>
      </p:sp>
      <p:sp>
        <p:nvSpPr>
          <p:cNvPr id="680" name="Google Shape;680;p4"/>
          <p:cNvSpPr txBox="1"/>
          <p:nvPr/>
        </p:nvSpPr>
        <p:spPr>
          <a:xfrm>
            <a:off x="939525" y="2308631"/>
            <a:ext cx="7290300" cy="3048000"/>
          </a:xfrm>
          <a:prstGeom prst="rect">
            <a:avLst/>
          </a:prstGeom>
          <a:noFill/>
          <a:ln>
            <a:noFill/>
          </a:ln>
        </p:spPr>
        <p:txBody>
          <a:bodyPr spcFirstLastPara="1" wrap="square" lIns="91425" tIns="91425" rIns="91425" bIns="91425" anchor="t" anchorCtr="0">
            <a:noAutofit/>
          </a:bodyPr>
          <a:lstStyle/>
          <a:p>
            <a:pPr marL="165100" marR="0" lvl="0" indent="0" algn="l" rtl="0">
              <a:lnSpc>
                <a:spcPct val="115000"/>
              </a:lnSpc>
              <a:spcBef>
                <a:spcPts val="0"/>
              </a:spcBef>
              <a:spcAft>
                <a:spcPts val="0"/>
              </a:spcAft>
              <a:buClr>
                <a:srgbClr val="000000"/>
              </a:buClr>
              <a:buSzPts val="1000"/>
              <a:buFont typeface="Comfortaa"/>
              <a:buNone/>
            </a:pPr>
            <a:r>
              <a:rPr lang="vi-VN" sz="1600" b="1" i="0" u="none" strike="noStrike" cap="none">
                <a:solidFill>
                  <a:srgbClr val="7030A0"/>
                </a:solidFill>
                <a:latin typeface="Comfortaa"/>
                <a:ea typeface="Comfortaa"/>
                <a:cs typeface="Comfortaa"/>
                <a:sym typeface="Comfortaa"/>
              </a:rPr>
              <a:t>Basic operation </a:t>
            </a:r>
            <a:r>
              <a:rPr lang="vi-VN" sz="1600" b="1" i="0" u="none" strike="noStrike" cap="none">
                <a:solidFill>
                  <a:srgbClr val="000000"/>
                </a:solidFill>
                <a:latin typeface="Comfortaa"/>
                <a:ea typeface="Comfortaa"/>
                <a:cs typeface="Comfortaa"/>
                <a:sym typeface="Comfortaa"/>
              </a:rPr>
              <a:t>(hay phép toán cơ sở) </a:t>
            </a:r>
            <a:r>
              <a:rPr lang="vi-VN" sz="1600" b="0" i="0" u="none" strike="noStrike" cap="none">
                <a:solidFill>
                  <a:srgbClr val="000000"/>
                </a:solidFill>
                <a:latin typeface="Comfortaa"/>
                <a:ea typeface="Comfortaa"/>
                <a:cs typeface="Comfortaa"/>
                <a:sym typeface="Comfortaa"/>
              </a:rPr>
              <a:t>được định nghĩa như sau: </a:t>
            </a:r>
            <a:endParaRPr/>
          </a:p>
          <a:p>
            <a:pPr marL="165100" marR="0" lvl="0" indent="0" algn="l" rtl="0">
              <a:lnSpc>
                <a:spcPct val="115000"/>
              </a:lnSpc>
              <a:spcBef>
                <a:spcPts val="0"/>
              </a:spcBef>
              <a:spcAft>
                <a:spcPts val="0"/>
              </a:spcAft>
              <a:buClr>
                <a:srgbClr val="000000"/>
              </a:buClr>
              <a:buSzPts val="1000"/>
              <a:buFont typeface="Comfortaa"/>
              <a:buNone/>
            </a:pPr>
            <a:r>
              <a:rPr lang="vi-VN" sz="1600" b="1" i="0" u="none" strike="noStrike" cap="none">
                <a:solidFill>
                  <a:srgbClr val="000000"/>
                </a:solidFill>
                <a:latin typeface="Comfortaa"/>
                <a:ea typeface="Comfortaa"/>
                <a:cs typeface="Comfortaa"/>
                <a:sym typeface="Comfortaa"/>
              </a:rPr>
              <a:t>“Basic operation is </a:t>
            </a:r>
            <a:r>
              <a:rPr lang="vi-VN" sz="1600" b="1" i="0" u="none" strike="noStrike" cap="none">
                <a:solidFill>
                  <a:srgbClr val="C80E00"/>
                </a:solidFill>
                <a:latin typeface="Comfortaa"/>
                <a:ea typeface="Comfortaa"/>
                <a:cs typeface="Comfortaa"/>
                <a:sym typeface="Comfortaa"/>
              </a:rPr>
              <a:t>the most important operation</a:t>
            </a:r>
            <a:r>
              <a:rPr lang="vi-VN" sz="1600" b="1" i="0" u="none" strike="noStrike" cap="none">
                <a:solidFill>
                  <a:srgbClr val="000000"/>
                </a:solidFill>
                <a:latin typeface="Comfortaa"/>
                <a:ea typeface="Comfortaa"/>
                <a:cs typeface="Comfortaa"/>
                <a:sym typeface="Comfortaa"/>
              </a:rPr>
              <a:t>, </a:t>
            </a:r>
            <a:r>
              <a:rPr lang="vi-VN" sz="1600" b="1" i="0" u="none" strike="noStrike" cap="none">
                <a:solidFill>
                  <a:srgbClr val="259289"/>
                </a:solidFill>
                <a:latin typeface="Comfortaa"/>
                <a:ea typeface="Comfortaa"/>
                <a:cs typeface="Comfortaa"/>
                <a:sym typeface="Comfortaa"/>
              </a:rPr>
              <a:t>contribute</a:t>
            </a:r>
            <a:r>
              <a:rPr lang="vi-VN" sz="1600" b="1" i="0" u="none" strike="noStrike" cap="none">
                <a:solidFill>
                  <a:srgbClr val="000000"/>
                </a:solidFill>
                <a:latin typeface="Comfortaa"/>
                <a:ea typeface="Comfortaa"/>
                <a:cs typeface="Comfortaa"/>
                <a:sym typeface="Comfortaa"/>
              </a:rPr>
              <a:t> the most to </a:t>
            </a:r>
            <a:r>
              <a:rPr lang="vi-VN" sz="1600" b="1" i="0" u="none" strike="noStrike" cap="none">
                <a:solidFill>
                  <a:srgbClr val="338F87"/>
                </a:solidFill>
                <a:latin typeface="Comfortaa"/>
                <a:ea typeface="Comfortaa"/>
                <a:cs typeface="Comfortaa"/>
                <a:sym typeface="Comfortaa"/>
              </a:rPr>
              <a:t>total running time</a:t>
            </a:r>
            <a:r>
              <a:rPr lang="vi-VN" sz="1600" b="1" i="0" u="none" strike="noStrike" cap="none">
                <a:solidFill>
                  <a:srgbClr val="000000"/>
                </a:solidFill>
                <a:latin typeface="Comfortaa"/>
                <a:ea typeface="Comfortaa"/>
                <a:cs typeface="Comfortaa"/>
                <a:sym typeface="Comfortaa"/>
              </a:rPr>
              <a:t>”</a:t>
            </a:r>
            <a:endParaRPr sz="1600" b="1" i="0" u="none" strike="noStrike" cap="none">
              <a:solidFill>
                <a:srgbClr val="000000"/>
              </a:solidFill>
              <a:latin typeface="Comfortaa"/>
              <a:ea typeface="Comfortaa"/>
              <a:cs typeface="Comfortaa"/>
              <a:sym typeface="Comfortaa"/>
            </a:endParaRPr>
          </a:p>
          <a:p>
            <a:pPr marL="165100" marR="0" lvl="0" indent="0" algn="l" rtl="0">
              <a:lnSpc>
                <a:spcPct val="115000"/>
              </a:lnSpc>
              <a:spcBef>
                <a:spcPts val="0"/>
              </a:spcBef>
              <a:spcAft>
                <a:spcPts val="0"/>
              </a:spcAft>
              <a:buClr>
                <a:srgbClr val="000000"/>
              </a:buClr>
              <a:buSzPts val="1000"/>
              <a:buFont typeface="Comfortaa"/>
              <a:buNone/>
            </a:pPr>
            <a:r>
              <a:rPr lang="vi-VN" sz="1400" b="0" i="1" u="none" strike="noStrike" cap="none">
                <a:solidFill>
                  <a:srgbClr val="000000"/>
                </a:solidFill>
                <a:latin typeface="Comfortaa"/>
                <a:ea typeface="Comfortaa"/>
                <a:cs typeface="Comfortaa"/>
                <a:sym typeface="Comfortaa"/>
              </a:rPr>
              <a:t>Phép toán cơ bản là phép toán </a:t>
            </a:r>
            <a:r>
              <a:rPr lang="vi-VN" sz="1400" b="0" i="1" u="none" strike="noStrike" cap="none">
                <a:solidFill>
                  <a:srgbClr val="C80E00"/>
                </a:solidFill>
                <a:latin typeface="Comfortaa"/>
                <a:ea typeface="Comfortaa"/>
                <a:cs typeface="Comfortaa"/>
                <a:sym typeface="Comfortaa"/>
              </a:rPr>
              <a:t>quan trọng nhất</a:t>
            </a:r>
            <a:r>
              <a:rPr lang="vi-VN" sz="1400" b="0" i="1" u="none" strike="noStrike" cap="none">
                <a:solidFill>
                  <a:srgbClr val="000000"/>
                </a:solidFill>
                <a:latin typeface="Comfortaa"/>
                <a:ea typeface="Comfortaa"/>
                <a:cs typeface="Comfortaa"/>
                <a:sym typeface="Comfortaa"/>
              </a:rPr>
              <a:t>, “tích cực nhất”, </a:t>
            </a:r>
            <a:r>
              <a:rPr lang="vi-VN" sz="1400" b="0" i="1" u="none" strike="noStrike" cap="none">
                <a:solidFill>
                  <a:srgbClr val="259289"/>
                </a:solidFill>
                <a:latin typeface="Comfortaa"/>
                <a:ea typeface="Comfortaa"/>
                <a:cs typeface="Comfortaa"/>
                <a:sym typeface="Comfortaa"/>
              </a:rPr>
              <a:t>tốn nhiều chi phí thực hiện nhất </a:t>
            </a:r>
            <a:r>
              <a:rPr lang="vi-VN" sz="1400" b="0" i="1" u="none" strike="noStrike" cap="none">
                <a:solidFill>
                  <a:srgbClr val="000000"/>
                </a:solidFill>
                <a:latin typeface="Comfortaa"/>
                <a:ea typeface="Comfortaa"/>
                <a:cs typeface="Comfortaa"/>
                <a:sym typeface="Comfortaa"/>
              </a:rPr>
              <a:t>hoặc có thể hiểu là phép toán mà </a:t>
            </a:r>
            <a:r>
              <a:rPr lang="vi-VN" sz="1400" b="0" i="1" u="none" strike="noStrike" cap="none">
                <a:solidFill>
                  <a:srgbClr val="C27E01"/>
                </a:solidFill>
                <a:highlight>
                  <a:srgbClr val="FFFF00"/>
                </a:highlight>
                <a:latin typeface="Comfortaa"/>
                <a:ea typeface="Comfortaa"/>
                <a:cs typeface="Comfortaa"/>
                <a:sym typeface="Comfortaa"/>
              </a:rPr>
              <a:t>số lần thực hiện không ít hơn các phép toán khác</a:t>
            </a:r>
            <a:endParaRPr sz="1400" b="0" i="0" u="none" strike="noStrike" cap="none">
              <a:solidFill>
                <a:srgbClr val="C27E01"/>
              </a:solidFill>
              <a:highlight>
                <a:srgbClr val="FFFF00"/>
              </a:highlight>
              <a:latin typeface="Comfortaa"/>
              <a:ea typeface="Comfortaa"/>
              <a:cs typeface="Comfortaa"/>
              <a:sym typeface="Comfortaa"/>
            </a:endParaRPr>
          </a:p>
          <a:p>
            <a:pPr marL="165100" marR="0" lvl="0" indent="0" algn="l" rtl="0">
              <a:lnSpc>
                <a:spcPct val="115000"/>
              </a:lnSpc>
              <a:spcBef>
                <a:spcPts val="0"/>
              </a:spcBef>
              <a:spcAft>
                <a:spcPts val="0"/>
              </a:spcAft>
              <a:buClr>
                <a:srgbClr val="000000"/>
              </a:buClr>
              <a:buSzPts val="1000"/>
              <a:buFont typeface="Comfortaa"/>
              <a:buNone/>
            </a:pPr>
            <a:endParaRPr sz="1400" b="0" i="0" u="none" strike="noStrike" cap="none">
              <a:solidFill>
                <a:srgbClr val="000000"/>
              </a:solidFill>
              <a:latin typeface="Comfortaa"/>
              <a:ea typeface="Comfortaa"/>
              <a:cs typeface="Comfortaa"/>
              <a:sym typeface="Comfortaa"/>
            </a:endParaRPr>
          </a:p>
          <a:p>
            <a:pPr marL="165100" marR="0" lvl="0" indent="0" algn="l" rtl="0">
              <a:lnSpc>
                <a:spcPct val="115000"/>
              </a:lnSpc>
              <a:spcBef>
                <a:spcPts val="0"/>
              </a:spcBef>
              <a:spcAft>
                <a:spcPts val="0"/>
              </a:spcAft>
              <a:buClr>
                <a:srgbClr val="000000"/>
              </a:buClr>
              <a:buSzPts val="1000"/>
              <a:buFont typeface="Comfortaa"/>
              <a:buNone/>
            </a:pPr>
            <a:endParaRPr sz="1400" b="0" i="0" u="none" strike="noStrike" cap="none">
              <a:solidFill>
                <a:srgbClr val="000000"/>
              </a:solidFill>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8"/>
                                        </p:tgtEl>
                                        <p:attrNameLst>
                                          <p:attrName>style.visibility</p:attrName>
                                        </p:attrNameLst>
                                      </p:cBhvr>
                                      <p:to>
                                        <p:strVal val="visible"/>
                                      </p:to>
                                    </p:set>
                                    <p:animEffect transition="in" filter="fade">
                                      <p:cBhvr>
                                        <p:cTn id="7" dur="500"/>
                                        <p:tgtEl>
                                          <p:spTgt spid="6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9">
                                            <p:txEl>
                                              <p:pRg st="0" end="0"/>
                                            </p:txEl>
                                          </p:spTgt>
                                        </p:tgtEl>
                                        <p:attrNameLst>
                                          <p:attrName>style.visibility</p:attrName>
                                        </p:attrNameLst>
                                      </p:cBhvr>
                                      <p:to>
                                        <p:strVal val="visible"/>
                                      </p:to>
                                    </p:set>
                                    <p:animEffect transition="in" filter="fade">
                                      <p:cBhvr>
                                        <p:cTn id="12" dur="500"/>
                                        <p:tgtEl>
                                          <p:spTgt spid="67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79">
                                            <p:txEl>
                                              <p:pRg st="1" end="1"/>
                                            </p:txEl>
                                          </p:spTgt>
                                        </p:tgtEl>
                                        <p:attrNameLst>
                                          <p:attrName>style.visibility</p:attrName>
                                        </p:attrNameLst>
                                      </p:cBhvr>
                                      <p:to>
                                        <p:strVal val="visible"/>
                                      </p:to>
                                    </p:set>
                                    <p:animEffect transition="in" filter="fade">
                                      <p:cBhvr>
                                        <p:cTn id="15" dur="500"/>
                                        <p:tgtEl>
                                          <p:spTgt spid="67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80">
                                            <p:txEl>
                                              <p:pRg st="0" end="0"/>
                                            </p:txEl>
                                          </p:spTgt>
                                        </p:tgtEl>
                                        <p:attrNameLst>
                                          <p:attrName>style.visibility</p:attrName>
                                        </p:attrNameLst>
                                      </p:cBhvr>
                                      <p:to>
                                        <p:strVal val="visible"/>
                                      </p:to>
                                    </p:set>
                                    <p:animEffect transition="in" filter="fade">
                                      <p:cBhvr>
                                        <p:cTn id="20" dur="500"/>
                                        <p:tgtEl>
                                          <p:spTgt spid="680">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80">
                                            <p:txEl>
                                              <p:pRg st="1" end="1"/>
                                            </p:txEl>
                                          </p:spTgt>
                                        </p:tgtEl>
                                        <p:attrNameLst>
                                          <p:attrName>style.visibility</p:attrName>
                                        </p:attrNameLst>
                                      </p:cBhvr>
                                      <p:to>
                                        <p:strVal val="visible"/>
                                      </p:to>
                                    </p:set>
                                    <p:animEffect transition="in" filter="fade">
                                      <p:cBhvr>
                                        <p:cTn id="23" dur="500"/>
                                        <p:tgtEl>
                                          <p:spTgt spid="68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80">
                                            <p:txEl>
                                              <p:pRg st="2" end="2"/>
                                            </p:txEl>
                                          </p:spTgt>
                                        </p:tgtEl>
                                        <p:attrNameLst>
                                          <p:attrName>style.visibility</p:attrName>
                                        </p:attrNameLst>
                                      </p:cBhvr>
                                      <p:to>
                                        <p:strVal val="visible"/>
                                      </p:to>
                                    </p:set>
                                    <p:animEffect transition="in" filter="fade">
                                      <p:cBhvr>
                                        <p:cTn id="28" dur="500"/>
                                        <p:tgtEl>
                                          <p:spTgt spid="6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
          <p:cNvSpPr txBox="1">
            <a:spLocks noGrp="1"/>
          </p:cNvSpPr>
          <p:nvPr>
            <p:ph type="ctrTitle"/>
          </p:nvPr>
        </p:nvSpPr>
        <p:spPr>
          <a:xfrm>
            <a:off x="939525" y="516850"/>
            <a:ext cx="7290300" cy="732900"/>
          </a:xfrm>
          <a:prstGeom prst="rect">
            <a:avLst/>
          </a:prstGeom>
          <a:noFill/>
          <a:ln>
            <a:noFill/>
          </a:ln>
        </p:spPr>
        <p:txBody>
          <a:bodyPr spcFirstLastPara="1" wrap="square" lIns="91425" tIns="91425" rIns="91425" bIns="91425" anchor="b" anchorCtr="0">
            <a:noAutofit/>
          </a:bodyPr>
          <a:lstStyle/>
          <a:p>
            <a:pPr lvl="0"/>
            <a:r>
              <a:rPr lang="vi-VN" dirty="0" err="1"/>
              <a:t>Asymptotic</a:t>
            </a:r>
            <a:r>
              <a:rPr lang="vi-VN" dirty="0"/>
              <a:t> </a:t>
            </a:r>
            <a:r>
              <a:rPr lang="vi-VN" dirty="0" err="1"/>
              <a:t>Notation</a:t>
            </a:r>
            <a:r>
              <a:rPr lang="en-US" dirty="0"/>
              <a:t>: co so </a:t>
            </a:r>
            <a:r>
              <a:rPr lang="en-US" dirty="0" err="1"/>
              <a:t>ly</a:t>
            </a:r>
            <a:r>
              <a:rPr lang="en-US" dirty="0"/>
              <a:t> </a:t>
            </a:r>
            <a:r>
              <a:rPr lang="en-US" dirty="0" err="1"/>
              <a:t>thuyet</a:t>
            </a:r>
            <a:endParaRPr dirty="0"/>
          </a:p>
        </p:txBody>
      </p:sp>
      <p:sp>
        <p:nvSpPr>
          <p:cNvPr id="679" name="Google Shape;679;p4"/>
          <p:cNvSpPr txBox="1">
            <a:spLocks noGrp="1"/>
          </p:cNvSpPr>
          <p:nvPr>
            <p:ph type="body" idx="1"/>
          </p:nvPr>
        </p:nvSpPr>
        <p:spPr>
          <a:xfrm>
            <a:off x="939525" y="1483250"/>
            <a:ext cx="6063900" cy="1184323"/>
          </a:xfrm>
          <a:prstGeom prst="rect">
            <a:avLst/>
          </a:prstGeom>
          <a:noFill/>
          <a:ln>
            <a:noFill/>
          </a:ln>
        </p:spPr>
        <p:txBody>
          <a:bodyPr spcFirstLastPara="1" wrap="square" lIns="91425" tIns="91425" rIns="91425" bIns="91425" anchor="t" anchorCtr="0">
            <a:noAutofit/>
          </a:bodyPr>
          <a:lstStyle/>
          <a:p>
            <a:pPr marL="165100" lvl="0" indent="0" algn="l" rtl="0">
              <a:lnSpc>
                <a:spcPct val="115000"/>
              </a:lnSpc>
              <a:spcBef>
                <a:spcPts val="0"/>
              </a:spcBef>
              <a:spcAft>
                <a:spcPts val="0"/>
              </a:spcAft>
              <a:buSzPts val="1000"/>
              <a:buNone/>
            </a:pPr>
            <a:endParaRPr sz="1400" dirty="0"/>
          </a:p>
          <a:p>
            <a:pPr marL="165100" lvl="0" indent="0" algn="l" rtl="0">
              <a:lnSpc>
                <a:spcPct val="115000"/>
              </a:lnSpc>
              <a:spcBef>
                <a:spcPts val="0"/>
              </a:spcBef>
              <a:spcAft>
                <a:spcPts val="0"/>
              </a:spcAft>
              <a:buSzPts val="1000"/>
              <a:buNone/>
            </a:pPr>
            <a:endParaRPr sz="1400" dirty="0"/>
          </a:p>
        </p:txBody>
      </p:sp>
      <p:sp>
        <p:nvSpPr>
          <p:cNvPr id="5" name="Google Shape;673;p3">
            <a:extLst>
              <a:ext uri="{FF2B5EF4-FFF2-40B4-BE49-F238E27FC236}">
                <a16:creationId xmlns:a16="http://schemas.microsoft.com/office/drawing/2014/main" id="{DA049B44-08FB-CFAB-3EF2-54C4CDE1D2C5}"/>
              </a:ext>
            </a:extLst>
          </p:cNvPr>
          <p:cNvSpPr txBox="1">
            <a:spLocks/>
          </p:cNvSpPr>
          <p:nvPr/>
        </p:nvSpPr>
        <p:spPr>
          <a:xfrm>
            <a:off x="939525" y="1476375"/>
            <a:ext cx="6063900" cy="304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15000"/>
              </a:lnSpc>
              <a:spcBef>
                <a:spcPts val="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1pPr>
            <a:lvl2pPr marL="914400" marR="0" lvl="1"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2pPr>
            <a:lvl3pPr marL="1371600" marR="0" lvl="2"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3pPr>
            <a:lvl4pPr marL="1828800" marR="0" lvl="3"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4pPr>
            <a:lvl5pPr marL="2286000" marR="0" lvl="4"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5pPr>
            <a:lvl6pPr marL="2743200" marR="0" lvl="5"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6pPr>
            <a:lvl7pPr marL="3200400" marR="0" lvl="6"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7pPr>
            <a:lvl8pPr marL="3657600" marR="0" lvl="7" indent="-292100" algn="l" rtl="0">
              <a:lnSpc>
                <a:spcPct val="115000"/>
              </a:lnSpc>
              <a:spcBef>
                <a:spcPts val="1600"/>
              </a:spcBef>
              <a:spcAft>
                <a:spcPts val="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8pPr>
            <a:lvl9pPr marL="4114800" marR="0" lvl="8" indent="-292100" algn="l" rtl="0">
              <a:lnSpc>
                <a:spcPct val="115000"/>
              </a:lnSpc>
              <a:spcBef>
                <a:spcPts val="1600"/>
              </a:spcBef>
              <a:spcAft>
                <a:spcPts val="1600"/>
              </a:spcAft>
              <a:buClr>
                <a:srgbClr val="000000"/>
              </a:buClr>
              <a:buSzPts val="1000"/>
              <a:buFont typeface="Comfortaa"/>
              <a:buChar char="■"/>
              <a:defRPr sz="1000" b="0" i="0" u="none" strike="noStrike" cap="none">
                <a:solidFill>
                  <a:srgbClr val="000000"/>
                </a:solidFill>
                <a:latin typeface="Comfortaa"/>
                <a:ea typeface="Comfortaa"/>
                <a:cs typeface="Comfortaa"/>
                <a:sym typeface="Comfortaa"/>
              </a:defRPr>
            </a:lvl9pPr>
          </a:lstStyle>
          <a:p>
            <a:pPr marL="165100" indent="0">
              <a:buNone/>
            </a:pPr>
            <a:r>
              <a:rPr lang="vi-VN" sz="1400" dirty="0" err="1">
                <a:solidFill>
                  <a:schemeClr val="tx1"/>
                </a:solidFill>
              </a:rPr>
              <a:t>Để</a:t>
            </a:r>
            <a:r>
              <a:rPr lang="vi-VN" sz="1400" dirty="0">
                <a:solidFill>
                  <a:schemeClr val="tx1"/>
                </a:solidFill>
              </a:rPr>
              <a:t> so </a:t>
            </a:r>
            <a:r>
              <a:rPr lang="vi-VN" sz="1400" dirty="0" err="1">
                <a:solidFill>
                  <a:schemeClr val="tx1"/>
                </a:solidFill>
              </a:rPr>
              <a:t>sánh</a:t>
            </a:r>
            <a:r>
              <a:rPr lang="vi-VN" sz="1400" dirty="0">
                <a:solidFill>
                  <a:schemeClr val="tx1"/>
                </a:solidFill>
              </a:rPr>
              <a:t> </a:t>
            </a:r>
            <a:r>
              <a:rPr lang="vi-VN" sz="1400" dirty="0" err="1">
                <a:solidFill>
                  <a:schemeClr val="tx1"/>
                </a:solidFill>
              </a:rPr>
              <a:t>tốc</a:t>
            </a:r>
            <a:r>
              <a:rPr lang="vi-VN" sz="1400" dirty="0">
                <a:solidFill>
                  <a:schemeClr val="tx1"/>
                </a:solidFill>
              </a:rPr>
              <a:t> </a:t>
            </a:r>
            <a:r>
              <a:rPr lang="vi-VN" sz="1400" dirty="0" err="1">
                <a:solidFill>
                  <a:schemeClr val="tx1"/>
                </a:solidFill>
              </a:rPr>
              <a:t>độ</a:t>
            </a:r>
            <a:r>
              <a:rPr lang="vi-VN" sz="1400" dirty="0">
                <a:solidFill>
                  <a:schemeClr val="tx1"/>
                </a:solidFill>
              </a:rPr>
              <a:t> tăng </a:t>
            </a:r>
            <a:r>
              <a:rPr lang="vi-VN" sz="1400" dirty="0" err="1">
                <a:solidFill>
                  <a:schemeClr val="tx1"/>
                </a:solidFill>
              </a:rPr>
              <a:t>của</a:t>
            </a:r>
            <a:r>
              <a:rPr lang="vi-VN" sz="1400" dirty="0">
                <a:solidFill>
                  <a:schemeClr val="tx1"/>
                </a:solidFill>
              </a:rPr>
              <a:t> 2 </a:t>
            </a:r>
            <a:r>
              <a:rPr lang="vi-VN" sz="1400" dirty="0" err="1">
                <a:solidFill>
                  <a:schemeClr val="tx1"/>
                </a:solidFill>
              </a:rPr>
              <a:t>thuật</a:t>
            </a:r>
            <a:r>
              <a:rPr lang="vi-VN" sz="1400" dirty="0">
                <a:solidFill>
                  <a:schemeClr val="tx1"/>
                </a:solidFill>
              </a:rPr>
              <a:t> </a:t>
            </a:r>
            <a:r>
              <a:rPr lang="vi-VN" sz="1400" dirty="0" err="1">
                <a:solidFill>
                  <a:schemeClr val="tx1"/>
                </a:solidFill>
              </a:rPr>
              <a:t>toán</a:t>
            </a:r>
            <a:r>
              <a:rPr lang="vi-VN" sz="1400" dirty="0">
                <a:solidFill>
                  <a:schemeClr val="tx1"/>
                </a:solidFill>
              </a:rPr>
              <a:t> </a:t>
            </a:r>
            <a:r>
              <a:rPr lang="vi-VN" sz="1400" dirty="0" err="1">
                <a:solidFill>
                  <a:schemeClr val="tx1"/>
                </a:solidFill>
              </a:rPr>
              <a:t>với</a:t>
            </a:r>
            <a:r>
              <a:rPr lang="vi-VN" sz="1400" dirty="0">
                <a:solidFill>
                  <a:schemeClr val="tx1"/>
                </a:solidFill>
              </a:rPr>
              <a:t> nhau, ta </a:t>
            </a:r>
            <a:r>
              <a:rPr lang="vi-VN" sz="1400" dirty="0" err="1">
                <a:solidFill>
                  <a:schemeClr val="tx1"/>
                </a:solidFill>
              </a:rPr>
              <a:t>ít</a:t>
            </a:r>
            <a:r>
              <a:rPr lang="vi-VN" sz="1400" dirty="0">
                <a:solidFill>
                  <a:schemeClr val="tx1"/>
                </a:solidFill>
              </a:rPr>
              <a:t> khi </a:t>
            </a:r>
            <a:r>
              <a:rPr lang="vi-VN" sz="1400" dirty="0" err="1">
                <a:solidFill>
                  <a:schemeClr val="tx1"/>
                </a:solidFill>
              </a:rPr>
              <a:t>dùng</a:t>
            </a:r>
            <a:r>
              <a:rPr lang="vi-VN" sz="1400" dirty="0">
                <a:solidFill>
                  <a:schemeClr val="tx1"/>
                </a:solidFill>
              </a:rPr>
              <a:t> </a:t>
            </a:r>
            <a:r>
              <a:rPr lang="vi-VN" sz="1400" dirty="0" err="1">
                <a:solidFill>
                  <a:schemeClr val="tx1"/>
                </a:solidFill>
              </a:rPr>
              <a:t>định</a:t>
            </a:r>
            <a:r>
              <a:rPr lang="vi-VN" sz="1400" dirty="0">
                <a:solidFill>
                  <a:schemeClr val="tx1"/>
                </a:solidFill>
              </a:rPr>
              <a:t> </a:t>
            </a:r>
            <a:r>
              <a:rPr lang="vi-VN" sz="1400" dirty="0" err="1">
                <a:solidFill>
                  <a:schemeClr val="tx1"/>
                </a:solidFill>
              </a:rPr>
              <a:t>nghĩa</a:t>
            </a:r>
            <a:r>
              <a:rPr lang="vi-VN" sz="1400" dirty="0">
                <a:solidFill>
                  <a:schemeClr val="tx1"/>
                </a:solidFill>
              </a:rPr>
              <a:t> </a:t>
            </a:r>
            <a:r>
              <a:rPr lang="en-US" sz="1400" dirty="0">
                <a:solidFill>
                  <a:schemeClr val="tx1"/>
                </a:solidFill>
              </a:rPr>
              <a:t>B</a:t>
            </a:r>
            <a:r>
              <a:rPr lang="vi-VN" sz="1400" dirty="0" err="1">
                <a:solidFill>
                  <a:schemeClr val="tx1"/>
                </a:solidFill>
              </a:rPr>
              <a:t>ig</a:t>
            </a:r>
            <a:r>
              <a:rPr lang="en-US" sz="1400" dirty="0">
                <a:solidFill>
                  <a:schemeClr val="tx1"/>
                </a:solidFill>
              </a:rPr>
              <a:t>-</a:t>
            </a:r>
            <a:r>
              <a:rPr lang="vi-VN" sz="1400" dirty="0">
                <a:solidFill>
                  <a:schemeClr val="tx1"/>
                </a:solidFill>
              </a:rPr>
              <a:t>O,</a:t>
            </a:r>
            <a:r>
              <a:rPr lang="en-US" sz="1400" dirty="0">
                <a:solidFill>
                  <a:schemeClr val="tx1"/>
                </a:solidFill>
              </a:rPr>
              <a:t> B</a:t>
            </a:r>
            <a:r>
              <a:rPr lang="vi-VN" sz="1400" dirty="0" err="1">
                <a:solidFill>
                  <a:schemeClr val="tx1"/>
                </a:solidFill>
              </a:rPr>
              <a:t>ig</a:t>
            </a:r>
            <a:r>
              <a:rPr lang="en-US" sz="1400" dirty="0">
                <a:solidFill>
                  <a:schemeClr val="tx1"/>
                </a:solidFill>
              </a:rPr>
              <a:t>-</a:t>
            </a:r>
            <a:r>
              <a:rPr lang="vi-VN" sz="1400" dirty="0" err="1">
                <a:solidFill>
                  <a:schemeClr val="tx1"/>
                </a:solidFill>
              </a:rPr>
              <a:t>Omeg</a:t>
            </a:r>
            <a:r>
              <a:rPr lang="en-US" sz="1400" dirty="0">
                <a:solidFill>
                  <a:schemeClr val="tx1"/>
                </a:solidFill>
              </a:rPr>
              <a:t>a</a:t>
            </a:r>
            <a:r>
              <a:rPr lang="vi-VN" sz="1400" dirty="0">
                <a:solidFill>
                  <a:schemeClr val="tx1"/>
                </a:solidFill>
              </a:rPr>
              <a:t>,</a:t>
            </a:r>
            <a:r>
              <a:rPr lang="en-US" sz="1400" dirty="0">
                <a:solidFill>
                  <a:schemeClr val="tx1"/>
                </a:solidFill>
              </a:rPr>
              <a:t> B</a:t>
            </a:r>
            <a:r>
              <a:rPr lang="vi-VN" sz="1400" dirty="0" err="1">
                <a:solidFill>
                  <a:schemeClr val="tx1"/>
                </a:solidFill>
              </a:rPr>
              <a:t>ig</a:t>
            </a:r>
            <a:r>
              <a:rPr lang="en-US" sz="1400" dirty="0">
                <a:solidFill>
                  <a:schemeClr val="tx1"/>
                </a:solidFill>
              </a:rPr>
              <a:t> </a:t>
            </a:r>
            <a:r>
              <a:rPr lang="vi-VN" sz="1400" dirty="0" err="1">
                <a:solidFill>
                  <a:schemeClr val="tx1"/>
                </a:solidFill>
              </a:rPr>
              <a:t>Theta</a:t>
            </a:r>
            <a:r>
              <a:rPr lang="vi-VN" sz="1400" dirty="0">
                <a:solidFill>
                  <a:schemeClr val="tx1"/>
                </a:solidFill>
              </a:rPr>
              <a:t> , thay </a:t>
            </a:r>
            <a:r>
              <a:rPr lang="vi-VN" sz="1400" dirty="0" err="1">
                <a:solidFill>
                  <a:schemeClr val="tx1"/>
                </a:solidFill>
              </a:rPr>
              <a:t>vào</a:t>
            </a:r>
            <a:r>
              <a:rPr lang="vi-VN" sz="1400" dirty="0">
                <a:solidFill>
                  <a:schemeClr val="tx1"/>
                </a:solidFill>
              </a:rPr>
              <a:t> </a:t>
            </a:r>
            <a:r>
              <a:rPr lang="vi-VN" sz="1400" dirty="0" err="1">
                <a:solidFill>
                  <a:schemeClr val="tx1"/>
                </a:solidFill>
              </a:rPr>
              <a:t>đó</a:t>
            </a:r>
            <a:r>
              <a:rPr lang="vi-VN" sz="1400" dirty="0">
                <a:solidFill>
                  <a:schemeClr val="tx1"/>
                </a:solidFill>
              </a:rPr>
              <a:t> ta </a:t>
            </a:r>
            <a:r>
              <a:rPr lang="vi-VN" sz="1400" dirty="0" err="1">
                <a:solidFill>
                  <a:schemeClr val="tx1"/>
                </a:solidFill>
              </a:rPr>
              <a:t>thường</a:t>
            </a:r>
            <a:r>
              <a:rPr lang="vi-VN" sz="1400" dirty="0">
                <a:solidFill>
                  <a:schemeClr val="tx1"/>
                </a:solidFill>
              </a:rPr>
              <a:t> </a:t>
            </a:r>
            <a:r>
              <a:rPr lang="vi-VN" sz="1400" dirty="0" err="1">
                <a:solidFill>
                  <a:schemeClr val="tx1"/>
                </a:solidFill>
              </a:rPr>
              <a:t>dùng</a:t>
            </a:r>
            <a:r>
              <a:rPr lang="vi-VN" sz="1400" dirty="0">
                <a:solidFill>
                  <a:schemeClr val="tx1"/>
                </a:solidFill>
              </a:rPr>
              <a:t> </a:t>
            </a:r>
            <a:r>
              <a:rPr lang="vi-VN" sz="1400" dirty="0" err="1">
                <a:solidFill>
                  <a:schemeClr val="tx1"/>
                </a:solidFill>
              </a:rPr>
              <a:t>cách</a:t>
            </a:r>
            <a:r>
              <a:rPr lang="en-US" sz="1400" dirty="0">
                <a:solidFill>
                  <a:schemeClr val="tx1"/>
                </a:solidFill>
              </a:rPr>
              <a:t> </a:t>
            </a:r>
            <a:r>
              <a:rPr lang="vi-VN" sz="1400" dirty="0" err="1">
                <a:solidFill>
                  <a:schemeClr val="tx1"/>
                </a:solidFill>
              </a:rPr>
              <a:t>tính</a:t>
            </a:r>
            <a:r>
              <a:rPr lang="vi-VN" sz="1400" dirty="0">
                <a:solidFill>
                  <a:schemeClr val="tx1"/>
                </a:solidFill>
              </a:rPr>
              <a:t> lim </a:t>
            </a:r>
            <a:r>
              <a:rPr lang="vi-VN" sz="1400" dirty="0" err="1">
                <a:solidFill>
                  <a:schemeClr val="tx1"/>
                </a:solidFill>
              </a:rPr>
              <a:t>tỷ</a:t>
            </a:r>
            <a:r>
              <a:rPr lang="vi-VN" sz="1400" dirty="0">
                <a:solidFill>
                  <a:schemeClr val="tx1"/>
                </a:solidFill>
              </a:rPr>
              <a:t> </a:t>
            </a:r>
            <a:r>
              <a:rPr lang="vi-VN" sz="1400" dirty="0" err="1">
                <a:solidFill>
                  <a:schemeClr val="tx1"/>
                </a:solidFill>
              </a:rPr>
              <a:t>lệ</a:t>
            </a:r>
            <a:r>
              <a:rPr lang="vi-VN" sz="1400" dirty="0">
                <a:solidFill>
                  <a:schemeClr val="tx1"/>
                </a:solidFill>
              </a:rPr>
              <a:t> </a:t>
            </a:r>
            <a:r>
              <a:rPr lang="vi-VN" sz="1400" dirty="0" err="1">
                <a:solidFill>
                  <a:schemeClr val="tx1"/>
                </a:solidFill>
              </a:rPr>
              <a:t>của</a:t>
            </a:r>
            <a:r>
              <a:rPr lang="vi-VN" sz="1400" dirty="0">
                <a:solidFill>
                  <a:schemeClr val="tx1"/>
                </a:solidFill>
              </a:rPr>
              <a:t> 2 </a:t>
            </a:r>
            <a:r>
              <a:rPr lang="vi-VN" sz="1400" dirty="0" err="1">
                <a:solidFill>
                  <a:schemeClr val="tx1"/>
                </a:solidFill>
              </a:rPr>
              <a:t>thuật</a:t>
            </a:r>
            <a:r>
              <a:rPr lang="vi-VN" sz="1400" dirty="0">
                <a:solidFill>
                  <a:schemeClr val="tx1"/>
                </a:solidFill>
              </a:rPr>
              <a:t> </a:t>
            </a:r>
            <a:r>
              <a:rPr lang="vi-VN" sz="1400" dirty="0" err="1">
                <a:solidFill>
                  <a:schemeClr val="tx1"/>
                </a:solidFill>
              </a:rPr>
              <a:t>toán</a:t>
            </a:r>
            <a:r>
              <a:rPr lang="vi-VN" sz="1400" dirty="0">
                <a:solidFill>
                  <a:schemeClr val="tx1"/>
                </a:solidFill>
              </a:rPr>
              <a:t>. </a:t>
            </a:r>
            <a:r>
              <a:rPr lang="vi-VN" sz="1400" dirty="0" err="1">
                <a:solidFill>
                  <a:schemeClr val="tx1"/>
                </a:solidFill>
              </a:rPr>
              <a:t>Có</a:t>
            </a:r>
            <a:r>
              <a:rPr lang="vi-VN" sz="1400" dirty="0">
                <a:solidFill>
                  <a:schemeClr val="tx1"/>
                </a:solidFill>
              </a:rPr>
              <a:t> 3 </a:t>
            </a:r>
            <a:r>
              <a:rPr lang="vi-VN" sz="1400" dirty="0" err="1">
                <a:solidFill>
                  <a:schemeClr val="tx1"/>
                </a:solidFill>
              </a:rPr>
              <a:t>trường</a:t>
            </a:r>
            <a:r>
              <a:rPr lang="vi-VN" sz="1400" dirty="0">
                <a:solidFill>
                  <a:schemeClr val="tx1"/>
                </a:solidFill>
              </a:rPr>
              <a:t> </a:t>
            </a:r>
            <a:r>
              <a:rPr lang="vi-VN" sz="1400" dirty="0" err="1">
                <a:solidFill>
                  <a:schemeClr val="tx1"/>
                </a:solidFill>
              </a:rPr>
              <a:t>hợp</a:t>
            </a:r>
            <a:r>
              <a:rPr lang="vi-VN" sz="1400" dirty="0">
                <a:solidFill>
                  <a:schemeClr val="tx1"/>
                </a:solidFill>
              </a:rPr>
              <a:t> </a:t>
            </a:r>
            <a:r>
              <a:rPr lang="vi-VN" sz="1400" dirty="0" err="1">
                <a:solidFill>
                  <a:schemeClr val="tx1"/>
                </a:solidFill>
              </a:rPr>
              <a:t>có</a:t>
            </a:r>
            <a:r>
              <a:rPr lang="vi-VN" sz="1400" dirty="0">
                <a:solidFill>
                  <a:schemeClr val="tx1"/>
                </a:solidFill>
              </a:rPr>
              <a:t> </a:t>
            </a:r>
            <a:r>
              <a:rPr lang="vi-VN" sz="1400" dirty="0" err="1">
                <a:solidFill>
                  <a:schemeClr val="tx1"/>
                </a:solidFill>
              </a:rPr>
              <a:t>thể</a:t>
            </a:r>
            <a:r>
              <a:rPr lang="vi-VN" sz="1400" dirty="0">
                <a:solidFill>
                  <a:schemeClr val="tx1"/>
                </a:solidFill>
              </a:rPr>
              <a:t> </a:t>
            </a:r>
            <a:r>
              <a:rPr lang="vi-VN" sz="1400" dirty="0" err="1">
                <a:solidFill>
                  <a:schemeClr val="tx1"/>
                </a:solidFill>
              </a:rPr>
              <a:t>xảy</a:t>
            </a:r>
            <a:r>
              <a:rPr lang="vi-VN" sz="1400" dirty="0">
                <a:solidFill>
                  <a:schemeClr val="tx1"/>
                </a:solidFill>
              </a:rPr>
              <a:t> ra</a:t>
            </a:r>
            <a:r>
              <a:rPr lang="en-US" sz="1400" dirty="0">
                <a:solidFill>
                  <a:schemeClr val="tx1"/>
                </a:solidFill>
              </a:rPr>
              <a:t>:</a:t>
            </a:r>
          </a:p>
          <a:p>
            <a:pPr marL="165100" indent="0">
              <a:buNone/>
            </a:pPr>
            <a:endParaRPr lang="vi-VN" sz="1400" dirty="0">
              <a:solidFill>
                <a:schemeClr val="tx1"/>
              </a:solidFill>
            </a:endParaRPr>
          </a:p>
          <a:p>
            <a:pPr marL="165100" indent="0">
              <a:buNone/>
            </a:pPr>
            <a:endParaRPr lang="en-US" sz="1400" dirty="0">
              <a:solidFill>
                <a:schemeClr val="tx1"/>
              </a:solidFill>
            </a:endParaRPr>
          </a:p>
          <a:p>
            <a:pPr marL="165100" indent="0">
              <a:buNone/>
            </a:pPr>
            <a:endParaRPr lang="en-US" sz="1400" dirty="0">
              <a:solidFill>
                <a:schemeClr val="tx1"/>
              </a:solidFill>
            </a:endParaRPr>
          </a:p>
          <a:p>
            <a:pPr marL="165100" indent="0">
              <a:buNone/>
            </a:pPr>
            <a:r>
              <a:rPr lang="vi-VN" sz="1400" dirty="0">
                <a:solidFill>
                  <a:schemeClr val="tx1"/>
                </a:solidFill>
              </a:rPr>
              <a:t>T</a:t>
            </a:r>
            <a:r>
              <a:rPr lang="en-US" sz="1400" dirty="0">
                <a:solidFill>
                  <a:schemeClr val="tx1"/>
                </a:solidFill>
              </a:rPr>
              <a:t>H</a:t>
            </a:r>
            <a:r>
              <a:rPr lang="vi-VN" sz="1400" dirty="0">
                <a:solidFill>
                  <a:schemeClr val="tx1"/>
                </a:solidFill>
              </a:rPr>
              <a:t>1: 0 cho </a:t>
            </a:r>
            <a:r>
              <a:rPr lang="vi-VN" sz="1400" dirty="0" err="1">
                <a:solidFill>
                  <a:schemeClr val="tx1"/>
                </a:solidFill>
              </a:rPr>
              <a:t>thấy</a:t>
            </a:r>
            <a:r>
              <a:rPr lang="vi-VN" sz="1400" dirty="0">
                <a:solidFill>
                  <a:schemeClr val="tx1"/>
                </a:solidFill>
              </a:rPr>
              <a:t> </a:t>
            </a:r>
            <a:r>
              <a:rPr lang="en-US" sz="1400" dirty="0">
                <a:solidFill>
                  <a:schemeClr val="tx1"/>
                </a:solidFill>
              </a:rPr>
              <a:t>t</a:t>
            </a:r>
            <a:r>
              <a:rPr lang="vi-VN" sz="1400" dirty="0">
                <a:solidFill>
                  <a:schemeClr val="tx1"/>
                </a:solidFill>
              </a:rPr>
              <a:t>(n) </a:t>
            </a:r>
            <a:r>
              <a:rPr lang="vi-VN" sz="1400" dirty="0" err="1">
                <a:solidFill>
                  <a:schemeClr val="tx1"/>
                </a:solidFill>
              </a:rPr>
              <a:t>có</a:t>
            </a:r>
            <a:r>
              <a:rPr lang="vi-VN" sz="1400" dirty="0">
                <a:solidFill>
                  <a:schemeClr val="tx1"/>
                </a:solidFill>
              </a:rPr>
              <a:t> </a:t>
            </a:r>
            <a:r>
              <a:rPr lang="vi-VN" sz="1400" dirty="0" err="1">
                <a:solidFill>
                  <a:schemeClr val="tx1"/>
                </a:solidFill>
              </a:rPr>
              <a:t>tốc</a:t>
            </a:r>
            <a:r>
              <a:rPr lang="vi-VN" sz="1400" dirty="0">
                <a:solidFill>
                  <a:schemeClr val="tx1"/>
                </a:solidFill>
              </a:rPr>
              <a:t> </a:t>
            </a:r>
            <a:r>
              <a:rPr lang="vi-VN" sz="1400" dirty="0" err="1">
                <a:solidFill>
                  <a:schemeClr val="tx1"/>
                </a:solidFill>
              </a:rPr>
              <a:t>độ</a:t>
            </a:r>
            <a:r>
              <a:rPr lang="vi-VN" sz="1400" dirty="0">
                <a:solidFill>
                  <a:schemeClr val="tx1"/>
                </a:solidFill>
              </a:rPr>
              <a:t> tăng </a:t>
            </a:r>
            <a:r>
              <a:rPr lang="vi-VN" sz="1400" dirty="0" err="1">
                <a:solidFill>
                  <a:schemeClr val="tx1"/>
                </a:solidFill>
              </a:rPr>
              <a:t>nhỏ</a:t>
            </a:r>
            <a:r>
              <a:rPr lang="vi-VN" sz="1400" dirty="0">
                <a:solidFill>
                  <a:schemeClr val="tx1"/>
                </a:solidFill>
              </a:rPr>
              <a:t> hơn g(n)</a:t>
            </a:r>
          </a:p>
          <a:p>
            <a:pPr marL="165100" indent="0">
              <a:buNone/>
            </a:pPr>
            <a:r>
              <a:rPr lang="vi-VN" sz="1400" dirty="0">
                <a:solidFill>
                  <a:schemeClr val="tx1"/>
                </a:solidFill>
              </a:rPr>
              <a:t>T</a:t>
            </a:r>
            <a:r>
              <a:rPr lang="en-US" sz="1400" dirty="0">
                <a:solidFill>
                  <a:schemeClr val="tx1"/>
                </a:solidFill>
              </a:rPr>
              <a:t>H</a:t>
            </a:r>
            <a:r>
              <a:rPr lang="vi-VN" sz="1400" dirty="0">
                <a:solidFill>
                  <a:schemeClr val="tx1"/>
                </a:solidFill>
              </a:rPr>
              <a:t>2: c co </a:t>
            </a:r>
            <a:r>
              <a:rPr lang="vi-VN" sz="1400" dirty="0" err="1">
                <a:solidFill>
                  <a:schemeClr val="tx1"/>
                </a:solidFill>
              </a:rPr>
              <a:t>thấy</a:t>
            </a:r>
            <a:r>
              <a:rPr lang="vi-VN" sz="1400" dirty="0">
                <a:solidFill>
                  <a:schemeClr val="tx1"/>
                </a:solidFill>
              </a:rPr>
              <a:t> </a:t>
            </a:r>
            <a:r>
              <a:rPr lang="vi-VN" sz="1400" dirty="0" err="1">
                <a:solidFill>
                  <a:schemeClr val="tx1"/>
                </a:solidFill>
              </a:rPr>
              <a:t>tốc</a:t>
            </a:r>
            <a:r>
              <a:rPr lang="vi-VN" sz="1400" dirty="0">
                <a:solidFill>
                  <a:schemeClr val="tx1"/>
                </a:solidFill>
              </a:rPr>
              <a:t> </a:t>
            </a:r>
            <a:r>
              <a:rPr lang="vi-VN" sz="1400" dirty="0" err="1">
                <a:solidFill>
                  <a:schemeClr val="tx1"/>
                </a:solidFill>
              </a:rPr>
              <a:t>độ</a:t>
            </a:r>
            <a:r>
              <a:rPr lang="vi-VN" sz="1400" dirty="0">
                <a:solidFill>
                  <a:schemeClr val="tx1"/>
                </a:solidFill>
              </a:rPr>
              <a:t> tăng như nhau</a:t>
            </a:r>
          </a:p>
          <a:p>
            <a:pPr marL="165100" indent="0">
              <a:buNone/>
            </a:pPr>
            <a:r>
              <a:rPr lang="vi-VN" sz="1400" dirty="0">
                <a:solidFill>
                  <a:schemeClr val="tx1"/>
                </a:solidFill>
              </a:rPr>
              <a:t>TH3: vô </a:t>
            </a:r>
            <a:r>
              <a:rPr lang="vi-VN" sz="1400" dirty="0" err="1">
                <a:solidFill>
                  <a:schemeClr val="tx1"/>
                </a:solidFill>
              </a:rPr>
              <a:t>cực</a:t>
            </a:r>
            <a:r>
              <a:rPr lang="vi-VN" sz="1400" dirty="0">
                <a:solidFill>
                  <a:schemeClr val="tx1"/>
                </a:solidFill>
              </a:rPr>
              <a:t> cho </a:t>
            </a:r>
            <a:r>
              <a:rPr lang="vi-VN" sz="1400" dirty="0" err="1">
                <a:solidFill>
                  <a:schemeClr val="tx1"/>
                </a:solidFill>
              </a:rPr>
              <a:t>thấy</a:t>
            </a:r>
            <a:r>
              <a:rPr lang="vi-VN" sz="1400" dirty="0">
                <a:solidFill>
                  <a:schemeClr val="tx1"/>
                </a:solidFill>
              </a:rPr>
              <a:t> </a:t>
            </a:r>
            <a:r>
              <a:rPr lang="vi-VN" sz="1400" dirty="0" err="1">
                <a:solidFill>
                  <a:schemeClr val="tx1"/>
                </a:solidFill>
              </a:rPr>
              <a:t>tốc</a:t>
            </a:r>
            <a:r>
              <a:rPr lang="vi-VN" sz="1400" dirty="0">
                <a:solidFill>
                  <a:schemeClr val="tx1"/>
                </a:solidFill>
              </a:rPr>
              <a:t> </a:t>
            </a:r>
            <a:r>
              <a:rPr lang="vi-VN" sz="1400" dirty="0" err="1">
                <a:solidFill>
                  <a:schemeClr val="tx1"/>
                </a:solidFill>
              </a:rPr>
              <a:t>độ</a:t>
            </a:r>
            <a:r>
              <a:rPr lang="vi-VN" sz="1400" dirty="0">
                <a:solidFill>
                  <a:schemeClr val="tx1"/>
                </a:solidFill>
              </a:rPr>
              <a:t> tăng </a:t>
            </a:r>
            <a:r>
              <a:rPr lang="vi-VN" sz="1400" dirty="0" err="1">
                <a:solidFill>
                  <a:schemeClr val="tx1"/>
                </a:solidFill>
              </a:rPr>
              <a:t>của</a:t>
            </a:r>
            <a:r>
              <a:rPr lang="vi-VN" sz="1400" dirty="0">
                <a:solidFill>
                  <a:schemeClr val="tx1"/>
                </a:solidFill>
              </a:rPr>
              <a:t> t(n) </a:t>
            </a:r>
            <a:r>
              <a:rPr lang="vi-VN" sz="1400" dirty="0" err="1">
                <a:solidFill>
                  <a:schemeClr val="tx1"/>
                </a:solidFill>
              </a:rPr>
              <a:t>lớn</a:t>
            </a:r>
            <a:r>
              <a:rPr lang="vi-VN" sz="1400" dirty="0">
                <a:solidFill>
                  <a:schemeClr val="tx1"/>
                </a:solidFill>
              </a:rPr>
              <a:t> hơn g(n)</a:t>
            </a:r>
          </a:p>
          <a:p>
            <a:pPr marL="165100" indent="0">
              <a:buNone/>
            </a:pPr>
            <a:r>
              <a:rPr lang="vi-VN" sz="1400" dirty="0" err="1">
                <a:solidFill>
                  <a:schemeClr val="tx1"/>
                </a:solidFill>
              </a:rPr>
              <a:t>Chú</a:t>
            </a:r>
            <a:r>
              <a:rPr lang="vi-VN" sz="1400" dirty="0">
                <a:solidFill>
                  <a:schemeClr val="tx1"/>
                </a:solidFill>
              </a:rPr>
              <a:t> ý</a:t>
            </a:r>
            <a:r>
              <a:rPr lang="en-US" sz="1400" dirty="0">
                <a:solidFill>
                  <a:schemeClr val="tx1"/>
                </a:solidFill>
              </a:rPr>
              <a:t>:</a:t>
            </a:r>
            <a:r>
              <a:rPr lang="vi-VN" sz="1400" dirty="0">
                <a:solidFill>
                  <a:schemeClr val="tx1"/>
                </a:solidFill>
              </a:rPr>
              <a:t> </a:t>
            </a:r>
            <a:endParaRPr lang="en-US" sz="1400" dirty="0">
              <a:solidFill>
                <a:schemeClr val="tx1"/>
              </a:solidFill>
            </a:endParaRPr>
          </a:p>
          <a:p>
            <a:pPr marL="165100" indent="0">
              <a:buNone/>
            </a:pPr>
            <a:r>
              <a:rPr lang="vi-VN" sz="1400" dirty="0">
                <a:solidFill>
                  <a:schemeClr val="tx1"/>
                </a:solidFill>
              </a:rPr>
              <a:t>2TH </a:t>
            </a:r>
            <a:r>
              <a:rPr lang="vi-VN" sz="1400" dirty="0" err="1">
                <a:solidFill>
                  <a:schemeClr val="tx1"/>
                </a:solidFill>
              </a:rPr>
              <a:t>đầu</a:t>
            </a:r>
            <a:r>
              <a:rPr lang="vi-VN" sz="1400" dirty="0">
                <a:solidFill>
                  <a:schemeClr val="tx1"/>
                </a:solidFill>
              </a:rPr>
              <a:t> </a:t>
            </a:r>
            <a:r>
              <a:rPr lang="vi-VN" sz="1400" dirty="0" err="1">
                <a:solidFill>
                  <a:schemeClr val="tx1"/>
                </a:solidFill>
              </a:rPr>
              <a:t>có</a:t>
            </a:r>
            <a:r>
              <a:rPr lang="vi-VN" sz="1400" dirty="0">
                <a:solidFill>
                  <a:schemeClr val="tx1"/>
                </a:solidFill>
              </a:rPr>
              <a:t> </a:t>
            </a:r>
            <a:r>
              <a:rPr lang="vi-VN" sz="1400" dirty="0" err="1">
                <a:solidFill>
                  <a:schemeClr val="tx1"/>
                </a:solidFill>
              </a:rPr>
              <a:t>nghĩa</a:t>
            </a:r>
            <a:r>
              <a:rPr lang="vi-VN" sz="1400" dirty="0">
                <a:solidFill>
                  <a:schemeClr val="tx1"/>
                </a:solidFill>
              </a:rPr>
              <a:t> </a:t>
            </a:r>
            <a:r>
              <a:rPr lang="vi-VN" sz="1400" dirty="0" err="1">
                <a:solidFill>
                  <a:schemeClr val="tx1"/>
                </a:solidFill>
              </a:rPr>
              <a:t>là</a:t>
            </a:r>
            <a:r>
              <a:rPr lang="vi-VN" sz="1400" dirty="0">
                <a:solidFill>
                  <a:schemeClr val="tx1"/>
                </a:solidFill>
              </a:rPr>
              <a:t> t(n) </a:t>
            </a:r>
            <a:r>
              <a:rPr lang="vi-VN" sz="1400" dirty="0" err="1">
                <a:solidFill>
                  <a:schemeClr val="tx1"/>
                </a:solidFill>
              </a:rPr>
              <a:t>thuộc</a:t>
            </a:r>
            <a:r>
              <a:rPr lang="vi-VN" sz="1400" dirty="0">
                <a:solidFill>
                  <a:schemeClr val="tx1"/>
                </a:solidFill>
              </a:rPr>
              <a:t> O( g(n) )</a:t>
            </a:r>
          </a:p>
          <a:p>
            <a:pPr marL="165100" indent="0">
              <a:buNone/>
            </a:pPr>
            <a:r>
              <a:rPr lang="vi-VN" sz="1400" dirty="0">
                <a:solidFill>
                  <a:schemeClr val="tx1"/>
                </a:solidFill>
              </a:rPr>
              <a:t>2TH </a:t>
            </a:r>
            <a:r>
              <a:rPr lang="vi-VN" sz="1400" dirty="0" err="1">
                <a:solidFill>
                  <a:schemeClr val="tx1"/>
                </a:solidFill>
              </a:rPr>
              <a:t>cuối</a:t>
            </a:r>
            <a:r>
              <a:rPr lang="vi-VN" sz="1400" dirty="0">
                <a:solidFill>
                  <a:schemeClr val="tx1"/>
                </a:solidFill>
              </a:rPr>
              <a:t> </a:t>
            </a:r>
            <a:r>
              <a:rPr lang="vi-VN" sz="1400" dirty="0" err="1">
                <a:solidFill>
                  <a:schemeClr val="tx1"/>
                </a:solidFill>
              </a:rPr>
              <a:t>nghĩa</a:t>
            </a:r>
            <a:r>
              <a:rPr lang="vi-VN" sz="1400" dirty="0">
                <a:solidFill>
                  <a:schemeClr val="tx1"/>
                </a:solidFill>
              </a:rPr>
              <a:t> </a:t>
            </a:r>
            <a:r>
              <a:rPr lang="vi-VN" sz="1400" dirty="0" err="1">
                <a:solidFill>
                  <a:schemeClr val="tx1"/>
                </a:solidFill>
              </a:rPr>
              <a:t>là</a:t>
            </a:r>
            <a:r>
              <a:rPr lang="vi-VN" sz="1400" dirty="0">
                <a:solidFill>
                  <a:schemeClr val="tx1"/>
                </a:solidFill>
              </a:rPr>
              <a:t> t(n) </a:t>
            </a:r>
            <a:r>
              <a:rPr lang="vi-VN" sz="1400" dirty="0" err="1">
                <a:solidFill>
                  <a:schemeClr val="tx1"/>
                </a:solidFill>
              </a:rPr>
              <a:t>thuộc</a:t>
            </a:r>
            <a:r>
              <a:rPr lang="vi-VN" sz="1400" dirty="0">
                <a:solidFill>
                  <a:schemeClr val="tx1"/>
                </a:solidFill>
              </a:rPr>
              <a:t> </a:t>
            </a:r>
            <a:r>
              <a:rPr lang="vi-VN" sz="1400" dirty="0" err="1">
                <a:solidFill>
                  <a:schemeClr val="tx1"/>
                </a:solidFill>
              </a:rPr>
              <a:t>Omega</a:t>
            </a:r>
            <a:r>
              <a:rPr lang="vi-VN" sz="1400" dirty="0">
                <a:solidFill>
                  <a:schemeClr val="tx1"/>
                </a:solidFill>
              </a:rPr>
              <a:t>( g(n) ) </a:t>
            </a:r>
          </a:p>
          <a:p>
            <a:pPr marL="165100" indent="0">
              <a:buNone/>
            </a:pPr>
            <a:r>
              <a:rPr lang="vi-VN" sz="1400" dirty="0">
                <a:solidFill>
                  <a:schemeClr val="tx1"/>
                </a:solidFill>
              </a:rPr>
              <a:t>TH2 </a:t>
            </a:r>
            <a:r>
              <a:rPr lang="vi-VN" sz="1400" dirty="0" err="1">
                <a:solidFill>
                  <a:schemeClr val="tx1"/>
                </a:solidFill>
              </a:rPr>
              <a:t>có</a:t>
            </a:r>
            <a:r>
              <a:rPr lang="vi-VN" sz="1400" dirty="0">
                <a:solidFill>
                  <a:schemeClr val="tx1"/>
                </a:solidFill>
              </a:rPr>
              <a:t> </a:t>
            </a:r>
            <a:r>
              <a:rPr lang="vi-VN" sz="1400" dirty="0" err="1">
                <a:solidFill>
                  <a:schemeClr val="tx1"/>
                </a:solidFill>
              </a:rPr>
              <a:t>nghĩa</a:t>
            </a:r>
            <a:r>
              <a:rPr lang="vi-VN" sz="1400" dirty="0">
                <a:solidFill>
                  <a:schemeClr val="tx1"/>
                </a:solidFill>
              </a:rPr>
              <a:t> </a:t>
            </a:r>
            <a:r>
              <a:rPr lang="vi-VN" sz="1400" dirty="0" err="1">
                <a:solidFill>
                  <a:schemeClr val="tx1"/>
                </a:solidFill>
              </a:rPr>
              <a:t>là</a:t>
            </a:r>
            <a:r>
              <a:rPr lang="vi-VN" sz="1400" dirty="0">
                <a:solidFill>
                  <a:schemeClr val="tx1"/>
                </a:solidFill>
              </a:rPr>
              <a:t> t(n) </a:t>
            </a:r>
            <a:r>
              <a:rPr lang="vi-VN" sz="1400" dirty="0" err="1">
                <a:solidFill>
                  <a:schemeClr val="tx1"/>
                </a:solidFill>
              </a:rPr>
              <a:t>thuộc</a:t>
            </a:r>
            <a:r>
              <a:rPr lang="vi-VN" sz="1400" dirty="0">
                <a:solidFill>
                  <a:schemeClr val="tx1"/>
                </a:solidFill>
              </a:rPr>
              <a:t> </a:t>
            </a:r>
            <a:r>
              <a:rPr lang="vi-VN" sz="1400" dirty="0" err="1">
                <a:solidFill>
                  <a:schemeClr val="tx1"/>
                </a:solidFill>
              </a:rPr>
              <a:t>Theta</a:t>
            </a:r>
            <a:r>
              <a:rPr lang="vi-VN" sz="1400" dirty="0">
                <a:solidFill>
                  <a:schemeClr val="tx1"/>
                </a:solidFill>
              </a:rPr>
              <a:t>( g(n)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C398AE7-04A1-33E5-5A4E-8CAC2AEF0686}"/>
                  </a:ext>
                </a:extLst>
              </p:cNvPr>
              <p:cNvSpPr txBox="1"/>
              <p:nvPr/>
            </p:nvSpPr>
            <p:spPr>
              <a:xfrm>
                <a:off x="1049791" y="2504123"/>
                <a:ext cx="1497141" cy="7801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lim</m:t>
                              </m:r>
                            </m:e>
                            <m:lim>
                              <m:r>
                                <a:rPr lang="pt-BR" i="1" smtClean="0">
                                  <a:latin typeface="Cambria Math" panose="02040503050406030204" pitchFamily="18" charset="0"/>
                                </a:rPr>
                                <m:t>𝑛</m:t>
                              </m:r>
                              <m:r>
                                <a:rPr lang="pt-BR" i="1" smtClean="0">
                                  <a:latin typeface="Cambria Math" panose="02040503050406030204" pitchFamily="18" charset="0"/>
                                </a:rPr>
                                <m:t>→∞</m:t>
                              </m:r>
                            </m:lim>
                          </m:limLow>
                        </m:fName>
                        <m:e>
                          <m:f>
                            <m:fPr>
                              <m:ctrlPr>
                                <a:rPr lang="pt-BR" i="1" smtClean="0">
                                  <a:latin typeface="Cambria Math" panose="02040503050406030204" pitchFamily="18" charset="0"/>
                                </a:rPr>
                              </m:ctrlPr>
                            </m:fPr>
                            <m:num>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en>
                          </m:f>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𝑐</m:t>
                                  </m:r>
                                </m:e>
                                <m:e>
                                  <m:r>
                                    <a:rPr lang="en-US" b="0" i="1" smtClean="0">
                                      <a:latin typeface="Cambria Math" panose="02040503050406030204" pitchFamily="18" charset="0"/>
                                      <a:ea typeface="Cambria Math" panose="02040503050406030204" pitchFamily="18" charset="0"/>
                                    </a:rPr>
                                    <m:t>∞</m:t>
                                  </m:r>
                                </m:e>
                              </m:eqArr>
                            </m:e>
                          </m:d>
                        </m:e>
                      </m:func>
                    </m:oMath>
                  </m:oMathPara>
                </a14:m>
                <a:endParaRPr lang="en-US" dirty="0"/>
              </a:p>
            </p:txBody>
          </p:sp>
        </mc:Choice>
        <mc:Fallback xmlns="">
          <p:sp>
            <p:nvSpPr>
              <p:cNvPr id="2" name="TextBox 1">
                <a:extLst>
                  <a:ext uri="{FF2B5EF4-FFF2-40B4-BE49-F238E27FC236}">
                    <a16:creationId xmlns:a16="http://schemas.microsoft.com/office/drawing/2014/main" id="{FC398AE7-04A1-33E5-5A4E-8CAC2AEF0686}"/>
                  </a:ext>
                </a:extLst>
              </p:cNvPr>
              <p:cNvSpPr txBox="1">
                <a:spLocks noRot="1" noChangeAspect="1" noMove="1" noResize="1" noEditPoints="1" noAdjustHandles="1" noChangeArrowheads="1" noChangeShapeType="1" noTextEdit="1"/>
              </p:cNvSpPr>
              <p:nvPr/>
            </p:nvSpPr>
            <p:spPr>
              <a:xfrm>
                <a:off x="1049791" y="2504123"/>
                <a:ext cx="1497141" cy="78015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834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8"/>
                                        </p:tgtEl>
                                        <p:attrNameLst>
                                          <p:attrName>style.visibility</p:attrName>
                                        </p:attrNameLst>
                                      </p:cBhvr>
                                      <p:to>
                                        <p:strVal val="visible"/>
                                      </p:to>
                                    </p:set>
                                    <p:animEffect transition="in" filter="fade">
                                      <p:cBhvr>
                                        <p:cTn id="7" dur="500"/>
                                        <p:tgtEl>
                                          <p:spTgt spid="6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fade">
                                      <p:cBhvr>
                                        <p:cTn id="5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grpSp>
        <p:nvGrpSpPr>
          <p:cNvPr id="685" name="Google Shape;685;p5"/>
          <p:cNvGrpSpPr/>
          <p:nvPr/>
        </p:nvGrpSpPr>
        <p:grpSpPr>
          <a:xfrm>
            <a:off x="1132875" y="2025923"/>
            <a:ext cx="1901098" cy="2324526"/>
            <a:chOff x="1146625" y="2025923"/>
            <a:chExt cx="1901098" cy="2324526"/>
          </a:xfrm>
        </p:grpSpPr>
        <p:sp>
          <p:nvSpPr>
            <p:cNvPr id="686" name="Google Shape;686;p5"/>
            <p:cNvSpPr/>
            <p:nvPr/>
          </p:nvSpPr>
          <p:spPr>
            <a:xfrm>
              <a:off x="1146625" y="2025923"/>
              <a:ext cx="1901098" cy="2324526"/>
            </a:xfrm>
            <a:custGeom>
              <a:avLst/>
              <a:gdLst/>
              <a:ahLst/>
              <a:cxnLst/>
              <a:rect l="l" t="t" r="r" b="b"/>
              <a:pathLst>
                <a:path w="56030" h="81334" extrusionOk="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5"/>
            <p:cNvSpPr/>
            <p:nvPr/>
          </p:nvSpPr>
          <p:spPr>
            <a:xfrm>
              <a:off x="1218626" y="2064079"/>
              <a:ext cx="1713838" cy="473513"/>
            </a:xfrm>
            <a:custGeom>
              <a:avLst/>
              <a:gdLst/>
              <a:ahLst/>
              <a:cxnLst/>
              <a:rect l="l" t="t" r="r" b="b"/>
              <a:pathLst>
                <a:path w="50511" h="16568" extrusionOk="0">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EB8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8" name="Google Shape;688;p5"/>
          <p:cNvGrpSpPr/>
          <p:nvPr/>
        </p:nvGrpSpPr>
        <p:grpSpPr>
          <a:xfrm>
            <a:off x="3635200" y="2025923"/>
            <a:ext cx="1901098" cy="2324526"/>
            <a:chOff x="3621450" y="2025923"/>
            <a:chExt cx="1901098" cy="2324526"/>
          </a:xfrm>
        </p:grpSpPr>
        <p:sp>
          <p:nvSpPr>
            <p:cNvPr id="689" name="Google Shape;689;p5"/>
            <p:cNvSpPr/>
            <p:nvPr/>
          </p:nvSpPr>
          <p:spPr>
            <a:xfrm>
              <a:off x="3621450" y="2025923"/>
              <a:ext cx="1901098" cy="2324526"/>
            </a:xfrm>
            <a:custGeom>
              <a:avLst/>
              <a:gdLst/>
              <a:ahLst/>
              <a:cxnLst/>
              <a:rect l="l" t="t" r="r" b="b"/>
              <a:pathLst>
                <a:path w="56030" h="81334" extrusionOk="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5"/>
            <p:cNvSpPr/>
            <p:nvPr/>
          </p:nvSpPr>
          <p:spPr>
            <a:xfrm>
              <a:off x="3693451" y="2064079"/>
              <a:ext cx="1713838" cy="473513"/>
            </a:xfrm>
            <a:custGeom>
              <a:avLst/>
              <a:gdLst/>
              <a:ahLst/>
              <a:cxnLst/>
              <a:rect l="l" t="t" r="r" b="b"/>
              <a:pathLst>
                <a:path w="50511" h="16568" extrusionOk="0">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ED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1" name="Google Shape;691;p5"/>
          <p:cNvGrpSpPr/>
          <p:nvPr/>
        </p:nvGrpSpPr>
        <p:grpSpPr>
          <a:xfrm>
            <a:off x="6110025" y="2025923"/>
            <a:ext cx="1901098" cy="2324526"/>
            <a:chOff x="6096275" y="2025923"/>
            <a:chExt cx="1901098" cy="2324526"/>
          </a:xfrm>
        </p:grpSpPr>
        <p:sp>
          <p:nvSpPr>
            <p:cNvPr id="692" name="Google Shape;692;p5"/>
            <p:cNvSpPr/>
            <p:nvPr/>
          </p:nvSpPr>
          <p:spPr>
            <a:xfrm>
              <a:off x="6096275" y="2025923"/>
              <a:ext cx="1901098" cy="2324526"/>
            </a:xfrm>
            <a:custGeom>
              <a:avLst/>
              <a:gdLst/>
              <a:ahLst/>
              <a:cxnLst/>
              <a:rect l="l" t="t" r="r" b="b"/>
              <a:pathLst>
                <a:path w="56030" h="81334" extrusionOk="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5"/>
            <p:cNvSpPr/>
            <p:nvPr/>
          </p:nvSpPr>
          <p:spPr>
            <a:xfrm>
              <a:off x="6168276" y="2064079"/>
              <a:ext cx="1713838" cy="473513"/>
            </a:xfrm>
            <a:custGeom>
              <a:avLst/>
              <a:gdLst/>
              <a:ahLst/>
              <a:cxnLst/>
              <a:rect l="l" t="t" r="r" b="b"/>
              <a:pathLst>
                <a:path w="50511" h="16568" extrusionOk="0">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A6DF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4" name="Google Shape;694;p5"/>
          <p:cNvSpPr txBox="1">
            <a:spLocks noGrp="1"/>
          </p:cNvSpPr>
          <p:nvPr>
            <p:ph type="subTitle" idx="1"/>
          </p:nvPr>
        </p:nvSpPr>
        <p:spPr>
          <a:xfrm>
            <a:off x="1235175" y="2862422"/>
            <a:ext cx="1696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vi-VN" sz="1200" dirty="0"/>
              <a:t>Ký hiệu Big-O </a:t>
            </a:r>
            <a:endParaRPr sz="1200" dirty="0"/>
          </a:p>
          <a:p>
            <a:pPr marL="0" lvl="0" indent="0"/>
            <a:r>
              <a:rPr lang="en-US" sz="1200" dirty="0" err="1"/>
              <a:t>Tiệm</a:t>
            </a:r>
            <a:r>
              <a:rPr lang="en-US" sz="1200" dirty="0"/>
              <a:t> </a:t>
            </a:r>
            <a:r>
              <a:rPr lang="en-US" sz="1200" dirty="0" err="1"/>
              <a:t>cận</a:t>
            </a:r>
            <a:r>
              <a:rPr lang="en-US" sz="1200" dirty="0"/>
              <a:t> </a:t>
            </a:r>
            <a:r>
              <a:rPr lang="vi-VN" sz="1200" dirty="0"/>
              <a:t>trên của độ phức tạp</a:t>
            </a:r>
            <a:endParaRPr sz="1200" dirty="0"/>
          </a:p>
        </p:txBody>
      </p:sp>
      <p:sp>
        <p:nvSpPr>
          <p:cNvPr id="695" name="Google Shape;695;p5"/>
          <p:cNvSpPr txBox="1">
            <a:spLocks noGrp="1"/>
          </p:cNvSpPr>
          <p:nvPr>
            <p:ph type="subTitle" idx="2"/>
          </p:nvPr>
        </p:nvSpPr>
        <p:spPr>
          <a:xfrm>
            <a:off x="3730625" y="2864179"/>
            <a:ext cx="1696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vi-VN" sz="1200" dirty="0"/>
              <a:t>Kí hiệu Big-Ω </a:t>
            </a:r>
            <a:endParaRPr sz="1200" dirty="0"/>
          </a:p>
          <a:p>
            <a:pPr marL="0" lvl="0" indent="0"/>
            <a:r>
              <a:rPr lang="en-US" sz="1200" dirty="0" err="1"/>
              <a:t>Tiệm</a:t>
            </a:r>
            <a:r>
              <a:rPr lang="en-US" sz="1200" dirty="0"/>
              <a:t> </a:t>
            </a:r>
            <a:r>
              <a:rPr lang="en-US" sz="1200" dirty="0" err="1"/>
              <a:t>cận</a:t>
            </a:r>
            <a:r>
              <a:rPr lang="en-US" sz="1200" dirty="0"/>
              <a:t> </a:t>
            </a:r>
            <a:r>
              <a:rPr lang="vi-VN" sz="1200" dirty="0"/>
              <a:t>dưới của độ phức tạp</a:t>
            </a:r>
            <a:endParaRPr sz="1200" dirty="0"/>
          </a:p>
        </p:txBody>
      </p:sp>
      <p:sp>
        <p:nvSpPr>
          <p:cNvPr id="696" name="Google Shape;696;p5"/>
          <p:cNvSpPr txBox="1">
            <a:spLocks noGrp="1"/>
          </p:cNvSpPr>
          <p:nvPr>
            <p:ph type="subTitle" idx="3"/>
          </p:nvPr>
        </p:nvSpPr>
        <p:spPr>
          <a:xfrm>
            <a:off x="6199364" y="2862422"/>
            <a:ext cx="1696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vi-VN" sz="1200" dirty="0"/>
              <a:t>Ký hiệu Big-Θ </a:t>
            </a:r>
            <a:endParaRPr sz="1200" dirty="0"/>
          </a:p>
          <a:p>
            <a:pPr marL="0" lvl="0" indent="0" algn="ctr" rtl="0">
              <a:lnSpc>
                <a:spcPct val="100000"/>
              </a:lnSpc>
              <a:spcBef>
                <a:spcPts val="0"/>
              </a:spcBef>
              <a:spcAft>
                <a:spcPts val="0"/>
              </a:spcAft>
              <a:buSzPts val="1100"/>
              <a:buNone/>
            </a:pPr>
            <a:r>
              <a:rPr lang="en-US" sz="1200" dirty="0" err="1"/>
              <a:t>Tiệm</a:t>
            </a:r>
            <a:r>
              <a:rPr lang="en-US" sz="1200" dirty="0"/>
              <a:t> </a:t>
            </a:r>
            <a:r>
              <a:rPr lang="en-US" sz="1200" dirty="0" err="1"/>
              <a:t>cận</a:t>
            </a:r>
            <a:r>
              <a:rPr lang="en-US" sz="1200" dirty="0"/>
              <a:t> </a:t>
            </a:r>
            <a:r>
              <a:rPr lang="en-US" sz="1200" dirty="0" err="1"/>
              <a:t>tương</a:t>
            </a:r>
            <a:r>
              <a:rPr lang="en-US" sz="1200" dirty="0"/>
              <a:t> </a:t>
            </a:r>
            <a:r>
              <a:rPr lang="en-US" sz="1200" dirty="0" err="1"/>
              <a:t>đối</a:t>
            </a:r>
            <a:r>
              <a:rPr lang="en-US" sz="1200" dirty="0"/>
              <a:t> </a:t>
            </a:r>
            <a:r>
              <a:rPr lang="vi-VN" sz="1200" dirty="0"/>
              <a:t>chính xác của độ phức tạp</a:t>
            </a:r>
            <a:endParaRPr sz="1200" dirty="0"/>
          </a:p>
        </p:txBody>
      </p:sp>
      <p:sp>
        <p:nvSpPr>
          <p:cNvPr id="697" name="Google Shape;697;p5"/>
          <p:cNvSpPr txBox="1">
            <a:spLocks noGrp="1"/>
          </p:cNvSpPr>
          <p:nvPr>
            <p:ph type="ctrTitle" idx="6"/>
          </p:nvPr>
        </p:nvSpPr>
        <p:spPr>
          <a:xfrm>
            <a:off x="1883419" y="597596"/>
            <a:ext cx="5361402" cy="73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vi-VN" sz="4000" dirty="0"/>
              <a:t>Asymptotic Notation</a:t>
            </a:r>
            <a:endParaRPr dirty="0"/>
          </a:p>
        </p:txBody>
      </p:sp>
      <p:sp>
        <p:nvSpPr>
          <p:cNvPr id="698" name="Google Shape;698;p5"/>
          <p:cNvSpPr txBox="1">
            <a:spLocks noGrp="1"/>
          </p:cNvSpPr>
          <p:nvPr>
            <p:ph type="ctrTitle"/>
          </p:nvPr>
        </p:nvSpPr>
        <p:spPr>
          <a:xfrm>
            <a:off x="1336413" y="1774150"/>
            <a:ext cx="1494000" cy="73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vi-VN"/>
              <a:t>O(g(n)) = f(n)</a:t>
            </a:r>
            <a:endParaRPr/>
          </a:p>
        </p:txBody>
      </p:sp>
      <p:sp>
        <p:nvSpPr>
          <p:cNvPr id="699" name="Google Shape;699;p5"/>
          <p:cNvSpPr txBox="1">
            <a:spLocks noGrp="1"/>
          </p:cNvSpPr>
          <p:nvPr>
            <p:ph type="ctrTitle" idx="4"/>
          </p:nvPr>
        </p:nvSpPr>
        <p:spPr>
          <a:xfrm>
            <a:off x="3824988" y="1774150"/>
            <a:ext cx="1494000" cy="73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vi-VN" b="1"/>
              <a:t>Ω</a:t>
            </a:r>
            <a:r>
              <a:rPr lang="vi-VN"/>
              <a:t>(g(n)) = f(n)</a:t>
            </a:r>
            <a:endParaRPr/>
          </a:p>
        </p:txBody>
      </p:sp>
      <p:sp>
        <p:nvSpPr>
          <p:cNvPr id="700" name="Google Shape;700;p5"/>
          <p:cNvSpPr txBox="1">
            <a:spLocks noGrp="1"/>
          </p:cNvSpPr>
          <p:nvPr>
            <p:ph type="ctrTitle" idx="5"/>
          </p:nvPr>
        </p:nvSpPr>
        <p:spPr>
          <a:xfrm>
            <a:off x="6313588" y="1774150"/>
            <a:ext cx="1494000" cy="73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400"/>
              <a:buNone/>
            </a:pPr>
            <a:r>
              <a:rPr lang="vi-VN" b="1"/>
              <a:t>Θ</a:t>
            </a:r>
            <a:r>
              <a:rPr lang="vi-VN"/>
              <a:t>(g(n)) = f(n)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7"/>
                                        </p:tgtEl>
                                        <p:attrNameLst>
                                          <p:attrName>style.visibility</p:attrName>
                                        </p:attrNameLst>
                                      </p:cBhvr>
                                      <p:to>
                                        <p:strVal val="visible"/>
                                      </p:to>
                                    </p:set>
                                    <p:animEffect transition="in" filter="fade">
                                      <p:cBhvr>
                                        <p:cTn id="7" dur="500"/>
                                        <p:tgtEl>
                                          <p:spTgt spid="6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5"/>
                                        </p:tgtEl>
                                        <p:attrNameLst>
                                          <p:attrName>style.visibility</p:attrName>
                                        </p:attrNameLst>
                                      </p:cBhvr>
                                      <p:to>
                                        <p:strVal val="visible"/>
                                      </p:to>
                                    </p:set>
                                    <p:animEffect transition="in" filter="fade">
                                      <p:cBhvr>
                                        <p:cTn id="12" dur="500"/>
                                        <p:tgtEl>
                                          <p:spTgt spid="685"/>
                                        </p:tgtEl>
                                      </p:cBhvr>
                                    </p:animEffect>
                                  </p:childTnLst>
                                </p:cTn>
                              </p:par>
                              <p:par>
                                <p:cTn id="13" presetID="10" presetClass="entr" presetSubtype="0" fill="hold" nodeType="withEffect">
                                  <p:stCondLst>
                                    <p:cond delay="0"/>
                                  </p:stCondLst>
                                  <p:childTnLst>
                                    <p:set>
                                      <p:cBhvr>
                                        <p:cTn id="14" dur="1" fill="hold">
                                          <p:stCondLst>
                                            <p:cond delay="0"/>
                                          </p:stCondLst>
                                        </p:cTn>
                                        <p:tgtEl>
                                          <p:spTgt spid="694">
                                            <p:txEl>
                                              <p:pRg st="0" end="0"/>
                                            </p:txEl>
                                          </p:spTgt>
                                        </p:tgtEl>
                                        <p:attrNameLst>
                                          <p:attrName>style.visibility</p:attrName>
                                        </p:attrNameLst>
                                      </p:cBhvr>
                                      <p:to>
                                        <p:strVal val="visible"/>
                                      </p:to>
                                    </p:set>
                                    <p:animEffect transition="in" filter="fade">
                                      <p:cBhvr>
                                        <p:cTn id="15" dur="500"/>
                                        <p:tgtEl>
                                          <p:spTgt spid="69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94">
                                            <p:txEl>
                                              <p:pRg st="1" end="1"/>
                                            </p:txEl>
                                          </p:spTgt>
                                        </p:tgtEl>
                                        <p:attrNameLst>
                                          <p:attrName>style.visibility</p:attrName>
                                        </p:attrNameLst>
                                      </p:cBhvr>
                                      <p:to>
                                        <p:strVal val="visible"/>
                                      </p:to>
                                    </p:set>
                                    <p:animEffect transition="in" filter="fade">
                                      <p:cBhvr>
                                        <p:cTn id="18" dur="500"/>
                                        <p:tgtEl>
                                          <p:spTgt spid="69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98"/>
                                        </p:tgtEl>
                                        <p:attrNameLst>
                                          <p:attrName>style.visibility</p:attrName>
                                        </p:attrNameLst>
                                      </p:cBhvr>
                                      <p:to>
                                        <p:strVal val="visible"/>
                                      </p:to>
                                    </p:set>
                                    <p:animEffect transition="in" filter="fade">
                                      <p:cBhvr>
                                        <p:cTn id="21" dur="500"/>
                                        <p:tgtEl>
                                          <p:spTgt spid="69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88"/>
                                        </p:tgtEl>
                                        <p:attrNameLst>
                                          <p:attrName>style.visibility</p:attrName>
                                        </p:attrNameLst>
                                      </p:cBhvr>
                                      <p:to>
                                        <p:strVal val="visible"/>
                                      </p:to>
                                    </p:set>
                                    <p:animEffect transition="in" filter="fade">
                                      <p:cBhvr>
                                        <p:cTn id="26" dur="500"/>
                                        <p:tgtEl>
                                          <p:spTgt spid="688"/>
                                        </p:tgtEl>
                                      </p:cBhvr>
                                    </p:animEffect>
                                  </p:childTnLst>
                                </p:cTn>
                              </p:par>
                              <p:par>
                                <p:cTn id="27" presetID="10" presetClass="entr" presetSubtype="0" fill="hold" nodeType="withEffect">
                                  <p:stCondLst>
                                    <p:cond delay="0"/>
                                  </p:stCondLst>
                                  <p:childTnLst>
                                    <p:set>
                                      <p:cBhvr>
                                        <p:cTn id="28" dur="1" fill="hold">
                                          <p:stCondLst>
                                            <p:cond delay="0"/>
                                          </p:stCondLst>
                                        </p:cTn>
                                        <p:tgtEl>
                                          <p:spTgt spid="695">
                                            <p:txEl>
                                              <p:pRg st="0" end="0"/>
                                            </p:txEl>
                                          </p:spTgt>
                                        </p:tgtEl>
                                        <p:attrNameLst>
                                          <p:attrName>style.visibility</p:attrName>
                                        </p:attrNameLst>
                                      </p:cBhvr>
                                      <p:to>
                                        <p:strVal val="visible"/>
                                      </p:to>
                                    </p:set>
                                    <p:animEffect transition="in" filter="fade">
                                      <p:cBhvr>
                                        <p:cTn id="29" dur="500"/>
                                        <p:tgtEl>
                                          <p:spTgt spid="695">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95">
                                            <p:txEl>
                                              <p:pRg st="1" end="1"/>
                                            </p:txEl>
                                          </p:spTgt>
                                        </p:tgtEl>
                                        <p:attrNameLst>
                                          <p:attrName>style.visibility</p:attrName>
                                        </p:attrNameLst>
                                      </p:cBhvr>
                                      <p:to>
                                        <p:strVal val="visible"/>
                                      </p:to>
                                    </p:set>
                                    <p:animEffect transition="in" filter="fade">
                                      <p:cBhvr>
                                        <p:cTn id="32" dur="500"/>
                                        <p:tgtEl>
                                          <p:spTgt spid="695">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99"/>
                                        </p:tgtEl>
                                        <p:attrNameLst>
                                          <p:attrName>style.visibility</p:attrName>
                                        </p:attrNameLst>
                                      </p:cBhvr>
                                      <p:to>
                                        <p:strVal val="visible"/>
                                      </p:to>
                                    </p:set>
                                    <p:animEffect transition="in" filter="fade">
                                      <p:cBhvr>
                                        <p:cTn id="35" dur="500"/>
                                        <p:tgtEl>
                                          <p:spTgt spid="69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91"/>
                                        </p:tgtEl>
                                        <p:attrNameLst>
                                          <p:attrName>style.visibility</p:attrName>
                                        </p:attrNameLst>
                                      </p:cBhvr>
                                      <p:to>
                                        <p:strVal val="visible"/>
                                      </p:to>
                                    </p:set>
                                    <p:animEffect transition="in" filter="fade">
                                      <p:cBhvr>
                                        <p:cTn id="40" dur="500"/>
                                        <p:tgtEl>
                                          <p:spTgt spid="691"/>
                                        </p:tgtEl>
                                      </p:cBhvr>
                                    </p:animEffect>
                                  </p:childTnLst>
                                </p:cTn>
                              </p:par>
                              <p:par>
                                <p:cTn id="41" presetID="10" presetClass="entr" presetSubtype="0" fill="hold" nodeType="withEffect">
                                  <p:stCondLst>
                                    <p:cond delay="0"/>
                                  </p:stCondLst>
                                  <p:childTnLst>
                                    <p:set>
                                      <p:cBhvr>
                                        <p:cTn id="42" dur="1" fill="hold">
                                          <p:stCondLst>
                                            <p:cond delay="0"/>
                                          </p:stCondLst>
                                        </p:cTn>
                                        <p:tgtEl>
                                          <p:spTgt spid="696">
                                            <p:txEl>
                                              <p:pRg st="0" end="0"/>
                                            </p:txEl>
                                          </p:spTgt>
                                        </p:tgtEl>
                                        <p:attrNameLst>
                                          <p:attrName>style.visibility</p:attrName>
                                        </p:attrNameLst>
                                      </p:cBhvr>
                                      <p:to>
                                        <p:strVal val="visible"/>
                                      </p:to>
                                    </p:set>
                                    <p:animEffect transition="in" filter="fade">
                                      <p:cBhvr>
                                        <p:cTn id="43" dur="500"/>
                                        <p:tgtEl>
                                          <p:spTgt spid="696">
                                            <p:txEl>
                                              <p:pRg st="0" end="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96">
                                            <p:txEl>
                                              <p:pRg st="1" end="1"/>
                                            </p:txEl>
                                          </p:spTgt>
                                        </p:tgtEl>
                                        <p:attrNameLst>
                                          <p:attrName>style.visibility</p:attrName>
                                        </p:attrNameLst>
                                      </p:cBhvr>
                                      <p:to>
                                        <p:strVal val="visible"/>
                                      </p:to>
                                    </p:set>
                                    <p:animEffect transition="in" filter="fade">
                                      <p:cBhvr>
                                        <p:cTn id="46" dur="500"/>
                                        <p:tgtEl>
                                          <p:spTgt spid="696">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00"/>
                                        </p:tgtEl>
                                        <p:attrNameLst>
                                          <p:attrName>style.visibility</p:attrName>
                                        </p:attrNameLst>
                                      </p:cBhvr>
                                      <p:to>
                                        <p:strVal val="visible"/>
                                      </p:to>
                                    </p:set>
                                    <p:animEffect transition="in" filter="fade">
                                      <p:cBhvr>
                                        <p:cTn id="49" dur="500"/>
                                        <p:tgtEl>
                                          <p:spTgt spid="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5" ma:contentTypeDescription="Tạo tài liệu mới." ma:contentTypeScope="" ma:versionID="d58db23443e52f09f9f5d14644043a2c">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65416881c82213c9f40d47e1671ca1db"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EAA7CE-770B-41AE-8A78-48178BB3F4A0}">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6E3066-476C-4215-B970-BEE7F50231D2}">
  <ds:schemaRefs>
    <ds:schemaRef ds:uri="http://schemas.microsoft.com/office/2006/metadata/properties"/>
    <ds:schemaRef ds:uri="http://schemas.microsoft.com/office/2006/documentManagement/types"/>
    <ds:schemaRef ds:uri="81e90ab8-9e7d-4b67-ba12-d147179b0223"/>
    <ds:schemaRef ds:uri="86b2c21e-bc8a-47d8-90cc-43181eba94ed"/>
    <ds:schemaRef ds:uri="http://schemas.openxmlformats.org/package/2006/metadata/core-properties"/>
    <ds:schemaRef ds:uri="http://purl.org/dc/elements/1.1/"/>
    <ds:schemaRef ds:uri="http://purl.org/dc/dcmitype/"/>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F15F05E-9ACE-44DB-AFF8-76B95120D7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1815</Words>
  <Application>Microsoft Office PowerPoint</Application>
  <PresentationFormat>On-screen Show (16:9)</PresentationFormat>
  <Paragraphs>196</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Cambria Math</vt:lpstr>
      <vt:lpstr>Calibri</vt:lpstr>
      <vt:lpstr>Times New Roman</vt:lpstr>
      <vt:lpstr>Permanent Marker</vt:lpstr>
      <vt:lpstr>Comfortaa Light</vt:lpstr>
      <vt:lpstr>Comfortaa</vt:lpstr>
      <vt:lpstr>Arial</vt:lpstr>
      <vt:lpstr>Courier New</vt:lpstr>
      <vt:lpstr>SKETCH LESSON</vt:lpstr>
      <vt:lpstr>Sua bai tap  va bo sung</vt:lpstr>
      <vt:lpstr>PHAN 1: BO SUNG</vt:lpstr>
      <vt:lpstr>Cac buoc tinh do phuc tap thuat toan</vt:lpstr>
      <vt:lpstr>EXERCISE 2</vt:lpstr>
      <vt:lpstr>EXERCISE 2</vt:lpstr>
      <vt:lpstr>EXERCISE 2</vt:lpstr>
      <vt:lpstr>Basic operation</vt:lpstr>
      <vt:lpstr>Asymptotic Notation: co so ly thuyet</vt:lpstr>
      <vt:lpstr>Asymptotic Notation</vt:lpstr>
      <vt:lpstr>Example</vt:lpstr>
      <vt:lpstr>Example</vt:lpstr>
      <vt:lpstr>Example</vt:lpstr>
      <vt:lpstr>Big-o notation</vt:lpstr>
      <vt:lpstr>Big-o notation</vt:lpstr>
      <vt:lpstr>Cach tim No , c</vt:lpstr>
      <vt:lpstr>Cach tim No , c</vt:lpstr>
      <vt:lpstr>Cach tim No , c</vt:lpstr>
      <vt:lpstr>Xap xi T(n): Lý do</vt:lpstr>
      <vt:lpstr>Xap xi T(n): Quy tac</vt:lpstr>
      <vt:lpstr>Xap xi T(n): Quy tac</vt:lpstr>
      <vt:lpstr>Xap xi T(n): Quy tac</vt:lpstr>
      <vt:lpstr>EXERCISE 1</vt:lpstr>
      <vt:lpstr>EXERCISE 1</vt:lpstr>
      <vt:lpstr>EXERCISE 2</vt:lpstr>
      <vt:lpstr>EXERCISE 2</vt:lpstr>
      <vt:lpstr>EXERCISE 2</vt:lpstr>
      <vt:lpstr>EXERCISE 2</vt:lpstr>
      <vt:lpstr>EXERCISE 2</vt:lpstr>
      <vt:lpstr>EXERCISE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Sua bai tap  va bo sung</dc:title>
  <dc:creator>nam nhật</dc:creator>
  <cp:lastModifiedBy>Nguyễn Nhật Nam</cp:lastModifiedBy>
  <cp:revision>2</cp:revision>
  <dcterms:modified xsi:type="dcterms:W3CDTF">2023-03-21T16:12:06Z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