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6" r:id="rId10"/>
    <p:sldId id="267" r:id="rId11"/>
    <p:sldId id="268" r:id="rId12"/>
    <p:sldId id="285" r:id="rId13"/>
    <p:sldId id="286" r:id="rId14"/>
    <p:sldId id="269" r:id="rId15"/>
    <p:sldId id="270" r:id="rId16"/>
    <p:sldId id="271" r:id="rId17"/>
    <p:sldId id="272" r:id="rId18"/>
    <p:sldId id="273" r:id="rId19"/>
    <p:sldId id="280" r:id="rId20"/>
    <p:sldId id="282" r:id="rId21"/>
    <p:sldId id="283" r:id="rId22"/>
    <p:sldId id="288" r:id="rId23"/>
    <p:sldId id="287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E344E"/>
    <a:srgbClr val="EE7D00"/>
    <a:srgbClr val="DBDBDB"/>
    <a:srgbClr val="F9D6C3"/>
    <a:srgbClr val="F3B495"/>
    <a:srgbClr val="F6C1A4"/>
    <a:srgbClr val="F8F8F8"/>
    <a:srgbClr val="EAEAEA"/>
    <a:srgbClr val="134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B7D12-A829-4023-B57E-66D1F90D6086}" v="1534" dt="2024-06-01T05:28:32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372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9257-A1A0-B7D0-6A39-89D64D981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E372D-EB9C-9318-F330-8DA43B42E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FD38B-61DD-3FC8-8650-CEB1F2B9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70D-0D3C-405A-8BF3-BD91557F163C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E7FC-2520-16A4-05FC-467BDBA6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F2A2E-0C27-3540-A1B0-E4FA1967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5CB-6B22-4DD7-B8AA-A266436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9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D58B-BDBC-283A-DF8E-C2306C71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4851B-1C4F-E66C-028A-09331AF0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42E53-1FC1-2CCF-849B-37150CA3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70D-0D3C-405A-8BF3-BD91557F163C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7243-8AE7-D12E-DD49-8E9AD7DF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2A578-BD77-739C-CD3C-B0861CCA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5CB-6B22-4DD7-B8AA-A266436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F8C27-23FE-AEFD-D79F-FCE2B75CA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E3361-6E0D-F275-64DB-7859B995E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18DF-9971-EEB8-57C7-4D5350F1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70D-0D3C-405A-8BF3-BD91557F163C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D9D22-A6F9-159D-655D-7826D14A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4478-F7EE-7010-F15E-BF163B7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5CB-6B22-4DD7-B8AA-A266436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4CE1-6BEC-4EC7-F8DA-506281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6C79-F13D-7434-A035-FA8C27E2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C190-F975-E5E5-DE0B-93B30335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70D-0D3C-405A-8BF3-BD91557F163C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E4CB-42E6-3895-0711-11983D69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A21D-9814-DBE7-C6F4-09AA6F01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5CB-6B22-4DD7-B8AA-A266436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6843-DFDE-2D14-4AEF-7FE587C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E197B-687B-8EB2-89B0-2A0A0C8D7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D561-E8E2-FCC9-AF8B-69E17F1A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70D-0D3C-405A-8BF3-BD91557F163C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46ED-E353-669F-8A9B-EAF3E224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F9AB-C432-2B67-1B40-E8957FAC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5CB-6B22-4DD7-B8AA-A266436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273A-6692-4923-939A-7DF79725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8F65-B56C-6D6A-AF11-118040DE8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70D16-7A00-9839-0F22-32065B94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AF5B5-BC93-ED6E-7179-67D54ACF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70D-0D3C-405A-8BF3-BD91557F163C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C0BC8-10CC-C80B-DD7C-1D87AED7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C2B7-03CD-A100-A5C8-CB4DF57A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5CB-6B22-4DD7-B8AA-A266436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14CC-F8D4-DCAB-FDAE-C7CBBEAF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86A7-0831-3D1E-611D-07211853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60538-F354-A40D-81A0-712AD1AA1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520FD-7F3F-6883-2C98-939CBB1F7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66638-FECA-96F2-ED3C-7C7A78677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C59AF-3654-1F4E-C0BD-7C620100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70D-0D3C-405A-8BF3-BD91557F163C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F2389-49AB-9CA3-5F0F-03B4AC55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F5197-87F6-E05D-782D-90D5BDD5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5CB-6B22-4DD7-B8AA-A266436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36E7-15C4-6BA3-38FC-F85CF176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43081-6DB4-1473-A3C4-680577BF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70D-0D3C-405A-8BF3-BD91557F163C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718CA-7A16-B0A1-27A5-15A7B3BD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55943-1E2B-E85D-0322-F4A69E20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5CB-6B22-4DD7-B8AA-A266436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9A8D2-5C8E-108C-8D01-298F093D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70D-0D3C-405A-8BF3-BD91557F163C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49018-07E6-B5EE-15C5-94E8DF94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137AC-3C0C-C5F5-B536-19A521DA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5CB-6B22-4DD7-B8AA-A266436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9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BAEA-9689-14A3-97F2-E8E18A98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74FF-E024-FD1B-5BAE-3E1A5A59A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ABEF4-A64B-DE00-E337-A65FDB021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E6B9E-9FAA-6725-72D3-68DD4945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70D-0D3C-405A-8BF3-BD91557F163C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180A-0CA1-8C6D-0B61-C4F8F0DB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AE34-8B0E-C413-0437-56C9B800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5CB-6B22-4DD7-B8AA-A266436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EE4E-655E-5CC5-AF1E-3FAD9CD7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4C841-CCE8-9F02-5E53-E6BB272AE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6F765-1D63-3467-C526-3A9951B52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42AA-0666-A498-0084-55DD71AF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70D-0D3C-405A-8BF3-BD91557F163C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EAE52-16C9-5EA1-2764-0F734521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2B75B-3D7D-1E1E-AE3B-EAABE64F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5CB-6B22-4DD7-B8AA-A266436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6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1D2EA-6840-2D54-AED8-5E81ACD0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AC08C-DC5B-E33B-C77A-AC2A29A5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EC91A-C021-9B59-DE2E-7120614EB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1E70D-0D3C-405A-8BF3-BD91557F163C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EFE2-C7B7-19A4-95F0-FEE22EC89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BD73A-950E-8653-EFD6-594045A14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515CB-6B22-4DD7-B8AA-A266436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3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D51D83-ADB4-D4C7-7424-0BF019998624}"/>
              </a:ext>
            </a:extLst>
          </p:cNvPr>
          <p:cNvSpPr txBox="1"/>
          <p:nvPr/>
        </p:nvSpPr>
        <p:spPr>
          <a:xfrm>
            <a:off x="3188207" y="-846502"/>
            <a:ext cx="58155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rgbClr val="134567"/>
                </a:solidFill>
              </a:rPr>
              <a:t>TRƯỜNG ĐẠI HỌC CÔNG NGHIỆP HÀ NỘI</a:t>
            </a:r>
          </a:p>
          <a:p>
            <a:pPr algn="ctr"/>
            <a:r>
              <a:rPr lang="en-US" sz="1900" b="1" dirty="0">
                <a:solidFill>
                  <a:srgbClr val="134567"/>
                </a:solidFill>
              </a:rPr>
              <a:t>KHOA CÔNG NGHỆ THÔNG TIN</a:t>
            </a:r>
          </a:p>
        </p:txBody>
      </p:sp>
      <p:pic>
        <p:nvPicPr>
          <p:cNvPr id="16" name="Picture 15" descr="A logo with text on it&#10;&#10;Description automatically generated">
            <a:extLst>
              <a:ext uri="{FF2B5EF4-FFF2-40B4-BE49-F238E27FC236}">
                <a16:creationId xmlns:a16="http://schemas.microsoft.com/office/drawing/2014/main" id="{866E421D-D45E-A54C-F722-A77A79551F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" t="28304" r="10768" b="32528"/>
          <a:stretch/>
        </p:blipFill>
        <p:spPr>
          <a:xfrm>
            <a:off x="12192000" y="271019"/>
            <a:ext cx="1642492" cy="775622"/>
          </a:xfrm>
          <a:prstGeom prst="rect">
            <a:avLst/>
          </a:prstGeom>
        </p:spPr>
      </p:pic>
      <p:pic>
        <p:nvPicPr>
          <p:cNvPr id="17" name="Picture 16" descr="A yellow sign with red and blue symbols&#10;&#10;Description automatically generated">
            <a:extLst>
              <a:ext uri="{FF2B5EF4-FFF2-40B4-BE49-F238E27FC236}">
                <a16:creationId xmlns:a16="http://schemas.microsoft.com/office/drawing/2014/main" id="{2F40245F-44BF-5237-4715-38DC85B2F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1991" y="109694"/>
            <a:ext cx="1441991" cy="10796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27A8A9-198E-DB6D-1E15-2FC43C2A60D5}"/>
              </a:ext>
            </a:extLst>
          </p:cNvPr>
          <p:cNvSpPr txBox="1"/>
          <p:nvPr/>
        </p:nvSpPr>
        <p:spPr>
          <a:xfrm>
            <a:off x="-5538605" y="4457180"/>
            <a:ext cx="615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E344E"/>
                </a:solidFill>
                <a:latin typeface="+mj-lt"/>
              </a:rPr>
              <a:t>Giảng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viên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hướng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dẫn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: </a:t>
            </a:r>
            <a:r>
              <a:rPr lang="vi-VN" sz="24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S. </a:t>
            </a:r>
            <a:r>
              <a:rPr lang="en-US" sz="24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Cường</a:t>
            </a:r>
            <a:endParaRPr lang="en-US" sz="2400" dirty="0">
              <a:solidFill>
                <a:srgbClr val="0E344E"/>
              </a:solidFill>
              <a:latin typeface="+mj-lt"/>
            </a:endParaRPr>
          </a:p>
          <a:p>
            <a:r>
              <a:rPr lang="en-US" sz="2400" dirty="0">
                <a:solidFill>
                  <a:srgbClr val="0E344E"/>
                </a:solidFill>
                <a:latin typeface="+mj-lt"/>
              </a:rPr>
              <a:t>Sinh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viên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: </a:t>
            </a:r>
            <a:r>
              <a:rPr lang="en-US" sz="24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Hoàng </a:t>
            </a:r>
            <a:r>
              <a:rPr lang="en-US" sz="24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Hiếu</a:t>
            </a:r>
            <a:endParaRPr lang="en-US" sz="2400" dirty="0">
              <a:solidFill>
                <a:srgbClr val="0E344E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E344E"/>
                </a:solidFill>
                <a:latin typeface="+mj-lt"/>
              </a:rPr>
              <a:t>Khóa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: 15</a:t>
            </a:r>
          </a:p>
        </p:txBody>
      </p:sp>
      <p:pic>
        <p:nvPicPr>
          <p:cNvPr id="3" name="Picture 2" descr="A person and person standing outside of a hotel&#10;&#10;Description automatically generated">
            <a:extLst>
              <a:ext uri="{FF2B5EF4-FFF2-40B4-BE49-F238E27FC236}">
                <a16:creationId xmlns:a16="http://schemas.microsoft.com/office/drawing/2014/main" id="{82FF6651-F670-93D7-62BD-DE81B04C7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98" y="6858000"/>
            <a:ext cx="5545073" cy="36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86F01-82A0-24C5-CCA2-A7712AB8D2FB}"/>
              </a:ext>
            </a:extLst>
          </p:cNvPr>
          <p:cNvSpPr txBox="1"/>
          <p:nvPr/>
        </p:nvSpPr>
        <p:spPr>
          <a:xfrm>
            <a:off x="-4977115" y="477520"/>
            <a:ext cx="329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E344E"/>
                </a:solidFill>
              </a:rPr>
              <a:t>Công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nghệ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sử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dụng</a:t>
            </a:r>
            <a:endParaRPr lang="en-US" sz="2800" b="1" dirty="0">
              <a:solidFill>
                <a:srgbClr val="0E344E"/>
              </a:solidFill>
            </a:endParaRPr>
          </a:p>
        </p:txBody>
      </p:sp>
      <p:sp>
        <p:nvSpPr>
          <p:cNvPr id="5" name="!!Picture 10">
            <a:extLst>
              <a:ext uri="{FF2B5EF4-FFF2-40B4-BE49-F238E27FC236}">
                <a16:creationId xmlns:a16="http://schemas.microsoft.com/office/drawing/2014/main" id="{A64692B4-2CE3-8AC5-FBF8-F482EA306241}"/>
              </a:ext>
            </a:extLst>
          </p:cNvPr>
          <p:cNvSpPr/>
          <p:nvPr/>
        </p:nvSpPr>
        <p:spPr>
          <a:xfrm>
            <a:off x="-673775" y="477520"/>
            <a:ext cx="111760" cy="629920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BE37CBEB-C757-384F-0D5A-0EBE34ED63B8}"/>
              </a:ext>
            </a:extLst>
          </p:cNvPr>
          <p:cNvSpPr/>
          <p:nvPr/>
        </p:nvSpPr>
        <p:spPr>
          <a:xfrm>
            <a:off x="927568" y="2762250"/>
            <a:ext cx="9514080" cy="3038475"/>
          </a:xfrm>
          <a:prstGeom prst="trapezoid">
            <a:avLst>
              <a:gd name="adj" fmla="val 21699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dolphin on a black background&#10;&#10;Description automatically generated">
            <a:extLst>
              <a:ext uri="{FF2B5EF4-FFF2-40B4-BE49-F238E27FC236}">
                <a16:creationId xmlns:a16="http://schemas.microsoft.com/office/drawing/2014/main" id="{E78FE1C5-9667-5387-56F8-45CD6CE2E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75" b="-3791"/>
          <a:stretch/>
        </p:blipFill>
        <p:spPr>
          <a:xfrm>
            <a:off x="9209286" y="5180485"/>
            <a:ext cx="1966409" cy="1949397"/>
          </a:xfrm>
          <a:prstGeom prst="rect">
            <a:avLst/>
          </a:prstGeom>
          <a:effectLst>
            <a:outerShdw blurRad="76200" dir="12900000" sy="23000" kx="1200000" algn="br" rotWithShape="0">
              <a:prstClr val="black">
                <a:alpha val="42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E81E24-50B3-F6AB-BCBB-29B942AEEBFA}"/>
              </a:ext>
            </a:extLst>
          </p:cNvPr>
          <p:cNvSpPr/>
          <p:nvPr/>
        </p:nvSpPr>
        <p:spPr>
          <a:xfrm>
            <a:off x="8648700" y="5800725"/>
            <a:ext cx="3543300" cy="119038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FF1CB081-C2BC-CAFE-E22D-C5E66AB24618}"/>
              </a:ext>
            </a:extLst>
          </p:cNvPr>
          <p:cNvSpPr/>
          <p:nvPr/>
        </p:nvSpPr>
        <p:spPr>
          <a:xfrm>
            <a:off x="8241176" y="4947651"/>
            <a:ext cx="2200472" cy="853074"/>
          </a:xfrm>
          <a:prstGeom prst="trapezoid">
            <a:avLst>
              <a:gd name="adj" fmla="val 2169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BA3D0-B159-2553-216B-093EF468D8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4" t="20793" r="83749"/>
          <a:stretch/>
        </p:blipFill>
        <p:spPr>
          <a:xfrm>
            <a:off x="3196037" y="3523124"/>
            <a:ext cx="537761" cy="647860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BFE8D9-8361-BDC7-2FE8-84A876A371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3" t="-1561" r="22641" b="216"/>
          <a:stretch/>
        </p:blipFill>
        <p:spPr>
          <a:xfrm>
            <a:off x="3196037" y="3627819"/>
            <a:ext cx="789588" cy="562135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084B9-5B0D-0F6D-3290-088F6389A2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6" t="20793" r="63759"/>
          <a:stretch/>
        </p:blipFill>
        <p:spPr>
          <a:xfrm>
            <a:off x="3028949" y="3177293"/>
            <a:ext cx="1038225" cy="1250786"/>
          </a:xfrm>
          <a:prstGeom prst="rect">
            <a:avLst/>
          </a:prstGeom>
          <a:effectLst>
            <a:outerShdw blurRad="76200" dir="1116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0" name="Trapezoid 9">
            <a:extLst>
              <a:ext uri="{FF2B5EF4-FFF2-40B4-BE49-F238E27FC236}">
                <a16:creationId xmlns:a16="http://schemas.microsoft.com/office/drawing/2014/main" id="{A48980D5-1597-2549-D31C-15F3B14A8450}"/>
              </a:ext>
            </a:extLst>
          </p:cNvPr>
          <p:cNvSpPr/>
          <p:nvPr/>
        </p:nvSpPr>
        <p:spPr>
          <a:xfrm>
            <a:off x="2071868" y="3429000"/>
            <a:ext cx="2615879" cy="2371725"/>
          </a:xfrm>
          <a:prstGeom prst="trapezoid">
            <a:avLst>
              <a:gd name="adj" fmla="val 2169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86F01-82A0-24C5-CCA2-A7712AB8D2FB}"/>
              </a:ext>
            </a:extLst>
          </p:cNvPr>
          <p:cNvSpPr txBox="1"/>
          <p:nvPr/>
        </p:nvSpPr>
        <p:spPr>
          <a:xfrm>
            <a:off x="8484243" y="477520"/>
            <a:ext cx="329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E344E"/>
                </a:solidFill>
              </a:rPr>
              <a:t>Công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nghệ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sử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dụng</a:t>
            </a:r>
            <a:endParaRPr lang="en-US" sz="2800" b="1" dirty="0">
              <a:solidFill>
                <a:srgbClr val="0E344E"/>
              </a:solidFill>
            </a:endParaRPr>
          </a:p>
        </p:txBody>
      </p:sp>
      <p:sp>
        <p:nvSpPr>
          <p:cNvPr id="5" name="!!Picture 10">
            <a:extLst>
              <a:ext uri="{FF2B5EF4-FFF2-40B4-BE49-F238E27FC236}">
                <a16:creationId xmlns:a16="http://schemas.microsoft.com/office/drawing/2014/main" id="{A64692B4-2CE3-8AC5-FBF8-F482EA306241}"/>
              </a:ext>
            </a:extLst>
          </p:cNvPr>
          <p:cNvSpPr/>
          <p:nvPr/>
        </p:nvSpPr>
        <p:spPr>
          <a:xfrm>
            <a:off x="11780585" y="477520"/>
            <a:ext cx="111760" cy="629920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DB01733F-3386-CAC5-4F8B-F26BB6CB45E3}"/>
              </a:ext>
            </a:extLst>
          </p:cNvPr>
          <p:cNvSpPr/>
          <p:nvPr/>
        </p:nvSpPr>
        <p:spPr>
          <a:xfrm>
            <a:off x="927568" y="2762250"/>
            <a:ext cx="9514080" cy="3038475"/>
          </a:xfrm>
          <a:prstGeom prst="trapezoid">
            <a:avLst>
              <a:gd name="adj" fmla="val 21699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blue dolphin on a black background&#10;&#10;Description automatically generated">
            <a:extLst>
              <a:ext uri="{FF2B5EF4-FFF2-40B4-BE49-F238E27FC236}">
                <a16:creationId xmlns:a16="http://schemas.microsoft.com/office/drawing/2014/main" id="{876B094D-09D7-BFA1-A89A-7612C9784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75" b="-3791"/>
          <a:stretch/>
        </p:blipFill>
        <p:spPr>
          <a:xfrm>
            <a:off x="9209286" y="5180485"/>
            <a:ext cx="1966409" cy="1949397"/>
          </a:xfrm>
          <a:prstGeom prst="rect">
            <a:avLst/>
          </a:prstGeom>
          <a:effectLst>
            <a:outerShdw blurRad="76200" dir="12900000" sy="23000" kx="1200000" algn="br" rotWithShape="0">
              <a:prstClr val="black">
                <a:alpha val="42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4486469-7AE3-E9D1-BFE0-CE3FC11B22C8}"/>
              </a:ext>
            </a:extLst>
          </p:cNvPr>
          <p:cNvSpPr/>
          <p:nvPr/>
        </p:nvSpPr>
        <p:spPr>
          <a:xfrm>
            <a:off x="8648700" y="5800725"/>
            <a:ext cx="3543300" cy="119038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D6C8C417-2D76-36C9-2595-0A1CB52486DD}"/>
              </a:ext>
            </a:extLst>
          </p:cNvPr>
          <p:cNvSpPr/>
          <p:nvPr/>
        </p:nvSpPr>
        <p:spPr>
          <a:xfrm>
            <a:off x="8241176" y="4947651"/>
            <a:ext cx="2200472" cy="853074"/>
          </a:xfrm>
          <a:prstGeom prst="trapezoid">
            <a:avLst>
              <a:gd name="adj" fmla="val 2169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918580-B51A-6124-C4FE-381BD28B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4" t="20793" r="83749"/>
          <a:stretch/>
        </p:blipFill>
        <p:spPr>
          <a:xfrm>
            <a:off x="3196037" y="2400380"/>
            <a:ext cx="537761" cy="647860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6EBC36-749E-7D31-3A9D-E010EBA41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3" t="-1561" r="22641" b="216"/>
          <a:stretch/>
        </p:blipFill>
        <p:spPr>
          <a:xfrm>
            <a:off x="3196037" y="2505075"/>
            <a:ext cx="789588" cy="562135"/>
          </a:xfrm>
          <a:prstGeom prst="rect">
            <a:avLst/>
          </a:prstGeom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1F6A00-3949-6BB3-1915-2349C7049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6" t="20793" r="63759"/>
          <a:stretch/>
        </p:blipFill>
        <p:spPr>
          <a:xfrm>
            <a:off x="3028949" y="2054549"/>
            <a:ext cx="1038225" cy="1250786"/>
          </a:xfrm>
          <a:prstGeom prst="rect">
            <a:avLst/>
          </a:prstGeom>
          <a:effectLst>
            <a:outerShdw blurRad="76200" dir="1116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4" name="Trapezoid 13">
            <a:extLst>
              <a:ext uri="{FF2B5EF4-FFF2-40B4-BE49-F238E27FC236}">
                <a16:creationId xmlns:a16="http://schemas.microsoft.com/office/drawing/2014/main" id="{FC50BD61-C800-3607-94D8-25FB5366912B}"/>
              </a:ext>
            </a:extLst>
          </p:cNvPr>
          <p:cNvSpPr/>
          <p:nvPr/>
        </p:nvSpPr>
        <p:spPr>
          <a:xfrm>
            <a:off x="2071868" y="3562510"/>
            <a:ext cx="3495555" cy="2238215"/>
          </a:xfrm>
          <a:prstGeom prst="trapezoid">
            <a:avLst>
              <a:gd name="adj" fmla="val 2169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A4F3FE17-B66D-FB2E-3DAA-2AD725D4C1E0}"/>
              </a:ext>
            </a:extLst>
          </p:cNvPr>
          <p:cNvSpPr/>
          <p:nvPr/>
        </p:nvSpPr>
        <p:spPr>
          <a:xfrm>
            <a:off x="9610690" y="4413604"/>
            <a:ext cx="521724" cy="393689"/>
          </a:xfrm>
          <a:prstGeom prst="trapezoid">
            <a:avLst>
              <a:gd name="adj" fmla="val 21699"/>
            </a:avLst>
          </a:prstGeom>
          <a:ln>
            <a:noFill/>
          </a:ln>
          <a:scene3d>
            <a:camera prst="perspectiveAbove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66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86F01-82A0-24C5-CCA2-A7712AB8D2FB}"/>
              </a:ext>
            </a:extLst>
          </p:cNvPr>
          <p:cNvSpPr txBox="1"/>
          <p:nvPr/>
        </p:nvSpPr>
        <p:spPr>
          <a:xfrm>
            <a:off x="8484243" y="477520"/>
            <a:ext cx="329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E344E"/>
                </a:solidFill>
              </a:rPr>
              <a:t>Công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nghệ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sử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dụng</a:t>
            </a:r>
            <a:endParaRPr lang="en-US" sz="2800" b="1" dirty="0">
              <a:solidFill>
                <a:srgbClr val="0E344E"/>
              </a:solidFill>
            </a:endParaRPr>
          </a:p>
        </p:txBody>
      </p:sp>
      <p:sp>
        <p:nvSpPr>
          <p:cNvPr id="5" name="!!Picture 10">
            <a:extLst>
              <a:ext uri="{FF2B5EF4-FFF2-40B4-BE49-F238E27FC236}">
                <a16:creationId xmlns:a16="http://schemas.microsoft.com/office/drawing/2014/main" id="{A64692B4-2CE3-8AC5-FBF8-F482EA306241}"/>
              </a:ext>
            </a:extLst>
          </p:cNvPr>
          <p:cNvSpPr/>
          <p:nvPr/>
        </p:nvSpPr>
        <p:spPr>
          <a:xfrm>
            <a:off x="11780585" y="477520"/>
            <a:ext cx="111760" cy="629920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DB01733F-3386-CAC5-4F8B-F26BB6CB45E3}"/>
              </a:ext>
            </a:extLst>
          </p:cNvPr>
          <p:cNvSpPr/>
          <p:nvPr/>
        </p:nvSpPr>
        <p:spPr>
          <a:xfrm>
            <a:off x="927568" y="2762250"/>
            <a:ext cx="9514080" cy="3038475"/>
          </a:xfrm>
          <a:prstGeom prst="trapezoid">
            <a:avLst>
              <a:gd name="adj" fmla="val 21699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blue dolphin on a black background&#10;&#10;Description automatically generated">
            <a:extLst>
              <a:ext uri="{FF2B5EF4-FFF2-40B4-BE49-F238E27FC236}">
                <a16:creationId xmlns:a16="http://schemas.microsoft.com/office/drawing/2014/main" id="{28E79A1D-5FF7-F054-DBD9-2CF5FB009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75" b="-3791"/>
          <a:stretch/>
        </p:blipFill>
        <p:spPr>
          <a:xfrm>
            <a:off x="8702332" y="5085496"/>
            <a:ext cx="1966409" cy="1949397"/>
          </a:xfrm>
          <a:prstGeom prst="rect">
            <a:avLst/>
          </a:prstGeom>
          <a:effectLst>
            <a:outerShdw blurRad="76200" dir="12900000" sy="23000" kx="1200000" algn="br" rotWithShape="0">
              <a:prstClr val="black">
                <a:alpha val="42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25CFA7-7DF9-D21C-BBF1-E71DAFC09690}"/>
              </a:ext>
            </a:extLst>
          </p:cNvPr>
          <p:cNvSpPr/>
          <p:nvPr/>
        </p:nvSpPr>
        <p:spPr>
          <a:xfrm>
            <a:off x="6278880" y="5800725"/>
            <a:ext cx="5913120" cy="119038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D1BD2BF7-8535-206B-FC01-F69063B57604}"/>
              </a:ext>
            </a:extLst>
          </p:cNvPr>
          <p:cNvSpPr/>
          <p:nvPr/>
        </p:nvSpPr>
        <p:spPr>
          <a:xfrm>
            <a:off x="7261860" y="4947651"/>
            <a:ext cx="3179788" cy="853074"/>
          </a:xfrm>
          <a:prstGeom prst="trapezoid">
            <a:avLst>
              <a:gd name="adj" fmla="val 2169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02A6B-C40D-5410-4CD8-B6678F3C6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3" t="-1561" r="22641" b="216"/>
          <a:stretch/>
        </p:blipFill>
        <p:spPr>
          <a:xfrm>
            <a:off x="4150718" y="2481182"/>
            <a:ext cx="789588" cy="562135"/>
          </a:xfrm>
          <a:prstGeom prst="rect">
            <a:avLst/>
          </a:prstGeom>
          <a:effectLst>
            <a:outerShdw blurRad="76200" dir="90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AA8F62-4C84-331E-4CF3-2CADA9946A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4" t="20793" r="83749"/>
          <a:stretch/>
        </p:blipFill>
        <p:spPr>
          <a:xfrm>
            <a:off x="2407644" y="2400380"/>
            <a:ext cx="537761" cy="647860"/>
          </a:xfrm>
          <a:prstGeom prst="rect">
            <a:avLst/>
          </a:prstGeom>
          <a:effectLst>
            <a:outerShdw blurRad="76200" dir="90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71D1F-3E91-5DF6-028F-F4775EE0F2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6" t="20793" r="63759"/>
          <a:stretch/>
        </p:blipFill>
        <p:spPr>
          <a:xfrm>
            <a:off x="3028949" y="2054549"/>
            <a:ext cx="1038225" cy="1250786"/>
          </a:xfrm>
          <a:prstGeom prst="rect">
            <a:avLst/>
          </a:prstGeom>
          <a:effectLst>
            <a:outerShdw blurRad="76200" dir="912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Picture 9" descr="A black and grey logo&#10;&#10;Description automatically generated">
            <a:extLst>
              <a:ext uri="{FF2B5EF4-FFF2-40B4-BE49-F238E27FC236}">
                <a16:creationId xmlns:a16="http://schemas.microsoft.com/office/drawing/2014/main" id="{9C1AE9CE-49F5-52DB-D470-CD49C9C4A3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268" t="31569"/>
          <a:stretch/>
        </p:blipFill>
        <p:spPr>
          <a:xfrm>
            <a:off x="3390670" y="3517582"/>
            <a:ext cx="1520094" cy="128971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9" name="Trapezoid 8">
            <a:extLst>
              <a:ext uri="{FF2B5EF4-FFF2-40B4-BE49-F238E27FC236}">
                <a16:creationId xmlns:a16="http://schemas.microsoft.com/office/drawing/2014/main" id="{36C40239-EE2F-81FF-962B-7CCC2F462D64}"/>
              </a:ext>
            </a:extLst>
          </p:cNvPr>
          <p:cNvSpPr/>
          <p:nvPr/>
        </p:nvSpPr>
        <p:spPr>
          <a:xfrm>
            <a:off x="2071868" y="3586403"/>
            <a:ext cx="3495555" cy="2214322"/>
          </a:xfrm>
          <a:prstGeom prst="trapezoid">
            <a:avLst>
              <a:gd name="adj" fmla="val 2169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46EC1484-9623-5882-8EEE-A0830D672B44}"/>
              </a:ext>
            </a:extLst>
          </p:cNvPr>
          <p:cNvSpPr/>
          <p:nvPr/>
        </p:nvSpPr>
        <p:spPr>
          <a:xfrm>
            <a:off x="8030525" y="4988288"/>
            <a:ext cx="1307729" cy="250993"/>
          </a:xfrm>
          <a:prstGeom prst="trapezoid">
            <a:avLst>
              <a:gd name="adj" fmla="val 2169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blue and orange letters on a black background&#10;&#10;Description automatically generated">
            <a:extLst>
              <a:ext uri="{FF2B5EF4-FFF2-40B4-BE49-F238E27FC236}">
                <a16:creationId xmlns:a16="http://schemas.microsoft.com/office/drawing/2014/main" id="{92158D1E-0F13-3CEC-C607-0C6A12371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37" y="4590196"/>
            <a:ext cx="4124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86F01-82A0-24C5-CCA2-A7712AB8D2FB}"/>
              </a:ext>
            </a:extLst>
          </p:cNvPr>
          <p:cNvSpPr txBox="1"/>
          <p:nvPr/>
        </p:nvSpPr>
        <p:spPr>
          <a:xfrm>
            <a:off x="8484243" y="477520"/>
            <a:ext cx="329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E344E"/>
                </a:solidFill>
              </a:rPr>
              <a:t>Công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nghệ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sử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dụng</a:t>
            </a:r>
            <a:endParaRPr lang="en-US" sz="2800" b="1" dirty="0">
              <a:solidFill>
                <a:srgbClr val="0E344E"/>
              </a:solidFill>
            </a:endParaRPr>
          </a:p>
        </p:txBody>
      </p:sp>
      <p:sp>
        <p:nvSpPr>
          <p:cNvPr id="5" name="!!Picture 10">
            <a:extLst>
              <a:ext uri="{FF2B5EF4-FFF2-40B4-BE49-F238E27FC236}">
                <a16:creationId xmlns:a16="http://schemas.microsoft.com/office/drawing/2014/main" id="{A64692B4-2CE3-8AC5-FBF8-F482EA306241}"/>
              </a:ext>
            </a:extLst>
          </p:cNvPr>
          <p:cNvSpPr/>
          <p:nvPr/>
        </p:nvSpPr>
        <p:spPr>
          <a:xfrm>
            <a:off x="11780585" y="477520"/>
            <a:ext cx="111760" cy="629920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DB01733F-3386-CAC5-4F8B-F26BB6CB45E3}"/>
              </a:ext>
            </a:extLst>
          </p:cNvPr>
          <p:cNvSpPr/>
          <p:nvPr/>
        </p:nvSpPr>
        <p:spPr>
          <a:xfrm>
            <a:off x="927568" y="2762250"/>
            <a:ext cx="9514080" cy="3038475"/>
          </a:xfrm>
          <a:prstGeom prst="trapezoid">
            <a:avLst>
              <a:gd name="adj" fmla="val 21699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blue dolphin on a black background&#10;&#10;Description automatically generated">
            <a:extLst>
              <a:ext uri="{FF2B5EF4-FFF2-40B4-BE49-F238E27FC236}">
                <a16:creationId xmlns:a16="http://schemas.microsoft.com/office/drawing/2014/main" id="{0E957843-EA4E-65EA-8EC5-745CD6EEB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75" b="-3791"/>
          <a:stretch/>
        </p:blipFill>
        <p:spPr>
          <a:xfrm>
            <a:off x="7879924" y="2876604"/>
            <a:ext cx="1966409" cy="1949397"/>
          </a:xfrm>
          <a:prstGeom prst="rect">
            <a:avLst/>
          </a:prstGeom>
          <a:effectLst>
            <a:outerShdw blurRad="76200" dir="12900000" sy="23000" kx="1200000" algn="br" rotWithShape="0">
              <a:prstClr val="black">
                <a:alpha val="42000"/>
              </a:prstClr>
            </a:out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DBB7D2C-7979-6BF1-C669-B95B7C751BE3}"/>
              </a:ext>
            </a:extLst>
          </p:cNvPr>
          <p:cNvSpPr/>
          <p:nvPr/>
        </p:nvSpPr>
        <p:spPr>
          <a:xfrm>
            <a:off x="5745480" y="5800725"/>
            <a:ext cx="6446520" cy="119038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71D1F-3E91-5DF6-028F-F4775EE0F2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6" t="20793" r="63759"/>
          <a:stretch/>
        </p:blipFill>
        <p:spPr>
          <a:xfrm>
            <a:off x="3059874" y="2348117"/>
            <a:ext cx="1038225" cy="1250786"/>
          </a:xfrm>
          <a:prstGeom prst="rect">
            <a:avLst/>
          </a:prstGeom>
          <a:effectLst>
            <a:outerShdw blurRad="76200" dist="50800" dir="888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B2745-FADF-873B-A00B-2061462EB8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3" t="-1561" r="22641" b="216"/>
          <a:stretch/>
        </p:blipFill>
        <p:spPr>
          <a:xfrm>
            <a:off x="4150717" y="1947549"/>
            <a:ext cx="2319531" cy="1651354"/>
          </a:xfrm>
          <a:prstGeom prst="rect">
            <a:avLst/>
          </a:prstGeom>
          <a:effectLst>
            <a:outerShdw blurRad="76200" dir="672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596010-380C-B4A7-EAAE-2C910FAEB3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4" t="20793" r="83749"/>
          <a:stretch/>
        </p:blipFill>
        <p:spPr>
          <a:xfrm>
            <a:off x="1955675" y="2348752"/>
            <a:ext cx="1073274" cy="1293012"/>
          </a:xfrm>
          <a:prstGeom prst="rect">
            <a:avLst/>
          </a:prstGeom>
          <a:effectLst>
            <a:outerShdw blurRad="76200" dir="672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3" name="Picture 12" descr="A black and grey logo&#10;&#10;Description automatically generated">
            <a:extLst>
              <a:ext uri="{FF2B5EF4-FFF2-40B4-BE49-F238E27FC236}">
                <a16:creationId xmlns:a16="http://schemas.microsoft.com/office/drawing/2014/main" id="{248B26A3-79CF-0944-9AEC-426019099B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268" t="31569"/>
          <a:stretch/>
        </p:blipFill>
        <p:spPr>
          <a:xfrm>
            <a:off x="3390670" y="3517582"/>
            <a:ext cx="1520094" cy="128971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38" name="Trapezoid 37">
            <a:extLst>
              <a:ext uri="{FF2B5EF4-FFF2-40B4-BE49-F238E27FC236}">
                <a16:creationId xmlns:a16="http://schemas.microsoft.com/office/drawing/2014/main" id="{BF27E7EE-80B7-2D62-F1C2-CB3EB2518B30}"/>
              </a:ext>
            </a:extLst>
          </p:cNvPr>
          <p:cNvSpPr/>
          <p:nvPr/>
        </p:nvSpPr>
        <p:spPr>
          <a:xfrm>
            <a:off x="7566660" y="4947651"/>
            <a:ext cx="2874988" cy="853074"/>
          </a:xfrm>
          <a:prstGeom prst="trapezoid">
            <a:avLst>
              <a:gd name="adj" fmla="val 2169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6FFC0676-0291-D225-DD38-E141C3206502}"/>
              </a:ext>
            </a:extLst>
          </p:cNvPr>
          <p:cNvSpPr/>
          <p:nvPr/>
        </p:nvSpPr>
        <p:spPr>
          <a:xfrm>
            <a:off x="8769088" y="4944655"/>
            <a:ext cx="1580220" cy="766062"/>
          </a:xfrm>
          <a:prstGeom prst="trapezoid">
            <a:avLst>
              <a:gd name="adj" fmla="val 1794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blue and orange letters on a black background&#10;&#10;Description automatically generated">
            <a:extLst>
              <a:ext uri="{FF2B5EF4-FFF2-40B4-BE49-F238E27FC236}">
                <a16:creationId xmlns:a16="http://schemas.microsoft.com/office/drawing/2014/main" id="{4DB92BF0-E86A-D643-9637-595F1DAA3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37" y="4590196"/>
            <a:ext cx="4124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4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FE1859-7883-48D7-1594-D59C6D2257ED}"/>
              </a:ext>
            </a:extLst>
          </p:cNvPr>
          <p:cNvSpPr/>
          <p:nvPr/>
        </p:nvSpPr>
        <p:spPr>
          <a:xfrm>
            <a:off x="643193" y="839828"/>
            <a:ext cx="780493" cy="7510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8C812-7A97-4BA6-B1E8-3F47883EC8FF}"/>
              </a:ext>
            </a:extLst>
          </p:cNvPr>
          <p:cNvSpPr txBox="1"/>
          <p:nvPr/>
        </p:nvSpPr>
        <p:spPr>
          <a:xfrm>
            <a:off x="643193" y="2244358"/>
            <a:ext cx="3644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E344E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PHÂN TÍCH THIẾT KẾ HỆ THỐNG</a:t>
            </a:r>
          </a:p>
        </p:txBody>
      </p:sp>
      <p:pic>
        <p:nvPicPr>
          <p:cNvPr id="10" name="Picture 9" descr="A group of people in a meeting&#10;&#10;Description automatically generated">
            <a:extLst>
              <a:ext uri="{FF2B5EF4-FFF2-40B4-BE49-F238E27FC236}">
                <a16:creationId xmlns:a16="http://schemas.microsoft.com/office/drawing/2014/main" id="{8D32B05D-B280-7924-F77E-0107C517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30" y="1755987"/>
            <a:ext cx="6490970" cy="432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87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FC06F-C500-C5B6-DB2E-036AF1616CD3}"/>
              </a:ext>
            </a:extLst>
          </p:cNvPr>
          <p:cNvCxnSpPr>
            <a:cxnSpLocks/>
          </p:cNvCxnSpPr>
          <p:nvPr/>
        </p:nvCxnSpPr>
        <p:spPr>
          <a:xfrm rot="5400000">
            <a:off x="581532" y="-7860869"/>
            <a:ext cx="8032346" cy="0"/>
          </a:xfrm>
          <a:prstGeom prst="line">
            <a:avLst/>
          </a:prstGeom>
          <a:ln w="38100">
            <a:solidFill>
              <a:srgbClr val="EAEA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16BBD-64B0-1F31-FC59-7631CF3D01AE}"/>
              </a:ext>
            </a:extLst>
          </p:cNvPr>
          <p:cNvCxnSpPr>
            <a:cxnSpLocks/>
          </p:cNvCxnSpPr>
          <p:nvPr/>
        </p:nvCxnSpPr>
        <p:spPr>
          <a:xfrm rot="5400000">
            <a:off x="4378680" y="-7575076"/>
            <a:ext cx="8032346" cy="0"/>
          </a:xfrm>
          <a:prstGeom prst="line">
            <a:avLst/>
          </a:prstGeom>
          <a:ln w="38100">
            <a:solidFill>
              <a:srgbClr val="EAEA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D3283E3-CBFA-D89B-356D-50C9E6900CD6}"/>
              </a:ext>
            </a:extLst>
          </p:cNvPr>
          <p:cNvSpPr/>
          <p:nvPr/>
        </p:nvSpPr>
        <p:spPr>
          <a:xfrm>
            <a:off x="-5467864" y="-4355363"/>
            <a:ext cx="5529961" cy="5680953"/>
          </a:xfrm>
          <a:prstGeom prst="ellipse">
            <a:avLst/>
          </a:prstGeom>
          <a:solidFill>
            <a:srgbClr val="F9D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A7EE6-E74F-DD1A-6E93-C86EF1D019FB}"/>
              </a:ext>
            </a:extLst>
          </p:cNvPr>
          <p:cNvSpPr/>
          <p:nvPr/>
        </p:nvSpPr>
        <p:spPr>
          <a:xfrm>
            <a:off x="12414885" y="-107004"/>
            <a:ext cx="10658475" cy="198444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9D0135-CA2F-9BF6-C000-9214F2B643A0}"/>
              </a:ext>
            </a:extLst>
          </p:cNvPr>
          <p:cNvSpPr/>
          <p:nvPr/>
        </p:nvSpPr>
        <p:spPr>
          <a:xfrm>
            <a:off x="4269071" y="-12022076"/>
            <a:ext cx="657267" cy="6367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98E2312-9FD9-8723-E819-B12B04F60C6A}"/>
              </a:ext>
            </a:extLst>
          </p:cNvPr>
          <p:cNvSpPr/>
          <p:nvPr/>
        </p:nvSpPr>
        <p:spPr>
          <a:xfrm>
            <a:off x="4269070" y="-11179389"/>
            <a:ext cx="657267" cy="63675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387AC87-BCF8-2529-6534-93016EA47DC2}"/>
              </a:ext>
            </a:extLst>
          </p:cNvPr>
          <p:cNvSpPr/>
          <p:nvPr/>
        </p:nvSpPr>
        <p:spPr>
          <a:xfrm>
            <a:off x="4269070" y="-9083561"/>
            <a:ext cx="657267" cy="636757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DC04A2D-5AF1-2C30-4506-1A09D9B9C52B}"/>
              </a:ext>
            </a:extLst>
          </p:cNvPr>
          <p:cNvSpPr/>
          <p:nvPr/>
        </p:nvSpPr>
        <p:spPr>
          <a:xfrm>
            <a:off x="8066219" y="-12022076"/>
            <a:ext cx="657267" cy="6367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961BC0D-650D-2A4F-BD8C-80B1DDED25ED}"/>
              </a:ext>
            </a:extLst>
          </p:cNvPr>
          <p:cNvSpPr/>
          <p:nvPr/>
        </p:nvSpPr>
        <p:spPr>
          <a:xfrm>
            <a:off x="8066218" y="-11179389"/>
            <a:ext cx="657267" cy="63675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6A89464-1E33-7E35-A552-3F5CD004E19C}"/>
              </a:ext>
            </a:extLst>
          </p:cNvPr>
          <p:cNvSpPr/>
          <p:nvPr/>
        </p:nvSpPr>
        <p:spPr>
          <a:xfrm>
            <a:off x="8066218" y="-9083562"/>
            <a:ext cx="657267" cy="636757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612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FC06F-C500-C5B6-DB2E-036AF1616CD3}"/>
              </a:ext>
            </a:extLst>
          </p:cNvPr>
          <p:cNvCxnSpPr>
            <a:cxnSpLocks/>
          </p:cNvCxnSpPr>
          <p:nvPr/>
        </p:nvCxnSpPr>
        <p:spPr>
          <a:xfrm rot="5400000">
            <a:off x="581532" y="3020261"/>
            <a:ext cx="8032346" cy="0"/>
          </a:xfrm>
          <a:prstGeom prst="line">
            <a:avLst/>
          </a:prstGeom>
          <a:ln w="38100">
            <a:solidFill>
              <a:srgbClr val="EAEA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16BBD-64B0-1F31-FC59-7631CF3D01AE}"/>
              </a:ext>
            </a:extLst>
          </p:cNvPr>
          <p:cNvCxnSpPr>
            <a:cxnSpLocks/>
          </p:cNvCxnSpPr>
          <p:nvPr/>
        </p:nvCxnSpPr>
        <p:spPr>
          <a:xfrm rot="5400000">
            <a:off x="4378680" y="3306054"/>
            <a:ext cx="8032346" cy="0"/>
          </a:xfrm>
          <a:prstGeom prst="line">
            <a:avLst/>
          </a:prstGeom>
          <a:ln w="38100">
            <a:solidFill>
              <a:srgbClr val="EAEA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D3283E3-CBFA-D89B-356D-50C9E6900CD6}"/>
              </a:ext>
            </a:extLst>
          </p:cNvPr>
          <p:cNvSpPr/>
          <p:nvPr/>
        </p:nvSpPr>
        <p:spPr>
          <a:xfrm>
            <a:off x="-1849072" y="-564204"/>
            <a:ext cx="5529961" cy="5680953"/>
          </a:xfrm>
          <a:prstGeom prst="ellipse">
            <a:avLst/>
          </a:prstGeom>
          <a:solidFill>
            <a:srgbClr val="F9D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A7EE6-E74F-DD1A-6E93-C86EF1D019FB}"/>
              </a:ext>
            </a:extLst>
          </p:cNvPr>
          <p:cNvSpPr/>
          <p:nvPr/>
        </p:nvSpPr>
        <p:spPr>
          <a:xfrm>
            <a:off x="1533525" y="-107004"/>
            <a:ext cx="10658475" cy="198444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E285C-3077-B694-A76A-74E70836B0AF}"/>
              </a:ext>
            </a:extLst>
          </p:cNvPr>
          <p:cNvSpPr txBox="1"/>
          <p:nvPr/>
        </p:nvSpPr>
        <p:spPr>
          <a:xfrm>
            <a:off x="516984" y="1007212"/>
            <a:ext cx="22470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E344E"/>
                </a:solidFill>
              </a:rPr>
              <a:t>CÁC </a:t>
            </a:r>
          </a:p>
          <a:p>
            <a:r>
              <a:rPr lang="en-US" sz="4400" b="1" dirty="0">
                <a:solidFill>
                  <a:srgbClr val="0E344E"/>
                </a:solidFill>
              </a:rPr>
              <a:t>CHỨC</a:t>
            </a:r>
          </a:p>
          <a:p>
            <a:r>
              <a:rPr lang="en-US" sz="4400" b="1" dirty="0">
                <a:solidFill>
                  <a:srgbClr val="0E344E"/>
                </a:solidFill>
              </a:rPr>
              <a:t>NĂNG</a:t>
            </a:r>
          </a:p>
          <a:p>
            <a:r>
              <a:rPr lang="en-US" sz="4400" b="1" dirty="0">
                <a:solidFill>
                  <a:srgbClr val="0E344E"/>
                </a:solidFill>
              </a:rPr>
              <a:t>CHÍNH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9D0135-CA2F-9BF6-C000-9214F2B643A0}"/>
              </a:ext>
            </a:extLst>
          </p:cNvPr>
          <p:cNvSpPr/>
          <p:nvPr/>
        </p:nvSpPr>
        <p:spPr>
          <a:xfrm>
            <a:off x="4269071" y="1007212"/>
            <a:ext cx="657267" cy="6367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98E2312-9FD9-8723-E819-B12B04F60C6A}"/>
              </a:ext>
            </a:extLst>
          </p:cNvPr>
          <p:cNvSpPr/>
          <p:nvPr/>
        </p:nvSpPr>
        <p:spPr>
          <a:xfrm>
            <a:off x="4269070" y="2766655"/>
            <a:ext cx="657267" cy="63675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387AC87-BCF8-2529-6534-93016EA47DC2}"/>
              </a:ext>
            </a:extLst>
          </p:cNvPr>
          <p:cNvSpPr/>
          <p:nvPr/>
        </p:nvSpPr>
        <p:spPr>
          <a:xfrm>
            <a:off x="4269070" y="4637563"/>
            <a:ext cx="657267" cy="636757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DC04A2D-5AF1-2C30-4506-1A09D9B9C52B}"/>
              </a:ext>
            </a:extLst>
          </p:cNvPr>
          <p:cNvSpPr/>
          <p:nvPr/>
        </p:nvSpPr>
        <p:spPr>
          <a:xfrm>
            <a:off x="8066219" y="1007212"/>
            <a:ext cx="657267" cy="6367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961BC0D-650D-2A4F-BD8C-80B1DDED25ED}"/>
              </a:ext>
            </a:extLst>
          </p:cNvPr>
          <p:cNvSpPr/>
          <p:nvPr/>
        </p:nvSpPr>
        <p:spPr>
          <a:xfrm>
            <a:off x="8066218" y="2766655"/>
            <a:ext cx="657267" cy="63675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6A89464-1E33-7E35-A552-3F5CD004E19C}"/>
              </a:ext>
            </a:extLst>
          </p:cNvPr>
          <p:cNvSpPr/>
          <p:nvPr/>
        </p:nvSpPr>
        <p:spPr>
          <a:xfrm>
            <a:off x="8066218" y="4637563"/>
            <a:ext cx="657267" cy="636757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6F435-2789-E24B-1B18-5BC061524829}"/>
              </a:ext>
            </a:extLst>
          </p:cNvPr>
          <p:cNvSpPr txBox="1"/>
          <p:nvPr/>
        </p:nvSpPr>
        <p:spPr>
          <a:xfrm>
            <a:off x="5064581" y="2875178"/>
            <a:ext cx="131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587DB6-C3F0-4624-8ABE-BC4602B09E82}"/>
              </a:ext>
            </a:extLst>
          </p:cNvPr>
          <p:cNvSpPr txBox="1"/>
          <p:nvPr/>
        </p:nvSpPr>
        <p:spPr>
          <a:xfrm>
            <a:off x="5052347" y="1140924"/>
            <a:ext cx="10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2EAD2-194E-CF3F-82E0-4369727036D6}"/>
              </a:ext>
            </a:extLst>
          </p:cNvPr>
          <p:cNvSpPr txBox="1"/>
          <p:nvPr/>
        </p:nvSpPr>
        <p:spPr>
          <a:xfrm>
            <a:off x="5015205" y="4747417"/>
            <a:ext cx="152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tour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1C62CB-0934-5431-6F52-5BD74E5436D2}"/>
              </a:ext>
            </a:extLst>
          </p:cNvPr>
          <p:cNvSpPr txBox="1"/>
          <p:nvPr/>
        </p:nvSpPr>
        <p:spPr>
          <a:xfrm>
            <a:off x="8876348" y="1140924"/>
            <a:ext cx="201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Đặt</a:t>
            </a:r>
            <a:r>
              <a:rPr lang="en-US" dirty="0"/>
              <a:t> tour du </a:t>
            </a:r>
            <a:r>
              <a:rPr lang="en-US" dirty="0" err="1"/>
              <a:t>lịch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D980A0-89FA-85B4-1587-13C95AEDED06}"/>
              </a:ext>
            </a:extLst>
          </p:cNvPr>
          <p:cNvSpPr txBox="1"/>
          <p:nvPr/>
        </p:nvSpPr>
        <p:spPr>
          <a:xfrm>
            <a:off x="8876347" y="2782669"/>
            <a:ext cx="21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Thanh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46258-0868-B060-78BD-92CA23129B70}"/>
              </a:ext>
            </a:extLst>
          </p:cNvPr>
          <p:cNvSpPr txBox="1"/>
          <p:nvPr/>
        </p:nvSpPr>
        <p:spPr>
          <a:xfrm>
            <a:off x="8876346" y="4638838"/>
            <a:ext cx="21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tour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F621E2-818A-10EF-0D88-C6F22905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527" y="1088207"/>
            <a:ext cx="5579745" cy="36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08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D3283E3-CBFA-D89B-356D-50C9E6900CD6}"/>
              </a:ext>
            </a:extLst>
          </p:cNvPr>
          <p:cNvSpPr/>
          <p:nvPr/>
        </p:nvSpPr>
        <p:spPr>
          <a:xfrm>
            <a:off x="-1849072" y="-564204"/>
            <a:ext cx="5529961" cy="5680953"/>
          </a:xfrm>
          <a:prstGeom prst="ellipse">
            <a:avLst/>
          </a:prstGeom>
          <a:solidFill>
            <a:srgbClr val="F9D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A7EE6-E74F-DD1A-6E93-C86EF1D019FB}"/>
              </a:ext>
            </a:extLst>
          </p:cNvPr>
          <p:cNvSpPr/>
          <p:nvPr/>
        </p:nvSpPr>
        <p:spPr>
          <a:xfrm>
            <a:off x="1533525" y="-107004"/>
            <a:ext cx="10658475" cy="198444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E285C-3077-B694-A76A-74E70836B0AF}"/>
              </a:ext>
            </a:extLst>
          </p:cNvPr>
          <p:cNvSpPr txBox="1"/>
          <p:nvPr/>
        </p:nvSpPr>
        <p:spPr>
          <a:xfrm>
            <a:off x="516984" y="1268871"/>
            <a:ext cx="27541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E344E"/>
                </a:solidFill>
              </a:rPr>
              <a:t>BIỂU ĐỒ</a:t>
            </a:r>
          </a:p>
          <a:p>
            <a:r>
              <a:rPr lang="en-US" sz="4400" b="1" dirty="0">
                <a:solidFill>
                  <a:srgbClr val="0E344E"/>
                </a:solidFill>
              </a:rPr>
              <a:t>USECASE</a:t>
            </a:r>
          </a:p>
          <a:p>
            <a:r>
              <a:rPr lang="en-US" sz="4400" b="1" dirty="0">
                <a:solidFill>
                  <a:srgbClr val="0E344E"/>
                </a:solidFill>
              </a:rPr>
              <a:t>CHÍNH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7C99B-3623-2220-3286-C3FF012D5343}"/>
              </a:ext>
            </a:extLst>
          </p:cNvPr>
          <p:cNvSpPr txBox="1"/>
          <p:nvPr/>
        </p:nvSpPr>
        <p:spPr>
          <a:xfrm>
            <a:off x="12707222" y="476277"/>
            <a:ext cx="544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E344E"/>
                </a:solidFill>
              </a:rPr>
              <a:t>BIỂU ĐỒ CƠ SỞ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DC1FB-5BD8-0845-5C03-2542AA97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27" y="1438829"/>
            <a:ext cx="5579745" cy="3677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D13EB7-52B0-72AE-FC5A-480E7FFD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805" y="7006590"/>
            <a:ext cx="5787390" cy="43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D3283E3-CBFA-D89B-356D-50C9E6900CD6}"/>
              </a:ext>
            </a:extLst>
          </p:cNvPr>
          <p:cNvSpPr/>
          <p:nvPr/>
        </p:nvSpPr>
        <p:spPr>
          <a:xfrm>
            <a:off x="-6069380" y="-4596942"/>
            <a:ext cx="5529961" cy="5680953"/>
          </a:xfrm>
          <a:prstGeom prst="ellipse">
            <a:avLst/>
          </a:prstGeom>
          <a:solidFill>
            <a:srgbClr val="F9D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A7EE6-E74F-DD1A-6E93-C86EF1D019FB}"/>
              </a:ext>
            </a:extLst>
          </p:cNvPr>
          <p:cNvSpPr/>
          <p:nvPr/>
        </p:nvSpPr>
        <p:spPr>
          <a:xfrm rot="5400000">
            <a:off x="198125" y="735472"/>
            <a:ext cx="765695" cy="127939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2B7E8-169A-0B88-A5A0-B10B149E8E39}"/>
              </a:ext>
            </a:extLst>
          </p:cNvPr>
          <p:cNvSpPr txBox="1"/>
          <p:nvPr/>
        </p:nvSpPr>
        <p:spPr>
          <a:xfrm>
            <a:off x="655899" y="476277"/>
            <a:ext cx="544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E344E"/>
                </a:solidFill>
              </a:rPr>
              <a:t>BIỂU ĐỒ CƠ SỞ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86FA4-8637-7D16-F7BC-7E79D5E0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04" y="1393189"/>
            <a:ext cx="6906895" cy="52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10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C24309-543E-9208-3D26-6639E4FB7EDF}"/>
              </a:ext>
            </a:extLst>
          </p:cNvPr>
          <p:cNvSpPr/>
          <p:nvPr/>
        </p:nvSpPr>
        <p:spPr>
          <a:xfrm>
            <a:off x="643193" y="839828"/>
            <a:ext cx="780493" cy="7510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6C1C4-072F-8BAA-DF11-B7B9BD1747A8}"/>
              </a:ext>
            </a:extLst>
          </p:cNvPr>
          <p:cNvSpPr txBox="1"/>
          <p:nvPr/>
        </p:nvSpPr>
        <p:spPr>
          <a:xfrm>
            <a:off x="643193" y="2244358"/>
            <a:ext cx="3488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E344E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KẾT LUẬN VÀ HƯỚNG PHÁT TRIỂN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1164BA-2BCE-B62D-3750-16205915AF41}"/>
              </a:ext>
            </a:extLst>
          </p:cNvPr>
          <p:cNvSpPr/>
          <p:nvPr/>
        </p:nvSpPr>
        <p:spPr>
          <a:xfrm>
            <a:off x="7798277" y="839828"/>
            <a:ext cx="2387444" cy="7510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ptos Narrow" panose="020B0004020202020204" pitchFamily="34" charset="0"/>
              </a:rPr>
              <a:t>KẾT LUẬN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03327-5CAD-3382-A2FE-6CC5C523A5E5}"/>
              </a:ext>
            </a:extLst>
          </p:cNvPr>
          <p:cNvCxnSpPr/>
          <p:nvPr/>
        </p:nvCxnSpPr>
        <p:spPr>
          <a:xfrm>
            <a:off x="6189581" y="1967696"/>
            <a:ext cx="0" cy="3842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E07F8A-7897-62EF-9500-6504A6E9146C}"/>
              </a:ext>
            </a:extLst>
          </p:cNvPr>
          <p:cNvCxnSpPr>
            <a:cxnSpLocks/>
          </p:cNvCxnSpPr>
          <p:nvPr/>
        </p:nvCxnSpPr>
        <p:spPr>
          <a:xfrm>
            <a:off x="4441805" y="4386956"/>
            <a:ext cx="7542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CDCF29-FB7C-4706-D222-C7C6B02F289A}"/>
              </a:ext>
            </a:extLst>
          </p:cNvPr>
          <p:cNvSpPr txBox="1"/>
          <p:nvPr/>
        </p:nvSpPr>
        <p:spPr>
          <a:xfrm>
            <a:off x="4441805" y="2801999"/>
            <a:ext cx="17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344E"/>
                </a:solidFill>
              </a:rPr>
              <a:t>KẾT QUẢ ĐẠT ĐƯỢC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334B4D-1D56-607E-5241-4E19A8D8AA9C}"/>
              </a:ext>
            </a:extLst>
          </p:cNvPr>
          <p:cNvSpPr txBox="1"/>
          <p:nvPr/>
        </p:nvSpPr>
        <p:spPr>
          <a:xfrm>
            <a:off x="4441805" y="4723397"/>
            <a:ext cx="17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344E"/>
                </a:solidFill>
              </a:rPr>
              <a:t>PHẦN CHƯA HOÀN THÀNH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88C52-51FA-6163-FF0D-7DCF648AB9FD}"/>
              </a:ext>
            </a:extLst>
          </p:cNvPr>
          <p:cNvSpPr txBox="1"/>
          <p:nvPr/>
        </p:nvSpPr>
        <p:spPr>
          <a:xfrm>
            <a:off x="6096000" y="2144920"/>
            <a:ext cx="5791199" cy="222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5780" indent="-342900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Hiểu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quy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trình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triển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một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phần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mềm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525780" indent="-342900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Áp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những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kiến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học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trên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trường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xây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dựng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thống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525780" indent="-342900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en-US" dirty="0">
                <a:solidFill>
                  <a:srgbClr val="0E344E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Làm được trang </a:t>
            </a:r>
            <a:r>
              <a:rPr lang="vi-VN" altLang="en-US" dirty="0" err="1">
                <a:solidFill>
                  <a:srgbClr val="0E344E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website</a:t>
            </a:r>
            <a:r>
              <a:rPr lang="vi-VN" altLang="en-US" dirty="0">
                <a:solidFill>
                  <a:srgbClr val="0E344E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hỗ trợ đặt </a:t>
            </a:r>
            <a:r>
              <a:rPr lang="vi-VN" altLang="en-US" dirty="0" err="1">
                <a:solidFill>
                  <a:srgbClr val="0E344E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tour</a:t>
            </a:r>
            <a:r>
              <a:rPr lang="vi-VN" altLang="en-US" dirty="0">
                <a:solidFill>
                  <a:srgbClr val="0E344E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du lịch với các chức năng chính như: Tạo chuyến, đặt chuyến, xem thông tin chuyến đi, đánh giá và bình luận.</a:t>
            </a:r>
            <a:endParaRPr lang="en-US" dirty="0">
              <a:solidFill>
                <a:srgbClr val="0E344E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9AB3ED-4E05-2FC2-B812-030635A6D785}"/>
              </a:ext>
            </a:extLst>
          </p:cNvPr>
          <p:cNvSpPr txBox="1"/>
          <p:nvPr/>
        </p:nvSpPr>
        <p:spPr>
          <a:xfrm>
            <a:off x="6282177" y="4524467"/>
            <a:ext cx="5023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Giao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diện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trên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bị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điện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thoại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chưa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tối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ưu</a:t>
            </a:r>
            <a:endParaRPr lang="en-US" altLang="en-US" dirty="0">
              <a:solidFill>
                <a:srgbClr val="0E344E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27432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Một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vài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chức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chưa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tối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ưu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hóa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cũng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như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ràng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buộc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chưa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chặt</a:t>
            </a:r>
            <a:r>
              <a:rPr lang="en-US" alt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chẽ</a:t>
            </a:r>
            <a:endParaRPr lang="en-US" altLang="en-US" dirty="0">
              <a:solidFill>
                <a:srgbClr val="0E344E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27432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0E344E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230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text on it&#10;&#10;Description automatically generated">
            <a:extLst>
              <a:ext uri="{FF2B5EF4-FFF2-40B4-BE49-F238E27FC236}">
                <a16:creationId xmlns:a16="http://schemas.microsoft.com/office/drawing/2014/main" id="{D8369A48-4D04-F9F5-5715-CF8A1F2D1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" t="28304" r="10768" b="32528"/>
          <a:stretch/>
        </p:blipFill>
        <p:spPr>
          <a:xfrm>
            <a:off x="10323879" y="271019"/>
            <a:ext cx="1642492" cy="775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51D83-ADB4-D4C7-7424-0BF019998624}"/>
              </a:ext>
            </a:extLst>
          </p:cNvPr>
          <p:cNvSpPr txBox="1"/>
          <p:nvPr/>
        </p:nvSpPr>
        <p:spPr>
          <a:xfrm>
            <a:off x="3188207" y="271018"/>
            <a:ext cx="58155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rgbClr val="0E344E"/>
                </a:solidFill>
              </a:rPr>
              <a:t>TRƯỜNG ĐẠI HỌC CÔNG NGHIỆP HÀ NỘI</a:t>
            </a:r>
          </a:p>
          <a:p>
            <a:pPr algn="ctr"/>
            <a:r>
              <a:rPr lang="en-US" sz="1900" b="1" dirty="0">
                <a:solidFill>
                  <a:srgbClr val="0E344E"/>
                </a:solidFill>
              </a:rPr>
              <a:t>KHOA CÔNG NGHỆ THÔNG TIN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4A7FF-3B26-81B0-6D81-B71E264A4AED}"/>
              </a:ext>
            </a:extLst>
          </p:cNvPr>
          <p:cNvSpPr txBox="1"/>
          <p:nvPr/>
        </p:nvSpPr>
        <p:spPr>
          <a:xfrm>
            <a:off x="3188207" y="1599962"/>
            <a:ext cx="5815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rgbClr val="0E344E"/>
                </a:solidFill>
              </a:rPr>
              <a:t>BÁO CÁO ĐỒ ÁN TỐT NGHIỆP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8BB82-6420-8552-1283-01DC7CF0FFA0}"/>
              </a:ext>
            </a:extLst>
          </p:cNvPr>
          <p:cNvSpPr txBox="1"/>
          <p:nvPr/>
        </p:nvSpPr>
        <p:spPr>
          <a:xfrm>
            <a:off x="1983865" y="2123182"/>
            <a:ext cx="8224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E7D00"/>
                </a:solidFill>
                <a:latin typeface="Aptos" panose="020B0004020202020204" pitchFamily="34" charset="0"/>
              </a:rPr>
              <a:t>XÂY DỰNG WEBSITE </a:t>
            </a:r>
            <a:r>
              <a:rPr lang="en-US" sz="3200" b="1" dirty="0">
                <a:solidFill>
                  <a:srgbClr val="EE7D00"/>
                </a:solidFill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ĐẶT TOUR DU LỊCH CHO CÔNG TY 5CHAUMEDIA</a:t>
            </a:r>
            <a:endParaRPr lang="en-US" sz="3200" b="1" dirty="0">
              <a:solidFill>
                <a:srgbClr val="EE7D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9B455-27ED-00A8-674E-4D699A808751}"/>
              </a:ext>
            </a:extLst>
          </p:cNvPr>
          <p:cNvSpPr txBox="1"/>
          <p:nvPr/>
        </p:nvSpPr>
        <p:spPr>
          <a:xfrm>
            <a:off x="386334" y="4457180"/>
            <a:ext cx="6034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E344E"/>
                </a:solidFill>
                <a:latin typeface="+mj-lt"/>
              </a:rPr>
              <a:t>Giảng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viên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hướng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dẫn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: </a:t>
            </a:r>
            <a:r>
              <a:rPr lang="vi-VN" sz="24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S. </a:t>
            </a:r>
            <a:r>
              <a:rPr lang="en-US" sz="24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Cường</a:t>
            </a:r>
            <a:endParaRPr lang="en-US" sz="2400" dirty="0">
              <a:solidFill>
                <a:srgbClr val="0E344E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E344E"/>
                </a:solidFill>
                <a:latin typeface="+mj-lt"/>
              </a:rPr>
              <a:t>Sinh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viên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: </a:t>
            </a:r>
            <a:r>
              <a:rPr lang="en-US" sz="24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Hoàng </a:t>
            </a:r>
            <a:r>
              <a:rPr lang="en-US" sz="24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Hiếu</a:t>
            </a:r>
            <a:endParaRPr lang="en-US" sz="2400" dirty="0">
              <a:solidFill>
                <a:srgbClr val="0E344E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E344E"/>
                </a:solidFill>
                <a:latin typeface="+mj-lt"/>
              </a:rPr>
              <a:t>Khóa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: 15</a:t>
            </a:r>
          </a:p>
        </p:txBody>
      </p:sp>
      <p:pic>
        <p:nvPicPr>
          <p:cNvPr id="15" name="Picture 14" descr="A yellow sign with red and blue symbols&#10;&#10;Description automatically generated">
            <a:extLst>
              <a:ext uri="{FF2B5EF4-FFF2-40B4-BE49-F238E27FC236}">
                <a16:creationId xmlns:a16="http://schemas.microsoft.com/office/drawing/2014/main" id="{E86DD349-31AF-5983-2C2B-ABFD59AD4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94"/>
            <a:ext cx="1441991" cy="1079619"/>
          </a:xfrm>
          <a:prstGeom prst="rect">
            <a:avLst/>
          </a:prstGeom>
        </p:spPr>
      </p:pic>
      <p:pic>
        <p:nvPicPr>
          <p:cNvPr id="11" name="Picture 10" descr="A person and person standing outside of a hotel&#10;&#10;Description automatically generated">
            <a:extLst>
              <a:ext uri="{FF2B5EF4-FFF2-40B4-BE49-F238E27FC236}">
                <a16:creationId xmlns:a16="http://schemas.microsoft.com/office/drawing/2014/main" id="{B319A5B6-9E95-5126-63E3-F2357A7AD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98" y="2890266"/>
            <a:ext cx="5545073" cy="36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7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EE50FD-F7D0-D090-FE7F-F715C0D7D769}"/>
              </a:ext>
            </a:extLst>
          </p:cNvPr>
          <p:cNvSpPr txBox="1"/>
          <p:nvPr/>
        </p:nvSpPr>
        <p:spPr>
          <a:xfrm>
            <a:off x="12365749" y="47752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E344E"/>
                </a:solidFill>
              </a:rPr>
              <a:t>Hướng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phát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triển</a:t>
            </a:r>
            <a:endParaRPr lang="en-US" sz="2800" b="1" dirty="0">
              <a:solidFill>
                <a:srgbClr val="0E344E"/>
              </a:solidFill>
            </a:endParaRPr>
          </a:p>
        </p:txBody>
      </p:sp>
      <p:sp>
        <p:nvSpPr>
          <p:cNvPr id="5" name="!!Picture 10">
            <a:extLst>
              <a:ext uri="{FF2B5EF4-FFF2-40B4-BE49-F238E27FC236}">
                <a16:creationId xmlns:a16="http://schemas.microsoft.com/office/drawing/2014/main" id="{82F51B5F-54F1-459A-A0FF-D96124994381}"/>
              </a:ext>
            </a:extLst>
          </p:cNvPr>
          <p:cNvSpPr/>
          <p:nvPr/>
        </p:nvSpPr>
        <p:spPr>
          <a:xfrm>
            <a:off x="-233938" y="477520"/>
            <a:ext cx="111760" cy="629920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EE50FD-F7D0-D090-FE7F-F715C0D7D769}"/>
              </a:ext>
            </a:extLst>
          </p:cNvPr>
          <p:cNvSpPr txBox="1"/>
          <p:nvPr/>
        </p:nvSpPr>
        <p:spPr>
          <a:xfrm>
            <a:off x="456557" y="47752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E344E"/>
                </a:solidFill>
              </a:rPr>
              <a:t>Hướng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phát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triển</a:t>
            </a:r>
            <a:endParaRPr lang="en-US" sz="2800" b="1" dirty="0">
              <a:solidFill>
                <a:srgbClr val="0E344E"/>
              </a:solidFill>
            </a:endParaRPr>
          </a:p>
        </p:txBody>
      </p:sp>
      <p:sp>
        <p:nvSpPr>
          <p:cNvPr id="5" name="!!Picture 10">
            <a:extLst>
              <a:ext uri="{FF2B5EF4-FFF2-40B4-BE49-F238E27FC236}">
                <a16:creationId xmlns:a16="http://schemas.microsoft.com/office/drawing/2014/main" id="{82F51B5F-54F1-459A-A0FF-D96124994381}"/>
              </a:ext>
            </a:extLst>
          </p:cNvPr>
          <p:cNvSpPr/>
          <p:nvPr/>
        </p:nvSpPr>
        <p:spPr>
          <a:xfrm>
            <a:off x="344797" y="477520"/>
            <a:ext cx="111760" cy="629920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92AFF03-B203-AB4B-1374-37EC96A91C16}"/>
              </a:ext>
            </a:extLst>
          </p:cNvPr>
          <p:cNvSpPr/>
          <p:nvPr/>
        </p:nvSpPr>
        <p:spPr>
          <a:xfrm>
            <a:off x="9599113" y="4549551"/>
            <a:ext cx="367845" cy="278578"/>
          </a:xfrm>
          <a:prstGeom prst="triangle">
            <a:avLst>
              <a:gd name="adj" fmla="val 51471"/>
            </a:avLst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screenshot of a mobile app&#10;&#10;Description automatically generated">
            <a:extLst>
              <a:ext uri="{FF2B5EF4-FFF2-40B4-BE49-F238E27FC236}">
                <a16:creationId xmlns:a16="http://schemas.microsoft.com/office/drawing/2014/main" id="{7F61FECF-2127-BD5C-0A69-6DA0CEB6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80" y="2151791"/>
            <a:ext cx="3623310" cy="24155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9E8F3-6A81-BD1E-C5FF-DCF35973C242}"/>
              </a:ext>
            </a:extLst>
          </p:cNvPr>
          <p:cNvSpPr txBox="1"/>
          <p:nvPr/>
        </p:nvSpPr>
        <p:spPr>
          <a:xfrm>
            <a:off x="7972015" y="4986842"/>
            <a:ext cx="362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khách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sạn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trực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tuyến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cho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từng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tour</a:t>
            </a:r>
          </a:p>
        </p:txBody>
      </p:sp>
      <p:pic>
        <p:nvPicPr>
          <p:cNvPr id="30" name="Picture 29" descr="A group of people standing next to a contract&#10;&#10;Description automatically generated">
            <a:extLst>
              <a:ext uri="{FF2B5EF4-FFF2-40B4-BE49-F238E27FC236}">
                <a16:creationId xmlns:a16="http://schemas.microsoft.com/office/drawing/2014/main" id="{CF36507D-FBC4-0E99-3CCA-10249743D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10" y="1920240"/>
            <a:ext cx="3729990" cy="2486660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FA3E7BA-509F-BCC3-754E-D011F0329044}"/>
              </a:ext>
            </a:extLst>
          </p:cNvPr>
          <p:cNvSpPr/>
          <p:nvPr/>
        </p:nvSpPr>
        <p:spPr>
          <a:xfrm>
            <a:off x="5713323" y="4549551"/>
            <a:ext cx="367845" cy="278578"/>
          </a:xfrm>
          <a:prstGeom prst="triangle">
            <a:avLst>
              <a:gd name="adj" fmla="val 51471"/>
            </a:avLst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53BDE-B4FB-3B01-9700-F2315B611671}"/>
              </a:ext>
            </a:extLst>
          </p:cNvPr>
          <p:cNvSpPr txBox="1"/>
          <p:nvPr/>
        </p:nvSpPr>
        <p:spPr>
          <a:xfrm>
            <a:off x="4086225" y="4986842"/>
            <a:ext cx="362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Tham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gia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hợp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tác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bên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bảo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hiểm</a:t>
            </a:r>
            <a:endParaRPr lang="en-US" altLang="en-US" sz="2000" dirty="0">
              <a:solidFill>
                <a:srgbClr val="0E344E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8" name="Picture 37" descr="A logo of a pay app&#10;&#10;Description automatically generated">
            <a:extLst>
              <a:ext uri="{FF2B5EF4-FFF2-40B4-BE49-F238E27FC236}">
                <a16:creationId xmlns:a16="http://schemas.microsoft.com/office/drawing/2014/main" id="{BCB96700-A34D-027D-AC54-2EF96CECDE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2" t="11040" r="25716" b="11834"/>
          <a:stretch/>
        </p:blipFill>
        <p:spPr>
          <a:xfrm>
            <a:off x="1042458" y="2527919"/>
            <a:ext cx="1192742" cy="9765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A657DC9B-831B-DC75-0BE3-D3698A3A7B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59" y="2978459"/>
            <a:ext cx="901081" cy="9010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AB26246-7F7C-7665-9C7A-12482170FB7E}"/>
              </a:ext>
            </a:extLst>
          </p:cNvPr>
          <p:cNvSpPr txBox="1"/>
          <p:nvPr/>
        </p:nvSpPr>
        <p:spPr>
          <a:xfrm>
            <a:off x="248920" y="4986842"/>
            <a:ext cx="3729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Momo,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ZaloPay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C6D643-8CCA-9C67-63AB-F24E82CE1E29}"/>
              </a:ext>
            </a:extLst>
          </p:cNvPr>
          <p:cNvSpPr/>
          <p:nvPr/>
        </p:nvSpPr>
        <p:spPr>
          <a:xfrm>
            <a:off x="1698836" y="4567331"/>
            <a:ext cx="367845" cy="278578"/>
          </a:xfrm>
          <a:prstGeom prst="triangle">
            <a:avLst>
              <a:gd name="adj" fmla="val 51471"/>
            </a:avLst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89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2523 L -3.75E-6 -4.81481E-6 " pathEditMode="relative" rAng="0" ptsTypes="AA">
                                      <p:cBhvr>
                                        <p:cTn id="59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2523 L -3.95833E-6 -4.81481E-6 " pathEditMode="relative" rAng="0" ptsTypes="AA">
                                      <p:cBhvr>
                                        <p:cTn id="61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2523 L 2.91667E-6 -2.59259E-6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/>
      <p:bldP spid="31" grpId="0" animBg="1"/>
      <p:bldP spid="31" grpId="1" animBg="1"/>
      <p:bldP spid="32" grpId="0"/>
      <p:bldP spid="40" grpId="0"/>
      <p:bldP spid="41" grpId="0" animBg="1"/>
      <p:bldP spid="4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EE50FD-F7D0-D090-FE7F-F715C0D7D769}"/>
              </a:ext>
            </a:extLst>
          </p:cNvPr>
          <p:cNvSpPr txBox="1"/>
          <p:nvPr/>
        </p:nvSpPr>
        <p:spPr>
          <a:xfrm>
            <a:off x="456557" y="47752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E344E"/>
                </a:solidFill>
              </a:rPr>
              <a:t>Hướng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phát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triển</a:t>
            </a:r>
            <a:endParaRPr lang="en-US" sz="2800" b="1" dirty="0">
              <a:solidFill>
                <a:srgbClr val="0E344E"/>
              </a:solidFill>
            </a:endParaRPr>
          </a:p>
        </p:txBody>
      </p:sp>
      <p:sp>
        <p:nvSpPr>
          <p:cNvPr id="5" name="!!Picture 10">
            <a:extLst>
              <a:ext uri="{FF2B5EF4-FFF2-40B4-BE49-F238E27FC236}">
                <a16:creationId xmlns:a16="http://schemas.microsoft.com/office/drawing/2014/main" id="{82F51B5F-54F1-459A-A0FF-D96124994381}"/>
              </a:ext>
            </a:extLst>
          </p:cNvPr>
          <p:cNvSpPr/>
          <p:nvPr/>
        </p:nvSpPr>
        <p:spPr>
          <a:xfrm>
            <a:off x="344797" y="477520"/>
            <a:ext cx="111760" cy="629920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92AFF03-B203-AB4B-1374-37EC96A91C16}"/>
              </a:ext>
            </a:extLst>
          </p:cNvPr>
          <p:cNvSpPr/>
          <p:nvPr/>
        </p:nvSpPr>
        <p:spPr>
          <a:xfrm>
            <a:off x="9599113" y="4549551"/>
            <a:ext cx="367845" cy="278578"/>
          </a:xfrm>
          <a:prstGeom prst="triangle">
            <a:avLst>
              <a:gd name="adj" fmla="val 51471"/>
            </a:avLst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screenshot of a mobile app&#10;&#10;Description automatically generated">
            <a:extLst>
              <a:ext uri="{FF2B5EF4-FFF2-40B4-BE49-F238E27FC236}">
                <a16:creationId xmlns:a16="http://schemas.microsoft.com/office/drawing/2014/main" id="{7F61FECF-2127-BD5C-0A69-6DA0CEB6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80" y="2151791"/>
            <a:ext cx="3623310" cy="24155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9E8F3-6A81-BD1E-C5FF-DCF35973C242}"/>
              </a:ext>
            </a:extLst>
          </p:cNvPr>
          <p:cNvSpPr txBox="1"/>
          <p:nvPr/>
        </p:nvSpPr>
        <p:spPr>
          <a:xfrm>
            <a:off x="7972015" y="4986842"/>
            <a:ext cx="362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khách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sạn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trực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tuyến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cho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từng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tour</a:t>
            </a:r>
          </a:p>
        </p:txBody>
      </p:sp>
      <p:pic>
        <p:nvPicPr>
          <p:cNvPr id="30" name="Picture 29" descr="A group of people standing next to a contract&#10;&#10;Description automatically generated">
            <a:extLst>
              <a:ext uri="{FF2B5EF4-FFF2-40B4-BE49-F238E27FC236}">
                <a16:creationId xmlns:a16="http://schemas.microsoft.com/office/drawing/2014/main" id="{CF36507D-FBC4-0E99-3CCA-10249743D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10" y="1920240"/>
            <a:ext cx="3729990" cy="2486660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FA3E7BA-509F-BCC3-754E-D011F0329044}"/>
              </a:ext>
            </a:extLst>
          </p:cNvPr>
          <p:cNvSpPr/>
          <p:nvPr/>
        </p:nvSpPr>
        <p:spPr>
          <a:xfrm>
            <a:off x="5713323" y="4549551"/>
            <a:ext cx="367845" cy="278578"/>
          </a:xfrm>
          <a:prstGeom prst="triangle">
            <a:avLst>
              <a:gd name="adj" fmla="val 51471"/>
            </a:avLst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53BDE-B4FB-3B01-9700-F2315B611671}"/>
              </a:ext>
            </a:extLst>
          </p:cNvPr>
          <p:cNvSpPr txBox="1"/>
          <p:nvPr/>
        </p:nvSpPr>
        <p:spPr>
          <a:xfrm>
            <a:off x="4086225" y="4986842"/>
            <a:ext cx="362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Tham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gia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hợp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tác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bên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bảo</a:t>
            </a:r>
            <a:r>
              <a:rPr lang="en-US" altLang="en-US" sz="2000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hiểm</a:t>
            </a:r>
            <a:endParaRPr lang="en-US" altLang="en-US" sz="2000" dirty="0">
              <a:solidFill>
                <a:srgbClr val="0E344E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8" name="Picture 37" descr="A logo of a pay app&#10;&#10;Description automatically generated">
            <a:extLst>
              <a:ext uri="{FF2B5EF4-FFF2-40B4-BE49-F238E27FC236}">
                <a16:creationId xmlns:a16="http://schemas.microsoft.com/office/drawing/2014/main" id="{BCB96700-A34D-027D-AC54-2EF96CECDE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2" t="11040" r="25716" b="11834"/>
          <a:stretch/>
        </p:blipFill>
        <p:spPr>
          <a:xfrm>
            <a:off x="1042458" y="2527919"/>
            <a:ext cx="1192742" cy="9765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A657DC9B-831B-DC75-0BE3-D3698A3A7B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59" y="2978459"/>
            <a:ext cx="901081" cy="9010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AB26246-7F7C-7665-9C7A-12482170FB7E}"/>
              </a:ext>
            </a:extLst>
          </p:cNvPr>
          <p:cNvSpPr txBox="1"/>
          <p:nvPr/>
        </p:nvSpPr>
        <p:spPr>
          <a:xfrm>
            <a:off x="248920" y="4986842"/>
            <a:ext cx="3729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Momo,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ZaloPay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C6D643-8CCA-9C67-63AB-F24E82CE1E29}"/>
              </a:ext>
            </a:extLst>
          </p:cNvPr>
          <p:cNvSpPr/>
          <p:nvPr/>
        </p:nvSpPr>
        <p:spPr>
          <a:xfrm>
            <a:off x="1698836" y="4567331"/>
            <a:ext cx="367845" cy="278578"/>
          </a:xfrm>
          <a:prstGeom prst="triangle">
            <a:avLst>
              <a:gd name="adj" fmla="val 51471"/>
            </a:avLst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29F8C1-D80E-F152-396D-01CDCE6641B3}"/>
              </a:ext>
            </a:extLst>
          </p:cNvPr>
          <p:cNvSpPr/>
          <p:nvPr/>
        </p:nvSpPr>
        <p:spPr>
          <a:xfrm>
            <a:off x="643193" y="839828"/>
            <a:ext cx="780493" cy="7510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66D11-F634-0321-B446-9D2238672D55}"/>
              </a:ext>
            </a:extLst>
          </p:cNvPr>
          <p:cNvSpPr txBox="1"/>
          <p:nvPr/>
        </p:nvSpPr>
        <p:spPr>
          <a:xfrm>
            <a:off x="643193" y="2244358"/>
            <a:ext cx="3644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E344E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DEMO CHƯƠNG TRÌNH</a:t>
            </a:r>
          </a:p>
        </p:txBody>
      </p:sp>
      <p:pic>
        <p:nvPicPr>
          <p:cNvPr id="12" name="Image 25">
            <a:extLst>
              <a:ext uri="{FF2B5EF4-FFF2-40B4-BE49-F238E27FC236}">
                <a16:creationId xmlns:a16="http://schemas.microsoft.com/office/drawing/2014/main" id="{0455A029-4B64-4739-6C1F-BD8F4AAA998F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2169" y="1427585"/>
            <a:ext cx="3270445" cy="17608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864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34">
            <a:extLst>
              <a:ext uri="{FF2B5EF4-FFF2-40B4-BE49-F238E27FC236}">
                <a16:creationId xmlns:a16="http://schemas.microsoft.com/office/drawing/2014/main" id="{4594E86C-4F33-F19E-D56C-5C86CB8F4DD6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5802" y="2516724"/>
            <a:ext cx="3270445" cy="17608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864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22">
            <a:extLst>
              <a:ext uri="{FF2B5EF4-FFF2-40B4-BE49-F238E27FC236}">
                <a16:creationId xmlns:a16="http://schemas.microsoft.com/office/drawing/2014/main" id="{55323CE5-0845-70BC-0323-7010ADD197A2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48500" y="3669532"/>
            <a:ext cx="3270445" cy="17608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864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29083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D7AFFB-C204-7D40-9865-758F3D037ECC}"/>
              </a:ext>
            </a:extLst>
          </p:cNvPr>
          <p:cNvSpPr/>
          <p:nvPr/>
        </p:nvSpPr>
        <p:spPr>
          <a:xfrm>
            <a:off x="2209800" y="980237"/>
            <a:ext cx="7772400" cy="4897521"/>
          </a:xfrm>
          <a:prstGeom prst="roundRect">
            <a:avLst>
              <a:gd name="adj" fmla="val 90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74F7B-9CE9-9C4D-D28E-A02954E37A02}"/>
              </a:ext>
            </a:extLst>
          </p:cNvPr>
          <p:cNvSpPr txBox="1"/>
          <p:nvPr/>
        </p:nvSpPr>
        <p:spPr>
          <a:xfrm>
            <a:off x="4947920" y="2828834"/>
            <a:ext cx="229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E344E"/>
                </a:solidFill>
              </a:rPr>
              <a:t>Q&amp;A</a:t>
            </a:r>
          </a:p>
        </p:txBody>
      </p:sp>
      <p:sp>
        <p:nvSpPr>
          <p:cNvPr id="7" name="Google Shape;6213;p70">
            <a:extLst>
              <a:ext uri="{FF2B5EF4-FFF2-40B4-BE49-F238E27FC236}">
                <a16:creationId xmlns:a16="http://schemas.microsoft.com/office/drawing/2014/main" id="{82EB3FFE-3DB3-B585-A1D3-6A522E78A7BF}"/>
              </a:ext>
            </a:extLst>
          </p:cNvPr>
          <p:cNvSpPr/>
          <p:nvPr/>
        </p:nvSpPr>
        <p:spPr>
          <a:xfrm>
            <a:off x="9473025" y="5341930"/>
            <a:ext cx="383804" cy="373567"/>
          </a:xfrm>
          <a:custGeom>
            <a:avLst/>
            <a:gdLst/>
            <a:ahLst/>
            <a:cxnLst/>
            <a:rect l="l" t="t" r="r" b="b"/>
            <a:pathLst>
              <a:path w="3561" h="3466" extrusionOk="0">
                <a:moveTo>
                  <a:pt x="1797" y="0"/>
                </a:moveTo>
                <a:cubicBezTo>
                  <a:pt x="789" y="0"/>
                  <a:pt x="1" y="788"/>
                  <a:pt x="1" y="1733"/>
                </a:cubicBezTo>
                <a:cubicBezTo>
                  <a:pt x="1" y="2710"/>
                  <a:pt x="789" y="3466"/>
                  <a:pt x="1797" y="3466"/>
                </a:cubicBezTo>
                <a:cubicBezTo>
                  <a:pt x="2773" y="3466"/>
                  <a:pt x="3561" y="2710"/>
                  <a:pt x="3561" y="1733"/>
                </a:cubicBezTo>
                <a:cubicBezTo>
                  <a:pt x="3561" y="788"/>
                  <a:pt x="2773" y="0"/>
                  <a:pt x="179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6214;p70">
            <a:extLst>
              <a:ext uri="{FF2B5EF4-FFF2-40B4-BE49-F238E27FC236}">
                <a16:creationId xmlns:a16="http://schemas.microsoft.com/office/drawing/2014/main" id="{C7D56FDB-5957-FA8F-50C4-B2A51C01354B}"/>
              </a:ext>
            </a:extLst>
          </p:cNvPr>
          <p:cNvSpPr/>
          <p:nvPr/>
        </p:nvSpPr>
        <p:spPr>
          <a:xfrm>
            <a:off x="9924731" y="4897120"/>
            <a:ext cx="679229" cy="672442"/>
          </a:xfrm>
          <a:custGeom>
            <a:avLst/>
            <a:gdLst/>
            <a:ahLst/>
            <a:cxnLst/>
            <a:rect l="l" t="t" r="r" b="b"/>
            <a:pathLst>
              <a:path w="6302" h="6239" extrusionOk="0">
                <a:moveTo>
                  <a:pt x="3151" y="1355"/>
                </a:moveTo>
                <a:cubicBezTo>
                  <a:pt x="3749" y="1355"/>
                  <a:pt x="4159" y="1827"/>
                  <a:pt x="4159" y="2363"/>
                </a:cubicBezTo>
                <a:cubicBezTo>
                  <a:pt x="4159" y="2773"/>
                  <a:pt x="3970" y="3119"/>
                  <a:pt x="3623" y="3277"/>
                </a:cubicBezTo>
                <a:cubicBezTo>
                  <a:pt x="3529" y="3308"/>
                  <a:pt x="3497" y="3434"/>
                  <a:pt x="3497" y="3560"/>
                </a:cubicBezTo>
                <a:cubicBezTo>
                  <a:pt x="3497" y="3749"/>
                  <a:pt x="3340" y="3907"/>
                  <a:pt x="3151" y="3907"/>
                </a:cubicBezTo>
                <a:cubicBezTo>
                  <a:pt x="2962" y="3907"/>
                  <a:pt x="2804" y="3749"/>
                  <a:pt x="2804" y="3560"/>
                </a:cubicBezTo>
                <a:cubicBezTo>
                  <a:pt x="2804" y="3151"/>
                  <a:pt x="2993" y="2836"/>
                  <a:pt x="3308" y="2647"/>
                </a:cubicBezTo>
                <a:cubicBezTo>
                  <a:pt x="3434" y="2552"/>
                  <a:pt x="3497" y="2458"/>
                  <a:pt x="3497" y="2332"/>
                </a:cubicBezTo>
                <a:cubicBezTo>
                  <a:pt x="3497" y="2143"/>
                  <a:pt x="3340" y="1953"/>
                  <a:pt x="3151" y="1953"/>
                </a:cubicBezTo>
                <a:cubicBezTo>
                  <a:pt x="2962" y="1953"/>
                  <a:pt x="2804" y="2143"/>
                  <a:pt x="2804" y="2332"/>
                </a:cubicBezTo>
                <a:cubicBezTo>
                  <a:pt x="2804" y="2521"/>
                  <a:pt x="2646" y="2678"/>
                  <a:pt x="2426" y="2678"/>
                </a:cubicBezTo>
                <a:cubicBezTo>
                  <a:pt x="2237" y="2678"/>
                  <a:pt x="2079" y="2521"/>
                  <a:pt x="2079" y="2332"/>
                </a:cubicBezTo>
                <a:cubicBezTo>
                  <a:pt x="2079" y="1827"/>
                  <a:pt x="2552" y="1355"/>
                  <a:pt x="3151" y="1355"/>
                </a:cubicBezTo>
                <a:close/>
                <a:moveTo>
                  <a:pt x="3151" y="4096"/>
                </a:moveTo>
                <a:cubicBezTo>
                  <a:pt x="3340" y="4096"/>
                  <a:pt x="3497" y="4253"/>
                  <a:pt x="3497" y="4442"/>
                </a:cubicBezTo>
                <a:cubicBezTo>
                  <a:pt x="3497" y="4663"/>
                  <a:pt x="3340" y="4820"/>
                  <a:pt x="3151" y="4820"/>
                </a:cubicBezTo>
                <a:cubicBezTo>
                  <a:pt x="2962" y="4820"/>
                  <a:pt x="2804" y="4663"/>
                  <a:pt x="2804" y="4442"/>
                </a:cubicBezTo>
                <a:cubicBezTo>
                  <a:pt x="2804" y="4253"/>
                  <a:pt x="2962" y="4096"/>
                  <a:pt x="3151" y="4096"/>
                </a:cubicBezTo>
                <a:close/>
                <a:moveTo>
                  <a:pt x="3182" y="0"/>
                </a:moveTo>
                <a:cubicBezTo>
                  <a:pt x="1481" y="0"/>
                  <a:pt x="63" y="1418"/>
                  <a:pt x="63" y="3119"/>
                </a:cubicBezTo>
                <a:cubicBezTo>
                  <a:pt x="63" y="3655"/>
                  <a:pt x="189" y="4159"/>
                  <a:pt x="473" y="4663"/>
                </a:cubicBezTo>
                <a:lnTo>
                  <a:pt x="32" y="5766"/>
                </a:lnTo>
                <a:cubicBezTo>
                  <a:pt x="0" y="5860"/>
                  <a:pt x="32" y="5986"/>
                  <a:pt x="126" y="6112"/>
                </a:cubicBezTo>
                <a:cubicBezTo>
                  <a:pt x="189" y="6175"/>
                  <a:pt x="347" y="6238"/>
                  <a:pt x="473" y="6238"/>
                </a:cubicBezTo>
                <a:lnTo>
                  <a:pt x="1764" y="5892"/>
                </a:lnTo>
                <a:cubicBezTo>
                  <a:pt x="2205" y="6144"/>
                  <a:pt x="2678" y="6238"/>
                  <a:pt x="3182" y="6238"/>
                </a:cubicBezTo>
                <a:cubicBezTo>
                  <a:pt x="4915" y="6238"/>
                  <a:pt x="6301" y="4789"/>
                  <a:pt x="6301" y="3119"/>
                </a:cubicBezTo>
                <a:cubicBezTo>
                  <a:pt x="6301" y="1386"/>
                  <a:pt x="4883" y="0"/>
                  <a:pt x="318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6215;p70">
            <a:extLst>
              <a:ext uri="{FF2B5EF4-FFF2-40B4-BE49-F238E27FC236}">
                <a16:creationId xmlns:a16="http://schemas.microsoft.com/office/drawing/2014/main" id="{55DB885D-A7AE-6CAD-0701-23DF00F56499}"/>
              </a:ext>
            </a:extLst>
          </p:cNvPr>
          <p:cNvSpPr/>
          <p:nvPr/>
        </p:nvSpPr>
        <p:spPr>
          <a:xfrm>
            <a:off x="9320301" y="5698467"/>
            <a:ext cx="679229" cy="468629"/>
          </a:xfrm>
          <a:custGeom>
            <a:avLst/>
            <a:gdLst/>
            <a:ahLst/>
            <a:cxnLst/>
            <a:rect l="l" t="t" r="r" b="b"/>
            <a:pathLst>
              <a:path w="6302" h="4348" extrusionOk="0">
                <a:moveTo>
                  <a:pt x="1355" y="0"/>
                </a:moveTo>
                <a:cubicBezTo>
                  <a:pt x="567" y="567"/>
                  <a:pt x="0" y="1513"/>
                  <a:pt x="0" y="2584"/>
                </a:cubicBezTo>
                <a:lnTo>
                  <a:pt x="0" y="4001"/>
                </a:lnTo>
                <a:cubicBezTo>
                  <a:pt x="63" y="4190"/>
                  <a:pt x="221" y="4348"/>
                  <a:pt x="410" y="4348"/>
                </a:cubicBezTo>
                <a:lnTo>
                  <a:pt x="5955" y="4348"/>
                </a:lnTo>
                <a:cubicBezTo>
                  <a:pt x="6144" y="4348"/>
                  <a:pt x="6301" y="4190"/>
                  <a:pt x="6301" y="4001"/>
                </a:cubicBezTo>
                <a:lnTo>
                  <a:pt x="6301" y="2584"/>
                </a:lnTo>
                <a:cubicBezTo>
                  <a:pt x="6301" y="1513"/>
                  <a:pt x="5797" y="599"/>
                  <a:pt x="4978" y="0"/>
                </a:cubicBezTo>
                <a:cubicBezTo>
                  <a:pt x="4537" y="536"/>
                  <a:pt x="3875" y="851"/>
                  <a:pt x="3151" y="851"/>
                </a:cubicBezTo>
                <a:cubicBezTo>
                  <a:pt x="2458" y="851"/>
                  <a:pt x="1796" y="536"/>
                  <a:pt x="135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6466;p70">
            <a:extLst>
              <a:ext uri="{FF2B5EF4-FFF2-40B4-BE49-F238E27FC236}">
                <a16:creationId xmlns:a16="http://schemas.microsoft.com/office/drawing/2014/main" id="{FB5B6E0F-8684-7B17-C3DC-24A6770D6D85}"/>
              </a:ext>
            </a:extLst>
          </p:cNvPr>
          <p:cNvSpPr/>
          <p:nvPr/>
        </p:nvSpPr>
        <p:spPr>
          <a:xfrm>
            <a:off x="2199713" y="864764"/>
            <a:ext cx="378746" cy="372092"/>
          </a:xfrm>
          <a:custGeom>
            <a:avLst/>
            <a:gdLst/>
            <a:ahLst/>
            <a:cxnLst/>
            <a:rect l="l" t="t" r="r" b="b"/>
            <a:pathLst>
              <a:path w="3529" h="3467" extrusionOk="0">
                <a:moveTo>
                  <a:pt x="1764" y="1"/>
                </a:moveTo>
                <a:cubicBezTo>
                  <a:pt x="819" y="1"/>
                  <a:pt x="0" y="788"/>
                  <a:pt x="0" y="1734"/>
                </a:cubicBezTo>
                <a:cubicBezTo>
                  <a:pt x="0" y="2679"/>
                  <a:pt x="819" y="3466"/>
                  <a:pt x="1764" y="3466"/>
                </a:cubicBezTo>
                <a:cubicBezTo>
                  <a:pt x="2709" y="3466"/>
                  <a:pt x="3529" y="2679"/>
                  <a:pt x="3529" y="1734"/>
                </a:cubicBezTo>
                <a:cubicBezTo>
                  <a:pt x="3529" y="788"/>
                  <a:pt x="2741" y="1"/>
                  <a:pt x="176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6467;p70">
            <a:extLst>
              <a:ext uri="{FF2B5EF4-FFF2-40B4-BE49-F238E27FC236}">
                <a16:creationId xmlns:a16="http://schemas.microsoft.com/office/drawing/2014/main" id="{5BBC26C7-6CD4-7BBC-D66D-792ABAF7905D}"/>
              </a:ext>
            </a:extLst>
          </p:cNvPr>
          <p:cNvSpPr/>
          <p:nvPr/>
        </p:nvSpPr>
        <p:spPr>
          <a:xfrm flipH="1">
            <a:off x="1453971" y="310647"/>
            <a:ext cx="676355" cy="669593"/>
          </a:xfrm>
          <a:custGeom>
            <a:avLst/>
            <a:gdLst/>
            <a:ahLst/>
            <a:cxnLst/>
            <a:rect l="l" t="t" r="r" b="b"/>
            <a:pathLst>
              <a:path w="6302" h="6239" extrusionOk="0">
                <a:moveTo>
                  <a:pt x="3151" y="1733"/>
                </a:moveTo>
                <a:cubicBezTo>
                  <a:pt x="3372" y="1733"/>
                  <a:pt x="3529" y="1890"/>
                  <a:pt x="3529" y="2079"/>
                </a:cubicBezTo>
                <a:cubicBezTo>
                  <a:pt x="3529" y="2268"/>
                  <a:pt x="3372" y="2426"/>
                  <a:pt x="3151" y="2426"/>
                </a:cubicBezTo>
                <a:cubicBezTo>
                  <a:pt x="2962" y="2426"/>
                  <a:pt x="2805" y="2268"/>
                  <a:pt x="2805" y="2079"/>
                </a:cubicBezTo>
                <a:cubicBezTo>
                  <a:pt x="2805" y="1890"/>
                  <a:pt x="2962" y="1733"/>
                  <a:pt x="3151" y="1733"/>
                </a:cubicBezTo>
                <a:close/>
                <a:moveTo>
                  <a:pt x="3151" y="2773"/>
                </a:moveTo>
                <a:cubicBezTo>
                  <a:pt x="3372" y="2773"/>
                  <a:pt x="3529" y="2930"/>
                  <a:pt x="3529" y="3151"/>
                </a:cubicBezTo>
                <a:lnTo>
                  <a:pt x="3529" y="4505"/>
                </a:lnTo>
                <a:cubicBezTo>
                  <a:pt x="3529" y="4726"/>
                  <a:pt x="3372" y="4883"/>
                  <a:pt x="3151" y="4883"/>
                </a:cubicBezTo>
                <a:cubicBezTo>
                  <a:pt x="2962" y="4883"/>
                  <a:pt x="2805" y="4726"/>
                  <a:pt x="2805" y="4505"/>
                </a:cubicBezTo>
                <a:lnTo>
                  <a:pt x="2805" y="3151"/>
                </a:lnTo>
                <a:cubicBezTo>
                  <a:pt x="2805" y="2930"/>
                  <a:pt x="2962" y="2773"/>
                  <a:pt x="3151" y="2773"/>
                </a:cubicBezTo>
                <a:close/>
                <a:moveTo>
                  <a:pt x="3151" y="0"/>
                </a:moveTo>
                <a:cubicBezTo>
                  <a:pt x="1418" y="0"/>
                  <a:pt x="64" y="1418"/>
                  <a:pt x="64" y="3088"/>
                </a:cubicBezTo>
                <a:cubicBezTo>
                  <a:pt x="64" y="3655"/>
                  <a:pt x="158" y="4159"/>
                  <a:pt x="442" y="4631"/>
                </a:cubicBezTo>
                <a:lnTo>
                  <a:pt x="64" y="5765"/>
                </a:lnTo>
                <a:cubicBezTo>
                  <a:pt x="1" y="5892"/>
                  <a:pt x="64" y="6018"/>
                  <a:pt x="127" y="6112"/>
                </a:cubicBezTo>
                <a:cubicBezTo>
                  <a:pt x="190" y="6207"/>
                  <a:pt x="379" y="6238"/>
                  <a:pt x="473" y="6238"/>
                </a:cubicBezTo>
                <a:lnTo>
                  <a:pt x="1796" y="5923"/>
                </a:lnTo>
                <a:cubicBezTo>
                  <a:pt x="2206" y="6175"/>
                  <a:pt x="2679" y="6238"/>
                  <a:pt x="3214" y="6238"/>
                </a:cubicBezTo>
                <a:cubicBezTo>
                  <a:pt x="4947" y="6238"/>
                  <a:pt x="6302" y="4820"/>
                  <a:pt x="6302" y="3119"/>
                </a:cubicBezTo>
                <a:cubicBezTo>
                  <a:pt x="6270" y="1418"/>
                  <a:pt x="4884" y="0"/>
                  <a:pt x="315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6468;p70">
            <a:extLst>
              <a:ext uri="{FF2B5EF4-FFF2-40B4-BE49-F238E27FC236}">
                <a16:creationId xmlns:a16="http://schemas.microsoft.com/office/drawing/2014/main" id="{71439925-3CE5-6950-11EB-B4F97BA9705E}"/>
              </a:ext>
            </a:extLst>
          </p:cNvPr>
          <p:cNvSpPr/>
          <p:nvPr/>
        </p:nvSpPr>
        <p:spPr>
          <a:xfrm>
            <a:off x="2050854" y="1219791"/>
            <a:ext cx="676355" cy="466751"/>
          </a:xfrm>
          <a:custGeom>
            <a:avLst/>
            <a:gdLst/>
            <a:ahLst/>
            <a:cxnLst/>
            <a:rect l="l" t="t" r="r" b="b"/>
            <a:pathLst>
              <a:path w="6302" h="4349" extrusionOk="0">
                <a:moveTo>
                  <a:pt x="1356" y="1"/>
                </a:moveTo>
                <a:cubicBezTo>
                  <a:pt x="568" y="568"/>
                  <a:pt x="1" y="1513"/>
                  <a:pt x="1" y="2553"/>
                </a:cubicBezTo>
                <a:lnTo>
                  <a:pt x="1" y="3970"/>
                </a:lnTo>
                <a:cubicBezTo>
                  <a:pt x="1" y="4222"/>
                  <a:pt x="158" y="4348"/>
                  <a:pt x="347" y="4348"/>
                </a:cubicBezTo>
                <a:lnTo>
                  <a:pt x="5955" y="4348"/>
                </a:lnTo>
                <a:cubicBezTo>
                  <a:pt x="6144" y="4348"/>
                  <a:pt x="6302" y="4191"/>
                  <a:pt x="6302" y="3970"/>
                </a:cubicBezTo>
                <a:lnTo>
                  <a:pt x="6302" y="2553"/>
                </a:lnTo>
                <a:cubicBezTo>
                  <a:pt x="6302" y="1513"/>
                  <a:pt x="5798" y="599"/>
                  <a:pt x="4947" y="1"/>
                </a:cubicBezTo>
                <a:cubicBezTo>
                  <a:pt x="4538" y="505"/>
                  <a:pt x="3844" y="820"/>
                  <a:pt x="3151" y="820"/>
                </a:cubicBezTo>
                <a:cubicBezTo>
                  <a:pt x="2427" y="820"/>
                  <a:pt x="1765" y="505"/>
                  <a:pt x="135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1791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4.79167E-6 -0.034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3500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2.91667E-6 -0.030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383374-22A5-D8DA-A527-E72518C0CA3A}"/>
              </a:ext>
            </a:extLst>
          </p:cNvPr>
          <p:cNvSpPr txBox="1"/>
          <p:nvPr/>
        </p:nvSpPr>
        <p:spPr>
          <a:xfrm>
            <a:off x="914400" y="1545322"/>
            <a:ext cx="25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0E344E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4800" b="1" dirty="0">
                <a:solidFill>
                  <a:srgbClr val="0E344E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dung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D8B11A-4146-E02F-AAA4-1B729AA45CB2}"/>
              </a:ext>
            </a:extLst>
          </p:cNvPr>
          <p:cNvSpPr/>
          <p:nvPr/>
        </p:nvSpPr>
        <p:spPr>
          <a:xfrm>
            <a:off x="5267022" y="274326"/>
            <a:ext cx="6711618" cy="6136635"/>
          </a:xfrm>
          <a:prstGeom prst="roundRect">
            <a:avLst>
              <a:gd name="adj" fmla="val 320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26A213-39FA-6BD4-2D2B-FAF65505DD0C}"/>
              </a:ext>
            </a:extLst>
          </p:cNvPr>
          <p:cNvSpPr/>
          <p:nvPr/>
        </p:nvSpPr>
        <p:spPr>
          <a:xfrm>
            <a:off x="26755422" y="934720"/>
            <a:ext cx="834130" cy="8026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241F82-0DE5-0E3A-F290-BE7CDEDC2528}"/>
              </a:ext>
            </a:extLst>
          </p:cNvPr>
          <p:cNvSpPr/>
          <p:nvPr/>
        </p:nvSpPr>
        <p:spPr>
          <a:xfrm>
            <a:off x="37482037" y="2093056"/>
            <a:ext cx="834130" cy="8026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5AAC3E-132F-BE67-7071-F9FE8494EAC4}"/>
              </a:ext>
            </a:extLst>
          </p:cNvPr>
          <p:cNvSpPr/>
          <p:nvPr/>
        </p:nvSpPr>
        <p:spPr>
          <a:xfrm>
            <a:off x="49153120" y="3251392"/>
            <a:ext cx="834130" cy="8026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5F4E49-AA0C-8EEE-0A41-6964DEC53314}"/>
              </a:ext>
            </a:extLst>
          </p:cNvPr>
          <p:cNvSpPr/>
          <p:nvPr/>
        </p:nvSpPr>
        <p:spPr>
          <a:xfrm>
            <a:off x="57827438" y="4409728"/>
            <a:ext cx="834130" cy="8026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3A5755-171B-78FB-A62D-890FC8369E96}"/>
              </a:ext>
            </a:extLst>
          </p:cNvPr>
          <p:cNvSpPr/>
          <p:nvPr/>
        </p:nvSpPr>
        <p:spPr>
          <a:xfrm>
            <a:off x="1005840" y="1709837"/>
            <a:ext cx="2304288" cy="6095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2709FC-0A86-3B9B-546C-3BD48F811956}"/>
              </a:ext>
            </a:extLst>
          </p:cNvPr>
          <p:cNvCxnSpPr>
            <a:cxnSpLocks/>
          </p:cNvCxnSpPr>
          <p:nvPr/>
        </p:nvCxnSpPr>
        <p:spPr>
          <a:xfrm>
            <a:off x="1005840" y="1765717"/>
            <a:ext cx="0" cy="0"/>
          </a:xfrm>
          <a:prstGeom prst="line">
            <a:avLst/>
          </a:prstGeom>
          <a:ln w="57150">
            <a:solidFill>
              <a:srgbClr val="EE7D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A6E54E-8558-F7FD-3882-1295A693E806}"/>
              </a:ext>
            </a:extLst>
          </p:cNvPr>
          <p:cNvSpPr txBox="1"/>
          <p:nvPr/>
        </p:nvSpPr>
        <p:spPr>
          <a:xfrm>
            <a:off x="643193" y="3718747"/>
            <a:ext cx="4020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E344E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TỔNG QUAN ĐỀ TÀI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7D9E19-C312-CFEF-982E-810528063EA0}"/>
              </a:ext>
            </a:extLst>
          </p:cNvPr>
          <p:cNvSpPr/>
          <p:nvPr/>
        </p:nvSpPr>
        <p:spPr>
          <a:xfrm>
            <a:off x="643193" y="3718746"/>
            <a:ext cx="4020827" cy="163334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383374-22A5-D8DA-A527-E72518C0CA3A}"/>
              </a:ext>
            </a:extLst>
          </p:cNvPr>
          <p:cNvSpPr txBox="1"/>
          <p:nvPr/>
        </p:nvSpPr>
        <p:spPr>
          <a:xfrm>
            <a:off x="914400" y="934720"/>
            <a:ext cx="25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0E344E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4800" b="1" dirty="0">
                <a:solidFill>
                  <a:srgbClr val="0E344E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dung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D8B11A-4146-E02F-AAA4-1B729AA45CB2}"/>
              </a:ext>
            </a:extLst>
          </p:cNvPr>
          <p:cNvSpPr/>
          <p:nvPr/>
        </p:nvSpPr>
        <p:spPr>
          <a:xfrm>
            <a:off x="5267022" y="274326"/>
            <a:ext cx="6711618" cy="6136635"/>
          </a:xfrm>
          <a:prstGeom prst="roundRect">
            <a:avLst>
              <a:gd name="adj" fmla="val 320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26A213-39FA-6BD4-2D2B-FAF65505DD0C}"/>
              </a:ext>
            </a:extLst>
          </p:cNvPr>
          <p:cNvSpPr/>
          <p:nvPr/>
        </p:nvSpPr>
        <p:spPr>
          <a:xfrm>
            <a:off x="5805502" y="934720"/>
            <a:ext cx="834130" cy="8026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70E78-815E-9263-68B0-8CF69B8F70D7}"/>
              </a:ext>
            </a:extLst>
          </p:cNvPr>
          <p:cNvSpPr txBox="1"/>
          <p:nvPr/>
        </p:nvSpPr>
        <p:spPr>
          <a:xfrm>
            <a:off x="6887614" y="1105207"/>
            <a:ext cx="282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0E344E"/>
                </a:solidFill>
                <a:latin typeface="Aptos SemiBold" panose="020B0004020202020204" pitchFamily="34" charset="0"/>
              </a:rPr>
              <a:t>TỔNG QUAN ĐỀ TÀI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5C74C-6563-5EBB-701E-6EAE104ACB0B}"/>
              </a:ext>
            </a:extLst>
          </p:cNvPr>
          <p:cNvCxnSpPr>
            <a:cxnSpLocks/>
          </p:cNvCxnSpPr>
          <p:nvPr/>
        </p:nvCxnSpPr>
        <p:spPr>
          <a:xfrm>
            <a:off x="6887614" y="1653957"/>
            <a:ext cx="4755746" cy="0"/>
          </a:xfrm>
          <a:prstGeom prst="line">
            <a:avLst/>
          </a:prstGeom>
          <a:ln w="38100">
            <a:solidFill>
              <a:srgbClr val="EAEA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241F82-0DE5-0E3A-F290-BE7CDEDC2528}"/>
              </a:ext>
            </a:extLst>
          </p:cNvPr>
          <p:cNvSpPr/>
          <p:nvPr/>
        </p:nvSpPr>
        <p:spPr>
          <a:xfrm>
            <a:off x="5805502" y="2093056"/>
            <a:ext cx="834130" cy="8026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3F477-8A9B-BE2B-00E1-0B94DE73B7CE}"/>
              </a:ext>
            </a:extLst>
          </p:cNvPr>
          <p:cNvSpPr txBox="1"/>
          <p:nvPr/>
        </p:nvSpPr>
        <p:spPr>
          <a:xfrm>
            <a:off x="6887614" y="2263543"/>
            <a:ext cx="45423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0E344E"/>
                </a:solidFill>
                <a:latin typeface="Aptos SemiBold" panose="020B0004020202020204" pitchFamily="34" charset="0"/>
              </a:rPr>
              <a:t>PHÂN TÍCH THIẾT KẾ HỆ THỐNG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C01FD8-2691-2E5D-0410-AC7F04EBC95F}"/>
              </a:ext>
            </a:extLst>
          </p:cNvPr>
          <p:cNvCxnSpPr>
            <a:cxnSpLocks/>
          </p:cNvCxnSpPr>
          <p:nvPr/>
        </p:nvCxnSpPr>
        <p:spPr>
          <a:xfrm>
            <a:off x="6887614" y="2812293"/>
            <a:ext cx="4755746" cy="0"/>
          </a:xfrm>
          <a:prstGeom prst="line">
            <a:avLst/>
          </a:prstGeom>
          <a:ln w="38100">
            <a:solidFill>
              <a:srgbClr val="EAEA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5AAC3E-132F-BE67-7071-F9FE8494EAC4}"/>
              </a:ext>
            </a:extLst>
          </p:cNvPr>
          <p:cNvSpPr/>
          <p:nvPr/>
        </p:nvSpPr>
        <p:spPr>
          <a:xfrm>
            <a:off x="5805502" y="3251392"/>
            <a:ext cx="834130" cy="8026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772AB-DA41-D7FC-95C2-822EABB99DC1}"/>
              </a:ext>
            </a:extLst>
          </p:cNvPr>
          <p:cNvSpPr txBox="1"/>
          <p:nvPr/>
        </p:nvSpPr>
        <p:spPr>
          <a:xfrm>
            <a:off x="6887614" y="3421879"/>
            <a:ext cx="47557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0E344E"/>
                </a:solidFill>
                <a:latin typeface="Aptos SemiBold" panose="020B0004020202020204" pitchFamily="34" charset="0"/>
              </a:rPr>
              <a:t>KẾT LUẬN VÀ HƯỚNG PHÁT TRIỂN</a:t>
            </a:r>
          </a:p>
          <a:p>
            <a:endParaRPr lang="en-US" sz="2300" dirty="0">
              <a:solidFill>
                <a:srgbClr val="0E344E"/>
              </a:solidFill>
              <a:latin typeface="Aptos SemiBold" panose="020B00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7D92CE-FCD3-A7B3-D621-942B5BA12819}"/>
              </a:ext>
            </a:extLst>
          </p:cNvPr>
          <p:cNvCxnSpPr>
            <a:cxnSpLocks/>
          </p:cNvCxnSpPr>
          <p:nvPr/>
        </p:nvCxnSpPr>
        <p:spPr>
          <a:xfrm>
            <a:off x="6887614" y="3970629"/>
            <a:ext cx="4755746" cy="0"/>
          </a:xfrm>
          <a:prstGeom prst="line">
            <a:avLst/>
          </a:prstGeom>
          <a:ln w="38100">
            <a:solidFill>
              <a:srgbClr val="EAEA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5F4E49-AA0C-8EEE-0A41-6964DEC53314}"/>
              </a:ext>
            </a:extLst>
          </p:cNvPr>
          <p:cNvSpPr/>
          <p:nvPr/>
        </p:nvSpPr>
        <p:spPr>
          <a:xfrm>
            <a:off x="5805502" y="4409728"/>
            <a:ext cx="834130" cy="8026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3EAC6-C354-6046-AFB5-B55CE608DF6E}"/>
              </a:ext>
            </a:extLst>
          </p:cNvPr>
          <p:cNvSpPr txBox="1"/>
          <p:nvPr/>
        </p:nvSpPr>
        <p:spPr>
          <a:xfrm>
            <a:off x="6887614" y="4580215"/>
            <a:ext cx="47557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0E344E"/>
                </a:solidFill>
                <a:latin typeface="Aptos SemiBold" panose="020B0004020202020204" pitchFamily="34" charset="0"/>
              </a:rPr>
              <a:t>DEMO CHƯƠNG TRÌNH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A4842C-53BB-2F7A-3D39-B0FC164BD744}"/>
              </a:ext>
            </a:extLst>
          </p:cNvPr>
          <p:cNvCxnSpPr>
            <a:cxnSpLocks/>
          </p:cNvCxnSpPr>
          <p:nvPr/>
        </p:nvCxnSpPr>
        <p:spPr>
          <a:xfrm>
            <a:off x="6887614" y="5128965"/>
            <a:ext cx="4755746" cy="0"/>
          </a:xfrm>
          <a:prstGeom prst="line">
            <a:avLst/>
          </a:prstGeom>
          <a:ln w="38100">
            <a:solidFill>
              <a:srgbClr val="EAEA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FC2FF9-93EF-0777-9589-96AF64E5AE40}"/>
              </a:ext>
            </a:extLst>
          </p:cNvPr>
          <p:cNvGrpSpPr/>
          <p:nvPr/>
        </p:nvGrpSpPr>
        <p:grpSpPr>
          <a:xfrm>
            <a:off x="10820400" y="5584697"/>
            <a:ext cx="609600" cy="586586"/>
            <a:chOff x="10820400" y="5584697"/>
            <a:chExt cx="609600" cy="58658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2DC3811-2384-B364-C4EA-0875CCEC3778}"/>
                </a:ext>
              </a:extLst>
            </p:cNvPr>
            <p:cNvSpPr/>
            <p:nvPr/>
          </p:nvSpPr>
          <p:spPr>
            <a:xfrm>
              <a:off x="10820400" y="5584697"/>
              <a:ext cx="609600" cy="58658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ptos Narrow" panose="020B0004020202020204" pitchFamily="34" charset="0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818688B-8E15-C7D2-2A59-55F1E5D94713}"/>
                </a:ext>
              </a:extLst>
            </p:cNvPr>
            <p:cNvSpPr/>
            <p:nvPr/>
          </p:nvSpPr>
          <p:spPr>
            <a:xfrm rot="5400000">
              <a:off x="11070320" y="5813527"/>
              <a:ext cx="160570" cy="130058"/>
            </a:xfrm>
            <a:prstGeom prst="triangle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3A5755-171B-78FB-A62D-890FC8369E96}"/>
              </a:ext>
            </a:extLst>
          </p:cNvPr>
          <p:cNvSpPr/>
          <p:nvPr/>
        </p:nvSpPr>
        <p:spPr>
          <a:xfrm>
            <a:off x="1005840" y="1709837"/>
            <a:ext cx="2304288" cy="6095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2709FC-0A86-3B9B-546C-3BD48F811956}"/>
              </a:ext>
            </a:extLst>
          </p:cNvPr>
          <p:cNvCxnSpPr>
            <a:cxnSpLocks/>
          </p:cNvCxnSpPr>
          <p:nvPr/>
        </p:nvCxnSpPr>
        <p:spPr>
          <a:xfrm>
            <a:off x="1005840" y="1765717"/>
            <a:ext cx="1798320" cy="0"/>
          </a:xfrm>
          <a:prstGeom prst="line">
            <a:avLst/>
          </a:prstGeom>
          <a:ln w="57150">
            <a:solidFill>
              <a:srgbClr val="EE7D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erson and person in a clothing store&#10;&#10;Description automatically generated">
            <a:extLst>
              <a:ext uri="{FF2B5EF4-FFF2-40B4-BE49-F238E27FC236}">
                <a16:creationId xmlns:a16="http://schemas.microsoft.com/office/drawing/2014/main" id="{EE8CEFC7-B8B2-F52E-7677-654B19A65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845" y="986857"/>
            <a:ext cx="5871143" cy="5871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90AD99-B458-0C81-8477-68564B041888}"/>
              </a:ext>
            </a:extLst>
          </p:cNvPr>
          <p:cNvSpPr txBox="1"/>
          <p:nvPr/>
        </p:nvSpPr>
        <p:spPr>
          <a:xfrm>
            <a:off x="643193" y="3718747"/>
            <a:ext cx="4020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E344E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TỔNG QUAN ĐỀ TÀI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4B8D5-499F-8177-AA7F-6FA3A012D42D}"/>
              </a:ext>
            </a:extLst>
          </p:cNvPr>
          <p:cNvSpPr/>
          <p:nvPr/>
        </p:nvSpPr>
        <p:spPr>
          <a:xfrm>
            <a:off x="643193" y="3718746"/>
            <a:ext cx="4020827" cy="163334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58B027-5537-F2C7-F9F0-94EECDC0755C}"/>
              </a:ext>
            </a:extLst>
          </p:cNvPr>
          <p:cNvSpPr txBox="1"/>
          <p:nvPr/>
        </p:nvSpPr>
        <p:spPr>
          <a:xfrm>
            <a:off x="-3602014" y="4016416"/>
            <a:ext cx="3565002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E344E"/>
                </a:solidFill>
              </a:rPr>
              <a:t>  Lý do </a:t>
            </a:r>
            <a:r>
              <a:rPr lang="en-US" sz="2800" dirty="0" err="1">
                <a:solidFill>
                  <a:srgbClr val="0E344E"/>
                </a:solidFill>
              </a:rPr>
              <a:t>chọn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đề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tài</a:t>
            </a:r>
            <a:endParaRPr lang="en-US" sz="2800" dirty="0">
              <a:solidFill>
                <a:srgbClr val="0E344E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E344E"/>
                </a:solidFill>
              </a:rPr>
              <a:t>  </a:t>
            </a:r>
            <a:r>
              <a:rPr lang="en-US" sz="2800" dirty="0" err="1">
                <a:solidFill>
                  <a:srgbClr val="0E344E"/>
                </a:solidFill>
              </a:rPr>
              <a:t>Mục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tiêu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đề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tài</a:t>
            </a:r>
            <a:endParaRPr lang="en-US" sz="2800" dirty="0">
              <a:solidFill>
                <a:srgbClr val="0E344E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E344E"/>
                </a:solidFill>
              </a:rPr>
              <a:t>  </a:t>
            </a:r>
            <a:r>
              <a:rPr lang="en-US" sz="2800" dirty="0" err="1">
                <a:solidFill>
                  <a:srgbClr val="0E344E"/>
                </a:solidFill>
              </a:rPr>
              <a:t>Công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nghệ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sử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dụng</a:t>
            </a:r>
            <a:endParaRPr lang="en-US" sz="2800" dirty="0">
              <a:solidFill>
                <a:srgbClr val="0E34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33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9D9C0B-D5F8-AB6F-DF64-658966ACE000}"/>
              </a:ext>
            </a:extLst>
          </p:cNvPr>
          <p:cNvSpPr/>
          <p:nvPr/>
        </p:nvSpPr>
        <p:spPr>
          <a:xfrm>
            <a:off x="643193" y="839828"/>
            <a:ext cx="780493" cy="7510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AA53B-AB1E-AF13-D970-B2826437A7B1}"/>
              </a:ext>
            </a:extLst>
          </p:cNvPr>
          <p:cNvSpPr txBox="1"/>
          <p:nvPr/>
        </p:nvSpPr>
        <p:spPr>
          <a:xfrm>
            <a:off x="643193" y="1979269"/>
            <a:ext cx="4020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E344E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TỔNG QUAN ĐỀ TÀI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7CAC0-1F66-E094-BBC4-8D25EC71CEC2}"/>
              </a:ext>
            </a:extLst>
          </p:cNvPr>
          <p:cNvSpPr/>
          <p:nvPr/>
        </p:nvSpPr>
        <p:spPr>
          <a:xfrm>
            <a:off x="643193" y="3718747"/>
            <a:ext cx="4020827" cy="163334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EFB32-D9D8-8848-CC95-2D7D4E362488}"/>
              </a:ext>
            </a:extLst>
          </p:cNvPr>
          <p:cNvSpPr txBox="1"/>
          <p:nvPr/>
        </p:nvSpPr>
        <p:spPr>
          <a:xfrm>
            <a:off x="643193" y="4016416"/>
            <a:ext cx="3565002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E344E"/>
                </a:solidFill>
              </a:rPr>
              <a:t>  Lý do </a:t>
            </a:r>
            <a:r>
              <a:rPr lang="en-US" sz="2800" dirty="0" err="1">
                <a:solidFill>
                  <a:srgbClr val="0E344E"/>
                </a:solidFill>
              </a:rPr>
              <a:t>chọn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đề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tài</a:t>
            </a:r>
            <a:endParaRPr lang="en-US" sz="2800" dirty="0">
              <a:solidFill>
                <a:srgbClr val="0E344E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E344E"/>
                </a:solidFill>
              </a:rPr>
              <a:t>  </a:t>
            </a:r>
            <a:r>
              <a:rPr lang="en-US" sz="2800" dirty="0" err="1">
                <a:solidFill>
                  <a:srgbClr val="0E344E"/>
                </a:solidFill>
              </a:rPr>
              <a:t>Mục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tiêu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đề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tài</a:t>
            </a:r>
            <a:endParaRPr lang="en-US" sz="2800" dirty="0">
              <a:solidFill>
                <a:srgbClr val="0E344E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E344E"/>
                </a:solidFill>
              </a:rPr>
              <a:t>  </a:t>
            </a:r>
            <a:r>
              <a:rPr lang="en-US" sz="2800" dirty="0" err="1">
                <a:solidFill>
                  <a:srgbClr val="0E344E"/>
                </a:solidFill>
              </a:rPr>
              <a:t>Công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nghệ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sử</a:t>
            </a:r>
            <a:r>
              <a:rPr lang="en-US" sz="2800" dirty="0">
                <a:solidFill>
                  <a:srgbClr val="0E344E"/>
                </a:solidFill>
              </a:rPr>
              <a:t> </a:t>
            </a:r>
            <a:r>
              <a:rPr lang="en-US" sz="2800" dirty="0" err="1">
                <a:solidFill>
                  <a:srgbClr val="0E344E"/>
                </a:solidFill>
              </a:rPr>
              <a:t>dụng</a:t>
            </a:r>
            <a:endParaRPr lang="en-US" sz="2800" dirty="0">
              <a:solidFill>
                <a:srgbClr val="0E344E"/>
              </a:solidFill>
            </a:endParaRPr>
          </a:p>
        </p:txBody>
      </p:sp>
      <p:pic>
        <p:nvPicPr>
          <p:cNvPr id="10" name="Picture 9" descr="A screenshot of a mobile app&#10;&#10;Description automatically generated">
            <a:extLst>
              <a:ext uri="{FF2B5EF4-FFF2-40B4-BE49-F238E27FC236}">
                <a16:creationId xmlns:a16="http://schemas.microsoft.com/office/drawing/2014/main" id="{4B0D90D4-3CB5-3A1B-D4B1-42DAB6C0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30" y="1958762"/>
            <a:ext cx="582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55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087B-060E-F40A-976E-0EE4317BAEE2}"/>
              </a:ext>
            </a:extLst>
          </p:cNvPr>
          <p:cNvSpPr txBox="1"/>
          <p:nvPr/>
        </p:nvSpPr>
        <p:spPr>
          <a:xfrm>
            <a:off x="-3108960" y="47752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E344E"/>
                </a:solidFill>
              </a:rPr>
              <a:t>Lý do </a:t>
            </a:r>
            <a:r>
              <a:rPr lang="en-US" sz="2800" b="1" dirty="0" err="1">
                <a:solidFill>
                  <a:srgbClr val="0E344E"/>
                </a:solidFill>
              </a:rPr>
              <a:t>chọn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đề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tài</a:t>
            </a:r>
            <a:endParaRPr lang="en-US" sz="2800" b="1" dirty="0">
              <a:solidFill>
                <a:srgbClr val="0E344E"/>
              </a:solidFill>
            </a:endParaRPr>
          </a:p>
        </p:txBody>
      </p:sp>
      <p:sp>
        <p:nvSpPr>
          <p:cNvPr id="5" name="!!Picture 10">
            <a:extLst>
              <a:ext uri="{FF2B5EF4-FFF2-40B4-BE49-F238E27FC236}">
                <a16:creationId xmlns:a16="http://schemas.microsoft.com/office/drawing/2014/main" id="{1A771CFD-BFBC-89D2-1882-4B84BDE6D498}"/>
              </a:ext>
            </a:extLst>
          </p:cNvPr>
          <p:cNvSpPr/>
          <p:nvPr/>
        </p:nvSpPr>
        <p:spPr>
          <a:xfrm>
            <a:off x="436880" y="477520"/>
            <a:ext cx="111760" cy="629920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DA11B-9F5D-69C7-84AB-4426DD17A746}"/>
              </a:ext>
            </a:extLst>
          </p:cNvPr>
          <p:cNvSpPr/>
          <p:nvPr/>
        </p:nvSpPr>
        <p:spPr>
          <a:xfrm>
            <a:off x="-220407" y="477520"/>
            <a:ext cx="819847" cy="6299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2360C1-314B-9802-11ED-DC3F03F8A6B7}"/>
              </a:ext>
            </a:extLst>
          </p:cNvPr>
          <p:cNvSpPr txBox="1"/>
          <p:nvPr/>
        </p:nvSpPr>
        <p:spPr>
          <a:xfrm>
            <a:off x="802640" y="47752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E344E"/>
                </a:solidFill>
              </a:rPr>
              <a:t>Lý do </a:t>
            </a:r>
            <a:r>
              <a:rPr lang="en-US" sz="2800" b="1" dirty="0" err="1">
                <a:solidFill>
                  <a:srgbClr val="0E344E"/>
                </a:solidFill>
              </a:rPr>
              <a:t>chọn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đề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tài</a:t>
            </a:r>
            <a:endParaRPr lang="en-US" sz="2800" b="1" dirty="0">
              <a:solidFill>
                <a:srgbClr val="0E344E"/>
              </a:solidFill>
            </a:endParaRPr>
          </a:p>
        </p:txBody>
      </p:sp>
      <p:sp>
        <p:nvSpPr>
          <p:cNvPr id="4" name="!!Picture 10">
            <a:extLst>
              <a:ext uri="{FF2B5EF4-FFF2-40B4-BE49-F238E27FC236}">
                <a16:creationId xmlns:a16="http://schemas.microsoft.com/office/drawing/2014/main" id="{AF968CD0-5D01-BA77-6FC7-D78FE4E876C6}"/>
              </a:ext>
            </a:extLst>
          </p:cNvPr>
          <p:cNvSpPr/>
          <p:nvPr/>
        </p:nvSpPr>
        <p:spPr>
          <a:xfrm>
            <a:off x="599440" y="477520"/>
            <a:ext cx="111760" cy="629920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52CCE-E195-3C26-1EA9-0469AE862244}"/>
              </a:ext>
            </a:extLst>
          </p:cNvPr>
          <p:cNvSpPr/>
          <p:nvPr/>
        </p:nvSpPr>
        <p:spPr>
          <a:xfrm>
            <a:off x="-220407" y="477520"/>
            <a:ext cx="819847" cy="6299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and drawn industry 4.0 banner design">
            <a:extLst>
              <a:ext uri="{FF2B5EF4-FFF2-40B4-BE49-F238E27FC236}">
                <a16:creationId xmlns:a16="http://schemas.microsoft.com/office/drawing/2014/main" id="{81A7F661-E467-7365-148B-06E1B6501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" t="12749" r="5475" b="13166"/>
          <a:stretch/>
        </p:blipFill>
        <p:spPr bwMode="auto">
          <a:xfrm>
            <a:off x="599440" y="2230120"/>
            <a:ext cx="4632960" cy="2397760"/>
          </a:xfrm>
          <a:prstGeom prst="roundRect">
            <a:avLst>
              <a:gd name="adj" fmla="val 90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BE0AD-DDD9-1570-BFC5-8BBAF4D92EA5}"/>
              </a:ext>
            </a:extLst>
          </p:cNvPr>
          <p:cNvSpPr txBox="1"/>
          <p:nvPr/>
        </p:nvSpPr>
        <p:spPr>
          <a:xfrm>
            <a:off x="5759779" y="2619896"/>
            <a:ext cx="6724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0E344E"/>
                </a:solidFill>
              </a:rPr>
              <a:t>+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343788F-08E3-690B-8E31-7962AB4EA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3" t="9461" r="393" b="24495"/>
          <a:stretch/>
        </p:blipFill>
        <p:spPr bwMode="auto">
          <a:xfrm>
            <a:off x="7338954" y="1800808"/>
            <a:ext cx="4393565" cy="2827072"/>
          </a:xfrm>
          <a:prstGeom prst="roundRect">
            <a:avLst>
              <a:gd name="adj" fmla="val 12430"/>
            </a:avLst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69E8E0-3EFF-151A-57F3-7AA54E0F4F98}"/>
              </a:ext>
            </a:extLst>
          </p:cNvPr>
          <p:cNvSpPr txBox="1"/>
          <p:nvPr/>
        </p:nvSpPr>
        <p:spPr>
          <a:xfrm>
            <a:off x="904240" y="4815840"/>
            <a:ext cx="400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2D506-1CE7-C672-985F-EA0513EBB95C}"/>
              </a:ext>
            </a:extLst>
          </p:cNvPr>
          <p:cNvSpPr txBox="1"/>
          <p:nvPr/>
        </p:nvSpPr>
        <p:spPr>
          <a:xfrm>
            <a:off x="7447280" y="4815840"/>
            <a:ext cx="400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tour du </a:t>
            </a:r>
            <a:r>
              <a:rPr 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lịch</a:t>
            </a:r>
            <a:r>
              <a:rPr 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kiểu</a:t>
            </a:r>
            <a:r>
              <a:rPr 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rgbClr val="0E344E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=&gt; </a:t>
            </a:r>
            <a:r>
              <a:rPr 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gây</a:t>
            </a:r>
            <a:r>
              <a:rPr 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mất</a:t>
            </a:r>
            <a:r>
              <a:rPr 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E344E"/>
                </a:solidFill>
                <a:latin typeface="+mj-lt"/>
                <a:cs typeface="Times New Roman" panose="02020603050405020304" pitchFamily="18" charset="0"/>
              </a:rPr>
              <a:t>gian</a:t>
            </a:r>
            <a:endParaRPr lang="en-US" dirty="0">
              <a:solidFill>
                <a:srgbClr val="0E344E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94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2360C1-314B-9802-11ED-DC3F03F8A6B7}"/>
              </a:ext>
            </a:extLst>
          </p:cNvPr>
          <p:cNvSpPr txBox="1"/>
          <p:nvPr/>
        </p:nvSpPr>
        <p:spPr>
          <a:xfrm>
            <a:off x="802640" y="47752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E344E"/>
                </a:solidFill>
              </a:rPr>
              <a:t>Lý do </a:t>
            </a:r>
            <a:r>
              <a:rPr lang="en-US" sz="2800" b="1" dirty="0" err="1">
                <a:solidFill>
                  <a:srgbClr val="0E344E"/>
                </a:solidFill>
              </a:rPr>
              <a:t>chọn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đề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tài</a:t>
            </a:r>
            <a:endParaRPr lang="en-US" sz="2800" b="1" dirty="0">
              <a:solidFill>
                <a:srgbClr val="0E344E"/>
              </a:solidFill>
            </a:endParaRPr>
          </a:p>
        </p:txBody>
      </p:sp>
      <p:sp>
        <p:nvSpPr>
          <p:cNvPr id="4" name="!!Picture 10">
            <a:extLst>
              <a:ext uri="{FF2B5EF4-FFF2-40B4-BE49-F238E27FC236}">
                <a16:creationId xmlns:a16="http://schemas.microsoft.com/office/drawing/2014/main" id="{AF968CD0-5D01-BA77-6FC7-D78FE4E876C6}"/>
              </a:ext>
            </a:extLst>
          </p:cNvPr>
          <p:cNvSpPr/>
          <p:nvPr/>
        </p:nvSpPr>
        <p:spPr>
          <a:xfrm>
            <a:off x="599440" y="477520"/>
            <a:ext cx="111760" cy="629920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and drawn industry 4.0 banner design">
            <a:extLst>
              <a:ext uri="{FF2B5EF4-FFF2-40B4-BE49-F238E27FC236}">
                <a16:creationId xmlns:a16="http://schemas.microsoft.com/office/drawing/2014/main" id="{81A7F661-E467-7365-148B-06E1B6501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" t="12749" r="5475" b="13166"/>
          <a:stretch/>
        </p:blipFill>
        <p:spPr bwMode="auto">
          <a:xfrm>
            <a:off x="-11213527" y="2230120"/>
            <a:ext cx="4632960" cy="2397760"/>
          </a:xfrm>
          <a:prstGeom prst="roundRect">
            <a:avLst>
              <a:gd name="adj" fmla="val 90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BE0AD-DDD9-1570-BFC5-8BBAF4D92EA5}"/>
              </a:ext>
            </a:extLst>
          </p:cNvPr>
          <p:cNvSpPr txBox="1"/>
          <p:nvPr/>
        </p:nvSpPr>
        <p:spPr>
          <a:xfrm>
            <a:off x="-6053188" y="2619896"/>
            <a:ext cx="6724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+</a:t>
            </a:r>
          </a:p>
        </p:txBody>
      </p:sp>
      <p:pic>
        <p:nvPicPr>
          <p:cNvPr id="3076" name="Picture 4" descr="Flat and colorful illustration of people shopping">
            <a:extLst>
              <a:ext uri="{FF2B5EF4-FFF2-40B4-BE49-F238E27FC236}">
                <a16:creationId xmlns:a16="http://schemas.microsoft.com/office/drawing/2014/main" id="{B343788F-08E3-690B-8E31-7962AB4EA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3972" y="2230120"/>
            <a:ext cx="4393565" cy="2397759"/>
          </a:xfrm>
          <a:prstGeom prst="roundRect">
            <a:avLst>
              <a:gd name="adj" fmla="val 1243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69E8E0-3EFF-151A-57F3-7AA54E0F4F98}"/>
              </a:ext>
            </a:extLst>
          </p:cNvPr>
          <p:cNvSpPr txBox="1"/>
          <p:nvPr/>
        </p:nvSpPr>
        <p:spPr>
          <a:xfrm>
            <a:off x="-10908727" y="4815840"/>
            <a:ext cx="400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2D506-1CE7-C672-985F-EA0513EBB95C}"/>
              </a:ext>
            </a:extLst>
          </p:cNvPr>
          <p:cNvSpPr txBox="1"/>
          <p:nvPr/>
        </p:nvSpPr>
        <p:spPr>
          <a:xfrm>
            <a:off x="-4365687" y="4815840"/>
            <a:ext cx="400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Nhu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215FB-B23A-A41C-C50D-DD8C56D362F4}"/>
              </a:ext>
            </a:extLst>
          </p:cNvPr>
          <p:cNvSpPr txBox="1"/>
          <p:nvPr/>
        </p:nvSpPr>
        <p:spPr>
          <a:xfrm>
            <a:off x="816887" y="2537194"/>
            <a:ext cx="3785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E344E"/>
                </a:solidFill>
                <a:latin typeface="+mj-lt"/>
              </a:rPr>
              <a:t> Website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giúp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khách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hàng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dễ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dàng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tìm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địa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điểm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và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lựa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chọn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tour du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lịch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với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giá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cả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hợp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lý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E344E"/>
                </a:solidFill>
                <a:latin typeface="+mj-lt"/>
              </a:rPr>
              <a:t>nhất</a:t>
            </a:r>
            <a:r>
              <a:rPr lang="en-US" sz="2400" dirty="0">
                <a:solidFill>
                  <a:srgbClr val="0E344E"/>
                </a:solidFill>
                <a:latin typeface="+mj-lt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F90BE-915A-5395-3058-984A17079183}"/>
              </a:ext>
            </a:extLst>
          </p:cNvPr>
          <p:cNvSpPr txBox="1"/>
          <p:nvPr/>
        </p:nvSpPr>
        <p:spPr>
          <a:xfrm>
            <a:off x="12192000" y="47752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E344E"/>
                </a:solidFill>
              </a:rPr>
              <a:t>Mục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tiêu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đề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tài</a:t>
            </a:r>
            <a:endParaRPr lang="en-US" sz="2800" b="1" dirty="0">
              <a:solidFill>
                <a:srgbClr val="0E344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83712-7DA7-8755-2F18-A11040AB688F}"/>
              </a:ext>
            </a:extLst>
          </p:cNvPr>
          <p:cNvSpPr/>
          <p:nvPr/>
        </p:nvSpPr>
        <p:spPr>
          <a:xfrm>
            <a:off x="-220407" y="477520"/>
            <a:ext cx="819847" cy="6299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892328A-7F94-3BCE-0B4A-E8ED90A07C36}"/>
              </a:ext>
            </a:extLst>
          </p:cNvPr>
          <p:cNvSpPr/>
          <p:nvPr/>
        </p:nvSpPr>
        <p:spPr>
          <a:xfrm rot="16200000">
            <a:off x="4976342" y="3148677"/>
            <a:ext cx="457789" cy="346695"/>
          </a:xfrm>
          <a:prstGeom prst="triangle">
            <a:avLst>
              <a:gd name="adj" fmla="val 51471"/>
            </a:avLst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24">
            <a:extLst>
              <a:ext uri="{FF2B5EF4-FFF2-40B4-BE49-F238E27FC236}">
                <a16:creationId xmlns:a16="http://schemas.microsoft.com/office/drawing/2014/main" id="{8B382A24-D7D1-CEE8-D51F-19403807F334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7638" y="1926970"/>
            <a:ext cx="5884213" cy="2693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1177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01172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2360C1-314B-9802-11ED-DC3F03F8A6B7}"/>
              </a:ext>
            </a:extLst>
          </p:cNvPr>
          <p:cNvSpPr txBox="1"/>
          <p:nvPr/>
        </p:nvSpPr>
        <p:spPr>
          <a:xfrm>
            <a:off x="-3108960" y="47752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E344E"/>
                </a:solidFill>
              </a:rPr>
              <a:t>Lý do </a:t>
            </a:r>
            <a:r>
              <a:rPr lang="en-US" sz="2800" b="1" dirty="0" err="1">
                <a:solidFill>
                  <a:srgbClr val="0E344E"/>
                </a:solidFill>
              </a:rPr>
              <a:t>chọn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đề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tài</a:t>
            </a:r>
            <a:endParaRPr lang="en-US" sz="2800" b="1" dirty="0">
              <a:solidFill>
                <a:srgbClr val="0E344E"/>
              </a:solidFill>
            </a:endParaRPr>
          </a:p>
        </p:txBody>
      </p:sp>
      <p:sp>
        <p:nvSpPr>
          <p:cNvPr id="4" name="!!Picture 10">
            <a:extLst>
              <a:ext uri="{FF2B5EF4-FFF2-40B4-BE49-F238E27FC236}">
                <a16:creationId xmlns:a16="http://schemas.microsoft.com/office/drawing/2014/main" id="{AF968CD0-5D01-BA77-6FC7-D78FE4E876C6}"/>
              </a:ext>
            </a:extLst>
          </p:cNvPr>
          <p:cNvSpPr/>
          <p:nvPr/>
        </p:nvSpPr>
        <p:spPr>
          <a:xfrm>
            <a:off x="599440" y="477520"/>
            <a:ext cx="111760" cy="629920"/>
          </a:xfrm>
          <a:prstGeom prst="rect">
            <a:avLst/>
          </a:prstGeom>
          <a:solidFill>
            <a:srgbClr val="EE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and drawn industry 4.0 banner design">
            <a:extLst>
              <a:ext uri="{FF2B5EF4-FFF2-40B4-BE49-F238E27FC236}">
                <a16:creationId xmlns:a16="http://schemas.microsoft.com/office/drawing/2014/main" id="{81A7F661-E467-7365-148B-06E1B6501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" t="12749" r="5475" b="13166"/>
          <a:stretch/>
        </p:blipFill>
        <p:spPr bwMode="auto">
          <a:xfrm>
            <a:off x="-11213527" y="2230120"/>
            <a:ext cx="4632960" cy="2397760"/>
          </a:xfrm>
          <a:prstGeom prst="roundRect">
            <a:avLst>
              <a:gd name="adj" fmla="val 90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BE0AD-DDD9-1570-BFC5-8BBAF4D92EA5}"/>
              </a:ext>
            </a:extLst>
          </p:cNvPr>
          <p:cNvSpPr txBox="1"/>
          <p:nvPr/>
        </p:nvSpPr>
        <p:spPr>
          <a:xfrm>
            <a:off x="-6053188" y="2619896"/>
            <a:ext cx="6724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+</a:t>
            </a:r>
          </a:p>
        </p:txBody>
      </p:sp>
      <p:pic>
        <p:nvPicPr>
          <p:cNvPr id="3076" name="Picture 4" descr="Flat and colorful illustration of people shopping">
            <a:extLst>
              <a:ext uri="{FF2B5EF4-FFF2-40B4-BE49-F238E27FC236}">
                <a16:creationId xmlns:a16="http://schemas.microsoft.com/office/drawing/2014/main" id="{B343788F-08E3-690B-8E31-7962AB4EA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3972" y="2230120"/>
            <a:ext cx="4393565" cy="2397759"/>
          </a:xfrm>
          <a:prstGeom prst="roundRect">
            <a:avLst>
              <a:gd name="adj" fmla="val 1243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69E8E0-3EFF-151A-57F3-7AA54E0F4F98}"/>
              </a:ext>
            </a:extLst>
          </p:cNvPr>
          <p:cNvSpPr txBox="1"/>
          <p:nvPr/>
        </p:nvSpPr>
        <p:spPr>
          <a:xfrm>
            <a:off x="-10908727" y="4815840"/>
            <a:ext cx="400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2D506-1CE7-C672-985F-EA0513EBB95C}"/>
              </a:ext>
            </a:extLst>
          </p:cNvPr>
          <p:cNvSpPr txBox="1"/>
          <p:nvPr/>
        </p:nvSpPr>
        <p:spPr>
          <a:xfrm>
            <a:off x="-4365687" y="4815840"/>
            <a:ext cx="400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Nhu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F90BE-915A-5395-3058-984A17079183}"/>
              </a:ext>
            </a:extLst>
          </p:cNvPr>
          <p:cNvSpPr txBox="1"/>
          <p:nvPr/>
        </p:nvSpPr>
        <p:spPr>
          <a:xfrm>
            <a:off x="711200" y="47752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E344E"/>
                </a:solidFill>
              </a:rPr>
              <a:t>Mục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tiêu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đề</a:t>
            </a:r>
            <a:r>
              <a:rPr lang="en-US" sz="2800" b="1" dirty="0">
                <a:solidFill>
                  <a:srgbClr val="0E344E"/>
                </a:solidFill>
              </a:rPr>
              <a:t> </a:t>
            </a:r>
            <a:r>
              <a:rPr lang="en-US" sz="2800" b="1" dirty="0" err="1">
                <a:solidFill>
                  <a:srgbClr val="0E344E"/>
                </a:solidFill>
              </a:rPr>
              <a:t>tài</a:t>
            </a:r>
            <a:endParaRPr lang="en-US" sz="2800" b="1" dirty="0">
              <a:solidFill>
                <a:srgbClr val="0E344E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7CCF01-36F7-624E-115D-59BA78531585}"/>
              </a:ext>
            </a:extLst>
          </p:cNvPr>
          <p:cNvCxnSpPr>
            <a:cxnSpLocks/>
          </p:cNvCxnSpPr>
          <p:nvPr/>
        </p:nvCxnSpPr>
        <p:spPr>
          <a:xfrm>
            <a:off x="2089319" y="2329597"/>
            <a:ext cx="8032346" cy="0"/>
          </a:xfrm>
          <a:prstGeom prst="line">
            <a:avLst/>
          </a:prstGeom>
          <a:ln w="38100">
            <a:solidFill>
              <a:srgbClr val="EAEA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8AAB2-20D4-31B4-0237-6E9DBADCDFF9}"/>
              </a:ext>
            </a:extLst>
          </p:cNvPr>
          <p:cNvCxnSpPr>
            <a:cxnSpLocks/>
          </p:cNvCxnSpPr>
          <p:nvPr/>
        </p:nvCxnSpPr>
        <p:spPr>
          <a:xfrm>
            <a:off x="2111359" y="4328577"/>
            <a:ext cx="8032346" cy="0"/>
          </a:xfrm>
          <a:prstGeom prst="line">
            <a:avLst/>
          </a:prstGeom>
          <a:ln w="38100">
            <a:solidFill>
              <a:srgbClr val="EAEA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A094E6-1338-B09F-987D-5C74EF94EE09}"/>
              </a:ext>
            </a:extLst>
          </p:cNvPr>
          <p:cNvCxnSpPr>
            <a:cxnSpLocks/>
          </p:cNvCxnSpPr>
          <p:nvPr/>
        </p:nvCxnSpPr>
        <p:spPr>
          <a:xfrm>
            <a:off x="2079827" y="6027031"/>
            <a:ext cx="8032346" cy="0"/>
          </a:xfrm>
          <a:prstGeom prst="line">
            <a:avLst/>
          </a:prstGeom>
          <a:ln w="38100">
            <a:solidFill>
              <a:srgbClr val="EAEA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BB6DAE-33D6-3B63-7C8E-BF382EE86850}"/>
              </a:ext>
            </a:extLst>
          </p:cNvPr>
          <p:cNvSpPr txBox="1"/>
          <p:nvPr/>
        </p:nvSpPr>
        <p:spPr>
          <a:xfrm>
            <a:off x="3141745" y="1609038"/>
            <a:ext cx="713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0E344E"/>
                </a:solidFill>
                <a:latin typeface="Aptos Display" panose="020B0004020202020204" pitchFamily="34" charset="0"/>
              </a:rPr>
              <a:t>Áp dụng các kiến thức được học ở trường và các tài liệu tham khảo vào một dự án thực tế.</a:t>
            </a:r>
            <a:endParaRPr lang="en-US" sz="2400" dirty="0">
              <a:solidFill>
                <a:srgbClr val="0E344E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18" name="Google Shape;7360;p72">
            <a:extLst>
              <a:ext uri="{FF2B5EF4-FFF2-40B4-BE49-F238E27FC236}">
                <a16:creationId xmlns:a16="http://schemas.microsoft.com/office/drawing/2014/main" id="{35A36F2E-5FAB-15AD-C5F4-1F5C015758AA}"/>
              </a:ext>
            </a:extLst>
          </p:cNvPr>
          <p:cNvGrpSpPr/>
          <p:nvPr/>
        </p:nvGrpSpPr>
        <p:grpSpPr>
          <a:xfrm>
            <a:off x="2386962" y="1609037"/>
            <a:ext cx="523386" cy="598362"/>
            <a:chOff x="-47505300" y="3200500"/>
            <a:chExt cx="263875" cy="301675"/>
          </a:xfrm>
        </p:grpSpPr>
        <p:sp>
          <p:nvSpPr>
            <p:cNvPr id="19" name="Google Shape;7361;p72">
              <a:extLst>
                <a:ext uri="{FF2B5EF4-FFF2-40B4-BE49-F238E27FC236}">
                  <a16:creationId xmlns:a16="http://schemas.microsoft.com/office/drawing/2014/main" id="{3BF2D92D-36F0-3C8E-87B6-199AE0C507EC}"/>
                </a:ext>
              </a:extLst>
            </p:cNvPr>
            <p:cNvSpPr/>
            <p:nvPr/>
          </p:nvSpPr>
          <p:spPr>
            <a:xfrm>
              <a:off x="-47382425" y="3306025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7362;p72">
              <a:extLst>
                <a:ext uri="{FF2B5EF4-FFF2-40B4-BE49-F238E27FC236}">
                  <a16:creationId xmlns:a16="http://schemas.microsoft.com/office/drawing/2014/main" id="{1DAC5465-179D-14B9-9FED-7C6836085575}"/>
                </a:ext>
              </a:extLst>
            </p:cNvPr>
            <p:cNvSpPr/>
            <p:nvPr/>
          </p:nvSpPr>
          <p:spPr>
            <a:xfrm>
              <a:off x="-47382425" y="3306025"/>
              <a:ext cx="15775" cy="15800"/>
            </a:xfrm>
            <a:custGeom>
              <a:avLst/>
              <a:gdLst/>
              <a:ahLst/>
              <a:cxnLst/>
              <a:rect l="l" t="t" r="r" b="b"/>
              <a:pathLst>
                <a:path w="631" h="632" extrusionOk="0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7363;p72">
              <a:extLst>
                <a:ext uri="{FF2B5EF4-FFF2-40B4-BE49-F238E27FC236}">
                  <a16:creationId xmlns:a16="http://schemas.microsoft.com/office/drawing/2014/main" id="{C77EEDEA-DC7A-8247-9602-EBD585F7D6C4}"/>
                </a:ext>
              </a:extLst>
            </p:cNvPr>
            <p:cNvSpPr/>
            <p:nvPr/>
          </p:nvSpPr>
          <p:spPr>
            <a:xfrm>
              <a:off x="-47487975" y="3200500"/>
              <a:ext cx="210325" cy="301675"/>
            </a:xfrm>
            <a:custGeom>
              <a:avLst/>
              <a:gdLst/>
              <a:ahLst/>
              <a:cxnLst/>
              <a:rect l="l" t="t" r="r" b="b"/>
              <a:pathLst>
                <a:path w="8413" h="12067" extrusionOk="0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7364;p72">
              <a:extLst>
                <a:ext uri="{FF2B5EF4-FFF2-40B4-BE49-F238E27FC236}">
                  <a16:creationId xmlns:a16="http://schemas.microsoft.com/office/drawing/2014/main" id="{CA8BD3E8-93D3-2CAF-C75A-976741F21347}"/>
                </a:ext>
              </a:extLst>
            </p:cNvPr>
            <p:cNvSpPr/>
            <p:nvPr/>
          </p:nvSpPr>
          <p:spPr>
            <a:xfrm>
              <a:off x="-47417875" y="32713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7365;p72">
              <a:extLst>
                <a:ext uri="{FF2B5EF4-FFF2-40B4-BE49-F238E27FC236}">
                  <a16:creationId xmlns:a16="http://schemas.microsoft.com/office/drawing/2014/main" id="{CC23120A-94EF-CE42-0546-B55E16D056D9}"/>
                </a:ext>
              </a:extLst>
            </p:cNvPr>
            <p:cNvSpPr/>
            <p:nvPr/>
          </p:nvSpPr>
          <p:spPr>
            <a:xfrm>
              <a:off x="-47505300" y="32359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7366;p72">
              <a:extLst>
                <a:ext uri="{FF2B5EF4-FFF2-40B4-BE49-F238E27FC236}">
                  <a16:creationId xmlns:a16="http://schemas.microsoft.com/office/drawing/2014/main" id="{32E8273D-D915-C778-350D-EC4B6F697FCA}"/>
                </a:ext>
              </a:extLst>
            </p:cNvPr>
            <p:cNvSpPr/>
            <p:nvPr/>
          </p:nvSpPr>
          <p:spPr>
            <a:xfrm>
              <a:off x="-47505300" y="34470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7367;p72">
              <a:extLst>
                <a:ext uri="{FF2B5EF4-FFF2-40B4-BE49-F238E27FC236}">
                  <a16:creationId xmlns:a16="http://schemas.microsoft.com/office/drawing/2014/main" id="{F56E253B-12B6-ECC8-7C89-C4C8DEA3B094}"/>
                </a:ext>
              </a:extLst>
            </p:cNvPr>
            <p:cNvSpPr/>
            <p:nvPr/>
          </p:nvSpPr>
          <p:spPr>
            <a:xfrm>
              <a:off x="-47505300" y="3394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7368;p72">
              <a:extLst>
                <a:ext uri="{FF2B5EF4-FFF2-40B4-BE49-F238E27FC236}">
                  <a16:creationId xmlns:a16="http://schemas.microsoft.com/office/drawing/2014/main" id="{E2314B59-4838-8AD7-E012-9D5AA6A53D3E}"/>
                </a:ext>
              </a:extLst>
            </p:cNvPr>
            <p:cNvSpPr/>
            <p:nvPr/>
          </p:nvSpPr>
          <p:spPr>
            <a:xfrm>
              <a:off x="-47505300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7369;p72">
              <a:extLst>
                <a:ext uri="{FF2B5EF4-FFF2-40B4-BE49-F238E27FC236}">
                  <a16:creationId xmlns:a16="http://schemas.microsoft.com/office/drawing/2014/main" id="{4FE25BC1-4106-F3FE-3ED7-D0B2CB83F7E5}"/>
                </a:ext>
              </a:extLst>
            </p:cNvPr>
            <p:cNvSpPr/>
            <p:nvPr/>
          </p:nvSpPr>
          <p:spPr>
            <a:xfrm>
              <a:off x="-47505300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7370;p72">
              <a:extLst>
                <a:ext uri="{FF2B5EF4-FFF2-40B4-BE49-F238E27FC236}">
                  <a16:creationId xmlns:a16="http://schemas.microsoft.com/office/drawing/2014/main" id="{F04E58F7-F6A3-CFAB-3699-0115CC9A86EE}"/>
                </a:ext>
              </a:extLst>
            </p:cNvPr>
            <p:cNvSpPr/>
            <p:nvPr/>
          </p:nvSpPr>
          <p:spPr>
            <a:xfrm>
              <a:off x="-47259550" y="3411575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7371;p72">
              <a:extLst>
                <a:ext uri="{FF2B5EF4-FFF2-40B4-BE49-F238E27FC236}">
                  <a16:creationId xmlns:a16="http://schemas.microsoft.com/office/drawing/2014/main" id="{5C00FF42-F2AE-9A41-22F4-AB6E6F3B899C}"/>
                </a:ext>
              </a:extLst>
            </p:cNvPr>
            <p:cNvSpPr/>
            <p:nvPr/>
          </p:nvSpPr>
          <p:spPr>
            <a:xfrm>
              <a:off x="-47259550" y="3306025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7372;p72">
              <a:extLst>
                <a:ext uri="{FF2B5EF4-FFF2-40B4-BE49-F238E27FC236}">
                  <a16:creationId xmlns:a16="http://schemas.microsoft.com/office/drawing/2014/main" id="{380F44AD-ED3B-FADA-7D14-9E4E92DC3247}"/>
                </a:ext>
              </a:extLst>
            </p:cNvPr>
            <p:cNvSpPr/>
            <p:nvPr/>
          </p:nvSpPr>
          <p:spPr>
            <a:xfrm>
              <a:off x="-47259550" y="33596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7373;p72">
              <a:extLst>
                <a:ext uri="{FF2B5EF4-FFF2-40B4-BE49-F238E27FC236}">
                  <a16:creationId xmlns:a16="http://schemas.microsoft.com/office/drawing/2014/main" id="{F12AC6D5-7A12-E59E-7555-9C15CC9D6DAD}"/>
                </a:ext>
              </a:extLst>
            </p:cNvPr>
            <p:cNvSpPr/>
            <p:nvPr/>
          </p:nvSpPr>
          <p:spPr>
            <a:xfrm>
              <a:off x="-47259550" y="3238300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72" name="Google Shape;7374;p72">
            <a:extLst>
              <a:ext uri="{FF2B5EF4-FFF2-40B4-BE49-F238E27FC236}">
                <a16:creationId xmlns:a16="http://schemas.microsoft.com/office/drawing/2014/main" id="{DA1B0A86-3300-6FC5-2D3F-54FC91531A8F}"/>
              </a:ext>
            </a:extLst>
          </p:cNvPr>
          <p:cNvGrpSpPr/>
          <p:nvPr/>
        </p:nvGrpSpPr>
        <p:grpSpPr>
          <a:xfrm>
            <a:off x="2318493" y="3406648"/>
            <a:ext cx="585347" cy="583498"/>
            <a:chOff x="-47524975" y="3569100"/>
            <a:chExt cx="300875" cy="299925"/>
          </a:xfrm>
        </p:grpSpPr>
        <p:sp>
          <p:nvSpPr>
            <p:cNvPr id="3073" name="Google Shape;7375;p72">
              <a:extLst>
                <a:ext uri="{FF2B5EF4-FFF2-40B4-BE49-F238E27FC236}">
                  <a16:creationId xmlns:a16="http://schemas.microsoft.com/office/drawing/2014/main" id="{2F45190B-5E41-2061-C068-E880BE907C5C}"/>
                </a:ext>
              </a:extLst>
            </p:cNvPr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5" name="Google Shape;7376;p72">
              <a:extLst>
                <a:ext uri="{FF2B5EF4-FFF2-40B4-BE49-F238E27FC236}">
                  <a16:creationId xmlns:a16="http://schemas.microsoft.com/office/drawing/2014/main" id="{ABC1B2AA-CD95-3039-4005-FA6BF001C4F3}"/>
                </a:ext>
              </a:extLst>
            </p:cNvPr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7" name="Google Shape;7377;p72">
              <a:extLst>
                <a:ext uri="{FF2B5EF4-FFF2-40B4-BE49-F238E27FC236}">
                  <a16:creationId xmlns:a16="http://schemas.microsoft.com/office/drawing/2014/main" id="{57F990DD-D242-94F2-7F21-80D7E14DEB46}"/>
                </a:ext>
              </a:extLst>
            </p:cNvPr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8" name="Google Shape;7378;p72">
              <a:extLst>
                <a:ext uri="{FF2B5EF4-FFF2-40B4-BE49-F238E27FC236}">
                  <a16:creationId xmlns:a16="http://schemas.microsoft.com/office/drawing/2014/main" id="{C911F815-C418-47B0-DEAB-8629BA13DF4D}"/>
                </a:ext>
              </a:extLst>
            </p:cNvPr>
            <p:cNvSpPr/>
            <p:nvPr/>
          </p:nvSpPr>
          <p:spPr>
            <a:xfrm>
              <a:off x="-47346975" y="36746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9" name="Google Shape;7379;p72">
              <a:extLst>
                <a:ext uri="{FF2B5EF4-FFF2-40B4-BE49-F238E27FC236}">
                  <a16:creationId xmlns:a16="http://schemas.microsoft.com/office/drawing/2014/main" id="{74AE8BE5-8EFC-8831-4FBC-5E2CD714CF50}"/>
                </a:ext>
              </a:extLst>
            </p:cNvPr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080" name="TextBox 3079">
            <a:extLst>
              <a:ext uri="{FF2B5EF4-FFF2-40B4-BE49-F238E27FC236}">
                <a16:creationId xmlns:a16="http://schemas.microsoft.com/office/drawing/2014/main" id="{E250916C-AA5B-CCC6-9488-EC07199ACAE0}"/>
              </a:ext>
            </a:extLst>
          </p:cNvPr>
          <p:cNvSpPr txBox="1"/>
          <p:nvPr/>
        </p:nvSpPr>
        <p:spPr>
          <a:xfrm>
            <a:off x="3141745" y="3291838"/>
            <a:ext cx="713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solidFill>
                  <a:srgbClr val="0E344E"/>
                </a:solidFill>
                <a:latin typeface="Aptos Display" panose="020B0004020202020204" pitchFamily="34" charset="0"/>
              </a:rPr>
              <a:t>Tìm hiểu ngôn ngữ lập trình REACTJS, NODEJS và áp dụng vào một dự án website</a:t>
            </a:r>
            <a:r>
              <a:rPr lang="en-US" sz="2000" dirty="0">
                <a:solidFill>
                  <a:srgbClr val="0E344E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3081" name="TextBox 3080">
            <a:extLst>
              <a:ext uri="{FF2B5EF4-FFF2-40B4-BE49-F238E27FC236}">
                <a16:creationId xmlns:a16="http://schemas.microsoft.com/office/drawing/2014/main" id="{15CE0AEC-45EA-5635-4400-0E29D18AEAB8}"/>
              </a:ext>
            </a:extLst>
          </p:cNvPr>
          <p:cNvSpPr txBox="1"/>
          <p:nvPr/>
        </p:nvSpPr>
        <p:spPr>
          <a:xfrm>
            <a:off x="3123290" y="5160420"/>
            <a:ext cx="484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0E344E"/>
                </a:solidFill>
                <a:latin typeface="Aptos Display" panose="020B0004020202020204" pitchFamily="34" charset="0"/>
              </a:rPr>
              <a:t>Quản lý được các tour du lịch.</a:t>
            </a:r>
            <a:endParaRPr lang="en-US" sz="2000" dirty="0">
              <a:solidFill>
                <a:srgbClr val="0E344E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3082" name="Google Shape;6340;p70">
            <a:extLst>
              <a:ext uri="{FF2B5EF4-FFF2-40B4-BE49-F238E27FC236}">
                <a16:creationId xmlns:a16="http://schemas.microsoft.com/office/drawing/2014/main" id="{3C474CF3-B0AB-85C6-4F7B-C03B9EF89AC4}"/>
              </a:ext>
            </a:extLst>
          </p:cNvPr>
          <p:cNvGrpSpPr/>
          <p:nvPr/>
        </p:nvGrpSpPr>
        <p:grpSpPr>
          <a:xfrm>
            <a:off x="2287693" y="5104037"/>
            <a:ext cx="604680" cy="603051"/>
            <a:chOff x="1310075" y="3253275"/>
            <a:chExt cx="296950" cy="296150"/>
          </a:xfrm>
        </p:grpSpPr>
        <p:sp>
          <p:nvSpPr>
            <p:cNvPr id="3083" name="Google Shape;6341;p70">
              <a:extLst>
                <a:ext uri="{FF2B5EF4-FFF2-40B4-BE49-F238E27FC236}">
                  <a16:creationId xmlns:a16="http://schemas.microsoft.com/office/drawing/2014/main" id="{D87491A3-9A1E-E1B9-3296-07EBAC9375E9}"/>
                </a:ext>
              </a:extLst>
            </p:cNvPr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4" name="Google Shape;6342;p70">
              <a:extLst>
                <a:ext uri="{FF2B5EF4-FFF2-40B4-BE49-F238E27FC236}">
                  <a16:creationId xmlns:a16="http://schemas.microsoft.com/office/drawing/2014/main" id="{2ABFCDE0-3258-003F-4B6E-7617F8210E65}"/>
                </a:ext>
              </a:extLst>
            </p:cNvPr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5" name="Google Shape;6343;p70">
              <a:extLst>
                <a:ext uri="{FF2B5EF4-FFF2-40B4-BE49-F238E27FC236}">
                  <a16:creationId xmlns:a16="http://schemas.microsoft.com/office/drawing/2014/main" id="{4D640946-0128-C075-EE0B-0406D83C8B50}"/>
                </a:ext>
              </a:extLst>
            </p:cNvPr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41993C49-D16D-B47F-1EFC-3B26BCF9F4F7}"/>
              </a:ext>
            </a:extLst>
          </p:cNvPr>
          <p:cNvSpPr/>
          <p:nvPr/>
        </p:nvSpPr>
        <p:spPr>
          <a:xfrm>
            <a:off x="-220407" y="477520"/>
            <a:ext cx="819847" cy="6299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0" name="Group 3089">
            <a:extLst>
              <a:ext uri="{FF2B5EF4-FFF2-40B4-BE49-F238E27FC236}">
                <a16:creationId xmlns:a16="http://schemas.microsoft.com/office/drawing/2014/main" id="{B9F7CEDA-79D1-2127-25AA-EE88100DFFC2}"/>
              </a:ext>
            </a:extLst>
          </p:cNvPr>
          <p:cNvGrpSpPr/>
          <p:nvPr/>
        </p:nvGrpSpPr>
        <p:grpSpPr>
          <a:xfrm>
            <a:off x="10698480" y="5813457"/>
            <a:ext cx="609600" cy="586586"/>
            <a:chOff x="10820400" y="5584697"/>
            <a:chExt cx="609600" cy="586586"/>
          </a:xfrm>
        </p:grpSpPr>
        <p:sp>
          <p:nvSpPr>
            <p:cNvPr id="3091" name="Rectangle: Rounded Corners 3090">
              <a:extLst>
                <a:ext uri="{FF2B5EF4-FFF2-40B4-BE49-F238E27FC236}">
                  <a16:creationId xmlns:a16="http://schemas.microsoft.com/office/drawing/2014/main" id="{D4894114-337C-3EC5-B771-0DF8A0D316A0}"/>
                </a:ext>
              </a:extLst>
            </p:cNvPr>
            <p:cNvSpPr/>
            <p:nvPr/>
          </p:nvSpPr>
          <p:spPr>
            <a:xfrm>
              <a:off x="10820400" y="5584697"/>
              <a:ext cx="609600" cy="58658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ptos Narrow" panose="020B0004020202020204" pitchFamily="34" charset="0"/>
              </a:endParaRPr>
            </a:p>
          </p:txBody>
        </p:sp>
        <p:sp>
          <p:nvSpPr>
            <p:cNvPr id="3092" name="Isosceles Triangle 3091">
              <a:extLst>
                <a:ext uri="{FF2B5EF4-FFF2-40B4-BE49-F238E27FC236}">
                  <a16:creationId xmlns:a16="http://schemas.microsoft.com/office/drawing/2014/main" id="{022CFE6C-72FE-BD9B-0BED-0941F9CBBA49}"/>
                </a:ext>
              </a:extLst>
            </p:cNvPr>
            <p:cNvSpPr/>
            <p:nvPr/>
          </p:nvSpPr>
          <p:spPr>
            <a:xfrm rot="5400000">
              <a:off x="11070320" y="5813527"/>
              <a:ext cx="160570" cy="130058"/>
            </a:xfrm>
            <a:prstGeom prst="triangle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30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80" grpId="0"/>
      <p:bldP spid="308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566</Words>
  <Application>Microsoft Office PowerPoint</Application>
  <PresentationFormat>Widescreen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Aptos Narrow</vt:lpstr>
      <vt:lpstr>Aptos SemiBold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Nguyen Tat</dc:creator>
  <cp:lastModifiedBy>admin</cp:lastModifiedBy>
  <cp:revision>4</cp:revision>
  <dcterms:created xsi:type="dcterms:W3CDTF">2024-05-31T13:25:07Z</dcterms:created>
  <dcterms:modified xsi:type="dcterms:W3CDTF">2024-12-25T17:51:01Z</dcterms:modified>
</cp:coreProperties>
</file>