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20"/>
  </p:notesMasterIdLst>
  <p:sldIdLst>
    <p:sldId id="267" r:id="rId3"/>
    <p:sldId id="269" r:id="rId4"/>
    <p:sldId id="288" r:id="rId5"/>
    <p:sldId id="305" r:id="rId6"/>
    <p:sldId id="307" r:id="rId7"/>
    <p:sldId id="308" r:id="rId8"/>
    <p:sldId id="283" r:id="rId9"/>
    <p:sldId id="289" r:id="rId10"/>
    <p:sldId id="290" r:id="rId11"/>
    <p:sldId id="278" r:id="rId12"/>
    <p:sldId id="297" r:id="rId13"/>
    <p:sldId id="272" r:id="rId14"/>
    <p:sldId id="306" r:id="rId15"/>
    <p:sldId id="298" r:id="rId16"/>
    <p:sldId id="301" r:id="rId17"/>
    <p:sldId id="287" r:id="rId18"/>
    <p:sldId id="285" r:id="rId1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0" autoAdjust="0"/>
    <p:restoredTop sz="94660"/>
  </p:normalViewPr>
  <p:slideViewPr>
    <p:cSldViewPr>
      <p:cViewPr varScale="1">
        <p:scale>
          <a:sx n="74" d="100"/>
          <a:sy n="7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6E7A710-A297-438D-8C82-AC57C5840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2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>
              <a:latin typeface="Arial" pitchFamily="34" charset="0"/>
              <a:ea typeface="ＭＳ Ｐ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burst_bo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2300" y="406400"/>
            <a:ext cx="59817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HGST_aWDco_2C_301c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0AD4-7BCA-4704-8B32-5E8F3EBAC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C072F-73D8-4DA3-88F7-72344A71A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71688" y="4724400"/>
            <a:ext cx="28956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 algn="l" eaLnBrk="1" hangingPunct="1">
              <a:spcBef>
                <a:spcPct val="50000"/>
              </a:spcBef>
              <a:spcAft>
                <a:spcPct val="2000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7050" y="6380163"/>
            <a:ext cx="2576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pic>
        <p:nvPicPr>
          <p:cNvPr id="6" name="Picture 13" descr="HGST_aWDco_2C_301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354013"/>
            <a:ext cx="23050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905000"/>
            <a:ext cx="4724400" cy="1470025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3886200"/>
            <a:ext cx="32004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38" y="6345238"/>
            <a:ext cx="4268787" cy="3032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1C1A-B0B6-4BE8-8868-D4025CA46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CB190-BB01-483E-BA60-F49C41C79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ABFB1-4E2F-4E06-B08E-5AEC57C6B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818F2-AA15-493C-8ADF-46C4DF39D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0070D-1E4F-4DB4-86C7-CE31A80FB0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6FF94-3C25-4D3F-9F53-9667D188C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E6AA7-CE87-47D3-92FC-DFDA562E0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E79C9-8637-4892-81A5-4BF418BFF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A1D15-3E9C-4A27-A75E-F30647AD4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7A54-8803-4BC9-B67F-45ABE49B7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38" y="153988"/>
            <a:ext cx="2216150" cy="6323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3988"/>
            <a:ext cx="6497638" cy="6323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F5F40-7E78-4C02-8D13-BADD3DC04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E902-CA16-4FF8-BEF2-984DD5A1D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1813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62000"/>
            <a:ext cx="4341812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85FFB-8662-460F-8257-847731CD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EFEA7-84A0-4CAA-AA6E-C8962CB2C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3D86-33E6-41DC-92D5-9BEE572A7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E62D2-F8A1-448A-81E5-A5206AE7B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377C-58FC-45EB-B508-63DAC19AE1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98F8-D027-43EE-A57B-B752ABD98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HGST_KP_thin_background_corner_lighter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17888" y="685800"/>
            <a:ext cx="5732462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951A044F-2291-4429-B0F1-32DB692C0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cxnSp>
        <p:nvCxnSpPr>
          <p:cNvPr id="103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1034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03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6" name="Picture 13" descr="HGST_aWDco_2C_301c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en-US" altLang="en-US" sz="2400">
              <a:latin typeface="Times" pitchFamily="18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3175" y="1588"/>
            <a:ext cx="9140825" cy="685641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defRPr/>
            </a:pPr>
            <a:endParaRPr lang="en-US" sz="18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2052" name="Straight Connector 19"/>
          <p:cNvCxnSpPr>
            <a:cxnSpLocks noChangeShapeType="1"/>
          </p:cNvCxnSpPr>
          <p:nvPr/>
        </p:nvCxnSpPr>
        <p:spPr bwMode="auto">
          <a:xfrm>
            <a:off x="0" y="6596063"/>
            <a:ext cx="9136063" cy="0"/>
          </a:xfrm>
          <a:prstGeom prst="line">
            <a:avLst/>
          </a:prstGeom>
          <a:noFill/>
          <a:ln w="6350" algn="ctr">
            <a:solidFill>
              <a:srgbClr val="00588D"/>
            </a:solidFill>
            <a:round/>
            <a:headEnd/>
            <a:tailEnd/>
          </a:ln>
        </p:spPr>
      </p:cxnSp>
      <p:cxnSp>
        <p:nvCxnSpPr>
          <p:cNvPr id="2053" name="Straight Connector 18"/>
          <p:cNvCxnSpPr>
            <a:cxnSpLocks noChangeShapeType="1"/>
          </p:cNvCxnSpPr>
          <p:nvPr/>
        </p:nvCxnSpPr>
        <p:spPr bwMode="auto">
          <a:xfrm>
            <a:off x="0" y="698500"/>
            <a:ext cx="9136063" cy="0"/>
          </a:xfrm>
          <a:prstGeom prst="line">
            <a:avLst/>
          </a:prstGeom>
          <a:noFill/>
          <a:ln w="12700" algn="ctr">
            <a:solidFill>
              <a:srgbClr val="00588D"/>
            </a:solidFill>
            <a:round/>
            <a:headEnd/>
            <a:tailEnd/>
          </a:ln>
        </p:spPr>
      </p:cxnSp>
      <p:sp>
        <p:nvSpPr>
          <p:cNvPr id="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584950"/>
            <a:ext cx="4222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BF75EE29-935E-4EB2-AE40-11A16BBBC8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Rectangle 2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591300"/>
            <a:ext cx="958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73838"/>
            <a:ext cx="426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588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85738" y="6610350"/>
            <a:ext cx="2576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altLang="en-US" sz="900" dirty="0">
                <a:latin typeface="Arial" charset="0"/>
                <a:ea typeface="ＭＳ Ｐゴシック" pitchFamily="34" charset="-128"/>
                <a:cs typeface="Arial" charset="0"/>
              </a:rPr>
              <a:t>© 2012 HGST, a Western Digital company</a:t>
            </a:r>
          </a:p>
        </p:txBody>
      </p:sp>
      <p:pic>
        <p:nvPicPr>
          <p:cNvPr id="2058" name="Picture 13" descr="HGST_aWDco_2C_301c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152400"/>
            <a:ext cx="1295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60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6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3988"/>
            <a:ext cx="7494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spcBef>
          <a:spcPct val="60000"/>
        </a:spcBef>
        <a:spcAft>
          <a:spcPct val="20000"/>
        </a:spcAft>
        <a:buClr>
          <a:srgbClr val="00588D"/>
        </a:buClr>
        <a:buSzPct val="100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46175" indent="-176213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422400" indent="-161925" algn="l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5pPr>
      <a:lvl6pPr marL="18796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fontAlgn="base">
        <a:spcBef>
          <a:spcPct val="0"/>
        </a:spcBef>
        <a:spcAft>
          <a:spcPct val="2000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495800"/>
            <a:ext cx="6096000" cy="1295400"/>
          </a:xfrm>
        </p:spPr>
        <p:txBody>
          <a:bodyPr/>
          <a:lstStyle/>
          <a:p>
            <a:r>
              <a:rPr lang="en-US" sz="1800" dirty="0" smtClean="0">
                <a:cs typeface="Tahoma" pitchFamily="34" charset="0"/>
              </a:rPr>
              <a:t>Prep. By : TE PRB</a:t>
            </a:r>
          </a:p>
          <a:p>
            <a:r>
              <a:rPr lang="en-US" sz="1800" dirty="0" smtClean="0">
                <a:cs typeface="Tahoma" pitchFamily="34" charset="0"/>
              </a:rPr>
              <a:t>DD/MM/YY : 24/04/14</a:t>
            </a:r>
          </a:p>
        </p:txBody>
      </p:sp>
      <p:sp>
        <p:nvSpPr>
          <p:cNvPr id="6147" name="Title 3"/>
          <p:cNvSpPr>
            <a:spLocks noGrp="1"/>
          </p:cNvSpPr>
          <p:nvPr>
            <p:ph type="ctrTitle" sz="quarter"/>
          </p:nvPr>
        </p:nvSpPr>
        <p:spPr>
          <a:xfrm>
            <a:off x="533400" y="1474113"/>
            <a:ext cx="8153400" cy="1815882"/>
          </a:xfrm>
        </p:spPr>
        <p:txBody>
          <a:bodyPr/>
          <a:lstStyle/>
          <a:p>
            <a:r>
              <a:rPr lang="en-US" sz="2800" dirty="0" smtClean="0"/>
              <a:t>Subject : </a:t>
            </a:r>
            <a:br>
              <a:rPr lang="en-US" sz="2800" dirty="0" smtClean="0"/>
            </a:br>
            <a:r>
              <a:rPr lang="en-US" sz="2800" dirty="0" smtClean="0"/>
              <a:t>CEP product fail ECF002 in Neptune Enterprise (PID:6800)  </a:t>
            </a:r>
            <a:br>
              <a:rPr lang="en-US" sz="2800" dirty="0" smtClean="0"/>
            </a:br>
            <a:endParaRPr lang="th-TH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8275"/>
            <a:ext cx="6553200" cy="430887"/>
          </a:xfrm>
        </p:spPr>
        <p:txBody>
          <a:bodyPr/>
          <a:lstStyle/>
          <a:p>
            <a:r>
              <a:rPr lang="en-US" dirty="0" smtClean="0">
                <a:cs typeface="Tahoma" pitchFamily="34" charset="0"/>
              </a:rPr>
              <a:t>Action Summary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40870" y="762000"/>
            <a:ext cx="8398329" cy="252376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400" b="1" u="sng" dirty="0" smtClean="0">
                <a:latin typeface="+mn-lt"/>
                <a:ea typeface="ＭＳ Ｐゴシック" charset="-128"/>
                <a:cs typeface="Tahoma" pitchFamily="34" charset="0"/>
              </a:rPr>
              <a:t>Containment Action </a:t>
            </a:r>
            <a:r>
              <a:rPr lang="en-US" altLang="ja-JP" sz="1400" b="1" dirty="0" smtClean="0">
                <a:latin typeface="+mn-lt"/>
                <a:ea typeface="ＭＳ Ｐゴシック" charset="-128"/>
                <a:cs typeface="Tahoma" pitchFamily="34" charset="0"/>
              </a:rPr>
              <a:t>: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Hold drive fail F002 total effect 15,xxx drives and then alert team to investigate</a:t>
            </a:r>
            <a:r>
              <a:rPr lang="en-US" altLang="ja-JP" sz="1200" dirty="0">
                <a:latin typeface="+mn-lt"/>
                <a:ea typeface="ＭＳ Ｐゴシック" charset="-128"/>
                <a:cs typeface="Tahoma" pitchFamily="34" charset="0"/>
              </a:rPr>
              <a:t>	Done. 17Apr’14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Trial resume x200 drive fail F002 for resume confirmation			</a:t>
            </a:r>
            <a:r>
              <a:rPr lang="en-US" altLang="ja-JP" sz="1200" dirty="0">
                <a:ea typeface="ＭＳ Ｐゴシック" charset="-128"/>
                <a:cs typeface="Tahoma" pitchFamily="34" charset="0"/>
              </a:rPr>
              <a:t>Done. </a:t>
            </a:r>
            <a:r>
              <a:rPr lang="en-US" altLang="ja-JP" sz="1200" dirty="0" smtClean="0">
                <a:ea typeface="ＭＳ Ｐゴシック" charset="-128"/>
                <a:cs typeface="Tahoma" pitchFamily="34" charset="0"/>
              </a:rPr>
              <a:t>17Apr’14</a:t>
            </a:r>
            <a:endParaRPr lang="en-US" altLang="ja-JP" sz="12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Assign disposition all CEP fail F002 to re-function test . 			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Recovery  	15K				Done: 19 Apr 14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Recovery by allocate tester from CBE and convert x9 TDI LUXON	Done. 18 Apr’14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SRST test input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Recovery 	13.5K				Done. 25 Apr’14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Recovery by allocate / </a:t>
            </a:r>
            <a:r>
              <a:rPr lang="en-US" altLang="ja-JP" sz="1200" dirty="0" err="1" smtClean="0">
                <a:latin typeface="+mn-lt"/>
                <a:ea typeface="ＭＳ Ｐゴシック" charset="-128"/>
                <a:cs typeface="Tahoma" pitchFamily="34" charset="0"/>
              </a:rPr>
              <a:t>utilze</a:t>
            </a: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 </a:t>
            </a:r>
            <a:r>
              <a:rPr lang="en-US" altLang="ja-JP" sz="1200" dirty="0" err="1" smtClean="0">
                <a:latin typeface="+mn-lt"/>
                <a:ea typeface="ＭＳ Ｐゴシック" charset="-128"/>
                <a:cs typeface="Tahoma" pitchFamily="34" charset="0"/>
              </a:rPr>
              <a:t>emtry</a:t>
            </a: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 slot tester from CBE and Sunday OT	Done. 25 Apr’14</a:t>
            </a: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 bwMode="auto">
          <a:xfrm>
            <a:off x="8458200" y="6248400"/>
            <a:ext cx="381000" cy="304800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8" y="2667000"/>
            <a:ext cx="7791451" cy="346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4711700" y="5993011"/>
            <a:ext cx="3746500" cy="510778"/>
          </a:xfrm>
          <a:prstGeom prst="wedgeRoundRectCallout">
            <a:avLst>
              <a:gd name="adj1" fmla="val 40104"/>
              <a:gd name="adj2" fmla="val -157209"/>
              <a:gd name="adj3" fmla="val 16667"/>
            </a:avLst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cs typeface="Arial" charset="0"/>
              </a:rPr>
              <a:t>Actual output SRST </a:t>
            </a:r>
            <a:r>
              <a:rPr lang="en-US" sz="12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are 40,115 unit.</a:t>
            </a:r>
            <a:br>
              <a:rPr lang="en-US" sz="12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</a:br>
            <a:r>
              <a:rPr lang="en-US" sz="12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As recovery plan confirm on Apr 25 at 8:00 AM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Action Summary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51C1A-B0B6-4BE8-8868-D4025CA462E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cxnSp>
        <p:nvCxnSpPr>
          <p:cNvPr id="5" name="Straight Arrow Connector 4"/>
          <p:cNvCxnSpPr>
            <a:endCxn id="13" idx="2"/>
          </p:cNvCxnSpPr>
          <p:nvPr/>
        </p:nvCxnSpPr>
        <p:spPr>
          <a:xfrm>
            <a:off x="2437606" y="1610517"/>
            <a:ext cx="10319" cy="4841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ounded Rectangle 5"/>
          <p:cNvSpPr/>
          <p:nvPr/>
        </p:nvSpPr>
        <p:spPr>
          <a:xfrm>
            <a:off x="1752600" y="1408904"/>
            <a:ext cx="1390650" cy="2016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Start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271586" y="3330376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Data SAT and SID SAT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271586" y="1758154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RWDC.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271586" y="2282228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RRO/NRRO/RTV.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1271586" y="4378524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Load Unload.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1271586" y="4640561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CSO.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71586" y="5688709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Final Pack Scan.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52600" y="6235451"/>
            <a:ext cx="1390650" cy="216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End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271586" y="5950742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Final Pack Scan Revisit.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1271586" y="2020191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Transfer function Analysis.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271586" y="3592413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Pad SID.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1271586" y="5426672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Pad and fill.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271586" y="4116487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Pad SAT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1271586" y="3854450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Functional SAT (logical).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1271586" y="2806302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ATI.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1271586" y="3068339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P plus Q </a:t>
            </a:r>
            <a:r>
              <a:rPr lang="en-US" sz="1200" b="1" dirty="0" smtClean="0">
                <a:solidFill>
                  <a:srgbClr val="FF0000"/>
                </a:solidFill>
              </a:rPr>
              <a:t>(61xx)</a:t>
            </a:r>
            <a:endParaRPr lang="th-TH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1271586" y="5164635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CST.</a:t>
            </a:r>
            <a:endParaRPr lang="th-TH" sz="1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1271586" y="4902598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Head Instability (BEM)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1271586" y="2544265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Head Instability (SER)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04994" y="1295400"/>
            <a:ext cx="3605006" cy="53340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748" y="17496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89375" y="58562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82748" y="19186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5448" y="21078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5448" y="22830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19740" y="244395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9740" y="259635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9740" y="2748753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8574" y="525780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8574" y="541020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3300" y="555991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994" y="1408904"/>
            <a:ext cx="14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 smtClean="0"/>
              <a:t>Pcode</a:t>
            </a:r>
            <a:r>
              <a:rPr lang="en-US" sz="1400" u="sng" dirty="0" smtClean="0"/>
              <a:t> Address.</a:t>
            </a:r>
            <a:endParaRPr lang="en-US" sz="1400" u="sng" dirty="0"/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6715125" y="4706106"/>
            <a:ext cx="2339975" cy="545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PC = Program Counter.</a:t>
            </a:r>
          </a:p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(Memory use for resume)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254" y="176386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1.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9254" y="216663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2.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884653" y="350222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</a:t>
            </a:r>
            <a:r>
              <a:rPr lang="en-US" sz="1400" dirty="0"/>
              <a:t>5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 bwMode="auto">
          <a:xfrm flipH="1">
            <a:off x="4529050" y="2015527"/>
            <a:ext cx="1324520" cy="1349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4503650" y="2431651"/>
            <a:ext cx="1349920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871951" y="260607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3.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 flipH="1">
            <a:off x="4516346" y="2871090"/>
            <a:ext cx="1337224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859253" y="304005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4.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4503648" y="3284636"/>
            <a:ext cx="1349922" cy="204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H="1">
            <a:off x="4548096" y="3731716"/>
            <a:ext cx="1305474" cy="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6256635" y="3592414"/>
            <a:ext cx="658811" cy="6320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3886200" y="5319355"/>
            <a:ext cx="3420942" cy="1200329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</a:t>
            </a:r>
            <a:endParaRPr kumimoji="0" lang="en-US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    (New</a:t>
            </a: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PC – Previous PC) &gt;1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Then</a:t>
            </a: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Fail 6ASX suddenly.</a:t>
            </a: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42635" y="604875"/>
            <a:ext cx="925376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800" b="1" u="sng" dirty="0" smtClean="0">
                <a:latin typeface="+mn-lt"/>
                <a:ea typeface="ＭＳ Ｐゴシック" charset="-128"/>
                <a:cs typeface="Tahoma" pitchFamily="34" charset="0"/>
              </a:rPr>
              <a:t>Preventive Action </a:t>
            </a:r>
            <a:r>
              <a:rPr lang="en-US" altLang="ja-JP" sz="1800" b="1" dirty="0" smtClean="0">
                <a:latin typeface="+mn-lt"/>
                <a:ea typeface="ＭＳ Ｐゴシック" charset="-128"/>
                <a:cs typeface="Tahoma" pitchFamily="34" charset="0"/>
              </a:rPr>
              <a:t>: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400" b="1" dirty="0" smtClean="0">
                <a:ea typeface="ＭＳ Ｐゴシック" charset="-128"/>
                <a:cs typeface="Tahoma" pitchFamily="34" charset="0"/>
              </a:rPr>
              <a:t>Fail suddenly when Program Counter memory corrupt. (CEP1.39)	Plan trial May begin.</a:t>
            </a:r>
            <a:endParaRPr lang="en-US" altLang="ja-JP" sz="1400" b="1" dirty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19874" y="4876800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</a:rPr>
              <a:t>Condition for checking every step</a:t>
            </a:r>
          </a:p>
          <a:p>
            <a:pPr algn="l"/>
            <a:r>
              <a:rPr lang="en-US" sz="1200" b="1" dirty="0">
                <a:solidFill>
                  <a:srgbClr val="0000FF"/>
                </a:solidFill>
              </a:rPr>
              <a:t>,</a:t>
            </a:r>
            <a:r>
              <a:rPr lang="en-US" sz="1200" b="1" dirty="0" smtClean="0">
                <a:solidFill>
                  <a:srgbClr val="0000FF"/>
                </a:solidFill>
              </a:rPr>
              <a:t> so this problem will fail at trial step.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0570" y="1444823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Should be.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6221" y="144482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Problem.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05600" y="3349518"/>
            <a:ext cx="1337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Memory Corrupt.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61382" y="174962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1.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061382" y="215239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2.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915446" y="348798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PC = 2000.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6731178" y="2001287"/>
            <a:ext cx="1324520" cy="1349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>
            <a:off x="6705778" y="2417411"/>
            <a:ext cx="1349920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7074079" y="2591836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3.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 bwMode="auto">
          <a:xfrm flipH="1">
            <a:off x="6718474" y="2856850"/>
            <a:ext cx="1337224" cy="0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061381" y="302581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= 4.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 bwMode="auto">
          <a:xfrm flipH="1">
            <a:off x="6705776" y="3270396"/>
            <a:ext cx="1349922" cy="204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>
            <a:off x="6750224" y="3717476"/>
            <a:ext cx="1305474" cy="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ounded Rectangular Callout 51"/>
          <p:cNvSpPr/>
          <p:nvPr/>
        </p:nvSpPr>
        <p:spPr bwMode="auto">
          <a:xfrm>
            <a:off x="6705600" y="4145220"/>
            <a:ext cx="2133600" cy="476726"/>
          </a:xfrm>
          <a:prstGeom prst="wedgeRoundRectCallout">
            <a:avLst>
              <a:gd name="adj1" fmla="val -31677"/>
              <a:gd name="adj2" fmla="val -134524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(1200 – 4) = </a:t>
            </a:r>
            <a:r>
              <a:rPr lang="en-US" sz="1100" b="1" dirty="0" smtClean="0">
                <a:solidFill>
                  <a:srgbClr val="FF0000"/>
                </a:solidFill>
              </a:rPr>
              <a:t>1196 which </a:t>
            </a:r>
            <a:r>
              <a:rPr lang="en-US" sz="1100" b="1" dirty="0">
                <a:solidFill>
                  <a:srgbClr val="FF0000"/>
                </a:solidFill>
              </a:rPr>
              <a:t>&gt; 1</a:t>
            </a:r>
            <a:br>
              <a:rPr lang="en-US" sz="1100" b="1" dirty="0">
                <a:solidFill>
                  <a:srgbClr val="FF0000"/>
                </a:solidFill>
              </a:rPr>
            </a:br>
            <a:r>
              <a:rPr lang="en-US" sz="1100" b="1" dirty="0">
                <a:solidFill>
                  <a:srgbClr val="FF0000"/>
                </a:solidFill>
              </a:rPr>
              <a:t>Fail 6ASX</a:t>
            </a:r>
            <a:r>
              <a:rPr lang="en-US" sz="1100" b="1" dirty="0" smtClean="0">
                <a:solidFill>
                  <a:srgbClr val="FF0000"/>
                </a:solidFill>
              </a:rPr>
              <a:t>.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207470" y="1295400"/>
            <a:ext cx="2049165" cy="277495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256635" y="1295400"/>
            <a:ext cx="2049165" cy="2774950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3143250" y="3193943"/>
            <a:ext cx="1064220" cy="10201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4207470" y="4191000"/>
            <a:ext cx="2049165" cy="4613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8" name="Rounded Rectangular Callout 107"/>
          <p:cNvSpPr/>
          <p:nvPr/>
        </p:nvSpPr>
        <p:spPr bwMode="auto">
          <a:xfrm>
            <a:off x="4800600" y="4323874"/>
            <a:ext cx="1621742" cy="476726"/>
          </a:xfrm>
          <a:prstGeom prst="wedgeRoundRectCallout">
            <a:avLst>
              <a:gd name="adj1" fmla="val -27230"/>
              <a:gd name="adj2" fmla="val -169156"/>
              <a:gd name="adj3" fmla="val 16667"/>
            </a:avLst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8000"/>
                </a:solidFill>
              </a:rPr>
              <a:t>(</a:t>
            </a:r>
            <a:r>
              <a:rPr lang="en-US" sz="1100" b="1" dirty="0">
                <a:solidFill>
                  <a:srgbClr val="008000"/>
                </a:solidFill>
              </a:rPr>
              <a:t>5</a:t>
            </a:r>
            <a:r>
              <a:rPr lang="en-US" sz="1100" b="1" dirty="0" smtClean="0">
                <a:solidFill>
                  <a:srgbClr val="008000"/>
                </a:solidFill>
              </a:rPr>
              <a:t> </a:t>
            </a:r>
            <a:r>
              <a:rPr lang="en-US" sz="1100" b="1" dirty="0">
                <a:solidFill>
                  <a:srgbClr val="008000"/>
                </a:solidFill>
              </a:rPr>
              <a:t>– 4) = </a:t>
            </a:r>
            <a:r>
              <a:rPr lang="en-US" sz="1100" b="1" dirty="0" smtClean="0">
                <a:solidFill>
                  <a:srgbClr val="008000"/>
                </a:solidFill>
              </a:rPr>
              <a:t>1 which  </a:t>
            </a:r>
            <a:r>
              <a:rPr lang="en-US" sz="1100" b="1" dirty="0">
                <a:solidFill>
                  <a:srgbClr val="008000"/>
                </a:solidFill>
              </a:rPr>
              <a:t>&gt; 1</a:t>
            </a:r>
            <a:br>
              <a:rPr lang="en-US" sz="1100" b="1" dirty="0">
                <a:solidFill>
                  <a:srgbClr val="008000"/>
                </a:solidFill>
              </a:rPr>
            </a:br>
            <a:r>
              <a:rPr lang="en-US" sz="1100" b="1" dirty="0" smtClean="0">
                <a:solidFill>
                  <a:srgbClr val="008000"/>
                </a:solidFill>
              </a:rPr>
              <a:t>will run normally.</a:t>
            </a:r>
            <a:endParaRPr lang="en-US" sz="11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62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238732" y="2819400"/>
            <a:ext cx="4695468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31775" indent="-231775" algn="ctr">
              <a:buFont typeface="Wingdings" pitchFamily="2" charset="2"/>
              <a:buNone/>
            </a:pPr>
            <a:r>
              <a:rPr lang="en-US" altLang="ja-JP" sz="4800" b="1" dirty="0" smtClean="0">
                <a:ea typeface="ＭＳ Ｐゴシック" charset="-128"/>
              </a:rPr>
              <a:t>Back Up</a:t>
            </a:r>
            <a:endParaRPr lang="en-US" altLang="ja-JP" sz="4800" b="1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to find root cause.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51C1A-B0B6-4BE8-8868-D4025CA462E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60658"/>
              </p:ext>
            </p:extLst>
          </p:nvPr>
        </p:nvGraphicFramePr>
        <p:xfrm>
          <a:off x="228600" y="579120"/>
          <a:ext cx="8610599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4876799"/>
                <a:gridCol w="3429000"/>
              </a:tblGrid>
              <a:tr h="24707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 activity to fix F002.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Remark.</a:t>
                      </a:r>
                      <a:endParaRPr lang="en-US" sz="1400" dirty="0"/>
                    </a:p>
                  </a:txBody>
                  <a:tcPr/>
                </a:tc>
              </a:tr>
              <a:tr h="375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Short Sequence then abort on Niagara bench.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   -Do short PPQ follow by SAT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200" baseline="0" dirty="0" smtClean="0">
                          <a:solidFill>
                            <a:srgbClr val="009900"/>
                          </a:solidFill>
                        </a:rPr>
                        <a:t>Pass normally.</a:t>
                      </a:r>
                      <a:endParaRPr lang="en-US" sz="1200" dirty="0" smtClean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Apr 19: The drive can resume as normally</a:t>
                      </a:r>
                      <a:endParaRPr lang="en-US" sz="1200" dirty="0"/>
                    </a:p>
                  </a:txBody>
                  <a:tcPr/>
                </a:tc>
              </a:tr>
              <a:tr h="267914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F002 relate with Servo code (V1, V2.5) </a:t>
                      </a:r>
                      <a:r>
                        <a:rPr lang="en-US" sz="1200" b="0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200" b="0" dirty="0" smtClean="0">
                          <a:solidFill>
                            <a:srgbClr val="009900"/>
                          </a:solidFill>
                        </a:rPr>
                        <a:t>Not Relate.</a:t>
                      </a:r>
                      <a:endParaRPr lang="en-US" sz="1200" b="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Apr 21:Done:</a:t>
                      </a:r>
                      <a:r>
                        <a:rPr lang="en-US" sz="1200" b="0" baseline="0" dirty="0" smtClean="0"/>
                        <a:t> not relate(V2.5 load only 3k)</a:t>
                      </a:r>
                      <a:endParaRPr lang="en-US" sz="1200" b="0" dirty="0"/>
                    </a:p>
                  </a:txBody>
                  <a:tcPr/>
                </a:tc>
              </a:tr>
              <a:tr h="26791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Short</a:t>
                      </a:r>
                      <a:r>
                        <a:rPr lang="en-US" sz="1200" baseline="0" dirty="0" smtClean="0"/>
                        <a:t> Sequence then abort on Neptune bench.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   -Do short PPQ follow by SAT </a:t>
                      </a:r>
                      <a:r>
                        <a:rPr lang="en-US" sz="1200" baseline="0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200" baseline="0" dirty="0" smtClean="0">
                          <a:solidFill>
                            <a:srgbClr val="009900"/>
                          </a:solidFill>
                        </a:rPr>
                        <a:t>Pass normally.</a:t>
                      </a:r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Apr 22 The drive can resume as normally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Full sequence.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    -PPQ and Binning(2units.) 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200" b="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Fail </a:t>
                      </a:r>
                      <a:r>
                        <a:rPr lang="en-US" sz="1200" b="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F002</a:t>
                      </a:r>
                      <a:endParaRPr lang="en-US" sz="12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    -PPQ only(2units.)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aseline="0" dirty="0" smtClean="0">
                          <a:solidFill>
                            <a:srgbClr val="009900"/>
                          </a:solidFill>
                        </a:rPr>
                        <a:t>Pass normally</a:t>
                      </a:r>
                      <a:endParaRPr lang="en-US" sz="12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    -Binning only(2units.) 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Fail F002</a:t>
                      </a:r>
                      <a:endParaRPr lang="en-US" sz="12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Apr22: Start running and on going.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Apr24: Abort (During Data SAT)</a:t>
                      </a:r>
                      <a:r>
                        <a:rPr lang="en-US" sz="1200" b="0" baseline="0" dirty="0" smtClean="0"/>
                        <a:t> then resume normally.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Apr25: After PPQ Fail#F002.</a:t>
                      </a:r>
                      <a:endParaRPr lang="en-US" sz="1200" b="0" dirty="0" smtClean="0"/>
                    </a:p>
                  </a:txBody>
                  <a:tcPr/>
                </a:tc>
              </a:tr>
              <a:tr h="192587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baseline="0" dirty="0" smtClean="0"/>
                        <a:t>Full sequence. Abort at 10/30/52/70 hrs.  (Re-Create x90 unit.)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Apr22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dirty="0" smtClean="0"/>
                        <a:t>: Start running and on going.</a:t>
                      </a:r>
                      <a:endParaRPr lang="en-US" sz="1200" b="0" baseline="0" dirty="0" smtClean="0"/>
                    </a:p>
                    <a:p>
                      <a:pPr rtl="0"/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Step 0: Control load CEP x90 unit to CPC114&gt;&gt; 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</a:p>
                    <a:p>
                      <a:pPr rtl="0"/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Step 1: (10hrs)Shutdown CPC+SIO, then resume  &gt;&gt; 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(23'Apr 05:00)</a:t>
                      </a:r>
                    </a:p>
                    <a:p>
                      <a:pPr rtl="0"/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Step 2: (30hrs)Shutdown CPC+SIO, then resume  &gt;&gt; 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(24'Apr 01:00)</a:t>
                      </a:r>
                    </a:p>
                    <a:p>
                      <a:pPr rtl="0"/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Step 3: (52hrs)Shutdown CPC+SIO, then resume  &gt;&gt; </a:t>
                      </a:r>
                      <a:r>
                        <a:rPr lang="en-US" sz="10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x58FailF002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</a:p>
                    <a:p>
                      <a:pPr rtl="0"/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\25'Apr 23:00)</a:t>
                      </a:r>
                    </a:p>
                  </a:txBody>
                  <a:tcPr/>
                </a:tc>
              </a:tr>
              <a:tr h="16074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Narrow</a:t>
                      </a:r>
                      <a:r>
                        <a:rPr lang="en-US" sz="1200" b="0" baseline="0" dirty="0" smtClean="0"/>
                        <a:t> the root cause.</a:t>
                      </a:r>
                    </a:p>
                    <a:p>
                      <a:r>
                        <a:rPr lang="en-US" sz="1200" b="0" baseline="0" dirty="0" smtClean="0"/>
                        <a:t>   1 Revert main sequence.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Apr28:</a:t>
                      </a:r>
                      <a:r>
                        <a:rPr lang="en-US" sz="1200" b="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Still Fail F002.</a:t>
                      </a:r>
                      <a:r>
                        <a:rPr lang="en-US" sz="1200" b="0" baseline="0" dirty="0" smtClean="0"/>
                        <a:t/>
                      </a:r>
                      <a:br>
                        <a:rPr lang="en-US" sz="1200" b="0" baseline="0" dirty="0" smtClean="0"/>
                      </a:br>
                      <a:r>
                        <a:rPr lang="en-US" sz="1200" b="0" baseline="0" dirty="0" smtClean="0"/>
                        <a:t>   2 remain x1 If() syntax in main sequence.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Apr28:Still Fail F002.</a:t>
                      </a:r>
                      <a:endParaRPr lang="en-US" sz="12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200" b="0" baseline="0" dirty="0" smtClean="0"/>
                        <a:t>   3 revert If inside if condition in main sequence.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Apr28:Still Fail F002.</a:t>
                      </a:r>
                      <a:endParaRPr lang="en-US" sz="12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200" b="0" baseline="0" dirty="0" smtClean="0"/>
                        <a:t>   4 Remove xml of binning criteria.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29 </a:t>
                      </a:r>
                      <a:endParaRPr lang="en-US" sz="1200" b="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   5 Move new xml from button to middle.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29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   6 Don’t record DRP evenly log. 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29</a:t>
                      </a:r>
                      <a:endParaRPr lang="en-US" sz="1200" b="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   7 CEP1.35 remove unused file.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sym typeface="Wingdings" panose="05000000000000000000" pitchFamily="2" charset="2"/>
                        </a:rPr>
                        <a:t>   8 Remove all added XML file</a:t>
                      </a:r>
                      <a:r>
                        <a:rPr lang="en-US" sz="1200" b="0" baseline="0" dirty="0" smtClean="0"/>
                        <a:t>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30</a:t>
                      </a:r>
                      <a:endParaRPr lang="en-US" sz="1200" b="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   9 Revert all record ML7 in Logical Application.</a:t>
                      </a:r>
                      <a:r>
                        <a:rPr lang="en-US" sz="1200" b="0" baseline="0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sym typeface="Wingdings" panose="05000000000000000000" pitchFamily="2" charset="2"/>
                        </a:rPr>
                        <a:t>  10 Reduce main sequence size  </a:t>
                      </a:r>
                      <a:r>
                        <a:rPr lang="en-US" sz="1200" b="0" baseline="0" dirty="0" smtClean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CP: Apr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26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item concern.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51C1A-B0B6-4BE8-8868-D4025CA462EF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280422"/>
              </p:ext>
            </p:extLst>
          </p:nvPr>
        </p:nvGraphicFramePr>
        <p:xfrm>
          <a:off x="228600" y="762001"/>
          <a:ext cx="86106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718"/>
                <a:gridCol w="1395257"/>
                <a:gridCol w="3552626"/>
              </a:tblGrid>
              <a:tr h="286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code Change Item.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Reason.</a:t>
                      </a:r>
                      <a:endParaRPr lang="en-US" sz="14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Revert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IP code.(CEP1.37)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concern.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Revert 6ATI (CEP1.37)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concern.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Binning concept(cep1.36)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Risk.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Add many file.</a:t>
                      </a:r>
                      <a:endParaRPr lang="en-US" sz="1200" b="1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6TAH refine</a:t>
                      </a:r>
                      <a:r>
                        <a:rPr lang="en-US" sz="1200" baseline="0" dirty="0" smtClean="0"/>
                        <a:t>ment.(cep1.36)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concern.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Just</a:t>
                      </a:r>
                      <a:r>
                        <a:rPr lang="en-US" sz="1200" baseline="0" dirty="0" smtClean="0"/>
                        <a:t> change number and condition.</a:t>
                      </a:r>
                      <a:endParaRPr lang="en-US" sz="12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PPQ</a:t>
                      </a:r>
                      <a:r>
                        <a:rPr lang="en-US" sz="1200" b="1" baseline="0" dirty="0" smtClean="0"/>
                        <a:t> (raw to sin address.)(CEP1.36)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Risk.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The</a:t>
                      </a:r>
                      <a:r>
                        <a:rPr lang="en-US" sz="1200" b="1" baseline="0" dirty="0" smtClean="0"/>
                        <a:t> change relate with data address.</a:t>
                      </a:r>
                      <a:endParaRPr lang="en-US" sz="1200" b="1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mfgid</a:t>
                      </a:r>
                      <a:r>
                        <a:rPr lang="en-US" sz="1200" baseline="0" dirty="0" smtClean="0"/>
                        <a:t> (CE2xxx)(CEP1.35)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concern.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6ETF.(CEP1.35)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concern.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6ATI refinement.(CEP1.35)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concern.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29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6TFM refinement.(CEP1.35)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Not concern.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18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 symptom of F002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51C1A-B0B6-4BE8-8868-D4025CA462E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6597"/>
            <a:ext cx="2895600" cy="135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03610"/>
            <a:ext cx="3581400" cy="21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80205" y="1066800"/>
            <a:ext cx="2068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 all MFGID.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1500" y="2667000"/>
            <a:ext cx="3229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drive fail After 51 hrs.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99" y="4341769"/>
            <a:ext cx="2363301" cy="20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7600" y="5079007"/>
            <a:ext cx="42676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 from Progress 71(SAT Test).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086600" cy="430887"/>
          </a:xfrm>
        </p:spPr>
        <p:txBody>
          <a:bodyPr/>
          <a:lstStyle/>
          <a:p>
            <a:pPr algn="ctr"/>
            <a:r>
              <a:rPr lang="en-US" dirty="0" smtClean="0">
                <a:cs typeface="Tahoma" pitchFamily="34" charset="0"/>
              </a:rPr>
              <a:t>Improvement Topic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 bwMode="auto">
          <a:xfrm>
            <a:off x="8686800" y="6248400"/>
            <a:ext cx="381000" cy="304800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8454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u="sng" dirty="0" smtClean="0"/>
              <a:t>Action </a:t>
            </a:r>
            <a:r>
              <a:rPr lang="en-US" sz="1600" b="1" dirty="0" smtClean="0"/>
              <a:t>: </a:t>
            </a:r>
          </a:p>
          <a:p>
            <a:pPr algn="l"/>
            <a:endParaRPr lang="en-US" sz="1600" b="1" dirty="0" smtClean="0"/>
          </a:p>
          <a:p>
            <a:pPr algn="l"/>
            <a:r>
              <a:rPr lang="en-US" sz="1600" b="1" dirty="0" smtClean="0"/>
              <a:t>BIP date :                                                                                               </a:t>
            </a:r>
            <a:endParaRPr lang="th-TH" sz="1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752601"/>
          <a:ext cx="8305800" cy="44957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152900"/>
                <a:gridCol w="4152900"/>
              </a:tblGrid>
              <a:tr h="337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th-TH" sz="1800" b="0" u="none" strike="noStrike" dirty="0">
                        <a:ln cmpd="sng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th-TH" sz="1800" b="1" u="none" strike="noStrike" dirty="0">
                        <a:ln cmpd="sng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3239">
                <a:tc>
                  <a:txBody>
                    <a:bodyPr/>
                    <a:lstStyle/>
                    <a:p>
                      <a:endParaRPr lang="th-TH" sz="1600" dirty="0">
                        <a:ln cmpd="sng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sz="1600" b="0" dirty="0">
                        <a:ln cmpd="sng">
                          <a:solidFill>
                            <a:schemeClr val="tx1"/>
                          </a:solidFill>
                        </a:ln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endParaRPr lang="th-TH" sz="1600" dirty="0">
                        <a:ln cmpd="sng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th-TH" sz="1600" dirty="0">
                        <a:ln cmpd="sng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05000" y="3276600"/>
            <a:ext cx="1371600" cy="276999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Picture</a:t>
            </a:r>
            <a:endParaRPr lang="th-TH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3276600"/>
            <a:ext cx="1371600" cy="276999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Picture</a:t>
            </a:r>
            <a:endParaRPr lang="th-TH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18855" y="5534891"/>
            <a:ext cx="1371600" cy="276999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Text</a:t>
            </a:r>
            <a:endParaRPr lang="th-TH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5514201"/>
            <a:ext cx="1371600" cy="276999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Text</a:t>
            </a:r>
            <a:endParaRPr lang="th-TH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238732" y="2819400"/>
            <a:ext cx="4695468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231775" indent="-231775" algn="ctr">
              <a:buFont typeface="Wingdings" pitchFamily="2" charset="2"/>
              <a:buNone/>
            </a:pPr>
            <a:r>
              <a:rPr lang="en-US" altLang="ja-JP" sz="4800" b="1" dirty="0" smtClean="0">
                <a:ea typeface="ＭＳ Ｐゴシック" charset="-128"/>
              </a:rPr>
              <a:t>End of Report</a:t>
            </a:r>
            <a:endParaRPr lang="en-US" altLang="ja-JP" sz="4800" b="1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654928"/>
            <a:ext cx="8229600" cy="59708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400" b="1" u="sng" dirty="0" smtClean="0">
                <a:latin typeface="+mn-lt"/>
                <a:ea typeface="ＭＳ Ｐゴシック" charset="-128"/>
                <a:cs typeface="Tahoma" pitchFamily="34" charset="0"/>
              </a:rPr>
              <a:t>Background : 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b="1" u="sng" dirty="0" smtClean="0">
                <a:latin typeface="+mn-lt"/>
                <a:ea typeface="ＭＳ Ｐゴシック" charset="-128"/>
                <a:cs typeface="Tahoma" pitchFamily="34" charset="0"/>
              </a:rPr>
              <a:t>On 17 Apr’14 </a:t>
            </a: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MFG test found CEP product fail error </a:t>
            </a:r>
            <a:r>
              <a:rPr lang="en-US" altLang="ja-JP" sz="1200" dirty="0" smtClean="0">
                <a:solidFill>
                  <a:srgbClr val="0000FF"/>
                </a:solidFill>
                <a:latin typeface="+mn-lt"/>
                <a:ea typeface="ＭＳ Ｐゴシック" charset="-128"/>
                <a:cs typeface="Tahoma" pitchFamily="34" charset="0"/>
              </a:rPr>
              <a:t>F002</a:t>
            </a: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 shoot up after resume at SRST/Final test in Neptune automation </a:t>
            </a:r>
            <a:r>
              <a:rPr lang="en-US" altLang="ja-JP" sz="1200" dirty="0" err="1" smtClean="0">
                <a:latin typeface="+mn-lt"/>
                <a:ea typeface="ＭＳ Ｐゴシック" charset="-128"/>
                <a:cs typeface="Tahoma" pitchFamily="34" charset="0"/>
              </a:rPr>
              <a:t>tester.Total</a:t>
            </a: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 15,xxx drives from drives running 34k approximately .</a:t>
            </a:r>
          </a:p>
          <a:p>
            <a:pPr lvl="1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lvl="1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400" b="1" u="sng" dirty="0" smtClean="0">
                <a:latin typeface="+mn-lt"/>
                <a:ea typeface="ＭＳ Ｐゴシック" charset="-128"/>
                <a:cs typeface="Tahoma" pitchFamily="34" charset="0"/>
              </a:rPr>
              <a:t>Problem Details </a:t>
            </a:r>
            <a:r>
              <a:rPr lang="en-US" altLang="ja-JP" sz="1400" b="1" dirty="0" smtClean="0">
                <a:latin typeface="+mn-lt"/>
                <a:ea typeface="ＭＳ Ｐゴシック" charset="-128"/>
                <a:cs typeface="Tahoma" pitchFamily="34" charset="0"/>
              </a:rPr>
              <a:t>: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The ECF002 appear after resume plan shut down (EC9998 &gt;&gt;&gt; then ECF002) </a:t>
            </a:r>
            <a:r>
              <a:rPr lang="en-US" altLang="ja-JP" sz="1200" dirty="0" smtClean="0">
                <a:ea typeface="ＭＳ Ｐゴシック" charset="-128"/>
                <a:cs typeface="Tahoma" pitchFamily="34" charset="0"/>
              </a:rPr>
              <a:t>The </a:t>
            </a:r>
            <a:r>
              <a:rPr lang="en-US" altLang="ja-JP" sz="1200" dirty="0">
                <a:ea typeface="ＭＳ Ｐゴシック" charset="-128"/>
                <a:cs typeface="Tahoma" pitchFamily="34" charset="0"/>
              </a:rPr>
              <a:t>status drive was move out from tester 3k (1.5k sending to R/A, 1.5k hold) and remain </a:t>
            </a:r>
            <a:r>
              <a:rPr lang="en-US" altLang="ja-JP" sz="1200" dirty="0" smtClean="0">
                <a:ea typeface="ＭＳ Ｐゴシック" charset="-128"/>
                <a:cs typeface="Tahoma" pitchFamily="34" charset="0"/>
              </a:rPr>
              <a:t>12k </a:t>
            </a:r>
            <a:r>
              <a:rPr lang="en-US" altLang="ja-JP" sz="1200" dirty="0">
                <a:ea typeface="ＭＳ Ｐゴシック" charset="-128"/>
                <a:cs typeface="Tahoma" pitchFamily="34" charset="0"/>
              </a:rPr>
              <a:t>are hold in the tester for waiting disposition </a:t>
            </a:r>
            <a:endParaRPr lang="en-US" altLang="ja-JP" sz="1200" dirty="0" smtClean="0"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ea typeface="ＭＳ Ｐゴシック" charset="-128"/>
                <a:cs typeface="Tahoma" pitchFamily="34" charset="0"/>
              </a:rPr>
              <a:t>After sample resume x200 drive fail  ECF002,found drive re-create same error. So, the disposition drive can not resume. Need to re-function test with all drive </a:t>
            </a: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200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2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200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2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600" dirty="0" smtClean="0">
                <a:latin typeface="+mn-lt"/>
                <a:ea typeface="ＭＳ Ｐゴシック" charset="-128"/>
                <a:cs typeface="Tahoma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44481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553200" cy="430887"/>
          </a:xfrm>
        </p:spPr>
        <p:txBody>
          <a:bodyPr/>
          <a:lstStyle/>
          <a:p>
            <a:pPr algn="l"/>
            <a:r>
              <a:rPr lang="en-US" dirty="0">
                <a:cs typeface="Tahoma" pitchFamily="34" charset="0"/>
              </a:rPr>
              <a:t>CEP product fail ECF002 in Neptune Enterprise 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90600" y="2743200"/>
            <a:ext cx="444817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99458" y="2743200"/>
            <a:ext cx="4267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49661" y="2689369"/>
            <a:ext cx="722539" cy="336262"/>
          </a:xfrm>
          <a:prstGeom prst="leftArrow">
            <a:avLst>
              <a:gd name="adj1" fmla="val 50000"/>
              <a:gd name="adj2" fmla="val 4618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5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2647890"/>
            <a:ext cx="1905000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Resume plan shut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down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 Apr 2014</a:t>
            </a:r>
            <a:endParaRPr kumimoji="0" lang="th-TH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94" y="4865914"/>
            <a:ext cx="69103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5519058" y="6313714"/>
            <a:ext cx="2133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10930" y="5976258"/>
            <a:ext cx="1732870" cy="307777"/>
          </a:xfrm>
          <a:prstGeom prst="rect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Can not resume</a:t>
            </a:r>
            <a:endParaRPr kumimoji="0" lang="th-TH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654928"/>
            <a:ext cx="8534400" cy="4924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400" b="1" u="sng" dirty="0" smtClean="0">
                <a:latin typeface="+mn-lt"/>
                <a:ea typeface="ＭＳ Ｐゴシック" charset="-128"/>
                <a:cs typeface="Tahoma" pitchFamily="34" charset="0"/>
              </a:rPr>
              <a:t>Investigation/Findings</a:t>
            </a:r>
            <a:r>
              <a:rPr lang="en-US" altLang="ja-JP" sz="1400" b="1" dirty="0" smtClean="0">
                <a:latin typeface="+mn-lt"/>
                <a:ea typeface="ＭＳ Ｐゴシック" charset="-128"/>
                <a:cs typeface="Tahoma" pitchFamily="34" charset="0"/>
              </a:rPr>
              <a:t>: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200" dirty="0" smtClean="0">
                <a:latin typeface="+mn-lt"/>
                <a:ea typeface="ＭＳ Ｐゴシック" charset="-128"/>
                <a:cs typeface="Tahoma" pitchFamily="34" charset="0"/>
              </a:rPr>
              <a:t>We have summary possible root cause below, </a:t>
            </a: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800" b="1" u="sng" dirty="0" smtClean="0">
                <a:latin typeface="+mn-lt"/>
                <a:ea typeface="ＭＳ Ｐゴシック" charset="-128"/>
                <a:cs typeface="Tahoma" pitchFamily="34" charset="0"/>
              </a:rPr>
              <a:t>Cause</a:t>
            </a:r>
            <a:r>
              <a:rPr lang="en-US" altLang="ja-JP" sz="1800" b="1" u="sng" dirty="0">
                <a:latin typeface="+mn-lt"/>
                <a:ea typeface="ＭＳ Ｐゴシック" charset="-128"/>
                <a:cs typeface="Tahoma" pitchFamily="34" charset="0"/>
              </a:rPr>
              <a:t> </a:t>
            </a:r>
            <a:r>
              <a:rPr lang="en-US" altLang="ja-JP" sz="1800" b="1" dirty="0" smtClean="0">
                <a:latin typeface="+mn-lt"/>
                <a:ea typeface="ＭＳ Ｐゴシック" charset="-128"/>
                <a:cs typeface="Tahoma" pitchFamily="34" charset="0"/>
              </a:rPr>
              <a:t>: 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400" dirty="0">
                <a:latin typeface="+mn-lt"/>
                <a:ea typeface="ＭＳ Ｐゴシック" charset="-128"/>
                <a:cs typeface="Tahoma" pitchFamily="34" charset="0"/>
              </a:rPr>
              <a:t> </a:t>
            </a: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We suspect current code can not support resume operation.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It is side effect from change item of new code CEP1.36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CEP1.36 </a:t>
            </a:r>
            <a:r>
              <a:rPr lang="en-US" altLang="ja-JP" sz="1400" dirty="0" err="1" smtClean="0">
                <a:latin typeface="+mn-lt"/>
                <a:ea typeface="ＭＳ Ｐゴシック" charset="-128"/>
                <a:cs typeface="Tahoma" pitchFamily="34" charset="0"/>
              </a:rPr>
              <a:t>BIPed</a:t>
            </a: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 on 4 Apr’14 and have change item below </a:t>
            </a:r>
          </a:p>
          <a:p>
            <a:pPr marL="1714500" lvl="3" indent="-342900" algn="l">
              <a:buFont typeface="+mj-lt"/>
              <a:buAutoNum type="arabicParenR"/>
            </a:pP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PPQ </a:t>
            </a:r>
            <a:r>
              <a:rPr lang="en-US" altLang="ja-JP" sz="1400" dirty="0">
                <a:latin typeface="+mn-lt"/>
                <a:ea typeface="ＭＳ Ｐゴシック" charset="-128"/>
                <a:cs typeface="Tahoma" pitchFamily="34" charset="0"/>
              </a:rPr>
              <a:t>raw values (ec6ATF mitigation</a:t>
            </a: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)</a:t>
            </a:r>
          </a:p>
          <a:p>
            <a:pPr marL="1714500" lvl="3" indent="-342900" algn="l">
              <a:buFont typeface="+mj-lt"/>
              <a:buAutoNum type="arabicParenR"/>
            </a:pPr>
            <a:r>
              <a:rPr lang="en-US" altLang="ja-JP" sz="1400" dirty="0">
                <a:latin typeface="+mn-lt"/>
                <a:ea typeface="ＭＳ Ｐゴシック" charset="-128"/>
                <a:cs typeface="Tahoma" pitchFamily="34" charset="0"/>
              </a:rPr>
              <a:t>Apply algorithm for CST refinement from CEP1.2F using pack read ML7 (Test time</a:t>
            </a: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)</a:t>
            </a:r>
          </a:p>
          <a:p>
            <a:pPr marL="1714500" lvl="3" indent="-342900" algn="l">
              <a:buFont typeface="+mj-lt"/>
              <a:buAutoNum type="arabicParenR"/>
            </a:pPr>
            <a:r>
              <a:rPr lang="en-US" altLang="ja-JP" sz="1400" dirty="0">
                <a:latin typeface="+mn-lt"/>
                <a:ea typeface="ＭＳ Ｐゴシック" charset="-128"/>
                <a:cs typeface="Tahoma" pitchFamily="34" charset="0"/>
              </a:rPr>
              <a:t>TCCR 1649 EC:6TAH refinement (couples with FET) (Yield +0.3</a:t>
            </a: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%)</a:t>
            </a:r>
          </a:p>
          <a:p>
            <a:pPr marL="1146175" lvl="2" indent="-231775" algn="l">
              <a:buFont typeface="Wingdings" pitchFamily="2" charset="2"/>
              <a:buChar char="q"/>
            </a:pP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We </a:t>
            </a:r>
            <a:r>
              <a:rPr lang="en-US" altLang="ja-JP" sz="1400" dirty="0">
                <a:ea typeface="ＭＳ Ｐゴシック" charset="-128"/>
                <a:cs typeface="Tahoma" pitchFamily="34" charset="0"/>
              </a:rPr>
              <a:t>suspect </a:t>
            </a:r>
            <a:r>
              <a:rPr lang="en-US" altLang="ja-JP" sz="1400" dirty="0" smtClean="0">
                <a:ea typeface="ＭＳ Ｐゴシック" charset="-128"/>
                <a:cs typeface="Tahoma" pitchFamily="34" charset="0"/>
              </a:rPr>
              <a:t>change item 1)  due to this change item allocate new memory area.</a:t>
            </a:r>
          </a:p>
          <a:p>
            <a:pPr marL="1603375" lvl="3" indent="-231775" algn="l">
              <a:buFont typeface="Wingdings" pitchFamily="2" charset="2"/>
              <a:buChar char="q"/>
            </a:pP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New memory area make invalid resume pointer.</a:t>
            </a:r>
          </a:p>
          <a:p>
            <a:pPr marL="1603375" lvl="3" indent="-231775" algn="l">
              <a:buFont typeface="Wingdings" pitchFamily="2" charset="2"/>
              <a:buChar char="q"/>
            </a:pPr>
            <a:r>
              <a:rPr lang="en-US" altLang="ja-JP" sz="1400" dirty="0" smtClean="0">
                <a:latin typeface="+mn-lt"/>
                <a:ea typeface="ＭＳ Ｐゴシック" charset="-128"/>
                <a:cs typeface="Tahoma" pitchFamily="34" charset="0"/>
              </a:rPr>
              <a:t>Invalid resume pointer can not resume at last SRST sequence.</a:t>
            </a:r>
            <a:endParaRPr lang="en-US" altLang="ja-JP" sz="1400" dirty="0">
              <a:latin typeface="+mn-lt"/>
              <a:ea typeface="ＭＳ Ｐゴシック" charset="-128"/>
              <a:cs typeface="Tahoma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553200" cy="430887"/>
          </a:xfrm>
        </p:spPr>
        <p:txBody>
          <a:bodyPr/>
          <a:lstStyle/>
          <a:p>
            <a:pPr algn="l"/>
            <a:r>
              <a:rPr lang="en-US" dirty="0" smtClean="0">
                <a:cs typeface="Tahoma" pitchFamily="34" charset="0"/>
              </a:rPr>
              <a:t>Problem Title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90600" y="2743200"/>
            <a:ext cx="4448175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65770"/>
              </p:ext>
            </p:extLst>
          </p:nvPr>
        </p:nvGraphicFramePr>
        <p:xfrm>
          <a:off x="914400" y="1219200"/>
          <a:ext cx="7772401" cy="138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1534"/>
                <a:gridCol w="4939733"/>
                <a:gridCol w="1871134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Y=f(x)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Detail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Relate</a:t>
                      </a:r>
                      <a:endParaRPr 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hlinkClick r:id="rId3" action="ppaction://hlinksldjump"/>
                        </a:rPr>
                        <a:t>Tester problem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FF"/>
                          </a:solidFill>
                        </a:rPr>
                        <a:t>No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214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hlinkClick r:id="rId4" action="ppaction://hlinksldjump"/>
                        </a:rPr>
                        <a:t>Code package </a:t>
                      </a:r>
                      <a:r>
                        <a:rPr lang="en-US" sz="1600" baseline="0" dirty="0" smtClean="0">
                          <a:hlinkClick r:id="rId4" action="ppaction://hlinksldjump"/>
                        </a:rPr>
                        <a:t>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33FF"/>
                          </a:solidFill>
                        </a:rPr>
                        <a:t>No</a:t>
                      </a:r>
                      <a:endParaRPr lang="en-US" sz="1600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</a:tr>
              <a:tr h="214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hlinkClick r:id="rId5" action="ppaction://hlinksldjump"/>
                        </a:rPr>
                        <a:t>Resume functional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6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Functionality : Problem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1E79C9-8637-4892-81A5-4BF418BFFBA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84516"/>
              </p:ext>
            </p:extLst>
          </p:nvPr>
        </p:nvGraphicFramePr>
        <p:xfrm>
          <a:off x="304800" y="1676406"/>
          <a:ext cx="8534400" cy="465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24"/>
                <a:gridCol w="4690076"/>
                <a:gridCol w="2844800"/>
              </a:tblGrid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Y = 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Revert main sequence.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Apr28:Still Fail F002.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 x1 If() syntax in main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Apr28:Still Fail F002.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4945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Revert “If” inside “if condition” in main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Apr28:Still Fail F002.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added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xml (x1)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Apr29: Can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be resume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new xml from bottom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Apr29:Still Fail F002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Disable record DRP event 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CP: Apr 30</a:t>
                      </a: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CEP1.35 remove unused file (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 files)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CP: Apr 30</a:t>
                      </a: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all added XML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CP: Apr 30</a:t>
                      </a: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Revert all record ML7 in Logical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CP: Apr 30</a:t>
                      </a:r>
                    </a:p>
                  </a:txBody>
                  <a:tcPr/>
                </a:tc>
              </a:tr>
              <a:tr h="396833">
                <a:tc>
                  <a:txBody>
                    <a:bodyPr/>
                    <a:lstStyle/>
                    <a:p>
                      <a:r>
                        <a:rPr lang="en-US" dirty="0" smtClean="0"/>
                        <a:t>X10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main sequence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CP: Apr 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35345" y="953413"/>
            <a:ext cx="282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 = f(x) </a:t>
            </a:r>
            <a:r>
              <a:rPr lang="en-US" sz="1600" b="1" dirty="0" smtClean="0"/>
              <a:t>; (x1,…,x10)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30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Action Summary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51C1A-B0B6-4BE8-8868-D4025CA462E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398329" cy="307776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800" b="1" u="sng" dirty="0" smtClean="0">
                <a:latin typeface="+mn-lt"/>
                <a:ea typeface="ＭＳ Ｐゴシック" charset="-128"/>
                <a:cs typeface="Tahoma" pitchFamily="34" charset="0"/>
              </a:rPr>
              <a:t>Corrective Action </a:t>
            </a:r>
            <a:r>
              <a:rPr lang="en-US" altLang="ja-JP" sz="1800" b="1" dirty="0" smtClean="0">
                <a:latin typeface="+mn-lt"/>
                <a:ea typeface="ＭＳ Ｐゴシック" charset="-128"/>
                <a:cs typeface="Tahoma" pitchFamily="34" charset="0"/>
              </a:rPr>
              <a:t>:</a:t>
            </a: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800" b="1" dirty="0">
                <a:ea typeface="ＭＳ Ｐゴシック" charset="-128"/>
                <a:cs typeface="Tahoma" pitchFamily="34" charset="0"/>
              </a:rPr>
              <a:t>Fix memory corrupt (CEP1.38)</a:t>
            </a:r>
            <a:endParaRPr lang="en-US" altLang="ja-JP" sz="1800" b="1" dirty="0">
              <a:ea typeface="ＭＳ Ｐゴシック" charset="-128"/>
              <a:cs typeface="Tahoma" pitchFamily="34" charset="0"/>
            </a:endParaRPr>
          </a:p>
          <a:p>
            <a:pPr lvl="1" algn="l"/>
            <a:r>
              <a:rPr lang="en-US" altLang="ja-JP" sz="1800" dirty="0">
                <a:ea typeface="ＭＳ Ｐゴシック" charset="-128"/>
                <a:cs typeface="Tahoma" pitchFamily="34" charset="0"/>
              </a:rPr>
              <a:t>       - Release fix code and bench confirm		CP:Apr29’14</a:t>
            </a:r>
          </a:p>
          <a:p>
            <a:pPr lvl="1" algn="l"/>
            <a:r>
              <a:rPr lang="en-US" altLang="ja-JP" sz="1800" dirty="0">
                <a:ea typeface="ＭＳ Ｐゴシック" charset="-128"/>
                <a:cs typeface="Tahoma" pitchFamily="34" charset="0"/>
              </a:rPr>
              <a:t>       - Small lot trial w/ </a:t>
            </a:r>
            <a:r>
              <a:rPr lang="en-US" altLang="ja-JP" sz="1800" dirty="0" smtClean="0">
                <a:ea typeface="ＭＳ Ｐゴシック" charset="-128"/>
                <a:cs typeface="Tahoma" pitchFamily="34" charset="0"/>
              </a:rPr>
              <a:t>480 </a:t>
            </a:r>
            <a:r>
              <a:rPr lang="en-US" altLang="ja-JP" sz="1800" dirty="0">
                <a:ea typeface="ＭＳ Ｐゴシック" charset="-128"/>
                <a:cs typeface="Tahoma" pitchFamily="34" charset="0"/>
              </a:rPr>
              <a:t>drives 			</a:t>
            </a:r>
            <a:r>
              <a:rPr lang="en-US" altLang="ja-JP" sz="1800" dirty="0" smtClean="0">
                <a:ea typeface="ＭＳ Ｐゴシック" charset="-128"/>
                <a:cs typeface="Tahoma" pitchFamily="34" charset="0"/>
              </a:rPr>
              <a:t>CP:May02’14           </a:t>
            </a:r>
          </a:p>
          <a:p>
            <a:pPr lvl="1" algn="l"/>
            <a:r>
              <a:rPr lang="en-US" altLang="ja-JP" sz="1800" dirty="0" smtClean="0">
                <a:ea typeface="ＭＳ Ｐゴシック" charset="-128"/>
                <a:cs typeface="Tahoma" pitchFamily="34" charset="0"/>
              </a:rPr>
              <a:t>       - </a:t>
            </a:r>
            <a:r>
              <a:rPr lang="en-US" altLang="ja-JP" sz="1800" dirty="0">
                <a:ea typeface="ＭＳ Ｐゴシック" charset="-128"/>
                <a:cs typeface="Tahoma" pitchFamily="34" charset="0"/>
              </a:rPr>
              <a:t>Decide FBIP					CP:May02’14  </a:t>
            </a:r>
            <a:endParaRPr lang="en-US" altLang="ja-JP" sz="1800" dirty="0" smtClean="0">
              <a:ea typeface="ＭＳ Ｐゴシック" charset="-128"/>
              <a:cs typeface="Tahoma" pitchFamily="34" charset="0"/>
            </a:endParaRPr>
          </a:p>
          <a:p>
            <a:pPr lvl="1" algn="l"/>
            <a:r>
              <a:rPr lang="en-US" altLang="ja-JP" sz="1800" b="1" dirty="0">
                <a:latin typeface="+mn-lt"/>
                <a:ea typeface="ＭＳ Ｐゴシック" charset="-128"/>
                <a:cs typeface="Tahoma" pitchFamily="34" charset="0"/>
              </a:rPr>
              <a:t> </a:t>
            </a:r>
            <a:r>
              <a:rPr lang="en-US" altLang="ja-JP" sz="1800" b="1" dirty="0" smtClean="0">
                <a:latin typeface="+mn-lt"/>
                <a:ea typeface="ＭＳ Ｐゴシック" charset="-128"/>
                <a:cs typeface="Tahoma" pitchFamily="34" charset="0"/>
              </a:rPr>
              <a:t>         </a:t>
            </a:r>
            <a:r>
              <a:rPr lang="en-US" altLang="ja-JP" sz="1800" dirty="0" smtClean="0">
                <a:latin typeface="+mn-lt"/>
                <a:ea typeface="ＭＳ Ｐゴシック" charset="-128"/>
                <a:cs typeface="Tahoma" pitchFamily="34" charset="0"/>
              </a:rPr>
              <a:t>  - Test code design review</a:t>
            </a:r>
          </a:p>
          <a:p>
            <a:pPr lvl="1" algn="l"/>
            <a:r>
              <a:rPr lang="en-US" altLang="ja-JP" sz="1800" dirty="0">
                <a:latin typeface="+mn-lt"/>
                <a:ea typeface="ＭＳ Ｐゴシック" charset="-128"/>
                <a:cs typeface="Tahoma" pitchFamily="34" charset="0"/>
              </a:rPr>
              <a:t> </a:t>
            </a:r>
            <a:r>
              <a:rPr lang="en-US" altLang="ja-JP" sz="1800" dirty="0" smtClean="0">
                <a:latin typeface="+mn-lt"/>
                <a:ea typeface="ＭＳ Ｐゴシック" charset="-128"/>
                <a:cs typeface="Tahoma" pitchFamily="34" charset="0"/>
              </a:rPr>
              <a:t>           - </a:t>
            </a:r>
            <a:r>
              <a:rPr lang="en-US" altLang="ja-JP" sz="1800" smtClean="0">
                <a:latin typeface="+mn-lt"/>
                <a:ea typeface="ＭＳ Ｐゴシック" charset="-128"/>
                <a:cs typeface="Tahoma" pitchFamily="34" charset="0"/>
              </a:rPr>
              <a:t>Resume functionality review</a:t>
            </a:r>
            <a:r>
              <a:rPr lang="en-US" altLang="ja-JP" sz="1800" b="1" smtClean="0">
                <a:latin typeface="+mn-lt"/>
                <a:ea typeface="ＭＳ Ｐゴシック" charset="-128"/>
                <a:cs typeface="Tahoma" pitchFamily="34" charset="0"/>
              </a:rPr>
              <a:t> </a:t>
            </a:r>
            <a:endParaRPr lang="en-US" altLang="ja-JP" sz="1800" b="1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>
              <a:buFont typeface="Wingdings" pitchFamily="2" charset="2"/>
              <a:buChar char="q"/>
            </a:pPr>
            <a:r>
              <a:rPr lang="en-US" altLang="ja-JP" sz="1800" b="1" dirty="0" smtClean="0">
                <a:latin typeface="+mn-lt"/>
                <a:ea typeface="ＭＳ Ｐゴシック" charset="-128"/>
                <a:cs typeface="Tahoma" pitchFamily="34" charset="0"/>
              </a:rPr>
              <a:t>Preventive Action :</a:t>
            </a:r>
            <a:endParaRPr lang="en-US" altLang="ja-JP" sz="1800" b="1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r>
              <a:rPr lang="en-US" altLang="ja-JP" sz="1800" dirty="0" smtClean="0">
                <a:latin typeface="+mn-lt"/>
                <a:ea typeface="ＭＳ Ｐゴシック" charset="-128"/>
                <a:cs typeface="Tahoma" pitchFamily="34" charset="0"/>
              </a:rPr>
              <a:t>TBD						</a:t>
            </a:r>
            <a:r>
              <a:rPr lang="en-US" altLang="ja-JP" sz="1800" dirty="0" err="1" smtClean="0">
                <a:latin typeface="+mn-lt"/>
                <a:ea typeface="ＭＳ Ｐゴシック" charset="-128"/>
                <a:cs typeface="Tahoma" pitchFamily="34" charset="0"/>
              </a:rPr>
              <a:t>CP:May</a:t>
            </a:r>
            <a:r>
              <a:rPr lang="en-US" altLang="ja-JP" sz="1800" dirty="0" smtClean="0">
                <a:latin typeface="+mn-lt"/>
                <a:ea typeface="ＭＳ Ｐゴシック" charset="-128"/>
                <a:cs typeface="Tahoma" pitchFamily="34" charset="0"/>
              </a:rPr>
              <a:t>/M’14</a:t>
            </a:r>
            <a:endParaRPr lang="en-US" altLang="ja-JP" sz="1800" b="1" dirty="0">
              <a:latin typeface="+mn-lt"/>
              <a:ea typeface="ＭＳ Ｐゴシック" charset="-128"/>
              <a:cs typeface="Tahoma" pitchFamily="34" charset="0"/>
            </a:endParaRPr>
          </a:p>
          <a:p>
            <a:pPr marL="688975" lvl="1" indent="-231775" algn="l">
              <a:buFont typeface="Wingdings" pitchFamily="2" charset="2"/>
              <a:buChar char="q"/>
            </a:pPr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  <a:p>
            <a:pPr marL="231775" indent="-231775" algn="l"/>
            <a:endParaRPr lang="en-US" altLang="ja-JP" sz="1600" dirty="0" smtClean="0">
              <a:latin typeface="+mn-lt"/>
              <a:ea typeface="ＭＳ Ｐゴシック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9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A51C1A-B0B6-4BE8-8868-D4025CA462E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82734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Back 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572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9251"/>
            <a:ext cx="6553200" cy="430887"/>
          </a:xfrm>
        </p:spPr>
        <p:txBody>
          <a:bodyPr/>
          <a:lstStyle/>
          <a:p>
            <a:pPr algn="l"/>
            <a:r>
              <a:rPr lang="en-US" dirty="0" smtClean="0">
                <a:cs typeface="Tahoma" pitchFamily="34" charset="0"/>
              </a:rPr>
              <a:t>Data Analysis = X1 tester problem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 bwMode="auto">
          <a:xfrm>
            <a:off x="8458200" y="6248400"/>
            <a:ext cx="381000" cy="304800"/>
          </a:xfrm>
          <a:prstGeom prst="actionButtonHo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63180"/>
              </p:ext>
            </p:extLst>
          </p:nvPr>
        </p:nvGraphicFramePr>
        <p:xfrm>
          <a:off x="228600" y="727164"/>
          <a:ext cx="85344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1859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BEFORE </a:t>
                      </a:r>
                      <a:endParaRPr lang="th-T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AFTER</a:t>
                      </a:r>
                      <a:endParaRPr lang="th-TH" sz="1400" b="1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200" b="0" u="sng" dirty="0" smtClean="0"/>
                        <a:t>Details</a:t>
                      </a:r>
                      <a:r>
                        <a:rPr lang="en-US" sz="1200" b="0" dirty="0" smtClean="0"/>
                        <a:t> :</a:t>
                      </a:r>
                    </a:p>
                    <a:p>
                      <a:r>
                        <a:rPr lang="en-US" sz="1200" b="0" dirty="0" smtClean="0"/>
                        <a:t>MTC</a:t>
                      </a:r>
                      <a:r>
                        <a:rPr lang="en-US" sz="1200" b="0" baseline="0" dirty="0" smtClean="0"/>
                        <a:t> completed to resume Neptune Enterprise at 9.00AM 16 April 2014 drive fail EC9998 </a:t>
                      </a:r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sng" dirty="0" smtClean="0"/>
                        <a:t>Detail </a:t>
                      </a:r>
                      <a:r>
                        <a:rPr lang="en-US" sz="1200" b="0" dirty="0" smtClean="0"/>
                        <a:t>:</a:t>
                      </a:r>
                    </a:p>
                    <a:p>
                      <a:r>
                        <a:rPr lang="en-US" sz="1200" b="0" dirty="0" smtClean="0"/>
                        <a:t>- All</a:t>
                      </a:r>
                      <a:r>
                        <a:rPr lang="en-US" sz="1200" b="0" baseline="0" dirty="0" smtClean="0"/>
                        <a:t> drive EC9998 was resume then found F002 fail ECF002 after drive ran 3 </a:t>
                      </a:r>
                      <a:r>
                        <a:rPr lang="en-US" sz="1200" b="0" baseline="0" dirty="0" err="1" smtClean="0"/>
                        <a:t>hrs</a:t>
                      </a:r>
                      <a:r>
                        <a:rPr lang="en-US" sz="1200" b="0" baseline="0" dirty="0" smtClean="0"/>
                        <a:t> approximately. </a:t>
                      </a:r>
                    </a:p>
                    <a:p>
                      <a:r>
                        <a:rPr lang="en-US" sz="1200" b="0" dirty="0" smtClean="0"/>
                        <a:t>- The</a:t>
                      </a:r>
                      <a:r>
                        <a:rPr lang="en-US" sz="1200" b="0" baseline="0" dirty="0" smtClean="0"/>
                        <a:t> ECF002 fail with all tester Neptune II enterprise tester </a:t>
                      </a:r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  <a:p>
                      <a:endParaRPr 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810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3" y="1861457"/>
            <a:ext cx="3990975" cy="3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48300"/>
            <a:ext cx="3990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838200" y="5734050"/>
            <a:ext cx="22860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3352800" y="5680219"/>
            <a:ext cx="722539" cy="336262"/>
          </a:xfrm>
          <a:prstGeom prst="leftArrow">
            <a:avLst>
              <a:gd name="adj1" fmla="val 50000"/>
              <a:gd name="adj2" fmla="val 4618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5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76487" y="5448300"/>
            <a:ext cx="1885268" cy="24622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Drive fail after running 1-3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hrs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th-TH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6837" y="5437763"/>
            <a:ext cx="4001862" cy="110799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rgbClr val="3333FF"/>
                </a:solidFill>
              </a:rPr>
              <a:t>Conclusion</a:t>
            </a:r>
          </a:p>
          <a:p>
            <a:pPr algn="l"/>
            <a:r>
              <a:rPr lang="en-US" b="1" dirty="0"/>
              <a:t>x</a:t>
            </a:r>
            <a:r>
              <a:rPr lang="en-US" b="1" dirty="0" smtClean="0"/>
              <a:t>1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00FF"/>
                </a:solidFill>
              </a:rPr>
              <a:t>Note relate </a:t>
            </a:r>
            <a:r>
              <a:rPr lang="en-US" b="1" dirty="0" smtClean="0"/>
              <a:t>with tester problem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93862"/>
            <a:ext cx="6553200" cy="461665"/>
          </a:xfrm>
        </p:spPr>
        <p:txBody>
          <a:bodyPr/>
          <a:lstStyle/>
          <a:p>
            <a:pPr algn="l"/>
            <a:r>
              <a:rPr lang="en-US" dirty="0" smtClean="0">
                <a:cs typeface="Tahoma" pitchFamily="34" charset="0"/>
              </a:rPr>
              <a:t>Data Analysis = X2 </a:t>
            </a:r>
            <a:r>
              <a:rPr lang="en-US" sz="2400" dirty="0"/>
              <a:t>Code package </a:t>
            </a:r>
            <a:r>
              <a:rPr lang="en-US" sz="2400" dirty="0" smtClean="0"/>
              <a:t>problem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4" y="1233487"/>
            <a:ext cx="6690759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4" y="3581400"/>
            <a:ext cx="6690759" cy="289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485514" y="5252110"/>
            <a:ext cx="6690760" cy="122396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5514" y="1752600"/>
            <a:ext cx="6690760" cy="1451632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514" y="788313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MFGD Files.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9747" y="3222879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MFGC Files.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7315200" y="1801156"/>
            <a:ext cx="155448" cy="132304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marR="0" indent="-23177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>
            <a:off x="7248525" y="5252109"/>
            <a:ext cx="155448" cy="122395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marR="0" indent="-23177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215842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1600" dirty="0" smtClean="0">
                <a:latin typeface="+mn-lt"/>
                <a:cs typeface="+mn-cs"/>
              </a:rPr>
              <a:t>100% same.</a:t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solidFill>
                  <a:srgbClr val="00B050"/>
                </a:solidFill>
              </a:rPr>
              <a:t>OK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9893" y="5721010"/>
            <a:ext cx="1754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100% same.</a:t>
            </a:r>
            <a:br>
              <a:rPr lang="en-US" sz="2200" dirty="0" smtClean="0">
                <a:latin typeface="+mn-lt"/>
                <a:ea typeface="+mn-ea"/>
                <a:cs typeface="+mn-cs"/>
              </a:rPr>
            </a:br>
            <a:r>
              <a:rPr lang="en-US" sz="220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OK</a:t>
            </a:r>
            <a:endParaRPr lang="en-US" sz="2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9276" y="3837140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Code section</a:t>
            </a:r>
            <a:endParaRPr lang="th-TH" sz="1600" b="1" dirty="0">
              <a:solidFill>
                <a:srgbClr val="0000FF"/>
              </a:solidFill>
            </a:endParaRPr>
          </a:p>
        </p:txBody>
      </p:sp>
      <p:cxnSp>
        <p:nvCxnSpPr>
          <p:cNvPr id="14" name="Elbow Connector 13"/>
          <p:cNvCxnSpPr>
            <a:endCxn id="2" idx="0"/>
          </p:cNvCxnSpPr>
          <p:nvPr/>
        </p:nvCxnSpPr>
        <p:spPr bwMode="auto">
          <a:xfrm>
            <a:off x="7176273" y="3204232"/>
            <a:ext cx="938942" cy="632908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endCxn id="2" idx="2"/>
          </p:cNvCxnSpPr>
          <p:nvPr/>
        </p:nvCxnSpPr>
        <p:spPr bwMode="auto">
          <a:xfrm rot="5400000" flipH="1" flipV="1">
            <a:off x="7107536" y="4244431"/>
            <a:ext cx="1076416" cy="938942"/>
          </a:xfrm>
          <a:prstGeom prst="bent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52800" y="777254"/>
            <a:ext cx="5465643" cy="76944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rgbClr val="3333FF"/>
                </a:solidFill>
              </a:rPr>
              <a:t>Conclusion</a:t>
            </a:r>
          </a:p>
          <a:p>
            <a:pPr algn="l"/>
            <a:r>
              <a:rPr lang="en-US" b="1" dirty="0" smtClean="0"/>
              <a:t>x2</a:t>
            </a:r>
            <a:r>
              <a:rPr lang="en-US" dirty="0" smtClean="0"/>
              <a:t> : </a:t>
            </a:r>
            <a:r>
              <a:rPr lang="en-US" b="1" dirty="0" smtClean="0">
                <a:solidFill>
                  <a:srgbClr val="0000FF"/>
                </a:solidFill>
              </a:rPr>
              <a:t>Note relate </a:t>
            </a:r>
            <a:r>
              <a:rPr lang="en-US" b="1" dirty="0" smtClean="0"/>
              <a:t>with code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7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09251"/>
            <a:ext cx="6553200" cy="430887"/>
          </a:xfrm>
        </p:spPr>
        <p:txBody>
          <a:bodyPr/>
          <a:lstStyle/>
          <a:p>
            <a:pPr algn="l"/>
            <a:r>
              <a:rPr lang="en-US" dirty="0" smtClean="0">
                <a:cs typeface="Tahoma" pitchFamily="34" charset="0"/>
              </a:rPr>
              <a:t>Data Analysis = </a:t>
            </a:r>
            <a:r>
              <a:rPr lang="en-US" dirty="0">
                <a:cs typeface="Tahoma" pitchFamily="34" charset="0"/>
              </a:rPr>
              <a:t>X3  Resume functional </a:t>
            </a:r>
            <a:r>
              <a:rPr lang="en-US" dirty="0" smtClean="0">
                <a:cs typeface="Tahoma" pitchFamily="34" charset="0"/>
              </a:rPr>
              <a:t>problem</a:t>
            </a:r>
            <a:endParaRPr lang="en-US" altLang="ja-JP" dirty="0" smtClean="0">
              <a:ea typeface="ＭＳ Ｐゴシック" charset="-128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552824" y="4063879"/>
            <a:ext cx="5362576" cy="247979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4" name="Straight Arrow Connector 3"/>
          <p:cNvCxnSpPr>
            <a:endCxn id="12" idx="2"/>
          </p:cNvCxnSpPr>
          <p:nvPr/>
        </p:nvCxnSpPr>
        <p:spPr>
          <a:xfrm>
            <a:off x="1804988" y="1497585"/>
            <a:ext cx="10319" cy="4841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ounded Rectangle 4"/>
          <p:cNvSpPr/>
          <p:nvPr/>
        </p:nvSpPr>
        <p:spPr>
          <a:xfrm>
            <a:off x="1119982" y="1295972"/>
            <a:ext cx="1390650" cy="20161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Start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38968" y="3217444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Data SAT and SID SAT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638968" y="1645222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RWDC.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38968" y="2169296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RRO/NRRO/RTV.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38968" y="4265592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Load Unload.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38968" y="4527629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CSO.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38968" y="5575777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Final Pack Scan.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19982" y="6122519"/>
            <a:ext cx="1390650" cy="2169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End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638968" y="5837810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Final Pack Scan Revisit.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638968" y="1907259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Transfer function Analysis.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38968" y="3479481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Pad SID.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638968" y="5313740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Pad and fill.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638968" y="4003555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Pad SAT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638968" y="3741518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>
                <a:solidFill>
                  <a:schemeClr val="tx1"/>
                </a:solidFill>
              </a:rPr>
              <a:t>Functional SAT (logical).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638968" y="2693370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ATI.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38968" y="2955407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b="1" dirty="0">
                <a:solidFill>
                  <a:srgbClr val="FF0000"/>
                </a:solidFill>
              </a:rPr>
              <a:t>P plus Q </a:t>
            </a:r>
            <a:r>
              <a:rPr lang="en-US" sz="1200" b="1" dirty="0" smtClean="0">
                <a:solidFill>
                  <a:srgbClr val="FF0000"/>
                </a:solidFill>
              </a:rPr>
              <a:t>(61xx)</a:t>
            </a:r>
            <a:endParaRPr lang="th-TH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638968" y="5051703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CST.</a:t>
            </a:r>
            <a:endParaRPr lang="th-TH" sz="1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638968" y="4789666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Head Instability (BEM)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638968" y="2431333"/>
            <a:ext cx="2339975" cy="215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Head Instability (SER)</a:t>
            </a:r>
            <a:endParaRPr lang="th-TH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3381365" y="3116901"/>
            <a:ext cx="8667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686165" y="2832009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1100" b="1" dirty="0" smtClean="0">
                <a:latin typeface="+mn-lt"/>
                <a:ea typeface="+mn-ea"/>
                <a:cs typeface="+mn-cs"/>
              </a:rPr>
              <a:t>Pointer to </a:t>
            </a:r>
            <a:r>
              <a:rPr lang="en-US" sz="1100" b="1" dirty="0"/>
              <a:t>s</a:t>
            </a:r>
            <a:r>
              <a:rPr lang="en-US" sz="1100" b="1" dirty="0" smtClean="0"/>
              <a:t>equence </a:t>
            </a:r>
            <a:r>
              <a:rPr lang="en-US" sz="1100" b="1" dirty="0" smtClean="0">
                <a:latin typeface="+mn-lt"/>
                <a:ea typeface="+mn-ea"/>
                <a:cs typeface="+mn-cs"/>
              </a:rPr>
              <a:t>.</a:t>
            </a:r>
            <a:endParaRPr lang="en-US" sz="1100" b="1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0840" y="1159272"/>
            <a:ext cx="5610225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dirty="0" smtClean="0">
                <a:latin typeface="+mn-lt"/>
                <a:ea typeface="+mn-ea"/>
                <a:cs typeface="+mn-cs"/>
              </a:rPr>
              <a:t>Suspect problem from P plus Q sequen</a:t>
            </a:r>
            <a:r>
              <a:rPr lang="en-US" dirty="0" smtClean="0">
                <a:latin typeface="+mn-lt"/>
                <a:cs typeface="+mn-cs"/>
              </a:rPr>
              <a:t>ce</a:t>
            </a:r>
            <a:r>
              <a:rPr lang="en-US" sz="2200" dirty="0" smtClean="0">
                <a:latin typeface="+mn-lt"/>
                <a:ea typeface="+mn-ea"/>
                <a:cs typeface="+mn-cs"/>
              </a:rPr>
              <a:t>.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33774" y="2277246"/>
            <a:ext cx="3400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Resume before PPQ OK</a:t>
            </a:r>
            <a:endParaRPr lang="en-US" sz="22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1365" y="3586399"/>
            <a:ext cx="3857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Resume after PPQ fail F002</a:t>
            </a:r>
            <a:endParaRPr lang="en-US" sz="2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Right Brace 28"/>
          <p:cNvSpPr/>
          <p:nvPr/>
        </p:nvSpPr>
        <p:spPr bwMode="auto">
          <a:xfrm>
            <a:off x="3116198" y="1615237"/>
            <a:ext cx="87248" cy="1501663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marR="0" indent="-23177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0" name="Right Brace 29"/>
          <p:cNvSpPr/>
          <p:nvPr/>
        </p:nvSpPr>
        <p:spPr bwMode="auto">
          <a:xfrm>
            <a:off x="3135247" y="3269214"/>
            <a:ext cx="136399" cy="2784496"/>
          </a:xfrm>
          <a:prstGeom prst="rightBrace">
            <a:avLst>
              <a:gd name="adj1" fmla="val 8333"/>
              <a:gd name="adj2" fmla="val 2673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marR="0" indent="-23177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499" y="4111504"/>
            <a:ext cx="2633465" cy="230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532946" y="4111505"/>
            <a:ext cx="22955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ct val="60000"/>
              </a:spcBef>
              <a:spcAft>
                <a:spcPts val="200"/>
              </a:spcAft>
              <a:buClr>
                <a:srgbClr val="00ABD2"/>
              </a:buClr>
              <a:buSzPct val="100000"/>
              <a:buNone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All sequence after PPQ(61xx) will resume fail F002.</a:t>
            </a:r>
            <a:endParaRPr lang="en-US" sz="1600" dirty="0">
              <a:latin typeface="+mn-lt"/>
              <a:ea typeface="+mn-ea"/>
              <a:cs typeface="+mn-cs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45" y="4950302"/>
            <a:ext cx="14954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748086" y="4265592"/>
            <a:ext cx="214314" cy="215156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69" name="Elbow Connector 7168"/>
          <p:cNvCxnSpPr/>
          <p:nvPr/>
        </p:nvCxnSpPr>
        <p:spPr bwMode="auto">
          <a:xfrm rot="10800000">
            <a:off x="3203446" y="4942502"/>
            <a:ext cx="544640" cy="398870"/>
          </a:xfrm>
          <a:prstGeom prst="bent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7137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_aWDco_2003_v2">
  <a:themeElements>
    <a:clrScheme name="HGST_aWDco_2003_v2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1B039"/>
      </a:folHlink>
    </a:clrScheme>
    <a:fontScheme name="HGST_aWDco_2003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GST_aWDco_2003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GST_aWDco_2003_NP_v2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66965"/>
      </a:accent1>
      <a:accent2>
        <a:srgbClr val="89BA61"/>
      </a:accent2>
      <a:accent3>
        <a:srgbClr val="FFFFFF"/>
      </a:accent3>
      <a:accent4>
        <a:srgbClr val="000000"/>
      </a:accent4>
      <a:accent5>
        <a:srgbClr val="C3B9B8"/>
      </a:accent5>
      <a:accent6>
        <a:srgbClr val="7CA857"/>
      </a:accent6>
      <a:hlink>
        <a:srgbClr val="548DD4"/>
      </a:hlink>
      <a:folHlink>
        <a:srgbClr val="D5CCB0"/>
      </a:folHlink>
    </a:clrScheme>
    <a:fontScheme name="HGST_aWDco_2003_NP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GST_aWDco_2003_NP_v2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AA98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aWDco_2003_NP_v2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66965"/>
        </a:accent1>
        <a:accent2>
          <a:srgbClr val="89BA61"/>
        </a:accent2>
        <a:accent3>
          <a:srgbClr val="FFFFFF"/>
        </a:accent3>
        <a:accent4>
          <a:srgbClr val="000000"/>
        </a:accent4>
        <a:accent5>
          <a:srgbClr val="C3B9B8"/>
        </a:accent5>
        <a:accent6>
          <a:srgbClr val="7CA857"/>
        </a:accent6>
        <a:hlink>
          <a:srgbClr val="548DD4"/>
        </a:hlink>
        <a:folHlink>
          <a:srgbClr val="D1B0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</TotalTime>
  <Words>1244</Words>
  <Application>Microsoft Office PowerPoint</Application>
  <PresentationFormat>On-screen Show (4:3)</PresentationFormat>
  <Paragraphs>335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HGST_aWDco_2003_v2</vt:lpstr>
      <vt:lpstr>HGST_aWDco_2003_NP_v2</vt:lpstr>
      <vt:lpstr>Subject :  CEP product fail ECF002 in Neptune Enterprise (PID:6800)   </vt:lpstr>
      <vt:lpstr>CEP product fail ECF002 in Neptune Enterprise </vt:lpstr>
      <vt:lpstr>Problem Title</vt:lpstr>
      <vt:lpstr>Resume Functionality : Problem Analysis </vt:lpstr>
      <vt:lpstr>Action Summary</vt:lpstr>
      <vt:lpstr>PowerPoint Presentation</vt:lpstr>
      <vt:lpstr>Data Analysis = X1 tester problem</vt:lpstr>
      <vt:lpstr>Data Analysis = X2 Code package problem</vt:lpstr>
      <vt:lpstr>Data Analysis = X3  Resume functional problem</vt:lpstr>
      <vt:lpstr>Action Summary</vt:lpstr>
      <vt:lpstr>Action Summary.</vt:lpstr>
      <vt:lpstr>PowerPoint Presentation</vt:lpstr>
      <vt:lpstr>Activity to find root cause.</vt:lpstr>
      <vt:lpstr>Change item concern.</vt:lpstr>
      <vt:lpstr>Back up symptom of F002</vt:lpstr>
      <vt:lpstr>Improvement Topic</vt:lpstr>
      <vt:lpstr>PowerPoint Presentation</vt:lpstr>
    </vt:vector>
  </TitlesOfParts>
  <Company>Hitachi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Hitachi Associate</dc:creator>
  <cp:lastModifiedBy>Phanuwat Jakkaew</cp:lastModifiedBy>
  <cp:revision>177</cp:revision>
  <dcterms:created xsi:type="dcterms:W3CDTF">2012-03-30T01:02:33Z</dcterms:created>
  <dcterms:modified xsi:type="dcterms:W3CDTF">2014-04-29T03:49:06Z</dcterms:modified>
</cp:coreProperties>
</file>