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2014</a:t>
            </a:r>
            <a:r>
              <a:rPr lang="en-US" altLang="en-US" sz="75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sz="750" kern="12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HGST, INC.  </a:t>
            </a:r>
            <a:r>
              <a:rPr lang="en-US" altLang="en-US" sz="750" kern="1200" dirty="0" smtClean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|  </a:t>
            </a:r>
            <a:r>
              <a:rPr lang="en-US" altLang="en-US" sz="750" dirty="0" smtClean="0">
                <a:solidFill>
                  <a:srgbClr val="7A777A"/>
                </a:solidFill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pic>
        <p:nvPicPr>
          <p:cNvPr id="8" name="Picture 7" descr="Kinetic_Wave_12_DK_BLU.png"/>
          <p:cNvPicPr>
            <a:picLocks noChangeAspect="1"/>
          </p:cNvPicPr>
          <p:nvPr/>
        </p:nvPicPr>
        <p:blipFill>
          <a:blip r:embed="rId3" cstate="print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49259" t="26746" r="-8295"/>
          <a:stretch>
            <a:fillRect/>
          </a:stretch>
        </p:blipFill>
        <p:spPr>
          <a:xfrm>
            <a:off x="0" y="0"/>
            <a:ext cx="3517900" cy="50691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/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  <a:prstGeom prst="rect">
            <a:avLst/>
          </a:prstGeom>
        </p:spPr>
        <p:txBody>
          <a:bodyPr/>
          <a:lstStyle>
            <a:lvl1pPr indent="-137160">
              <a:buFontTx/>
              <a:buNone/>
              <a:defRPr sz="3200"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blah blah”</a:t>
            </a:r>
          </a:p>
        </p:txBody>
      </p:sp>
      <p:pic>
        <p:nvPicPr>
          <p:cNvPr id="6" name="Picture 5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98431" y="79926"/>
            <a:ext cx="8478211" cy="4900495"/>
          </a:xfrm>
        </p:spPr>
        <p:txBody>
          <a:bodyPr/>
          <a:lstStyle>
            <a:lvl1pPr marL="168275" indent="-168275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“Click to edit Master title style.”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3" y="5257800"/>
            <a:ext cx="8315325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491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6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inetic_Wave_12_white.png"/>
          <p:cNvPicPr>
            <a:picLocks noChangeAspect="1"/>
          </p:cNvPicPr>
          <p:nvPr/>
        </p:nvPicPr>
        <p:blipFill>
          <a:blip r:embed="rId2" cstate="print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2013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&amp; 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netic_Wave_12_DK_BLU.png"/>
          <p:cNvPicPr>
            <a:picLocks noChangeAspect="1"/>
          </p:cNvPicPr>
          <p:nvPr/>
        </p:nvPicPr>
        <p:blipFill>
          <a:blip r:embed="rId2" cstate="print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2013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Kinetic_Wave_12_white.png"/>
          <p:cNvPicPr>
            <a:picLocks noChangeAspect="1"/>
          </p:cNvPicPr>
          <p:nvPr/>
        </p:nvPicPr>
        <p:blipFill>
          <a:blip r:embed="rId2" cstate="print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</a:t>
            </a:r>
          </a:p>
        </p:txBody>
      </p:sp>
    </p:spTree>
    <p:extLst>
      <p:ext uri="{BB962C8B-B14F-4D97-AF65-F5344CB8AC3E}">
        <p14:creationId xmlns:p14="http://schemas.microsoft.com/office/powerpoint/2010/main" val="4254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6" name="Picture 5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Picture 5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9" name="Picture 8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/>
        </p:nvPicPr>
        <p:blipFill>
          <a:blip r:embed="rId2" cstate="print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644135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065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ABD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chemeClr val="tx1"/>
          </a:solidFill>
          <a:latin typeface="+mn-lt"/>
          <a:ea typeface="+mn-ea"/>
          <a:cs typeface="+mn-cs"/>
        </a:defRPr>
      </a:lvl1pPr>
      <a:lvl2pPr marL="452438" indent="0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None/>
        <a:defRPr sz="1800" b="0">
          <a:solidFill>
            <a:srgbClr val="7A777A"/>
          </a:solidFill>
          <a:latin typeface="+mn-lt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20000"/>
        </a:spcAft>
        <a:buClr>
          <a:schemeClr val="accent4"/>
        </a:buClr>
        <a:buChar char="–"/>
        <a:defRPr sz="1400" b="0">
          <a:solidFill>
            <a:srgbClr val="7A777A"/>
          </a:solidFill>
          <a:latin typeface="+mn-lt"/>
          <a:cs typeface="+mn-cs"/>
        </a:defRPr>
      </a:lvl3pPr>
      <a:lvl4pPr marL="1146175" indent="-176213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chemeClr val="tx1"/>
          </a:solidFill>
          <a:latin typeface="+mn-lt"/>
          <a:cs typeface="+mn-cs"/>
        </a:defRPr>
      </a:lvl4pPr>
      <a:lvl5pPr marL="1422400" indent="-161925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B@b.com" TargetMode="External"/><Relationship Id="rId3" Type="http://schemas.openxmlformats.org/officeDocument/2006/relationships/image" Target="../media/image14.png"/><Relationship Id="rId7" Type="http://schemas.openxmlformats.org/officeDocument/2006/relationships/hyperlink" Target="mailto:A@a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slide" Target="slide2.xm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PRB TE</a:t>
            </a:r>
          </a:p>
          <a:p>
            <a:r>
              <a:rPr lang="en-US" dirty="0" smtClean="0"/>
              <a:t>Update : 02-Feb-2015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Trial tracker status.</a:t>
            </a:r>
            <a:br>
              <a:rPr lang="en-US" dirty="0" smtClean="0"/>
            </a:br>
            <a:r>
              <a:rPr lang="en-US" dirty="0" smtClean="0"/>
              <a:t>Manual user guide.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5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Tracker status V1.2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Trial tracker status 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600" dirty="0" smtClean="0"/>
              <a:t>Trial tracker status is a test time / yield / Pass fail code tracker / Summary system.</a:t>
            </a:r>
            <a:r>
              <a:rPr lang="en-US" sz="1600" smtClean="0"/>
              <a:t/>
            </a:r>
            <a:br>
              <a:rPr lang="en-US" sz="1600" smtClean="0"/>
            </a:br>
            <a:endParaRPr lang="en-US" sz="1600" smtClean="0"/>
          </a:p>
          <a:p>
            <a:r>
              <a:rPr lang="en-US" sz="1600" smtClean="0"/>
              <a:t>Feature </a:t>
            </a:r>
            <a:r>
              <a:rPr lang="en-US" sz="1600" dirty="0" smtClean="0"/>
              <a:t>support:</a:t>
            </a:r>
          </a:p>
          <a:p>
            <a:pPr lvl="1"/>
            <a:r>
              <a:rPr lang="en-US" sz="1200" dirty="0" smtClean="0"/>
              <a:t>Summary by process (Function / SRST / Final / Featuring test) and by MTYPE</a:t>
            </a:r>
          </a:p>
          <a:p>
            <a:pPr lvl="1"/>
            <a:r>
              <a:rPr lang="en-US" sz="1200" dirty="0" smtClean="0"/>
              <a:t>Summary percent completion, yield , test time, </a:t>
            </a:r>
            <a:r>
              <a:rPr lang="en-US" sz="1200" dirty="0" err="1" smtClean="0"/>
              <a:t>PFCode</a:t>
            </a:r>
            <a:r>
              <a:rPr lang="en-US" sz="1200" dirty="0" smtClean="0"/>
              <a:t> each process.</a:t>
            </a:r>
          </a:p>
          <a:p>
            <a:pPr lvl="1"/>
            <a:r>
              <a:rPr lang="en-US" sz="1200" dirty="0" smtClean="0"/>
              <a:t>Test time summary: min, max , average, 95% completion.</a:t>
            </a:r>
          </a:p>
          <a:p>
            <a:pPr lvl="1"/>
            <a:r>
              <a:rPr lang="en-US" sz="1200" dirty="0" smtClean="0"/>
              <a:t>Error code ratio.</a:t>
            </a:r>
          </a:p>
          <a:p>
            <a:pPr lvl="1"/>
            <a:r>
              <a:rPr lang="en-US" sz="1200" dirty="0" smtClean="0"/>
              <a:t>All data from PID 6400, 6600, 68800 and 9000.</a:t>
            </a:r>
          </a:p>
          <a:p>
            <a:pPr lvl="1"/>
            <a:r>
              <a:rPr lang="en-US" sz="1200" dirty="0"/>
              <a:t>Report </a:t>
            </a:r>
            <a:r>
              <a:rPr lang="en-US" sz="1200" dirty="0" smtClean="0"/>
              <a:t>summary by email </a:t>
            </a:r>
            <a:r>
              <a:rPr lang="en-US" sz="1200" dirty="0"/>
              <a:t>to </a:t>
            </a:r>
            <a:r>
              <a:rPr lang="en-US" sz="1200" dirty="0" smtClean="0"/>
              <a:t>owner every day morning.</a:t>
            </a:r>
            <a:endParaRPr lang="en-US" sz="1200" dirty="0"/>
          </a:p>
          <a:p>
            <a:pPr lvl="1"/>
            <a:r>
              <a:rPr lang="en-US" sz="1200" dirty="0" smtClean="0"/>
              <a:t>Report System error to owner and admin.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User guide.</a:t>
            </a:r>
          </a:p>
          <a:p>
            <a:pPr lvl="1"/>
            <a:r>
              <a:rPr lang="en-US" sz="1200" dirty="0" smtClean="0">
                <a:hlinkClick r:id="rId2" action="ppaction://hlinksldjump"/>
              </a:rPr>
              <a:t>How to access to System ?</a:t>
            </a:r>
          </a:p>
          <a:p>
            <a:pPr lvl="1"/>
            <a:r>
              <a:rPr lang="en-US" sz="1200" dirty="0" smtClean="0">
                <a:hlinkClick r:id="rId3" action="ppaction://hlinksldjump"/>
              </a:rPr>
              <a:t>Home Page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4" action="ppaction://hlinksldjump"/>
              </a:rPr>
              <a:t>How to execute Tracker condition ?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5" action="ppaction://hlinksldjump"/>
              </a:rPr>
              <a:t>How to create new Tracker condition ?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2823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User guide.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1" dirty="0" smtClean="0"/>
              <a:t>Host </a:t>
            </a:r>
            <a:r>
              <a:rPr lang="en-US" sz="1600" b="1" dirty="0"/>
              <a:t>name </a:t>
            </a:r>
            <a:r>
              <a:rPr lang="en-US" sz="1600" dirty="0" smtClean="0"/>
              <a:t>: http</a:t>
            </a:r>
            <a:r>
              <a:rPr lang="en-US" sz="1600" dirty="0"/>
              <a:t>://4524r8at2tn.hgst.com:8080/te5/ </a:t>
            </a:r>
            <a:endParaRPr lang="en-US" sz="1600" dirty="0" smtClean="0"/>
          </a:p>
          <a:p>
            <a:r>
              <a:rPr lang="en-US" sz="1600" b="1" dirty="0" smtClean="0"/>
              <a:t>User name </a:t>
            </a:r>
            <a:r>
              <a:rPr lang="en-US" sz="1600" dirty="0" smtClean="0"/>
              <a:t>: administrator </a:t>
            </a:r>
          </a:p>
          <a:p>
            <a:r>
              <a:rPr lang="en-US" sz="1600" b="1" dirty="0" smtClean="0"/>
              <a:t>Password  </a:t>
            </a:r>
            <a:r>
              <a:rPr lang="en-US" sz="1600" dirty="0" smtClean="0"/>
              <a:t>: zaq1wsx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5486400" cy="3778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hlinkClick r:id="rId3" action="ppaction://hlinksldjump"/>
          </p:cNvPr>
          <p:cNvSpPr/>
          <p:nvPr/>
        </p:nvSpPr>
        <p:spPr bwMode="auto">
          <a:xfrm>
            <a:off x="8610600" y="6172200"/>
            <a:ext cx="533400" cy="2728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11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of Trial tracker system.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b="52855"/>
          <a:stretch/>
        </p:blipFill>
        <p:spPr>
          <a:xfrm>
            <a:off x="1819716" y="1007457"/>
            <a:ext cx="5296359" cy="181792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8" y="2961786"/>
            <a:ext cx="7811177" cy="345215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 bwMode="auto">
          <a:xfrm>
            <a:off x="4876800" y="1534452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15000" y="2514600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16861" y="2832413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43400" y="1981200"/>
            <a:ext cx="800100" cy="228600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3729398" y="3996798"/>
            <a:ext cx="2722215" cy="304800"/>
          </a:xfrm>
          <a:prstGeom prst="borderCallout2">
            <a:avLst>
              <a:gd name="adj1" fmla="val 15750"/>
              <a:gd name="adj2" fmla="val -3966"/>
              <a:gd name="adj3" fmla="val 18750"/>
              <a:gd name="adj4" fmla="val -16667"/>
              <a:gd name="adj5" fmla="val 166500"/>
              <a:gd name="adj6" fmla="val -36926"/>
            </a:avLst>
          </a:prstGeom>
          <a:solidFill>
            <a:schemeClr val="accent3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Tracker Subject selection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4535835" y="5206192"/>
            <a:ext cx="2722215" cy="304800"/>
          </a:xfrm>
          <a:prstGeom prst="borderCallout2">
            <a:avLst>
              <a:gd name="adj1" fmla="val 15750"/>
              <a:gd name="adj2" fmla="val -3966"/>
              <a:gd name="adj3" fmla="val 18750"/>
              <a:gd name="adj4" fmla="val -16667"/>
              <a:gd name="adj5" fmla="val -40500"/>
              <a:gd name="adj6" fmla="val -36254"/>
            </a:avLst>
          </a:prstGeom>
          <a:solidFill>
            <a:schemeClr val="accent3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Action button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697156" y="4895537"/>
            <a:ext cx="381000" cy="293352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04881" y="4895537"/>
            <a:ext cx="381000" cy="293352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2606" y="4895537"/>
            <a:ext cx="535394" cy="293352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67866" y="4895537"/>
            <a:ext cx="818333" cy="293352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584742" y="4798450"/>
            <a:ext cx="2453858" cy="53816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 bwMode="auto">
          <a:xfrm>
            <a:off x="1819716" y="5478996"/>
            <a:ext cx="2722215" cy="304800"/>
          </a:xfrm>
          <a:prstGeom prst="borderCallout2">
            <a:avLst>
              <a:gd name="adj1" fmla="val 15750"/>
              <a:gd name="adj2" fmla="val -3966"/>
              <a:gd name="adj3" fmla="val 18750"/>
              <a:gd name="adj4" fmla="val -16667"/>
              <a:gd name="adj5" fmla="val 229500"/>
              <a:gd name="adj6" fmla="val -26849"/>
            </a:avLst>
          </a:prstGeom>
          <a:solidFill>
            <a:schemeClr val="accent3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User Guide</a:t>
            </a: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3815443" y="2741866"/>
            <a:ext cx="446313" cy="4858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 bwMode="auto">
          <a:xfrm>
            <a:off x="8610600" y="6172200"/>
            <a:ext cx="533400" cy="2728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3340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Tracker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tretch/>
        </p:blipFill>
        <p:spPr>
          <a:xfrm>
            <a:off x="782424" y="1014031"/>
            <a:ext cx="3749365" cy="3436918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 bwMode="auto">
          <a:xfrm>
            <a:off x="3288670" y="2141525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319307" y="2716984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4736470" y="1837636"/>
            <a:ext cx="2815526" cy="300841"/>
          </a:xfrm>
          <a:prstGeom prst="borderCallout1">
            <a:avLst>
              <a:gd name="adj1" fmla="val 27869"/>
              <a:gd name="adj2" fmla="val -2162"/>
              <a:gd name="adj3" fmla="val 112500"/>
              <a:gd name="adj4" fmla="val -3833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Click [Select Tracker CSV file.]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5570796" y="2482901"/>
            <a:ext cx="1981200" cy="300841"/>
          </a:xfrm>
          <a:prstGeom prst="borderCallout1">
            <a:avLst>
              <a:gd name="adj1" fmla="val 24829"/>
              <a:gd name="adj2" fmla="val -4179"/>
              <a:gd name="adj3" fmla="val 112500"/>
              <a:gd name="adj4" fmla="val -3833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Select condition.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396" t="24955" r="1396" b="19361"/>
          <a:stretch/>
        </p:blipFill>
        <p:spPr>
          <a:xfrm>
            <a:off x="599766" y="4450950"/>
            <a:ext cx="7872142" cy="18416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Oval 9"/>
          <p:cNvSpPr/>
          <p:nvPr/>
        </p:nvSpPr>
        <p:spPr bwMode="auto">
          <a:xfrm>
            <a:off x="3478105" y="5219388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4452534" y="5290061"/>
            <a:ext cx="1981200" cy="300841"/>
          </a:xfrm>
          <a:prstGeom prst="borderCallout1">
            <a:avLst>
              <a:gd name="adj1" fmla="val 33948"/>
              <a:gd name="adj2" fmla="val -4641"/>
              <a:gd name="adj3" fmla="val 112500"/>
              <a:gd name="adj4" fmla="val -3833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Click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ExecuteTracker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80" y="3643580"/>
            <a:ext cx="3055885" cy="122692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/>
          <p:cNvSpPr/>
          <p:nvPr/>
        </p:nvSpPr>
        <p:spPr bwMode="auto">
          <a:xfrm>
            <a:off x="7979648" y="4104643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</a:p>
        </p:txBody>
      </p:sp>
      <p:sp>
        <p:nvSpPr>
          <p:cNvPr id="14" name="Line Callout 1 13"/>
          <p:cNvSpPr/>
          <p:nvPr/>
        </p:nvSpPr>
        <p:spPr bwMode="auto">
          <a:xfrm flipH="1">
            <a:off x="6433733" y="4437150"/>
            <a:ext cx="1084735" cy="300841"/>
          </a:xfrm>
          <a:prstGeom prst="borderCallout1">
            <a:avLst>
              <a:gd name="adj1" fmla="val 33948"/>
              <a:gd name="adj2" fmla="val -4641"/>
              <a:gd name="adj3" fmla="val -21237"/>
              <a:gd name="adj4" fmla="val -4639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Finish.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3038789" y="4043821"/>
            <a:ext cx="760758" cy="5145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9966145">
            <a:off x="5099914" y="4623373"/>
            <a:ext cx="760758" cy="5145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" name="Rectangle 18">
            <a:hlinkClick r:id="rId5" action="ppaction://hlinksldjump"/>
          </p:cNvPr>
          <p:cNvSpPr/>
          <p:nvPr/>
        </p:nvSpPr>
        <p:spPr bwMode="auto">
          <a:xfrm>
            <a:off x="8610600" y="6172200"/>
            <a:ext cx="533400" cy="2728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0840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Tracker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59992" y="2130552"/>
            <a:ext cx="6271803" cy="317019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 bwMode="auto">
          <a:xfrm>
            <a:off x="1447800" y="1828800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5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5333019" y="1678379"/>
            <a:ext cx="2362200" cy="300841"/>
          </a:xfrm>
          <a:prstGeom prst="borderCallout1">
            <a:avLst>
              <a:gd name="adj1" fmla="val 33948"/>
              <a:gd name="adj2" fmla="val -4641"/>
              <a:gd name="adj3" fmla="val 221921"/>
              <a:gd name="adj4" fmla="val -6239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</a:pPr>
            <a:r>
              <a:rPr lang="en-US" sz="1400" dirty="0">
                <a:solidFill>
                  <a:schemeClr val="bg1"/>
                </a:solidFill>
              </a:rPr>
              <a:t>Result in your email.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 bwMode="auto">
          <a:xfrm>
            <a:off x="8610600" y="6172200"/>
            <a:ext cx="533400" cy="2728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20355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new tracker condition</a:t>
            </a:r>
            <a:r>
              <a:rPr lang="en-US" dirty="0"/>
              <a:t>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3269263" cy="1722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3886200" y="1520877"/>
            <a:ext cx="4808637" cy="1185772"/>
            <a:chOff x="4191000" y="1295400"/>
            <a:chExt cx="4808637" cy="118577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0" y="1295400"/>
              <a:ext cx="2606266" cy="11507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7266" y="1322832"/>
              <a:ext cx="2202371" cy="115834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377049" y="3256283"/>
            <a:ext cx="6324798" cy="2191700"/>
            <a:chOff x="533400" y="3581400"/>
            <a:chExt cx="6324798" cy="21917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00" y="3581400"/>
              <a:ext cx="4038950" cy="215664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3608832"/>
              <a:ext cx="2286198" cy="2164268"/>
            </a:xfrm>
            <a:prstGeom prst="rect">
              <a:avLst/>
            </a:prstGeom>
          </p:spPr>
        </p:pic>
      </p:grpSp>
      <p:sp>
        <p:nvSpPr>
          <p:cNvPr id="15" name="Oval 14"/>
          <p:cNvSpPr/>
          <p:nvPr/>
        </p:nvSpPr>
        <p:spPr bwMode="auto">
          <a:xfrm>
            <a:off x="1193602" y="2554249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913489" y="1468117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</a:p>
        </p:txBody>
      </p:sp>
      <p:sp>
        <p:nvSpPr>
          <p:cNvPr id="19" name="Line Callout 1 18"/>
          <p:cNvSpPr/>
          <p:nvPr/>
        </p:nvSpPr>
        <p:spPr bwMode="auto">
          <a:xfrm>
            <a:off x="2061046" y="2672437"/>
            <a:ext cx="1423066" cy="300841"/>
          </a:xfrm>
          <a:prstGeom prst="borderCallout1">
            <a:avLst>
              <a:gd name="adj1" fmla="val 33948"/>
              <a:gd name="adj2" fmla="val -4641"/>
              <a:gd name="adj3" fmla="val 3575"/>
              <a:gd name="adj4" fmla="val -24756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Click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" name="Line Callout 1 19"/>
          <p:cNvSpPr/>
          <p:nvPr/>
        </p:nvSpPr>
        <p:spPr bwMode="auto">
          <a:xfrm>
            <a:off x="5762645" y="1295400"/>
            <a:ext cx="1423066" cy="300841"/>
          </a:xfrm>
          <a:prstGeom prst="borderCallout1">
            <a:avLst>
              <a:gd name="adj1" fmla="val 33948"/>
              <a:gd name="adj2" fmla="val -4641"/>
              <a:gd name="adj3" fmla="val 71808"/>
              <a:gd name="adj4" fmla="val -3065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Click Tracker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" name="Line Callout 1 20"/>
          <p:cNvSpPr/>
          <p:nvPr/>
        </p:nvSpPr>
        <p:spPr bwMode="auto">
          <a:xfrm>
            <a:off x="7073566" y="2671597"/>
            <a:ext cx="1841833" cy="300841"/>
          </a:xfrm>
          <a:prstGeom prst="borderCallout1">
            <a:avLst>
              <a:gd name="adj1" fmla="val 33948"/>
              <a:gd name="adj2" fmla="val -4641"/>
              <a:gd name="adj3" fmla="val -55353"/>
              <a:gd name="adj4" fmla="val -6615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  <a:hlinkClick r:id="rId7"/>
              </a:rPr>
              <a:t>A@a.com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Arial" charset="0"/>
                <a:ea typeface="ＭＳ Ｐゴシック" pitchFamily="34" charset="-128"/>
                <a:cs typeface="Arial" charset="0"/>
              </a:rPr>
              <a:t>;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  <a:hlinkClick r:id="rId8"/>
              </a:rPr>
              <a:t>B@b.com</a:t>
            </a:r>
            <a:endParaRPr lang="en-US" sz="1400" dirty="0" smtClean="0">
              <a:solidFill>
                <a:schemeClr val="bg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Line Callout 1 21"/>
          <p:cNvSpPr/>
          <p:nvPr/>
        </p:nvSpPr>
        <p:spPr bwMode="auto">
          <a:xfrm flipH="1">
            <a:off x="3875567" y="2791098"/>
            <a:ext cx="1327762" cy="300841"/>
          </a:xfrm>
          <a:prstGeom prst="borderCallout1">
            <a:avLst>
              <a:gd name="adj1" fmla="val 33948"/>
              <a:gd name="adj2" fmla="val -4641"/>
              <a:gd name="adj3" fmla="val -58455"/>
              <a:gd name="adj4" fmla="val -2541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Fill Information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806866" y="3477205"/>
            <a:ext cx="533400" cy="3048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</a:p>
        </p:txBody>
      </p:sp>
      <p:sp>
        <p:nvSpPr>
          <p:cNvPr id="24" name="Line Callout 1 23"/>
          <p:cNvSpPr/>
          <p:nvPr/>
        </p:nvSpPr>
        <p:spPr bwMode="auto">
          <a:xfrm>
            <a:off x="7739222" y="3481164"/>
            <a:ext cx="1423066" cy="300841"/>
          </a:xfrm>
          <a:prstGeom prst="borderCallout1">
            <a:avLst>
              <a:gd name="adj1" fmla="val 33948"/>
              <a:gd name="adj2" fmla="val -4641"/>
              <a:gd name="adj3" fmla="val 71808"/>
              <a:gd name="adj4" fmla="val -3065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Fill Condition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302" y="4904719"/>
            <a:ext cx="3939881" cy="149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Line Callout 1 25"/>
          <p:cNvSpPr/>
          <p:nvPr/>
        </p:nvSpPr>
        <p:spPr bwMode="auto">
          <a:xfrm>
            <a:off x="4787719" y="4405910"/>
            <a:ext cx="1423066" cy="570762"/>
          </a:xfrm>
          <a:prstGeom prst="borderCallout1">
            <a:avLst>
              <a:gd name="adj1" fmla="val 33948"/>
              <a:gd name="adj2" fmla="val -4641"/>
              <a:gd name="adj3" fmla="val 156913"/>
              <a:gd name="adj4" fmla="val -8720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</a:pPr>
            <a:r>
              <a:rPr lang="en-US" sz="1400" dirty="0" smtClean="0">
                <a:solidFill>
                  <a:srgbClr val="FFFF00"/>
                </a:solidFill>
                <a:latin typeface="Arial" charset="0"/>
                <a:ea typeface="ＭＳ Ｐゴシック" pitchFamily="34" charset="-128"/>
                <a:cs typeface="Arial" charset="0"/>
              </a:rPr>
              <a:t>Field Date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for </a:t>
            </a:r>
            <a:b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Google Chrome.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99" y="5770069"/>
            <a:ext cx="3665538" cy="54106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Line Callout 1 27"/>
          <p:cNvSpPr/>
          <p:nvPr/>
        </p:nvSpPr>
        <p:spPr bwMode="auto">
          <a:xfrm>
            <a:off x="7486237" y="4846741"/>
            <a:ext cx="1423066" cy="570762"/>
          </a:xfrm>
          <a:prstGeom prst="borderCallout1">
            <a:avLst>
              <a:gd name="adj1" fmla="val 33948"/>
              <a:gd name="adj2" fmla="val -4641"/>
              <a:gd name="adj3" fmla="val 156913"/>
              <a:gd name="adj4" fmla="val -8720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</a:pPr>
            <a:r>
              <a:rPr lang="en-US" sz="1400" dirty="0" smtClean="0">
                <a:solidFill>
                  <a:srgbClr val="FFFF00"/>
                </a:solidFill>
                <a:latin typeface="Arial" charset="0"/>
                <a:ea typeface="ＭＳ Ｐゴシック" pitchFamily="34" charset="-128"/>
                <a:cs typeface="Arial" charset="0"/>
              </a:rPr>
              <a:t>Field Date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 for </a:t>
            </a:r>
            <a:b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Firefox.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9698" y="5493249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</a:pPr>
            <a:r>
              <a:rPr lang="en-US" sz="2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***</a:t>
            </a:r>
            <a:endParaRPr lang="en-US" sz="2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3701" y="4982126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</a:pPr>
            <a:r>
              <a:rPr lang="en-US" sz="2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***</a:t>
            </a:r>
            <a:endParaRPr lang="en-US" sz="2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3430242" y="1789731"/>
            <a:ext cx="760758" cy="5145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5690360" y="2755411"/>
            <a:ext cx="760758" cy="5145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3" name="Rectangle 32">
            <a:hlinkClick r:id="rId11" action="ppaction://hlinksldjump"/>
          </p:cNvPr>
          <p:cNvSpPr/>
          <p:nvPr/>
        </p:nvSpPr>
        <p:spPr bwMode="auto">
          <a:xfrm>
            <a:off x="8610600" y="6172200"/>
            <a:ext cx="533400" cy="2728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912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 smtClean="0"/>
              <a:t>Thank you.</a:t>
            </a:r>
            <a:br>
              <a:rPr lang="en-US" sz="6000" dirty="0" smtClean="0"/>
            </a:br>
            <a:r>
              <a:rPr lang="en-US" sz="1400" dirty="0" smtClean="0">
                <a:solidFill>
                  <a:schemeClr val="bg1"/>
                </a:solidFill>
              </a:rPr>
              <a:t>Any question please contract </a:t>
            </a:r>
            <a:r>
              <a:rPr lang="en-US" sz="1400" dirty="0" err="1" smtClean="0">
                <a:solidFill>
                  <a:schemeClr val="bg1"/>
                </a:solidFill>
              </a:rPr>
              <a:t>Piyanan.K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GST">
  <a:themeElements>
    <a:clrScheme name="HGST_light_v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A00"/>
      </a:accent1>
      <a:accent2>
        <a:srgbClr val="2C7E00"/>
      </a:accent2>
      <a:accent3>
        <a:srgbClr val="00497E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0188" indent="-230188" algn="l">
          <a:spcBef>
            <a:spcPct val="60000"/>
          </a:spcBef>
          <a:spcAft>
            <a:spcPts val="200"/>
          </a:spcAft>
          <a:buClr>
            <a:srgbClr val="00ABD2"/>
          </a:buClr>
          <a:buSzPct val="100000"/>
          <a:buFont typeface="Arial"/>
          <a:buChar char="•"/>
          <a:defRPr sz="2200" dirty="0"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GST" id="{D047DA70-ED6B-422A-9709-14AFECD894C5}" vid="{A9F2A731-B054-49CB-9F01-FAEBE0D2D3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HGST</Template>
  <TotalTime>93</TotalTime>
  <Words>125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Lucida Grande</vt:lpstr>
      <vt:lpstr>Times</vt:lpstr>
      <vt:lpstr>Wingdings</vt:lpstr>
      <vt:lpstr>HGST</vt:lpstr>
      <vt:lpstr>Trial tracker status. Manual user guide.</vt:lpstr>
      <vt:lpstr>Trial Tracker status V1.2</vt:lpstr>
      <vt:lpstr>Manual User guide.</vt:lpstr>
      <vt:lpstr>Home page of Trial tracker system.</vt:lpstr>
      <vt:lpstr>How to execute Tracker ?</vt:lpstr>
      <vt:lpstr>How to execute Tracker ?</vt:lpstr>
      <vt:lpstr>How to create new tracker condition?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 tracker status. Manual user guide.</dc:title>
  <dc:creator/>
  <cp:lastModifiedBy>Piyanan Kamlangmark</cp:lastModifiedBy>
  <cp:revision>20</cp:revision>
  <dcterms:created xsi:type="dcterms:W3CDTF">2006-08-16T00:00:00Z</dcterms:created>
  <dcterms:modified xsi:type="dcterms:W3CDTF">2015-02-04T10:17:33Z</dcterms:modified>
</cp:coreProperties>
</file>