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62"/>
  </p:notesMasterIdLst>
  <p:handoutMasterIdLst>
    <p:handoutMasterId r:id="rId63"/>
  </p:handoutMasterIdLst>
  <p:sldIdLst>
    <p:sldId id="494" r:id="rId5"/>
    <p:sldId id="332" r:id="rId6"/>
    <p:sldId id="507" r:id="rId7"/>
    <p:sldId id="1509" r:id="rId8"/>
    <p:sldId id="1496" r:id="rId9"/>
    <p:sldId id="504" r:id="rId10"/>
    <p:sldId id="522" r:id="rId11"/>
    <p:sldId id="521" r:id="rId12"/>
    <p:sldId id="524" r:id="rId13"/>
    <p:sldId id="1499" r:id="rId14"/>
    <p:sldId id="1500" r:id="rId15"/>
    <p:sldId id="1490" r:id="rId16"/>
    <p:sldId id="1501" r:id="rId17"/>
    <p:sldId id="525" r:id="rId18"/>
    <p:sldId id="1498" r:id="rId19"/>
    <p:sldId id="437" r:id="rId20"/>
    <p:sldId id="1489" r:id="rId21"/>
    <p:sldId id="1502" r:id="rId22"/>
    <p:sldId id="1469" r:id="rId23"/>
    <p:sldId id="1470" r:id="rId24"/>
    <p:sldId id="1471" r:id="rId25"/>
    <p:sldId id="1484" r:id="rId26"/>
    <p:sldId id="1473" r:id="rId27"/>
    <p:sldId id="1510" r:id="rId28"/>
    <p:sldId id="1511" r:id="rId29"/>
    <p:sldId id="1445" r:id="rId30"/>
    <p:sldId id="1446" r:id="rId31"/>
    <p:sldId id="1474" r:id="rId32"/>
    <p:sldId id="1449" r:id="rId33"/>
    <p:sldId id="1485" r:id="rId34"/>
    <p:sldId id="1476" r:id="rId35"/>
    <p:sldId id="1507" r:id="rId36"/>
    <p:sldId id="1494" r:id="rId37"/>
    <p:sldId id="1506" r:id="rId38"/>
    <p:sldId id="1508" r:id="rId39"/>
    <p:sldId id="1477" r:id="rId40"/>
    <p:sldId id="1505" r:id="rId41"/>
    <p:sldId id="1487" r:id="rId42"/>
    <p:sldId id="1456" r:id="rId43"/>
    <p:sldId id="1452" r:id="rId44"/>
    <p:sldId id="1453" r:id="rId45"/>
    <p:sldId id="1483" r:id="rId46"/>
    <p:sldId id="1486" r:id="rId47"/>
    <p:sldId id="1478" r:id="rId48"/>
    <p:sldId id="1454" r:id="rId49"/>
    <p:sldId id="1457" r:id="rId50"/>
    <p:sldId id="1458" r:id="rId51"/>
    <p:sldId id="1488" r:id="rId52"/>
    <p:sldId id="1459" r:id="rId53"/>
    <p:sldId id="1479" r:id="rId54"/>
    <p:sldId id="1480" r:id="rId55"/>
    <p:sldId id="1462" r:id="rId56"/>
    <p:sldId id="1504" r:id="rId57"/>
    <p:sldId id="1503" r:id="rId58"/>
    <p:sldId id="1466" r:id="rId59"/>
    <p:sldId id="1482" r:id="rId60"/>
    <p:sldId id="1495" r:id="rId61"/>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003366"/>
    <a:srgbClr val="990000"/>
    <a:srgbClr val="006666"/>
    <a:srgbClr val="97FFE4"/>
    <a:srgbClr val="FF0000"/>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45D90-4497-440F-A28D-D1D6014863F9}" v="2" dt="2025-05-23T11:14:01.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10" autoAdjust="0"/>
  </p:normalViewPr>
  <p:slideViewPr>
    <p:cSldViewPr snapToGrid="0">
      <p:cViewPr>
        <p:scale>
          <a:sx n="66" d="100"/>
          <a:sy n="66" d="100"/>
        </p:scale>
        <p:origin x="1301"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õ Minh An" userId="S::23520033@ms.uit.edu.vn::387eedf8-9335-4f95-97b2-3095cabac853" providerId="AD" clId="Web-{75DF1656-E397-EB4C-08B3-820EA093E585}"/>
    <pc:docChg chg="modSld">
      <pc:chgData name="Võ Minh An" userId="S::23520033@ms.uit.edu.vn::387eedf8-9335-4f95-97b2-3095cabac853" providerId="AD" clId="Web-{75DF1656-E397-EB4C-08B3-820EA093E585}" dt="2025-03-01T17:08:39.751" v="0" actId="1076"/>
      <pc:docMkLst>
        <pc:docMk/>
      </pc:docMkLst>
      <pc:sldChg chg="modSp">
        <pc:chgData name="Võ Minh An" userId="S::23520033@ms.uit.edu.vn::387eedf8-9335-4f95-97b2-3095cabac853" providerId="AD" clId="Web-{75DF1656-E397-EB4C-08B3-820EA093E585}" dt="2025-03-01T17:08:39.751" v="0" actId="1076"/>
        <pc:sldMkLst>
          <pc:docMk/>
          <pc:sldMk cId="807758210" sldId="1499"/>
        </pc:sldMkLst>
        <pc:spChg chg="mod">
          <ac:chgData name="Võ Minh An" userId="S::23520033@ms.uit.edu.vn::387eedf8-9335-4f95-97b2-3095cabac853" providerId="AD" clId="Web-{75DF1656-E397-EB4C-08B3-820EA093E585}" dt="2025-03-01T17:08:39.751" v="0" actId="1076"/>
          <ac:spMkLst>
            <pc:docMk/>
            <pc:sldMk cId="807758210" sldId="1499"/>
            <ac:spMk id="2" creationId="{7F0128F8-354D-4422-A926-72FB91DD114B}"/>
          </ac:spMkLst>
        </pc:spChg>
      </pc:sldChg>
    </pc:docChg>
  </pc:docChgLst>
  <pc:docChgLst>
    <pc:chgData clId="Web-{9DB1239C-E805-5862-7A7D-E515CFB47D00}"/>
    <pc:docChg chg="modSld">
      <pc:chgData name="" userId="" providerId="" clId="Web-{9DB1239C-E805-5862-7A7D-E515CFB47D00}" dt="2025-02-24T03:18:20.603" v="1" actId="1076"/>
      <pc:docMkLst>
        <pc:docMk/>
      </pc:docMkLst>
      <pc:sldChg chg="modSp">
        <pc:chgData name="" userId="" providerId="" clId="Web-{9DB1239C-E805-5862-7A7D-E515CFB47D00}" dt="2025-02-24T03:18:20.603" v="1" actId="1076"/>
        <pc:sldMkLst>
          <pc:docMk/>
          <pc:sldMk cId="0" sldId="494"/>
        </pc:sldMkLst>
        <pc:spChg chg="mod">
          <ac:chgData name="" userId="" providerId="" clId="Web-{9DB1239C-E805-5862-7A7D-E515CFB47D00}" dt="2025-02-24T03:18:20.603" v="1" actId="1076"/>
          <ac:spMkLst>
            <pc:docMk/>
            <pc:sldMk cId="0" sldId="494"/>
            <ac:spMk id="13315" creationId="{40C80A85-8428-4F04-9DC5-1372080F8C60}"/>
          </ac:spMkLst>
        </pc:spChg>
      </pc:sldChg>
    </pc:docChg>
  </pc:docChgLst>
  <pc:docChgLst>
    <pc:chgData name="Võ Hoài Nam" userId="S::23520990@ms.uit.edu.vn::64be43cc-bb07-411c-98ef-36b460543712" providerId="AD" clId="Web-{9F86D5D5-4D43-D3AA-4F17-D3294DF4E6EF}"/>
    <pc:docChg chg="modSld">
      <pc:chgData name="Võ Hoài Nam" userId="S::23520990@ms.uit.edu.vn::64be43cc-bb07-411c-98ef-36b460543712" providerId="AD" clId="Web-{9F86D5D5-4D43-D3AA-4F17-D3294DF4E6EF}" dt="2025-03-02T14:33:42.902" v="0" actId="1076"/>
      <pc:docMkLst>
        <pc:docMk/>
      </pc:docMkLst>
      <pc:sldChg chg="modSp">
        <pc:chgData name="Võ Hoài Nam" userId="S::23520990@ms.uit.edu.vn::64be43cc-bb07-411c-98ef-36b460543712" providerId="AD" clId="Web-{9F86D5D5-4D43-D3AA-4F17-D3294DF4E6EF}" dt="2025-03-02T14:33:42.902" v="0" actId="1076"/>
        <pc:sldMkLst>
          <pc:docMk/>
          <pc:sldMk cId="1332530950" sldId="1453"/>
        </pc:sldMkLst>
        <pc:spChg chg="mod">
          <ac:chgData name="Võ Hoài Nam" userId="S::23520990@ms.uit.edu.vn::64be43cc-bb07-411c-98ef-36b460543712" providerId="AD" clId="Web-{9F86D5D5-4D43-D3AA-4F17-D3294DF4E6EF}" dt="2025-03-02T14:33:42.902" v="0" actId="1076"/>
          <ac:spMkLst>
            <pc:docMk/>
            <pc:sldMk cId="1332530950" sldId="1453"/>
            <ac:spMk id="2" creationId="{00000000-0000-0000-0000-000000000000}"/>
          </ac:spMkLst>
        </pc:spChg>
      </pc:sldChg>
    </pc:docChg>
  </pc:docChgLst>
  <pc:docChgLst>
    <pc:chgData name="Lê Minh Tấn" userId="S::23521398@ms.uit.edu.vn::6e67ee4c-fe2f-4f6c-b015-47bd20e0af31" providerId="AD" clId="Web-{9DB1239C-E805-5862-7A7D-E515CFB47D00}"/>
    <pc:docChg chg="modSld">
      <pc:chgData name="Lê Minh Tấn" userId="S::23521398@ms.uit.edu.vn::6e67ee4c-fe2f-4f6c-b015-47bd20e0af31" providerId="AD" clId="Web-{9DB1239C-E805-5862-7A7D-E515CFB47D00}" dt="2025-02-24T03:18:42.244" v="1" actId="1076"/>
      <pc:docMkLst>
        <pc:docMk/>
      </pc:docMkLst>
      <pc:sldChg chg="modSp">
        <pc:chgData name="Lê Minh Tấn" userId="S::23521398@ms.uit.edu.vn::6e67ee4c-fe2f-4f6c-b015-47bd20e0af31" providerId="AD" clId="Web-{9DB1239C-E805-5862-7A7D-E515CFB47D00}" dt="2025-02-24T03:18:42.244" v="1" actId="1076"/>
        <pc:sldMkLst>
          <pc:docMk/>
          <pc:sldMk cId="0" sldId="494"/>
        </pc:sldMkLst>
        <pc:spChg chg="mod">
          <ac:chgData name="Lê Minh Tấn" userId="S::23521398@ms.uit.edu.vn::6e67ee4c-fe2f-4f6c-b015-47bd20e0af31" providerId="AD" clId="Web-{9DB1239C-E805-5862-7A7D-E515CFB47D00}" dt="2025-02-24T03:18:42.244" v="1" actId="1076"/>
          <ac:spMkLst>
            <pc:docMk/>
            <pc:sldMk cId="0" sldId="494"/>
            <ac:spMk id="5" creationId="{0E2076DD-4A36-4D39-8891-1036AB868E2E}"/>
          </ac:spMkLst>
        </pc:spChg>
      </pc:sldChg>
    </pc:docChg>
  </pc:docChgLst>
  <pc:docChgLst>
    <pc:chgData name="Trần Gia Bảo" userId="3616934c-7063-4e23-ba02-ee7dba0f7652" providerId="ADAL" clId="{35745D90-4497-440F-A28D-D1D6014863F9}"/>
    <pc:docChg chg="modSld">
      <pc:chgData name="Trần Gia Bảo" userId="3616934c-7063-4e23-ba02-ee7dba0f7652" providerId="ADAL" clId="{35745D90-4497-440F-A28D-D1D6014863F9}" dt="2025-05-23T11:14:01.771" v="1" actId="1076"/>
      <pc:docMkLst>
        <pc:docMk/>
      </pc:docMkLst>
      <pc:sldChg chg="modSp">
        <pc:chgData name="Trần Gia Bảo" userId="3616934c-7063-4e23-ba02-ee7dba0f7652" providerId="ADAL" clId="{35745D90-4497-440F-A28D-D1D6014863F9}" dt="2025-05-23T11:14:01.771" v="1" actId="1076"/>
        <pc:sldMkLst>
          <pc:docMk/>
          <pc:sldMk cId="643690203" sldId="1471"/>
        </pc:sldMkLst>
        <pc:picChg chg="mod">
          <ac:chgData name="Trần Gia Bảo" userId="3616934c-7063-4e23-ba02-ee7dba0f7652" providerId="ADAL" clId="{35745D90-4497-440F-A28D-D1D6014863F9}" dt="2025-05-23T11:14:01.771" v="1" actId="1076"/>
          <ac:picMkLst>
            <pc:docMk/>
            <pc:sldMk cId="643690203" sldId="1471"/>
            <ac:picMk id="10" creationId="{00000000-0000-0000-0000-000000000000}"/>
          </ac:picMkLst>
        </pc:picChg>
      </pc:sldChg>
      <pc:sldChg chg="modSp">
        <pc:chgData name="Trần Gia Bảo" userId="3616934c-7063-4e23-ba02-ee7dba0f7652" providerId="ADAL" clId="{35745D90-4497-440F-A28D-D1D6014863F9}" dt="2025-05-16T12:24:53.863" v="0" actId="1076"/>
        <pc:sldMkLst>
          <pc:docMk/>
          <pc:sldMk cId="1852502160" sldId="1496"/>
        </pc:sldMkLst>
        <pc:picChg chg="mod">
          <ac:chgData name="Trần Gia Bảo" userId="3616934c-7063-4e23-ba02-ee7dba0f7652" providerId="ADAL" clId="{35745D90-4497-440F-A28D-D1D6014863F9}" dt="2025-05-16T12:24:53.863" v="0" actId="1076"/>
          <ac:picMkLst>
            <pc:docMk/>
            <pc:sldMk cId="1852502160" sldId="1496"/>
            <ac:picMk id="2050" creationId="{DDBA0ECD-8BFB-484A-9E98-847CE82A0CB3}"/>
          </ac:picMkLst>
        </pc:picChg>
      </pc:sldChg>
    </pc:docChg>
  </pc:docChgLst>
  <pc:docChgLst>
    <pc:chgData name="Trần Hữu Đức" userId="S::23520321@ms.uit.edu.vn::e76ba4e2-209b-4225-b70c-3f55d55680e2" providerId="AD" clId="Web-{B5EAA816-BE8E-0BA5-53DB-0A936E0583DA}"/>
    <pc:docChg chg="modSld">
      <pc:chgData name="Trần Hữu Đức" userId="S::23520321@ms.uit.edu.vn::e76ba4e2-209b-4225-b70c-3f55d55680e2" providerId="AD" clId="Web-{B5EAA816-BE8E-0BA5-53DB-0A936E0583DA}" dt="2025-03-03T03:27:14.557" v="1" actId="1076"/>
      <pc:docMkLst>
        <pc:docMk/>
      </pc:docMkLst>
      <pc:sldChg chg="modSp">
        <pc:chgData name="Trần Hữu Đức" userId="S::23520321@ms.uit.edu.vn::e76ba4e2-209b-4225-b70c-3f55d55680e2" providerId="AD" clId="Web-{B5EAA816-BE8E-0BA5-53DB-0A936E0583DA}" dt="2025-03-03T03:27:14.557" v="1" actId="1076"/>
        <pc:sldMkLst>
          <pc:docMk/>
          <pc:sldMk cId="511914816" sldId="1483"/>
        </pc:sldMkLst>
        <pc:graphicFrameChg chg="mod">
          <ac:chgData name="Trần Hữu Đức" userId="S::23520321@ms.uit.edu.vn::e76ba4e2-209b-4225-b70c-3f55d55680e2" providerId="AD" clId="Web-{B5EAA816-BE8E-0BA5-53DB-0A936E0583DA}" dt="2025-03-03T03:27:14.557" v="1" actId="1076"/>
          <ac:graphicFrameMkLst>
            <pc:docMk/>
            <pc:sldMk cId="511914816" sldId="1483"/>
            <ac:graphicFrameMk id="3" creationId="{996A7C99-A206-4801-A27B-DAEAA64F1F19}"/>
          </ac:graphicFrameMkLst>
        </pc:graphicFrameChg>
      </pc:sldChg>
    </pc:docChg>
  </pc:docChgLst>
  <pc:docChgLst>
    <pc:chgData name="Châu Hoàng Phúc" userId="S::23521191@ms.uit.edu.vn::c20011e6-98d6-4196-bc3f-5a569801960c" providerId="AD" clId="Web-{662E7ECD-2B1D-9A07-2FEA-2BD8AD26D82A}"/>
    <pc:docChg chg="modSld">
      <pc:chgData name="Châu Hoàng Phúc" userId="S::23521191@ms.uit.edu.vn::c20011e6-98d6-4196-bc3f-5a569801960c" providerId="AD" clId="Web-{662E7ECD-2B1D-9A07-2FEA-2BD8AD26D82A}" dt="2025-02-24T03:55:25.501" v="0" actId="1076"/>
      <pc:docMkLst>
        <pc:docMk/>
      </pc:docMkLst>
      <pc:sldChg chg="modSp">
        <pc:chgData name="Châu Hoàng Phúc" userId="S::23521191@ms.uit.edu.vn::c20011e6-98d6-4196-bc3f-5a569801960c" providerId="AD" clId="Web-{662E7ECD-2B1D-9A07-2FEA-2BD8AD26D82A}" dt="2025-02-24T03:55:25.501" v="0" actId="1076"/>
        <pc:sldMkLst>
          <pc:docMk/>
          <pc:sldMk cId="2065726502" sldId="1473"/>
        </pc:sldMkLst>
        <pc:spChg chg="mod">
          <ac:chgData name="Châu Hoàng Phúc" userId="S::23521191@ms.uit.edu.vn::c20011e6-98d6-4196-bc3f-5a569801960c" providerId="AD" clId="Web-{662E7ECD-2B1D-9A07-2FEA-2BD8AD26D82A}" dt="2025-02-24T03:55:25.501" v="0" actId="1076"/>
          <ac:spMkLst>
            <pc:docMk/>
            <pc:sldMk cId="2065726502" sldId="1473"/>
            <ac:spMk id="2" creationId="{00000000-0000-0000-0000-000000000000}"/>
          </ac:spMkLst>
        </pc:spChg>
      </pc:sldChg>
    </pc:docChg>
  </pc:docChgLst>
  <pc:docChgLst>
    <pc:chgData name="Võ Minh An" userId="S::23520033@ms.uit.edu.vn::387eedf8-9335-4f95-97b2-3095cabac853" providerId="AD" clId="Web-{85AB058E-6781-7E7E-33CB-01BE103BE56B}"/>
    <pc:docChg chg="modSld">
      <pc:chgData name="Võ Minh An" userId="S::23520033@ms.uit.edu.vn::387eedf8-9335-4f95-97b2-3095cabac853" providerId="AD" clId="Web-{85AB058E-6781-7E7E-33CB-01BE103BE56B}" dt="2025-03-16T16:36:45.365" v="0" actId="1076"/>
      <pc:docMkLst>
        <pc:docMk/>
      </pc:docMkLst>
      <pc:sldChg chg="modSp">
        <pc:chgData name="Võ Minh An" userId="S::23520033@ms.uit.edu.vn::387eedf8-9335-4f95-97b2-3095cabac853" providerId="AD" clId="Web-{85AB058E-6781-7E7E-33CB-01BE103BE56B}" dt="2025-03-16T16:36:45.365" v="0" actId="1076"/>
        <pc:sldMkLst>
          <pc:docMk/>
          <pc:sldMk cId="581440051" sldId="437"/>
        </pc:sldMkLst>
        <pc:cxnChg chg="mod">
          <ac:chgData name="Võ Minh An" userId="S::23520033@ms.uit.edu.vn::387eedf8-9335-4f95-97b2-3095cabac853" providerId="AD" clId="Web-{85AB058E-6781-7E7E-33CB-01BE103BE56B}" dt="2025-03-16T16:36:45.365" v="0" actId="1076"/>
          <ac:cxnSpMkLst>
            <pc:docMk/>
            <pc:sldMk cId="581440051" sldId="437"/>
            <ac:cxnSpMk id="45" creationId="{2A729A69-B9DF-4241-AE83-0819AE63EC4A}"/>
          </ac:cxnSpMkLst>
        </pc:cxnChg>
      </pc:sldChg>
    </pc:docChg>
  </pc:docChgLst>
  <pc:docChgLst>
    <pc:chgData name="Trần Gia Bảo" userId="S::23520140@ms.uit.edu.vn::9663620c-0e00-4876-aeca-01d66af81a67" providerId="AD" clId="Web-{1C623C31-44A1-DD80-2278-C7C85627EFA2}"/>
    <pc:docChg chg="addSld delSld">
      <pc:chgData name="Trần Gia Bảo" userId="S::23520140@ms.uit.edu.vn::9663620c-0e00-4876-aeca-01d66af81a67" providerId="AD" clId="Web-{1C623C31-44A1-DD80-2278-C7C85627EFA2}" dt="2025-02-24T03:46:16.525" v="1"/>
      <pc:docMkLst>
        <pc:docMk/>
      </pc:docMkLst>
      <pc:sldChg chg="new del">
        <pc:chgData name="Trần Gia Bảo" userId="S::23520140@ms.uit.edu.vn::9663620c-0e00-4876-aeca-01d66af81a67" providerId="AD" clId="Web-{1C623C31-44A1-DD80-2278-C7C85627EFA2}" dt="2025-02-24T03:46:16.525" v="1"/>
        <pc:sldMkLst>
          <pc:docMk/>
          <pc:sldMk cId="748189378" sldId="15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5/23/2025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CF552-28E4-BACF-6286-3B8A46DCC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AAE47-379C-B283-70B6-08A3D56D5AF1}"/>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2EBAB063-1B33-107B-CCDB-0D7E853AB188}"/>
              </a:ext>
            </a:extLst>
          </p:cNvPr>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a:extLst>
              <a:ext uri="{FF2B5EF4-FFF2-40B4-BE49-F238E27FC236}">
                <a16:creationId xmlns:a16="http://schemas.microsoft.com/office/drawing/2014/main" id="{85B0F8D7-0A72-E776-F505-EE1E16F91381}"/>
              </a:ext>
            </a:extLst>
          </p:cNvPr>
          <p:cNvSpPr>
            <a:spLocks noGrp="1"/>
          </p:cNvSpPr>
          <p:nvPr>
            <p:ph type="sldNum" sz="quarter" idx="10"/>
          </p:nvPr>
        </p:nvSpPr>
        <p:spPr/>
        <p:txBody>
          <a:bodyPr/>
          <a:lstStyle/>
          <a:p>
            <a:fld id="{A73D6722-9B4D-4E29-B226-C325925A8118}" type="slidenum">
              <a:rPr lang="en-US" smtClean="0"/>
              <a:t>24</a:t>
            </a:fld>
            <a:endParaRPr lang="en-US"/>
          </a:p>
        </p:txBody>
      </p:sp>
    </p:spTree>
    <p:extLst>
      <p:ext uri="{BB962C8B-B14F-4D97-AF65-F5344CB8AC3E}">
        <p14:creationId xmlns:p14="http://schemas.microsoft.com/office/powerpoint/2010/main" val="231794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2E790-308E-88E9-8F51-681970D72D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711302-7F45-05DC-24A5-C0262626073D}"/>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D306F9F8-CA31-C255-3B8E-B60132718177}"/>
              </a:ext>
            </a:extLst>
          </p:cNvPr>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a:extLst>
              <a:ext uri="{FF2B5EF4-FFF2-40B4-BE49-F238E27FC236}">
                <a16:creationId xmlns:a16="http://schemas.microsoft.com/office/drawing/2014/main" id="{26AAF5E2-D523-4731-F600-0434333FAA68}"/>
              </a:ext>
            </a:extLst>
          </p:cNvPr>
          <p:cNvSpPr>
            <a:spLocks noGrp="1"/>
          </p:cNvSpPr>
          <p:nvPr>
            <p:ph type="sldNum" sz="quarter" idx="10"/>
          </p:nvPr>
        </p:nvSpPr>
        <p:spPr/>
        <p:txBody>
          <a:bodyPr/>
          <a:lstStyle/>
          <a:p>
            <a:fld id="{A73D6722-9B4D-4E29-B226-C325925A8118}" type="slidenum">
              <a:rPr lang="en-US" smtClean="0"/>
              <a:t>25</a:t>
            </a:fld>
            <a:endParaRPr lang="en-US"/>
          </a:p>
        </p:txBody>
      </p:sp>
    </p:spTree>
    <p:extLst>
      <p:ext uri="{BB962C8B-B14F-4D97-AF65-F5344CB8AC3E}">
        <p14:creationId xmlns:p14="http://schemas.microsoft.com/office/powerpoint/2010/main" val="2330735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a:solidFill>
                  <a:schemeClr val="tx1"/>
                </a:solidFill>
                <a:latin typeface="Arial" charset="0"/>
                <a:ea typeface="ＭＳ Ｐゴシック" pitchFamily="-107" charset="-128"/>
                <a:cs typeface="ＭＳ Ｐゴシック" pitchFamily="-107" charset="-128"/>
              </a:rPr>
              <a:t>letter standing three places further down the alphabet.</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a:latin typeface="Arial" pitchFamily="-1" charset="0"/>
              <a:ea typeface="ＭＳ Ｐゴシック" pitchFamily="-1" charset="-128"/>
              <a:cs typeface="ＭＳ Ｐゴシック" pitchFamily="-1"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a:solidFill>
                  <a:schemeClr val="tx1"/>
                </a:solidFill>
                <a:latin typeface="Arial" charset="0"/>
                <a:ea typeface="ＭＳ Ｐゴシック" pitchFamily="-107" charset="-128"/>
                <a:cs typeface="ＭＳ Ｐゴシック" pitchFamily="-107" charset="-128"/>
              </a:rPr>
              <a:t>p , substitute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a:t>
            </a:r>
            <a:r>
              <a:rPr lang="en-US" sz="1200" b="0" kern="1200" baseline="0">
                <a:solidFill>
                  <a:schemeClr val="tx1"/>
                </a:solidFill>
                <a:latin typeface="Arial" charset="0"/>
                <a:ea typeface="ＭＳ Ｐゴシック" pitchFamily="-107" charset="-128"/>
                <a:cs typeface="ＭＳ Ｐゴシック" pitchFamily="-107" charset="-128"/>
              </a:rPr>
              <a:t>C</a:t>
            </a:r>
            <a:endParaRPr lang="en-AU" b="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If it is known that a given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is a Caesar cipher, then a brute-force</a:t>
            </a:r>
          </a:p>
          <a:p>
            <a:r>
              <a:rPr lang="en-US" sz="1200" kern="1200" baseline="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a:solidFill>
                  <a:schemeClr val="tx1"/>
                </a:solidFill>
                <a:latin typeface="Arial" charset="0"/>
                <a:ea typeface="ＭＳ Ｐゴシック" pitchFamily="-107" charset="-128"/>
                <a:cs typeface="ＭＳ Ｐゴシック" pitchFamily="-107" charset="-128"/>
              </a:rPr>
              <a:t>shows the results of applying this strategy to the example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In this case, the</a:t>
            </a:r>
          </a:p>
          <a:p>
            <a:r>
              <a:rPr lang="en-US" sz="1200" kern="1200" baseline="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a:solidFill>
                  <a:schemeClr val="tx1"/>
                </a:solidFill>
                <a:latin typeface="Arial" charset="0"/>
                <a:ea typeface="ＭＳ Ｐゴシック" pitchFamily="-107" charset="-128"/>
                <a:cs typeface="ＭＳ Ｐゴシック" pitchFamily="-107" charset="-128"/>
              </a:rPr>
              <a:t>cryptanalysis: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a:solidFill>
                  <a:schemeClr val="tx1"/>
                </a:solidFill>
                <a:latin typeface="Arial" charset="0"/>
                <a:ea typeface="ＭＳ Ｐゴシック" pitchFamily="-107" charset="-128"/>
                <a:cs typeface="ＭＳ Ｐゴシック" pitchFamily="-107" charset="-128"/>
              </a:rPr>
              <a:t>we define the term </a:t>
            </a:r>
            <a:r>
              <a:rPr lang="en-US" sz="1200" i="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 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a:solidFill>
                  <a:schemeClr val="tx1"/>
                </a:solidFill>
                <a:latin typeface="Arial" charset="0"/>
                <a:ea typeface="ＭＳ Ｐゴシック" pitchFamily="-107" charset="-128"/>
                <a:cs typeface="ＭＳ Ｐゴシック" pitchFamily="-107" charset="-128"/>
              </a:rPr>
              <a:t>S</a:t>
            </a:r>
          </a:p>
          <a:p>
            <a:r>
              <a:rPr lang="en-US" sz="1200" kern="1200" baseline="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a:solidFill>
                  <a:schemeClr val="tx1"/>
                </a:solidFill>
                <a:latin typeface="Arial" charset="0"/>
                <a:ea typeface="ＭＳ Ｐゴシック" pitchFamily="-107" charset="-128"/>
                <a:cs typeface="ＭＳ Ｐゴシック" pitchFamily="-107" charset="-128"/>
              </a:rPr>
              <a:t>once.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For example, if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err="1">
                <a:solidFill>
                  <a:schemeClr val="tx1"/>
                </a:solidFill>
                <a:latin typeface="Arial" charset="0"/>
                <a:ea typeface="ＭＳ Ｐゴシック" pitchFamily="-107" charset="-128"/>
                <a:cs typeface="ＭＳ Ｐゴシック" pitchFamily="-107" charset="-128"/>
              </a:rPr>
              <a:t>abc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acb</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bac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bca</a:t>
            </a:r>
            <a:r>
              <a:rPr lang="en-US" sz="1200" kern="1200" baseline="0">
                <a:solidFill>
                  <a:schemeClr val="tx1"/>
                </a:solidFill>
                <a:latin typeface="Arial" charset="0"/>
                <a:ea typeface="ＭＳ Ｐゴシック" pitchFamily="-107" charset="-128"/>
                <a:cs typeface="ＭＳ Ｐゴシック" pitchFamily="-107" charset="-128"/>
              </a:rPr>
              <a:t>, cab, </a:t>
            </a:r>
            <a:r>
              <a:rPr lang="en-US" sz="1200" kern="1200" baseline="0" err="1">
                <a:solidFill>
                  <a:schemeClr val="tx1"/>
                </a:solidFill>
                <a:latin typeface="Arial" charset="0"/>
                <a:ea typeface="ＭＳ Ｐゴシック" pitchFamily="-107" charset="-128"/>
                <a:cs typeface="ＭＳ Ｐゴシック" pitchFamily="-107" charset="-128"/>
              </a:rPr>
              <a:t>cba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a:solidFill>
                  <a:schemeClr val="tx1"/>
                </a:solidFill>
                <a:latin typeface="Arial" charset="0"/>
                <a:ea typeface="ＭＳ Ｐゴシック" pitchFamily="-107" charset="-128"/>
                <a:cs typeface="ＭＳ Ｐゴシック" pitchFamily="-107" charset="-128"/>
              </a:rPr>
              <a:t>ways, and so on.</a:t>
            </a:r>
          </a:p>
          <a:p>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a:solidFill>
                  <a:schemeClr val="tx1"/>
                </a:solidFill>
                <a:latin typeface="Arial" charset="0"/>
                <a:ea typeface="ＭＳ Ｐゴシック" pitchFamily="-107" charset="-128"/>
                <a:cs typeface="ＭＳ Ｐゴシック" pitchFamily="-107" charset="-128"/>
              </a:rPr>
              <a:t>26</a:t>
            </a:r>
            <a:r>
              <a:rPr lang="en-US" sz="1200" kern="1200" baseline="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err="1">
                <a:solidFill>
                  <a:schemeClr val="tx1"/>
                </a:solidFill>
                <a:latin typeface="Arial" charset="0"/>
                <a:ea typeface="ＭＳ Ｐゴシック" pitchFamily="-107" charset="-128"/>
                <a:cs typeface="ＭＳ Ｐゴシック" pitchFamily="-107" charset="-128"/>
              </a:rPr>
              <a:t>monoalphabetic</a:t>
            </a:r>
            <a:endParaRPr lang="en-US" sz="1200" b="1"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a:solidFill>
                  <a:schemeClr val="tx1"/>
                </a:solidFill>
                <a:latin typeface="Arial" charset="0"/>
                <a:ea typeface="ＭＳ Ｐゴシック" pitchFamily="-107" charset="-128"/>
                <a:cs typeface="ＭＳ Ｐゴシック" pitchFamily="-107" charset="-128"/>
              </a:rPr>
              <a:t>to cipher alphabet) is used per message.</a:t>
            </a:r>
            <a:endParaRPr lang="en-US" b="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a:solidFill>
                  <a:schemeClr val="tx1"/>
                </a:solidFill>
                <a:latin typeface="Arial" charset="0"/>
                <a:ea typeface="ＭＳ Ｐゴシック" pitchFamily="-107" charset="-128"/>
                <a:cs typeface="ＭＳ Ｐゴシック" pitchFamily="-107" charset="-128"/>
              </a:rPr>
              <a:t>we define the term </a:t>
            </a:r>
            <a:r>
              <a:rPr lang="en-US" sz="1200" i="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 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a:solidFill>
                  <a:schemeClr val="tx1"/>
                </a:solidFill>
                <a:latin typeface="Arial" charset="0"/>
                <a:ea typeface="ＭＳ Ｐゴシック" pitchFamily="-107" charset="-128"/>
                <a:cs typeface="ＭＳ Ｐゴシック" pitchFamily="-107" charset="-128"/>
              </a:rPr>
              <a:t>S</a:t>
            </a:r>
          </a:p>
          <a:p>
            <a:r>
              <a:rPr lang="en-US" sz="1200" kern="1200" baseline="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a:solidFill>
                  <a:schemeClr val="tx1"/>
                </a:solidFill>
                <a:latin typeface="Arial" charset="0"/>
                <a:ea typeface="ＭＳ Ｐゴシック" pitchFamily="-107" charset="-128"/>
                <a:cs typeface="ＭＳ Ｐゴシック" pitchFamily="-107" charset="-128"/>
              </a:rPr>
              <a:t>once.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For example, if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err="1">
                <a:solidFill>
                  <a:schemeClr val="tx1"/>
                </a:solidFill>
                <a:latin typeface="Arial" charset="0"/>
                <a:ea typeface="ＭＳ Ｐゴシック" pitchFamily="-107" charset="-128"/>
                <a:cs typeface="ＭＳ Ｐゴシック" pitchFamily="-107" charset="-128"/>
              </a:rPr>
              <a:t>abc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acb</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bac</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bca</a:t>
            </a:r>
            <a:r>
              <a:rPr lang="en-US" sz="1200" kern="1200" baseline="0">
                <a:solidFill>
                  <a:schemeClr val="tx1"/>
                </a:solidFill>
                <a:latin typeface="Arial" charset="0"/>
                <a:ea typeface="ＭＳ Ｐゴシック" pitchFamily="-107" charset="-128"/>
                <a:cs typeface="ＭＳ Ｐゴシック" pitchFamily="-107" charset="-128"/>
              </a:rPr>
              <a:t>, cab, </a:t>
            </a:r>
            <a:r>
              <a:rPr lang="en-US" sz="1200" kern="1200" baseline="0" err="1">
                <a:solidFill>
                  <a:schemeClr val="tx1"/>
                </a:solidFill>
                <a:latin typeface="Arial" charset="0"/>
                <a:ea typeface="ＭＳ Ｐゴシック" pitchFamily="-107" charset="-128"/>
                <a:cs typeface="ＭＳ Ｐゴシック" pitchFamily="-107" charset="-128"/>
              </a:rPr>
              <a:t>cba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a:solidFill>
                  <a:schemeClr val="tx1"/>
                </a:solidFill>
                <a:latin typeface="Arial" charset="0"/>
                <a:ea typeface="ＭＳ Ｐゴシック" pitchFamily="-107" charset="-128"/>
                <a:cs typeface="ＭＳ Ｐゴシック" pitchFamily="-107" charset="-128"/>
              </a:rPr>
              <a:t>ways, and so on.</a:t>
            </a:r>
          </a:p>
          <a:p>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a:solidFill>
                  <a:schemeClr val="tx1"/>
                </a:solidFill>
                <a:latin typeface="Arial" charset="0"/>
                <a:ea typeface="ＭＳ Ｐゴシック" pitchFamily="-107" charset="-128"/>
                <a:cs typeface="ＭＳ Ｐゴシック" pitchFamily="-107" charset="-128"/>
              </a:rPr>
              <a:t>26</a:t>
            </a:r>
            <a:r>
              <a:rPr lang="en-US" sz="1200" kern="1200" baseline="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err="1">
                <a:solidFill>
                  <a:schemeClr val="tx1"/>
                </a:solidFill>
                <a:latin typeface="Arial" charset="0"/>
                <a:ea typeface="ＭＳ Ｐゴシック" pitchFamily="-107" charset="-128"/>
                <a:cs typeface="ＭＳ Ｐゴシック" pitchFamily="-107" charset="-128"/>
              </a:rPr>
              <a:t>monoalphabetic</a:t>
            </a:r>
            <a:endParaRPr lang="en-US" sz="1200" b="1" kern="1200" baseline="0">
              <a:solidFill>
                <a:schemeClr val="tx1"/>
              </a:solidFill>
              <a:latin typeface="Arial" charset="0"/>
              <a:ea typeface="ＭＳ Ｐゴシック" pitchFamily="-107" charset="-128"/>
              <a:cs typeface="ＭＳ Ｐゴシック" pitchFamily="-107" charset="-128"/>
            </a:endParaRPr>
          </a:p>
          <a:p>
            <a:r>
              <a:rPr lang="en-US" sz="1200" b="1" kern="1200" baseline="0">
                <a:solidFill>
                  <a:schemeClr val="tx1"/>
                </a:solidFill>
                <a:latin typeface="Arial" charset="0"/>
                <a:ea typeface="ＭＳ Ｐゴシック" pitchFamily="-107" charset="-128"/>
                <a:cs typeface="ＭＳ Ｐゴシック" pitchFamily="-107" charset="-128"/>
              </a:rPr>
              <a:t>substitution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a:solidFill>
                  <a:schemeClr val="tx1"/>
                </a:solidFill>
                <a:latin typeface="Arial" charset="0"/>
                <a:ea typeface="ＭＳ Ｐゴシック" pitchFamily="-107" charset="-128"/>
                <a:cs typeface="ＭＳ Ｐゴシック" pitchFamily="-107" charset="-128"/>
              </a:rPr>
              <a:t>to cipher alphabet) is used per message.</a:t>
            </a:r>
            <a:endParaRPr lang="en-US" b="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a:p>
        </p:txBody>
      </p:sp>
    </p:spTree>
    <p:extLst>
      <p:ext uri="{BB962C8B-B14F-4D97-AF65-F5344CB8AC3E}">
        <p14:creationId xmlns:p14="http://schemas.microsoft.com/office/powerpoint/2010/main" val="286953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a:solidFill>
                  <a:schemeClr val="tx1"/>
                </a:solidFill>
                <a:latin typeface="Arial" charset="0"/>
                <a:ea typeface="ＭＳ Ｐゴシック" pitchFamily="-107" charset="-128"/>
                <a:cs typeface="ＭＳ Ｐゴシック" pitchFamily="-107" charset="-128"/>
              </a:rPr>
              <a:t>of the plaintext (e.g., </a:t>
            </a:r>
            <a:r>
              <a:rPr lang="en-US" sz="1200" kern="1200" baseline="0" err="1">
                <a:solidFill>
                  <a:schemeClr val="tx1"/>
                </a:solidFill>
                <a:latin typeface="Arial" charset="0"/>
                <a:ea typeface="ＭＳ Ｐゴシック" pitchFamily="-107" charset="-128"/>
                <a:cs typeface="ＭＳ Ｐゴシック" pitchFamily="-107" charset="-128"/>
              </a:rPr>
              <a:t>noncompressed</a:t>
            </a:r>
            <a:r>
              <a:rPr lang="en-US" sz="1200" kern="1200" baseline="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a:solidFill>
                  <a:schemeClr val="tx1"/>
                </a:solidFill>
                <a:latin typeface="Arial" charset="0"/>
                <a:ea typeface="ＭＳ Ｐゴシック" pitchFamily="-107" charset="-128"/>
                <a:cs typeface="ＭＳ Ｐゴシック" pitchFamily="-107" charset="-128"/>
              </a:rPr>
              <a:t>a partial example here that is adapted from one in [SINK09].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to be</a:t>
            </a:r>
          </a:p>
          <a:p>
            <a:r>
              <a:rPr lang="en-US" sz="1200" kern="1200" baseline="0">
                <a:solidFill>
                  <a:schemeClr val="tx1"/>
                </a:solidFill>
                <a:latin typeface="Arial" charset="0"/>
                <a:ea typeface="ＭＳ Ｐゴシック" pitchFamily="-107" charset="-128"/>
                <a:cs typeface="ＭＳ Ｐゴシック" pitchFamily="-107" charset="-128"/>
              </a:rPr>
              <a:t>solved is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(in percentages) are as 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a:solidFill>
                  <a:schemeClr val="tx1"/>
                </a:solidFill>
                <a:latin typeface="Arial" charset="0"/>
                <a:ea typeface="ＭＳ Ｐゴシック" pitchFamily="-107" charset="-128"/>
                <a:cs typeface="ＭＳ Ｐゴシック" pitchFamily="-107" charset="-128"/>
              </a:rPr>
              <a:t>M 6.67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a:solidFill>
                  <a:schemeClr val="tx1"/>
                </a:solidFill>
                <a:latin typeface="Arial" charset="0"/>
                <a:ea typeface="ＭＳ Ｐゴシック" pitchFamily="-107" charset="-128"/>
                <a:cs typeface="ＭＳ Ｐゴシック" pitchFamily="-107" charset="-128"/>
              </a:rPr>
              <a:t>to plain letters from the set {a, h,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n, o, r, s}. The letters with the lowest</a:t>
            </a:r>
          </a:p>
          <a:p>
            <a:r>
              <a:rPr lang="en-US" sz="1200" kern="1200" baseline="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a:p>
        </p:txBody>
      </p:sp>
    </p:spTree>
    <p:extLst>
      <p:ext uri="{BB962C8B-B14F-4D97-AF65-F5344CB8AC3E}">
        <p14:creationId xmlns:p14="http://schemas.microsoft.com/office/powerpoint/2010/main" val="180346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2D3D3-927B-505A-EE51-6EDB35BC7A40}"/>
            </a:ext>
          </a:extLst>
        </p:cNvPr>
        <p:cNvGrpSpPr/>
        <p:nvPr/>
      </p:nvGrpSpPr>
      <p:grpSpPr>
        <a:xfrm>
          <a:off x="0" y="0"/>
          <a:ext cx="0" cy="0"/>
          <a:chOff x="0" y="0"/>
          <a:chExt cx="0" cy="0"/>
        </a:xfrm>
      </p:grpSpPr>
      <p:sp>
        <p:nvSpPr>
          <p:cNvPr id="64514" name="Rectangle 2">
            <a:extLst>
              <a:ext uri="{FF2B5EF4-FFF2-40B4-BE49-F238E27FC236}">
                <a16:creationId xmlns:a16="http://schemas.microsoft.com/office/drawing/2014/main" id="{D491880B-89E9-2F94-E919-E14AD3933BAC}"/>
              </a:ext>
            </a:extLst>
          </p:cNvPr>
          <p:cNvSpPr>
            <a:spLocks noGrp="1" noRot="1" noChangeAspect="1" noChangeArrowheads="1" noTextEdit="1"/>
          </p:cNvSpPr>
          <p:nvPr>
            <p:ph type="sldImg"/>
          </p:nvPr>
        </p:nvSpPr>
        <p:spPr>
          <a:xfrm>
            <a:off x="2270125" y="533400"/>
            <a:ext cx="4603750" cy="2590800"/>
          </a:xfrm>
          <a:ln/>
        </p:spPr>
      </p:sp>
      <p:sp>
        <p:nvSpPr>
          <p:cNvPr id="64515" name="Rectangle 3">
            <a:extLst>
              <a:ext uri="{FF2B5EF4-FFF2-40B4-BE49-F238E27FC236}">
                <a16:creationId xmlns:a16="http://schemas.microsoft.com/office/drawing/2014/main" id="{1917CB93-1C09-220F-2B8A-F1A2DC1B9CD9}"/>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err="1"/>
              <a:t>Defence</a:t>
            </a:r>
            <a:r>
              <a:rPr lang="en-US" sz="1200" b="1"/>
              <a:t> in depth:</a:t>
            </a:r>
          </a:p>
          <a:p>
            <a:pPr eaLnBrk="1" hangingPunct="1"/>
            <a:endParaRPr lang="en-US" altLang="en-US"/>
          </a:p>
        </p:txBody>
      </p:sp>
    </p:spTree>
    <p:extLst>
      <p:ext uri="{BB962C8B-B14F-4D97-AF65-F5344CB8AC3E}">
        <p14:creationId xmlns:p14="http://schemas.microsoft.com/office/powerpoint/2010/main" val="2267084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a:p>
        </p:txBody>
      </p:sp>
    </p:spTree>
    <p:extLst>
      <p:ext uri="{BB962C8B-B14F-4D97-AF65-F5344CB8AC3E}">
        <p14:creationId xmlns:p14="http://schemas.microsoft.com/office/powerpoint/2010/main" val="4203054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a:p>
        </p:txBody>
      </p:sp>
    </p:spTree>
    <p:extLst>
      <p:ext uri="{BB962C8B-B14F-4D97-AF65-F5344CB8AC3E}">
        <p14:creationId xmlns:p14="http://schemas.microsoft.com/office/powerpoint/2010/main" val="2070067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a:p>
        </p:txBody>
      </p:sp>
    </p:spTree>
    <p:extLst>
      <p:ext uri="{BB962C8B-B14F-4D97-AF65-F5344CB8AC3E}">
        <p14:creationId xmlns:p14="http://schemas.microsoft.com/office/powerpoint/2010/main" val="168380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a:solidFill>
                  <a:schemeClr val="tx1"/>
                </a:solidFill>
                <a:latin typeface="Arial" charset="0"/>
                <a:ea typeface="ＭＳ Ｐゴシック" pitchFamily="-107" charset="-128"/>
                <a:cs typeface="ＭＳ Ｐゴシック" pitchFamily="-107" charset="-128"/>
              </a:rPr>
              <a:t>as </a:t>
            </a:r>
            <a:r>
              <a:rPr lang="en-US" sz="1200" b="1"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a:solidFill>
                  <a:schemeClr val="tx1"/>
                </a:solidFill>
                <a:latin typeface="Arial" charset="0"/>
                <a:ea typeface="ＭＳ Ｐゴシック" pitchFamily="-107" charset="-128"/>
                <a:cs typeface="ＭＳ Ｐゴシック" pitchFamily="-107" charset="-128"/>
              </a:rPr>
              <a:t>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The most common such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In our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most</a:t>
            </a:r>
          </a:p>
          <a:p>
            <a:r>
              <a:rPr lang="en-US" sz="1200" kern="1200" baseline="0">
                <a:solidFill>
                  <a:schemeClr val="tx1"/>
                </a:solidFill>
                <a:latin typeface="Arial" charset="0"/>
                <a:ea typeface="ＭＳ Ｐゴシック" pitchFamily="-107" charset="-128"/>
                <a:cs typeface="ＭＳ Ｐゴシック" pitchFamily="-107" charset="-128"/>
              </a:rPr>
              <a:t>common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we can translate</a:t>
            </a:r>
          </a:p>
          <a:p>
            <a:r>
              <a:rPr lang="en-US" sz="1200" kern="1200" baseline="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err="1">
                <a:solidFill>
                  <a:schemeClr val="tx1"/>
                </a:solidFill>
                <a:latin typeface="Arial" charset="0"/>
                <a:ea typeface="ＭＳ Ｐゴシック" pitchFamily="-107" charset="-128"/>
                <a:cs typeface="ＭＳ Ｐゴシック" pitchFamily="-107" charset="-128"/>
              </a:rPr>
              <a:t>th_t</a:t>
            </a:r>
            <a:r>
              <a:rPr lang="en-US" sz="1200" kern="1200" baseline="0">
                <a:solidFill>
                  <a:schemeClr val="tx1"/>
                </a:solidFill>
                <a:latin typeface="Arial" charset="0"/>
                <a:ea typeface="ＭＳ Ｐゴシック" pitchFamily="-107" charset="-128"/>
                <a:cs typeface="ＭＳ Ｐゴシック" pitchFamily="-107" charset="-128"/>
              </a:rPr>
              <a:t>. If so, S</a:t>
            </a:r>
          </a:p>
          <a:p>
            <a:r>
              <a:rPr lang="en-US" sz="1200" kern="1200" baseline="0">
                <a:solidFill>
                  <a:schemeClr val="tx1"/>
                </a:solidFill>
                <a:latin typeface="Arial" charset="0"/>
                <a:ea typeface="ＭＳ Ｐゴシック" pitchFamily="-107" charset="-128"/>
                <a:cs typeface="ＭＳ Ｐゴシック" pitchFamily="-107" charset="-128"/>
              </a:rPr>
              <a:t>equates with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a:solidFill>
                  <a:schemeClr val="tx1"/>
                </a:solidFill>
                <a:latin typeface="Arial" charset="0"/>
                <a:ea typeface="ＭＳ Ｐゴシック" pitchFamily="-107" charset="-128"/>
                <a:cs typeface="ＭＳ Ｐゴシック" pitchFamily="-107" charset="-128"/>
              </a:rPr>
              <a:t>   t    a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te</a:t>
            </a:r>
            <a:r>
              <a:rPr lang="en-US" sz="1200" kern="1200" baseline="0">
                <a:solidFill>
                  <a:schemeClr val="tx1"/>
                </a:solidFill>
                <a:latin typeface="Arial" charset="0"/>
                <a:ea typeface="ＭＳ Ｐゴシック" pitchFamily="-107" charset="-128"/>
                <a:cs typeface="ＭＳ Ｐゴシック" pitchFamily="-107" charset="-128"/>
              </a:rPr>
              <a:t>      a    that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err="1">
                <a:solidFill>
                  <a:schemeClr val="tx1"/>
                </a:solidFill>
                <a:latin typeface="Arial" charset="0"/>
                <a:ea typeface="ＭＳ Ｐゴシック" pitchFamily="-107" charset="-128"/>
                <a:cs typeface="ＭＳ Ｐゴシック" pitchFamily="-107" charset="-128"/>
              </a:rPr>
              <a:t>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a:solidFill>
                  <a:schemeClr val="tx1"/>
                </a:solidFill>
                <a:latin typeface="Arial" charset="0"/>
                <a:ea typeface="ＭＳ Ｐゴシック" pitchFamily="-107" charset="-128"/>
                <a:cs typeface="ＭＳ Ｐゴシック" pitchFamily="-107" charset="-128"/>
              </a:rPr>
              <a:t>        e   t          ta    t    ha   e   </a:t>
            </a:r>
            <a:r>
              <a:rPr lang="en-US" sz="1200" kern="1200" baseline="0" err="1">
                <a:solidFill>
                  <a:schemeClr val="tx1"/>
                </a:solidFill>
                <a:latin typeface="Arial" charset="0"/>
                <a:ea typeface="ＭＳ Ｐゴシック" pitchFamily="-107" charset="-128"/>
                <a:cs typeface="ＭＳ Ｐゴシック" pitchFamily="-107" charset="-128"/>
              </a:rPr>
              <a:t>ee</a:t>
            </a:r>
            <a:r>
              <a:rPr lang="en-US" sz="1200" kern="1200" baseline="0">
                <a:solidFill>
                  <a:schemeClr val="tx1"/>
                </a:solidFill>
                <a:latin typeface="Arial" charset="0"/>
                <a:ea typeface="ＭＳ Ｐゴシック" pitchFamily="-107" charset="-128"/>
                <a:cs typeface="ＭＳ Ｐゴシック" pitchFamily="-107" charset="-128"/>
              </a:rPr>
              <a:t>     a   e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t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a:solidFill>
                  <a:schemeClr val="tx1"/>
                </a:solidFill>
                <a:latin typeface="Arial" charset="0"/>
                <a:ea typeface="ＭＳ Ｐゴシック" pitchFamily="-107" charset="-128"/>
                <a:cs typeface="ＭＳ Ｐゴシック" pitchFamily="-107" charset="-128"/>
              </a:rPr>
              <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tat      e           the         t</a:t>
            </a:r>
          </a:p>
          <a:p>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a:solidFill>
                  <a:schemeClr val="tx1"/>
                </a:solidFill>
                <a:latin typeface="Arial" charset="0"/>
                <a:ea typeface="ＭＳ Ｐゴシック" pitchFamily="-107" charset="-128"/>
                <a:cs typeface="ＭＳ Ｐゴシック" pitchFamily="-107" charset="-128"/>
              </a:rPr>
              <a:t>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a:solidFill>
                  <a:schemeClr val="tx1"/>
                </a:solidFill>
                <a:latin typeface="Arial" charset="0"/>
                <a:ea typeface="ＭＳ Ｐゴシック" pitchFamily="-107" charset="-128"/>
                <a:cs typeface="ＭＳ Ｐゴシック" pitchFamily="-107" charset="-128"/>
              </a:rPr>
              <a:t>representatives of the Viet </a:t>
            </a:r>
            <a:r>
              <a:rPr lang="en-US" sz="1200" kern="1200" baseline="0" err="1">
                <a:solidFill>
                  <a:schemeClr val="tx1"/>
                </a:solidFill>
                <a:latin typeface="Arial" charset="0"/>
                <a:ea typeface="ＭＳ Ｐゴシック" pitchFamily="-107" charset="-128"/>
                <a:cs typeface="ＭＳ Ｐゴシック" pitchFamily="-107" charset="-128"/>
              </a:rPr>
              <a:t>cong</a:t>
            </a:r>
            <a:r>
              <a:rPr lang="en-US" sz="1200" kern="1200" baseline="0">
                <a:solidFill>
                  <a:schemeClr val="tx1"/>
                </a:solidFill>
                <a:latin typeface="Arial" charset="0"/>
                <a:ea typeface="ＭＳ Ｐゴシック" pitchFamily="-107" charset="-128"/>
                <a:cs typeface="ＭＳ Ｐゴシック" pitchFamily="-107" charset="-128"/>
              </a:rPr>
              <a:t> in Moscow</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a:solidFill>
                  <a:schemeClr val="tx1"/>
                </a:solidFill>
                <a:latin typeface="Arial" charset="0"/>
                <a:ea typeface="ＭＳ Ｐゴシック" pitchFamily="-107" charset="-128"/>
                <a:cs typeface="ＭＳ Ｐゴシック" pitchFamily="-107" charset="-128"/>
              </a:rPr>
              <a:t>only one element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frequencies)</a:t>
            </a:r>
          </a:p>
          <a:p>
            <a:r>
              <a:rPr lang="en-US" sz="1200" kern="1200" baseline="0">
                <a:solidFill>
                  <a:schemeClr val="tx1"/>
                </a:solidFill>
                <a:latin typeface="Arial" charset="0"/>
                <a:ea typeface="ＭＳ Ｐゴシック" pitchFamily="-107" charset="-128"/>
                <a:cs typeface="ＭＳ Ｐゴシック" pitchFamily="-107" charset="-128"/>
              </a:rPr>
              <a:t>still survive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One approach is to</a:t>
            </a:r>
          </a:p>
          <a:p>
            <a:r>
              <a:rPr lang="en-US" sz="1200" kern="1200" baseline="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a:solidFill>
                  <a:schemeClr val="tx1"/>
                </a:solidFill>
                <a:latin typeface="Arial" charset="0"/>
                <a:ea typeface="ＭＳ Ｐゴシック" pitchFamily="-107" charset="-128"/>
                <a:cs typeface="ＭＳ Ｐゴシック" pitchFamily="-107" charset="-128"/>
              </a:rPr>
              <a:t>We briefly examine each.</a:t>
            </a:r>
            <a:endParaRPr lang="en-AU">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a:p>
        </p:txBody>
      </p:sp>
    </p:spTree>
    <p:extLst>
      <p:ext uri="{BB962C8B-B14F-4D97-AF65-F5344CB8AC3E}">
        <p14:creationId xmlns:p14="http://schemas.microsoft.com/office/powerpoint/2010/main" val="1601420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a:p>
        </p:txBody>
      </p:sp>
    </p:spTree>
    <p:extLst>
      <p:ext uri="{BB962C8B-B14F-4D97-AF65-F5344CB8AC3E}">
        <p14:creationId xmlns:p14="http://schemas.microsoft.com/office/powerpoint/2010/main" val="272976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a:t>
            </a:r>
            <a:r>
              <a:rPr lang="en-US" sz="1200" b="1" kern="1200" baseline="0" dirty="0">
                <a:solidFill>
                  <a:schemeClr val="tx1"/>
                </a:solidFill>
                <a:latin typeface="Arial" charset="0"/>
                <a:ea typeface="ＭＳ Ｐゴシック" pitchFamily="-107" charset="-128"/>
                <a:cs typeface="ＭＳ Ｐゴシック" pitchFamily="-107" charset="-128"/>
              </a:rPr>
              <a:t>polyalphabetic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a:p>
        </p:txBody>
      </p:sp>
    </p:spTree>
    <p:extLst>
      <p:ext uri="{BB962C8B-B14F-4D97-AF65-F5344CB8AC3E}">
        <p14:creationId xmlns:p14="http://schemas.microsoft.com/office/powerpoint/2010/main" val="165877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dirty="0" err="1"/>
              <a:t>Digram</a:t>
            </a:r>
            <a:r>
              <a:rPr lang="en-US" sz="1200" dirty="0"/>
              <a:t>= </a:t>
            </a:r>
            <a:r>
              <a:rPr lang="en-US" sz="1200" kern="1200" dirty="0">
                <a:solidFill>
                  <a:schemeClr val="tx1"/>
                </a:solidFill>
                <a:effectLst/>
                <a:latin typeface="Times" pitchFamily="18" charset="0"/>
                <a:ea typeface="+mn-ea"/>
                <a:cs typeface="+mn-cs"/>
              </a:rPr>
              <a:t>two successive letters; </a:t>
            </a:r>
            <a:br>
              <a:rPr lang="en-US" sz="1200" dirty="0"/>
            </a:br>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in the plaintext as single units and translates these units into ciphertext</a:t>
            </a:r>
          </a:p>
          <a:p>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a:solidFill>
                  <a:schemeClr val="tx1"/>
                </a:solidFill>
                <a:latin typeface="Arial" charset="0"/>
                <a:ea typeface="ＭＳ Ｐゴシック" pitchFamily="-107" charset="-128"/>
                <a:cs typeface="ＭＳ Ｐゴシック" pitchFamily="-107" charset="-128"/>
              </a:rPr>
              <a:t>monarch</a:t>
            </a:r>
            <a:r>
              <a:rPr lang="en-US" sz="1200" kern="1200" baseline="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err="1">
                <a:solidFill>
                  <a:schemeClr val="tx1"/>
                </a:solidFill>
                <a:latin typeface="Arial" charset="0"/>
                <a:ea typeface="ＭＳ Ｐゴシック" pitchFamily="-107" charset="-128"/>
                <a:cs typeface="ＭＳ Ｐゴシック" pitchFamily="-107" charset="-128"/>
              </a:rPr>
              <a:t>ba</a:t>
            </a:r>
            <a:r>
              <a:rPr lang="en-US" sz="1200" kern="1200" baseline="0">
                <a:solidFill>
                  <a:schemeClr val="tx1"/>
                </a:solidFill>
                <a:latin typeface="Arial" charset="0"/>
                <a:ea typeface="ＭＳ Ｐゴシック" pitchFamily="-107" charset="-128"/>
                <a:cs typeface="ＭＳ Ｐゴシック" pitchFamily="-107" charset="-128"/>
              </a:rPr>
              <a:t> lx lo 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a:solidFill>
                  <a:schemeClr val="tx1"/>
                </a:solidFill>
                <a:latin typeface="Arial" charset="0"/>
                <a:ea typeface="ＭＳ Ｐゴシック" pitchFamily="-107" charset="-128"/>
                <a:cs typeface="ＭＳ Ｐゴシック" pitchFamily="-107" charset="-128"/>
              </a:rPr>
              <a:t>the last. For example, </a:t>
            </a:r>
            <a:r>
              <a:rPr lang="en-US" sz="1200" kern="1200" baseline="0" err="1">
                <a:solidFill>
                  <a:schemeClr val="tx1"/>
                </a:solidFill>
                <a:latin typeface="Arial" charset="0"/>
                <a:ea typeface="ＭＳ Ｐゴシック" pitchFamily="-107" charset="-128"/>
                <a:cs typeface="ＭＳ Ｐゴシック" pitchFamily="-107" charset="-128"/>
              </a:rPr>
              <a:t>ar</a:t>
            </a:r>
            <a:r>
              <a:rPr lang="en-US" sz="1200" kern="1200" baseline="0">
                <a:solidFill>
                  <a:schemeClr val="tx1"/>
                </a:solidFill>
                <a:latin typeface="Arial" charset="0"/>
                <a:ea typeface="ＭＳ Ｐゴシック" pitchFamily="-107" charset="-128"/>
                <a:cs typeface="ＭＳ Ｐゴシック" pitchFamily="-107" charset="-128"/>
              </a:rPr>
              <a:t> is encrypted as RM.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err="1">
                <a:solidFill>
                  <a:schemeClr val="tx1"/>
                </a:solidFill>
                <a:latin typeface="Arial" charset="0"/>
                <a:ea typeface="ＭＳ Ｐゴシック" pitchFamily="-107" charset="-128"/>
                <a:cs typeface="ＭＳ Ｐゴシック" pitchFamily="-107" charset="-128"/>
              </a:rPr>
              <a:t>hs</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becomes BP and </a:t>
            </a:r>
            <a:r>
              <a:rPr lang="en-US" sz="1200" kern="1200" baseline="0" err="1">
                <a:solidFill>
                  <a:schemeClr val="tx1"/>
                </a:solidFill>
                <a:latin typeface="Arial" charset="0"/>
                <a:ea typeface="ＭＳ Ｐゴシック" pitchFamily="-107" charset="-128"/>
                <a:cs typeface="ＭＳ Ｐゴシック" pitchFamily="-107" charset="-128"/>
              </a:rPr>
              <a:t>ea</a:t>
            </a:r>
            <a:r>
              <a:rPr lang="en-US" sz="1200" kern="1200" baseline="0">
                <a:solidFill>
                  <a:schemeClr val="tx1"/>
                </a:solidFill>
                <a:latin typeface="Arial" charset="0"/>
                <a:ea typeface="ＭＳ Ｐゴシック" pitchFamily="-107" charset="-128"/>
                <a:cs typeface="ＭＳ Ｐゴシック" pitchFamily="-107" charset="-128"/>
              </a:rPr>
              <a:t> becomes IM (or JM, as the </a:t>
            </a:r>
            <a:r>
              <a:rPr lang="en-US" sz="1200" kern="1200" baseline="0" err="1">
                <a:solidFill>
                  <a:schemeClr val="tx1"/>
                </a:solidFill>
                <a:latin typeface="Arial" charset="0"/>
                <a:ea typeface="ＭＳ Ｐゴシック" pitchFamily="-107" charset="-128"/>
                <a:cs typeface="ＭＳ Ｐゴシック" pitchFamily="-107" charset="-128"/>
              </a:rPr>
              <a:t>encipherer</a:t>
            </a:r>
            <a:r>
              <a:rPr lang="en-US" sz="1200" kern="1200" baseline="0">
                <a:solidFill>
                  <a:schemeClr val="tx1"/>
                </a:solidFill>
                <a:latin typeface="Arial" charset="0"/>
                <a:ea typeface="ＭＳ Ｐゴシック" pitchFamily="-107" charset="-128"/>
                <a:cs typeface="ＭＳ Ｐゴシック" pitchFamily="-107" charset="-128"/>
              </a:rPr>
              <a:t> wishes).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a:t>
            </a:r>
          </a:p>
          <a:p>
            <a:r>
              <a:rPr lang="en-US" sz="1200" kern="1200" baseline="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so</a:t>
            </a:r>
          </a:p>
          <a:p>
            <a:r>
              <a:rPr lang="en-US" sz="1200" kern="1200" baseline="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err="1">
                <a:solidFill>
                  <a:schemeClr val="tx1"/>
                </a:solidFill>
                <a:latin typeface="Arial" charset="0"/>
                <a:ea typeface="ＭＳ Ｐゴシック" pitchFamily="-107" charset="-128"/>
                <a:cs typeface="ＭＳ Ｐゴシック" pitchFamily="-107" charset="-128"/>
              </a:rPr>
              <a:t>Playfair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relatively</a:t>
            </a:r>
          </a:p>
          <a:p>
            <a:r>
              <a:rPr lang="en-US" sz="1200" kern="1200" baseline="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generally sufficient.</a:t>
            </a:r>
            <a:endParaRPr lang="en-AU">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a:solidFill>
                  <a:schemeClr val="tx1"/>
                </a:solidFill>
                <a:latin typeface="Arial" charset="0"/>
                <a:ea typeface="ＭＳ Ｐゴシック" pitchFamily="-107" charset="-128"/>
                <a:cs typeface="ＭＳ Ｐゴシック" pitchFamily="-107" charset="-128"/>
              </a:rPr>
              <a:t>monarch</a:t>
            </a:r>
            <a:r>
              <a:rPr lang="en-US" sz="1200" kern="1200" baseline="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err="1">
                <a:solidFill>
                  <a:schemeClr val="tx1"/>
                </a:solidFill>
                <a:latin typeface="Arial" charset="0"/>
                <a:ea typeface="ＭＳ Ｐゴシック" pitchFamily="-107" charset="-128"/>
                <a:cs typeface="ＭＳ Ｐゴシック" pitchFamily="-107" charset="-128"/>
              </a:rPr>
              <a:t>ba</a:t>
            </a:r>
            <a:r>
              <a:rPr lang="en-US" sz="1200" kern="1200" baseline="0">
                <a:solidFill>
                  <a:schemeClr val="tx1"/>
                </a:solidFill>
                <a:latin typeface="Arial" charset="0"/>
                <a:ea typeface="ＭＳ Ｐゴシック" pitchFamily="-107" charset="-128"/>
                <a:cs typeface="ＭＳ Ｐゴシック" pitchFamily="-107" charset="-128"/>
              </a:rPr>
              <a:t> lx lo 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a:solidFill>
                  <a:schemeClr val="tx1"/>
                </a:solidFill>
                <a:latin typeface="Arial" charset="0"/>
                <a:ea typeface="ＭＳ Ｐゴシック" pitchFamily="-107" charset="-128"/>
                <a:cs typeface="ＭＳ Ｐゴシック" pitchFamily="-107" charset="-128"/>
              </a:rPr>
              <a:t>the last. For example, </a:t>
            </a:r>
            <a:r>
              <a:rPr lang="en-US" sz="1200" kern="1200" baseline="0" err="1">
                <a:solidFill>
                  <a:schemeClr val="tx1"/>
                </a:solidFill>
                <a:latin typeface="Arial" charset="0"/>
                <a:ea typeface="ＭＳ Ｐゴシック" pitchFamily="-107" charset="-128"/>
                <a:cs typeface="ＭＳ Ｐゴシック" pitchFamily="-107" charset="-128"/>
              </a:rPr>
              <a:t>ar</a:t>
            </a:r>
            <a:r>
              <a:rPr lang="en-US" sz="1200" kern="1200" baseline="0">
                <a:solidFill>
                  <a:schemeClr val="tx1"/>
                </a:solidFill>
                <a:latin typeface="Arial" charset="0"/>
                <a:ea typeface="ＭＳ Ｐゴシック" pitchFamily="-107" charset="-128"/>
                <a:cs typeface="ＭＳ Ｐゴシック" pitchFamily="-107" charset="-128"/>
              </a:rPr>
              <a:t> is encrypted as RM.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err="1">
                <a:solidFill>
                  <a:schemeClr val="tx1"/>
                </a:solidFill>
                <a:latin typeface="Arial" charset="0"/>
                <a:ea typeface="ＭＳ Ｐゴシック" pitchFamily="-107" charset="-128"/>
                <a:cs typeface="ＭＳ Ｐゴシック" pitchFamily="-107" charset="-128"/>
              </a:rPr>
              <a:t>hs</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becomes BP and </a:t>
            </a:r>
            <a:r>
              <a:rPr lang="en-US" sz="1200" kern="1200" baseline="0" err="1">
                <a:solidFill>
                  <a:schemeClr val="tx1"/>
                </a:solidFill>
                <a:latin typeface="Arial" charset="0"/>
                <a:ea typeface="ＭＳ Ｐゴシック" pitchFamily="-107" charset="-128"/>
                <a:cs typeface="ＭＳ Ｐゴシック" pitchFamily="-107" charset="-128"/>
              </a:rPr>
              <a:t>ea</a:t>
            </a:r>
            <a:r>
              <a:rPr lang="en-US" sz="1200" kern="1200" baseline="0">
                <a:solidFill>
                  <a:schemeClr val="tx1"/>
                </a:solidFill>
                <a:latin typeface="Arial" charset="0"/>
                <a:ea typeface="ＭＳ Ｐゴシック" pitchFamily="-107" charset="-128"/>
                <a:cs typeface="ＭＳ Ｐゴシック" pitchFamily="-107" charset="-128"/>
              </a:rPr>
              <a:t> becomes IM (or JM, as the </a:t>
            </a:r>
            <a:r>
              <a:rPr lang="en-US" sz="1200" kern="1200" baseline="0" err="1">
                <a:solidFill>
                  <a:schemeClr val="tx1"/>
                </a:solidFill>
                <a:latin typeface="Arial" charset="0"/>
                <a:ea typeface="ＭＳ Ｐゴシック" pitchFamily="-107" charset="-128"/>
                <a:cs typeface="ＭＳ Ｐゴシック" pitchFamily="-107" charset="-128"/>
              </a:rPr>
              <a:t>encipherer</a:t>
            </a:r>
            <a:r>
              <a:rPr lang="en-US" sz="1200" kern="1200" baseline="0">
                <a:solidFill>
                  <a:schemeClr val="tx1"/>
                </a:solidFill>
                <a:latin typeface="Arial" charset="0"/>
                <a:ea typeface="ＭＳ Ｐゴシック" pitchFamily="-107" charset="-128"/>
                <a:cs typeface="ＭＳ Ｐゴシック" pitchFamily="-107" charset="-128"/>
              </a:rPr>
              <a:t> wishes).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a:t>
            </a:r>
          </a:p>
          <a:p>
            <a:r>
              <a:rPr lang="en-US" sz="1200" kern="1200" baseline="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so</a:t>
            </a:r>
          </a:p>
          <a:p>
            <a:r>
              <a:rPr lang="en-US" sz="1200" kern="1200" baseline="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err="1">
                <a:solidFill>
                  <a:schemeClr val="tx1"/>
                </a:solidFill>
                <a:latin typeface="Arial" charset="0"/>
                <a:ea typeface="ＭＳ Ｐゴシック" pitchFamily="-107" charset="-128"/>
                <a:cs typeface="ＭＳ Ｐゴシック" pitchFamily="-107" charset="-128"/>
              </a:rPr>
              <a:t>Playfair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relatively</a:t>
            </a:r>
          </a:p>
          <a:p>
            <a:r>
              <a:rPr lang="en-US" sz="1200" kern="1200" baseline="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generally sufficient.</a:t>
            </a:r>
            <a:endParaRPr lang="en-AU">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a:p>
        </p:txBody>
      </p:sp>
    </p:spTree>
    <p:extLst>
      <p:ext uri="{BB962C8B-B14F-4D97-AF65-F5344CB8AC3E}">
        <p14:creationId xmlns:p14="http://schemas.microsoft.com/office/powerpoint/2010/main" val="309530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A46C41B-682A-41E7-BCFB-8B1C5601B8CC}"/>
              </a:ext>
            </a:extLst>
          </p:cNvPr>
          <p:cNvSpPr>
            <a:spLocks noGrp="1" noRot="1" noChangeAspect="1" noChangeArrowheads="1" noTextEdit="1"/>
          </p:cNvSpPr>
          <p:nvPr>
            <p:ph type="sldImg"/>
          </p:nvPr>
        </p:nvSpPr>
        <p:spPr>
          <a:xfrm>
            <a:off x="2270125" y="533400"/>
            <a:ext cx="4603750" cy="2590800"/>
          </a:xfrm>
          <a:ln/>
        </p:spPr>
      </p:sp>
      <p:sp>
        <p:nvSpPr>
          <p:cNvPr id="64515" name="Rectangle 3">
            <a:extLst>
              <a:ext uri="{FF2B5EF4-FFF2-40B4-BE49-F238E27FC236}">
                <a16:creationId xmlns:a16="http://schemas.microsoft.com/office/drawing/2014/main" id="{E709A1B1-1E44-46AE-BE25-34E1BB996A52}"/>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err="1"/>
              <a:t>Defence</a:t>
            </a:r>
            <a:r>
              <a:rPr lang="en-US" sz="1200" b="1"/>
              <a:t> in depth:</a:t>
            </a:r>
          </a:p>
          <a:p>
            <a:pPr eaLnBrk="1" hangingPunct="1"/>
            <a:endParaRPr lang="en-US" altLang="en-US"/>
          </a:p>
        </p:txBody>
      </p:sp>
    </p:spTree>
    <p:extLst>
      <p:ext uri="{BB962C8B-B14F-4D97-AF65-F5344CB8AC3E}">
        <p14:creationId xmlns:p14="http://schemas.microsoft.com/office/powerpoint/2010/main" val="31374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a:solidFill>
                  <a:schemeClr val="tx1"/>
                </a:solidFill>
                <a:latin typeface="Arial" charset="0"/>
                <a:ea typeface="ＭＳ Ｐゴシック" pitchFamily="-107" charset="-128"/>
                <a:cs typeface="ＭＳ Ｐゴシック" pitchFamily="-107" charset="-128"/>
              </a:rPr>
              <a:t>as </a:t>
            </a:r>
            <a:r>
              <a:rPr lang="en-US" sz="1200" b="1"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a:solidFill>
                  <a:schemeClr val="tx1"/>
                </a:solidFill>
                <a:latin typeface="Arial" charset="0"/>
                <a:ea typeface="ＭＳ Ｐゴシック" pitchFamily="-107" charset="-128"/>
                <a:cs typeface="ＭＳ Ｐゴシック" pitchFamily="-107" charset="-128"/>
              </a:rPr>
              <a:t>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The most common such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In our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most</a:t>
            </a:r>
          </a:p>
          <a:p>
            <a:r>
              <a:rPr lang="en-US" sz="1200" kern="1200" baseline="0">
                <a:solidFill>
                  <a:schemeClr val="tx1"/>
                </a:solidFill>
                <a:latin typeface="Arial" charset="0"/>
                <a:ea typeface="ＭＳ Ｐゴシック" pitchFamily="-107" charset="-128"/>
                <a:cs typeface="ＭＳ Ｐゴシック" pitchFamily="-107" charset="-128"/>
              </a:rPr>
              <a:t>common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we can translate</a:t>
            </a:r>
          </a:p>
          <a:p>
            <a:r>
              <a:rPr lang="en-US" sz="1200" kern="1200" baseline="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err="1">
                <a:solidFill>
                  <a:schemeClr val="tx1"/>
                </a:solidFill>
                <a:latin typeface="Arial" charset="0"/>
                <a:ea typeface="ＭＳ Ｐゴシック" pitchFamily="-107" charset="-128"/>
                <a:cs typeface="ＭＳ Ｐゴシック" pitchFamily="-107" charset="-128"/>
              </a:rPr>
              <a:t>th_t</a:t>
            </a:r>
            <a:r>
              <a:rPr lang="en-US" sz="1200" kern="1200" baseline="0">
                <a:solidFill>
                  <a:schemeClr val="tx1"/>
                </a:solidFill>
                <a:latin typeface="Arial" charset="0"/>
                <a:ea typeface="ＭＳ Ｐゴシック" pitchFamily="-107" charset="-128"/>
                <a:cs typeface="ＭＳ Ｐゴシック" pitchFamily="-107" charset="-128"/>
              </a:rPr>
              <a:t>. If so, S</a:t>
            </a:r>
          </a:p>
          <a:p>
            <a:r>
              <a:rPr lang="en-US" sz="1200" kern="1200" baseline="0">
                <a:solidFill>
                  <a:schemeClr val="tx1"/>
                </a:solidFill>
                <a:latin typeface="Arial" charset="0"/>
                <a:ea typeface="ＭＳ Ｐゴシック" pitchFamily="-107" charset="-128"/>
                <a:cs typeface="ＭＳ Ｐゴシック" pitchFamily="-107" charset="-128"/>
              </a:rPr>
              <a:t>equates with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a:solidFill>
                  <a:schemeClr val="tx1"/>
                </a:solidFill>
                <a:latin typeface="Arial" charset="0"/>
                <a:ea typeface="ＭＳ Ｐゴシック" pitchFamily="-107" charset="-128"/>
                <a:cs typeface="ＭＳ Ｐゴシック" pitchFamily="-107" charset="-128"/>
              </a:rPr>
              <a:t>   t    a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te</a:t>
            </a:r>
            <a:r>
              <a:rPr lang="en-US" sz="1200" kern="1200" baseline="0">
                <a:solidFill>
                  <a:schemeClr val="tx1"/>
                </a:solidFill>
                <a:latin typeface="Arial" charset="0"/>
                <a:ea typeface="ＭＳ Ｐゴシック" pitchFamily="-107" charset="-128"/>
                <a:cs typeface="ＭＳ Ｐゴシック" pitchFamily="-107" charset="-128"/>
              </a:rPr>
              <a:t>      a    that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err="1">
                <a:solidFill>
                  <a:schemeClr val="tx1"/>
                </a:solidFill>
                <a:latin typeface="Arial" charset="0"/>
                <a:ea typeface="ＭＳ Ｐゴシック" pitchFamily="-107" charset="-128"/>
                <a:cs typeface="ＭＳ Ｐゴシック" pitchFamily="-107" charset="-128"/>
              </a:rPr>
              <a:t>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a:solidFill>
                  <a:schemeClr val="tx1"/>
                </a:solidFill>
                <a:latin typeface="Arial" charset="0"/>
                <a:ea typeface="ＭＳ Ｐゴシック" pitchFamily="-107" charset="-128"/>
                <a:cs typeface="ＭＳ Ｐゴシック" pitchFamily="-107" charset="-128"/>
              </a:rPr>
              <a:t>        e   t          ta    t    ha   e   </a:t>
            </a:r>
            <a:r>
              <a:rPr lang="en-US" sz="1200" kern="1200" baseline="0" err="1">
                <a:solidFill>
                  <a:schemeClr val="tx1"/>
                </a:solidFill>
                <a:latin typeface="Arial" charset="0"/>
                <a:ea typeface="ＭＳ Ｐゴシック" pitchFamily="-107" charset="-128"/>
                <a:cs typeface="ＭＳ Ｐゴシック" pitchFamily="-107" charset="-128"/>
              </a:rPr>
              <a:t>ee</a:t>
            </a:r>
            <a:r>
              <a:rPr lang="en-US" sz="1200" kern="1200" baseline="0">
                <a:solidFill>
                  <a:schemeClr val="tx1"/>
                </a:solidFill>
                <a:latin typeface="Arial" charset="0"/>
                <a:ea typeface="ＭＳ Ｐゴシック" pitchFamily="-107" charset="-128"/>
                <a:cs typeface="ＭＳ Ｐゴシック" pitchFamily="-107" charset="-128"/>
              </a:rPr>
              <a:t>     a   e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t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a:solidFill>
                  <a:schemeClr val="tx1"/>
                </a:solidFill>
                <a:latin typeface="Arial" charset="0"/>
                <a:ea typeface="ＭＳ Ｐゴシック" pitchFamily="-107" charset="-128"/>
                <a:cs typeface="ＭＳ Ｐゴシック" pitchFamily="-107" charset="-128"/>
              </a:rPr>
              <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tat      e           the         t</a:t>
            </a:r>
          </a:p>
          <a:p>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a:solidFill>
                  <a:schemeClr val="tx1"/>
                </a:solidFill>
                <a:latin typeface="Arial" charset="0"/>
                <a:ea typeface="ＭＳ Ｐゴシック" pitchFamily="-107" charset="-128"/>
                <a:cs typeface="ＭＳ Ｐゴシック" pitchFamily="-107" charset="-128"/>
              </a:rPr>
              <a:t>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a:solidFill>
                  <a:schemeClr val="tx1"/>
                </a:solidFill>
                <a:latin typeface="Arial" charset="0"/>
                <a:ea typeface="ＭＳ Ｐゴシック" pitchFamily="-107" charset="-128"/>
                <a:cs typeface="ＭＳ Ｐゴシック" pitchFamily="-107" charset="-128"/>
              </a:rPr>
              <a:t>representatives of the Viet </a:t>
            </a:r>
            <a:r>
              <a:rPr lang="en-US" sz="1200" kern="1200" baseline="0" err="1">
                <a:solidFill>
                  <a:schemeClr val="tx1"/>
                </a:solidFill>
                <a:latin typeface="Arial" charset="0"/>
                <a:ea typeface="ＭＳ Ｐゴシック" pitchFamily="-107" charset="-128"/>
                <a:cs typeface="ＭＳ Ｐゴシック" pitchFamily="-107" charset="-128"/>
              </a:rPr>
              <a:t>cong</a:t>
            </a:r>
            <a:r>
              <a:rPr lang="en-US" sz="1200" kern="1200" baseline="0">
                <a:solidFill>
                  <a:schemeClr val="tx1"/>
                </a:solidFill>
                <a:latin typeface="Arial" charset="0"/>
                <a:ea typeface="ＭＳ Ｐゴシック" pitchFamily="-107" charset="-128"/>
                <a:cs typeface="ＭＳ Ｐゴシック" pitchFamily="-107" charset="-128"/>
              </a:rPr>
              <a:t> in Moscow</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a:solidFill>
                  <a:schemeClr val="tx1"/>
                </a:solidFill>
                <a:latin typeface="Arial" charset="0"/>
                <a:ea typeface="ＭＳ Ｐゴシック" pitchFamily="-107" charset="-128"/>
                <a:cs typeface="ＭＳ Ｐゴシック" pitchFamily="-107" charset="-128"/>
              </a:rPr>
              <a:t>only one element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frequencies)</a:t>
            </a:r>
          </a:p>
          <a:p>
            <a:r>
              <a:rPr lang="en-US" sz="1200" kern="1200" baseline="0">
                <a:solidFill>
                  <a:schemeClr val="tx1"/>
                </a:solidFill>
                <a:latin typeface="Arial" charset="0"/>
                <a:ea typeface="ＭＳ Ｐゴシック" pitchFamily="-107" charset="-128"/>
                <a:cs typeface="ＭＳ Ｐゴシック" pitchFamily="-107" charset="-128"/>
              </a:rPr>
              <a:t>still survive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One approach is to</a:t>
            </a:r>
          </a:p>
          <a:p>
            <a:r>
              <a:rPr lang="en-US" sz="1200" kern="1200" baseline="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a:solidFill>
                  <a:schemeClr val="tx1"/>
                </a:solidFill>
                <a:latin typeface="Arial" charset="0"/>
                <a:ea typeface="ＭＳ Ｐゴシック" pitchFamily="-107" charset="-128"/>
                <a:cs typeface="ＭＳ Ｐゴシック" pitchFamily="-107" charset="-128"/>
              </a:rPr>
              <a:t>We briefly examine each.</a:t>
            </a:r>
            <a:endParaRPr lang="en-AU">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a:p>
        </p:txBody>
      </p:sp>
    </p:spTree>
    <p:extLst>
      <p:ext uri="{BB962C8B-B14F-4D97-AF65-F5344CB8AC3E}">
        <p14:creationId xmlns:p14="http://schemas.microsoft.com/office/powerpoint/2010/main" val="1195917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and other ciphers</a:t>
            </a:r>
          </a:p>
          <a:p>
            <a:r>
              <a:rPr lang="en-US" sz="1200" kern="1200" baseline="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a:solidFill>
                  <a:schemeClr val="tx1"/>
                </a:solidFill>
                <a:latin typeface="Arial" charset="0"/>
                <a:ea typeface="ＭＳ Ｐゴシック" pitchFamily="-107" charset="-128"/>
                <a:cs typeface="ＭＳ Ｐゴシック" pitchFamily="-107" charset="-128"/>
              </a:rPr>
              <a:t>plaintext</a:t>
            </a:r>
            <a:r>
              <a:rPr lang="en-US" sz="1200" kern="1200" baseline="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a:solidFill>
                  <a:schemeClr val="tx1"/>
                </a:solidFill>
                <a:latin typeface="Arial" charset="0"/>
                <a:ea typeface="ＭＳ Ｐゴシック" pitchFamily="-107" charset="-128"/>
                <a:cs typeface="ＭＳ Ｐゴシック" pitchFamily="-107" charset="-128"/>
              </a:rPr>
              <a:t>is encrypted using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plot</a:t>
            </a:r>
          </a:p>
          <a:p>
            <a:r>
              <a:rPr lang="en-US" sz="1200" kern="1200" baseline="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only would be</a:t>
            </a:r>
          </a:p>
          <a:p>
            <a:r>
              <a:rPr lang="en-US" sz="1200" kern="1200" baseline="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discussed</a:t>
            </a:r>
          </a:p>
          <a:p>
            <a:r>
              <a:rPr lang="en-US" sz="1200" kern="1200" baseline="0">
                <a:solidFill>
                  <a:schemeClr val="tx1"/>
                </a:solidFill>
                <a:latin typeface="Arial" charset="0"/>
                <a:ea typeface="ＭＳ Ｐゴシック" pitchFamily="-107" charset="-128"/>
                <a:cs typeface="ＭＳ Ｐゴシック" pitchFamily="-107" charset="-128"/>
              </a:rPr>
              <a:t>subsequently. The Hill  and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a:solidFill>
                  <a:schemeClr val="tx1"/>
                </a:solidFill>
                <a:latin typeface="Arial" charset="0"/>
                <a:ea typeface="ＭＳ Ｐゴシック" pitchFamily="-107" charset="-128"/>
                <a:cs typeface="ＭＳ Ｐゴシック" pitchFamily="-107" charset="-128"/>
              </a:rPr>
              <a:t>reported in [SIMM93].</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a:t>
            </a:r>
            <a:r>
              <a:rPr lang="en-US" sz="1200" kern="1200" baseline="0" dirty="0" err="1">
                <a:solidFill>
                  <a:schemeClr val="tx1"/>
                </a:solidFill>
                <a:latin typeface="Arial" charset="0"/>
                <a:ea typeface="ＭＳ Ｐゴシック" pitchFamily="-107" charset="-128"/>
                <a:cs typeface="ＭＳ Ｐゴシック" pitchFamily="-107" charset="-128"/>
              </a:rPr>
              <a:t>multiletter</a:t>
            </a:r>
            <a:r>
              <a:rPr lang="en-US" sz="1200" kern="1200" baseline="0" dirty="0">
                <a:solidFill>
                  <a:schemeClr val="tx1"/>
                </a:solidFill>
                <a:latin typeface="Arial" charset="0"/>
                <a:ea typeface="ＭＳ Ｐゴシック" pitchFamily="-107" charset="-128"/>
                <a:cs typeface="ＭＳ Ｐゴシック" pitchFamily="-107" charset="-128"/>
              </a:rPr>
              <a:t>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dirty="0">
                <a:solidFill>
                  <a:schemeClr val="tx1"/>
                </a:solidFill>
                <a:latin typeface="Arial" charset="0"/>
                <a:ea typeface="ＭＳ Ｐゴシック" pitchFamily="-107" charset="-128"/>
                <a:cs typeface="ＭＳ Ｐゴシック" pitchFamily="-107" charset="-128"/>
              </a:rPr>
              <a:t>determinant</a:t>
            </a:r>
            <a:r>
              <a:rPr lang="en-US" sz="1200" kern="1200" baseline="0" dirty="0">
                <a:solidFill>
                  <a:schemeClr val="tx1"/>
                </a:solidFill>
                <a:latin typeface="Arial" charset="0"/>
                <a:ea typeface="ＭＳ Ｐゴシック" pitchFamily="-107" charset="-128"/>
                <a:cs typeface="ＭＳ Ｐゴシック" pitchFamily="-107" charset="-128"/>
              </a:rPr>
              <a: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a:solidFill>
                  <a:schemeClr val="tx1"/>
                </a:solidFill>
                <a:latin typeface="Arial" charset="0"/>
                <a:ea typeface="ＭＳ Ｐゴシック" pitchFamily="-107" charset="-128"/>
                <a:cs typeface="ＭＳ Ｐゴシック" pitchFamily="-107" charset="-128"/>
              </a:rPr>
              <a:t>is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a:t>
            </a:r>
          </a:p>
          <a:p>
            <a:r>
              <a:rPr lang="en-US" sz="1200" kern="1200" baseline="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a:solidFill>
                  <a:schemeClr val="tx1"/>
                </a:solidFill>
                <a:latin typeface="Arial" charset="0"/>
                <a:ea typeface="ＭＳ Ｐゴシック" pitchFamily="-107" charset="-128"/>
                <a:cs typeface="ＭＳ Ｐゴシック" pitchFamily="-107" charset="-128"/>
              </a:rPr>
              <a:t>deceptive</a:t>
            </a:r>
            <a:r>
              <a:rPr lang="en-US" sz="1200" kern="1200" baseline="0">
                <a:solidFill>
                  <a:schemeClr val="tx1"/>
                </a:solidFill>
                <a:latin typeface="Arial" charset="0"/>
                <a:ea typeface="ＭＳ Ｐゴシック" pitchFamily="-107" charset="-128"/>
                <a:cs typeface="ＭＳ Ｐゴシック" pitchFamily="-107" charset="-128"/>
              </a:rPr>
              <a:t>, the</a:t>
            </a:r>
          </a:p>
          <a:p>
            <a:r>
              <a:rPr lang="en-US" sz="1200" kern="1200" baseline="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deceptivedeceptivedeceptive</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ZICVTWQNGRZGVTWAVZHCQYGLMGJ</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The strength of this cipher is that there are multiple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letters for</a:t>
            </a:r>
          </a:p>
          <a:p>
            <a:r>
              <a:rPr lang="en-US" sz="1200" kern="1200" baseline="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with a keyword of length 9. An improvement is achieved over the</a:t>
            </a:r>
          </a:p>
          <a:p>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but considerable frequency information remains.</a:t>
            </a:r>
          </a:p>
          <a:p>
            <a:endParaRPr lang="en-US" sz="120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a:solidFill>
                  <a:schemeClr val="tx1"/>
                </a:solidFill>
                <a:latin typeface="Arial" charset="0"/>
                <a:ea typeface="ＭＳ Ｐゴシック" pitchFamily="-107" charset="-128"/>
                <a:cs typeface="ＭＳ Ｐゴシック" pitchFamily="-107" charset="-128"/>
              </a:rPr>
              <a:t>is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a:t>
            </a:r>
          </a:p>
          <a:p>
            <a:r>
              <a:rPr lang="en-US" sz="1200" kern="1200" baseline="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a:p>
        </p:txBody>
      </p:sp>
    </p:spTree>
    <p:extLst>
      <p:ext uri="{BB962C8B-B14F-4D97-AF65-F5344CB8AC3E}">
        <p14:creationId xmlns:p14="http://schemas.microsoft.com/office/powerpoint/2010/main" val="3787803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message itself.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proposed what is referred to</a:t>
            </a:r>
          </a:p>
          <a:p>
            <a:r>
              <a:rPr lang="en-US" sz="1200" kern="1200" baseline="0">
                <a:solidFill>
                  <a:schemeClr val="tx1"/>
                </a:solidFill>
                <a:latin typeface="Arial" charset="0"/>
                <a:ea typeface="ＭＳ Ｐゴシック" pitchFamily="-107" charset="-128"/>
                <a:cs typeface="ＭＳ Ｐゴシック" pitchFamily="-107" charset="-128"/>
              </a:rPr>
              <a:t>as an </a:t>
            </a:r>
            <a:r>
              <a:rPr lang="en-US" sz="1200" kern="1200" baseline="0" err="1">
                <a:solidFill>
                  <a:schemeClr val="tx1"/>
                </a:solidFill>
                <a:latin typeface="Arial" charset="0"/>
                <a:ea typeface="ＭＳ Ｐゴシック" pitchFamily="-107" charset="-128"/>
                <a:cs typeface="ＭＳ Ｐゴシック" pitchFamily="-107" charset="-128"/>
              </a:rPr>
              <a:t>autokey</a:t>
            </a:r>
            <a:r>
              <a:rPr lang="en-US" sz="1200" kern="1200" baseline="0">
                <a:solidFill>
                  <a:schemeClr val="tx1"/>
                </a:solidFill>
                <a:latin typeface="Arial" charset="0"/>
                <a:ea typeface="ＭＳ Ｐゴシック" pitchFamily="-107" charset="-128"/>
                <a:cs typeface="ＭＳ Ｐゴシック" pitchFamily="-107" charset="-128"/>
              </a:rPr>
              <a:t> system , in which a keyword is concatenated with the plaintext itself to</a:t>
            </a:r>
          </a:p>
          <a:p>
            <a:r>
              <a:rPr lang="en-US" sz="1200" kern="1200" baseline="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deceptivewearediscoveredsav</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t>
            </a:r>
            <a:r>
              <a:rPr lang="en-US" sz="600" kern="1200" baseline="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a:solidFill>
                  <a:schemeClr val="tx1"/>
                </a:solidFill>
                <a:latin typeface="Arial" charset="0"/>
                <a:ea typeface="ＭＳ Ｐゴシック" pitchFamily="-107" charset="-128"/>
                <a:cs typeface="ＭＳ Ｐゴシック" pitchFamily="-107" charset="-128"/>
              </a:rPr>
              <a:t>by </a:t>
            </a:r>
            <a:r>
              <a:rPr lang="en-US" sz="1200" b="0" i="1" kern="1200" baseline="0">
                <a:solidFill>
                  <a:schemeClr val="tx1"/>
                </a:solidFill>
                <a:latin typeface="Arial" charset="0"/>
                <a:ea typeface="ＭＳ Ｐゴシック" pitchFamily="-107" charset="-128"/>
                <a:cs typeface="ＭＳ Ｐゴシック" pitchFamily="-107" charset="-128"/>
              </a:rPr>
              <a:t>e</a:t>
            </a:r>
            <a:r>
              <a:rPr lang="en-US" sz="1200" b="0" kern="1200" baseline="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a:solidFill>
                  <a:schemeClr val="tx1"/>
                </a:solidFill>
                <a:latin typeface="Arial" charset="0"/>
                <a:ea typeface="ＭＳ Ｐゴシック" pitchFamily="-107" charset="-128"/>
                <a:cs typeface="ＭＳ Ｐゴシック" pitchFamily="-107" charset="-128"/>
              </a:rPr>
              <a:t>)2</a:t>
            </a:r>
            <a:r>
              <a:rPr lang="en-US" sz="1200" b="0" kern="1200" baseline="0">
                <a:solidFill>
                  <a:schemeClr val="tx1"/>
                </a:solidFill>
                <a:latin typeface="Arial" charset="0"/>
                <a:ea typeface="ＭＳ Ｐゴシック" pitchFamily="-107" charset="-128"/>
                <a:cs typeface="ＭＳ Ｐゴシック" pitchFamily="-107" charset="-128"/>
              </a:rPr>
              <a:t> =  0.016, whereas</a:t>
            </a:r>
            <a:r>
              <a:rPr lang="en-US" sz="1200" b="0" i="1" kern="1200" baseline="0">
                <a:solidFill>
                  <a:schemeClr val="tx1"/>
                </a:solidFill>
                <a:latin typeface="Arial" charset="0"/>
                <a:ea typeface="ＭＳ Ｐゴシック" pitchFamily="-107" charset="-128"/>
                <a:cs typeface="ＭＳ Ｐゴシック" pitchFamily="-107" charset="-128"/>
              </a:rPr>
              <a:t> t </a:t>
            </a:r>
            <a:r>
              <a:rPr lang="en-US" sz="1200" b="0" kern="1200" baseline="0">
                <a:solidFill>
                  <a:schemeClr val="tx1"/>
                </a:solidFill>
                <a:latin typeface="Arial" charset="0"/>
                <a:ea typeface="ＭＳ Ｐゴシック" pitchFamily="-107" charset="-128"/>
                <a:cs typeface="ＭＳ Ｐゴシック" pitchFamily="-107" charset="-128"/>
              </a:rPr>
              <a:t>enciphered by </a:t>
            </a:r>
            <a:r>
              <a:rPr lang="en-US" sz="1200" b="0" i="1" kern="1200" baseline="0">
                <a:solidFill>
                  <a:schemeClr val="tx1"/>
                </a:solidFill>
                <a:latin typeface="Arial" charset="0"/>
                <a:ea typeface="ＭＳ Ｐゴシック" pitchFamily="-107" charset="-128"/>
                <a:cs typeface="ＭＳ Ｐゴシック" pitchFamily="-107" charset="-128"/>
              </a:rPr>
              <a:t>t</a:t>
            </a:r>
            <a:r>
              <a:rPr lang="en-US" sz="1200" b="0" kern="1200" baseline="0">
                <a:solidFill>
                  <a:schemeClr val="tx1"/>
                </a:solidFill>
                <a:latin typeface="Arial" charset="0"/>
                <a:ea typeface="ＭＳ Ｐゴシック" pitchFamily="-107" charset="-128"/>
                <a:cs typeface="ＭＳ Ｐゴシック" pitchFamily="-107" charset="-128"/>
              </a:rPr>
              <a:t>  would occur</a:t>
            </a:r>
          </a:p>
          <a:p>
            <a:r>
              <a:rPr lang="en-US" sz="1200" kern="1200" baseline="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a:solidFill>
                  <a:schemeClr val="tx1"/>
                </a:solidFill>
                <a:latin typeface="Arial" charset="0"/>
                <a:ea typeface="ＭＳ Ｐゴシック" pitchFamily="-107" charset="-128"/>
                <a:cs typeface="ＭＳ Ｐゴシック" pitchFamily="-107" charset="-128"/>
              </a:rPr>
              <a:t>cryptanalysis.</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a:solidFill>
                  <a:schemeClr val="tx1"/>
                </a:solidFill>
                <a:latin typeface="Arial" charset="0"/>
                <a:ea typeface="ＭＳ Ｐゴシック" pitchFamily="-107" charset="-128"/>
                <a:cs typeface="ＭＳ Ｐゴシック" pitchFamily="-107" charset="-128"/>
              </a:rPr>
              <a:t>a system was introduced by an AT&amp;T engineer named Gilbert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in 1918.</a:t>
            </a:r>
          </a:p>
          <a:p>
            <a:r>
              <a:rPr lang="en-US" sz="1200" kern="1200" baseline="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essence of this technique is the means of construction of the key.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a:solidFill>
                  <a:schemeClr val="tx1"/>
                </a:solidFill>
                <a:latin typeface="Arial" charset="0"/>
                <a:ea typeface="ＭＳ Ｐゴシック" pitchFamily="-107" charset="-128"/>
                <a:cs typeface="ＭＳ Ｐゴシック" pitchFamily="-107" charset="-128"/>
              </a:rPr>
              <a:t>can be broken with sufficient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use of known or probable plaintext</a:t>
            </a:r>
          </a:p>
          <a:p>
            <a:r>
              <a:rPr lang="en-US" sz="1200" kern="1200" baseline="0">
                <a:solidFill>
                  <a:schemeClr val="tx1"/>
                </a:solidFill>
                <a:latin typeface="Arial" charset="0"/>
                <a:ea typeface="ＭＳ Ｐゴシック" pitchFamily="-107" charset="-128"/>
                <a:cs typeface="ＭＳ Ｐゴシック" pitchFamily="-107" charset="-128"/>
              </a:rPr>
              <a:t>sequences, or both.</a:t>
            </a:r>
          </a:p>
          <a:p>
            <a:endParaRPr lang="en-US">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An Army Signal Corp officer, Joseph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proposed an improvement to the</a:t>
            </a:r>
          </a:p>
          <a:p>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that yields the ultimate in security.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suggested using a</a:t>
            </a:r>
          </a:p>
          <a:p>
            <a:r>
              <a:rPr lang="en-US" sz="1200" kern="1200" baseline="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a:solidFill>
                  <a:schemeClr val="tx1"/>
                </a:solidFill>
                <a:latin typeface="Arial" charset="0"/>
                <a:ea typeface="ＭＳ Ｐゴシック" pitchFamily="-107" charset="-128"/>
                <a:cs typeface="ＭＳ Ｐゴシック" pitchFamily="-107" charset="-128"/>
              </a:rPr>
              <a:t>Such a scheme, known as a </a:t>
            </a:r>
            <a:r>
              <a:rPr lang="en-US" sz="1200" b="1" kern="1200" baseline="0">
                <a:solidFill>
                  <a:schemeClr val="tx1"/>
                </a:solidFill>
                <a:latin typeface="Arial" charset="0"/>
                <a:ea typeface="ＭＳ Ｐゴシック" pitchFamily="-107" charset="-128"/>
                <a:cs typeface="ＭＳ Ｐゴシック" pitchFamily="-107" charset="-128"/>
              </a:rPr>
              <a:t>one-time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pad</a:t>
            </a:r>
            <a:r>
              <a:rPr lang="en-US" sz="1200" kern="1200" baseline="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a:solidFill>
                  <a:schemeClr val="tx1"/>
                </a:solidFill>
                <a:latin typeface="Arial" charset="0"/>
                <a:ea typeface="ＭＳ Ｐゴシック" pitchFamily="-107" charset="-128"/>
                <a:cs typeface="ＭＳ Ｐゴシック" pitchFamily="-107" charset="-128"/>
              </a:rPr>
              <a:t>output that bears no statistical relationship to the plaintext. Because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a:solidFill>
                  <a:schemeClr val="tx1"/>
                </a:solidFill>
                <a:latin typeface="Arial" charset="0"/>
                <a:ea typeface="ＭＳ Ｐゴシック" pitchFamily="-107" charset="-128"/>
                <a:cs typeface="ＭＳ Ｐゴシック" pitchFamily="-107" charset="-128"/>
              </a:rPr>
              <a:t>break the code.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In fact, given any plaintext of equal length to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there is a key that</a:t>
            </a:r>
          </a:p>
          <a:p>
            <a:r>
              <a:rPr lang="en-US" sz="1200" kern="1200" baseline="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a:solidFill>
                  <a:schemeClr val="tx1"/>
                </a:solidFill>
                <a:latin typeface="Arial" charset="0"/>
                <a:ea typeface="ＭＳ Ｐゴシック" pitchFamily="-107" charset="-128"/>
                <a:cs typeface="ＭＳ Ｐゴシック" pitchFamily="-107" charset="-128"/>
              </a:rPr>
              <a:t>stream of characters that constitute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will be truly random. Thus, there</a:t>
            </a:r>
          </a:p>
          <a:p>
            <a:r>
              <a:rPr lang="en-US" sz="1200" kern="1200" baseline="0">
                <a:solidFill>
                  <a:schemeClr val="tx1"/>
                </a:solidFill>
                <a:latin typeface="Arial" charset="0"/>
                <a:ea typeface="ＭＳ Ｐゴシック" pitchFamily="-107" charset="-128"/>
                <a:cs typeface="ＭＳ Ｐゴシック" pitchFamily="-107" charset="-128"/>
              </a:rPr>
              <a:t>are no patterns or regularities that a cryptanalyst can use to attack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a:solidFill>
                  <a:schemeClr val="tx1"/>
                </a:solidFill>
                <a:latin typeface="Arial" charset="0"/>
                <a:ea typeface="ＭＳ Ｐゴシック" pitchFamily="-107" charset="-128"/>
                <a:cs typeface="ＭＳ Ｐゴシック" pitchFamily="-107" charset="-128"/>
              </a:rPr>
              <a:t>significant task.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a:solidFill>
                  <a:schemeClr val="tx1"/>
                </a:solidFill>
                <a:latin typeface="Arial" charset="0"/>
                <a:ea typeface="ＭＳ Ｐゴシック" pitchFamily="-107" charset="-128"/>
                <a:cs typeface="ＭＳ Ｐゴシック" pitchFamily="-107" charset="-128"/>
              </a:rPr>
              <a:t>perfect</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secrecy</a:t>
            </a:r>
            <a:r>
              <a:rPr lang="en-US" sz="1200" kern="1200" baseline="0">
                <a:solidFill>
                  <a:schemeClr val="tx1"/>
                </a:solidFill>
                <a:latin typeface="Arial" charset="0"/>
                <a:ea typeface="ＭＳ Ｐゴシック" pitchFamily="-107" charset="-128"/>
                <a:cs typeface="ＭＳ Ｐゴシック" pitchFamily="-107" charset="-128"/>
              </a:rPr>
              <a:t> . This concept is explored in Appendix B.</a:t>
            </a:r>
          </a:p>
          <a:p>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22839805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a:p>
        </p:txBody>
      </p:sp>
    </p:spTree>
    <p:extLst>
      <p:ext uri="{BB962C8B-B14F-4D97-AF65-F5344CB8AC3E}">
        <p14:creationId xmlns:p14="http://schemas.microsoft.com/office/powerpoint/2010/main" val="2045574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a:p>
        </p:txBody>
      </p:sp>
    </p:spTree>
    <p:extLst>
      <p:ext uri="{BB962C8B-B14F-4D97-AF65-F5344CB8AC3E}">
        <p14:creationId xmlns:p14="http://schemas.microsoft.com/office/powerpoint/2010/main" val="2570567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4 3 1 2 5 6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 t </a:t>
            </a:r>
            <a:r>
              <a:rPr lang="en-US" sz="1200" kern="1200" baseline="0" err="1">
                <a:solidFill>
                  <a:schemeClr val="tx1"/>
                </a:solidFill>
                <a:latin typeface="Arial" charset="0"/>
                <a:ea typeface="ＭＳ Ｐゴシック" pitchFamily="-107" charset="-128"/>
                <a:cs typeface="ＭＳ Ｐゴシック" pitchFamily="-107" charset="-128"/>
              </a:rPr>
              <a:t>t</a:t>
            </a:r>
            <a:r>
              <a:rPr lang="en-US" sz="1200" kern="1200" baseline="0">
                <a:solidFill>
                  <a:schemeClr val="tx1"/>
                </a:solidFill>
                <a:latin typeface="Arial" charset="0"/>
                <a:ea typeface="ＭＳ Ｐゴシック" pitchFamily="-107" charset="-128"/>
                <a:cs typeface="ＭＳ Ｐゴシック" pitchFamily="-107" charset="-128"/>
              </a:rPr>
              <a:t> a c k p</a:t>
            </a:r>
          </a:p>
          <a:p>
            <a:r>
              <a:rPr lang="en-US" sz="1200" kern="1200" baseline="0">
                <a:solidFill>
                  <a:schemeClr val="tx1"/>
                </a:solidFill>
                <a:latin typeface="Arial" charset="0"/>
                <a:ea typeface="ＭＳ Ｐゴシック" pitchFamily="-107" charset="-128"/>
                <a:cs typeface="ＭＳ Ｐゴシック" pitchFamily="-107" charset="-128"/>
              </a:rPr>
              <a:t>	o s t p o n e</a:t>
            </a:r>
          </a:p>
          <a:p>
            <a:r>
              <a:rPr lang="en-US" sz="1200" kern="1200" baseline="0">
                <a:solidFill>
                  <a:schemeClr val="tx1"/>
                </a:solidFill>
                <a:latin typeface="Arial" charset="0"/>
                <a:ea typeface="ＭＳ Ｐゴシック" pitchFamily="-107" charset="-128"/>
                <a:cs typeface="ＭＳ Ｐゴシック" pitchFamily="-107" charset="-128"/>
              </a:rPr>
              <a:t>	d u n t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l t</a:t>
            </a:r>
          </a:p>
          <a:p>
            <a:r>
              <a:rPr lang="en-US" sz="1200" kern="1200" baseline="0">
                <a:solidFill>
                  <a:schemeClr val="tx1"/>
                </a:solidFill>
                <a:latin typeface="Arial" charset="0"/>
                <a:ea typeface="ＭＳ Ｐゴシック" pitchFamily="-107" charset="-128"/>
                <a:cs typeface="ＭＳ Ｐゴシック" pitchFamily="-107" charset="-128"/>
              </a:rPr>
              <a:t>	w o a m x y 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TTNAAPTMTSUOAODWCOIXKNLYPETZ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a:solidFill>
                  <a:schemeClr val="tx1"/>
                </a:solidFill>
                <a:latin typeface="Arial" charset="0"/>
                <a:ea typeface="ＭＳ Ｐゴシック" pitchFamily="-107" charset="-128"/>
                <a:cs typeface="ＭＳ Ｐゴシック" pitchFamily="-107" charset="-128"/>
              </a:rPr>
              <a:t>columns 5, 6, and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a:solidFill>
                  <a:schemeClr val="tx1"/>
                </a:solidFill>
                <a:latin typeface="Arial" charset="0"/>
                <a:ea typeface="ＭＳ Ｐゴシック" pitchFamily="-107" charset="-128"/>
                <a:cs typeface="ＭＳ Ｐゴシック" pitchFamily="-107" charset="-128"/>
              </a:rPr>
              <a:t>shown, cryptanalysis is fairly straightforward and involves laying out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in a matrix and playing around with column positions.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and trigram</a:t>
            </a:r>
          </a:p>
          <a:p>
            <a:r>
              <a:rPr lang="en-US" sz="1200" kern="1200" baseline="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a:solidFill>
                  <a:schemeClr val="tx1"/>
                </a:solidFill>
                <a:latin typeface="Arial" charset="0"/>
                <a:ea typeface="ＭＳ Ｐゴシック" pitchFamily="-107" charset="-128"/>
                <a:cs typeface="ＭＳ Ｐゴシック" pitchFamily="-107" charset="-128"/>
              </a:rPr>
              <a:t>that is not easily reconstructed.</a:t>
            </a:r>
            <a:endParaRPr lang="en-US">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atin typeface="Arial" pitchFamily="-1" charset="0"/>
                <a:ea typeface="ＭＳ Ｐゴシック" pitchFamily="-1" charset="-128"/>
                <a:cs typeface="ＭＳ Ｐゴシック" pitchFamily="-1" charset="-128"/>
              </a:rPr>
              <a:t>Chapter 3 summary.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a:solidFill>
                  <a:srgbClr val="000000"/>
                </a:solidFill>
                <a:latin typeface="Tahoma" panose="020B0604030504040204" pitchFamily="34" charset="0"/>
                <a:ea typeface="Tahoma" panose="020B0604030504040204" pitchFamily="34" charset="0"/>
                <a:cs typeface="Tahoma" panose="020B0604030504040204" pitchFamily="34" charset="0"/>
              </a:rPr>
              <a:t>authentication factors= </a:t>
            </a:r>
            <a:r>
              <a:rPr lang="en-US" sz="1200" err="1">
                <a:solidFill>
                  <a:srgbClr val="000000"/>
                </a:solidFill>
                <a:latin typeface="Tahoma" panose="020B0604030504040204" pitchFamily="34" charset="0"/>
                <a:ea typeface="Tahoma" panose="020B0604030504040204" pitchFamily="34" charset="0"/>
                <a:cs typeface="Tahoma" panose="020B0604030504040204" pitchFamily="34" charset="0"/>
              </a:rPr>
              <a:t>Các</a:t>
            </a:r>
            <a:r>
              <a:rPr lang="en-US" sz="120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200" err="1">
                <a:solidFill>
                  <a:srgbClr val="000000"/>
                </a:solidFill>
                <a:latin typeface="Tahoma" panose="020B0604030504040204" pitchFamily="34" charset="0"/>
                <a:ea typeface="Tahoma" panose="020B0604030504040204" pitchFamily="34" charset="0"/>
                <a:cs typeface="Tahoma" panose="020B0604030504040204" pitchFamily="34" charset="0"/>
              </a:rPr>
              <a:t>yếu</a:t>
            </a:r>
            <a:endParaRPr lang="en-US"/>
          </a:p>
        </p:txBody>
      </p:sp>
      <p:sp>
        <p:nvSpPr>
          <p:cNvPr id="4" name="Slide Number Placeholder 3"/>
          <p:cNvSpPr>
            <a:spLocks noGrp="1"/>
          </p:cNvSpPr>
          <p:nvPr>
            <p:ph type="sldNum" sz="quarter" idx="10"/>
          </p:nvPr>
        </p:nvSpPr>
        <p:spPr/>
        <p:txBody>
          <a:bodyPr/>
          <a:lstStyle/>
          <a:p>
            <a:fld id="{7B27BF64-F7CD-4FBE-82E1-2B4DD2565617}" type="slidenum">
              <a:rPr lang="en-US" smtClean="0"/>
              <a:t>16</a:t>
            </a:fld>
            <a:endParaRPr lang="en-US"/>
          </a:p>
        </p:txBody>
      </p:sp>
    </p:spTree>
    <p:extLst>
      <p:ext uri="{BB962C8B-B14F-4D97-AF65-F5344CB8AC3E}">
        <p14:creationId xmlns:p14="http://schemas.microsoft.com/office/powerpoint/2010/main" val="1211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b="0" kern="1200" baseline="0" dirty="0">
                <a:solidFill>
                  <a:schemeClr val="tx1"/>
                </a:solidFill>
                <a:latin typeface="Arial" charset="0"/>
                <a:ea typeface="ＭＳ Ｐゴシック" pitchFamily="-107" charset="-128"/>
                <a:cs typeface="ＭＳ Ｐゴシック" pitchFamily="-107" charset="-128"/>
              </a:rPr>
              <a:t>: This is the original intelligible message or data that is fed into the</a:t>
            </a:r>
          </a:p>
          <a:p>
            <a:r>
              <a:rPr lang="en-US" sz="1200" b="0" kern="1200" baseline="0" dirty="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algorithm</a:t>
            </a:r>
            <a:r>
              <a:rPr lang="en-US" sz="1200" b="0" kern="1200" baseline="0" dirty="0">
                <a:solidFill>
                  <a:schemeClr val="tx1"/>
                </a:solidFill>
                <a:latin typeface="Arial" charset="0"/>
                <a:ea typeface="ＭＳ Ｐゴシック" pitchFamily="-107" charset="-128"/>
                <a:cs typeface="ＭＳ Ｐゴシック" pitchFamily="-107" charset="-128"/>
              </a:rPr>
              <a:t>: The encryption algorithm performs various substitutions</a:t>
            </a:r>
          </a:p>
          <a:p>
            <a:r>
              <a:rPr lang="en-US" sz="1200" b="0" kern="1200" baseline="0" dirty="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Secret</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key</a:t>
            </a:r>
            <a:r>
              <a:rPr lang="en-US" sz="1200" b="0" kern="1200" baseline="0" dirty="0">
                <a:solidFill>
                  <a:schemeClr val="tx1"/>
                </a:solidFill>
                <a:latin typeface="Arial" charset="0"/>
                <a:ea typeface="ＭＳ Ｐゴシック" pitchFamily="-107" charset="-128"/>
                <a:cs typeface="ＭＳ Ｐゴシック" pitchFamily="-107" charset="-128"/>
              </a:rPr>
              <a:t>: The secret key is also input to the encryption algorithm. The key is</a:t>
            </a:r>
          </a:p>
          <a:p>
            <a:r>
              <a:rPr lang="en-US" sz="1200" b="0" kern="1200" baseline="0" dirty="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Ciphertext: </a:t>
            </a:r>
            <a:r>
              <a:rPr lang="en-US" sz="1200" b="0" kern="1200" baseline="0" dirty="0">
                <a:solidFill>
                  <a:schemeClr val="tx1"/>
                </a:solidFill>
                <a:latin typeface="Arial" charset="0"/>
                <a:ea typeface="ＭＳ Ｐゴシック" pitchFamily="-107" charset="-128"/>
                <a:cs typeface="ＭＳ Ｐゴシック" pitchFamily="-107" charset="-128"/>
              </a:rPr>
              <a:t>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a:solidFill>
                  <a:schemeClr val="tx1"/>
                </a:solidFill>
                <a:latin typeface="Arial" charset="0"/>
                <a:ea typeface="ＭＳ Ｐゴシック" pitchFamily="-107" charset="-128"/>
                <a:cs typeface="ＭＳ Ｐゴシック" pitchFamily="-107" charset="-128"/>
              </a:rPr>
              <a:t>produce two different ciphertexts. The ciphertext is an apparently random</a:t>
            </a:r>
          </a:p>
          <a:p>
            <a:r>
              <a:rPr lang="en-US" sz="1200" kern="1200" baseline="0" dirty="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a:solidFill>
                  <a:schemeClr val="tx1"/>
                </a:solidFill>
                <a:latin typeface="Arial" charset="0"/>
                <a:ea typeface="ＭＳ Ｐゴシック" pitchFamily="-107" charset="-128"/>
                <a:cs typeface="ＭＳ Ｐゴシック" pitchFamily="-107" charset="-128"/>
              </a:rPr>
              <a:t>plaintext.</a:t>
            </a:r>
            <a:endParaRPr lang="en-US" b="0" dirty="0"/>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a:p>
        </p:txBody>
      </p:sp>
    </p:spTree>
    <p:extLst>
      <p:ext uri="{BB962C8B-B14F-4D97-AF65-F5344CB8AC3E}">
        <p14:creationId xmlns:p14="http://schemas.microsoft.com/office/powerpoint/2010/main" val="7743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a:solidFill>
                  <a:schemeClr val="tx1"/>
                </a:solidFill>
                <a:latin typeface="Arial" charset="0"/>
                <a:ea typeface="ＭＳ Ｐゴシック" pitchFamily="-107" charset="-128"/>
                <a:cs typeface="ＭＳ Ｐゴシック" pitchFamily="-107" charset="-128"/>
              </a:rPr>
              <a:t>one or more ciphertexts would be unable to decipher the ciphertext or figure</a:t>
            </a:r>
          </a:p>
          <a:p>
            <a:r>
              <a:rPr lang="en-US" sz="1200" kern="1200" baseline="0" dirty="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a:solidFill>
                  <a:schemeClr val="tx1"/>
                </a:solidFill>
                <a:latin typeface="Arial" charset="0"/>
                <a:ea typeface="ＭＳ Ｐゴシック" pitchFamily="-107" charset="-128"/>
                <a:cs typeface="ＭＳ Ｐゴシック" pitchFamily="-107" charset="-128"/>
              </a:rPr>
              <a:t>she is in possession of a number of ciphertexts together with the plaintext that</a:t>
            </a:r>
          </a:p>
          <a:p>
            <a:r>
              <a:rPr lang="en-US" sz="1200" kern="1200" baseline="0" dirty="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a:p>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Let us take a closer look at the essential elements of a symmetric encryption scheme, using Figure 3.2.</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774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a:p>
        </p:txBody>
      </p:sp>
    </p:spTree>
    <p:extLst>
      <p:ext uri="{BB962C8B-B14F-4D97-AF65-F5344CB8AC3E}">
        <p14:creationId xmlns:p14="http://schemas.microsoft.com/office/powerpoint/2010/main" val="288380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5/23/2025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219922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t>5/23/2025</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78991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5/23/2025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9" name="Content Placeholder 2"/>
          <p:cNvSpPr>
            <a:spLocks noGrp="1"/>
          </p:cNvSpPr>
          <p:nvPr>
            <p:ph idx="14"/>
          </p:nvPr>
        </p:nvSpPr>
        <p:spPr>
          <a:xfrm>
            <a:off x="812800" y="5562601"/>
            <a:ext cx="109728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5"/>
          </p:nvPr>
        </p:nvSpPr>
        <p:spPr>
          <a:xfrm>
            <a:off x="609600" y="2895600"/>
            <a:ext cx="10972800" cy="685800"/>
          </a:xfrm>
        </p:spPr>
        <p:txBody>
          <a:bodyPr/>
          <a:lstStyle/>
          <a:p>
            <a:endParaRPr lang="en-IN"/>
          </a:p>
        </p:txBody>
      </p:sp>
    </p:spTree>
    <p:extLst>
      <p:ext uri="{BB962C8B-B14F-4D97-AF65-F5344CB8AC3E}">
        <p14:creationId xmlns:p14="http://schemas.microsoft.com/office/powerpoint/2010/main" val="1768105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2590800"/>
            <a:ext cx="10972800" cy="1066800"/>
          </a:xfrm>
        </p:spPr>
        <p:txBody>
          <a:bodyPr/>
          <a:lstStyle/>
          <a:p>
            <a:endParaRPr lang="en-IN"/>
          </a:p>
        </p:txBody>
      </p:sp>
      <p:sp>
        <p:nvSpPr>
          <p:cNvPr id="8" name="Picture Placeholder 7"/>
          <p:cNvSpPr>
            <a:spLocks noGrp="1"/>
          </p:cNvSpPr>
          <p:nvPr>
            <p:ph type="pic" sz="quarter" idx="14"/>
          </p:nvPr>
        </p:nvSpPr>
        <p:spPr>
          <a:xfrm>
            <a:off x="609600" y="3657600"/>
            <a:ext cx="10972800" cy="609600"/>
          </a:xfrm>
        </p:spPr>
        <p:txBody>
          <a:bodyPr/>
          <a:lstStyle/>
          <a:p>
            <a:endParaRPr lang="en-IN"/>
          </a:p>
        </p:txBody>
      </p:sp>
      <p:sp>
        <p:nvSpPr>
          <p:cNvPr id="11" name="Picture Placeholder 10"/>
          <p:cNvSpPr>
            <a:spLocks noGrp="1"/>
          </p:cNvSpPr>
          <p:nvPr>
            <p:ph type="pic" sz="quarter" idx="15"/>
          </p:nvPr>
        </p:nvSpPr>
        <p:spPr>
          <a:xfrm>
            <a:off x="609600" y="4343400"/>
            <a:ext cx="10972800" cy="457200"/>
          </a:xfrm>
        </p:spPr>
        <p:txBody>
          <a:bodyPr/>
          <a:lstStyle/>
          <a:p>
            <a:endParaRPr lang="en-IN"/>
          </a:p>
        </p:txBody>
      </p:sp>
      <p:sp>
        <p:nvSpPr>
          <p:cNvPr id="6" name="Content Placeholder 5"/>
          <p:cNvSpPr>
            <a:spLocks noGrp="1"/>
          </p:cNvSpPr>
          <p:nvPr>
            <p:ph sz="quarter" idx="16"/>
          </p:nvPr>
        </p:nvSpPr>
        <p:spPr>
          <a:xfrm>
            <a:off x="631568" y="144780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p:cNvSpPr>
            <a:spLocks noGrp="1"/>
          </p:cNvSpPr>
          <p:nvPr>
            <p:ph type="pic" sz="quarter" idx="17"/>
          </p:nvPr>
        </p:nvSpPr>
        <p:spPr>
          <a:xfrm>
            <a:off x="609600" y="5638800"/>
            <a:ext cx="10972800" cy="457200"/>
          </a:xfrm>
        </p:spPr>
        <p:txBody>
          <a:bodyPr/>
          <a:lstStyle/>
          <a:p>
            <a:endParaRPr lang="en-IN"/>
          </a:p>
        </p:txBody>
      </p:sp>
      <p:sp>
        <p:nvSpPr>
          <p:cNvPr id="13" name="Picture Placeholder 12"/>
          <p:cNvSpPr>
            <a:spLocks noGrp="1"/>
          </p:cNvSpPr>
          <p:nvPr>
            <p:ph type="pic" sz="quarter" idx="18"/>
          </p:nvPr>
        </p:nvSpPr>
        <p:spPr>
          <a:xfrm>
            <a:off x="617837" y="4953000"/>
            <a:ext cx="10964563" cy="609600"/>
          </a:xfrm>
        </p:spPr>
        <p:txBody>
          <a:bodyPr/>
          <a:lstStyle/>
          <a:p>
            <a:endParaRPr lang="en-IN"/>
          </a:p>
        </p:txBody>
      </p:sp>
    </p:spTree>
    <p:extLst>
      <p:ext uri="{BB962C8B-B14F-4D97-AF65-F5344CB8AC3E}">
        <p14:creationId xmlns:p14="http://schemas.microsoft.com/office/powerpoint/2010/main" val="327705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4724401"/>
            <a:ext cx="109728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3276600"/>
            <a:ext cx="10972800" cy="1143000"/>
          </a:xfrm>
        </p:spPr>
        <p:txBody>
          <a:bodyPr/>
          <a:lstStyle/>
          <a:p>
            <a:endParaRPr lang="en-IN"/>
          </a:p>
        </p:txBody>
      </p:sp>
    </p:spTree>
    <p:extLst>
      <p:ext uri="{BB962C8B-B14F-4D97-AF65-F5344CB8AC3E}">
        <p14:creationId xmlns:p14="http://schemas.microsoft.com/office/powerpoint/2010/main" val="11245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39813" y="70454"/>
            <a:ext cx="8860927" cy="7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431800" y="980728"/>
            <a:ext cx="10776768" cy="525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69864"/>
            <a:ext cx="11155680" cy="0"/>
          </a:xfrm>
          <a:prstGeom prst="line">
            <a:avLst/>
          </a:prstGeom>
          <a:ln w="28575">
            <a:headEnd/>
            <a:tailEnd/>
          </a:ln>
          <a:extLst>
            <a:ext uri="{909E8E84-426E-40DD-AFC4-6F175D3DCCD1}">
              <a14:hiddenFill xmlns:a14="http://schemas.microsoft.com/office/drawing/2010/main">
                <a:noFill/>
              </a14:hiddenFill>
            </a:ext>
          </a:extLst>
        </p:spPr>
        <p:style>
          <a:lnRef idx="1">
            <a:schemeClr val="accent2"/>
          </a:lnRef>
          <a:fillRef idx="0">
            <a:schemeClr val="accent2"/>
          </a:fillRef>
          <a:effectRef idx="0">
            <a:schemeClr val="accent2"/>
          </a:effectRef>
          <a:fontRef idx="minor">
            <a:schemeClr val="tx1"/>
          </a:fontRef>
        </p:style>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US" altLang="en-US" sz="1600">
                <a:latin typeface="Arial" panose="020B0604020202020204" pitchFamily="34" charset="0"/>
              </a:rPr>
              <a:t>Week</a:t>
            </a:r>
            <a:r>
              <a:rPr lang="en-GB" altLang="en-US" sz="1600">
                <a:latin typeface="Arial" panose="020B0604020202020204" pitchFamily="34" charset="0"/>
              </a:rPr>
              <a:t> 2: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53188"/>
            <a:ext cx="11176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10-2024</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59830" y="6503214"/>
            <a:ext cx="4416953"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9"/>
          <a:stretch>
            <a:fillRect/>
          </a:stretch>
        </p:blipFill>
        <p:spPr>
          <a:xfrm>
            <a:off x="2" y="-21506"/>
            <a:ext cx="1343468" cy="825793"/>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pcp.chinhphu.vn/van-ban-ban-hanh/171154.ht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41.wmf"/><Relationship Id="rId5" Type="http://schemas.openxmlformats.org/officeDocument/2006/relationships/oleObject" Target="../embeddings/oleObject2.bin"/><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evglan.com/online-tools/aes-encryption-decryp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mn178.github.io/online-tools/sha3_512.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603612" y="71846"/>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918284" y="1321046"/>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1401863" y="2657799"/>
            <a:ext cx="970588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en-US" sz="3600" kern="0"/>
              <a:t>Week2</a:t>
            </a:r>
            <a:r>
              <a:rPr lang="en-GB" altLang="en-US" sz="3600" kern="0"/>
              <a:t>: </a:t>
            </a:r>
            <a:r>
              <a:rPr lang="en-US" sz="3600"/>
              <a:t>Cryptanalysis classical cipher systems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7155"/>
            <a:ext cx="8064896" cy="792163"/>
          </a:xfrm>
        </p:spPr>
        <p:txBody>
          <a:bodyPr/>
          <a:lstStyle/>
          <a:p>
            <a:pPr eaLnBrk="1" hangingPunct="1"/>
            <a:r>
              <a:rPr lang="en-US" b="1"/>
              <a:t>Some application scenarios</a:t>
            </a:r>
            <a:endParaRPr lang="en-GB" altLang="en-US"/>
          </a:p>
        </p:txBody>
      </p:sp>
      <p:sp>
        <p:nvSpPr>
          <p:cNvPr id="13" name="Rectangle 12">
            <a:extLst>
              <a:ext uri="{FF2B5EF4-FFF2-40B4-BE49-F238E27FC236}">
                <a16:creationId xmlns:a16="http://schemas.microsoft.com/office/drawing/2014/main" id="{BAD7F43C-DEC1-4788-9668-99817AC86FBC}"/>
              </a:ext>
            </a:extLst>
          </p:cNvPr>
          <p:cNvSpPr/>
          <p:nvPr/>
        </p:nvSpPr>
        <p:spPr>
          <a:xfrm>
            <a:off x="387652" y="1025362"/>
            <a:ext cx="6661248" cy="584775"/>
          </a:xfrm>
          <a:prstGeom prst="rect">
            <a:avLst/>
          </a:prstGeom>
        </p:spPr>
        <p:txBody>
          <a:bodyPr wrap="square">
            <a:spAutoFit/>
          </a:bodyPr>
          <a:lstStyle/>
          <a:p>
            <a:pPr marL="457200" indent="-457200">
              <a:buFont typeface="Arial" panose="020B0604020202020204" pitchFamily="34" charset="0"/>
              <a:buChar char="•"/>
            </a:pPr>
            <a:r>
              <a:rPr lang="en-US" sz="3200" b="1"/>
              <a:t>Cipher systems</a:t>
            </a:r>
          </a:p>
        </p:txBody>
      </p:sp>
      <p:sp>
        <p:nvSpPr>
          <p:cNvPr id="7" name="Rectangle 3">
            <a:extLst>
              <a:ext uri="{FF2B5EF4-FFF2-40B4-BE49-F238E27FC236}">
                <a16:creationId xmlns:a16="http://schemas.microsoft.com/office/drawing/2014/main" id="{88067373-30AA-43A5-AF08-E4FB5A4B6BC2}"/>
              </a:ext>
            </a:extLst>
          </p:cNvPr>
          <p:cNvSpPr txBox="1">
            <a:spLocks noChangeArrowheads="1"/>
          </p:cNvSpPr>
          <p:nvPr/>
        </p:nvSpPr>
        <p:spPr bwMode="auto">
          <a:xfrm>
            <a:off x="407368" y="1774626"/>
            <a:ext cx="6172200" cy="330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Clr>
                <a:srgbClr val="9E9EFF"/>
              </a:buClr>
            </a:pPr>
            <a:r>
              <a:rPr lang="en-US" altLang="zh-CN" kern="0">
                <a:ea typeface="宋体" panose="02010600030101010101" pitchFamily="2" charset="-122"/>
              </a:rPr>
              <a:t>Data </a:t>
            </a:r>
          </a:p>
          <a:p>
            <a:pPr marL="857250" lvl="1" indent="-457200" eaLnBrk="1" hangingPunct="1">
              <a:buClr>
                <a:srgbClr val="9E9EFF"/>
              </a:buClr>
            </a:pPr>
            <a:r>
              <a:rPr lang="en-US" altLang="zh-CN" kern="0">
                <a:solidFill>
                  <a:srgbClr val="FF0000"/>
                </a:solidFill>
                <a:ea typeface="宋体" panose="02010600030101010101" pitchFamily="2" charset="-122"/>
              </a:rPr>
              <a:t>Transmission state</a:t>
            </a:r>
          </a:p>
          <a:p>
            <a:pPr marL="857250" lvl="1" indent="-457200" eaLnBrk="1" hangingPunct="1">
              <a:buClr>
                <a:srgbClr val="9E9EFF"/>
              </a:buClr>
            </a:pPr>
            <a:r>
              <a:rPr lang="en-US" altLang="zh-CN" kern="0">
                <a:solidFill>
                  <a:srgbClr val="FF0000"/>
                </a:solidFill>
                <a:ea typeface="宋体" panose="02010600030101010101" pitchFamily="2" charset="-122"/>
              </a:rPr>
              <a:t>Process state</a:t>
            </a:r>
          </a:p>
          <a:p>
            <a:pPr lvl="1" eaLnBrk="1" hangingPunct="1">
              <a:buClr>
                <a:srgbClr val="9E9EFF"/>
              </a:buClr>
            </a:pPr>
            <a:r>
              <a:rPr lang="en-US" altLang="zh-CN" kern="0">
                <a:solidFill>
                  <a:srgbClr val="FF0000"/>
                </a:solidFill>
                <a:ea typeface="宋体" panose="02010600030101010101" pitchFamily="2" charset="-122"/>
              </a:rPr>
              <a:t> Storage state</a:t>
            </a:r>
          </a:p>
          <a:p>
            <a:pPr lvl="1" eaLnBrk="1" hangingPunct="1">
              <a:buClr>
                <a:srgbClr val="9E9EFF"/>
              </a:buClr>
            </a:pPr>
            <a:endParaRPr lang="en-US" altLang="zh-CN" kern="0">
              <a:ea typeface="宋体" panose="02010600030101010101" pitchFamily="2" charset="-122"/>
            </a:endParaRPr>
          </a:p>
          <a:p>
            <a:pPr eaLnBrk="1" hangingPunct="1">
              <a:buClr>
                <a:srgbClr val="9E9EFF"/>
              </a:buClr>
              <a:buFont typeface="Wingdings" panose="05000000000000000000" pitchFamily="2" charset="2"/>
              <a:buNone/>
            </a:pPr>
            <a:endParaRPr lang="en-US" altLang="zh-CN" sz="1950" kern="0">
              <a:ea typeface="宋体" panose="02010600030101010101" pitchFamily="2" charset="-122"/>
            </a:endParaRPr>
          </a:p>
        </p:txBody>
      </p:sp>
      <p:pic>
        <p:nvPicPr>
          <p:cNvPr id="2050" name="Picture 2" descr="File:Public key encryption keys.svg">
            <a:extLst>
              <a:ext uri="{FF2B5EF4-FFF2-40B4-BE49-F238E27FC236}">
                <a16:creationId xmlns:a16="http://schemas.microsoft.com/office/drawing/2014/main" id="{6A6F8207-393F-4437-993A-08C1559FE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1025362"/>
            <a:ext cx="6991350" cy="2952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F0128F8-354D-4422-A926-72FB91DD114B}"/>
              </a:ext>
            </a:extLst>
          </p:cNvPr>
          <p:cNvSpPr/>
          <p:nvPr/>
        </p:nvSpPr>
        <p:spPr>
          <a:xfrm>
            <a:off x="6141127" y="4228696"/>
            <a:ext cx="3267241" cy="523220"/>
          </a:xfrm>
          <a:prstGeom prst="rect">
            <a:avLst/>
          </a:prstGeom>
        </p:spPr>
        <p:txBody>
          <a:bodyPr wrap="none">
            <a:spAutoFit/>
          </a:bodyPr>
          <a:lstStyle/>
          <a:p>
            <a:pPr marL="857250" lvl="1" indent="-457200" eaLnBrk="1" hangingPunct="1">
              <a:buClr>
                <a:srgbClr val="9E9EFF"/>
              </a:buClr>
            </a:pPr>
            <a:r>
              <a:rPr lang="en-US" altLang="zh-CN" kern="0">
                <a:solidFill>
                  <a:srgbClr val="FF0000"/>
                </a:solidFill>
                <a:ea typeface="宋体" panose="02010600030101010101" pitchFamily="2" charset="-122"/>
              </a:rPr>
              <a:t>Transmission state</a:t>
            </a:r>
          </a:p>
        </p:txBody>
      </p:sp>
    </p:spTree>
    <p:extLst>
      <p:ext uri="{BB962C8B-B14F-4D97-AF65-F5344CB8AC3E}">
        <p14:creationId xmlns:p14="http://schemas.microsoft.com/office/powerpoint/2010/main" val="80775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7155"/>
            <a:ext cx="8064896" cy="792163"/>
          </a:xfrm>
        </p:spPr>
        <p:txBody>
          <a:bodyPr/>
          <a:lstStyle/>
          <a:p>
            <a:pPr eaLnBrk="1" hangingPunct="1"/>
            <a:r>
              <a:rPr lang="en-US" b="1"/>
              <a:t>Some application scenarios</a:t>
            </a:r>
            <a:endParaRPr lang="en-GB" altLang="en-US"/>
          </a:p>
        </p:txBody>
      </p:sp>
      <p:sp>
        <p:nvSpPr>
          <p:cNvPr id="13" name="Rectangle 12">
            <a:extLst>
              <a:ext uri="{FF2B5EF4-FFF2-40B4-BE49-F238E27FC236}">
                <a16:creationId xmlns:a16="http://schemas.microsoft.com/office/drawing/2014/main" id="{BAD7F43C-DEC1-4788-9668-99817AC86FBC}"/>
              </a:ext>
            </a:extLst>
          </p:cNvPr>
          <p:cNvSpPr/>
          <p:nvPr/>
        </p:nvSpPr>
        <p:spPr>
          <a:xfrm>
            <a:off x="221089" y="817686"/>
            <a:ext cx="6661248" cy="584775"/>
          </a:xfrm>
          <a:prstGeom prst="rect">
            <a:avLst/>
          </a:prstGeom>
        </p:spPr>
        <p:txBody>
          <a:bodyPr wrap="square">
            <a:spAutoFit/>
          </a:bodyPr>
          <a:lstStyle/>
          <a:p>
            <a:pPr marL="457200" indent="-457200">
              <a:buFont typeface="Arial" panose="020B0604020202020204" pitchFamily="34" charset="0"/>
              <a:buChar char="•"/>
            </a:pPr>
            <a:r>
              <a:rPr lang="en-US" sz="3200" b="1"/>
              <a:t>Cipher systems</a:t>
            </a:r>
          </a:p>
        </p:txBody>
      </p:sp>
      <p:pic>
        <p:nvPicPr>
          <p:cNvPr id="2" name="Picture 1">
            <a:extLst>
              <a:ext uri="{FF2B5EF4-FFF2-40B4-BE49-F238E27FC236}">
                <a16:creationId xmlns:a16="http://schemas.microsoft.com/office/drawing/2014/main" id="{41F1341D-FDCB-43F8-9797-5B2F212E96BA}"/>
              </a:ext>
            </a:extLst>
          </p:cNvPr>
          <p:cNvPicPr>
            <a:picLocks noChangeAspect="1"/>
          </p:cNvPicPr>
          <p:nvPr/>
        </p:nvPicPr>
        <p:blipFill>
          <a:blip r:embed="rId2"/>
          <a:stretch>
            <a:fillRect/>
          </a:stretch>
        </p:blipFill>
        <p:spPr>
          <a:xfrm>
            <a:off x="515197" y="2764830"/>
            <a:ext cx="11768797" cy="2416564"/>
          </a:xfrm>
          <a:prstGeom prst="rect">
            <a:avLst/>
          </a:prstGeom>
        </p:spPr>
      </p:pic>
      <p:sp>
        <p:nvSpPr>
          <p:cNvPr id="6" name="Rectangle 3">
            <a:extLst>
              <a:ext uri="{FF2B5EF4-FFF2-40B4-BE49-F238E27FC236}">
                <a16:creationId xmlns:a16="http://schemas.microsoft.com/office/drawing/2014/main" id="{59E13B36-E841-4B46-B2B3-B2E253E09441}"/>
              </a:ext>
            </a:extLst>
          </p:cNvPr>
          <p:cNvSpPr txBox="1">
            <a:spLocks noChangeArrowheads="1"/>
          </p:cNvSpPr>
          <p:nvPr/>
        </p:nvSpPr>
        <p:spPr bwMode="auto">
          <a:xfrm>
            <a:off x="227396" y="1391373"/>
            <a:ext cx="6172200" cy="330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Clr>
                <a:srgbClr val="9E9EFF"/>
              </a:buClr>
            </a:pPr>
            <a:r>
              <a:rPr lang="en-US" altLang="zh-CN" kern="0">
                <a:ea typeface="宋体" panose="02010600030101010101" pitchFamily="2" charset="-122"/>
              </a:rPr>
              <a:t>Data </a:t>
            </a:r>
          </a:p>
          <a:p>
            <a:pPr marL="857250" lvl="1" indent="-457200" eaLnBrk="1" hangingPunct="1">
              <a:buClr>
                <a:srgbClr val="9E9EFF"/>
              </a:buClr>
            </a:pPr>
            <a:r>
              <a:rPr lang="en-US" altLang="zh-CN" kern="0">
                <a:solidFill>
                  <a:srgbClr val="FF0000"/>
                </a:solidFill>
                <a:ea typeface="宋体" panose="02010600030101010101" pitchFamily="2" charset="-122"/>
              </a:rPr>
              <a:t>Storage state</a:t>
            </a:r>
          </a:p>
          <a:p>
            <a:pPr lvl="1" eaLnBrk="1" hangingPunct="1">
              <a:buClr>
                <a:srgbClr val="9E9EFF"/>
              </a:buClr>
            </a:pPr>
            <a:endParaRPr lang="en-US" altLang="zh-CN" kern="0">
              <a:ea typeface="宋体" panose="02010600030101010101" pitchFamily="2" charset="-122"/>
            </a:endParaRPr>
          </a:p>
          <a:p>
            <a:pPr eaLnBrk="1" hangingPunct="1">
              <a:buClr>
                <a:srgbClr val="9E9EFF"/>
              </a:buClr>
              <a:buFont typeface="Wingdings" panose="05000000000000000000" pitchFamily="2" charset="2"/>
              <a:buNone/>
            </a:pPr>
            <a:endParaRPr lang="en-US" altLang="zh-CN" sz="1950" kern="0">
              <a:ea typeface="宋体" panose="02010600030101010101" pitchFamily="2" charset="-122"/>
            </a:endParaRPr>
          </a:p>
        </p:txBody>
      </p:sp>
      <p:sp>
        <p:nvSpPr>
          <p:cNvPr id="4" name="TextBox 3">
            <a:extLst>
              <a:ext uri="{FF2B5EF4-FFF2-40B4-BE49-F238E27FC236}">
                <a16:creationId xmlns:a16="http://schemas.microsoft.com/office/drawing/2014/main" id="{81777A59-D8CF-3FD1-3102-03DA98AF075C}"/>
              </a:ext>
            </a:extLst>
          </p:cNvPr>
          <p:cNvSpPr txBox="1"/>
          <p:nvPr/>
        </p:nvSpPr>
        <p:spPr>
          <a:xfrm>
            <a:off x="725138" y="5661248"/>
            <a:ext cx="6141308" cy="523220"/>
          </a:xfrm>
          <a:prstGeom prst="rect">
            <a:avLst/>
          </a:prstGeom>
          <a:noFill/>
        </p:spPr>
        <p:txBody>
          <a:bodyPr wrap="square">
            <a:spAutoFit/>
          </a:bodyPr>
          <a:lstStyle/>
          <a:p>
            <a:r>
              <a:rPr lang="en-US"/>
              <a:t>https://anycript.com/</a:t>
            </a:r>
          </a:p>
        </p:txBody>
      </p:sp>
    </p:spTree>
    <p:extLst>
      <p:ext uri="{BB962C8B-B14F-4D97-AF65-F5344CB8AC3E}">
        <p14:creationId xmlns:p14="http://schemas.microsoft.com/office/powerpoint/2010/main" val="417456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70534" y="40315"/>
            <a:ext cx="7937834" cy="792163"/>
          </a:xfrm>
        </p:spPr>
        <p:txBody>
          <a:bodyPr/>
          <a:lstStyle/>
          <a:p>
            <a:pPr eaLnBrk="1" hangingPunct="1"/>
            <a:r>
              <a:rPr lang="en-US" b="1"/>
              <a:t>Some application scenarios</a:t>
            </a:r>
            <a:endParaRPr lang="en-GB" altLang="en-US"/>
          </a:p>
        </p:txBody>
      </p:sp>
      <p:pic>
        <p:nvPicPr>
          <p:cNvPr id="6" name="Picture 5">
            <a:extLst>
              <a:ext uri="{FF2B5EF4-FFF2-40B4-BE49-F238E27FC236}">
                <a16:creationId xmlns:a16="http://schemas.microsoft.com/office/drawing/2014/main" id="{25D8D9FE-0DA3-4903-92C7-587F6F4F667A}"/>
              </a:ext>
            </a:extLst>
          </p:cNvPr>
          <p:cNvPicPr>
            <a:picLocks noChangeAspect="1"/>
          </p:cNvPicPr>
          <p:nvPr/>
        </p:nvPicPr>
        <p:blipFill>
          <a:blip r:embed="rId2"/>
          <a:stretch>
            <a:fillRect/>
          </a:stretch>
        </p:blipFill>
        <p:spPr>
          <a:xfrm>
            <a:off x="862576" y="1465672"/>
            <a:ext cx="4516286" cy="4534922"/>
          </a:xfrm>
          <a:prstGeom prst="rect">
            <a:avLst/>
          </a:prstGeom>
        </p:spPr>
      </p:pic>
      <p:pic>
        <p:nvPicPr>
          <p:cNvPr id="7" name="Picture 6">
            <a:extLst>
              <a:ext uri="{FF2B5EF4-FFF2-40B4-BE49-F238E27FC236}">
                <a16:creationId xmlns:a16="http://schemas.microsoft.com/office/drawing/2014/main" id="{84FA8835-C53E-472A-9CB9-1341B9FFB5BE}"/>
              </a:ext>
            </a:extLst>
          </p:cNvPr>
          <p:cNvPicPr>
            <a:picLocks noChangeAspect="1"/>
          </p:cNvPicPr>
          <p:nvPr/>
        </p:nvPicPr>
        <p:blipFill>
          <a:blip r:embed="rId3"/>
          <a:stretch>
            <a:fillRect/>
          </a:stretch>
        </p:blipFill>
        <p:spPr>
          <a:xfrm>
            <a:off x="6470512" y="1259352"/>
            <a:ext cx="4729543" cy="4860366"/>
          </a:xfrm>
          <a:prstGeom prst="rect">
            <a:avLst/>
          </a:prstGeom>
        </p:spPr>
      </p:pic>
      <p:sp>
        <p:nvSpPr>
          <p:cNvPr id="8" name="Rectangle 7">
            <a:extLst>
              <a:ext uri="{FF2B5EF4-FFF2-40B4-BE49-F238E27FC236}">
                <a16:creationId xmlns:a16="http://schemas.microsoft.com/office/drawing/2014/main" id="{DCCF16E3-3292-4157-B348-D6C0182C31E0}"/>
              </a:ext>
            </a:extLst>
          </p:cNvPr>
          <p:cNvSpPr/>
          <p:nvPr/>
        </p:nvSpPr>
        <p:spPr>
          <a:xfrm>
            <a:off x="5013276" y="5858108"/>
            <a:ext cx="3668697" cy="523220"/>
          </a:xfrm>
          <a:prstGeom prst="rect">
            <a:avLst/>
          </a:prstGeom>
        </p:spPr>
        <p:txBody>
          <a:bodyPr wrap="none">
            <a:spAutoFit/>
          </a:bodyPr>
          <a:lstStyle/>
          <a:p>
            <a:r>
              <a:rPr lang="en-US"/>
              <a:t>https://www.kiotviet.vn/</a:t>
            </a:r>
          </a:p>
        </p:txBody>
      </p:sp>
      <p:sp>
        <p:nvSpPr>
          <p:cNvPr id="11" name="Rectangle 10">
            <a:extLst>
              <a:ext uri="{FF2B5EF4-FFF2-40B4-BE49-F238E27FC236}">
                <a16:creationId xmlns:a16="http://schemas.microsoft.com/office/drawing/2014/main" id="{F8743A38-9F89-4285-914D-D029C6E02AFD}"/>
              </a:ext>
            </a:extLst>
          </p:cNvPr>
          <p:cNvSpPr/>
          <p:nvPr/>
        </p:nvSpPr>
        <p:spPr>
          <a:xfrm>
            <a:off x="882672" y="1020644"/>
            <a:ext cx="6293448" cy="523220"/>
          </a:xfrm>
          <a:prstGeom prst="rect">
            <a:avLst/>
          </a:prstGeom>
        </p:spPr>
        <p:txBody>
          <a:bodyPr wrap="square">
            <a:spAutoFit/>
          </a:bodyPr>
          <a:lstStyle/>
          <a:p>
            <a:pPr marL="457200" indent="-457200">
              <a:buFont typeface="Arial" panose="020B0604020202020204" pitchFamily="34" charset="0"/>
              <a:buChar char="•"/>
            </a:pPr>
            <a:r>
              <a:rPr lang="en-US" b="1"/>
              <a:t>Distributed /cloud systems</a:t>
            </a:r>
          </a:p>
        </p:txBody>
      </p:sp>
    </p:spTree>
    <p:extLst>
      <p:ext uri="{BB962C8B-B14F-4D97-AF65-F5344CB8AC3E}">
        <p14:creationId xmlns:p14="http://schemas.microsoft.com/office/powerpoint/2010/main" val="162471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66299" y="49209"/>
            <a:ext cx="7649802" cy="792163"/>
          </a:xfrm>
        </p:spPr>
        <p:txBody>
          <a:bodyPr/>
          <a:lstStyle/>
          <a:p>
            <a:pPr eaLnBrk="1" hangingPunct="1"/>
            <a:r>
              <a:rPr lang="en-US" b="1"/>
              <a:t>Some application scenarios</a:t>
            </a:r>
            <a:endParaRPr lang="en-GB" altLang="en-US"/>
          </a:p>
        </p:txBody>
      </p:sp>
      <p:sp>
        <p:nvSpPr>
          <p:cNvPr id="11" name="Rectangle 10">
            <a:extLst>
              <a:ext uri="{FF2B5EF4-FFF2-40B4-BE49-F238E27FC236}">
                <a16:creationId xmlns:a16="http://schemas.microsoft.com/office/drawing/2014/main" id="{F8743A38-9F89-4285-914D-D029C6E02AFD}"/>
              </a:ext>
            </a:extLst>
          </p:cNvPr>
          <p:cNvSpPr/>
          <p:nvPr/>
        </p:nvSpPr>
        <p:spPr>
          <a:xfrm>
            <a:off x="479376" y="975844"/>
            <a:ext cx="4928088" cy="523220"/>
          </a:xfrm>
          <a:prstGeom prst="rect">
            <a:avLst/>
          </a:prstGeom>
        </p:spPr>
        <p:txBody>
          <a:bodyPr wrap="square">
            <a:spAutoFit/>
          </a:bodyPr>
          <a:lstStyle/>
          <a:p>
            <a:pPr marL="457200" indent="-457200">
              <a:buFont typeface="Arial" panose="020B0604020202020204" pitchFamily="34" charset="0"/>
              <a:buChar char="•"/>
            </a:pPr>
            <a:r>
              <a:rPr lang="en-US" b="1"/>
              <a:t>Blockchain networks</a:t>
            </a:r>
          </a:p>
        </p:txBody>
      </p:sp>
      <p:pic>
        <p:nvPicPr>
          <p:cNvPr id="4098" name="Picture 2" descr="https://unova.io/wp-content/uploads/2021/11/blockchainnetworkunova.png">
            <a:extLst>
              <a:ext uri="{FF2B5EF4-FFF2-40B4-BE49-F238E27FC236}">
                <a16:creationId xmlns:a16="http://schemas.microsoft.com/office/drawing/2014/main" id="{C65941C8-7FD1-40D0-AAEC-65C8761D0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200" y="445291"/>
            <a:ext cx="7200800" cy="611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5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7155"/>
            <a:ext cx="8064896" cy="792163"/>
          </a:xfrm>
        </p:spPr>
        <p:txBody>
          <a:bodyPr/>
          <a:lstStyle/>
          <a:p>
            <a:pPr eaLnBrk="1" hangingPunct="1"/>
            <a:r>
              <a:rPr lang="en-US" b="1"/>
              <a:t>Some application scenarios</a:t>
            </a:r>
            <a:endParaRPr lang="en-GB" altLang="en-US"/>
          </a:p>
        </p:txBody>
      </p:sp>
      <p:sp>
        <p:nvSpPr>
          <p:cNvPr id="13" name="Rectangle 12">
            <a:extLst>
              <a:ext uri="{FF2B5EF4-FFF2-40B4-BE49-F238E27FC236}">
                <a16:creationId xmlns:a16="http://schemas.microsoft.com/office/drawing/2014/main" id="{BAD7F43C-DEC1-4788-9668-99817AC86FBC}"/>
              </a:ext>
            </a:extLst>
          </p:cNvPr>
          <p:cNvSpPr/>
          <p:nvPr/>
        </p:nvSpPr>
        <p:spPr>
          <a:xfrm>
            <a:off x="177455" y="1013872"/>
            <a:ext cx="5976664" cy="954107"/>
          </a:xfrm>
          <a:prstGeom prst="rect">
            <a:avLst/>
          </a:prstGeom>
        </p:spPr>
        <p:txBody>
          <a:bodyPr wrap="square">
            <a:spAutoFit/>
          </a:bodyPr>
          <a:lstStyle/>
          <a:p>
            <a:pPr marL="457200" indent="-457200">
              <a:buFont typeface="Arial" panose="020B0604020202020204" pitchFamily="34" charset="0"/>
              <a:buChar char="•"/>
            </a:pPr>
            <a:r>
              <a:rPr lang="en-US" b="1"/>
              <a:t>Digital signature (Digital certificates)</a:t>
            </a:r>
            <a:endParaRPr lang="en-US"/>
          </a:p>
        </p:txBody>
      </p:sp>
      <p:pic>
        <p:nvPicPr>
          <p:cNvPr id="4" name="Picture 3">
            <a:extLst>
              <a:ext uri="{FF2B5EF4-FFF2-40B4-BE49-F238E27FC236}">
                <a16:creationId xmlns:a16="http://schemas.microsoft.com/office/drawing/2014/main" id="{045CA934-7759-48A4-8510-699FE355D620}"/>
              </a:ext>
            </a:extLst>
          </p:cNvPr>
          <p:cNvPicPr>
            <a:picLocks noChangeAspect="1"/>
          </p:cNvPicPr>
          <p:nvPr/>
        </p:nvPicPr>
        <p:blipFill>
          <a:blip r:embed="rId2"/>
          <a:stretch>
            <a:fillRect/>
          </a:stretch>
        </p:blipFill>
        <p:spPr>
          <a:xfrm>
            <a:off x="6096000" y="1025920"/>
            <a:ext cx="5432837" cy="5419186"/>
          </a:xfrm>
          <a:prstGeom prst="rect">
            <a:avLst/>
          </a:prstGeom>
        </p:spPr>
      </p:pic>
      <p:sp>
        <p:nvSpPr>
          <p:cNvPr id="5" name="Rectangle 4">
            <a:extLst>
              <a:ext uri="{FF2B5EF4-FFF2-40B4-BE49-F238E27FC236}">
                <a16:creationId xmlns:a16="http://schemas.microsoft.com/office/drawing/2014/main" id="{7581DB25-3641-4F60-BDBD-6D05C1506DF8}"/>
              </a:ext>
            </a:extLst>
          </p:cNvPr>
          <p:cNvSpPr/>
          <p:nvPr/>
        </p:nvSpPr>
        <p:spPr>
          <a:xfrm>
            <a:off x="235574" y="4877973"/>
            <a:ext cx="6096000" cy="954107"/>
          </a:xfrm>
          <a:prstGeom prst="rect">
            <a:avLst/>
          </a:prstGeom>
        </p:spPr>
        <p:txBody>
          <a:bodyPr>
            <a:spAutoFit/>
          </a:bodyPr>
          <a:lstStyle/>
          <a:p>
            <a:r>
              <a:rPr lang="en-US">
                <a:hlinkClick r:id="rId3">
                  <a:extLst>
                    <a:ext uri="{A12FA001-AC4F-418D-AE19-62706E023703}">
                      <ahyp:hlinkClr xmlns:ahyp="http://schemas.microsoft.com/office/drawing/2018/hyperlinkcolor" val="tx"/>
                    </a:ext>
                  </a:extLst>
                </a:hlinkClick>
              </a:rPr>
              <a:t>https://vpcp.chinhphu.vn/van-ban-ban-hanh/171154.htm</a:t>
            </a:r>
            <a:endParaRPr lang="en-US"/>
          </a:p>
        </p:txBody>
      </p:sp>
    </p:spTree>
    <p:extLst>
      <p:ext uri="{BB962C8B-B14F-4D97-AF65-F5344CB8AC3E}">
        <p14:creationId xmlns:p14="http://schemas.microsoft.com/office/powerpoint/2010/main" val="361290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7155"/>
            <a:ext cx="8064896" cy="792163"/>
          </a:xfrm>
        </p:spPr>
        <p:txBody>
          <a:bodyPr/>
          <a:lstStyle/>
          <a:p>
            <a:pPr eaLnBrk="1" hangingPunct="1"/>
            <a:r>
              <a:rPr lang="en-US" b="1"/>
              <a:t>Some application scenarios</a:t>
            </a:r>
            <a:endParaRPr lang="en-GB" altLang="en-US"/>
          </a:p>
        </p:txBody>
      </p:sp>
      <p:pic>
        <p:nvPicPr>
          <p:cNvPr id="22" name="Picture 2" descr="Defining Multi-Factor Authentication: What It Is and Why You Need It Now -  Avatier">
            <a:extLst>
              <a:ext uri="{FF2B5EF4-FFF2-40B4-BE49-F238E27FC236}">
                <a16:creationId xmlns:a16="http://schemas.microsoft.com/office/drawing/2014/main" id="{7F6086EB-5AD3-412D-BE47-7F5CCDC74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768" y="1233111"/>
            <a:ext cx="6408712" cy="4806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9EC6797-0257-4DCD-BDD6-046676BFEC6B}"/>
              </a:ext>
            </a:extLst>
          </p:cNvPr>
          <p:cNvSpPr/>
          <p:nvPr/>
        </p:nvSpPr>
        <p:spPr>
          <a:xfrm>
            <a:off x="695400" y="971501"/>
            <a:ext cx="2943434" cy="523220"/>
          </a:xfrm>
          <a:prstGeom prst="rect">
            <a:avLst/>
          </a:prstGeom>
        </p:spPr>
        <p:txBody>
          <a:bodyPr wrap="none">
            <a:spAutoFit/>
          </a:bodyPr>
          <a:lstStyle/>
          <a:p>
            <a:pPr marL="457200" indent="-457200">
              <a:buFont typeface="Arial" panose="020B0604020202020204" pitchFamily="34" charset="0"/>
              <a:buChar char="•"/>
            </a:pPr>
            <a:r>
              <a:rPr lang="en-US" b="1"/>
              <a:t>Authentication</a:t>
            </a:r>
            <a:endParaRPr lang="en-US"/>
          </a:p>
        </p:txBody>
      </p:sp>
    </p:spTree>
    <p:extLst>
      <p:ext uri="{BB962C8B-B14F-4D97-AF65-F5344CB8AC3E}">
        <p14:creationId xmlns:p14="http://schemas.microsoft.com/office/powerpoint/2010/main" val="410995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45F6052-AAAF-4EBB-A2D3-5D4BB785E44D}"/>
              </a:ext>
            </a:extLst>
          </p:cNvPr>
          <p:cNvSpPr/>
          <p:nvPr/>
        </p:nvSpPr>
        <p:spPr>
          <a:xfrm>
            <a:off x="8549490" y="2825883"/>
            <a:ext cx="1972487" cy="430887"/>
          </a:xfrm>
          <a:prstGeom prst="rect">
            <a:avLst/>
          </a:prstGeom>
        </p:spPr>
        <p:txBody>
          <a:bodyPr wrap="square">
            <a:spAutoFit/>
          </a:bodyPr>
          <a:lstStyle/>
          <a:p>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Local system</a:t>
            </a:r>
          </a:p>
        </p:txBody>
      </p:sp>
      <p:pic>
        <p:nvPicPr>
          <p:cNvPr id="31" name="Picture 30">
            <a:extLst>
              <a:ext uri="{FF2B5EF4-FFF2-40B4-BE49-F238E27FC236}">
                <a16:creationId xmlns:a16="http://schemas.microsoft.com/office/drawing/2014/main" id="{26C6A47D-05EC-4F8D-B97A-F130F915556C}"/>
              </a:ext>
            </a:extLst>
          </p:cNvPr>
          <p:cNvPicPr>
            <a:picLocks noChangeAspect="1"/>
          </p:cNvPicPr>
          <p:nvPr/>
        </p:nvPicPr>
        <p:blipFill>
          <a:blip r:embed="rId3"/>
          <a:stretch>
            <a:fillRect/>
          </a:stretch>
        </p:blipFill>
        <p:spPr>
          <a:xfrm>
            <a:off x="9112977" y="1290296"/>
            <a:ext cx="933580" cy="692558"/>
          </a:xfrm>
          <a:prstGeom prst="rect">
            <a:avLst/>
          </a:prstGeom>
        </p:spPr>
      </p:pic>
      <p:pic>
        <p:nvPicPr>
          <p:cNvPr id="33" name="Picture 32">
            <a:extLst>
              <a:ext uri="{FF2B5EF4-FFF2-40B4-BE49-F238E27FC236}">
                <a16:creationId xmlns:a16="http://schemas.microsoft.com/office/drawing/2014/main" id="{41014DEF-713F-4E6D-A769-9E81CBCA8FE4}"/>
              </a:ext>
            </a:extLst>
          </p:cNvPr>
          <p:cNvPicPr>
            <a:picLocks noChangeAspect="1"/>
          </p:cNvPicPr>
          <p:nvPr/>
        </p:nvPicPr>
        <p:blipFill>
          <a:blip r:embed="rId4"/>
          <a:stretch>
            <a:fillRect/>
          </a:stretch>
        </p:blipFill>
        <p:spPr>
          <a:xfrm>
            <a:off x="9728022" y="2135991"/>
            <a:ext cx="793955" cy="724242"/>
          </a:xfrm>
          <a:prstGeom prst="rect">
            <a:avLst/>
          </a:prstGeom>
        </p:spPr>
      </p:pic>
      <p:pic>
        <p:nvPicPr>
          <p:cNvPr id="36" name="Picture 35">
            <a:extLst>
              <a:ext uri="{FF2B5EF4-FFF2-40B4-BE49-F238E27FC236}">
                <a16:creationId xmlns:a16="http://schemas.microsoft.com/office/drawing/2014/main" id="{D569D172-58F3-4C5D-8D34-AEEBE07C9C3F}"/>
              </a:ext>
            </a:extLst>
          </p:cNvPr>
          <p:cNvPicPr>
            <a:picLocks noChangeAspect="1"/>
          </p:cNvPicPr>
          <p:nvPr/>
        </p:nvPicPr>
        <p:blipFill>
          <a:blip r:embed="rId5"/>
          <a:stretch>
            <a:fillRect/>
          </a:stretch>
        </p:blipFill>
        <p:spPr>
          <a:xfrm>
            <a:off x="8794451" y="2173621"/>
            <a:ext cx="818629" cy="595225"/>
          </a:xfrm>
          <a:prstGeom prst="rect">
            <a:avLst/>
          </a:prstGeom>
        </p:spPr>
      </p:pic>
      <p:pic>
        <p:nvPicPr>
          <p:cNvPr id="38" name="Picture 37">
            <a:extLst>
              <a:ext uri="{FF2B5EF4-FFF2-40B4-BE49-F238E27FC236}">
                <a16:creationId xmlns:a16="http://schemas.microsoft.com/office/drawing/2014/main" id="{E4C7CE34-32B8-4A15-BDBD-13686BE87EF6}"/>
              </a:ext>
            </a:extLst>
          </p:cNvPr>
          <p:cNvPicPr>
            <a:picLocks noChangeAspect="1"/>
          </p:cNvPicPr>
          <p:nvPr/>
        </p:nvPicPr>
        <p:blipFill>
          <a:blip r:embed="rId6"/>
          <a:stretch>
            <a:fillRect/>
          </a:stretch>
        </p:blipFill>
        <p:spPr>
          <a:xfrm>
            <a:off x="5370932" y="3879016"/>
            <a:ext cx="628679" cy="776148"/>
          </a:xfrm>
          <a:prstGeom prst="rect">
            <a:avLst/>
          </a:prstGeom>
        </p:spPr>
      </p:pic>
      <p:pic>
        <p:nvPicPr>
          <p:cNvPr id="39" name="Picture 38">
            <a:extLst>
              <a:ext uri="{FF2B5EF4-FFF2-40B4-BE49-F238E27FC236}">
                <a16:creationId xmlns:a16="http://schemas.microsoft.com/office/drawing/2014/main" id="{43067733-B441-4C93-823D-8303E4765F8C}"/>
              </a:ext>
            </a:extLst>
          </p:cNvPr>
          <p:cNvPicPr>
            <a:picLocks noChangeAspect="1"/>
          </p:cNvPicPr>
          <p:nvPr/>
        </p:nvPicPr>
        <p:blipFill>
          <a:blip r:embed="rId7"/>
          <a:stretch>
            <a:fillRect/>
          </a:stretch>
        </p:blipFill>
        <p:spPr>
          <a:xfrm>
            <a:off x="1955269" y="3897923"/>
            <a:ext cx="1021246" cy="941669"/>
          </a:xfrm>
          <a:prstGeom prst="rect">
            <a:avLst/>
          </a:prstGeom>
        </p:spPr>
      </p:pic>
      <p:sp>
        <p:nvSpPr>
          <p:cNvPr id="42" name="TextBox 41">
            <a:extLst>
              <a:ext uri="{FF2B5EF4-FFF2-40B4-BE49-F238E27FC236}">
                <a16:creationId xmlns:a16="http://schemas.microsoft.com/office/drawing/2014/main" id="{4C4B8599-B463-4707-8321-75D308942DDE}"/>
              </a:ext>
            </a:extLst>
          </p:cNvPr>
          <p:cNvSpPr txBox="1"/>
          <p:nvPr/>
        </p:nvSpPr>
        <p:spPr>
          <a:xfrm>
            <a:off x="5221312" y="3884139"/>
            <a:ext cx="2399170" cy="769441"/>
          </a:xfrm>
          <a:prstGeom prst="rect">
            <a:avLst/>
          </a:prstGeom>
          <a:noFill/>
        </p:spPr>
        <p:txBody>
          <a:bodyPr wrap="square" rtlCol="0">
            <a:spAutoFit/>
          </a:bodyPr>
          <a:lstStyle/>
          <a:p>
            <a:pPr algn="ctr"/>
            <a:r>
              <a:rPr lang="en-US" sz="2200">
                <a:latin typeface="Tahoma" panose="020B0604030504040204" pitchFamily="34" charset="0"/>
                <a:ea typeface="Tahoma" panose="020B0604030504040204" pitchFamily="34" charset="0"/>
                <a:cs typeface="Tahoma" panose="020B0604030504040204" pitchFamily="34" charset="0"/>
              </a:rPr>
              <a:t>Remote </a:t>
            </a:r>
          </a:p>
          <a:p>
            <a:pPr algn="ctr"/>
            <a:r>
              <a:rPr lang="en-US" sz="2200">
                <a:latin typeface="Tahoma" panose="020B0604030504040204" pitchFamily="34" charset="0"/>
                <a:ea typeface="Tahoma" panose="020B0604030504040204" pitchFamily="34" charset="0"/>
                <a:cs typeface="Tahoma" panose="020B0604030504040204" pitchFamily="34" charset="0"/>
              </a:rPr>
              <a:t>server</a:t>
            </a:r>
          </a:p>
        </p:txBody>
      </p:sp>
      <p:cxnSp>
        <p:nvCxnSpPr>
          <p:cNvPr id="6" name="Straight Connector 5">
            <a:extLst>
              <a:ext uri="{FF2B5EF4-FFF2-40B4-BE49-F238E27FC236}">
                <a16:creationId xmlns:a16="http://schemas.microsoft.com/office/drawing/2014/main" id="{B96B9A2D-CCA5-41AE-B01F-8B7D4D549E73}"/>
              </a:ext>
            </a:extLst>
          </p:cNvPr>
          <p:cNvCxnSpPr>
            <a:cxnSpLocks/>
          </p:cNvCxnSpPr>
          <p:nvPr/>
        </p:nvCxnSpPr>
        <p:spPr>
          <a:xfrm>
            <a:off x="3168912" y="4106658"/>
            <a:ext cx="2171030"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28CCEE-2AF8-4319-9F78-A32CF676866A}"/>
              </a:ext>
            </a:extLst>
          </p:cNvPr>
          <p:cNvCxnSpPr>
            <a:cxnSpLocks/>
          </p:cNvCxnSpPr>
          <p:nvPr/>
        </p:nvCxnSpPr>
        <p:spPr>
          <a:xfrm>
            <a:off x="7121750" y="3310419"/>
            <a:ext cx="3536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08ED64E2-DB4D-41E9-8370-6A1C98E855D1}"/>
              </a:ext>
            </a:extLst>
          </p:cNvPr>
          <p:cNvPicPr>
            <a:picLocks noChangeAspect="1"/>
          </p:cNvPicPr>
          <p:nvPr/>
        </p:nvPicPr>
        <p:blipFill>
          <a:blip r:embed="rId7"/>
          <a:stretch>
            <a:fillRect/>
          </a:stretch>
        </p:blipFill>
        <p:spPr>
          <a:xfrm>
            <a:off x="2291405" y="5032050"/>
            <a:ext cx="877509" cy="948412"/>
          </a:xfrm>
          <a:prstGeom prst="rect">
            <a:avLst/>
          </a:prstGeom>
        </p:spPr>
      </p:pic>
      <p:cxnSp>
        <p:nvCxnSpPr>
          <p:cNvPr id="46" name="Straight Connector 45">
            <a:extLst>
              <a:ext uri="{FF2B5EF4-FFF2-40B4-BE49-F238E27FC236}">
                <a16:creationId xmlns:a16="http://schemas.microsoft.com/office/drawing/2014/main" id="{6EE3BACB-69A4-4A94-B73A-B5D0FF3D053C}"/>
              </a:ext>
            </a:extLst>
          </p:cNvPr>
          <p:cNvCxnSpPr>
            <a:cxnSpLocks/>
          </p:cNvCxnSpPr>
          <p:nvPr/>
        </p:nvCxnSpPr>
        <p:spPr>
          <a:xfrm>
            <a:off x="3159081" y="5545584"/>
            <a:ext cx="228799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6CE760C-E73A-42EA-8635-4685A3EDEB09}"/>
              </a:ext>
            </a:extLst>
          </p:cNvPr>
          <p:cNvSpPr txBox="1"/>
          <p:nvPr/>
        </p:nvSpPr>
        <p:spPr>
          <a:xfrm>
            <a:off x="1524001" y="4071893"/>
            <a:ext cx="745717" cy="430887"/>
          </a:xfrm>
          <a:prstGeom prst="rect">
            <a:avLst/>
          </a:prstGeom>
          <a:noFill/>
        </p:spPr>
        <p:txBody>
          <a:bodyPr wrap="none" rtlCol="0">
            <a:spAutoFit/>
          </a:bodyPr>
          <a:lstStyle/>
          <a:p>
            <a:r>
              <a:rPr lang="en-US" sz="2200">
                <a:latin typeface="Tahoma" panose="020B0604030504040204" pitchFamily="34" charset="0"/>
                <a:ea typeface="Tahoma" panose="020B0604030504040204" pitchFamily="34" charset="0"/>
                <a:cs typeface="Tahoma" panose="020B0604030504040204" pitchFamily="34" charset="0"/>
              </a:rPr>
              <a:t>User</a:t>
            </a:r>
          </a:p>
        </p:txBody>
      </p:sp>
      <p:sp>
        <p:nvSpPr>
          <p:cNvPr id="48" name="TextBox 47">
            <a:extLst>
              <a:ext uri="{FF2B5EF4-FFF2-40B4-BE49-F238E27FC236}">
                <a16:creationId xmlns:a16="http://schemas.microsoft.com/office/drawing/2014/main" id="{B1B67750-AF55-42A1-8874-CD048C6F9DDC}"/>
              </a:ext>
            </a:extLst>
          </p:cNvPr>
          <p:cNvSpPr txBox="1"/>
          <p:nvPr/>
        </p:nvSpPr>
        <p:spPr>
          <a:xfrm>
            <a:off x="4872842" y="5068816"/>
            <a:ext cx="745717" cy="430887"/>
          </a:xfrm>
          <a:prstGeom prst="rect">
            <a:avLst/>
          </a:prstGeom>
          <a:noFill/>
        </p:spPr>
        <p:txBody>
          <a:bodyPr wrap="none" rtlCol="0">
            <a:spAutoFit/>
          </a:bodyPr>
          <a:lstStyle/>
          <a:p>
            <a:r>
              <a:rPr lang="en-US" sz="2200">
                <a:latin typeface="Tahoma" panose="020B0604030504040204" pitchFamily="34" charset="0"/>
                <a:ea typeface="Tahoma" panose="020B0604030504040204" pitchFamily="34" charset="0"/>
                <a:cs typeface="Tahoma" panose="020B0604030504040204" pitchFamily="34" charset="0"/>
              </a:rPr>
              <a:t>User</a:t>
            </a:r>
          </a:p>
        </p:txBody>
      </p:sp>
      <p:sp>
        <p:nvSpPr>
          <p:cNvPr id="52" name="TextBox 51">
            <a:extLst>
              <a:ext uri="{FF2B5EF4-FFF2-40B4-BE49-F238E27FC236}">
                <a16:creationId xmlns:a16="http://schemas.microsoft.com/office/drawing/2014/main" id="{76C1479E-9313-45E9-82AD-950951C04830}"/>
              </a:ext>
            </a:extLst>
          </p:cNvPr>
          <p:cNvSpPr txBox="1"/>
          <p:nvPr/>
        </p:nvSpPr>
        <p:spPr>
          <a:xfrm>
            <a:off x="1786028" y="1419919"/>
            <a:ext cx="5146040" cy="1107996"/>
          </a:xfrm>
          <a:prstGeom prst="rect">
            <a:avLst/>
          </a:prstGeom>
          <a:noFill/>
        </p:spPr>
        <p:txBody>
          <a:bodyPr wrap="square" rtlCol="0">
            <a:spAutoFit/>
          </a:bodyPr>
          <a:lstStyle/>
          <a:p>
            <a:pPr marL="342900" indent="-342900">
              <a:buFont typeface="Courier New" panose="02070309020205020404" pitchFamily="49" charset="0"/>
              <a:buChar char="o"/>
            </a:pPr>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Identification information?</a:t>
            </a:r>
          </a:p>
          <a:p>
            <a:pPr marL="342900" indent="-342900">
              <a:buFont typeface="Courier New" panose="02070309020205020404" pitchFamily="49" charset="0"/>
              <a:buChar char="o"/>
            </a:pPr>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Verification?</a:t>
            </a:r>
          </a:p>
          <a:p>
            <a:pPr marL="342900" indent="-342900">
              <a:buFont typeface="Courier New" panose="02070309020205020404" pitchFamily="49" charset="0"/>
              <a:buChar char="o"/>
            </a:pPr>
            <a:r>
              <a:rPr lang="en-US" sz="2200">
                <a:solidFill>
                  <a:srgbClr val="FF0000"/>
                </a:solidFill>
                <a:latin typeface="Tahoma" panose="020B0604030504040204" pitchFamily="34" charset="0"/>
                <a:ea typeface="Tahoma" panose="020B0604030504040204" pitchFamily="34" charset="0"/>
                <a:cs typeface="Tahoma" panose="020B0604030504040204" pitchFamily="34" charset="0"/>
              </a:rPr>
              <a:t>Exchange authentication factors?</a:t>
            </a:r>
          </a:p>
        </p:txBody>
      </p:sp>
      <p:pic>
        <p:nvPicPr>
          <p:cNvPr id="59" name="Picture 58">
            <a:extLst>
              <a:ext uri="{FF2B5EF4-FFF2-40B4-BE49-F238E27FC236}">
                <a16:creationId xmlns:a16="http://schemas.microsoft.com/office/drawing/2014/main" id="{93B8E31A-9FEF-4100-A195-4966C78C5194}"/>
              </a:ext>
            </a:extLst>
          </p:cNvPr>
          <p:cNvPicPr>
            <a:picLocks noChangeAspect="1"/>
          </p:cNvPicPr>
          <p:nvPr/>
        </p:nvPicPr>
        <p:blipFill>
          <a:blip r:embed="rId8"/>
          <a:stretch>
            <a:fillRect/>
          </a:stretch>
        </p:blipFill>
        <p:spPr>
          <a:xfrm>
            <a:off x="2799092" y="4244577"/>
            <a:ext cx="660220" cy="608447"/>
          </a:xfrm>
          <a:prstGeom prst="rect">
            <a:avLst/>
          </a:prstGeom>
        </p:spPr>
      </p:pic>
      <p:pic>
        <p:nvPicPr>
          <p:cNvPr id="66" name="Picture 65">
            <a:extLst>
              <a:ext uri="{FF2B5EF4-FFF2-40B4-BE49-F238E27FC236}">
                <a16:creationId xmlns:a16="http://schemas.microsoft.com/office/drawing/2014/main" id="{84E56F62-B5F0-45A3-8C71-2DD6DAEA31D4}"/>
              </a:ext>
            </a:extLst>
          </p:cNvPr>
          <p:cNvPicPr>
            <a:picLocks noChangeAspect="1"/>
          </p:cNvPicPr>
          <p:nvPr/>
        </p:nvPicPr>
        <p:blipFill>
          <a:blip r:embed="rId8"/>
          <a:stretch>
            <a:fillRect/>
          </a:stretch>
        </p:blipFill>
        <p:spPr>
          <a:xfrm>
            <a:off x="2457743" y="5666700"/>
            <a:ext cx="655019" cy="603654"/>
          </a:xfrm>
          <a:prstGeom prst="rect">
            <a:avLst/>
          </a:prstGeom>
        </p:spPr>
      </p:pic>
      <p:sp>
        <p:nvSpPr>
          <p:cNvPr id="40" name="Rectangle 39">
            <a:extLst>
              <a:ext uri="{FF2B5EF4-FFF2-40B4-BE49-F238E27FC236}">
                <a16:creationId xmlns:a16="http://schemas.microsoft.com/office/drawing/2014/main" id="{6CC93DCE-21D9-4144-9A84-A7BDBB1BA7BF}"/>
              </a:ext>
            </a:extLst>
          </p:cNvPr>
          <p:cNvSpPr/>
          <p:nvPr/>
        </p:nvSpPr>
        <p:spPr>
          <a:xfrm>
            <a:off x="446497" y="949620"/>
            <a:ext cx="4170060" cy="523220"/>
          </a:xfrm>
          <a:prstGeom prst="rect">
            <a:avLst/>
          </a:prstGeom>
        </p:spPr>
        <p:txBody>
          <a:bodyPr wrap="square">
            <a:spAutoFit/>
          </a:bodyPr>
          <a:lstStyle/>
          <a:p>
            <a:pPr marL="457200" indent="-457200">
              <a:buFont typeface="Arial" panose="020B0604020202020204" pitchFamily="34" charset="0"/>
              <a:buChar char="•"/>
            </a:pPr>
            <a:r>
              <a:rPr lang="en-US" b="1">
                <a:latin typeface="Times New Roman" panose="02020603050405020304" pitchFamily="18" charset="0"/>
                <a:cs typeface="Times New Roman" panose="02020603050405020304" pitchFamily="18" charset="0"/>
              </a:rPr>
              <a:t>Mutual authentication</a:t>
            </a:r>
          </a:p>
        </p:txBody>
      </p:sp>
      <p:pic>
        <p:nvPicPr>
          <p:cNvPr id="53" name="Picture 52">
            <a:extLst>
              <a:ext uri="{FF2B5EF4-FFF2-40B4-BE49-F238E27FC236}">
                <a16:creationId xmlns:a16="http://schemas.microsoft.com/office/drawing/2014/main" id="{0409A4A6-2BCC-4B97-A1C2-4DBFE6308D91}"/>
              </a:ext>
            </a:extLst>
          </p:cNvPr>
          <p:cNvPicPr>
            <a:picLocks noChangeAspect="1"/>
          </p:cNvPicPr>
          <p:nvPr/>
        </p:nvPicPr>
        <p:blipFill>
          <a:blip r:embed="rId9"/>
          <a:stretch>
            <a:fillRect/>
          </a:stretch>
        </p:blipFill>
        <p:spPr>
          <a:xfrm>
            <a:off x="5527861" y="5091219"/>
            <a:ext cx="655019" cy="748506"/>
          </a:xfrm>
          <a:prstGeom prst="rect">
            <a:avLst/>
          </a:prstGeom>
        </p:spPr>
      </p:pic>
      <p:pic>
        <p:nvPicPr>
          <p:cNvPr id="54" name="Picture 53">
            <a:extLst>
              <a:ext uri="{FF2B5EF4-FFF2-40B4-BE49-F238E27FC236}">
                <a16:creationId xmlns:a16="http://schemas.microsoft.com/office/drawing/2014/main" id="{7530D640-DC5B-4B3C-A0BC-1EC23101B1A0}"/>
              </a:ext>
            </a:extLst>
          </p:cNvPr>
          <p:cNvPicPr>
            <a:picLocks noChangeAspect="1"/>
          </p:cNvPicPr>
          <p:nvPr/>
        </p:nvPicPr>
        <p:blipFill>
          <a:blip r:embed="rId8"/>
          <a:stretch>
            <a:fillRect/>
          </a:stretch>
        </p:blipFill>
        <p:spPr>
          <a:xfrm>
            <a:off x="5362333" y="5637978"/>
            <a:ext cx="655019" cy="603654"/>
          </a:xfrm>
          <a:prstGeom prst="rect">
            <a:avLst/>
          </a:prstGeom>
        </p:spPr>
      </p:pic>
      <p:sp>
        <p:nvSpPr>
          <p:cNvPr id="55" name="TextBox 54">
            <a:extLst>
              <a:ext uri="{FF2B5EF4-FFF2-40B4-BE49-F238E27FC236}">
                <a16:creationId xmlns:a16="http://schemas.microsoft.com/office/drawing/2014/main" id="{9624520A-40B3-44B6-A742-033543A01604}"/>
              </a:ext>
            </a:extLst>
          </p:cNvPr>
          <p:cNvSpPr txBox="1"/>
          <p:nvPr/>
        </p:nvSpPr>
        <p:spPr>
          <a:xfrm>
            <a:off x="1688440" y="5162896"/>
            <a:ext cx="745717" cy="430887"/>
          </a:xfrm>
          <a:prstGeom prst="rect">
            <a:avLst/>
          </a:prstGeom>
          <a:noFill/>
        </p:spPr>
        <p:txBody>
          <a:bodyPr wrap="square" rtlCol="0">
            <a:spAutoFit/>
          </a:bodyPr>
          <a:lstStyle/>
          <a:p>
            <a:r>
              <a:rPr lang="en-US" sz="2200">
                <a:latin typeface="Tahoma" panose="020B0604030504040204" pitchFamily="34" charset="0"/>
                <a:ea typeface="Tahoma" panose="020B0604030504040204" pitchFamily="34" charset="0"/>
                <a:cs typeface="Tahoma" panose="020B0604030504040204" pitchFamily="34" charset="0"/>
              </a:rPr>
              <a:t>User</a:t>
            </a:r>
          </a:p>
        </p:txBody>
      </p:sp>
      <p:pic>
        <p:nvPicPr>
          <p:cNvPr id="17" name="Picture 16">
            <a:extLst>
              <a:ext uri="{FF2B5EF4-FFF2-40B4-BE49-F238E27FC236}">
                <a16:creationId xmlns:a16="http://schemas.microsoft.com/office/drawing/2014/main" id="{59A4B164-8FEB-40E5-BE96-6FE9B249F9DF}"/>
              </a:ext>
            </a:extLst>
          </p:cNvPr>
          <p:cNvPicPr>
            <a:picLocks noChangeAspect="1"/>
          </p:cNvPicPr>
          <p:nvPr/>
        </p:nvPicPr>
        <p:blipFill>
          <a:blip r:embed="rId10"/>
          <a:stretch>
            <a:fillRect/>
          </a:stretch>
        </p:blipFill>
        <p:spPr>
          <a:xfrm>
            <a:off x="9470887" y="5205475"/>
            <a:ext cx="847725" cy="1143000"/>
          </a:xfrm>
          <a:prstGeom prst="rect">
            <a:avLst/>
          </a:prstGeom>
        </p:spPr>
      </p:pic>
      <p:cxnSp>
        <p:nvCxnSpPr>
          <p:cNvPr id="56" name="Straight Connector 55">
            <a:extLst>
              <a:ext uri="{FF2B5EF4-FFF2-40B4-BE49-F238E27FC236}">
                <a16:creationId xmlns:a16="http://schemas.microsoft.com/office/drawing/2014/main" id="{610AD283-C853-42F7-9345-7631B58F0E05}"/>
              </a:ext>
            </a:extLst>
          </p:cNvPr>
          <p:cNvCxnSpPr>
            <a:cxnSpLocks/>
          </p:cNvCxnSpPr>
          <p:nvPr/>
        </p:nvCxnSpPr>
        <p:spPr>
          <a:xfrm>
            <a:off x="1543664" y="5061713"/>
            <a:ext cx="5462076" cy="29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BAE1639-8D73-4AAC-8AC6-1DA0B45C5EFF}"/>
              </a:ext>
            </a:extLst>
          </p:cNvPr>
          <p:cNvSpPr/>
          <p:nvPr/>
        </p:nvSpPr>
        <p:spPr>
          <a:xfrm>
            <a:off x="8585585" y="5218267"/>
            <a:ext cx="1173719" cy="430887"/>
          </a:xfrm>
          <a:prstGeom prst="rect">
            <a:avLst/>
          </a:prstGeom>
        </p:spPr>
        <p:txBody>
          <a:bodyPr wrap="none">
            <a:spAutoFit/>
          </a:bodyPr>
          <a:lstStyle/>
          <a:p>
            <a:r>
              <a:rPr lang="en-US" sz="2200" b="1">
                <a:latin typeface="Tahoma" panose="020B0604030504040204" pitchFamily="34" charset="0"/>
                <a:ea typeface="Tahoma" panose="020B0604030504040204" pitchFamily="34" charset="0"/>
                <a:cs typeface="Tahoma" panose="020B0604030504040204" pitchFamily="34" charset="0"/>
              </a:rPr>
              <a:t>AI/ML </a:t>
            </a:r>
            <a:endParaRPr lang="en-US" sz="2200"/>
          </a:p>
        </p:txBody>
      </p:sp>
      <p:pic>
        <p:nvPicPr>
          <p:cNvPr id="229381" name="Picture 5" descr="Cloud Computing – Network Encyclopedia">
            <a:extLst>
              <a:ext uri="{FF2B5EF4-FFF2-40B4-BE49-F238E27FC236}">
                <a16:creationId xmlns:a16="http://schemas.microsoft.com/office/drawing/2014/main" id="{C745D1F2-384E-4A37-BCF0-450B272D6B5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84450" y="3668029"/>
            <a:ext cx="1502224" cy="1153094"/>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92198AC9-7362-4738-83F3-F2BA72FC1F32}"/>
              </a:ext>
            </a:extLst>
          </p:cNvPr>
          <p:cNvSpPr/>
          <p:nvPr/>
        </p:nvSpPr>
        <p:spPr>
          <a:xfrm>
            <a:off x="7176121" y="3388930"/>
            <a:ext cx="3433793" cy="400110"/>
          </a:xfrm>
          <a:prstGeom prst="rect">
            <a:avLst/>
          </a:prstGeom>
        </p:spPr>
        <p:txBody>
          <a:bodyPr wrap="square">
            <a:spAutoFit/>
          </a:bodyPr>
          <a:lstStyle/>
          <a:p>
            <a:r>
              <a:rPr lang="en-US" sz="2000" b="1">
                <a:latin typeface="Tahoma" panose="020B0604030504040204" pitchFamily="34" charset="0"/>
                <a:ea typeface="Tahoma" panose="020B0604030504040204" pitchFamily="34" charset="0"/>
                <a:cs typeface="Tahoma" panose="020B0604030504040204" pitchFamily="34" charset="0"/>
              </a:rPr>
              <a:t>Cloud/edge/computing</a:t>
            </a:r>
            <a:endParaRPr lang="en-US" sz="2000"/>
          </a:p>
        </p:txBody>
      </p:sp>
      <p:cxnSp>
        <p:nvCxnSpPr>
          <p:cNvPr id="60" name="Straight Connector 59">
            <a:extLst>
              <a:ext uri="{FF2B5EF4-FFF2-40B4-BE49-F238E27FC236}">
                <a16:creationId xmlns:a16="http://schemas.microsoft.com/office/drawing/2014/main" id="{B90DA4D6-2F64-4E87-B33A-F6478B0631CA}"/>
              </a:ext>
            </a:extLst>
          </p:cNvPr>
          <p:cNvCxnSpPr>
            <a:cxnSpLocks/>
          </p:cNvCxnSpPr>
          <p:nvPr/>
        </p:nvCxnSpPr>
        <p:spPr>
          <a:xfrm>
            <a:off x="7121750" y="5094163"/>
            <a:ext cx="35560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A729A69-B9DF-4241-AE83-0819AE63EC4A}"/>
              </a:ext>
            </a:extLst>
          </p:cNvPr>
          <p:cNvCxnSpPr>
            <a:cxnSpLocks/>
          </p:cNvCxnSpPr>
          <p:nvPr/>
        </p:nvCxnSpPr>
        <p:spPr>
          <a:xfrm>
            <a:off x="1533832" y="3887876"/>
            <a:ext cx="5481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EF32212-04C9-4553-B122-DBE8AFC3B075}"/>
              </a:ext>
            </a:extLst>
          </p:cNvPr>
          <p:cNvSpPr/>
          <p:nvPr/>
        </p:nvSpPr>
        <p:spPr>
          <a:xfrm>
            <a:off x="1711917" y="2667079"/>
            <a:ext cx="2678733" cy="430887"/>
          </a:xfrm>
          <a:prstGeom prst="rect">
            <a:avLst/>
          </a:prstGeom>
        </p:spPr>
        <p:txBody>
          <a:bodyPr wrap="square">
            <a:spAutoFit/>
          </a:bodyPr>
          <a:lstStyle/>
          <a:p>
            <a:r>
              <a:rPr lang="en-US" sz="2200" b="1">
                <a:latin typeface="Times New Roman" panose="02020603050405020304" pitchFamily="18" charset="0"/>
                <a:cs typeface="Times New Roman" panose="02020603050405020304" pitchFamily="18" charset="0"/>
              </a:rPr>
              <a:t>Solutions?</a:t>
            </a:r>
          </a:p>
        </p:txBody>
      </p:sp>
      <p:sp>
        <p:nvSpPr>
          <p:cNvPr id="61" name="Rectangle 60">
            <a:extLst>
              <a:ext uri="{FF2B5EF4-FFF2-40B4-BE49-F238E27FC236}">
                <a16:creationId xmlns:a16="http://schemas.microsoft.com/office/drawing/2014/main" id="{3FD6FEB0-5FE9-4864-9374-A0CD69622F2F}"/>
              </a:ext>
            </a:extLst>
          </p:cNvPr>
          <p:cNvSpPr/>
          <p:nvPr/>
        </p:nvSpPr>
        <p:spPr>
          <a:xfrm>
            <a:off x="1872689" y="3058020"/>
            <a:ext cx="4201123" cy="769441"/>
          </a:xfrm>
          <a:prstGeom prst="rect">
            <a:avLst/>
          </a:prstGeom>
        </p:spPr>
        <p:txBody>
          <a:bodyPr wrap="square">
            <a:spAutoFit/>
          </a:bodyPr>
          <a:lstStyle/>
          <a:p>
            <a:r>
              <a:rPr lang="en-US" sz="2200" b="1">
                <a:solidFill>
                  <a:srgbClr val="0033CC"/>
                </a:solidFill>
                <a:latin typeface="Times New Roman" panose="02020603050405020304" pitchFamily="18" charset="0"/>
                <a:cs typeface="Times New Roman" panose="02020603050405020304" pitchFamily="18" charset="0"/>
              </a:rPr>
              <a:t>(A) Pre-shared secrets</a:t>
            </a:r>
          </a:p>
          <a:p>
            <a:r>
              <a:rPr lang="en-US" sz="2200" b="1">
                <a:solidFill>
                  <a:srgbClr val="0033CC"/>
                </a:solidFill>
                <a:latin typeface="Times New Roman" panose="02020603050405020304" pitchFamily="18" charset="0"/>
                <a:cs typeface="Times New Roman" panose="02020603050405020304" pitchFamily="18" charset="0"/>
              </a:rPr>
              <a:t>(B) Certificates (PKI)</a:t>
            </a:r>
          </a:p>
        </p:txBody>
      </p:sp>
      <p:sp>
        <p:nvSpPr>
          <p:cNvPr id="14" name="TextBox 13">
            <a:extLst>
              <a:ext uri="{FF2B5EF4-FFF2-40B4-BE49-F238E27FC236}">
                <a16:creationId xmlns:a16="http://schemas.microsoft.com/office/drawing/2014/main" id="{FB943F42-C4DB-482B-8D69-C592793EFD3A}"/>
              </a:ext>
            </a:extLst>
          </p:cNvPr>
          <p:cNvSpPr txBox="1"/>
          <p:nvPr/>
        </p:nvSpPr>
        <p:spPr>
          <a:xfrm>
            <a:off x="7850322" y="1007659"/>
            <a:ext cx="514885" cy="430887"/>
          </a:xfrm>
          <a:prstGeom prst="rect">
            <a:avLst/>
          </a:prstGeom>
          <a:noFill/>
        </p:spPr>
        <p:txBody>
          <a:bodyPr wrap="none" rtlCol="0">
            <a:spAutoFit/>
          </a:bodyPr>
          <a:lstStyle/>
          <a:p>
            <a:r>
              <a:rPr lang="en-US" sz="2200" b="1"/>
              <a:t>(1)</a:t>
            </a:r>
          </a:p>
        </p:txBody>
      </p:sp>
      <p:sp>
        <p:nvSpPr>
          <p:cNvPr id="62" name="TextBox 61">
            <a:extLst>
              <a:ext uri="{FF2B5EF4-FFF2-40B4-BE49-F238E27FC236}">
                <a16:creationId xmlns:a16="http://schemas.microsoft.com/office/drawing/2014/main" id="{C85B4198-DFCD-4EFD-9CEC-57551E7AC285}"/>
              </a:ext>
            </a:extLst>
          </p:cNvPr>
          <p:cNvSpPr txBox="1"/>
          <p:nvPr/>
        </p:nvSpPr>
        <p:spPr>
          <a:xfrm>
            <a:off x="3927427" y="4196824"/>
            <a:ext cx="514885" cy="430887"/>
          </a:xfrm>
          <a:prstGeom prst="rect">
            <a:avLst/>
          </a:prstGeom>
          <a:noFill/>
        </p:spPr>
        <p:txBody>
          <a:bodyPr wrap="none" rtlCol="0">
            <a:spAutoFit/>
          </a:bodyPr>
          <a:lstStyle/>
          <a:p>
            <a:r>
              <a:rPr lang="en-US" sz="2200" b="1"/>
              <a:t>(2)</a:t>
            </a:r>
          </a:p>
        </p:txBody>
      </p:sp>
      <p:sp>
        <p:nvSpPr>
          <p:cNvPr id="63" name="TextBox 62">
            <a:extLst>
              <a:ext uri="{FF2B5EF4-FFF2-40B4-BE49-F238E27FC236}">
                <a16:creationId xmlns:a16="http://schemas.microsoft.com/office/drawing/2014/main" id="{A69317B1-259B-4799-8662-D962ECB15A54}"/>
              </a:ext>
            </a:extLst>
          </p:cNvPr>
          <p:cNvSpPr txBox="1"/>
          <p:nvPr/>
        </p:nvSpPr>
        <p:spPr>
          <a:xfrm>
            <a:off x="3855474" y="5139112"/>
            <a:ext cx="514885" cy="430887"/>
          </a:xfrm>
          <a:prstGeom prst="rect">
            <a:avLst/>
          </a:prstGeom>
          <a:noFill/>
        </p:spPr>
        <p:txBody>
          <a:bodyPr wrap="none" rtlCol="0">
            <a:spAutoFit/>
          </a:bodyPr>
          <a:lstStyle/>
          <a:p>
            <a:r>
              <a:rPr lang="en-US" sz="2200" b="1"/>
              <a:t>(3)</a:t>
            </a:r>
          </a:p>
        </p:txBody>
      </p:sp>
      <p:pic>
        <p:nvPicPr>
          <p:cNvPr id="64" name="Picture 63">
            <a:extLst>
              <a:ext uri="{FF2B5EF4-FFF2-40B4-BE49-F238E27FC236}">
                <a16:creationId xmlns:a16="http://schemas.microsoft.com/office/drawing/2014/main" id="{7D3D056B-D12D-4EB1-8CCA-72846A00E195}"/>
              </a:ext>
            </a:extLst>
          </p:cNvPr>
          <p:cNvPicPr>
            <a:picLocks noChangeAspect="1"/>
          </p:cNvPicPr>
          <p:nvPr/>
        </p:nvPicPr>
        <p:blipFill>
          <a:blip r:embed="rId12"/>
          <a:stretch>
            <a:fillRect/>
          </a:stretch>
        </p:blipFill>
        <p:spPr>
          <a:xfrm>
            <a:off x="3848978" y="5601495"/>
            <a:ext cx="694043" cy="578369"/>
          </a:xfrm>
          <a:prstGeom prst="rect">
            <a:avLst/>
          </a:prstGeom>
        </p:spPr>
      </p:pic>
      <p:cxnSp>
        <p:nvCxnSpPr>
          <p:cNvPr id="65" name="Straight Arrow Connector 64">
            <a:extLst>
              <a:ext uri="{FF2B5EF4-FFF2-40B4-BE49-F238E27FC236}">
                <a16:creationId xmlns:a16="http://schemas.microsoft.com/office/drawing/2014/main" id="{4B5B7D48-A2EB-443A-90FC-F7BAA1579A9F}"/>
              </a:ext>
            </a:extLst>
          </p:cNvPr>
          <p:cNvCxnSpPr>
            <a:cxnSpLocks/>
          </p:cNvCxnSpPr>
          <p:nvPr/>
        </p:nvCxnSpPr>
        <p:spPr>
          <a:xfrm>
            <a:off x="3131555" y="5725543"/>
            <a:ext cx="618498" cy="301827"/>
          </a:xfrm>
          <a:prstGeom prst="straightConnector1">
            <a:avLst/>
          </a:prstGeom>
          <a:ln w="28575">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DFCB60CF-8CF2-4B6E-A681-98CE76C0FC7E}"/>
              </a:ext>
            </a:extLst>
          </p:cNvPr>
          <p:cNvCxnSpPr>
            <a:cxnSpLocks/>
          </p:cNvCxnSpPr>
          <p:nvPr/>
        </p:nvCxnSpPr>
        <p:spPr>
          <a:xfrm flipV="1">
            <a:off x="4508280" y="5876457"/>
            <a:ext cx="831663" cy="169817"/>
          </a:xfrm>
          <a:prstGeom prst="straightConnector1">
            <a:avLst/>
          </a:prstGeom>
          <a:ln w="28575">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EA433600-0A40-4D9F-BC7C-BE17AFDE2379}"/>
              </a:ext>
            </a:extLst>
          </p:cNvPr>
          <p:cNvSpPr/>
          <p:nvPr/>
        </p:nvSpPr>
        <p:spPr>
          <a:xfrm>
            <a:off x="1591460" y="4492885"/>
            <a:ext cx="57740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a:t>
            </a:r>
            <a:endParaRPr lang="en-US" sz="2200"/>
          </a:p>
        </p:txBody>
      </p:sp>
      <p:sp>
        <p:nvSpPr>
          <p:cNvPr id="27" name="Rectangle 26">
            <a:extLst>
              <a:ext uri="{FF2B5EF4-FFF2-40B4-BE49-F238E27FC236}">
                <a16:creationId xmlns:a16="http://schemas.microsoft.com/office/drawing/2014/main" id="{C23AE1A9-B9CA-4FF4-AEDF-F5F6E4BFE547}"/>
              </a:ext>
            </a:extLst>
          </p:cNvPr>
          <p:cNvSpPr/>
          <p:nvPr/>
        </p:nvSpPr>
        <p:spPr>
          <a:xfrm>
            <a:off x="5283158" y="4692382"/>
            <a:ext cx="726481"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 /</a:t>
            </a:r>
            <a:endParaRPr lang="en-US" sz="2200"/>
          </a:p>
        </p:txBody>
      </p:sp>
      <p:sp>
        <p:nvSpPr>
          <p:cNvPr id="28" name="Rectangle 27">
            <a:extLst>
              <a:ext uri="{FF2B5EF4-FFF2-40B4-BE49-F238E27FC236}">
                <a16:creationId xmlns:a16="http://schemas.microsoft.com/office/drawing/2014/main" id="{1E7B36AF-E665-4537-934B-EA37930A3EE1}"/>
              </a:ext>
            </a:extLst>
          </p:cNvPr>
          <p:cNvSpPr/>
          <p:nvPr/>
        </p:nvSpPr>
        <p:spPr>
          <a:xfrm>
            <a:off x="5753018" y="4690997"/>
            <a:ext cx="56137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(B)</a:t>
            </a:r>
            <a:endParaRPr lang="en-US" sz="2200"/>
          </a:p>
        </p:txBody>
      </p:sp>
      <p:sp>
        <p:nvSpPr>
          <p:cNvPr id="68" name="Rectangle 67">
            <a:extLst>
              <a:ext uri="{FF2B5EF4-FFF2-40B4-BE49-F238E27FC236}">
                <a16:creationId xmlns:a16="http://schemas.microsoft.com/office/drawing/2014/main" id="{DBFF8D92-D843-466A-936B-BE60EF59162E}"/>
              </a:ext>
            </a:extLst>
          </p:cNvPr>
          <p:cNvSpPr/>
          <p:nvPr/>
        </p:nvSpPr>
        <p:spPr>
          <a:xfrm>
            <a:off x="3049590" y="5863045"/>
            <a:ext cx="57740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a:t>
            </a:r>
            <a:endParaRPr lang="en-US" sz="2200"/>
          </a:p>
        </p:txBody>
      </p:sp>
      <p:sp>
        <p:nvSpPr>
          <p:cNvPr id="69" name="Rectangle 68">
            <a:extLst>
              <a:ext uri="{FF2B5EF4-FFF2-40B4-BE49-F238E27FC236}">
                <a16:creationId xmlns:a16="http://schemas.microsoft.com/office/drawing/2014/main" id="{B3AC087C-78F3-43C0-9248-705304CECC14}"/>
              </a:ext>
            </a:extLst>
          </p:cNvPr>
          <p:cNvSpPr/>
          <p:nvPr/>
        </p:nvSpPr>
        <p:spPr>
          <a:xfrm>
            <a:off x="4782806" y="5903852"/>
            <a:ext cx="57740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a:t>
            </a:r>
            <a:endParaRPr lang="en-US" sz="2200"/>
          </a:p>
        </p:txBody>
      </p:sp>
      <p:sp>
        <p:nvSpPr>
          <p:cNvPr id="70" name="Rectangle 69">
            <a:extLst>
              <a:ext uri="{FF2B5EF4-FFF2-40B4-BE49-F238E27FC236}">
                <a16:creationId xmlns:a16="http://schemas.microsoft.com/office/drawing/2014/main" id="{4CD6B30C-EB21-4EB4-B470-C3FDDEB2F2CD}"/>
              </a:ext>
            </a:extLst>
          </p:cNvPr>
          <p:cNvSpPr/>
          <p:nvPr/>
        </p:nvSpPr>
        <p:spPr>
          <a:xfrm>
            <a:off x="6073811" y="5755140"/>
            <a:ext cx="56137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(B)</a:t>
            </a:r>
            <a:endParaRPr lang="en-US" sz="2200"/>
          </a:p>
        </p:txBody>
      </p:sp>
      <p:sp>
        <p:nvSpPr>
          <p:cNvPr id="71" name="Rectangle 70">
            <a:extLst>
              <a:ext uri="{FF2B5EF4-FFF2-40B4-BE49-F238E27FC236}">
                <a16:creationId xmlns:a16="http://schemas.microsoft.com/office/drawing/2014/main" id="{4E0CA6F1-2929-4E2C-9E58-5DCFBA8F4DFC}"/>
              </a:ext>
            </a:extLst>
          </p:cNvPr>
          <p:cNvSpPr/>
          <p:nvPr/>
        </p:nvSpPr>
        <p:spPr>
          <a:xfrm>
            <a:off x="1821244" y="5640794"/>
            <a:ext cx="56137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(B)</a:t>
            </a:r>
            <a:endParaRPr lang="en-US" sz="2200"/>
          </a:p>
        </p:txBody>
      </p:sp>
      <p:sp>
        <p:nvSpPr>
          <p:cNvPr id="72" name="TextBox 71">
            <a:extLst>
              <a:ext uri="{FF2B5EF4-FFF2-40B4-BE49-F238E27FC236}">
                <a16:creationId xmlns:a16="http://schemas.microsoft.com/office/drawing/2014/main" id="{A21DC30A-B017-476F-8F0B-9270446EEB89}"/>
              </a:ext>
            </a:extLst>
          </p:cNvPr>
          <p:cNvSpPr txBox="1"/>
          <p:nvPr/>
        </p:nvSpPr>
        <p:spPr>
          <a:xfrm>
            <a:off x="8400726" y="3798345"/>
            <a:ext cx="514885" cy="430887"/>
          </a:xfrm>
          <a:prstGeom prst="rect">
            <a:avLst/>
          </a:prstGeom>
          <a:noFill/>
        </p:spPr>
        <p:txBody>
          <a:bodyPr wrap="none" rtlCol="0">
            <a:spAutoFit/>
          </a:bodyPr>
          <a:lstStyle/>
          <a:p>
            <a:r>
              <a:rPr lang="en-US" sz="2200" b="1"/>
              <a:t>(4)</a:t>
            </a:r>
          </a:p>
        </p:txBody>
      </p:sp>
      <p:pic>
        <p:nvPicPr>
          <p:cNvPr id="73" name="Picture 72">
            <a:extLst>
              <a:ext uri="{FF2B5EF4-FFF2-40B4-BE49-F238E27FC236}">
                <a16:creationId xmlns:a16="http://schemas.microsoft.com/office/drawing/2014/main" id="{34F24AA0-5550-47C0-A08C-7921B147AC47}"/>
              </a:ext>
            </a:extLst>
          </p:cNvPr>
          <p:cNvPicPr>
            <a:picLocks noChangeAspect="1"/>
          </p:cNvPicPr>
          <p:nvPr/>
        </p:nvPicPr>
        <p:blipFill>
          <a:blip r:embed="rId7"/>
          <a:stretch>
            <a:fillRect/>
          </a:stretch>
        </p:blipFill>
        <p:spPr>
          <a:xfrm>
            <a:off x="7054142" y="3879017"/>
            <a:ext cx="1021246" cy="941669"/>
          </a:xfrm>
          <a:prstGeom prst="rect">
            <a:avLst/>
          </a:prstGeom>
        </p:spPr>
      </p:pic>
      <p:pic>
        <p:nvPicPr>
          <p:cNvPr id="74" name="Picture 73">
            <a:extLst>
              <a:ext uri="{FF2B5EF4-FFF2-40B4-BE49-F238E27FC236}">
                <a16:creationId xmlns:a16="http://schemas.microsoft.com/office/drawing/2014/main" id="{704ED55D-0D8A-4A06-9DB6-06D2FCE05909}"/>
              </a:ext>
            </a:extLst>
          </p:cNvPr>
          <p:cNvPicPr>
            <a:picLocks noChangeAspect="1"/>
          </p:cNvPicPr>
          <p:nvPr/>
        </p:nvPicPr>
        <p:blipFill>
          <a:blip r:embed="rId8"/>
          <a:stretch>
            <a:fillRect/>
          </a:stretch>
        </p:blipFill>
        <p:spPr>
          <a:xfrm>
            <a:off x="7850321" y="4231145"/>
            <a:ext cx="660220" cy="608447"/>
          </a:xfrm>
          <a:prstGeom prst="rect">
            <a:avLst/>
          </a:prstGeom>
        </p:spPr>
      </p:pic>
      <p:cxnSp>
        <p:nvCxnSpPr>
          <p:cNvPr id="75" name="Straight Connector 74">
            <a:extLst>
              <a:ext uri="{FF2B5EF4-FFF2-40B4-BE49-F238E27FC236}">
                <a16:creationId xmlns:a16="http://schemas.microsoft.com/office/drawing/2014/main" id="{382F9639-1D18-417A-AB8C-4393540EB59B}"/>
              </a:ext>
            </a:extLst>
          </p:cNvPr>
          <p:cNvCxnSpPr>
            <a:cxnSpLocks/>
          </p:cNvCxnSpPr>
          <p:nvPr/>
        </p:nvCxnSpPr>
        <p:spPr>
          <a:xfrm>
            <a:off x="8284808" y="4280314"/>
            <a:ext cx="761448"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8099CDE8-605F-4823-B611-08E68E8698F2}"/>
              </a:ext>
            </a:extLst>
          </p:cNvPr>
          <p:cNvSpPr/>
          <p:nvPr/>
        </p:nvSpPr>
        <p:spPr>
          <a:xfrm>
            <a:off x="7220714" y="4745512"/>
            <a:ext cx="57740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a:t>
            </a:r>
            <a:endParaRPr lang="en-US" sz="2200"/>
          </a:p>
        </p:txBody>
      </p:sp>
      <p:sp>
        <p:nvSpPr>
          <p:cNvPr id="78" name="Rectangle 77">
            <a:extLst>
              <a:ext uri="{FF2B5EF4-FFF2-40B4-BE49-F238E27FC236}">
                <a16:creationId xmlns:a16="http://schemas.microsoft.com/office/drawing/2014/main" id="{CEC00204-FDD6-42E8-B1E8-4F2E4A419631}"/>
              </a:ext>
            </a:extLst>
          </p:cNvPr>
          <p:cNvSpPr/>
          <p:nvPr/>
        </p:nvSpPr>
        <p:spPr>
          <a:xfrm>
            <a:off x="9053002" y="4720122"/>
            <a:ext cx="726481"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 /</a:t>
            </a:r>
            <a:endParaRPr lang="en-US" sz="2200"/>
          </a:p>
        </p:txBody>
      </p:sp>
      <p:sp>
        <p:nvSpPr>
          <p:cNvPr id="79" name="Rectangle 78">
            <a:extLst>
              <a:ext uri="{FF2B5EF4-FFF2-40B4-BE49-F238E27FC236}">
                <a16:creationId xmlns:a16="http://schemas.microsoft.com/office/drawing/2014/main" id="{61216094-78BA-4EC9-AFF4-E6C40F1141CE}"/>
              </a:ext>
            </a:extLst>
          </p:cNvPr>
          <p:cNvSpPr/>
          <p:nvPr/>
        </p:nvSpPr>
        <p:spPr>
          <a:xfrm>
            <a:off x="9513008" y="4720122"/>
            <a:ext cx="56137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(B)</a:t>
            </a:r>
            <a:endParaRPr lang="en-US" sz="2200"/>
          </a:p>
        </p:txBody>
      </p:sp>
      <p:cxnSp>
        <p:nvCxnSpPr>
          <p:cNvPr id="80" name="Straight Connector 79">
            <a:extLst>
              <a:ext uri="{FF2B5EF4-FFF2-40B4-BE49-F238E27FC236}">
                <a16:creationId xmlns:a16="http://schemas.microsoft.com/office/drawing/2014/main" id="{B59AC87E-3614-4FBB-9A74-EB3D16762C2C}"/>
              </a:ext>
            </a:extLst>
          </p:cNvPr>
          <p:cNvCxnSpPr>
            <a:cxnSpLocks/>
          </p:cNvCxnSpPr>
          <p:nvPr/>
        </p:nvCxnSpPr>
        <p:spPr>
          <a:xfrm>
            <a:off x="6949925" y="1022982"/>
            <a:ext cx="0" cy="518150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18E1E23C-796D-4EED-A90E-9334ACC500CE}"/>
              </a:ext>
            </a:extLst>
          </p:cNvPr>
          <p:cNvSpPr/>
          <p:nvPr/>
        </p:nvSpPr>
        <p:spPr>
          <a:xfrm>
            <a:off x="7021126" y="5507124"/>
            <a:ext cx="1322798"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 / (B) /</a:t>
            </a:r>
            <a:endParaRPr lang="en-US" sz="2200"/>
          </a:p>
        </p:txBody>
      </p:sp>
      <p:pic>
        <p:nvPicPr>
          <p:cNvPr id="82" name="Picture 81">
            <a:extLst>
              <a:ext uri="{FF2B5EF4-FFF2-40B4-BE49-F238E27FC236}">
                <a16:creationId xmlns:a16="http://schemas.microsoft.com/office/drawing/2014/main" id="{1C52729A-FFAB-465E-8691-2B3794055A64}"/>
              </a:ext>
            </a:extLst>
          </p:cNvPr>
          <p:cNvPicPr>
            <a:picLocks noChangeAspect="1"/>
          </p:cNvPicPr>
          <p:nvPr/>
        </p:nvPicPr>
        <p:blipFill>
          <a:blip r:embed="rId7"/>
          <a:stretch>
            <a:fillRect/>
          </a:stretch>
        </p:blipFill>
        <p:spPr>
          <a:xfrm>
            <a:off x="6989539" y="1686225"/>
            <a:ext cx="1021246" cy="941669"/>
          </a:xfrm>
          <a:prstGeom prst="rect">
            <a:avLst/>
          </a:prstGeom>
        </p:spPr>
      </p:pic>
      <p:sp>
        <p:nvSpPr>
          <p:cNvPr id="43" name="Rectangle 42">
            <a:extLst>
              <a:ext uri="{FF2B5EF4-FFF2-40B4-BE49-F238E27FC236}">
                <a16:creationId xmlns:a16="http://schemas.microsoft.com/office/drawing/2014/main" id="{43593074-4311-408A-9EC3-27936DCA1066}"/>
              </a:ext>
            </a:extLst>
          </p:cNvPr>
          <p:cNvSpPr/>
          <p:nvPr/>
        </p:nvSpPr>
        <p:spPr>
          <a:xfrm>
            <a:off x="8544884" y="1158997"/>
            <a:ext cx="2041789" cy="2106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cxnSp>
        <p:nvCxnSpPr>
          <p:cNvPr id="84" name="Straight Connector 83">
            <a:extLst>
              <a:ext uri="{FF2B5EF4-FFF2-40B4-BE49-F238E27FC236}">
                <a16:creationId xmlns:a16="http://schemas.microsoft.com/office/drawing/2014/main" id="{347E5BDE-DD95-44B5-B461-BA6D24480C98}"/>
              </a:ext>
            </a:extLst>
          </p:cNvPr>
          <p:cNvCxnSpPr>
            <a:cxnSpLocks/>
          </p:cNvCxnSpPr>
          <p:nvPr/>
        </p:nvCxnSpPr>
        <p:spPr>
          <a:xfrm>
            <a:off x="7735814" y="2212210"/>
            <a:ext cx="816291"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D0C9BEC-9692-480D-B7CC-B331DFF6CE6B}"/>
              </a:ext>
            </a:extLst>
          </p:cNvPr>
          <p:cNvSpPr/>
          <p:nvPr/>
        </p:nvSpPr>
        <p:spPr>
          <a:xfrm>
            <a:off x="7242137" y="2678100"/>
            <a:ext cx="577402"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a:t>
            </a:r>
            <a:endParaRPr lang="en-US" sz="2200"/>
          </a:p>
        </p:txBody>
      </p:sp>
      <p:sp>
        <p:nvSpPr>
          <p:cNvPr id="229379" name="Rectangle 229378">
            <a:extLst>
              <a:ext uri="{FF2B5EF4-FFF2-40B4-BE49-F238E27FC236}">
                <a16:creationId xmlns:a16="http://schemas.microsoft.com/office/drawing/2014/main" id="{141052CD-5F35-47F7-9602-678F6DAF328F}"/>
              </a:ext>
            </a:extLst>
          </p:cNvPr>
          <p:cNvSpPr/>
          <p:nvPr/>
        </p:nvSpPr>
        <p:spPr>
          <a:xfrm>
            <a:off x="7002191" y="5810727"/>
            <a:ext cx="2526654" cy="430887"/>
          </a:xfrm>
          <a:prstGeom prst="rect">
            <a:avLst/>
          </a:prstGeom>
        </p:spPr>
        <p:txBody>
          <a:bodyPr wrap="none">
            <a:spAutoFit/>
          </a:bodyPr>
          <a:lstStyle/>
          <a:p>
            <a:r>
              <a:rPr lang="en-US" sz="2200" b="1">
                <a:solidFill>
                  <a:srgbClr val="0033CC"/>
                </a:solidFill>
                <a:latin typeface="Times New Roman" panose="02020603050405020304" pitchFamily="18" charset="0"/>
                <a:cs typeface="Times New Roman" panose="02020603050405020304" pitchFamily="18" charset="0"/>
              </a:rPr>
              <a:t>Attestation services</a:t>
            </a:r>
            <a:endParaRPr lang="en-US" sz="2200">
              <a:solidFill>
                <a:srgbClr val="0033CC"/>
              </a:solidFill>
            </a:endParaRPr>
          </a:p>
        </p:txBody>
      </p:sp>
      <p:sp>
        <p:nvSpPr>
          <p:cNvPr id="90" name="TextBox 89">
            <a:extLst>
              <a:ext uri="{FF2B5EF4-FFF2-40B4-BE49-F238E27FC236}">
                <a16:creationId xmlns:a16="http://schemas.microsoft.com/office/drawing/2014/main" id="{6FA781BA-5645-484B-8C48-7EB6453CECBA}"/>
              </a:ext>
            </a:extLst>
          </p:cNvPr>
          <p:cNvSpPr txBox="1"/>
          <p:nvPr/>
        </p:nvSpPr>
        <p:spPr>
          <a:xfrm>
            <a:off x="7668065" y="5091474"/>
            <a:ext cx="514885" cy="430887"/>
          </a:xfrm>
          <a:prstGeom prst="rect">
            <a:avLst/>
          </a:prstGeom>
          <a:noFill/>
        </p:spPr>
        <p:txBody>
          <a:bodyPr wrap="none" rtlCol="0">
            <a:spAutoFit/>
          </a:bodyPr>
          <a:lstStyle/>
          <a:p>
            <a:r>
              <a:rPr lang="en-US" sz="2200" b="1"/>
              <a:t>(5)</a:t>
            </a:r>
          </a:p>
        </p:txBody>
      </p:sp>
      <p:sp>
        <p:nvSpPr>
          <p:cNvPr id="76" name="Rectangle 2">
            <a:extLst>
              <a:ext uri="{FF2B5EF4-FFF2-40B4-BE49-F238E27FC236}">
                <a16:creationId xmlns:a16="http://schemas.microsoft.com/office/drawing/2014/main" id="{E7A84601-573D-4C3F-B051-64342AD78EF3}"/>
              </a:ext>
            </a:extLst>
          </p:cNvPr>
          <p:cNvSpPr txBox="1">
            <a:spLocks noChangeArrowheads="1"/>
          </p:cNvSpPr>
          <p:nvPr/>
        </p:nvSpPr>
        <p:spPr>
          <a:xfrm>
            <a:off x="1567986" y="64733"/>
            <a:ext cx="7738774" cy="792163"/>
          </a:xfrm>
          <a:prstGeom prst="rect">
            <a:avLst/>
          </a:prstGeom>
        </p:spPr>
        <p:txBody>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b="1"/>
              <a:t>Some application scenarios</a:t>
            </a:r>
            <a:endParaRPr lang="en-GB" altLang="en-US" kern="0"/>
          </a:p>
        </p:txBody>
      </p:sp>
    </p:spTree>
    <p:extLst>
      <p:ext uri="{BB962C8B-B14F-4D97-AF65-F5344CB8AC3E}">
        <p14:creationId xmlns:p14="http://schemas.microsoft.com/office/powerpoint/2010/main" val="58144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93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93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47" grpId="0"/>
      <p:bldP spid="48" grpId="0"/>
      <p:bldP spid="55" grpId="0"/>
      <p:bldP spid="23" grpId="0"/>
      <p:bldP spid="58" grpId="0"/>
      <p:bldP spid="14" grpId="0"/>
      <p:bldP spid="62" grpId="0"/>
      <p:bldP spid="63" grpId="0"/>
      <p:bldP spid="26" grpId="0"/>
      <p:bldP spid="27" grpId="0"/>
      <p:bldP spid="28" grpId="0"/>
      <p:bldP spid="68" grpId="0"/>
      <p:bldP spid="69" grpId="0"/>
      <p:bldP spid="70" grpId="0"/>
      <p:bldP spid="71" grpId="0"/>
      <p:bldP spid="72" grpId="0"/>
      <p:bldP spid="77" grpId="0"/>
      <p:bldP spid="78" grpId="0"/>
      <p:bldP spid="79" grpId="0"/>
      <p:bldP spid="81" grpId="0"/>
      <p:bldP spid="43" grpId="0" animBg="1"/>
      <p:bldP spid="88" grpId="0"/>
      <p:bldP spid="22937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9509" y="-46914"/>
            <a:ext cx="8369018" cy="792163"/>
          </a:xfrm>
        </p:spPr>
        <p:txBody>
          <a:bodyPr/>
          <a:lstStyle/>
          <a:p>
            <a:pPr eaLnBrk="1" hangingPunct="1"/>
            <a:r>
              <a:rPr lang="en-US" b="1"/>
              <a:t>Some application scenarios</a:t>
            </a:r>
            <a:endParaRPr lang="en-GB" altLang="en-US"/>
          </a:p>
        </p:txBody>
      </p:sp>
      <p:pic>
        <p:nvPicPr>
          <p:cNvPr id="3" name="Picture 2">
            <a:extLst>
              <a:ext uri="{FF2B5EF4-FFF2-40B4-BE49-F238E27FC236}">
                <a16:creationId xmlns:a16="http://schemas.microsoft.com/office/drawing/2014/main" id="{74872F86-9050-4C83-ADE2-7E9BE85BD601}"/>
              </a:ext>
            </a:extLst>
          </p:cNvPr>
          <p:cNvPicPr>
            <a:picLocks noChangeAspect="1"/>
          </p:cNvPicPr>
          <p:nvPr/>
        </p:nvPicPr>
        <p:blipFill>
          <a:blip r:embed="rId2"/>
          <a:stretch>
            <a:fillRect/>
          </a:stretch>
        </p:blipFill>
        <p:spPr>
          <a:xfrm>
            <a:off x="5840467" y="997742"/>
            <a:ext cx="4671854" cy="5095554"/>
          </a:xfrm>
          <a:prstGeom prst="rect">
            <a:avLst/>
          </a:prstGeom>
        </p:spPr>
      </p:pic>
      <p:sp>
        <p:nvSpPr>
          <p:cNvPr id="6" name="Rectangle 5">
            <a:extLst>
              <a:ext uri="{FF2B5EF4-FFF2-40B4-BE49-F238E27FC236}">
                <a16:creationId xmlns:a16="http://schemas.microsoft.com/office/drawing/2014/main" id="{153C630D-E64B-467F-BF67-46D3D41DE551}"/>
              </a:ext>
            </a:extLst>
          </p:cNvPr>
          <p:cNvSpPr/>
          <p:nvPr/>
        </p:nvSpPr>
        <p:spPr>
          <a:xfrm>
            <a:off x="983432" y="997742"/>
            <a:ext cx="4480586" cy="523220"/>
          </a:xfrm>
          <a:prstGeom prst="rect">
            <a:avLst/>
          </a:prstGeom>
        </p:spPr>
        <p:txBody>
          <a:bodyPr wrap="none">
            <a:spAutoFit/>
          </a:bodyPr>
          <a:lstStyle/>
          <a:p>
            <a:pPr marL="457200" indent="-457200">
              <a:buFont typeface="Arial" panose="020B0604020202020204" pitchFamily="34" charset="0"/>
              <a:buChar char="•"/>
            </a:pPr>
            <a:r>
              <a:rPr lang="en-US" b="1"/>
              <a:t>Secure internet protocols</a:t>
            </a:r>
            <a:endParaRPr lang="en-US"/>
          </a:p>
        </p:txBody>
      </p:sp>
    </p:spTree>
    <p:extLst>
      <p:ext uri="{BB962C8B-B14F-4D97-AF65-F5344CB8AC3E}">
        <p14:creationId xmlns:p14="http://schemas.microsoft.com/office/powerpoint/2010/main" val="36144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9509" y="-46914"/>
            <a:ext cx="8369018" cy="792163"/>
          </a:xfrm>
        </p:spPr>
        <p:txBody>
          <a:bodyPr/>
          <a:lstStyle/>
          <a:p>
            <a:pPr eaLnBrk="1" hangingPunct="1"/>
            <a:r>
              <a:rPr lang="en-US" b="1"/>
              <a:t>Some application scenarios</a:t>
            </a:r>
            <a:endParaRPr lang="en-GB" altLang="en-US"/>
          </a:p>
        </p:txBody>
      </p:sp>
      <p:pic>
        <p:nvPicPr>
          <p:cNvPr id="5122" name="Picture 2" descr="&#10;         API Gateway call flow &#10;      ">
            <a:extLst>
              <a:ext uri="{FF2B5EF4-FFF2-40B4-BE49-F238E27FC236}">
                <a16:creationId xmlns:a16="http://schemas.microsoft.com/office/drawing/2014/main" id="{B7A1D848-5893-4BE7-95F7-FB967E65E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160" y="866845"/>
            <a:ext cx="9145016" cy="54551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A759D8-C61E-492A-82D7-F358DA97B0B0}"/>
              </a:ext>
            </a:extLst>
          </p:cNvPr>
          <p:cNvSpPr/>
          <p:nvPr/>
        </p:nvSpPr>
        <p:spPr>
          <a:xfrm>
            <a:off x="407368" y="866845"/>
            <a:ext cx="4719562" cy="584775"/>
          </a:xfrm>
          <a:prstGeom prst="rect">
            <a:avLst/>
          </a:prstGeom>
        </p:spPr>
        <p:txBody>
          <a:bodyPr wrap="none">
            <a:spAutoFit/>
          </a:bodyPr>
          <a:lstStyle/>
          <a:p>
            <a:r>
              <a:rPr lang="en-US" sz="3200" b="1"/>
              <a:t>Cloud computing security</a:t>
            </a:r>
          </a:p>
        </p:txBody>
      </p:sp>
    </p:spTree>
    <p:extLst>
      <p:ext uri="{BB962C8B-B14F-4D97-AF65-F5344CB8AC3E}">
        <p14:creationId xmlns:p14="http://schemas.microsoft.com/office/powerpoint/2010/main" val="256149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simplified model illustrates flow, with steps listed below&#10;• Cap X from data block open parens plaintext close parens points as input to encryption algorithm with secret key cap K, shared by sender and recipient&#10;• Transmitted cipher text cap Y equals cap E open parens cap K, cap X close parens to decryption algorithm with K as secret key.&#10;• From this an arrow pointing to the right labelled as cap X equals cap D open parens K, cap Y close to data block open parens plaintext output close parens.&#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83432" y="1704508"/>
            <a:ext cx="10081119" cy="4536504"/>
          </a:xfrm>
          <a:prstGeom prst="rect">
            <a:avLst/>
          </a:prstGeom>
          <a:noFill/>
          <a:ln>
            <a:noFill/>
          </a:ln>
        </p:spPr>
      </p:pic>
      <p:sp>
        <p:nvSpPr>
          <p:cNvPr id="4" name="Title 3">
            <a:extLst>
              <a:ext uri="{FF2B5EF4-FFF2-40B4-BE49-F238E27FC236}">
                <a16:creationId xmlns:a16="http://schemas.microsoft.com/office/drawing/2014/main" id="{6D0BEEF7-523B-45D6-80BF-5A00BEE6F589}"/>
              </a:ext>
            </a:extLst>
          </p:cNvPr>
          <p:cNvSpPr>
            <a:spLocks noGrp="1"/>
          </p:cNvSpPr>
          <p:nvPr>
            <p:ph type="title"/>
          </p:nvPr>
        </p:nvSpPr>
        <p:spPr>
          <a:xfrm>
            <a:off x="1257781" y="107460"/>
            <a:ext cx="9002429" cy="799411"/>
          </a:xfrm>
        </p:spPr>
        <p:txBody>
          <a:bodyPr/>
          <a:lstStyle/>
          <a:p>
            <a:r>
              <a:rPr lang="en-GB" altLang="en-US"/>
              <a:t>Classical cipher systems </a:t>
            </a:r>
            <a:endParaRPr lang="en-US"/>
          </a:p>
        </p:txBody>
      </p:sp>
      <p:sp>
        <p:nvSpPr>
          <p:cNvPr id="7" name="Rectangle 2">
            <a:extLst>
              <a:ext uri="{FF2B5EF4-FFF2-40B4-BE49-F238E27FC236}">
                <a16:creationId xmlns:a16="http://schemas.microsoft.com/office/drawing/2014/main" id="{E9C520F6-698C-4EF7-A6BB-476BC298987E}"/>
              </a:ext>
            </a:extLst>
          </p:cNvPr>
          <p:cNvSpPr txBox="1">
            <a:spLocks noChangeArrowheads="1"/>
          </p:cNvSpPr>
          <p:nvPr/>
        </p:nvSpPr>
        <p:spPr bwMode="auto">
          <a:xfrm>
            <a:off x="623392" y="912345"/>
            <a:ext cx="691276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457200" indent="-457200" eaLnBrk="1" hangingPunct="1">
              <a:spcBef>
                <a:spcPct val="25000"/>
              </a:spcBef>
              <a:buFont typeface="Wingdings" panose="05000000000000000000" pitchFamily="2" charset="2"/>
              <a:buChar char="Ø"/>
            </a:pPr>
            <a:r>
              <a:rPr lang="en-GB" altLang="en-US" sz="3000" kern="0" dirty="0">
                <a:latin typeface="Tahoma" panose="020B0604030504040204" pitchFamily="34" charset="0"/>
                <a:ea typeface="Tahoma" panose="020B0604030504040204" pitchFamily="34" charset="0"/>
                <a:cs typeface="Tahoma" panose="020B0604030504040204" pitchFamily="34" charset="0"/>
              </a:rPr>
              <a:t>Symmetric cipher cryptosystems </a:t>
            </a:r>
          </a:p>
        </p:txBody>
      </p:sp>
    </p:spTree>
    <p:extLst>
      <p:ext uri="{BB962C8B-B14F-4D97-AF65-F5344CB8AC3E}">
        <p14:creationId xmlns:p14="http://schemas.microsoft.com/office/powerpoint/2010/main" val="103582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81676" y="100013"/>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95400" y="1052736"/>
            <a:ext cx="8278688" cy="4967287"/>
          </a:xfrm>
        </p:spPr>
        <p:txBody>
          <a:bodyPr/>
          <a:lstStyle/>
          <a:p>
            <a:pPr eaLnBrk="1" hangingPunct="1">
              <a:spcBef>
                <a:spcPct val="25000"/>
              </a:spcBef>
            </a:pPr>
            <a:r>
              <a:rPr lang="en-GB" altLang="en-US"/>
              <a:t> What is cryptograph?</a:t>
            </a:r>
          </a:p>
          <a:p>
            <a:pPr marL="857250" lvl="1" indent="-457200" eaLnBrk="1" hangingPunct="1">
              <a:spcBef>
                <a:spcPct val="25000"/>
              </a:spcBef>
            </a:pPr>
            <a:r>
              <a:rPr lang="en-GB" altLang="en-US"/>
              <a:t>Algorithms</a:t>
            </a:r>
          </a:p>
          <a:p>
            <a:pPr marL="857250" lvl="1" indent="-457200" eaLnBrk="1" hangingPunct="1">
              <a:spcBef>
                <a:spcPct val="25000"/>
              </a:spcBef>
            </a:pPr>
            <a:r>
              <a:rPr lang="en-GB" altLang="en-US"/>
              <a:t>Terminologies</a:t>
            </a:r>
          </a:p>
          <a:p>
            <a:pPr marL="857250" lvl="1" indent="-457200" eaLnBrk="1" hangingPunct="1">
              <a:spcBef>
                <a:spcPct val="25000"/>
              </a:spcBef>
            </a:pPr>
            <a:r>
              <a:rPr lang="en-GB" altLang="en-US"/>
              <a:t>Application areas</a:t>
            </a:r>
          </a:p>
          <a:p>
            <a:pPr eaLnBrk="1" hangingPunct="1">
              <a:spcBef>
                <a:spcPct val="25000"/>
              </a:spcBef>
            </a:pPr>
            <a:r>
              <a:rPr lang="en-GB" altLang="en-US"/>
              <a:t>Cryptanalysis classical cipher systems </a:t>
            </a:r>
          </a:p>
          <a:p>
            <a:pPr lvl="1" eaLnBrk="1" hangingPunct="1">
              <a:spcBef>
                <a:spcPct val="25000"/>
              </a:spcBef>
            </a:pPr>
            <a:r>
              <a:rPr lang="en-GB" altLang="en-US"/>
              <a:t> Algorithms</a:t>
            </a:r>
          </a:p>
          <a:p>
            <a:pPr lvl="2" eaLnBrk="1" hangingPunct="1">
              <a:spcBef>
                <a:spcPct val="25000"/>
              </a:spcBef>
            </a:pPr>
            <a:r>
              <a:rPr lang="en-GB" altLang="en-US"/>
              <a:t>Substitution ciphers</a:t>
            </a:r>
          </a:p>
          <a:p>
            <a:pPr lvl="2" eaLnBrk="1" hangingPunct="1">
              <a:spcBef>
                <a:spcPct val="25000"/>
              </a:spcBef>
            </a:pPr>
            <a:r>
              <a:rPr lang="en-GB" altLang="en-US"/>
              <a:t>Transposition ciphers</a:t>
            </a:r>
          </a:p>
          <a:p>
            <a:pPr lvl="1" eaLnBrk="1" hangingPunct="1">
              <a:spcBef>
                <a:spcPct val="25000"/>
              </a:spcBef>
            </a:pPr>
            <a:r>
              <a:rPr lang="en-GB" altLang="en-US">
                <a:solidFill>
                  <a:srgbClr val="FF0000"/>
                </a:solidFill>
              </a:rPr>
              <a:t>Cryptanalysis (CTF + tools) ---&gt; assignment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07518"/>
            <a:ext cx="10441160" cy="2708424"/>
          </a:xfrm>
        </p:spPr>
        <p:txBody>
          <a:bodyPr wrap="square">
            <a:spAutoFit/>
          </a:bodyPr>
          <a:lstStyle/>
          <a:p>
            <a:r>
              <a:rPr lang="en-US" sz="2600" dirty="0"/>
              <a:t>There are two requirements for secure use of conventional encryption:</a:t>
            </a:r>
          </a:p>
          <a:p>
            <a:pPr lvl="1">
              <a:spcBef>
                <a:spcPts val="2400"/>
              </a:spcBef>
            </a:pPr>
            <a:r>
              <a:rPr lang="en-US" sz="2600" dirty="0"/>
              <a:t>A strong encryption algorithm</a:t>
            </a:r>
          </a:p>
          <a:p>
            <a:pPr lvl="1">
              <a:spcBef>
                <a:spcPts val="2400"/>
              </a:spcBef>
            </a:pPr>
            <a:r>
              <a:rPr lang="en-US" sz="2600" dirty="0"/>
              <a:t>Sender and receiver must have obtained copies of </a:t>
            </a:r>
            <a:r>
              <a:rPr lang="en-US" sz="2600" b="1" dirty="0"/>
              <a:t>the secret key </a:t>
            </a:r>
            <a:r>
              <a:rPr lang="en-US" sz="2600" dirty="0"/>
              <a:t>in a secure fashion and must keep the key secure</a:t>
            </a:r>
            <a:endParaRPr lang="en-AU" sz="2600" dirty="0"/>
          </a:p>
        </p:txBody>
      </p:sp>
      <p:pic>
        <p:nvPicPr>
          <p:cNvPr id="11" name="Picture Placeholder 10">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535487" y="4493583"/>
            <a:ext cx="2670048" cy="1822704"/>
          </a:xfrm>
          <a:prstGeom prst="rect">
            <a:avLst/>
          </a:prstGeom>
          <a:noFill/>
          <a:ln>
            <a:noFill/>
          </a:ln>
        </p:spPr>
      </p:pic>
      <p:sp>
        <p:nvSpPr>
          <p:cNvPr id="10" name="Title 3">
            <a:extLst>
              <a:ext uri="{FF2B5EF4-FFF2-40B4-BE49-F238E27FC236}">
                <a16:creationId xmlns:a16="http://schemas.microsoft.com/office/drawing/2014/main" id="{74EEBF2B-3630-405B-966F-C79C5234D71D}"/>
              </a:ext>
            </a:extLst>
          </p:cNvPr>
          <p:cNvSpPr>
            <a:spLocks noGrp="1"/>
          </p:cNvSpPr>
          <p:nvPr>
            <p:ph type="title"/>
          </p:nvPr>
        </p:nvSpPr>
        <p:spPr>
          <a:xfrm>
            <a:off x="1487488" y="37823"/>
            <a:ext cx="7702550" cy="792163"/>
          </a:xfrm>
        </p:spPr>
        <p:txBody>
          <a:bodyPr/>
          <a:lstStyle/>
          <a:p>
            <a:r>
              <a:rPr lang="en-GB" altLang="en-US"/>
              <a:t>Classical cipher systems </a:t>
            </a:r>
            <a:endParaRPr lang="en-US"/>
          </a:p>
        </p:txBody>
      </p:sp>
    </p:spTree>
    <p:extLst>
      <p:ext uri="{BB962C8B-B14F-4D97-AF65-F5344CB8AC3E}">
        <p14:creationId xmlns:p14="http://schemas.microsoft.com/office/powerpoint/2010/main" val="183766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model illustrates flow with steps summarized below.&#10;&#10;• X leads from message source to encryption algorithm, which receives input from key source.&#10;• Y=E(K, X) leads to decryption algorithm, with flow also to cryptanalyst, which produces X hat and K hat.&#10;• The key source also sends K through secure channel to decryption algorithm.&#10;• Decryption algorithm sends X to destination.&#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225165" y="929480"/>
            <a:ext cx="10153500" cy="5379840"/>
          </a:xfrm>
          <a:prstGeom prst="rect">
            <a:avLst/>
          </a:prstGeom>
          <a:noFill/>
          <a:ln>
            <a:noFill/>
          </a:ln>
        </p:spPr>
      </p:pic>
      <p:sp>
        <p:nvSpPr>
          <p:cNvPr id="6" name="Title 3">
            <a:extLst>
              <a:ext uri="{FF2B5EF4-FFF2-40B4-BE49-F238E27FC236}">
                <a16:creationId xmlns:a16="http://schemas.microsoft.com/office/drawing/2014/main" id="{26591E58-588C-48A8-A9D6-434F6A2F2B26}"/>
              </a:ext>
            </a:extLst>
          </p:cNvPr>
          <p:cNvSpPr>
            <a:spLocks noGrp="1"/>
          </p:cNvSpPr>
          <p:nvPr>
            <p:ph type="title"/>
          </p:nvPr>
        </p:nvSpPr>
        <p:spPr>
          <a:xfrm>
            <a:off x="1487488" y="137317"/>
            <a:ext cx="7702550" cy="792163"/>
          </a:xfrm>
        </p:spPr>
        <p:txBody>
          <a:bodyPr/>
          <a:lstStyle/>
          <a:p>
            <a:r>
              <a:rPr lang="en-GB" altLang="en-US"/>
              <a:t>Classical cipher systems </a:t>
            </a:r>
            <a:endParaRPr lang="en-US"/>
          </a:p>
        </p:txBody>
      </p:sp>
    </p:spTree>
    <p:extLst>
      <p:ext uri="{BB962C8B-B14F-4D97-AF65-F5344CB8AC3E}">
        <p14:creationId xmlns:p14="http://schemas.microsoft.com/office/powerpoint/2010/main" val="643690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64" y="218551"/>
            <a:ext cx="7704856" cy="646321"/>
          </a:xfrm>
        </p:spPr>
        <p:txBody>
          <a:bodyPr wrap="square">
            <a:spAutoFit/>
          </a:bodyPr>
          <a:lstStyle/>
          <a:p>
            <a:r>
              <a:rPr lang="en-IN" altLang="en-US" sz="3600" b="1">
                <a:ea typeface="ヒラギノ角ゴ Pro W3" charset="-128"/>
              </a:rPr>
              <a:t>Clascical Ciphers</a:t>
            </a:r>
            <a:endParaRPr lang="en-US" sz="2800"/>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9" name="Content Placeholder 3">
            <a:extLst>
              <a:ext uri="{FF2B5EF4-FFF2-40B4-BE49-F238E27FC236}">
                <a16:creationId xmlns:a16="http://schemas.microsoft.com/office/drawing/2014/main" id="{D2C7F64D-D50E-4A57-8139-2B4C03026C82}"/>
              </a:ext>
            </a:extLst>
          </p:cNvPr>
          <p:cNvSpPr>
            <a:spLocks noGrp="1"/>
          </p:cNvSpPr>
          <p:nvPr>
            <p:ph idx="1"/>
          </p:nvPr>
        </p:nvSpPr>
        <p:spPr>
          <a:xfrm>
            <a:off x="551384" y="1052736"/>
            <a:ext cx="8229600" cy="4274750"/>
          </a:xfrm>
        </p:spPr>
        <p:txBody>
          <a:bodyPr>
            <a:spAutoFit/>
          </a:bodyPr>
          <a:lstStyle/>
          <a:p>
            <a:pPr marL="0" indent="0">
              <a:lnSpc>
                <a:spcPct val="150000"/>
              </a:lnSpc>
              <a:buNone/>
            </a:pPr>
            <a:r>
              <a:rPr lang="en-IN" altLang="en-US" sz="2800" b="1">
                <a:ea typeface="ヒラギノ角ゴ Pro W3" charset="-128"/>
              </a:rPr>
              <a:t>1. Substitution</a:t>
            </a:r>
            <a:r>
              <a:rPr lang="en-IN" altLang="en-US" sz="2800">
                <a:ea typeface="ヒラギノ角ゴ Pro W3" charset="-128"/>
              </a:rPr>
              <a:t> Techniques</a:t>
            </a:r>
          </a:p>
          <a:p>
            <a:pPr lvl="1">
              <a:lnSpc>
                <a:spcPct val="150000"/>
              </a:lnSpc>
            </a:pPr>
            <a:r>
              <a:rPr lang="en-IN" altLang="en-US" sz="2800">
                <a:ea typeface="ヒラギノ角ゴ Pro W3" charset="-128"/>
              </a:rPr>
              <a:t>Monoalphabetic cipher (1-1)</a:t>
            </a:r>
          </a:p>
          <a:p>
            <a:pPr lvl="1">
              <a:lnSpc>
                <a:spcPct val="150000"/>
              </a:lnSpc>
            </a:pPr>
            <a:r>
              <a:rPr lang="en-IN" altLang="en-US" sz="2800">
                <a:ea typeface="ヒラギノ角ゴ Pro W3" charset="-128"/>
              </a:rPr>
              <a:t>Polyalphabetic cipher (k-k)</a:t>
            </a:r>
          </a:p>
          <a:p>
            <a:pPr marL="0" indent="0">
              <a:lnSpc>
                <a:spcPct val="150000"/>
              </a:lnSpc>
              <a:buNone/>
            </a:pPr>
            <a:r>
              <a:rPr lang="en-AU" sz="2800" b="1"/>
              <a:t>2. Transposition</a:t>
            </a:r>
            <a:r>
              <a:rPr lang="en-AU" sz="2800"/>
              <a:t> </a:t>
            </a:r>
            <a:r>
              <a:rPr lang="en-IN" altLang="en-US" sz="2800">
                <a:ea typeface="ヒラギノ角ゴ Pro W3" charset="-128"/>
              </a:rPr>
              <a:t>Techniques</a:t>
            </a:r>
          </a:p>
          <a:p>
            <a:pPr marL="457200" lvl="1" indent="0">
              <a:lnSpc>
                <a:spcPct val="150000"/>
              </a:lnSpc>
              <a:buNone/>
            </a:pPr>
            <a:endParaRPr lang="en-IN" altLang="en-US" sz="2800">
              <a:ea typeface="ヒラギノ角ゴ Pro W3" charset="-128"/>
            </a:endParaRPr>
          </a:p>
          <a:p>
            <a:pPr marL="0" indent="0">
              <a:lnSpc>
                <a:spcPct val="150000"/>
              </a:lnSpc>
              <a:buNone/>
            </a:pPr>
            <a:endParaRPr lang="en-AU" sz="2600"/>
          </a:p>
        </p:txBody>
      </p:sp>
    </p:spTree>
    <p:extLst>
      <p:ext uri="{BB962C8B-B14F-4D97-AF65-F5344CB8AC3E}">
        <p14:creationId xmlns:p14="http://schemas.microsoft.com/office/powerpoint/2010/main" val="344027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79" y="235280"/>
            <a:ext cx="7704856" cy="615543"/>
          </a:xfrm>
        </p:spPr>
        <p:txBody>
          <a:bodyPr wrap="square">
            <a:spAutoFit/>
          </a:bodyPr>
          <a:lstStyle/>
          <a:p>
            <a:pPr lvl="1"/>
            <a:r>
              <a:rPr lang="en-IN" altLang="en-US" sz="3400" b="1">
                <a:ea typeface="ヒラギノ角ゴ Pro W3" charset="-128"/>
              </a:rPr>
              <a:t>Monoalphabetic cipher</a:t>
            </a:r>
          </a:p>
        </p:txBody>
      </p:sp>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670720" y="980728"/>
            <a:ext cx="11521280" cy="622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b="1" kern="0"/>
              <a:t>Monoalphabetic cipher</a:t>
            </a:r>
            <a:r>
              <a:rPr lang="en-US" sz="2600" kern="0"/>
              <a:t>: </a:t>
            </a:r>
          </a:p>
          <a:p>
            <a:pPr marL="400050" lvl="1" indent="0">
              <a:buNone/>
            </a:pPr>
            <a:r>
              <a:rPr lang="en-US" sz="2600" kern="0">
                <a:solidFill>
                  <a:srgbClr val="FF0000"/>
                </a:solidFill>
              </a:rPr>
              <a:t>1(letter, number) </a:t>
            </a:r>
            <a:r>
              <a:rPr lang="en-US" sz="2600" kern="0">
                <a:solidFill>
                  <a:srgbClr val="FF0000"/>
                </a:solidFill>
                <a:sym typeface="Wingdings" panose="05000000000000000000" pitchFamily="2" charset="2"/>
              </a:rPr>
              <a:t> </a:t>
            </a:r>
            <a:r>
              <a:rPr lang="en-US" sz="2600" kern="0">
                <a:solidFill>
                  <a:srgbClr val="FF0000"/>
                </a:solidFill>
              </a:rPr>
              <a:t>1 fixed symbol in ciphertext;</a:t>
            </a:r>
          </a:p>
          <a:p>
            <a:pPr marL="342900" marR="0" lvl="0" indent="-342900">
              <a:lnSpc>
                <a:spcPct val="115000"/>
              </a:lnSpc>
              <a:spcAft>
                <a:spcPts val="800"/>
              </a:spcAft>
              <a:buFont typeface="+mj-lt"/>
              <a:buAutoNum type="arabicPeriod"/>
              <a:tabLst>
                <a:tab pos="457200" algn="l"/>
              </a:tabLst>
            </a:pPr>
            <a:r>
              <a:rPr lang="en-US" sz="2400" b="1" kern="100">
                <a:effectLst/>
                <a:latin typeface="Tahoma" panose="020B0604030504040204" pitchFamily="34" charset="0"/>
                <a:ea typeface="Tahoma" panose="020B0604030504040204" pitchFamily="34" charset="0"/>
                <a:cs typeface="Tahoma" panose="020B0604030504040204" pitchFamily="34" charset="0"/>
              </a:rPr>
              <a:t>Caesar Cipher</a:t>
            </a:r>
            <a:br>
              <a:rPr lang="en-US" sz="2400" kern="100">
                <a:effectLst/>
                <a:latin typeface="Tahoma" panose="020B0604030504040204" pitchFamily="34" charset="0"/>
                <a:ea typeface="Tahoma" panose="020B0604030504040204" pitchFamily="34" charset="0"/>
                <a:cs typeface="Tahoma" panose="020B0604030504040204" pitchFamily="34" charset="0"/>
              </a:rPr>
            </a:br>
            <a:r>
              <a:rPr lang="en-US" sz="2400" kern="100">
                <a:effectLst/>
                <a:latin typeface="Tahoma" panose="020B0604030504040204" pitchFamily="34" charset="0"/>
                <a:ea typeface="Tahoma" panose="020B0604030504040204" pitchFamily="34" charset="0"/>
                <a:cs typeface="Tahoma" panose="020B0604030504040204" pitchFamily="34" charset="0"/>
              </a:rPr>
              <a:t>A shift cipher that replaces each letter with another letter a fixed number of positions down the alphabet.</a:t>
            </a:r>
          </a:p>
          <a:p>
            <a:pPr marL="342900" marR="0" lvl="0" indent="-342900">
              <a:lnSpc>
                <a:spcPct val="115000"/>
              </a:lnSpc>
              <a:spcAft>
                <a:spcPts val="800"/>
              </a:spcAft>
              <a:buFont typeface="+mj-lt"/>
              <a:buAutoNum type="arabicPeriod"/>
              <a:tabLst>
                <a:tab pos="457200" algn="l"/>
              </a:tabLst>
            </a:pPr>
            <a:r>
              <a:rPr lang="en-US" sz="2400" b="1" kern="100">
                <a:effectLst/>
                <a:latin typeface="Tahoma" panose="020B0604030504040204" pitchFamily="34" charset="0"/>
                <a:ea typeface="Tahoma" panose="020B0604030504040204" pitchFamily="34" charset="0"/>
                <a:cs typeface="Tahoma" panose="020B0604030504040204" pitchFamily="34" charset="0"/>
              </a:rPr>
              <a:t>ROT13</a:t>
            </a:r>
            <a:br>
              <a:rPr lang="en-US" sz="2400" kern="100">
                <a:effectLst/>
                <a:latin typeface="Tahoma" panose="020B0604030504040204" pitchFamily="34" charset="0"/>
                <a:ea typeface="Tahoma" panose="020B0604030504040204" pitchFamily="34" charset="0"/>
                <a:cs typeface="Tahoma" panose="020B0604030504040204" pitchFamily="34" charset="0"/>
              </a:rPr>
            </a:br>
            <a:r>
              <a:rPr lang="en-US" sz="2400" kern="100">
                <a:effectLst/>
                <a:latin typeface="Tahoma" panose="020B0604030504040204" pitchFamily="34" charset="0"/>
                <a:ea typeface="Tahoma" panose="020B0604030504040204" pitchFamily="34" charset="0"/>
                <a:cs typeface="Tahoma" panose="020B0604030504040204" pitchFamily="34" charset="0"/>
              </a:rPr>
              <a:t>A special case of the Caesar cipher with a shift of 13. Because the alphabet has 26 letters, applying ROT13 twice returns the original text.</a:t>
            </a:r>
          </a:p>
          <a:p>
            <a:pPr marL="342900" marR="0" lvl="0" indent="-342900">
              <a:lnSpc>
                <a:spcPct val="115000"/>
              </a:lnSpc>
              <a:spcAft>
                <a:spcPts val="800"/>
              </a:spcAft>
              <a:buFont typeface="+mj-lt"/>
              <a:buAutoNum type="arabicPeriod"/>
              <a:tabLst>
                <a:tab pos="457200" algn="l"/>
              </a:tabLst>
            </a:pPr>
            <a:r>
              <a:rPr lang="en-US" sz="2400" b="1" kern="100">
                <a:effectLst/>
                <a:latin typeface="Tahoma" panose="020B0604030504040204" pitchFamily="34" charset="0"/>
                <a:ea typeface="Tahoma" panose="020B0604030504040204" pitchFamily="34" charset="0"/>
                <a:cs typeface="Tahoma" panose="020B0604030504040204" pitchFamily="34" charset="0"/>
              </a:rPr>
              <a:t>Keyword Cipher</a:t>
            </a:r>
            <a:br>
              <a:rPr lang="en-US" sz="2400" kern="100">
                <a:effectLst/>
                <a:latin typeface="Tahoma" panose="020B0604030504040204" pitchFamily="34" charset="0"/>
                <a:ea typeface="Tahoma" panose="020B0604030504040204" pitchFamily="34" charset="0"/>
                <a:cs typeface="Tahoma" panose="020B0604030504040204" pitchFamily="34" charset="0"/>
              </a:rPr>
            </a:br>
            <a:r>
              <a:rPr lang="en-US" sz="2400" kern="100">
                <a:effectLst/>
                <a:latin typeface="Tahoma" panose="020B0604030504040204" pitchFamily="34" charset="0"/>
                <a:ea typeface="Tahoma" panose="020B0604030504040204" pitchFamily="34" charset="0"/>
                <a:cs typeface="Tahoma" panose="020B0604030504040204" pitchFamily="34" charset="0"/>
              </a:rPr>
              <a:t>Constructs a substitution alphabet by first writing a keyword (omitting duplicate letters) and then appending the remaining unused letters of the alphabet in order.</a:t>
            </a:r>
          </a:p>
          <a:p>
            <a:pPr marL="400050" lvl="1" indent="0">
              <a:buNone/>
            </a:pPr>
            <a:endParaRPr lang="en-US" sz="2600" kern="0"/>
          </a:p>
        </p:txBody>
      </p:sp>
    </p:spTree>
    <p:extLst>
      <p:ext uri="{BB962C8B-B14F-4D97-AF65-F5344CB8AC3E}">
        <p14:creationId xmlns:p14="http://schemas.microsoft.com/office/powerpoint/2010/main" val="206572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4A788-50EB-E00D-5C29-B5D62B25B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30133-595B-D9A4-94BC-ADD5513D04A3}"/>
              </a:ext>
            </a:extLst>
          </p:cNvPr>
          <p:cNvSpPr>
            <a:spLocks noGrp="1"/>
          </p:cNvSpPr>
          <p:nvPr>
            <p:ph type="title"/>
          </p:nvPr>
        </p:nvSpPr>
        <p:spPr>
          <a:xfrm>
            <a:off x="1378279" y="221169"/>
            <a:ext cx="7704856" cy="615543"/>
          </a:xfrm>
        </p:spPr>
        <p:txBody>
          <a:bodyPr wrap="square">
            <a:spAutoFit/>
          </a:bodyPr>
          <a:lstStyle/>
          <a:p>
            <a:pPr lvl="1"/>
            <a:r>
              <a:rPr lang="en-IN" altLang="en-US" sz="3400" b="1">
                <a:ea typeface="ヒラギノ角ゴ Pro W3" charset="-128"/>
              </a:rPr>
              <a:t>Monoalphabetic cipher</a:t>
            </a:r>
          </a:p>
        </p:txBody>
      </p:sp>
      <p:sp>
        <p:nvSpPr>
          <p:cNvPr id="5" name="Content Placeholder 3">
            <a:extLst>
              <a:ext uri="{FF2B5EF4-FFF2-40B4-BE49-F238E27FC236}">
                <a16:creationId xmlns:a16="http://schemas.microsoft.com/office/drawing/2014/main" id="{0EE8A8C0-FB1D-7649-8FB2-10C9F3D1156E}"/>
              </a:ext>
            </a:extLst>
          </p:cNvPr>
          <p:cNvSpPr txBox="1">
            <a:spLocks/>
          </p:cNvSpPr>
          <p:nvPr/>
        </p:nvSpPr>
        <p:spPr bwMode="auto">
          <a:xfrm>
            <a:off x="191344" y="980728"/>
            <a:ext cx="12097344" cy="540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514350" marR="0" lvl="0" indent="-514350">
              <a:lnSpc>
                <a:spcPct val="115000"/>
              </a:lnSpc>
              <a:spcAft>
                <a:spcPts val="800"/>
              </a:spcAft>
              <a:buFont typeface="+mj-lt"/>
              <a:buAutoNum type="arabicPeriod" startAt="4"/>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Simple Substitution Cipher</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Uses a </a:t>
            </a:r>
            <a:r>
              <a:rPr lang="en-US" sz="28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completely randomized permutation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of the alphabet to replace each letter.</a:t>
            </a:r>
          </a:p>
          <a:p>
            <a:pPr marL="342900" marR="0" lvl="0" indent="-342900">
              <a:lnSpc>
                <a:spcPct val="115000"/>
              </a:lnSpc>
              <a:spcAft>
                <a:spcPts val="800"/>
              </a:spcAft>
              <a:buFont typeface="+mj-lt"/>
              <a:buAutoNum type="arabicPeriod" startAt="4"/>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Atbash Cipher</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A specific substitution cipher where the alphabet is reversed. A maps to Z, B maps to Y, and so on.</a:t>
            </a:r>
          </a:p>
          <a:p>
            <a:pPr marL="342900" marR="0" lvl="0" indent="-342900">
              <a:lnSpc>
                <a:spcPct val="115000"/>
              </a:lnSpc>
              <a:spcAft>
                <a:spcPts val="800"/>
              </a:spcAft>
              <a:buFont typeface="+mj-lt"/>
              <a:buAutoNum type="arabicPeriod" startAt="4"/>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Affine Cipher</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Uses a mathematical function of the form E(x)=(</a:t>
            </a:r>
            <a:r>
              <a:rPr lang="en-US" sz="2800" kern="100" dirty="0" err="1">
                <a:effectLst/>
                <a:latin typeface="Aptos" panose="020B0004020202020204" pitchFamily="34" charset="0"/>
                <a:ea typeface="Aptos" panose="020B0004020202020204" pitchFamily="34" charset="0"/>
                <a:cs typeface="Times New Roman" panose="02020603050405020304" pitchFamily="18" charset="0"/>
              </a:rPr>
              <a:t>ax+b</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mod</a:t>
            </a:r>
            <a:r>
              <a:rPr lang="en-US" sz="2800" kern="100" dirty="0">
                <a:effectLst/>
                <a:latin typeface="Arial" panose="020B0604020202020204" pitchFamily="34" charset="0"/>
                <a:ea typeface="Aptos" panose="020B0004020202020204" pitchFamily="34" charset="0"/>
                <a:cs typeface="Times New Roman" panose="02020603050405020304" pitchFamily="18" charset="0"/>
              </a:rPr>
              <a:t>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m (with m being the size of the alphabet) to substitute letters. The constants a and b serve as the keys, with a chosen so that it is coprime with m.</a:t>
            </a:r>
          </a:p>
        </p:txBody>
      </p:sp>
    </p:spTree>
    <p:extLst>
      <p:ext uri="{BB962C8B-B14F-4D97-AF65-F5344CB8AC3E}">
        <p14:creationId xmlns:p14="http://schemas.microsoft.com/office/powerpoint/2010/main" val="386309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B7DD1-5FC2-190C-A6F3-78F184D10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5F49D-BF8F-A7AB-3CBB-9072214B32B0}"/>
              </a:ext>
            </a:extLst>
          </p:cNvPr>
          <p:cNvSpPr>
            <a:spLocks noGrp="1"/>
          </p:cNvSpPr>
          <p:nvPr>
            <p:ph type="title"/>
          </p:nvPr>
        </p:nvSpPr>
        <p:spPr>
          <a:xfrm>
            <a:off x="1378279" y="221169"/>
            <a:ext cx="7704856" cy="615543"/>
          </a:xfrm>
        </p:spPr>
        <p:txBody>
          <a:bodyPr wrap="square">
            <a:spAutoFit/>
          </a:bodyPr>
          <a:lstStyle/>
          <a:p>
            <a:pPr lvl="1"/>
            <a:r>
              <a:rPr lang="en-IN" altLang="en-US" sz="3400" b="1">
                <a:ea typeface="ヒラギノ角ゴ Pro W3" charset="-128"/>
              </a:rPr>
              <a:t>Monoalphabetic cipher</a:t>
            </a:r>
          </a:p>
        </p:txBody>
      </p:sp>
      <p:sp>
        <p:nvSpPr>
          <p:cNvPr id="5" name="Content Placeholder 3">
            <a:extLst>
              <a:ext uri="{FF2B5EF4-FFF2-40B4-BE49-F238E27FC236}">
                <a16:creationId xmlns:a16="http://schemas.microsoft.com/office/drawing/2014/main" id="{4F954730-3BE6-AC4F-70CB-3ADD0B9A1E38}"/>
              </a:ext>
            </a:extLst>
          </p:cNvPr>
          <p:cNvSpPr txBox="1">
            <a:spLocks/>
          </p:cNvSpPr>
          <p:nvPr/>
        </p:nvSpPr>
        <p:spPr bwMode="auto">
          <a:xfrm>
            <a:off x="335360" y="939974"/>
            <a:ext cx="12097344" cy="532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514350" marR="0" lvl="0" indent="-514350">
              <a:lnSpc>
                <a:spcPct val="115000"/>
              </a:lnSpc>
              <a:spcAft>
                <a:spcPts val="800"/>
              </a:spcAft>
              <a:buFont typeface="+mj-lt"/>
              <a:buAutoNum type="arabicPeriod" startAt="7"/>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Homophonic Substitution Cipher</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Instead of a one-to-one mapping, each plaintext letter is replaced by one of several possible ciphertext symbols. The set of possible symbols for each letter remains fixed, but a different symbol is chosen each time the letter appears, which can help mask letter frequencies.</a:t>
            </a:r>
          </a:p>
          <a:p>
            <a:pPr marL="342900" marR="0" lvl="0" indent="-342900">
              <a:lnSpc>
                <a:spcPct val="115000"/>
              </a:lnSpc>
              <a:spcAft>
                <a:spcPts val="800"/>
              </a:spcAft>
              <a:buFont typeface="+mj-lt"/>
              <a:buAutoNum type="arabicPeriod" startAt="7"/>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Pigpen Cipher</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Aptos" panose="020B0004020202020204" pitchFamily="34" charset="0"/>
                <a:ea typeface="Aptos" panose="020B0004020202020204" pitchFamily="34" charset="0"/>
                <a:cs typeface="Times New Roman" panose="02020603050405020304" pitchFamily="18" charset="0"/>
              </a:rPr>
              <a:t>Uses a set of geometric symbols (often based on a grid or “pigpen”) to substitute for letters. Each letter corresponds to a specific symbol derived from a simple visual pattern.</a:t>
            </a:r>
          </a:p>
          <a:p>
            <a:pPr marL="400050" lvl="1" indent="0">
              <a:buNone/>
            </a:pPr>
            <a:endParaRPr lang="en-US" sz="2600" kern="0" dirty="0"/>
          </a:p>
        </p:txBody>
      </p:sp>
    </p:spTree>
    <p:extLst>
      <p:ext uri="{BB962C8B-B14F-4D97-AF65-F5344CB8AC3E}">
        <p14:creationId xmlns:p14="http://schemas.microsoft.com/office/powerpoint/2010/main" val="887536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497" y="1197410"/>
            <a:ext cx="7499176" cy="584765"/>
          </a:xfrm>
        </p:spPr>
        <p:txBody>
          <a:bodyPr wrap="square">
            <a:spAutoFit/>
          </a:bodyPr>
          <a:lstStyle/>
          <a:p>
            <a:r>
              <a:rPr lang="en-IN" altLang="en-US" sz="3200">
                <a:ea typeface="ヒラギノ角ゴ Pro W3" charset="-128"/>
              </a:rPr>
              <a:t>(1) Caesar Cipher</a:t>
            </a:r>
            <a:endParaRPr lang="en-US" sz="3200"/>
          </a:p>
        </p:txBody>
      </p:sp>
      <p:sp>
        <p:nvSpPr>
          <p:cNvPr id="4" name="Content Placeholder 3"/>
          <p:cNvSpPr>
            <a:spLocks noGrp="1"/>
          </p:cNvSpPr>
          <p:nvPr>
            <p:ph idx="1"/>
          </p:nvPr>
        </p:nvSpPr>
        <p:spPr>
          <a:xfrm>
            <a:off x="1663497" y="1845363"/>
            <a:ext cx="8153400" cy="904853"/>
          </a:xfrm>
        </p:spPr>
        <p:txBody>
          <a:bodyPr wrap="square">
            <a:spAutoFit/>
          </a:bodyPr>
          <a:lstStyle/>
          <a:p>
            <a:r>
              <a:rPr lang="en-US" sz="2400"/>
              <a:t>Simplest and earliest known use of a substitution cipher</a:t>
            </a:r>
          </a:p>
          <a:p>
            <a:r>
              <a:rPr lang="en-US" sz="2400"/>
              <a:t>Used by Julius Caesar</a:t>
            </a:r>
          </a:p>
        </p:txBody>
      </p:sp>
      <p:sp>
        <p:nvSpPr>
          <p:cNvPr id="3" name="Content Placeholder 2"/>
          <p:cNvSpPr>
            <a:spLocks noGrp="1"/>
          </p:cNvSpPr>
          <p:nvPr>
            <p:ph idx="13"/>
          </p:nvPr>
        </p:nvSpPr>
        <p:spPr>
          <a:xfrm>
            <a:off x="1545965" y="4950227"/>
            <a:ext cx="8505760" cy="904853"/>
          </a:xfrm>
        </p:spPr>
        <p:txBody>
          <a:bodyPr wrap="square">
            <a:spAutoFit/>
          </a:bodyPr>
          <a:lstStyle/>
          <a:p>
            <a:pPr>
              <a:buNone/>
            </a:pPr>
            <a:r>
              <a:rPr lang="en-US" sz="2400"/>
              <a:t>plain:   MEET   ME    AFTER   THE     TOGA     PARTY</a:t>
            </a:r>
          </a:p>
          <a:p>
            <a:pPr>
              <a:buNone/>
            </a:pPr>
            <a:r>
              <a:rPr lang="en-US" sz="2400"/>
              <a:t>cipher: JBBQ   JB      XCQBO  QEB     QLDX    MXOQV</a:t>
            </a:r>
          </a:p>
        </p:txBody>
      </p:sp>
      <p:sp>
        <p:nvSpPr>
          <p:cNvPr id="5" name="Title 1">
            <a:extLst>
              <a:ext uri="{FF2B5EF4-FFF2-40B4-BE49-F238E27FC236}">
                <a16:creationId xmlns:a16="http://schemas.microsoft.com/office/drawing/2014/main" id="{0DF8129E-B4A5-41DB-B31B-F2672B4A2233}"/>
              </a:ext>
            </a:extLst>
          </p:cNvPr>
          <p:cNvSpPr txBox="1">
            <a:spLocks/>
          </p:cNvSpPr>
          <p:nvPr/>
        </p:nvSpPr>
        <p:spPr bwMode="auto">
          <a:xfrm>
            <a:off x="1343472" y="188640"/>
            <a:ext cx="77048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600" b="1">
                <a:ea typeface="ヒラギノ角ゴ Pro W3" charset="-128"/>
              </a:rPr>
              <a:t>Monoalphabetic cipher</a:t>
            </a:r>
            <a:endParaRPr lang="en-US" sz="2800" kern="0"/>
          </a:p>
        </p:txBody>
      </p:sp>
      <p:pic>
        <p:nvPicPr>
          <p:cNvPr id="6" name="Picture 5">
            <a:extLst>
              <a:ext uri="{FF2B5EF4-FFF2-40B4-BE49-F238E27FC236}">
                <a16:creationId xmlns:a16="http://schemas.microsoft.com/office/drawing/2014/main" id="{6A443C87-D39E-433C-93BE-9190DE9D14B3}"/>
              </a:ext>
            </a:extLst>
          </p:cNvPr>
          <p:cNvPicPr>
            <a:picLocks noChangeAspect="1"/>
          </p:cNvPicPr>
          <p:nvPr/>
        </p:nvPicPr>
        <p:blipFill>
          <a:blip r:embed="rId3"/>
          <a:stretch>
            <a:fillRect/>
          </a:stretch>
        </p:blipFill>
        <p:spPr>
          <a:xfrm>
            <a:off x="1212173" y="3190668"/>
            <a:ext cx="9144000" cy="1365260"/>
          </a:xfrm>
          <a:prstGeom prst="rect">
            <a:avLst/>
          </a:prstGeom>
        </p:spPr>
      </p:pic>
      <p:sp>
        <p:nvSpPr>
          <p:cNvPr id="7" name="Title 1">
            <a:extLst>
              <a:ext uri="{FF2B5EF4-FFF2-40B4-BE49-F238E27FC236}">
                <a16:creationId xmlns:a16="http://schemas.microsoft.com/office/drawing/2014/main" id="{108A5261-91E8-4863-BD5F-A24871337070}"/>
              </a:ext>
            </a:extLst>
          </p:cNvPr>
          <p:cNvSpPr txBox="1">
            <a:spLocks/>
          </p:cNvSpPr>
          <p:nvPr/>
        </p:nvSpPr>
        <p:spPr bwMode="auto">
          <a:xfrm>
            <a:off x="1446312" y="2703770"/>
            <a:ext cx="7499176"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200" kern="0">
                <a:ea typeface="ヒラギノ角ゴ Pro W3" charset="-128"/>
              </a:rPr>
              <a:t>Key</a:t>
            </a:r>
            <a:endParaRPr lang="en-US" sz="3200" kern="0"/>
          </a:p>
        </p:txBody>
      </p:sp>
    </p:spTree>
    <p:extLst>
      <p:ext uri="{BB962C8B-B14F-4D97-AF65-F5344CB8AC3E}">
        <p14:creationId xmlns:p14="http://schemas.microsoft.com/office/powerpoint/2010/main" val="2865874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00062"/>
            <a:ext cx="7682056" cy="648072"/>
          </a:xfrm>
        </p:spPr>
        <p:txBody>
          <a:bodyPr wrap="square">
            <a:spAutoFit/>
          </a:bodyPr>
          <a:lstStyle/>
          <a:p>
            <a:r>
              <a:rPr lang="en-IN" altLang="en-US" sz="3600">
                <a:ea typeface="ヒラギノ角ゴ Pro W3" charset="-128"/>
              </a:rPr>
              <a:t>Caesar Cipher Algorithm</a:t>
            </a:r>
            <a:endParaRPr lang="en-US" sz="2800"/>
          </a:p>
        </p:txBody>
      </p:sp>
      <p:sp>
        <p:nvSpPr>
          <p:cNvPr id="4" name="Content Placeholder 3"/>
          <p:cNvSpPr>
            <a:spLocks noGrp="1"/>
          </p:cNvSpPr>
          <p:nvPr>
            <p:ph idx="13"/>
          </p:nvPr>
        </p:nvSpPr>
        <p:spPr>
          <a:xfrm>
            <a:off x="911424" y="1024071"/>
            <a:ext cx="11449272" cy="5364535"/>
          </a:xfrm>
        </p:spPr>
        <p:txBody>
          <a:bodyPr wrap="square">
            <a:spAutoFit/>
          </a:bodyPr>
          <a:lstStyle/>
          <a:p>
            <a:pPr>
              <a:spcBef>
                <a:spcPts val="600"/>
              </a:spcBef>
              <a:defRPr/>
            </a:pPr>
            <a:r>
              <a:rPr lang="en-AU" sz="2400">
                <a:ea typeface="ＭＳ Ｐゴシック" pitchFamily="-107" charset="-128"/>
              </a:rPr>
              <a:t>Can define transformation as:</a:t>
            </a:r>
          </a:p>
          <a:p>
            <a:pPr marL="266700" indent="-266700">
              <a:spcBef>
                <a:spcPts val="600"/>
              </a:spcBef>
              <a:buNone/>
              <a:defRPr/>
            </a:pPr>
            <a:r>
              <a:rPr lang="en-AU" sz="2400">
                <a:ea typeface="ＭＳ Ｐゴシック" pitchFamily="-107" charset="-128"/>
              </a:rPr>
              <a:t>	a b c d e f g h </a:t>
            </a:r>
            <a:r>
              <a:rPr lang="en-AU" sz="2400" err="1">
                <a:ea typeface="ＭＳ Ｐゴシック" pitchFamily="-107" charset="-128"/>
              </a:rPr>
              <a:t>i</a:t>
            </a:r>
            <a:r>
              <a:rPr lang="en-AU" sz="2400">
                <a:ea typeface="ＭＳ Ｐゴシック" pitchFamily="-107" charset="-128"/>
              </a:rPr>
              <a:t> j k l m n o p q r s t u v w x y z</a:t>
            </a:r>
          </a:p>
          <a:p>
            <a:pPr marL="266700" indent="-266700">
              <a:spcBef>
                <a:spcPts val="600"/>
              </a:spcBef>
              <a:buNone/>
              <a:defRPr/>
            </a:pPr>
            <a:r>
              <a:rPr lang="en-AU" sz="2400">
                <a:ea typeface="ＭＳ Ｐゴシック" pitchFamily="-107" charset="-128"/>
              </a:rPr>
              <a:t>	D E F G H I J K L M N O P Q R S T U V W X Y Z A B C</a:t>
            </a:r>
          </a:p>
          <a:p>
            <a:pPr>
              <a:spcBef>
                <a:spcPts val="600"/>
              </a:spcBef>
              <a:defRPr/>
            </a:pPr>
            <a:r>
              <a:rPr lang="en-AU" sz="2400">
                <a:ea typeface="ＭＳ Ｐゴシック" pitchFamily="-107" charset="-128"/>
              </a:rPr>
              <a:t>Mathematically give each letter a number</a:t>
            </a:r>
          </a:p>
          <a:p>
            <a:pPr marL="269875" lvl="1" indent="0">
              <a:buNone/>
              <a:defRPr/>
            </a:pPr>
            <a:r>
              <a:rPr lang="en-AU" sz="2400">
                <a:ea typeface="ＭＳ Ｐゴシック" pitchFamily="-107" charset="-128"/>
              </a:rPr>
              <a:t>a b c d e f  g  h </a:t>
            </a:r>
            <a:r>
              <a:rPr lang="en-AU" sz="2400" err="1">
                <a:ea typeface="ＭＳ Ｐゴシック" pitchFamily="-107" charset="-128"/>
              </a:rPr>
              <a:t>i</a:t>
            </a:r>
            <a:r>
              <a:rPr lang="en-AU" sz="2400">
                <a:ea typeface="ＭＳ Ｐゴシック" pitchFamily="-107" charset="-128"/>
              </a:rPr>
              <a:t>  j  k    l   m  n   o   p   q   r    s    t    u  v   w   x   y   z</a:t>
            </a:r>
          </a:p>
          <a:p>
            <a:pPr marL="269875" lvl="1" indent="0">
              <a:buNone/>
              <a:defRPr/>
            </a:pPr>
            <a:r>
              <a:rPr lang="en-AU" sz="2400">
                <a:ea typeface="ＭＳ Ｐゴシック" pitchFamily="-107" charset="-128"/>
              </a:rPr>
              <a:t>0 1 2 3 4 5 6 7 8 9 10 11 12 13 14 15 16 17 18 19 20 21 22 23 24 25</a:t>
            </a:r>
          </a:p>
          <a:p>
            <a:pPr>
              <a:spcBef>
                <a:spcPts val="600"/>
              </a:spcBef>
              <a:defRPr/>
            </a:pPr>
            <a:r>
              <a:rPr lang="en-AU" sz="2400">
                <a:ea typeface="ＭＳ Ｐゴシック" pitchFamily="-107" charset="-128"/>
              </a:rPr>
              <a:t>Algorithm can be expressed as:</a:t>
            </a:r>
          </a:p>
          <a:p>
            <a:pPr marL="0" indent="0">
              <a:spcBef>
                <a:spcPts val="600"/>
              </a:spcBef>
              <a:buNone/>
              <a:defRPr/>
            </a:pPr>
            <a:r>
              <a:rPr lang="en-AU" sz="2400" i="1">
                <a:ea typeface="ＭＳ Ｐゴシック" pitchFamily="-107" charset="-128"/>
              </a:rPr>
              <a:t>		</a:t>
            </a:r>
            <a:r>
              <a:rPr lang="en-AU" sz="2400">
                <a:ea typeface="ＭＳ Ｐゴシック" pitchFamily="-107" charset="-128"/>
              </a:rPr>
              <a:t>c = E(3, p) = (p + 3) mod (26)</a:t>
            </a:r>
            <a:endParaRPr lang="en-AU" sz="2400" i="1">
              <a:ea typeface="ＭＳ Ｐゴシック" pitchFamily="-107" charset="-128"/>
            </a:endParaRPr>
          </a:p>
          <a:p>
            <a:pPr>
              <a:spcBef>
                <a:spcPts val="600"/>
              </a:spcBef>
              <a:defRPr/>
            </a:pPr>
            <a:r>
              <a:rPr lang="en-AU" sz="2400">
                <a:ea typeface="ＭＳ Ｐゴシック" pitchFamily="-107" charset="-128"/>
              </a:rPr>
              <a:t>A shift may be of any amount, so that the general Caesar algorithm is:</a:t>
            </a:r>
          </a:p>
          <a:p>
            <a:pPr marL="0" indent="0">
              <a:spcBef>
                <a:spcPts val="600"/>
              </a:spcBef>
              <a:buNone/>
              <a:defRPr/>
            </a:pPr>
            <a:r>
              <a:rPr lang="en-AU" sz="2400" i="1">
                <a:ea typeface="ＭＳ Ｐゴシック" pitchFamily="-107" charset="-128"/>
              </a:rPr>
              <a:t>		</a:t>
            </a:r>
            <a:r>
              <a:rPr lang="en-AU" sz="2400">
                <a:ea typeface="ＭＳ Ｐゴシック" pitchFamily="-107" charset="-128"/>
              </a:rPr>
              <a:t>C =  E(k , p ) =  (p + k ) mod </a:t>
            </a:r>
            <a:r>
              <a:rPr lang="en-AU" sz="2400" i="1">
                <a:ea typeface="ＭＳ Ｐゴシック" pitchFamily="-107" charset="-128"/>
              </a:rPr>
              <a:t>26</a:t>
            </a:r>
          </a:p>
          <a:p>
            <a:pPr>
              <a:spcBef>
                <a:spcPts val="600"/>
              </a:spcBef>
              <a:defRPr/>
            </a:pPr>
            <a:r>
              <a:rPr lang="en-AU" sz="2400">
                <a:ea typeface="ＭＳ Ｐゴシック" pitchFamily="-107" charset="-128"/>
              </a:rPr>
              <a:t>Where k takes on a value in the range 1 to 25; the decryption algorithm is simply:</a:t>
            </a:r>
          </a:p>
          <a:p>
            <a:pPr marL="0" indent="0">
              <a:spcBef>
                <a:spcPts val="600"/>
              </a:spcBef>
              <a:buNone/>
              <a:defRPr/>
            </a:pPr>
            <a:r>
              <a:rPr lang="en-AU" sz="2400" i="1">
                <a:ea typeface="ＭＳ Ｐゴシック" pitchFamily="-107" charset="-128"/>
              </a:rPr>
              <a:t>		</a:t>
            </a:r>
            <a:r>
              <a:rPr lang="en-AU" sz="2400">
                <a:ea typeface="ＭＳ Ｐゴシック" pitchFamily="-107" charset="-128"/>
              </a:rPr>
              <a:t>p = D(k , C ) = (C − k ) mod </a:t>
            </a:r>
            <a:r>
              <a:rPr lang="en-AU" sz="2400" i="1">
                <a:ea typeface="ＭＳ Ｐゴシック" pitchFamily="-107" charset="-128"/>
              </a:rPr>
              <a:t>26</a:t>
            </a:r>
          </a:p>
        </p:txBody>
      </p:sp>
    </p:spTree>
    <p:extLst>
      <p:ext uri="{BB962C8B-B14F-4D97-AF65-F5344CB8AC3E}">
        <p14:creationId xmlns:p14="http://schemas.microsoft.com/office/powerpoint/2010/main" val="378674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65873"/>
            <a:ext cx="8579296" cy="615543"/>
          </a:xfrm>
        </p:spPr>
        <p:txBody>
          <a:bodyPr wrap="square">
            <a:spAutoFit/>
          </a:bodyPr>
          <a:lstStyle/>
          <a:p>
            <a:r>
              <a:rPr lang="en-IN" altLang="en-US" sz="3400">
                <a:ea typeface="ヒラギノ角ゴ Pro W3" charset="-128"/>
              </a:rPr>
              <a:t>Brute-Force Cryptanalysis of Caesar Cipher </a:t>
            </a:r>
          </a:p>
        </p:txBody>
      </p:sp>
      <p:pic>
        <p:nvPicPr>
          <p:cNvPr id="6" name="Picture Placeholder 5" descr="The table shows the Brute-Force Cryptanalysis of Caesar Cipher with the encryption and decryption text using 25 keys."/>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127448" y="1052736"/>
            <a:ext cx="7221190" cy="5403627"/>
          </a:xfrm>
          <a:prstGeom prst="rect">
            <a:avLst/>
          </a:prstGeom>
          <a:noFill/>
          <a:ln>
            <a:noFill/>
          </a:ln>
        </p:spPr>
      </p:pic>
      <p:sp>
        <p:nvSpPr>
          <p:cNvPr id="3" name="Rectangle 2">
            <a:extLst>
              <a:ext uri="{FF2B5EF4-FFF2-40B4-BE49-F238E27FC236}">
                <a16:creationId xmlns:a16="http://schemas.microsoft.com/office/drawing/2014/main" id="{2E17B753-0E8D-4811-9A9A-883A449DA6A0}"/>
              </a:ext>
            </a:extLst>
          </p:cNvPr>
          <p:cNvSpPr/>
          <p:nvPr/>
        </p:nvSpPr>
        <p:spPr>
          <a:xfrm>
            <a:off x="8492654" y="1628801"/>
            <a:ext cx="2427882" cy="1384995"/>
          </a:xfrm>
          <a:prstGeom prst="rect">
            <a:avLst/>
          </a:prstGeom>
        </p:spPr>
        <p:txBody>
          <a:bodyPr wrap="square">
            <a:spAutoFit/>
          </a:bodyPr>
          <a:lstStyle/>
          <a:p>
            <a:r>
              <a:rPr lang="en-US">
                <a:latin typeface="TimesTenLTStd-Roman"/>
              </a:rPr>
              <a:t>Need large </a:t>
            </a:r>
          </a:p>
          <a:p>
            <a:r>
              <a:rPr lang="en-US">
                <a:latin typeface="TimesTenLTStd-Roman"/>
              </a:rPr>
              <a:t>number </a:t>
            </a:r>
          </a:p>
          <a:p>
            <a:r>
              <a:rPr lang="en-US">
                <a:latin typeface="TimesTenLTStd-Roman"/>
              </a:rPr>
              <a:t>of keys!</a:t>
            </a:r>
            <a:endParaRPr lang="en-US"/>
          </a:p>
        </p:txBody>
      </p:sp>
    </p:spTree>
    <p:extLst>
      <p:ext uri="{BB962C8B-B14F-4D97-AF65-F5344CB8AC3E}">
        <p14:creationId xmlns:p14="http://schemas.microsoft.com/office/powerpoint/2010/main" val="118145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43977"/>
            <a:ext cx="7344816" cy="646321"/>
          </a:xfrm>
        </p:spPr>
        <p:txBody>
          <a:bodyPr wrap="square">
            <a:spAutoFit/>
          </a:bodyPr>
          <a:lstStyle/>
          <a:p>
            <a:r>
              <a:rPr lang="en-IN" altLang="en-US" sz="3600" b="1">
                <a:ea typeface="ヒラギノ角ゴ Pro W3" charset="-128"/>
              </a:rPr>
              <a:t>Monoalphabetic cipher</a:t>
            </a:r>
            <a:endParaRPr lang="en-US" sz="2800"/>
          </a:p>
        </p:txBody>
      </p:sp>
      <p:sp>
        <p:nvSpPr>
          <p:cNvPr id="4" name="Content Placeholder 3"/>
          <p:cNvSpPr>
            <a:spLocks noGrp="1"/>
          </p:cNvSpPr>
          <p:nvPr>
            <p:ph idx="13"/>
          </p:nvPr>
        </p:nvSpPr>
        <p:spPr>
          <a:xfrm>
            <a:off x="407368" y="1749259"/>
            <a:ext cx="11305256" cy="1805869"/>
          </a:xfrm>
        </p:spPr>
        <p:txBody>
          <a:bodyPr wrap="square">
            <a:spAutoFit/>
          </a:bodyPr>
          <a:lstStyle/>
          <a:p>
            <a:pPr>
              <a:lnSpc>
                <a:spcPct val="150000"/>
              </a:lnSpc>
            </a:pPr>
            <a:r>
              <a:rPr lang="en-US" sz="2600" b="1"/>
              <a:t>Permutation</a:t>
            </a:r>
          </a:p>
          <a:p>
            <a:pPr lvl="1">
              <a:lnSpc>
                <a:spcPct val="150000"/>
              </a:lnSpc>
            </a:pPr>
            <a:r>
              <a:rPr lang="en-US" sz="2400"/>
              <a:t>Of a finite set of elements </a:t>
            </a:r>
            <a:r>
              <a:rPr lang="en-US" sz="2400" i="1"/>
              <a:t>S</a:t>
            </a:r>
            <a:r>
              <a:rPr lang="en-US" sz="2400"/>
              <a:t> is an ordered sequence of all the elements of </a:t>
            </a:r>
            <a:r>
              <a:rPr lang="en-US" sz="2400" i="1"/>
              <a:t>S</a:t>
            </a:r>
            <a:r>
              <a:rPr lang="en-US" sz="2400"/>
              <a:t> , with each element appearing exactly once</a:t>
            </a:r>
          </a:p>
        </p:txBody>
      </p:sp>
      <p:sp>
        <p:nvSpPr>
          <p:cNvPr id="3" name="Rectangle 2">
            <a:extLst>
              <a:ext uri="{FF2B5EF4-FFF2-40B4-BE49-F238E27FC236}">
                <a16:creationId xmlns:a16="http://schemas.microsoft.com/office/drawing/2014/main" id="{A8DFB515-C7FD-414A-8631-7999039BDFC5}"/>
              </a:ext>
            </a:extLst>
          </p:cNvPr>
          <p:cNvSpPr/>
          <p:nvPr/>
        </p:nvSpPr>
        <p:spPr>
          <a:xfrm>
            <a:off x="598051" y="1107791"/>
            <a:ext cx="5440913" cy="553998"/>
          </a:xfrm>
          <a:prstGeom prst="rect">
            <a:avLst/>
          </a:prstGeom>
        </p:spPr>
        <p:txBody>
          <a:bodyPr wrap="none">
            <a:spAutoFit/>
          </a:bodyPr>
          <a:lstStyle/>
          <a:p>
            <a:r>
              <a:rPr lang="en-IN" altLang="en-US" sz="3000" b="1">
                <a:ea typeface="ヒラギノ角ゴ Pro W3" charset="-128"/>
              </a:rPr>
              <a:t>(2)</a:t>
            </a:r>
            <a:r>
              <a:rPr lang="en-US" sz="3000" b="1" i="1"/>
              <a:t> </a:t>
            </a:r>
            <a:r>
              <a:rPr lang="en-US" sz="3000" b="1"/>
              <a:t>Monoalphabetic</a:t>
            </a:r>
            <a:r>
              <a:rPr lang="en-US" sz="3000"/>
              <a:t> </a:t>
            </a:r>
            <a:r>
              <a:rPr lang="en-US" sz="3000" b="1"/>
              <a:t>substitution</a:t>
            </a:r>
            <a:endParaRPr lang="en-US" sz="3000"/>
          </a:p>
        </p:txBody>
      </p:sp>
    </p:spTree>
    <p:extLst>
      <p:ext uri="{BB962C8B-B14F-4D97-AF65-F5344CB8AC3E}">
        <p14:creationId xmlns:p14="http://schemas.microsoft.com/office/powerpoint/2010/main" val="67254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0976" y="102678"/>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1,3</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1, 4</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48" y="184228"/>
            <a:ext cx="7344816" cy="646321"/>
          </a:xfrm>
        </p:spPr>
        <p:txBody>
          <a:bodyPr wrap="square">
            <a:spAutoFit/>
          </a:bodyPr>
          <a:lstStyle/>
          <a:p>
            <a:r>
              <a:rPr lang="en-IN" altLang="en-US" sz="3600" b="1">
                <a:ea typeface="ヒラギノ角ゴ Pro W3" charset="-128"/>
              </a:rPr>
              <a:t>Monoalphabetic cipher</a:t>
            </a:r>
            <a:endParaRPr lang="en-US" sz="2800"/>
          </a:p>
        </p:txBody>
      </p:sp>
      <p:sp>
        <p:nvSpPr>
          <p:cNvPr id="3" name="Rectangle 2">
            <a:extLst>
              <a:ext uri="{FF2B5EF4-FFF2-40B4-BE49-F238E27FC236}">
                <a16:creationId xmlns:a16="http://schemas.microsoft.com/office/drawing/2014/main" id="{A8DFB515-C7FD-414A-8631-7999039BDFC5}"/>
              </a:ext>
            </a:extLst>
          </p:cNvPr>
          <p:cNvSpPr/>
          <p:nvPr/>
        </p:nvSpPr>
        <p:spPr>
          <a:xfrm>
            <a:off x="1098711" y="992282"/>
            <a:ext cx="5440913" cy="553998"/>
          </a:xfrm>
          <a:prstGeom prst="rect">
            <a:avLst/>
          </a:prstGeom>
        </p:spPr>
        <p:txBody>
          <a:bodyPr wrap="none">
            <a:spAutoFit/>
          </a:bodyPr>
          <a:lstStyle/>
          <a:p>
            <a:r>
              <a:rPr lang="en-IN" altLang="en-US" sz="3000" b="1">
                <a:ea typeface="ヒラギノ角ゴ Pro W3" charset="-128"/>
              </a:rPr>
              <a:t>(2)</a:t>
            </a:r>
            <a:r>
              <a:rPr lang="en-US" sz="3000" b="1" i="1"/>
              <a:t> </a:t>
            </a:r>
            <a:r>
              <a:rPr lang="en-US" sz="3000" b="1"/>
              <a:t>Monoalphabetic</a:t>
            </a:r>
            <a:r>
              <a:rPr lang="en-US" sz="3000"/>
              <a:t> </a:t>
            </a:r>
            <a:r>
              <a:rPr lang="en-US" sz="3000" b="1"/>
              <a:t>substitution</a:t>
            </a:r>
            <a:endParaRPr lang="en-US" sz="3000"/>
          </a:p>
        </p:txBody>
      </p:sp>
      <p:sp>
        <p:nvSpPr>
          <p:cNvPr id="10" name="Rectangle 9">
            <a:extLst>
              <a:ext uri="{FF2B5EF4-FFF2-40B4-BE49-F238E27FC236}">
                <a16:creationId xmlns:a16="http://schemas.microsoft.com/office/drawing/2014/main" id="{BB9F26EE-E976-4EF2-97FF-AC6A4D56CAC8}"/>
              </a:ext>
            </a:extLst>
          </p:cNvPr>
          <p:cNvSpPr/>
          <p:nvPr/>
        </p:nvSpPr>
        <p:spPr>
          <a:xfrm>
            <a:off x="2034814" y="2966174"/>
            <a:ext cx="5322606" cy="553998"/>
          </a:xfrm>
          <a:prstGeom prst="rect">
            <a:avLst/>
          </a:prstGeom>
        </p:spPr>
        <p:txBody>
          <a:bodyPr wrap="square">
            <a:spAutoFit/>
          </a:bodyPr>
          <a:lstStyle/>
          <a:p>
            <a:r>
              <a:rPr lang="en-US" sz="3000"/>
              <a:t>MEET ME AT OUR SPOT</a:t>
            </a:r>
          </a:p>
        </p:txBody>
      </p:sp>
      <p:sp>
        <p:nvSpPr>
          <p:cNvPr id="11" name="Rectangle 10">
            <a:extLst>
              <a:ext uri="{FF2B5EF4-FFF2-40B4-BE49-F238E27FC236}">
                <a16:creationId xmlns:a16="http://schemas.microsoft.com/office/drawing/2014/main" id="{E50D98C7-E6F1-4F96-9560-4BEFF17E7657}"/>
              </a:ext>
            </a:extLst>
          </p:cNvPr>
          <p:cNvSpPr/>
          <p:nvPr/>
        </p:nvSpPr>
        <p:spPr>
          <a:xfrm>
            <a:off x="636946" y="4828511"/>
            <a:ext cx="10931662" cy="1384995"/>
          </a:xfrm>
          <a:prstGeom prst="rect">
            <a:avLst/>
          </a:prstGeom>
        </p:spPr>
        <p:txBody>
          <a:bodyPr wrap="square">
            <a:spAutoFit/>
          </a:bodyPr>
          <a:lstStyle/>
          <a:p>
            <a:r>
              <a:rPr lang="en-US"/>
              <a:t>If the “cipher” line can be any permutation of the 26 alphabetic characters, then there are 26! or greater than  4 x 10</a:t>
            </a:r>
            <a:r>
              <a:rPr lang="en-US" baseline="30000"/>
              <a:t>26</a:t>
            </a:r>
            <a:r>
              <a:rPr lang="en-US"/>
              <a:t> possible keys</a:t>
            </a:r>
          </a:p>
          <a:p>
            <a:r>
              <a:rPr lang="en-US"/>
              <a:t>This is 10 orders of magnitude greater than the key space for DES</a:t>
            </a:r>
          </a:p>
        </p:txBody>
      </p:sp>
      <p:sp>
        <p:nvSpPr>
          <p:cNvPr id="12" name="TextBox 11">
            <a:extLst>
              <a:ext uri="{FF2B5EF4-FFF2-40B4-BE49-F238E27FC236}">
                <a16:creationId xmlns:a16="http://schemas.microsoft.com/office/drawing/2014/main" id="{4EEC1555-D41C-461C-88B1-FDB55546BBAC}"/>
              </a:ext>
            </a:extLst>
          </p:cNvPr>
          <p:cNvSpPr txBox="1"/>
          <p:nvPr/>
        </p:nvSpPr>
        <p:spPr>
          <a:xfrm>
            <a:off x="623392" y="2719953"/>
            <a:ext cx="763351" cy="523220"/>
          </a:xfrm>
          <a:prstGeom prst="rect">
            <a:avLst/>
          </a:prstGeom>
          <a:noFill/>
        </p:spPr>
        <p:txBody>
          <a:bodyPr wrap="none" rtlCol="0">
            <a:spAutoFit/>
          </a:bodyPr>
          <a:lstStyle/>
          <a:p>
            <a:r>
              <a:rPr lang="en-US"/>
              <a:t>EX:</a:t>
            </a:r>
          </a:p>
        </p:txBody>
      </p:sp>
      <p:sp>
        <p:nvSpPr>
          <p:cNvPr id="13" name="Arrow: Down 12">
            <a:extLst>
              <a:ext uri="{FF2B5EF4-FFF2-40B4-BE49-F238E27FC236}">
                <a16:creationId xmlns:a16="http://schemas.microsoft.com/office/drawing/2014/main" id="{B1FEC017-CEFB-4142-819F-421BA2F31FE7}"/>
              </a:ext>
            </a:extLst>
          </p:cNvPr>
          <p:cNvSpPr/>
          <p:nvPr/>
        </p:nvSpPr>
        <p:spPr bwMode="auto">
          <a:xfrm>
            <a:off x="4195054" y="3573017"/>
            <a:ext cx="360040" cy="46514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B0A7A404-DAC2-477E-B383-A83641370B81}"/>
              </a:ext>
            </a:extLst>
          </p:cNvPr>
          <p:cNvSpPr/>
          <p:nvPr/>
        </p:nvSpPr>
        <p:spPr>
          <a:xfrm>
            <a:off x="1968792" y="4171146"/>
            <a:ext cx="5322606" cy="553998"/>
          </a:xfrm>
          <a:prstGeom prst="rect">
            <a:avLst/>
          </a:prstGeom>
        </p:spPr>
        <p:txBody>
          <a:bodyPr wrap="square">
            <a:spAutoFit/>
          </a:bodyPr>
          <a:lstStyle/>
          <a:p>
            <a:r>
              <a:rPr lang="en-US" sz="3000"/>
              <a:t>DTTM DT  AM GWK LHGM</a:t>
            </a:r>
          </a:p>
        </p:txBody>
      </p:sp>
      <p:graphicFrame>
        <p:nvGraphicFramePr>
          <p:cNvPr id="6" name="Table 5">
            <a:extLst>
              <a:ext uri="{FF2B5EF4-FFF2-40B4-BE49-F238E27FC236}">
                <a16:creationId xmlns:a16="http://schemas.microsoft.com/office/drawing/2014/main" id="{6120B0C8-5D48-49D6-BDE7-A9C28F52FB58}"/>
              </a:ext>
            </a:extLst>
          </p:cNvPr>
          <p:cNvGraphicFramePr>
            <a:graphicFrameLocks noGrp="1"/>
          </p:cNvGraphicFramePr>
          <p:nvPr>
            <p:extLst>
              <p:ext uri="{D42A27DB-BD31-4B8C-83A1-F6EECF244321}">
                <p14:modId xmlns:p14="http://schemas.microsoft.com/office/powerpoint/2010/main" val="1103529686"/>
              </p:ext>
            </p:extLst>
          </p:nvPr>
        </p:nvGraphicFramePr>
        <p:xfrm>
          <a:off x="623392" y="1481523"/>
          <a:ext cx="10513155" cy="1105448"/>
        </p:xfrm>
        <a:graphic>
          <a:graphicData uri="http://schemas.openxmlformats.org/drawingml/2006/table">
            <a:tbl>
              <a:tblPr>
                <a:tableStyleId>{5C22544A-7EE6-4342-B048-85BDC9FD1C3A}</a:tableStyleId>
              </a:tblPr>
              <a:tblGrid>
                <a:gridCol w="1242257">
                  <a:extLst>
                    <a:ext uri="{9D8B030D-6E8A-4147-A177-3AD203B41FA5}">
                      <a16:colId xmlns:a16="http://schemas.microsoft.com/office/drawing/2014/main" val="3381421877"/>
                    </a:ext>
                  </a:extLst>
                </a:gridCol>
                <a:gridCol w="356573">
                  <a:extLst>
                    <a:ext uri="{9D8B030D-6E8A-4147-A177-3AD203B41FA5}">
                      <a16:colId xmlns:a16="http://schemas.microsoft.com/office/drawing/2014/main" val="3720222400"/>
                    </a:ext>
                  </a:extLst>
                </a:gridCol>
                <a:gridCol w="356573">
                  <a:extLst>
                    <a:ext uri="{9D8B030D-6E8A-4147-A177-3AD203B41FA5}">
                      <a16:colId xmlns:a16="http://schemas.microsoft.com/office/drawing/2014/main" val="4009381266"/>
                    </a:ext>
                  </a:extLst>
                </a:gridCol>
                <a:gridCol w="356573">
                  <a:extLst>
                    <a:ext uri="{9D8B030D-6E8A-4147-A177-3AD203B41FA5}">
                      <a16:colId xmlns:a16="http://schemas.microsoft.com/office/drawing/2014/main" val="933807522"/>
                    </a:ext>
                  </a:extLst>
                </a:gridCol>
                <a:gridCol w="356573">
                  <a:extLst>
                    <a:ext uri="{9D8B030D-6E8A-4147-A177-3AD203B41FA5}">
                      <a16:colId xmlns:a16="http://schemas.microsoft.com/office/drawing/2014/main" val="2786920907"/>
                    </a:ext>
                  </a:extLst>
                </a:gridCol>
                <a:gridCol w="356573">
                  <a:extLst>
                    <a:ext uri="{9D8B030D-6E8A-4147-A177-3AD203B41FA5}">
                      <a16:colId xmlns:a16="http://schemas.microsoft.com/office/drawing/2014/main" val="1140088519"/>
                    </a:ext>
                  </a:extLst>
                </a:gridCol>
                <a:gridCol w="356573">
                  <a:extLst>
                    <a:ext uri="{9D8B030D-6E8A-4147-A177-3AD203B41FA5}">
                      <a16:colId xmlns:a16="http://schemas.microsoft.com/office/drawing/2014/main" val="1756228542"/>
                    </a:ext>
                  </a:extLst>
                </a:gridCol>
                <a:gridCol w="356573">
                  <a:extLst>
                    <a:ext uri="{9D8B030D-6E8A-4147-A177-3AD203B41FA5}">
                      <a16:colId xmlns:a16="http://schemas.microsoft.com/office/drawing/2014/main" val="2738859305"/>
                    </a:ext>
                  </a:extLst>
                </a:gridCol>
                <a:gridCol w="356573">
                  <a:extLst>
                    <a:ext uri="{9D8B030D-6E8A-4147-A177-3AD203B41FA5}">
                      <a16:colId xmlns:a16="http://schemas.microsoft.com/office/drawing/2014/main" val="1395810924"/>
                    </a:ext>
                  </a:extLst>
                </a:gridCol>
                <a:gridCol w="356573">
                  <a:extLst>
                    <a:ext uri="{9D8B030D-6E8A-4147-A177-3AD203B41FA5}">
                      <a16:colId xmlns:a16="http://schemas.microsoft.com/office/drawing/2014/main" val="1211438755"/>
                    </a:ext>
                  </a:extLst>
                </a:gridCol>
                <a:gridCol w="356573">
                  <a:extLst>
                    <a:ext uri="{9D8B030D-6E8A-4147-A177-3AD203B41FA5}">
                      <a16:colId xmlns:a16="http://schemas.microsoft.com/office/drawing/2014/main" val="3521723968"/>
                    </a:ext>
                  </a:extLst>
                </a:gridCol>
                <a:gridCol w="356573">
                  <a:extLst>
                    <a:ext uri="{9D8B030D-6E8A-4147-A177-3AD203B41FA5}">
                      <a16:colId xmlns:a16="http://schemas.microsoft.com/office/drawing/2014/main" val="3889896056"/>
                    </a:ext>
                  </a:extLst>
                </a:gridCol>
                <a:gridCol w="356573">
                  <a:extLst>
                    <a:ext uri="{9D8B030D-6E8A-4147-A177-3AD203B41FA5}">
                      <a16:colId xmlns:a16="http://schemas.microsoft.com/office/drawing/2014/main" val="3321001052"/>
                    </a:ext>
                  </a:extLst>
                </a:gridCol>
                <a:gridCol w="356573">
                  <a:extLst>
                    <a:ext uri="{9D8B030D-6E8A-4147-A177-3AD203B41FA5}">
                      <a16:colId xmlns:a16="http://schemas.microsoft.com/office/drawing/2014/main" val="494124141"/>
                    </a:ext>
                  </a:extLst>
                </a:gridCol>
                <a:gridCol w="356573">
                  <a:extLst>
                    <a:ext uri="{9D8B030D-6E8A-4147-A177-3AD203B41FA5}">
                      <a16:colId xmlns:a16="http://schemas.microsoft.com/office/drawing/2014/main" val="2788667094"/>
                    </a:ext>
                  </a:extLst>
                </a:gridCol>
                <a:gridCol w="356573">
                  <a:extLst>
                    <a:ext uri="{9D8B030D-6E8A-4147-A177-3AD203B41FA5}">
                      <a16:colId xmlns:a16="http://schemas.microsoft.com/office/drawing/2014/main" val="429268821"/>
                    </a:ext>
                  </a:extLst>
                </a:gridCol>
                <a:gridCol w="356573">
                  <a:extLst>
                    <a:ext uri="{9D8B030D-6E8A-4147-A177-3AD203B41FA5}">
                      <a16:colId xmlns:a16="http://schemas.microsoft.com/office/drawing/2014/main" val="2364517364"/>
                    </a:ext>
                  </a:extLst>
                </a:gridCol>
                <a:gridCol w="356573">
                  <a:extLst>
                    <a:ext uri="{9D8B030D-6E8A-4147-A177-3AD203B41FA5}">
                      <a16:colId xmlns:a16="http://schemas.microsoft.com/office/drawing/2014/main" val="9061560"/>
                    </a:ext>
                  </a:extLst>
                </a:gridCol>
                <a:gridCol w="356573">
                  <a:extLst>
                    <a:ext uri="{9D8B030D-6E8A-4147-A177-3AD203B41FA5}">
                      <a16:colId xmlns:a16="http://schemas.microsoft.com/office/drawing/2014/main" val="3416970648"/>
                    </a:ext>
                  </a:extLst>
                </a:gridCol>
                <a:gridCol w="356573">
                  <a:extLst>
                    <a:ext uri="{9D8B030D-6E8A-4147-A177-3AD203B41FA5}">
                      <a16:colId xmlns:a16="http://schemas.microsoft.com/office/drawing/2014/main" val="3462195343"/>
                    </a:ext>
                  </a:extLst>
                </a:gridCol>
                <a:gridCol w="356573">
                  <a:extLst>
                    <a:ext uri="{9D8B030D-6E8A-4147-A177-3AD203B41FA5}">
                      <a16:colId xmlns:a16="http://schemas.microsoft.com/office/drawing/2014/main" val="3708186122"/>
                    </a:ext>
                  </a:extLst>
                </a:gridCol>
                <a:gridCol w="356573">
                  <a:extLst>
                    <a:ext uri="{9D8B030D-6E8A-4147-A177-3AD203B41FA5}">
                      <a16:colId xmlns:a16="http://schemas.microsoft.com/office/drawing/2014/main" val="684907459"/>
                    </a:ext>
                  </a:extLst>
                </a:gridCol>
                <a:gridCol w="356573">
                  <a:extLst>
                    <a:ext uri="{9D8B030D-6E8A-4147-A177-3AD203B41FA5}">
                      <a16:colId xmlns:a16="http://schemas.microsoft.com/office/drawing/2014/main" val="2491587696"/>
                    </a:ext>
                  </a:extLst>
                </a:gridCol>
                <a:gridCol w="356573">
                  <a:extLst>
                    <a:ext uri="{9D8B030D-6E8A-4147-A177-3AD203B41FA5}">
                      <a16:colId xmlns:a16="http://schemas.microsoft.com/office/drawing/2014/main" val="3854556890"/>
                    </a:ext>
                  </a:extLst>
                </a:gridCol>
                <a:gridCol w="356573">
                  <a:extLst>
                    <a:ext uri="{9D8B030D-6E8A-4147-A177-3AD203B41FA5}">
                      <a16:colId xmlns:a16="http://schemas.microsoft.com/office/drawing/2014/main" val="3742579501"/>
                    </a:ext>
                  </a:extLst>
                </a:gridCol>
                <a:gridCol w="356573">
                  <a:extLst>
                    <a:ext uri="{9D8B030D-6E8A-4147-A177-3AD203B41FA5}">
                      <a16:colId xmlns:a16="http://schemas.microsoft.com/office/drawing/2014/main" val="4137283052"/>
                    </a:ext>
                  </a:extLst>
                </a:gridCol>
                <a:gridCol w="356573">
                  <a:extLst>
                    <a:ext uri="{9D8B030D-6E8A-4147-A177-3AD203B41FA5}">
                      <a16:colId xmlns:a16="http://schemas.microsoft.com/office/drawing/2014/main" val="1176865582"/>
                    </a:ext>
                  </a:extLst>
                </a:gridCol>
              </a:tblGrid>
              <a:tr h="552724">
                <a:tc>
                  <a:txBody>
                    <a:bodyPr/>
                    <a:lstStyle/>
                    <a:p>
                      <a:pPr algn="ctr" fontAlgn="ctr"/>
                      <a:r>
                        <a:rPr lang="en-US" sz="1800" u="none" strike="noStrike">
                          <a:effectLst/>
                        </a:rPr>
                        <a:t>Plain:</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A</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B</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F</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G</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H</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I</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J</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K</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L</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M</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O</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P</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Q</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S</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T</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U</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V</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W</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X</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Y</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Z</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7721909"/>
                  </a:ext>
                </a:extLst>
              </a:tr>
              <a:tr h="552724">
                <a:tc>
                  <a:txBody>
                    <a:bodyPr/>
                    <a:lstStyle/>
                    <a:p>
                      <a:pPr algn="ctr" fontAlgn="ctr"/>
                      <a:r>
                        <a:rPr lang="en-US" sz="1800" u="none" strike="noStrike">
                          <a:effectLst/>
                        </a:rPr>
                        <a:t>Cipher: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A</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Z</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T</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Y</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U</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I</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O</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P</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Q</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S</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F</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G</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H</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J</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K</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L</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M</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W</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X</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V</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B</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2981848"/>
                  </a:ext>
                </a:extLst>
              </a:tr>
            </a:tbl>
          </a:graphicData>
        </a:graphic>
      </p:graphicFrame>
    </p:spTree>
    <p:extLst>
      <p:ext uri="{BB962C8B-B14F-4D97-AF65-F5344CB8AC3E}">
        <p14:creationId xmlns:p14="http://schemas.microsoft.com/office/powerpoint/2010/main" val="98856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a:ea typeface="ヒラギノ角ゴ Pro W3" charset="-128"/>
              </a:rPr>
              <a:t>Relative Frequency of Letters in English Text</a:t>
            </a:r>
          </a:p>
        </p:txBody>
      </p:sp>
      <p:pic>
        <p:nvPicPr>
          <p:cNvPr id="6" name="Picture Placeholder 5" descr="A graph plots the relative frequency (%) for each letter in the English alphabet."/>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23392" y="986978"/>
            <a:ext cx="11017224" cy="5466358"/>
          </a:xfrm>
          <a:prstGeom prst="rect">
            <a:avLst/>
          </a:prstGeom>
          <a:noFill/>
          <a:ln>
            <a:noFill/>
          </a:ln>
        </p:spPr>
      </p:pic>
    </p:spTree>
    <p:extLst>
      <p:ext uri="{BB962C8B-B14F-4D97-AF65-F5344CB8AC3E}">
        <p14:creationId xmlns:p14="http://schemas.microsoft.com/office/powerpoint/2010/main" val="398092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a:ea typeface="ヒラギノ角ゴ Pro W3" charset="-128"/>
              </a:rPr>
              <a:t>Relative Frequency of Letters in English Text</a:t>
            </a:r>
          </a:p>
        </p:txBody>
      </p:sp>
      <p:pic>
        <p:nvPicPr>
          <p:cNvPr id="8" name="Picture 7">
            <a:extLst>
              <a:ext uri="{FF2B5EF4-FFF2-40B4-BE49-F238E27FC236}">
                <a16:creationId xmlns:a16="http://schemas.microsoft.com/office/drawing/2014/main" id="{76D1976A-1F09-BF83-ADFC-25C6A80B271B}"/>
              </a:ext>
            </a:extLst>
          </p:cNvPr>
          <p:cNvPicPr>
            <a:picLocks noChangeAspect="1"/>
          </p:cNvPicPr>
          <p:nvPr/>
        </p:nvPicPr>
        <p:blipFill>
          <a:blip r:embed="rId3"/>
          <a:stretch>
            <a:fillRect/>
          </a:stretch>
        </p:blipFill>
        <p:spPr>
          <a:xfrm>
            <a:off x="587388" y="1052736"/>
            <a:ext cx="11017224" cy="5405647"/>
          </a:xfrm>
          <a:prstGeom prst="rect">
            <a:avLst/>
          </a:prstGeom>
        </p:spPr>
      </p:pic>
    </p:spTree>
    <p:extLst>
      <p:ext uri="{BB962C8B-B14F-4D97-AF65-F5344CB8AC3E}">
        <p14:creationId xmlns:p14="http://schemas.microsoft.com/office/powerpoint/2010/main" val="1690055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a:ea typeface="ヒラギノ角ゴ Pro W3" charset="-128"/>
              </a:rPr>
              <a:t>Cryptanalysis on monoalphabetic cipher</a:t>
            </a:r>
          </a:p>
        </p:txBody>
      </p:sp>
      <p:sp>
        <p:nvSpPr>
          <p:cNvPr id="7" name="Rectangle 6">
            <a:extLst>
              <a:ext uri="{FF2B5EF4-FFF2-40B4-BE49-F238E27FC236}">
                <a16:creationId xmlns:a16="http://schemas.microsoft.com/office/drawing/2014/main" id="{8B169539-2419-426F-8C4A-828E5ADE1865}"/>
              </a:ext>
            </a:extLst>
          </p:cNvPr>
          <p:cNvSpPr/>
          <p:nvPr/>
        </p:nvSpPr>
        <p:spPr>
          <a:xfrm>
            <a:off x="839416" y="1197620"/>
            <a:ext cx="10729192" cy="4893647"/>
          </a:xfrm>
          <a:prstGeom prst="rect">
            <a:avLst/>
          </a:prstGeom>
        </p:spPr>
        <p:txBody>
          <a:bodyPr wrap="square">
            <a:spAutoFit/>
          </a:bodyPr>
          <a:lstStyle/>
          <a:p>
            <a:r>
              <a:rPr lang="en-US" err="1">
                <a:latin typeface="Times New Roman" panose="02020603050405020304" pitchFamily="18" charset="0"/>
                <a:cs typeface="Times New Roman" panose="02020603050405020304" pitchFamily="18" charset="0"/>
              </a:rPr>
              <a:t>hzsrnqc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klyy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wqc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flo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mflwf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zqdn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wskn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xzsrbjnf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zqhhnf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glco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zlfnco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hnlhrn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jnrqosdnc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fnqj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kjsnfbc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xnjoqsfrv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gljn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efeceqr</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rsdnb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qrlfn</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zlecn</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cqdsrrn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jlw</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flfn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hnfnojqonb</a:t>
            </a:r>
            <a:r>
              <a:rPr lang="en-US">
                <a:latin typeface="Times New Roman" panose="02020603050405020304" pitchFamily="18" charset="0"/>
                <a:cs typeface="Times New Roman" panose="02020603050405020304" pitchFamily="18" charset="0"/>
              </a:rPr>
              <a:t>. q </a:t>
            </a:r>
            <a:r>
              <a:rPr lang="en-US" err="1">
                <a:latin typeface="Times New Roman" panose="02020603050405020304" pitchFamily="18" charset="0"/>
                <a:cs typeface="Times New Roman" panose="02020603050405020304" pitchFamily="18" charset="0"/>
              </a:rPr>
              <a:t>csfyrn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blgncosx</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cekksxnb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cnjdn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pjnqmkqconb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qfb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bsfnb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xrep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gqozngqosxqrrv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ksanb</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cqgn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jllg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cqgn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oqprn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fndnj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oqmsfy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gnqrc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wsoz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loznj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gexz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rncc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pjsfysfy</a:t>
            </a:r>
            <a:r>
              <a:rPr lang="en-US">
                <a:latin typeface="Times New Roman" panose="02020603050405020304" pitchFamily="18" charset="0"/>
                <a:cs typeface="Times New Roman" panose="02020603050405020304" pitchFamily="18" charset="0"/>
              </a:rPr>
              <a:t> q </a:t>
            </a:r>
            <a:r>
              <a:rPr lang="en-US" err="1">
                <a:latin typeface="Times New Roman" panose="02020603050405020304" pitchFamily="18" charset="0"/>
                <a:cs typeface="Times New Roman" panose="02020603050405020304" pitchFamily="18" charset="0"/>
              </a:rPr>
              <a:t>yenco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wsoz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qfb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wnfo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zlgn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naqxorv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gsbfsyzo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lfrv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jnosjn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lfxn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fndnj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ecnb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xlcv</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xzqgpnjc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wzsxz</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jnkljg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hjldsbnc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klj</a:t>
            </a:r>
            <a:r>
              <a:rPr lang="en-US">
                <a:latin typeface="Times New Roman" panose="02020603050405020304" pitchFamily="18" charset="0"/>
                <a:cs typeface="Times New Roman" panose="02020603050405020304" pitchFamily="18" charset="0"/>
              </a:rPr>
              <a:t> soc </a:t>
            </a:r>
            <a:r>
              <a:rPr lang="en-US" err="1">
                <a:latin typeface="Times New Roman" panose="02020603050405020304" pitchFamily="18" charset="0"/>
                <a:cs typeface="Times New Roman" panose="02020603050405020304" pitchFamily="18" charset="0"/>
              </a:rPr>
              <a:t>kqdlejnb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gngpnjc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hqccnb</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onf</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zlejc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lk</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ozn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ownfov-klej</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cqdsrrn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jlw</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nsoznj</a:t>
            </a:r>
            <a:r>
              <a:rPr lang="en-US">
                <a:latin typeface="Times New Roman" panose="02020603050405020304" pitchFamily="18" charset="0"/>
                <a:cs typeface="Times New Roman" panose="02020603050405020304" pitchFamily="18" charset="0"/>
              </a:rPr>
              <a:t> sf </a:t>
            </a:r>
            <a:r>
              <a:rPr lang="en-US" err="1">
                <a:latin typeface="Times New Roman" panose="02020603050405020304" pitchFamily="18" charset="0"/>
                <a:cs typeface="Times New Roman" panose="02020603050405020304" pitchFamily="18" charset="0"/>
              </a:rPr>
              <a:t>crnnhsfy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lj</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gqmsfy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zsc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olsrno</a:t>
            </a: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130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a:ea typeface="ヒラギノ角ゴ Pro W3" charset="-128"/>
              </a:rPr>
              <a:t>Relative Frequency of Letters in Ciphertext</a:t>
            </a:r>
          </a:p>
        </p:txBody>
      </p:sp>
      <p:pic>
        <p:nvPicPr>
          <p:cNvPr id="8" name="Picture 7">
            <a:extLst>
              <a:ext uri="{FF2B5EF4-FFF2-40B4-BE49-F238E27FC236}">
                <a16:creationId xmlns:a16="http://schemas.microsoft.com/office/drawing/2014/main" id="{10CE389D-EC67-9A52-3F34-694BCD1DF7D6}"/>
              </a:ext>
            </a:extLst>
          </p:cNvPr>
          <p:cNvPicPr>
            <a:picLocks noChangeAspect="1"/>
          </p:cNvPicPr>
          <p:nvPr/>
        </p:nvPicPr>
        <p:blipFill>
          <a:blip r:embed="rId3"/>
          <a:stretch>
            <a:fillRect/>
          </a:stretch>
        </p:blipFill>
        <p:spPr>
          <a:xfrm>
            <a:off x="623391" y="980728"/>
            <a:ext cx="10870821" cy="5400600"/>
          </a:xfrm>
          <a:prstGeom prst="rect">
            <a:avLst/>
          </a:prstGeom>
        </p:spPr>
      </p:pic>
    </p:spTree>
    <p:extLst>
      <p:ext uri="{BB962C8B-B14F-4D97-AF65-F5344CB8AC3E}">
        <p14:creationId xmlns:p14="http://schemas.microsoft.com/office/powerpoint/2010/main" val="1992685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9987258" cy="584765"/>
          </a:xfrm>
        </p:spPr>
        <p:txBody>
          <a:bodyPr wrap="square">
            <a:spAutoFit/>
          </a:bodyPr>
          <a:lstStyle/>
          <a:p>
            <a:r>
              <a:rPr lang="en-IN" altLang="en-US" sz="3200" b="1">
                <a:ea typeface="ヒラギノ角ゴ Pro W3" charset="-128"/>
              </a:rPr>
              <a:t>Relative Frequency of Plaintext and Ciphertext</a:t>
            </a:r>
          </a:p>
        </p:txBody>
      </p:sp>
      <p:pic>
        <p:nvPicPr>
          <p:cNvPr id="8" name="Picture 7">
            <a:extLst>
              <a:ext uri="{FF2B5EF4-FFF2-40B4-BE49-F238E27FC236}">
                <a16:creationId xmlns:a16="http://schemas.microsoft.com/office/drawing/2014/main" id="{10CE389D-EC67-9A52-3F34-694BCD1DF7D6}"/>
              </a:ext>
            </a:extLst>
          </p:cNvPr>
          <p:cNvPicPr>
            <a:picLocks noChangeAspect="1"/>
          </p:cNvPicPr>
          <p:nvPr/>
        </p:nvPicPr>
        <p:blipFill>
          <a:blip r:embed="rId3"/>
          <a:stretch>
            <a:fillRect/>
          </a:stretch>
        </p:blipFill>
        <p:spPr>
          <a:xfrm>
            <a:off x="6528048" y="932105"/>
            <a:ext cx="5076564" cy="5510252"/>
          </a:xfrm>
          <a:prstGeom prst="rect">
            <a:avLst/>
          </a:prstGeom>
        </p:spPr>
      </p:pic>
      <p:pic>
        <p:nvPicPr>
          <p:cNvPr id="3" name="Picture 2">
            <a:extLst>
              <a:ext uri="{FF2B5EF4-FFF2-40B4-BE49-F238E27FC236}">
                <a16:creationId xmlns:a16="http://schemas.microsoft.com/office/drawing/2014/main" id="{48C7A51C-7AFF-DFD0-1A42-369296ADAB05}"/>
              </a:ext>
            </a:extLst>
          </p:cNvPr>
          <p:cNvPicPr>
            <a:picLocks noChangeAspect="1"/>
          </p:cNvPicPr>
          <p:nvPr/>
        </p:nvPicPr>
        <p:blipFill>
          <a:blip r:embed="rId4"/>
          <a:stretch>
            <a:fillRect/>
          </a:stretch>
        </p:blipFill>
        <p:spPr>
          <a:xfrm>
            <a:off x="587388" y="948130"/>
            <a:ext cx="5220580" cy="5510253"/>
          </a:xfrm>
          <a:prstGeom prst="rect">
            <a:avLst/>
          </a:prstGeom>
        </p:spPr>
      </p:pic>
    </p:spTree>
    <p:extLst>
      <p:ext uri="{BB962C8B-B14F-4D97-AF65-F5344CB8AC3E}">
        <p14:creationId xmlns:p14="http://schemas.microsoft.com/office/powerpoint/2010/main" val="658321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88640"/>
            <a:ext cx="6984776" cy="646321"/>
          </a:xfrm>
        </p:spPr>
        <p:txBody>
          <a:bodyPr wrap="square">
            <a:spAutoFit/>
          </a:bodyPr>
          <a:lstStyle/>
          <a:p>
            <a:r>
              <a:rPr lang="en-IN" altLang="en-US" sz="3600" err="1">
                <a:ea typeface="ヒラギノ角ゴ Pro W3" charset="-128"/>
              </a:rPr>
              <a:t>Monoalphabetic</a:t>
            </a:r>
            <a:r>
              <a:rPr lang="en-IN" altLang="en-US" sz="3600">
                <a:ea typeface="ヒラギノ角ゴ Pro W3" charset="-128"/>
              </a:rPr>
              <a:t> Ciphers</a:t>
            </a:r>
            <a:endParaRPr lang="en-US" sz="2800"/>
          </a:p>
        </p:txBody>
      </p:sp>
      <p:sp>
        <p:nvSpPr>
          <p:cNvPr id="4" name="Content Placeholder 3"/>
          <p:cNvSpPr>
            <a:spLocks noGrp="1"/>
          </p:cNvSpPr>
          <p:nvPr>
            <p:ph sz="quarter" idx="16"/>
          </p:nvPr>
        </p:nvSpPr>
        <p:spPr>
          <a:xfrm>
            <a:off x="479376" y="1052736"/>
            <a:ext cx="11712624" cy="1205705"/>
          </a:xfrm>
        </p:spPr>
        <p:txBody>
          <a:bodyPr wrap="square">
            <a:spAutoFit/>
          </a:bodyPr>
          <a:lstStyle/>
          <a:p>
            <a:pPr>
              <a:lnSpc>
                <a:spcPct val="150000"/>
              </a:lnSpc>
            </a:pPr>
            <a:r>
              <a:rPr lang="en-US" sz="2400"/>
              <a:t>Easy to break because they reflect the frequency data of the original alphabet</a:t>
            </a:r>
          </a:p>
          <a:p>
            <a:pPr>
              <a:lnSpc>
                <a:spcPct val="150000"/>
              </a:lnSpc>
            </a:pPr>
            <a:r>
              <a:rPr lang="en-US" sz="2400"/>
              <a:t>Countermeasure is to provide multiple substitutes (homophones) for a single letter</a:t>
            </a:r>
          </a:p>
        </p:txBody>
      </p:sp>
    </p:spTree>
    <p:extLst>
      <p:ext uri="{BB962C8B-B14F-4D97-AF65-F5344CB8AC3E}">
        <p14:creationId xmlns:p14="http://schemas.microsoft.com/office/powerpoint/2010/main" val="2003475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279" y="72387"/>
            <a:ext cx="7704856" cy="615543"/>
          </a:xfrm>
        </p:spPr>
        <p:txBody>
          <a:bodyPr wrap="square">
            <a:spAutoFit/>
          </a:bodyPr>
          <a:lstStyle/>
          <a:p>
            <a:pPr lvl="1"/>
            <a:r>
              <a:rPr lang="en-IN" altLang="en-US" sz="3400" b="1">
                <a:ea typeface="ヒラギノ角ゴ Pro W3" charset="-128"/>
              </a:rPr>
              <a:t>Polyalphabetic Cipher</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326740" y="1087295"/>
            <a:ext cx="11313876" cy="334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3200" kern="0"/>
              <a:t>Polyalphabetic Cipher is a </a:t>
            </a:r>
            <a:r>
              <a:rPr lang="en-US" sz="3200" kern="0">
                <a:solidFill>
                  <a:srgbClr val="FF0000"/>
                </a:solidFill>
              </a:rPr>
              <a:t>substitution</a:t>
            </a:r>
            <a:r>
              <a:rPr lang="en-US" sz="3200" kern="0"/>
              <a:t> cipher in which the cipher alphabet for the plain alphabet may be </a:t>
            </a:r>
            <a:r>
              <a:rPr lang="en-US" sz="3200" kern="0">
                <a:solidFill>
                  <a:srgbClr val="FF0000"/>
                </a:solidFill>
              </a:rPr>
              <a:t>different at different places </a:t>
            </a:r>
            <a:r>
              <a:rPr lang="en-US" sz="3200" kern="0"/>
              <a:t>during the encryption process;</a:t>
            </a:r>
          </a:p>
          <a:p>
            <a:pPr lvl="1" algn="just"/>
            <a:r>
              <a:rPr lang="en-US" sz="3200"/>
              <a:t>Playfair Cipher  ( Replace 2 characters  by 2 charector  )</a:t>
            </a:r>
          </a:p>
          <a:p>
            <a:pPr lvl="1" algn="just"/>
            <a:r>
              <a:rPr lang="en-US" sz="3200"/>
              <a:t>Hill Cipher</a:t>
            </a:r>
          </a:p>
          <a:p>
            <a:pPr lvl="1" algn="just"/>
            <a:r>
              <a:rPr lang="en-US" sz="3200"/>
              <a:t>Vigenere  Cipher </a:t>
            </a:r>
            <a:endParaRPr lang="en-US" sz="3200" kern="0"/>
          </a:p>
        </p:txBody>
      </p:sp>
    </p:spTree>
    <p:extLst>
      <p:ext uri="{BB962C8B-B14F-4D97-AF65-F5344CB8AC3E}">
        <p14:creationId xmlns:p14="http://schemas.microsoft.com/office/powerpoint/2010/main" val="3108235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33940"/>
            <a:ext cx="7704856" cy="615543"/>
          </a:xfrm>
        </p:spPr>
        <p:txBody>
          <a:bodyPr wrap="square">
            <a:spAutoFit/>
          </a:bodyPr>
          <a:lstStyle/>
          <a:p>
            <a:pPr lvl="1"/>
            <a:r>
              <a:rPr lang="en-IN" altLang="en-US" sz="3400" b="1">
                <a:ea typeface="ヒラギノ角ゴ Pro W3" charset="-128"/>
              </a:rPr>
              <a:t>Polyalphabetic Cipher</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326740" y="1087295"/>
            <a:ext cx="11313876" cy="334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3200" kern="0"/>
              <a:t>Polyalphabetic Cipher is a </a:t>
            </a:r>
            <a:r>
              <a:rPr lang="en-US" sz="3200" kern="0">
                <a:solidFill>
                  <a:srgbClr val="FF0000"/>
                </a:solidFill>
              </a:rPr>
              <a:t>substitution</a:t>
            </a:r>
            <a:r>
              <a:rPr lang="en-US" sz="3200" kern="0"/>
              <a:t> cipher in which the cipher alphabet for the plain alphabet may be </a:t>
            </a:r>
            <a:r>
              <a:rPr lang="en-US" sz="3200" kern="0">
                <a:solidFill>
                  <a:srgbClr val="FF0000"/>
                </a:solidFill>
              </a:rPr>
              <a:t>different at different places </a:t>
            </a:r>
            <a:r>
              <a:rPr lang="en-US" sz="3200" kern="0"/>
              <a:t>during the encryption process;</a:t>
            </a:r>
          </a:p>
          <a:p>
            <a:pPr lvl="1" algn="just"/>
            <a:r>
              <a:rPr lang="en-US" sz="3200"/>
              <a:t>Playfair Cipher </a:t>
            </a:r>
          </a:p>
          <a:p>
            <a:pPr lvl="1" algn="just"/>
            <a:r>
              <a:rPr lang="en-US" sz="3200"/>
              <a:t>Hill Cipher</a:t>
            </a:r>
          </a:p>
          <a:p>
            <a:pPr lvl="1" algn="just"/>
            <a:r>
              <a:rPr lang="en-US" sz="3200"/>
              <a:t>Vigenere  Cipher </a:t>
            </a:r>
            <a:endParaRPr lang="en-US" sz="3200" kern="0"/>
          </a:p>
        </p:txBody>
      </p:sp>
    </p:spTree>
    <p:extLst>
      <p:ext uri="{BB962C8B-B14F-4D97-AF65-F5344CB8AC3E}">
        <p14:creationId xmlns:p14="http://schemas.microsoft.com/office/powerpoint/2010/main" val="1425398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8383"/>
            <a:ext cx="7272808" cy="646321"/>
          </a:xfrm>
        </p:spPr>
        <p:txBody>
          <a:bodyPr wrap="square">
            <a:spAutoFit/>
          </a:bodyPr>
          <a:lstStyle/>
          <a:p>
            <a:r>
              <a:rPr lang="en-IN" altLang="en-US" sz="3600">
                <a:ea typeface="ヒラギノ角ゴ Pro W3" charset="-128"/>
              </a:rPr>
              <a:t>Polyalphabetic Ciphers</a:t>
            </a:r>
            <a:endParaRPr lang="en-US" sz="2800"/>
          </a:p>
        </p:txBody>
      </p:sp>
      <p:sp>
        <p:nvSpPr>
          <p:cNvPr id="4" name="Content Placeholder 3"/>
          <p:cNvSpPr>
            <a:spLocks noGrp="1"/>
          </p:cNvSpPr>
          <p:nvPr>
            <p:ph idx="1"/>
          </p:nvPr>
        </p:nvSpPr>
        <p:spPr>
          <a:xfrm>
            <a:off x="623392" y="1196752"/>
            <a:ext cx="10729192" cy="1902049"/>
          </a:xfrm>
        </p:spPr>
        <p:txBody>
          <a:bodyPr wrap="square">
            <a:spAutoFit/>
          </a:bodyPr>
          <a:lstStyle/>
          <a:p>
            <a:r>
              <a:rPr lang="en-US" sz="2800"/>
              <a:t>Polyalphabetic substitution cipher</a:t>
            </a:r>
          </a:p>
          <a:p>
            <a:pPr lvl="1"/>
            <a:r>
              <a:rPr lang="en-US" sz="2800"/>
              <a:t>Improves on the simple </a:t>
            </a:r>
            <a:r>
              <a:rPr lang="en-US" sz="2800" err="1"/>
              <a:t>monoalphabetic</a:t>
            </a:r>
            <a:r>
              <a:rPr lang="en-US" sz="2800"/>
              <a:t> technique by using different </a:t>
            </a:r>
            <a:r>
              <a:rPr lang="en-US" sz="2800" err="1"/>
              <a:t>monoalphabetic</a:t>
            </a:r>
            <a:r>
              <a:rPr lang="en-US" sz="2800"/>
              <a:t> substitutions as one proceeds through the plaintext message</a:t>
            </a:r>
          </a:p>
        </p:txBody>
      </p:sp>
      <p:sp>
        <p:nvSpPr>
          <p:cNvPr id="3" name="Content Placeholder 2"/>
          <p:cNvSpPr>
            <a:spLocks noGrp="1"/>
          </p:cNvSpPr>
          <p:nvPr>
            <p:ph idx="13"/>
          </p:nvPr>
        </p:nvSpPr>
        <p:spPr>
          <a:xfrm>
            <a:off x="563271" y="3684399"/>
            <a:ext cx="11065457" cy="1988226"/>
          </a:xfrm>
        </p:spPr>
        <p:txBody>
          <a:bodyPr wrap="square">
            <a:spAutoFit/>
          </a:bodyPr>
          <a:lstStyle/>
          <a:p>
            <a:pPr lvl="0"/>
            <a:r>
              <a:rPr lang="en-US" sz="2800">
                <a:cs typeface="ＭＳ Ｐゴシック" pitchFamily="-1" charset="-128"/>
              </a:rPr>
              <a:t>All these techniques have the following features in common:</a:t>
            </a:r>
            <a:endParaRPr lang="en-US" sz="2800"/>
          </a:p>
          <a:p>
            <a:pPr lvl="1"/>
            <a:r>
              <a:rPr lang="en-US" sz="2800"/>
              <a:t>A set of related </a:t>
            </a:r>
            <a:r>
              <a:rPr lang="en-US" sz="2800" err="1"/>
              <a:t>monoalphabetic</a:t>
            </a:r>
            <a:r>
              <a:rPr lang="en-US" sz="2800"/>
              <a:t> substitution rules is used</a:t>
            </a:r>
          </a:p>
          <a:p>
            <a:pPr lvl="1"/>
            <a:r>
              <a:rPr lang="en-US" sz="2800"/>
              <a:t>A key determines which particular rule is chosen for a given transformation</a:t>
            </a:r>
          </a:p>
        </p:txBody>
      </p:sp>
    </p:spTree>
    <p:extLst>
      <p:ext uri="{BB962C8B-B14F-4D97-AF65-F5344CB8AC3E}">
        <p14:creationId xmlns:p14="http://schemas.microsoft.com/office/powerpoint/2010/main" val="328050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259AD-8E65-327F-93BA-FF515528A58F}"/>
            </a:ext>
          </a:extLst>
        </p:cNvPr>
        <p:cNvGrpSpPr/>
        <p:nvPr/>
      </p:nvGrpSpPr>
      <p:grpSpPr>
        <a:xfrm>
          <a:off x="0" y="0"/>
          <a:ext cx="0" cy="0"/>
          <a:chOff x="0" y="0"/>
          <a:chExt cx="0" cy="0"/>
        </a:xfrm>
      </p:grpSpPr>
      <p:sp>
        <p:nvSpPr>
          <p:cNvPr id="6147" name="Rectangle 2">
            <a:extLst>
              <a:ext uri="{FF2B5EF4-FFF2-40B4-BE49-F238E27FC236}">
                <a16:creationId xmlns:a16="http://schemas.microsoft.com/office/drawing/2014/main" id="{74631431-43F5-EBBD-0164-665B9B2316E9}"/>
              </a:ext>
            </a:extLst>
          </p:cNvPr>
          <p:cNvSpPr>
            <a:spLocks noGrp="1" noRot="1" noChangeArrowheads="1"/>
          </p:cNvSpPr>
          <p:nvPr>
            <p:ph type="title" idx="4294967295"/>
          </p:nvPr>
        </p:nvSpPr>
        <p:spPr>
          <a:xfrm>
            <a:off x="1415480" y="-19455"/>
            <a:ext cx="5657850" cy="971550"/>
          </a:xfrm>
        </p:spPr>
        <p:txBody>
          <a:bodyPr anchor="ctr"/>
          <a:lstStyle/>
          <a:p>
            <a:r>
              <a:rPr lang="en-US" b="1">
                <a:latin typeface="Times New Roman" panose="02020603050405020304" pitchFamily="18" charset="0"/>
                <a:cs typeface="Times New Roman" panose="02020603050405020304" pitchFamily="18" charset="0"/>
              </a:rPr>
              <a:t>Motivations</a:t>
            </a:r>
          </a:p>
        </p:txBody>
      </p:sp>
      <p:sp>
        <p:nvSpPr>
          <p:cNvPr id="3" name="Rectangle 2">
            <a:extLst>
              <a:ext uri="{FF2B5EF4-FFF2-40B4-BE49-F238E27FC236}">
                <a16:creationId xmlns:a16="http://schemas.microsoft.com/office/drawing/2014/main" id="{60662728-F93A-B749-64F8-8D2066A3116B}"/>
              </a:ext>
            </a:extLst>
          </p:cNvPr>
          <p:cNvSpPr/>
          <p:nvPr/>
        </p:nvSpPr>
        <p:spPr>
          <a:xfrm>
            <a:off x="299356" y="952095"/>
            <a:ext cx="2232248" cy="1200329"/>
          </a:xfrm>
          <a:prstGeom prst="rect">
            <a:avLst/>
          </a:prstGeom>
        </p:spPr>
        <p:txBody>
          <a:bodyPr wrap="square">
            <a:spAutoFit/>
          </a:bodyPr>
          <a:lstStyle/>
          <a:p>
            <a:r>
              <a:rPr lang="en-US" sz="3600" b="1"/>
              <a:t>Defense in depth:</a:t>
            </a:r>
          </a:p>
        </p:txBody>
      </p:sp>
      <p:pic>
        <p:nvPicPr>
          <p:cNvPr id="1026" name="Picture 2">
            <a:extLst>
              <a:ext uri="{FF2B5EF4-FFF2-40B4-BE49-F238E27FC236}">
                <a16:creationId xmlns:a16="http://schemas.microsoft.com/office/drawing/2014/main" id="{A1EF8486-FDF6-305E-69DE-48A957B31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836712"/>
            <a:ext cx="7968952" cy="56921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6AAFBAC-00EC-94F2-EA1E-0D9B9E7AF5D6}"/>
              </a:ext>
            </a:extLst>
          </p:cNvPr>
          <p:cNvSpPr txBox="1"/>
          <p:nvPr/>
        </p:nvSpPr>
        <p:spPr>
          <a:xfrm>
            <a:off x="6906264" y="3421156"/>
            <a:ext cx="1019831" cy="523220"/>
          </a:xfrm>
          <a:prstGeom prst="rect">
            <a:avLst/>
          </a:prstGeom>
          <a:noFill/>
        </p:spPr>
        <p:txBody>
          <a:bodyPr wrap="none" rtlCol="0">
            <a:spAutoFit/>
          </a:bodyPr>
          <a:lstStyle/>
          <a:p>
            <a:r>
              <a:rPr lang="en-US"/>
              <a:t>assets</a:t>
            </a:r>
          </a:p>
        </p:txBody>
      </p:sp>
    </p:spTree>
    <p:extLst>
      <p:ext uri="{BB962C8B-B14F-4D97-AF65-F5344CB8AC3E}">
        <p14:creationId xmlns:p14="http://schemas.microsoft.com/office/powerpoint/2010/main" val="3027386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568" y="1088532"/>
            <a:ext cx="7643192" cy="646321"/>
          </a:xfrm>
        </p:spPr>
        <p:txBody>
          <a:bodyPr wrap="square">
            <a:spAutoFit/>
          </a:bodyPr>
          <a:lstStyle/>
          <a:p>
            <a:r>
              <a:rPr lang="en-IN" altLang="en-US" sz="3600">
                <a:ea typeface="ヒラギノ角ゴ Pro W3" charset="-128"/>
              </a:rPr>
              <a:t>(3) Playfair Cipher</a:t>
            </a:r>
            <a:endParaRPr lang="en-US" sz="2800"/>
          </a:p>
        </p:txBody>
      </p:sp>
      <p:sp>
        <p:nvSpPr>
          <p:cNvPr id="4" name="Content Placeholder 3"/>
          <p:cNvSpPr>
            <a:spLocks noGrp="1"/>
          </p:cNvSpPr>
          <p:nvPr>
            <p:ph idx="13"/>
          </p:nvPr>
        </p:nvSpPr>
        <p:spPr>
          <a:xfrm>
            <a:off x="798240" y="1916832"/>
            <a:ext cx="10595520" cy="4315017"/>
          </a:xfrm>
        </p:spPr>
        <p:txBody>
          <a:bodyPr wrap="square">
            <a:spAutoFit/>
          </a:bodyPr>
          <a:lstStyle/>
          <a:p>
            <a:r>
              <a:rPr lang="en-US" sz="2800" dirty="0"/>
              <a:t>Best-known multiple-letter encryption cipher (two</a:t>
            </a:r>
            <a:r>
              <a:rPr lang="en-US" sz="2800" dirty="0">
                <a:sym typeface="Wingdings" panose="05000000000000000000" pitchFamily="2" charset="2"/>
              </a:rPr>
              <a:t> two</a:t>
            </a:r>
            <a:r>
              <a:rPr lang="en-US" sz="2800" dirty="0"/>
              <a:t>)</a:t>
            </a:r>
          </a:p>
          <a:p>
            <a:r>
              <a:rPr lang="en-US" sz="2800" dirty="0"/>
              <a:t>Treats </a:t>
            </a:r>
            <a:r>
              <a:rPr lang="en-US" sz="2800" dirty="0" err="1"/>
              <a:t>digrams</a:t>
            </a:r>
            <a:r>
              <a:rPr lang="en-US" sz="2800" dirty="0"/>
              <a:t> in the plaintext as single units and translates these units into ciphertext </a:t>
            </a:r>
            <a:r>
              <a:rPr lang="en-US" sz="2800" dirty="0" err="1"/>
              <a:t>digrams</a:t>
            </a:r>
            <a:endParaRPr lang="en-US" sz="2800" dirty="0"/>
          </a:p>
          <a:p>
            <a:r>
              <a:rPr lang="en-US" sz="2800" dirty="0"/>
              <a:t>Based on the use of a 5 × 5 matrix of letters constructed using a keyword</a:t>
            </a:r>
          </a:p>
          <a:p>
            <a:r>
              <a:rPr lang="en-US" sz="2800" dirty="0"/>
              <a:t>Invented by British scientist Sir Charles Wheatstone in 1854</a:t>
            </a:r>
          </a:p>
          <a:p>
            <a:r>
              <a:rPr lang="en-US" sz="2800" dirty="0"/>
              <a:t>Used as the standard field system by the British Army in World War I and the U.S. Army and other Allied forces during World War II</a:t>
            </a:r>
          </a:p>
        </p:txBody>
      </p:sp>
      <p:sp>
        <p:nvSpPr>
          <p:cNvPr id="5" name="Title 1">
            <a:extLst>
              <a:ext uri="{FF2B5EF4-FFF2-40B4-BE49-F238E27FC236}">
                <a16:creationId xmlns:a16="http://schemas.microsoft.com/office/drawing/2014/main" id="{8E78324F-EBA5-4FB6-A100-5AC8077461C9}"/>
              </a:ext>
            </a:extLst>
          </p:cNvPr>
          <p:cNvSpPr txBox="1">
            <a:spLocks/>
          </p:cNvSpPr>
          <p:nvPr/>
        </p:nvSpPr>
        <p:spPr bwMode="auto">
          <a:xfrm>
            <a:off x="1631504" y="188640"/>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390537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97" y="1071628"/>
            <a:ext cx="7416824" cy="615543"/>
          </a:xfrm>
        </p:spPr>
        <p:txBody>
          <a:bodyPr wrap="square">
            <a:spAutoFit/>
          </a:bodyPr>
          <a:lstStyle/>
          <a:p>
            <a:r>
              <a:rPr lang="en-IN" altLang="en-US" sz="3400" err="1">
                <a:ea typeface="ヒラギノ角ゴ Pro W3" charset="-128"/>
              </a:rPr>
              <a:t>Playfair</a:t>
            </a:r>
            <a:r>
              <a:rPr lang="en-IN" altLang="en-US" sz="3400">
                <a:ea typeface="ヒラギノ角ゴ Pro W3" charset="-128"/>
              </a:rPr>
              <a:t> Key Matrix</a:t>
            </a:r>
            <a:endParaRPr lang="en-US" sz="3400"/>
          </a:p>
        </p:txBody>
      </p:sp>
      <p:sp>
        <p:nvSpPr>
          <p:cNvPr id="4" name="Content Placeholder 3"/>
          <p:cNvSpPr>
            <a:spLocks noGrp="1"/>
          </p:cNvSpPr>
          <p:nvPr>
            <p:ph idx="13"/>
          </p:nvPr>
        </p:nvSpPr>
        <p:spPr>
          <a:xfrm>
            <a:off x="767408" y="1692784"/>
            <a:ext cx="11017224" cy="1669688"/>
          </a:xfrm>
        </p:spPr>
        <p:txBody>
          <a:bodyPr wrap="square">
            <a:spAutoFit/>
          </a:bodyPr>
          <a:lstStyle/>
          <a:p>
            <a:r>
              <a:rPr lang="en-AU" sz="2400" dirty="0"/>
              <a:t>Fill in letters of keyword (minus duplicates) from left to right and from top to bottom, then fill in the remainder of the matrix with the remaining letters in alphabetic order</a:t>
            </a:r>
          </a:p>
          <a:p>
            <a:r>
              <a:rPr lang="en-AU" sz="2400" dirty="0"/>
              <a:t>Using the keyword </a:t>
            </a:r>
            <a:r>
              <a:rPr lang="en-AU" sz="2400" b="1" dirty="0"/>
              <a:t>MONARCHY</a:t>
            </a:r>
            <a:r>
              <a:rPr lang="en-AU" sz="2400" dirty="0"/>
              <a:t>:</a:t>
            </a:r>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extLst>
              <p:ext uri="{D42A27DB-BD31-4B8C-83A1-F6EECF244321}">
                <p14:modId xmlns:p14="http://schemas.microsoft.com/office/powerpoint/2010/main" val="47390207"/>
              </p:ext>
            </p:extLst>
          </p:nvPr>
        </p:nvGraphicFramePr>
        <p:xfrm>
          <a:off x="1369132" y="3854577"/>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
        <p:nvSpPr>
          <p:cNvPr id="5" name="Title 1">
            <a:extLst>
              <a:ext uri="{FF2B5EF4-FFF2-40B4-BE49-F238E27FC236}">
                <a16:creationId xmlns:a16="http://schemas.microsoft.com/office/drawing/2014/main" id="{4F734858-655D-4841-BC9B-BA18A96CE407}"/>
              </a:ext>
            </a:extLst>
          </p:cNvPr>
          <p:cNvSpPr txBox="1">
            <a:spLocks/>
          </p:cNvSpPr>
          <p:nvPr/>
        </p:nvSpPr>
        <p:spPr bwMode="auto">
          <a:xfrm>
            <a:off x="1631504" y="233442"/>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133253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06799"/>
            <a:ext cx="7416824" cy="646321"/>
          </a:xfrm>
        </p:spPr>
        <p:txBody>
          <a:bodyPr wrap="square">
            <a:spAutoFit/>
          </a:bodyPr>
          <a:lstStyle/>
          <a:p>
            <a:r>
              <a:rPr lang="en-IN" altLang="en-US" sz="3600" err="1">
                <a:ea typeface="ヒラギノ角ゴ Pro W3" charset="-128"/>
              </a:rPr>
              <a:t>Playfair</a:t>
            </a:r>
            <a:r>
              <a:rPr lang="en-IN" altLang="en-US" sz="3600">
                <a:ea typeface="ヒラギノ角ゴ Pro W3" charset="-128"/>
              </a:rPr>
              <a:t> encryption</a:t>
            </a:r>
            <a:endParaRPr lang="en-US" sz="2800"/>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extLst>
              <p:ext uri="{D42A27DB-BD31-4B8C-83A1-F6EECF244321}">
                <p14:modId xmlns:p14="http://schemas.microsoft.com/office/powerpoint/2010/main" val="908108524"/>
              </p:ext>
            </p:extLst>
          </p:nvPr>
        </p:nvGraphicFramePr>
        <p:xfrm>
          <a:off x="2005960" y="1268760"/>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
        <p:nvSpPr>
          <p:cNvPr id="7" name="Rectangle 6">
            <a:extLst>
              <a:ext uri="{FF2B5EF4-FFF2-40B4-BE49-F238E27FC236}">
                <a16:creationId xmlns:a16="http://schemas.microsoft.com/office/drawing/2014/main" id="{75C044E2-60A6-4F62-BD8A-867AE8317365}"/>
              </a:ext>
            </a:extLst>
          </p:cNvPr>
          <p:cNvSpPr/>
          <p:nvPr/>
        </p:nvSpPr>
        <p:spPr>
          <a:xfrm>
            <a:off x="1919536" y="3501008"/>
            <a:ext cx="7618432" cy="523220"/>
          </a:xfrm>
          <a:prstGeom prst="rect">
            <a:avLst/>
          </a:prstGeom>
        </p:spPr>
        <p:txBody>
          <a:bodyPr wrap="square">
            <a:spAutoFit/>
          </a:bodyPr>
          <a:lstStyle/>
          <a:p>
            <a:r>
              <a:rPr lang="en-US">
                <a:solidFill>
                  <a:srgbClr val="202122"/>
                </a:solidFill>
                <a:latin typeface="Arial" panose="020B0604020202020204" pitchFamily="34" charset="0"/>
              </a:rPr>
              <a:t> </a:t>
            </a:r>
            <a:r>
              <a:rPr lang="en-US" b="1">
                <a:solidFill>
                  <a:srgbClr val="202122"/>
                </a:solidFill>
                <a:latin typeface="Arial" panose="020B0604020202020204" pitchFamily="34" charset="0"/>
              </a:rPr>
              <a:t>Plaintext</a:t>
            </a:r>
            <a:r>
              <a:rPr lang="en-US">
                <a:solidFill>
                  <a:srgbClr val="202122"/>
                </a:solidFill>
                <a:latin typeface="Arial" panose="020B0604020202020204" pitchFamily="34" charset="0"/>
              </a:rPr>
              <a:t>: "Hide the gold in the tree stump"</a:t>
            </a:r>
            <a:endParaRPr lang="en-US"/>
          </a:p>
        </p:txBody>
      </p:sp>
      <p:sp>
        <p:nvSpPr>
          <p:cNvPr id="8" name="Rectangle 7">
            <a:extLst>
              <a:ext uri="{FF2B5EF4-FFF2-40B4-BE49-F238E27FC236}">
                <a16:creationId xmlns:a16="http://schemas.microsoft.com/office/drawing/2014/main" id="{C11ECAE6-A089-4771-83D8-D71A4B4D5FB2}"/>
              </a:ext>
            </a:extLst>
          </p:cNvPr>
          <p:cNvSpPr/>
          <p:nvPr/>
        </p:nvSpPr>
        <p:spPr>
          <a:xfrm>
            <a:off x="2005960" y="4005064"/>
            <a:ext cx="3300904" cy="523220"/>
          </a:xfrm>
          <a:prstGeom prst="rect">
            <a:avLst/>
          </a:prstGeom>
        </p:spPr>
        <p:txBody>
          <a:bodyPr wrap="none">
            <a:spAutoFit/>
          </a:bodyPr>
          <a:lstStyle/>
          <a:p>
            <a:r>
              <a:rPr lang="en-US" b="1">
                <a:solidFill>
                  <a:srgbClr val="202122"/>
                </a:solidFill>
                <a:latin typeface="Arial" panose="020B0604020202020204" pitchFamily="34" charset="0"/>
              </a:rPr>
              <a:t>Plaintext diagram:</a:t>
            </a:r>
            <a:endParaRPr lang="en-US"/>
          </a:p>
        </p:txBody>
      </p:sp>
      <p:sp>
        <p:nvSpPr>
          <p:cNvPr id="10" name="Rectangle 9">
            <a:extLst>
              <a:ext uri="{FF2B5EF4-FFF2-40B4-BE49-F238E27FC236}">
                <a16:creationId xmlns:a16="http://schemas.microsoft.com/office/drawing/2014/main" id="{E5482332-3FAA-4F59-B705-43F8C1B14D66}"/>
              </a:ext>
            </a:extLst>
          </p:cNvPr>
          <p:cNvSpPr/>
          <p:nvPr/>
        </p:nvSpPr>
        <p:spPr>
          <a:xfrm>
            <a:off x="2726040" y="4437112"/>
            <a:ext cx="7618432" cy="523220"/>
          </a:xfrm>
          <a:prstGeom prst="rect">
            <a:avLst/>
          </a:prstGeom>
        </p:spPr>
        <p:txBody>
          <a:bodyPr wrap="square">
            <a:spAutoFit/>
          </a:bodyPr>
          <a:lstStyle/>
          <a:p>
            <a:r>
              <a:rPr lang="en-US"/>
              <a:t>HI DE  TH  </a:t>
            </a:r>
            <a:r>
              <a:rPr lang="en-US">
                <a:solidFill>
                  <a:srgbClr val="339966"/>
                </a:solidFill>
              </a:rPr>
              <a:t>EG</a:t>
            </a:r>
            <a:r>
              <a:rPr lang="en-US"/>
              <a:t> OL DI NT HE </a:t>
            </a:r>
            <a:r>
              <a:rPr lang="en-US">
                <a:solidFill>
                  <a:srgbClr val="FFC000"/>
                </a:solidFill>
              </a:rPr>
              <a:t>TR</a:t>
            </a:r>
            <a:r>
              <a:rPr lang="en-US">
                <a:solidFill>
                  <a:schemeClr val="accent2"/>
                </a:solidFill>
              </a:rPr>
              <a:t> EX </a:t>
            </a:r>
            <a:r>
              <a:rPr lang="en-US"/>
              <a:t>ES TU MP</a:t>
            </a:r>
          </a:p>
        </p:txBody>
      </p:sp>
      <p:sp>
        <p:nvSpPr>
          <p:cNvPr id="11" name="Rectangle 10">
            <a:extLst>
              <a:ext uri="{FF2B5EF4-FFF2-40B4-BE49-F238E27FC236}">
                <a16:creationId xmlns:a16="http://schemas.microsoft.com/office/drawing/2014/main" id="{BB0053DC-90E8-4193-AF8F-93511CE5C0EA}"/>
              </a:ext>
            </a:extLst>
          </p:cNvPr>
          <p:cNvSpPr/>
          <p:nvPr/>
        </p:nvSpPr>
        <p:spPr>
          <a:xfrm>
            <a:off x="1991544" y="4941168"/>
            <a:ext cx="3581430" cy="523220"/>
          </a:xfrm>
          <a:prstGeom prst="rect">
            <a:avLst/>
          </a:prstGeom>
        </p:spPr>
        <p:txBody>
          <a:bodyPr wrap="none">
            <a:spAutoFit/>
          </a:bodyPr>
          <a:lstStyle/>
          <a:p>
            <a:r>
              <a:rPr lang="en-US" b="1">
                <a:solidFill>
                  <a:srgbClr val="202122"/>
                </a:solidFill>
                <a:latin typeface="Arial" panose="020B0604020202020204" pitchFamily="34" charset="0"/>
              </a:rPr>
              <a:t>Ciphertext diagram:</a:t>
            </a:r>
            <a:endParaRPr lang="en-US"/>
          </a:p>
        </p:txBody>
      </p:sp>
      <p:cxnSp>
        <p:nvCxnSpPr>
          <p:cNvPr id="13" name="Straight Connector 12">
            <a:extLst>
              <a:ext uri="{FF2B5EF4-FFF2-40B4-BE49-F238E27FC236}">
                <a16:creationId xmlns:a16="http://schemas.microsoft.com/office/drawing/2014/main" id="{E27DC5D8-631E-4177-A065-FDFAA4F6EE10}"/>
              </a:ext>
            </a:extLst>
          </p:cNvPr>
          <p:cNvCxnSpPr/>
          <p:nvPr/>
        </p:nvCxnSpPr>
        <p:spPr bwMode="auto">
          <a:xfrm>
            <a:off x="4583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a:extLst>
              <a:ext uri="{FF2B5EF4-FFF2-40B4-BE49-F238E27FC236}">
                <a16:creationId xmlns:a16="http://schemas.microsoft.com/office/drawing/2014/main" id="{E357E253-D859-49BA-AB32-4648A45A54C6}"/>
              </a:ext>
            </a:extLst>
          </p:cNvPr>
          <p:cNvCxnSpPr/>
          <p:nvPr/>
        </p:nvCxnSpPr>
        <p:spPr bwMode="auto">
          <a:xfrm flipH="1">
            <a:off x="4583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C44DEB18-D20B-4834-ADAA-A3794D76B83D}"/>
              </a:ext>
            </a:extLst>
          </p:cNvPr>
          <p:cNvSpPr/>
          <p:nvPr/>
        </p:nvSpPr>
        <p:spPr>
          <a:xfrm>
            <a:off x="2711624" y="5445224"/>
            <a:ext cx="7618432" cy="523220"/>
          </a:xfrm>
          <a:prstGeom prst="rect">
            <a:avLst/>
          </a:prstGeom>
        </p:spPr>
        <p:txBody>
          <a:bodyPr wrap="square">
            <a:spAutoFit/>
          </a:bodyPr>
          <a:lstStyle/>
          <a:p>
            <a:r>
              <a:rPr lang="en-US">
                <a:solidFill>
                  <a:srgbClr val="FF0000"/>
                </a:solidFill>
              </a:rPr>
              <a:t>BF</a:t>
            </a:r>
            <a:r>
              <a:rPr lang="en-US"/>
              <a:t> </a:t>
            </a:r>
            <a:r>
              <a:rPr lang="en-US">
                <a:solidFill>
                  <a:srgbClr val="FF0000"/>
                </a:solidFill>
              </a:rPr>
              <a:t>CK</a:t>
            </a:r>
            <a:r>
              <a:rPr lang="en-US"/>
              <a:t>  </a:t>
            </a:r>
            <a:r>
              <a:rPr lang="en-US">
                <a:solidFill>
                  <a:srgbClr val="FF0000"/>
                </a:solidFill>
              </a:rPr>
              <a:t>PD</a:t>
            </a:r>
            <a:r>
              <a:rPr lang="en-US"/>
              <a:t>  </a:t>
            </a:r>
            <a:r>
              <a:rPr lang="en-US">
                <a:solidFill>
                  <a:schemeClr val="accent5">
                    <a:lumMod val="50000"/>
                  </a:schemeClr>
                </a:solidFill>
              </a:rPr>
              <a:t>FI   ..     ..   ..    ..    </a:t>
            </a:r>
            <a:r>
              <a:rPr lang="en-US">
                <a:solidFill>
                  <a:srgbClr val="FFC000"/>
                </a:solidFill>
              </a:rPr>
              <a:t>DZ</a:t>
            </a:r>
            <a:r>
              <a:rPr lang="en-US">
                <a:solidFill>
                  <a:schemeClr val="accent5">
                    <a:lumMod val="50000"/>
                  </a:schemeClr>
                </a:solidFill>
              </a:rPr>
              <a:t>      </a:t>
            </a:r>
          </a:p>
        </p:txBody>
      </p:sp>
      <p:sp>
        <p:nvSpPr>
          <p:cNvPr id="4" name="Rectangle 3">
            <a:extLst>
              <a:ext uri="{FF2B5EF4-FFF2-40B4-BE49-F238E27FC236}">
                <a16:creationId xmlns:a16="http://schemas.microsoft.com/office/drawing/2014/main" id="{A1A69541-6348-4007-96FC-E276F707D1FE}"/>
              </a:ext>
            </a:extLst>
          </p:cNvPr>
          <p:cNvSpPr/>
          <p:nvPr/>
        </p:nvSpPr>
        <p:spPr>
          <a:xfrm>
            <a:off x="1919536" y="5880028"/>
            <a:ext cx="9388192" cy="523220"/>
          </a:xfrm>
          <a:prstGeom prst="rect">
            <a:avLst/>
          </a:prstGeom>
        </p:spPr>
        <p:txBody>
          <a:bodyPr wrap="square">
            <a:spAutoFit/>
          </a:bodyPr>
          <a:lstStyle/>
          <a:p>
            <a:r>
              <a:rPr lang="en-US"/>
              <a:t>https://en.wikipedia.org/wiki/Playfair_cipher</a:t>
            </a:r>
          </a:p>
        </p:txBody>
      </p:sp>
    </p:spTree>
    <p:extLst>
      <p:ext uri="{BB962C8B-B14F-4D97-AF65-F5344CB8AC3E}">
        <p14:creationId xmlns:p14="http://schemas.microsoft.com/office/powerpoint/2010/main" val="51191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489660" y="2171735"/>
            <a:ext cx="5597195" cy="3108533"/>
          </a:xfrm>
        </p:spPr>
        <p:txBody>
          <a:bodyPr wrap="square">
            <a:spAutoFit/>
          </a:bodyPr>
          <a:lstStyle/>
          <a:p>
            <a:r>
              <a:rPr lang="en-US" sz="2800"/>
              <a:t>Digram</a:t>
            </a:r>
          </a:p>
          <a:p>
            <a:pPr lvl="1"/>
            <a:r>
              <a:rPr lang="en-US"/>
              <a:t>Two-letter combination</a:t>
            </a:r>
          </a:p>
          <a:p>
            <a:pPr lvl="1"/>
            <a:r>
              <a:rPr lang="en-US"/>
              <a:t>Most common is </a:t>
            </a:r>
            <a:r>
              <a:rPr lang="en-US" i="1" err="1"/>
              <a:t>th</a:t>
            </a:r>
            <a:endParaRPr lang="en-US"/>
          </a:p>
          <a:p>
            <a:r>
              <a:rPr lang="en-US" sz="2800"/>
              <a:t>Trigram </a:t>
            </a:r>
          </a:p>
          <a:p>
            <a:pPr lvl="1"/>
            <a:r>
              <a:rPr lang="en-US"/>
              <a:t>Three-letter combination</a:t>
            </a:r>
          </a:p>
          <a:p>
            <a:pPr lvl="1"/>
            <a:r>
              <a:rPr lang="en-US"/>
              <a:t>Most frequent is </a:t>
            </a:r>
            <a:r>
              <a:rPr lang="en-US" i="1"/>
              <a:t>the </a:t>
            </a:r>
            <a:endParaRPr lang="en-US"/>
          </a:p>
        </p:txBody>
      </p:sp>
      <p:pic>
        <p:nvPicPr>
          <p:cNvPr id="21" name="Picture Placeholder 20">
            <a:extLs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78078" y="3544824"/>
            <a:ext cx="835152" cy="1255776"/>
          </a:xfrm>
          <a:prstGeom prst="rect">
            <a:avLst/>
          </a:prstGeom>
          <a:noFill/>
          <a:ln>
            <a:noFill/>
          </a:ln>
        </p:spPr>
      </p:pic>
      <p:pic>
        <p:nvPicPr>
          <p:cNvPr id="22" name="Picture Placeholder 21">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7504452" y="3611880"/>
            <a:ext cx="768096" cy="1036320"/>
          </a:xfrm>
          <a:prstGeom prst="rect">
            <a:avLst/>
          </a:prstGeom>
          <a:noFill/>
          <a:ln>
            <a:noFill/>
          </a:ln>
        </p:spPr>
      </p:pic>
      <p:pic>
        <p:nvPicPr>
          <p:cNvPr id="23" name="Picture Placeholder 22">
            <a:extLst>
              <a:ext uri="{C183D7F6-B498-43B3-948B-1728B52AA6E4}">
                <adec:decorative xmlns:adec="http://schemas.microsoft.com/office/drawing/2017/decorative" val="1"/>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7253324" y="5079279"/>
            <a:ext cx="818696" cy="1237008"/>
          </a:xfrm>
          <a:prstGeom prst="rect">
            <a:avLst/>
          </a:prstGeom>
          <a:noFill/>
          <a:ln>
            <a:noFill/>
          </a:ln>
        </p:spPr>
      </p:pic>
      <p:pic>
        <p:nvPicPr>
          <p:cNvPr id="24" name="Picture Placeholder 23">
            <a:extLst>
              <a:ext uri="{C183D7F6-B498-43B3-948B-1728B52AA6E4}">
                <adec:decorative xmlns:adec="http://schemas.microsoft.com/office/drawing/2017/decorative" val="1"/>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8310310" y="5021862"/>
            <a:ext cx="768096" cy="1036320"/>
          </a:xfrm>
          <a:prstGeom prst="rect">
            <a:avLst/>
          </a:prstGeom>
          <a:noFill/>
          <a:ln>
            <a:noFill/>
          </a:ln>
        </p:spPr>
      </p:pic>
      <p:pic>
        <p:nvPicPr>
          <p:cNvPr id="25" name="Picture Placeholder 24">
            <a:extLst>
              <a:ext uri="{C183D7F6-B498-43B3-948B-1728B52AA6E4}">
                <adec:decorative xmlns:adec="http://schemas.microsoft.com/office/drawing/2017/decorative" val="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tretch>
            <a:fillRect/>
          </a:stretch>
        </p:blipFill>
        <p:spPr>
          <a:xfrm>
            <a:off x="9228513" y="4649585"/>
            <a:ext cx="835152" cy="1072896"/>
          </a:xfrm>
          <a:prstGeom prst="rect">
            <a:avLst/>
          </a:prstGeom>
          <a:noFill/>
          <a:ln>
            <a:noFill/>
          </a:ln>
        </p:spPr>
      </p:pic>
      <p:sp>
        <p:nvSpPr>
          <p:cNvPr id="3" name="TextBox 2">
            <a:extLst>
              <a:ext uri="{FF2B5EF4-FFF2-40B4-BE49-F238E27FC236}">
                <a16:creationId xmlns:a16="http://schemas.microsoft.com/office/drawing/2014/main" id="{A0FA800A-AAF7-44F6-BB07-533D6E9CDE42}"/>
              </a:ext>
            </a:extLst>
          </p:cNvPr>
          <p:cNvSpPr txBox="1"/>
          <p:nvPr/>
        </p:nvSpPr>
        <p:spPr>
          <a:xfrm>
            <a:off x="566582" y="1165315"/>
            <a:ext cx="5205271" cy="615553"/>
          </a:xfrm>
          <a:prstGeom prst="rect">
            <a:avLst/>
          </a:prstGeom>
          <a:noFill/>
        </p:spPr>
        <p:txBody>
          <a:bodyPr wrap="none" rtlCol="0">
            <a:spAutoFit/>
          </a:bodyPr>
          <a:lstStyle/>
          <a:p>
            <a:r>
              <a:rPr lang="en-US" sz="3400"/>
              <a:t>Cryptoanalys </a:t>
            </a:r>
            <a:r>
              <a:rPr lang="en-IN" altLang="en-US" sz="3400">
                <a:ea typeface="ヒラギノ角ゴ Pro W3" charset="-128"/>
              </a:rPr>
              <a:t>Playfair cipher</a:t>
            </a:r>
            <a:endParaRPr lang="en-US" sz="3400"/>
          </a:p>
        </p:txBody>
      </p:sp>
      <p:sp>
        <p:nvSpPr>
          <p:cNvPr id="10" name="Title 1">
            <a:extLst>
              <a:ext uri="{FF2B5EF4-FFF2-40B4-BE49-F238E27FC236}">
                <a16:creationId xmlns:a16="http://schemas.microsoft.com/office/drawing/2014/main" id="{39E71889-1A0B-42B0-A79F-EBD57EE6DCBA}"/>
              </a:ext>
            </a:extLst>
          </p:cNvPr>
          <p:cNvSpPr txBox="1">
            <a:spLocks/>
          </p:cNvSpPr>
          <p:nvPr/>
        </p:nvSpPr>
        <p:spPr bwMode="auto">
          <a:xfrm>
            <a:off x="1547116" y="158906"/>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1073918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75341"/>
            <a:ext cx="9731424" cy="646321"/>
          </a:xfrm>
        </p:spPr>
        <p:txBody>
          <a:bodyPr wrap="square">
            <a:spAutoFit/>
          </a:bodyPr>
          <a:lstStyle/>
          <a:p>
            <a:r>
              <a:rPr lang="en-IN" altLang="en-US" sz="3600">
                <a:ea typeface="ヒラギノ角ゴ Pro W3" charset="-128"/>
              </a:rPr>
              <a:t>Relative Frequency of Occurrence of Letters</a:t>
            </a:r>
          </a:p>
        </p:txBody>
      </p:sp>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83432" y="1052735"/>
            <a:ext cx="10225136" cy="5344615"/>
          </a:xfrm>
          <a:prstGeom prst="rect">
            <a:avLst/>
          </a:prstGeom>
          <a:noFill/>
          <a:ln>
            <a:noFill/>
          </a:ln>
        </p:spPr>
      </p:pic>
    </p:spTree>
    <p:extLst>
      <p:ext uri="{BB962C8B-B14F-4D97-AF65-F5344CB8AC3E}">
        <p14:creationId xmlns:p14="http://schemas.microsoft.com/office/powerpoint/2010/main" val="870798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13" y="834361"/>
            <a:ext cx="8229600" cy="646321"/>
          </a:xfrm>
        </p:spPr>
        <p:txBody>
          <a:bodyPr wrap="square">
            <a:spAutoFit/>
          </a:bodyPr>
          <a:lstStyle/>
          <a:p>
            <a:r>
              <a:rPr lang="en-IN" altLang="en-US" sz="3600">
                <a:ea typeface="ヒラギノ角ゴ Pro W3" charset="-128"/>
              </a:rPr>
              <a:t>(4) Hill Cipher</a:t>
            </a:r>
            <a:endParaRPr lang="en-US" sz="2800"/>
          </a:p>
        </p:txBody>
      </p:sp>
      <p:sp>
        <p:nvSpPr>
          <p:cNvPr id="4" name="Content Placeholder 3"/>
          <p:cNvSpPr>
            <a:spLocks noGrp="1"/>
          </p:cNvSpPr>
          <p:nvPr>
            <p:ph idx="13"/>
          </p:nvPr>
        </p:nvSpPr>
        <p:spPr>
          <a:xfrm>
            <a:off x="191344" y="2102638"/>
            <a:ext cx="11377264" cy="2973111"/>
          </a:xfrm>
        </p:spPr>
        <p:txBody>
          <a:bodyPr wrap="square">
            <a:spAutoFit/>
          </a:bodyPr>
          <a:lstStyle/>
          <a:p>
            <a:r>
              <a:rPr lang="en-US" sz="2400" dirty="0"/>
              <a:t>Developed by the mathematician Lester Hill in 1929</a:t>
            </a:r>
          </a:p>
          <a:p>
            <a:r>
              <a:rPr lang="en-US" sz="2400" dirty="0"/>
              <a:t>Strength is that it completely hides single-letter frequencies</a:t>
            </a:r>
          </a:p>
          <a:p>
            <a:pPr lvl="1"/>
            <a:r>
              <a:rPr lang="en-US" sz="2400" dirty="0"/>
              <a:t>The use of a larger matrix hides more frequency information</a:t>
            </a:r>
          </a:p>
          <a:p>
            <a:pPr lvl="1"/>
            <a:r>
              <a:rPr lang="en-US" sz="2400" dirty="0"/>
              <a:t>A 3 x 3 Hill cipher hides not only single-letter but also two-letter frequency information</a:t>
            </a:r>
          </a:p>
          <a:p>
            <a:r>
              <a:rPr lang="en-US" sz="2400" dirty="0"/>
              <a:t>Strong against a ciphertext-only attack but easily broken with a known plaintext attack</a:t>
            </a:r>
          </a:p>
        </p:txBody>
      </p:sp>
      <p:graphicFrame>
        <p:nvGraphicFramePr>
          <p:cNvPr id="5" name="Object 4">
            <a:extLst>
              <a:ext uri="{FF2B5EF4-FFF2-40B4-BE49-F238E27FC236}">
                <a16:creationId xmlns:a16="http://schemas.microsoft.com/office/drawing/2014/main" id="{A1989F0B-8B01-4E46-B2DE-9BC4910AA2B5}"/>
              </a:ext>
            </a:extLst>
          </p:cNvPr>
          <p:cNvGraphicFramePr>
            <a:graphicFrameLocks noChangeAspect="1"/>
          </p:cNvGraphicFramePr>
          <p:nvPr>
            <p:extLst>
              <p:ext uri="{D42A27DB-BD31-4B8C-83A1-F6EECF244321}">
                <p14:modId xmlns:p14="http://schemas.microsoft.com/office/powerpoint/2010/main" val="295251048"/>
              </p:ext>
            </p:extLst>
          </p:nvPr>
        </p:nvGraphicFramePr>
        <p:xfrm>
          <a:off x="3889772" y="4852684"/>
          <a:ext cx="5168900" cy="1625600"/>
        </p:xfrm>
        <a:graphic>
          <a:graphicData uri="http://schemas.openxmlformats.org/presentationml/2006/ole">
            <mc:AlternateContent xmlns:mc="http://schemas.openxmlformats.org/markup-compatibility/2006">
              <mc:Choice xmlns:v="urn:schemas-microsoft-com:vml" Requires="v">
                <p:oleObj name="Equation" r:id="rId3" imgW="5168880" imgH="1625400" progId="Equation.DSMT4">
                  <p:embed/>
                </p:oleObj>
              </mc:Choice>
              <mc:Fallback>
                <p:oleObj name="Equation" r:id="rId3" imgW="5168880" imgH="1625400" progId="Equation.DSMT4">
                  <p:embed/>
                  <p:pic>
                    <p:nvPicPr>
                      <p:cNvPr id="5" name="Object 4">
                        <a:extLst>
                          <a:ext uri="{FF2B5EF4-FFF2-40B4-BE49-F238E27FC236}">
                            <a16:creationId xmlns:a16="http://schemas.microsoft.com/office/drawing/2014/main" id="{A1989F0B-8B01-4E46-B2DE-9BC4910AA2B5}"/>
                          </a:ext>
                        </a:extLst>
                      </p:cNvPr>
                      <p:cNvPicPr/>
                      <p:nvPr/>
                    </p:nvPicPr>
                    <p:blipFill>
                      <a:blip r:embed="rId4"/>
                      <a:stretch>
                        <a:fillRect/>
                      </a:stretch>
                    </p:blipFill>
                    <p:spPr>
                      <a:xfrm>
                        <a:off x="3889772" y="4852684"/>
                        <a:ext cx="5168900" cy="16256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0141558-50F6-4110-838A-4751FC8CBC20}"/>
              </a:ext>
            </a:extLst>
          </p:cNvPr>
          <p:cNvSpPr txBox="1"/>
          <p:nvPr/>
        </p:nvSpPr>
        <p:spPr>
          <a:xfrm>
            <a:off x="4540013" y="3178865"/>
            <a:ext cx="65" cy="430887"/>
          </a:xfrm>
          <a:prstGeom prst="rect">
            <a:avLst/>
          </a:prstGeom>
          <a:noFill/>
        </p:spPr>
        <p:txBody>
          <a:bodyPr wrap="none" lIns="0" tIns="0" rIns="0" bIns="0" rtlCol="0">
            <a:spAutoFit/>
          </a:bodyPr>
          <a:lstStyle/>
          <a:p>
            <a:endParaRPr lang="en-US"/>
          </a:p>
        </p:txBody>
      </p:sp>
      <p:graphicFrame>
        <p:nvGraphicFramePr>
          <p:cNvPr id="7" name="Object 6">
            <a:extLst>
              <a:ext uri="{FF2B5EF4-FFF2-40B4-BE49-F238E27FC236}">
                <a16:creationId xmlns:a16="http://schemas.microsoft.com/office/drawing/2014/main" id="{BFB3D219-E522-4E61-BF5B-6DFCDEDDFB70}"/>
              </a:ext>
            </a:extLst>
          </p:cNvPr>
          <p:cNvGraphicFramePr>
            <a:graphicFrameLocks noChangeAspect="1"/>
          </p:cNvGraphicFramePr>
          <p:nvPr>
            <p:extLst>
              <p:ext uri="{D42A27DB-BD31-4B8C-83A1-F6EECF244321}">
                <p14:modId xmlns:p14="http://schemas.microsoft.com/office/powerpoint/2010/main" val="3432833435"/>
              </p:ext>
            </p:extLst>
          </p:nvPr>
        </p:nvGraphicFramePr>
        <p:xfrm>
          <a:off x="933520" y="5673109"/>
          <a:ext cx="2298700" cy="317500"/>
        </p:xfrm>
        <a:graphic>
          <a:graphicData uri="http://schemas.openxmlformats.org/presentationml/2006/ole">
            <mc:AlternateContent xmlns:mc="http://schemas.openxmlformats.org/markup-compatibility/2006">
              <mc:Choice xmlns:v="urn:schemas-microsoft-com:vml" Requires="v">
                <p:oleObj name="Equation" r:id="rId5" imgW="2298600" imgH="317160" progId="Equation.DSMT4">
                  <p:embed/>
                </p:oleObj>
              </mc:Choice>
              <mc:Fallback>
                <p:oleObj name="Equation" r:id="rId5" imgW="2298600" imgH="317160" progId="Equation.DSMT4">
                  <p:embed/>
                  <p:pic>
                    <p:nvPicPr>
                      <p:cNvPr id="7" name="Object 6">
                        <a:extLst>
                          <a:ext uri="{FF2B5EF4-FFF2-40B4-BE49-F238E27FC236}">
                            <a16:creationId xmlns:a16="http://schemas.microsoft.com/office/drawing/2014/main" id="{BFB3D219-E522-4E61-BF5B-6DFCDEDDFB70}"/>
                          </a:ext>
                        </a:extLst>
                      </p:cNvPr>
                      <p:cNvPicPr/>
                      <p:nvPr/>
                    </p:nvPicPr>
                    <p:blipFill>
                      <a:blip r:embed="rId6"/>
                      <a:stretch>
                        <a:fillRect/>
                      </a:stretch>
                    </p:blipFill>
                    <p:spPr>
                      <a:xfrm>
                        <a:off x="933520" y="5673109"/>
                        <a:ext cx="2298700" cy="31750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979E5930-D76D-47FE-BF13-0CCAE058A43E}"/>
              </a:ext>
            </a:extLst>
          </p:cNvPr>
          <p:cNvSpPr txBox="1">
            <a:spLocks/>
          </p:cNvSpPr>
          <p:nvPr/>
        </p:nvSpPr>
        <p:spPr bwMode="auto">
          <a:xfrm>
            <a:off x="1631504" y="12933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pic>
        <p:nvPicPr>
          <p:cNvPr id="3" name="Picture 2">
            <a:extLst>
              <a:ext uri="{FF2B5EF4-FFF2-40B4-BE49-F238E27FC236}">
                <a16:creationId xmlns:a16="http://schemas.microsoft.com/office/drawing/2014/main" id="{0EFCB660-FCE6-493D-B38E-7C0E6D049770}"/>
              </a:ext>
            </a:extLst>
          </p:cNvPr>
          <p:cNvPicPr>
            <a:picLocks noChangeAspect="1"/>
          </p:cNvPicPr>
          <p:nvPr/>
        </p:nvPicPr>
        <p:blipFill>
          <a:blip r:embed="rId7"/>
          <a:stretch>
            <a:fillRect/>
          </a:stretch>
        </p:blipFill>
        <p:spPr>
          <a:xfrm>
            <a:off x="623392" y="1340768"/>
            <a:ext cx="10521963" cy="840706"/>
          </a:xfrm>
          <a:prstGeom prst="rect">
            <a:avLst/>
          </a:prstGeom>
        </p:spPr>
      </p:pic>
    </p:spTree>
    <p:extLst>
      <p:ext uri="{BB962C8B-B14F-4D97-AF65-F5344CB8AC3E}">
        <p14:creationId xmlns:p14="http://schemas.microsoft.com/office/powerpoint/2010/main" val="1855819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28" y="1033598"/>
            <a:ext cx="6984776" cy="646321"/>
          </a:xfrm>
        </p:spPr>
        <p:txBody>
          <a:bodyPr wrap="square">
            <a:spAutoFit/>
          </a:bodyPr>
          <a:lstStyle/>
          <a:p>
            <a:r>
              <a:rPr lang="en-IN" altLang="en-US" sz="3600">
                <a:ea typeface="ヒラギノ角ゴ Pro W3" charset="-128"/>
              </a:rPr>
              <a:t>(5) Vigenère Cipher</a:t>
            </a:r>
            <a:endParaRPr lang="en-US" sz="2800"/>
          </a:p>
        </p:txBody>
      </p:sp>
      <p:sp>
        <p:nvSpPr>
          <p:cNvPr id="4" name="Content Placeholder 3"/>
          <p:cNvSpPr>
            <a:spLocks noGrp="1"/>
          </p:cNvSpPr>
          <p:nvPr>
            <p:ph idx="1"/>
          </p:nvPr>
        </p:nvSpPr>
        <p:spPr>
          <a:xfrm>
            <a:off x="541040" y="2101822"/>
            <a:ext cx="8229600" cy="2825379"/>
          </a:xfrm>
        </p:spPr>
        <p:txBody>
          <a:bodyPr>
            <a:spAutoFit/>
          </a:bodyPr>
          <a:lstStyle/>
          <a:p>
            <a:r>
              <a:rPr lang="en-AU" sz="2400"/>
              <a:t>Best known and one of the simplest polyalphabetic substitution ciphers</a:t>
            </a:r>
          </a:p>
          <a:p>
            <a:r>
              <a:rPr lang="en-AU" sz="2400"/>
              <a:t>In this scheme the set of related </a:t>
            </a:r>
            <a:r>
              <a:rPr lang="en-AU" sz="2400" err="1"/>
              <a:t>monoalphabetic</a:t>
            </a:r>
            <a:r>
              <a:rPr lang="en-AU" sz="2400"/>
              <a:t> substitution rules consists of the 26 Caesar ciphers with shifts of 0 through 25</a:t>
            </a:r>
          </a:p>
          <a:p>
            <a:r>
              <a:rPr lang="en-AU" sz="2400"/>
              <a:t>Each cipher is denoted by a key letter which is the </a:t>
            </a:r>
            <a:r>
              <a:rPr lang="en-AU" sz="2400" err="1"/>
              <a:t>ciphertext</a:t>
            </a:r>
            <a:r>
              <a:rPr lang="en-AU" sz="2400"/>
              <a:t> letter that substitutes for the plaintext letter a</a:t>
            </a:r>
          </a:p>
        </p:txBody>
      </p:sp>
      <p:sp>
        <p:nvSpPr>
          <p:cNvPr id="3" name="Rectangle 2">
            <a:extLst>
              <a:ext uri="{FF2B5EF4-FFF2-40B4-BE49-F238E27FC236}">
                <a16:creationId xmlns:a16="http://schemas.microsoft.com/office/drawing/2014/main" id="{7926C25C-88E7-43F2-A1AF-0E0CC898E54C}"/>
              </a:ext>
            </a:extLst>
          </p:cNvPr>
          <p:cNvSpPr/>
          <p:nvPr/>
        </p:nvSpPr>
        <p:spPr>
          <a:xfrm>
            <a:off x="818728" y="5330615"/>
            <a:ext cx="8229600" cy="523220"/>
          </a:xfrm>
          <a:prstGeom prst="rect">
            <a:avLst/>
          </a:prstGeom>
        </p:spPr>
        <p:txBody>
          <a:bodyPr wrap="square">
            <a:spAutoFit/>
          </a:bodyPr>
          <a:lstStyle/>
          <a:p>
            <a:r>
              <a:rPr lang="en-US"/>
              <a:t>https://en.wikipedia.org/wiki/Vigen%C3%A8re_cipher</a:t>
            </a:r>
          </a:p>
        </p:txBody>
      </p:sp>
      <p:sp>
        <p:nvSpPr>
          <p:cNvPr id="5" name="Title 1">
            <a:extLst>
              <a:ext uri="{FF2B5EF4-FFF2-40B4-BE49-F238E27FC236}">
                <a16:creationId xmlns:a16="http://schemas.microsoft.com/office/drawing/2014/main" id="{2DAA3F47-AD69-416D-B39F-4976027EE22E}"/>
              </a:ext>
            </a:extLst>
          </p:cNvPr>
          <p:cNvSpPr txBox="1">
            <a:spLocks/>
          </p:cNvSpPr>
          <p:nvPr/>
        </p:nvSpPr>
        <p:spPr bwMode="auto">
          <a:xfrm>
            <a:off x="1703512" y="4264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492580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88640"/>
            <a:ext cx="7571184" cy="646321"/>
          </a:xfrm>
        </p:spPr>
        <p:txBody>
          <a:bodyPr wrap="square">
            <a:spAutoFit/>
          </a:bodyPr>
          <a:lstStyle/>
          <a:p>
            <a:r>
              <a:rPr lang="en-IN" altLang="en-US" sz="3600">
                <a:ea typeface="ヒラギノ角ゴ Pro W3" charset="-128"/>
              </a:rPr>
              <a:t>Example of </a:t>
            </a:r>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983432" y="1252736"/>
            <a:ext cx="9947448" cy="2419114"/>
          </a:xfrm>
        </p:spPr>
        <p:txBody>
          <a:bodyPr wrap="square">
            <a:spAutoFit/>
          </a:bodyPr>
          <a:lstStyle/>
          <a:p>
            <a:r>
              <a:rPr lang="en-US" sz="2800">
                <a:ea typeface="ＭＳ Ｐゴシック" pitchFamily="-107" charset="-128"/>
                <a:cs typeface="ＭＳ Ｐゴシック" pitchFamily="-107" charset="-128"/>
              </a:rPr>
              <a:t>To encrypt a message, a key is needed that is as long as the message</a:t>
            </a:r>
          </a:p>
          <a:p>
            <a:r>
              <a:rPr lang="en-US" sz="2800">
                <a:ea typeface="ＭＳ Ｐゴシック" pitchFamily="-107" charset="-128"/>
                <a:cs typeface="ＭＳ Ｐゴシック" pitchFamily="-107" charset="-128"/>
              </a:rPr>
              <a:t> Usually, the key is a repeating keyword </a:t>
            </a:r>
          </a:p>
          <a:p>
            <a:r>
              <a:rPr lang="en-US" sz="2800">
                <a:ea typeface="ＭＳ Ｐゴシック" pitchFamily="-107" charset="-128"/>
                <a:cs typeface="ＭＳ Ｐゴシック" pitchFamily="-107" charset="-128"/>
              </a:rPr>
              <a:t>For example, if the keyword is </a:t>
            </a:r>
            <a:r>
              <a:rPr lang="en-US" sz="2800" i="1">
                <a:ea typeface="ＭＳ Ｐゴシック" pitchFamily="-107" charset="-128"/>
                <a:cs typeface="ＭＳ Ｐゴシック" pitchFamily="-107" charset="-128"/>
              </a:rPr>
              <a:t>deceptive</a:t>
            </a:r>
            <a:r>
              <a:rPr lang="en-US" sz="2800">
                <a:ea typeface="ＭＳ Ｐゴシック" pitchFamily="-107" charset="-128"/>
                <a:cs typeface="ＭＳ Ｐゴシック" pitchFamily="-107" charset="-128"/>
              </a:rPr>
              <a:t>, the message “we are discovered save yourself” is encrypted as:</a:t>
            </a:r>
          </a:p>
        </p:txBody>
      </p:sp>
      <p:sp>
        <p:nvSpPr>
          <p:cNvPr id="3" name="Content Placeholder 2"/>
          <p:cNvSpPr>
            <a:spLocks noGrp="1"/>
          </p:cNvSpPr>
          <p:nvPr>
            <p:ph idx="13"/>
          </p:nvPr>
        </p:nvSpPr>
        <p:spPr>
          <a:xfrm>
            <a:off x="1981200" y="4273618"/>
            <a:ext cx="8949680" cy="1600200"/>
          </a:xfrm>
        </p:spPr>
        <p:txBody>
          <a:bodyPr/>
          <a:lstStyle/>
          <a:p>
            <a:pPr>
              <a:buNone/>
            </a:pPr>
            <a:r>
              <a:rPr lang="en-AU" sz="2800"/>
              <a:t>plaintext:   wearediscoveredsaveyourself</a:t>
            </a:r>
          </a:p>
          <a:p>
            <a:pPr>
              <a:buNone/>
            </a:pPr>
            <a:r>
              <a:rPr lang="en-AU" sz="2800"/>
              <a:t>key:	       </a:t>
            </a:r>
            <a:r>
              <a:rPr lang="en-AU" sz="2800" err="1"/>
              <a:t>deceptivedeceptivedeceptive</a:t>
            </a:r>
            <a:endParaRPr lang="en-AU" sz="2800"/>
          </a:p>
          <a:p>
            <a:pPr>
              <a:buNone/>
            </a:pPr>
            <a:r>
              <a:rPr lang="en-AU" sz="2800"/>
              <a:t>ciphertext: ??</a:t>
            </a:r>
          </a:p>
        </p:txBody>
      </p:sp>
    </p:spTree>
    <p:extLst>
      <p:ext uri="{BB962C8B-B14F-4D97-AF65-F5344CB8AC3E}">
        <p14:creationId xmlns:p14="http://schemas.microsoft.com/office/powerpoint/2010/main" val="2254905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46375"/>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442303" y="1006577"/>
            <a:ext cx="8229600" cy="461655"/>
          </a:xfrm>
        </p:spPr>
        <p:txBody>
          <a:bodyPr>
            <a:spAutoFit/>
          </a:bodyPr>
          <a:lstStyle/>
          <a:p>
            <a:r>
              <a:rPr lang="en-IN" altLang="en-US" sz="2400">
                <a:ea typeface="ヒラギノ角ゴ Pro W3" charset="-128"/>
              </a:rPr>
              <a:t>Vigenère  matrix</a:t>
            </a:r>
            <a:endParaRPr lang="en-AU" sz="2400"/>
          </a:p>
        </p:txBody>
      </p:sp>
      <p:pic>
        <p:nvPicPr>
          <p:cNvPr id="2050" name="Picture 2" descr="https://pages.mtu.edu/~shene/NSF-4/Tutorial/VIG/FIG-VIG-Table.jpg">
            <a:extLst>
              <a:ext uri="{FF2B5EF4-FFF2-40B4-BE49-F238E27FC236}">
                <a16:creationId xmlns:a16="http://schemas.microsoft.com/office/drawing/2014/main" id="{6952977B-26C8-4988-8E38-6FAD980E3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097" y="1029114"/>
            <a:ext cx="8229600" cy="5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53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a:t>
            </a:r>
            <a:r>
              <a:rPr lang="en-IN" altLang="en-US" sz="3600" err="1">
                <a:ea typeface="ヒラギノ角ゴ Pro W3" charset="-128"/>
              </a:rPr>
              <a:t>Autokey</a:t>
            </a:r>
            <a:r>
              <a:rPr lang="en-IN" altLang="en-US" sz="3600">
                <a:ea typeface="ヒラギノ角ゴ Pro W3" charset="-128"/>
              </a:rPr>
              <a:t> System</a:t>
            </a:r>
            <a:endParaRPr lang="en-US" sz="2800"/>
          </a:p>
        </p:txBody>
      </p:sp>
      <p:sp>
        <p:nvSpPr>
          <p:cNvPr id="4" name="Content Placeholder 3"/>
          <p:cNvSpPr>
            <a:spLocks noGrp="1"/>
          </p:cNvSpPr>
          <p:nvPr>
            <p:ph idx="1"/>
          </p:nvPr>
        </p:nvSpPr>
        <p:spPr>
          <a:xfrm>
            <a:off x="1142817" y="1101073"/>
            <a:ext cx="10009112" cy="523210"/>
          </a:xfrm>
        </p:spPr>
        <p:txBody>
          <a:bodyPr wrap="square">
            <a:spAutoFit/>
          </a:bodyPr>
          <a:lstStyle/>
          <a:p>
            <a:r>
              <a:rPr lang="en-US" sz="2800"/>
              <a:t>Example:</a:t>
            </a:r>
          </a:p>
        </p:txBody>
      </p:sp>
      <p:sp>
        <p:nvSpPr>
          <p:cNvPr id="3" name="Content Placeholder 2"/>
          <p:cNvSpPr>
            <a:spLocks noGrp="1"/>
          </p:cNvSpPr>
          <p:nvPr>
            <p:ph idx="13"/>
          </p:nvPr>
        </p:nvSpPr>
        <p:spPr>
          <a:xfrm>
            <a:off x="1119825" y="1869823"/>
            <a:ext cx="10729192" cy="3124200"/>
          </a:xfrm>
        </p:spPr>
        <p:txBody>
          <a:bodyPr/>
          <a:lstStyle/>
          <a:p>
            <a:pPr>
              <a:lnSpc>
                <a:spcPct val="150000"/>
              </a:lnSpc>
              <a:spcBef>
                <a:spcPts val="600"/>
              </a:spcBef>
              <a:buNone/>
            </a:pPr>
            <a:r>
              <a:rPr lang="en-US" sz="2800"/>
              <a:t>    key:           </a:t>
            </a:r>
            <a:r>
              <a:rPr lang="en-US" sz="2800" err="1"/>
              <a:t>deceptivewearediscoveredsav</a:t>
            </a:r>
            <a:endParaRPr lang="en-US" sz="2800"/>
          </a:p>
          <a:p>
            <a:pPr>
              <a:lnSpc>
                <a:spcPct val="150000"/>
              </a:lnSpc>
              <a:spcBef>
                <a:spcPts val="600"/>
              </a:spcBef>
              <a:buNone/>
            </a:pPr>
            <a:r>
              <a:rPr lang="en-US" sz="2800"/>
              <a:t>	plaintext:   </a:t>
            </a:r>
            <a:r>
              <a:rPr lang="en-US" sz="2800" err="1"/>
              <a:t>wearediscoveredsaveyourself</a:t>
            </a:r>
            <a:endParaRPr lang="en-US" sz="2800"/>
          </a:p>
          <a:p>
            <a:pPr>
              <a:lnSpc>
                <a:spcPct val="150000"/>
              </a:lnSpc>
              <a:spcBef>
                <a:spcPts val="600"/>
              </a:spcBef>
              <a:buNone/>
            </a:pPr>
            <a:r>
              <a:rPr lang="en-US" sz="2800"/>
              <a:t>	</a:t>
            </a:r>
            <a:r>
              <a:rPr lang="en-US" sz="2800" err="1"/>
              <a:t>ciphertext</a:t>
            </a:r>
            <a:r>
              <a:rPr lang="en-US" sz="2800"/>
              <a:t>: ZICVTWQNGKZEIIGASXSTSLVVWLA</a:t>
            </a:r>
          </a:p>
          <a:p>
            <a:pPr>
              <a:lnSpc>
                <a:spcPct val="150000"/>
              </a:lnSpc>
            </a:pPr>
            <a:r>
              <a:rPr lang="en-US" sz="2800"/>
              <a:t>Even this scheme is vulnerable to cryptanalysis</a:t>
            </a:r>
          </a:p>
          <a:p>
            <a:pPr lvl="1">
              <a:lnSpc>
                <a:spcPct val="150000"/>
              </a:lnSpc>
            </a:pPr>
            <a:r>
              <a:rPr lang="en-US" sz="2800"/>
              <a:t>Because the key and the plaintext share the same frequency distribution of letters, a statistical technique can be applied</a:t>
            </a:r>
          </a:p>
        </p:txBody>
      </p:sp>
    </p:spTree>
    <p:extLst>
      <p:ext uri="{BB962C8B-B14F-4D97-AF65-F5344CB8AC3E}">
        <p14:creationId xmlns:p14="http://schemas.microsoft.com/office/powerpoint/2010/main" val="153179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7D2CED5C-BD13-4672-BB46-8D21BA6ACFB8}"/>
              </a:ext>
            </a:extLst>
          </p:cNvPr>
          <p:cNvSpPr>
            <a:spLocks noGrp="1" noRot="1" noChangeArrowheads="1"/>
          </p:cNvSpPr>
          <p:nvPr>
            <p:ph type="title" idx="4294967295"/>
          </p:nvPr>
        </p:nvSpPr>
        <p:spPr>
          <a:xfrm>
            <a:off x="1415480" y="-19455"/>
            <a:ext cx="5657850" cy="971550"/>
          </a:xfrm>
        </p:spPr>
        <p:txBody>
          <a:bodyPr anchor="ctr"/>
          <a:lstStyle/>
          <a:p>
            <a:r>
              <a:rPr lang="en-US" b="1" dirty="0">
                <a:latin typeface="Times New Roman" panose="02020603050405020304" pitchFamily="18" charset="0"/>
                <a:cs typeface="Times New Roman" panose="02020603050405020304" pitchFamily="18" charset="0"/>
              </a:rPr>
              <a:t>Motivations</a:t>
            </a:r>
          </a:p>
        </p:txBody>
      </p:sp>
      <p:pic>
        <p:nvPicPr>
          <p:cNvPr id="2050" name="Picture 2" descr="Lightbox">
            <a:extLst>
              <a:ext uri="{FF2B5EF4-FFF2-40B4-BE49-F238E27FC236}">
                <a16:creationId xmlns:a16="http://schemas.microsoft.com/office/drawing/2014/main" id="{DDBA0ECD-8BFB-484A-9E98-847CE82A0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153" y="157138"/>
            <a:ext cx="7758840" cy="59837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96B8BD-8395-48BE-99D2-671677D7F70B}"/>
              </a:ext>
            </a:extLst>
          </p:cNvPr>
          <p:cNvSpPr/>
          <p:nvPr/>
        </p:nvSpPr>
        <p:spPr>
          <a:xfrm>
            <a:off x="285391" y="1899364"/>
            <a:ext cx="3647152" cy="646331"/>
          </a:xfrm>
          <a:prstGeom prst="rect">
            <a:avLst/>
          </a:prstGeom>
        </p:spPr>
        <p:txBody>
          <a:bodyPr wrap="none">
            <a:spAutoFit/>
          </a:bodyPr>
          <a:lstStyle/>
          <a:p>
            <a:r>
              <a:rPr lang="en-US" sz="3600" b="1"/>
              <a:t>Defense in depth:</a:t>
            </a:r>
          </a:p>
        </p:txBody>
      </p:sp>
      <p:sp>
        <p:nvSpPr>
          <p:cNvPr id="4" name="TextBox 3">
            <a:extLst>
              <a:ext uri="{FF2B5EF4-FFF2-40B4-BE49-F238E27FC236}">
                <a16:creationId xmlns:a16="http://schemas.microsoft.com/office/drawing/2014/main" id="{F5406054-6B08-4AEC-B658-0D99F8477B98}"/>
              </a:ext>
            </a:extLst>
          </p:cNvPr>
          <p:cNvSpPr txBox="1"/>
          <p:nvPr/>
        </p:nvSpPr>
        <p:spPr>
          <a:xfrm>
            <a:off x="1496430" y="2515588"/>
            <a:ext cx="3748142" cy="707886"/>
          </a:xfrm>
          <a:prstGeom prst="rect">
            <a:avLst/>
          </a:prstGeom>
          <a:noFill/>
        </p:spPr>
        <p:txBody>
          <a:bodyPr wrap="none" rtlCol="0">
            <a:spAutoFit/>
          </a:bodyPr>
          <a:lstStyle/>
          <a:p>
            <a:r>
              <a:rPr lang="en-US" sz="4000" dirty="0">
                <a:solidFill>
                  <a:srgbClr val="FF0000"/>
                </a:solidFill>
              </a:rPr>
              <a:t>Host or network?</a:t>
            </a:r>
          </a:p>
        </p:txBody>
      </p:sp>
      <p:sp>
        <p:nvSpPr>
          <p:cNvPr id="8" name="TextBox 7">
            <a:extLst>
              <a:ext uri="{FF2B5EF4-FFF2-40B4-BE49-F238E27FC236}">
                <a16:creationId xmlns:a16="http://schemas.microsoft.com/office/drawing/2014/main" id="{E24DF81A-AC2D-4F11-A834-DAFD9FCB1402}"/>
              </a:ext>
            </a:extLst>
          </p:cNvPr>
          <p:cNvSpPr txBox="1"/>
          <p:nvPr/>
        </p:nvSpPr>
        <p:spPr>
          <a:xfrm>
            <a:off x="285391" y="1102564"/>
            <a:ext cx="5281246"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Technical solutions</a:t>
            </a:r>
          </a:p>
        </p:txBody>
      </p:sp>
      <p:sp>
        <p:nvSpPr>
          <p:cNvPr id="7" name="Arrow: Right 6">
            <a:extLst>
              <a:ext uri="{FF2B5EF4-FFF2-40B4-BE49-F238E27FC236}">
                <a16:creationId xmlns:a16="http://schemas.microsoft.com/office/drawing/2014/main" id="{AA8BB501-CA46-4D9C-BF17-6100A8FC8BBB}"/>
              </a:ext>
            </a:extLst>
          </p:cNvPr>
          <p:cNvSpPr/>
          <p:nvPr/>
        </p:nvSpPr>
        <p:spPr bwMode="auto">
          <a:xfrm rot="10800000">
            <a:off x="4289556" y="4884201"/>
            <a:ext cx="978408" cy="196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9" name="TextBox 8">
            <a:extLst>
              <a:ext uri="{FF2B5EF4-FFF2-40B4-BE49-F238E27FC236}">
                <a16:creationId xmlns:a16="http://schemas.microsoft.com/office/drawing/2014/main" id="{34C515B6-A275-4DB0-AD72-CF55D1D5D1EB}"/>
              </a:ext>
            </a:extLst>
          </p:cNvPr>
          <p:cNvSpPr txBox="1"/>
          <p:nvPr/>
        </p:nvSpPr>
        <p:spPr>
          <a:xfrm>
            <a:off x="1466588" y="4914439"/>
            <a:ext cx="2906565" cy="1384995"/>
          </a:xfrm>
          <a:prstGeom prst="rect">
            <a:avLst/>
          </a:prstGeom>
          <a:noFill/>
        </p:spPr>
        <p:txBody>
          <a:bodyPr wrap="none" rtlCol="0">
            <a:spAutoFit/>
          </a:bodyPr>
          <a:lstStyle/>
          <a:p>
            <a:pPr marL="457200" indent="-457200">
              <a:buFont typeface="Arial" panose="020B0604020202020204" pitchFamily="34" charset="0"/>
              <a:buChar char="•"/>
            </a:pPr>
            <a:r>
              <a:rPr lang="en-US"/>
              <a:t>Internal threats</a:t>
            </a:r>
          </a:p>
          <a:p>
            <a:pPr marL="457200" indent="-457200">
              <a:buFont typeface="Arial" panose="020B0604020202020204" pitchFamily="34" charset="0"/>
              <a:buChar char="•"/>
            </a:pPr>
            <a:r>
              <a:rPr lang="en-US"/>
              <a:t>External threats</a:t>
            </a:r>
          </a:p>
          <a:p>
            <a:pPr marL="457200" indent="-457200">
              <a:buFont typeface="Arial" panose="020B0604020202020204" pitchFamily="34" charset="0"/>
              <a:buChar char="•"/>
            </a:pPr>
            <a:r>
              <a:rPr lang="en-US"/>
              <a:t>Partners</a:t>
            </a:r>
          </a:p>
        </p:txBody>
      </p:sp>
      <p:sp>
        <p:nvSpPr>
          <p:cNvPr id="2" name="TextBox 1">
            <a:extLst>
              <a:ext uri="{FF2B5EF4-FFF2-40B4-BE49-F238E27FC236}">
                <a16:creationId xmlns:a16="http://schemas.microsoft.com/office/drawing/2014/main" id="{0ACD0E37-6C25-4BA0-ACE4-EA44D67C1290}"/>
              </a:ext>
            </a:extLst>
          </p:cNvPr>
          <p:cNvSpPr txBox="1"/>
          <p:nvPr/>
        </p:nvSpPr>
        <p:spPr>
          <a:xfrm>
            <a:off x="5201705" y="5920260"/>
            <a:ext cx="1579278" cy="523220"/>
          </a:xfrm>
          <a:prstGeom prst="rect">
            <a:avLst/>
          </a:prstGeom>
          <a:noFill/>
        </p:spPr>
        <p:txBody>
          <a:bodyPr wrap="none" rtlCol="0">
            <a:spAutoFit/>
          </a:bodyPr>
          <a:lstStyle/>
          <a:p>
            <a:r>
              <a:rPr lang="en-US"/>
              <a:t>adversary</a:t>
            </a:r>
          </a:p>
        </p:txBody>
      </p:sp>
      <p:sp>
        <p:nvSpPr>
          <p:cNvPr id="5" name="Rectangle 4">
            <a:extLst>
              <a:ext uri="{FF2B5EF4-FFF2-40B4-BE49-F238E27FC236}">
                <a16:creationId xmlns:a16="http://schemas.microsoft.com/office/drawing/2014/main" id="{BC682EC5-66AB-415B-ADC0-8847AB21DE8A}"/>
              </a:ext>
            </a:extLst>
          </p:cNvPr>
          <p:cNvSpPr/>
          <p:nvPr/>
        </p:nvSpPr>
        <p:spPr>
          <a:xfrm>
            <a:off x="8143620" y="5772932"/>
            <a:ext cx="2988319" cy="523220"/>
          </a:xfrm>
          <a:prstGeom prst="rect">
            <a:avLst/>
          </a:prstGeom>
        </p:spPr>
        <p:txBody>
          <a:bodyPr wrap="none">
            <a:spAutoFit/>
          </a:bodyPr>
          <a:lstStyle/>
          <a:p>
            <a:r>
              <a:rPr lang="en-US" b="1">
                <a:latin typeface="Times New Roman" panose="02020603050405020304" pitchFamily="18" charset="0"/>
                <a:cs typeface="Times New Roman" panose="02020603050405020304" pitchFamily="18" charset="0"/>
              </a:rPr>
              <a:t>Example solutions</a:t>
            </a:r>
          </a:p>
        </p:txBody>
      </p:sp>
      <p:sp>
        <p:nvSpPr>
          <p:cNvPr id="6" name="Left Brace 5">
            <a:extLst>
              <a:ext uri="{FF2B5EF4-FFF2-40B4-BE49-F238E27FC236}">
                <a16:creationId xmlns:a16="http://schemas.microsoft.com/office/drawing/2014/main" id="{A96FC38D-3DCA-E421-EB1C-8C6C01CD6B48}"/>
              </a:ext>
            </a:extLst>
          </p:cNvPr>
          <p:cNvSpPr/>
          <p:nvPr/>
        </p:nvSpPr>
        <p:spPr bwMode="auto">
          <a:xfrm>
            <a:off x="1122496" y="4884201"/>
            <a:ext cx="373934" cy="14990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TextBox 10">
            <a:extLst>
              <a:ext uri="{FF2B5EF4-FFF2-40B4-BE49-F238E27FC236}">
                <a16:creationId xmlns:a16="http://schemas.microsoft.com/office/drawing/2014/main" id="{4999F179-67A2-A5E4-81BC-BAF2818ABBEA}"/>
              </a:ext>
            </a:extLst>
          </p:cNvPr>
          <p:cNvSpPr txBox="1"/>
          <p:nvPr/>
        </p:nvSpPr>
        <p:spPr>
          <a:xfrm>
            <a:off x="260591" y="3335148"/>
            <a:ext cx="6283410" cy="523220"/>
          </a:xfrm>
          <a:prstGeom prst="rect">
            <a:avLst/>
          </a:prstGeom>
          <a:noFill/>
        </p:spPr>
        <p:txBody>
          <a:bodyPr wrap="square">
            <a:spAutoFit/>
          </a:bodyPr>
          <a:lstStyle/>
          <a:p>
            <a:r>
              <a:rPr lang="en-US">
                <a:sym typeface="Wingdings" panose="05000000000000000000" pitchFamily="2" charset="2"/>
              </a:rPr>
              <a:t> </a:t>
            </a:r>
            <a:r>
              <a:rPr lang="en-US"/>
              <a:t>https://owasp.org/www-project-top-ten/</a:t>
            </a:r>
          </a:p>
        </p:txBody>
      </p:sp>
    </p:spTree>
    <p:extLst>
      <p:ext uri="{BB962C8B-B14F-4D97-AF65-F5344CB8AC3E}">
        <p14:creationId xmlns:p14="http://schemas.microsoft.com/office/powerpoint/2010/main" val="1852502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757" y="1229269"/>
            <a:ext cx="6840760" cy="652431"/>
          </a:xfrm>
        </p:spPr>
        <p:txBody>
          <a:bodyPr wrap="square">
            <a:spAutoFit/>
          </a:bodyPr>
          <a:lstStyle/>
          <a:p>
            <a:r>
              <a:rPr lang="en-IN" altLang="en-US" sz="3600">
                <a:ea typeface="ヒラギノ角ゴ Pro W3" charset="-128"/>
              </a:rPr>
              <a:t>(6) Vernam Cipher</a:t>
            </a:r>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33886" y="2204865"/>
            <a:ext cx="8126361" cy="2868561"/>
          </a:xfrm>
          <a:prstGeom prst="rect">
            <a:avLst/>
          </a:prstGeom>
          <a:noFill/>
          <a:ln>
            <a:noFill/>
          </a:ln>
        </p:spPr>
      </p:pic>
      <p:sp>
        <p:nvSpPr>
          <p:cNvPr id="5" name="Rectangle 4">
            <a:extLst>
              <a:ext uri="{FF2B5EF4-FFF2-40B4-BE49-F238E27FC236}">
                <a16:creationId xmlns:a16="http://schemas.microsoft.com/office/drawing/2014/main" id="{76385A44-D218-409F-A9FE-5ADA275285ED}"/>
              </a:ext>
            </a:extLst>
          </p:cNvPr>
          <p:cNvSpPr/>
          <p:nvPr/>
        </p:nvSpPr>
        <p:spPr>
          <a:xfrm>
            <a:off x="2024758" y="5429107"/>
            <a:ext cx="8126361" cy="523220"/>
          </a:xfrm>
          <a:prstGeom prst="rect">
            <a:avLst/>
          </a:prstGeom>
        </p:spPr>
        <p:txBody>
          <a:bodyPr wrap="square">
            <a:spAutoFit/>
          </a:bodyPr>
          <a:lstStyle/>
          <a:p>
            <a:r>
              <a:rPr lang="en-US"/>
              <a:t>https://en.wikipedia.org/wiki/Gilbert_Vernam</a:t>
            </a:r>
          </a:p>
        </p:txBody>
      </p:sp>
      <p:sp>
        <p:nvSpPr>
          <p:cNvPr id="6" name="TextBox 5">
            <a:extLst>
              <a:ext uri="{FF2B5EF4-FFF2-40B4-BE49-F238E27FC236}">
                <a16:creationId xmlns:a16="http://schemas.microsoft.com/office/drawing/2014/main" id="{7278D456-CD4C-470B-8CC7-C31E3CEEBCD5}"/>
              </a:ext>
            </a:extLst>
          </p:cNvPr>
          <p:cNvSpPr txBox="1"/>
          <p:nvPr/>
        </p:nvSpPr>
        <p:spPr>
          <a:xfrm>
            <a:off x="1703512" y="107996"/>
            <a:ext cx="2728311" cy="646331"/>
          </a:xfrm>
          <a:prstGeom prst="rect">
            <a:avLst/>
          </a:prstGeom>
          <a:noFill/>
        </p:spPr>
        <p:txBody>
          <a:bodyPr wrap="none" rtlCol="0">
            <a:spAutoFit/>
          </a:bodyPr>
          <a:lstStyle/>
          <a:p>
            <a:r>
              <a:rPr lang="en-US" sz="3600" b="1"/>
              <a:t>Stream ciper</a:t>
            </a:r>
          </a:p>
        </p:txBody>
      </p:sp>
    </p:spTree>
    <p:extLst>
      <p:ext uri="{BB962C8B-B14F-4D97-AF65-F5344CB8AC3E}">
        <p14:creationId xmlns:p14="http://schemas.microsoft.com/office/powerpoint/2010/main" val="2744129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55879"/>
            <a:ext cx="8229600" cy="646321"/>
          </a:xfrm>
        </p:spPr>
        <p:txBody>
          <a:bodyPr wrap="square">
            <a:spAutoFit/>
          </a:bodyPr>
          <a:lstStyle/>
          <a:p>
            <a:r>
              <a:rPr lang="en-IN" altLang="en-US" sz="3600">
                <a:ea typeface="ヒラギノ角ゴ Pro W3" charset="-128"/>
              </a:rPr>
              <a:t>One-Time Pad</a:t>
            </a:r>
            <a:endParaRPr lang="en-US" sz="2800"/>
          </a:p>
        </p:txBody>
      </p:sp>
      <p:sp>
        <p:nvSpPr>
          <p:cNvPr id="4" name="Content Placeholder 3"/>
          <p:cNvSpPr>
            <a:spLocks noGrp="1"/>
          </p:cNvSpPr>
          <p:nvPr>
            <p:ph idx="1"/>
          </p:nvPr>
        </p:nvSpPr>
        <p:spPr>
          <a:xfrm>
            <a:off x="335360" y="1070664"/>
            <a:ext cx="6336703" cy="5065223"/>
          </a:xfrm>
        </p:spPr>
        <p:txBody>
          <a:bodyPr wrap="square">
            <a:spAutoFit/>
          </a:bodyPr>
          <a:lstStyle/>
          <a:p>
            <a:pPr>
              <a:lnSpc>
                <a:spcPct val="130000"/>
              </a:lnSpc>
            </a:pPr>
            <a:r>
              <a:rPr lang="en-US" sz="2400"/>
              <a:t>Improvement to </a:t>
            </a:r>
            <a:r>
              <a:rPr lang="en-US" sz="2400" err="1"/>
              <a:t>Vernam</a:t>
            </a:r>
            <a:r>
              <a:rPr lang="en-US" sz="2400"/>
              <a:t> cipher proposed by an Army Signal Corp officer, Joseph </a:t>
            </a:r>
            <a:r>
              <a:rPr lang="en-US" sz="2400" err="1"/>
              <a:t>Mauborgne</a:t>
            </a:r>
            <a:endParaRPr lang="en-US" sz="2400"/>
          </a:p>
          <a:p>
            <a:pPr>
              <a:lnSpc>
                <a:spcPct val="130000"/>
              </a:lnSpc>
            </a:pPr>
            <a:r>
              <a:rPr lang="en-US" sz="2400"/>
              <a:t>Use a </a:t>
            </a:r>
            <a:r>
              <a:rPr lang="en-US" sz="2400" b="1"/>
              <a:t>random key that is as long as the message</a:t>
            </a:r>
            <a:r>
              <a:rPr lang="en-US" sz="2400"/>
              <a:t> so that the key need not be repeated</a:t>
            </a:r>
          </a:p>
          <a:p>
            <a:pPr>
              <a:lnSpc>
                <a:spcPct val="130000"/>
              </a:lnSpc>
            </a:pPr>
            <a:r>
              <a:rPr lang="en-US" sz="2400"/>
              <a:t>Key is used to encrypt and decrypt a single message and then is discarded</a:t>
            </a:r>
          </a:p>
          <a:p>
            <a:pPr>
              <a:lnSpc>
                <a:spcPct val="130000"/>
              </a:lnSpc>
            </a:pPr>
            <a:r>
              <a:rPr lang="en-US" sz="2400"/>
              <a:t>Each new message requires a new key of the same length as the new message</a:t>
            </a:r>
          </a:p>
        </p:txBody>
      </p:sp>
      <p:sp>
        <p:nvSpPr>
          <p:cNvPr id="3" name="Content Placeholder 2"/>
          <p:cNvSpPr>
            <a:spLocks noGrp="1"/>
          </p:cNvSpPr>
          <p:nvPr>
            <p:ph idx="13"/>
          </p:nvPr>
        </p:nvSpPr>
        <p:spPr>
          <a:xfrm>
            <a:off x="6384032" y="1070664"/>
            <a:ext cx="5807968" cy="3942512"/>
          </a:xfrm>
        </p:spPr>
        <p:txBody>
          <a:bodyPr/>
          <a:lstStyle/>
          <a:p>
            <a:pPr>
              <a:lnSpc>
                <a:spcPct val="130000"/>
              </a:lnSpc>
            </a:pPr>
            <a:r>
              <a:rPr lang="en-US" sz="2400" b="1"/>
              <a:t>Scheme is unbreakable</a:t>
            </a:r>
          </a:p>
          <a:p>
            <a:pPr lvl="1">
              <a:lnSpc>
                <a:spcPct val="130000"/>
              </a:lnSpc>
            </a:pPr>
            <a:r>
              <a:rPr lang="en-US" sz="2400"/>
              <a:t>Produces random output that bears no statistical relationship to the plaintext</a:t>
            </a:r>
          </a:p>
          <a:p>
            <a:pPr lvl="1">
              <a:lnSpc>
                <a:spcPct val="130000"/>
              </a:lnSpc>
            </a:pPr>
            <a:r>
              <a:rPr lang="en-US" sz="2400"/>
              <a:t>Because the </a:t>
            </a:r>
            <a:r>
              <a:rPr lang="en-US" sz="2400" err="1"/>
              <a:t>ciphertext</a:t>
            </a:r>
            <a:r>
              <a:rPr lang="en-US" sz="2400"/>
              <a:t> contains no information whatsoever about the plaintext, there is simply no way to break the code</a:t>
            </a:r>
            <a:endParaRPr lang="en-AU" sz="2400"/>
          </a:p>
        </p:txBody>
      </p:sp>
      <p:pic>
        <p:nvPicPr>
          <p:cNvPr id="12" name="Picture Placeholder 11">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1210514" y="4688370"/>
            <a:ext cx="857014" cy="1644394"/>
          </a:xfrm>
          <a:prstGeom prst="rect">
            <a:avLst/>
          </a:prstGeom>
          <a:noFill/>
          <a:ln>
            <a:noFill/>
          </a:ln>
        </p:spPr>
      </p:pic>
    </p:spTree>
    <p:extLst>
      <p:ext uri="{BB962C8B-B14F-4D97-AF65-F5344CB8AC3E}">
        <p14:creationId xmlns:p14="http://schemas.microsoft.com/office/powerpoint/2010/main" val="947289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7573"/>
            <a:ext cx="6923112" cy="646321"/>
          </a:xfrm>
        </p:spPr>
        <p:txBody>
          <a:bodyPr wrap="square">
            <a:spAutoFit/>
          </a:bodyPr>
          <a:lstStyle/>
          <a:p>
            <a:r>
              <a:rPr lang="en-IN" altLang="en-US" sz="3600">
                <a:ea typeface="ヒラギノ角ゴ Pro W3" charset="-128"/>
              </a:rPr>
              <a:t>Difficulties</a:t>
            </a:r>
            <a:endParaRPr lang="en-US" sz="2800"/>
          </a:p>
        </p:txBody>
      </p:sp>
      <p:sp>
        <p:nvSpPr>
          <p:cNvPr id="4" name="Content Placeholder 3"/>
          <p:cNvSpPr>
            <a:spLocks noGrp="1"/>
          </p:cNvSpPr>
          <p:nvPr>
            <p:ph idx="1"/>
          </p:nvPr>
        </p:nvSpPr>
        <p:spPr>
          <a:xfrm>
            <a:off x="479376" y="1052736"/>
            <a:ext cx="11712624" cy="5041370"/>
          </a:xfrm>
        </p:spPr>
        <p:txBody>
          <a:bodyPr wrap="square">
            <a:spAutoFit/>
          </a:bodyPr>
          <a:lstStyle/>
          <a:p>
            <a:r>
              <a:rPr lang="en-US" sz="2400"/>
              <a:t>The one-time pad offers complete security but, in practice, has two fundamental difficulties:</a:t>
            </a:r>
          </a:p>
          <a:p>
            <a:pPr lvl="1"/>
            <a:r>
              <a:rPr lang="en-US" sz="2400"/>
              <a:t>There is the practical problem of making large quantities of random keys</a:t>
            </a:r>
          </a:p>
          <a:p>
            <a:pPr lvl="2"/>
            <a:r>
              <a:rPr lang="en-US" sz="2400"/>
              <a:t>Any heavily used system might require millions of random characters on a regular basis</a:t>
            </a:r>
          </a:p>
          <a:p>
            <a:pPr lvl="1"/>
            <a:r>
              <a:rPr lang="en-US" sz="2400"/>
              <a:t>Mammoth key distribution problem</a:t>
            </a:r>
          </a:p>
          <a:p>
            <a:pPr lvl="2"/>
            <a:r>
              <a:rPr lang="en-US" sz="2400"/>
              <a:t>For every message to be sent, a key of equal length is needed by both sender and receiver</a:t>
            </a:r>
          </a:p>
          <a:p>
            <a:r>
              <a:rPr lang="en-US" sz="2400"/>
              <a:t>Because of these difficulties, the one-time pad is of limited utility</a:t>
            </a:r>
          </a:p>
          <a:p>
            <a:pPr lvl="1"/>
            <a:r>
              <a:rPr lang="en-US" sz="2400"/>
              <a:t>Useful primarily for low-bandwidth channels requiring very high security</a:t>
            </a:r>
          </a:p>
          <a:p>
            <a:r>
              <a:rPr lang="en-US" sz="2400"/>
              <a:t>The one-time pad is the only cryptosystem that exhibits </a:t>
            </a:r>
            <a:r>
              <a:rPr lang="en-US" sz="2400" i="1"/>
              <a:t>perfect secrecy </a:t>
            </a:r>
            <a:r>
              <a:rPr lang="en-US" sz="2400"/>
              <a:t>(see Appendix F)</a:t>
            </a:r>
          </a:p>
        </p:txBody>
      </p:sp>
    </p:spTree>
    <p:extLst>
      <p:ext uri="{BB962C8B-B14F-4D97-AF65-F5344CB8AC3E}">
        <p14:creationId xmlns:p14="http://schemas.microsoft.com/office/powerpoint/2010/main" val="2404531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195" y="135025"/>
            <a:ext cx="7523936" cy="646321"/>
          </a:xfrm>
        </p:spPr>
        <p:txBody>
          <a:bodyPr wrap="square">
            <a:spAutoFit/>
          </a:bodyPr>
          <a:lstStyle/>
          <a:p>
            <a:r>
              <a:rPr lang="en-AU" sz="3600"/>
              <a:t>Transposition ciphers</a:t>
            </a:r>
            <a:endParaRPr lang="en-US" sz="2800"/>
          </a:p>
        </p:txBody>
      </p:sp>
      <p:sp>
        <p:nvSpPr>
          <p:cNvPr id="5" name="Rectangle 4">
            <a:extLst>
              <a:ext uri="{FF2B5EF4-FFF2-40B4-BE49-F238E27FC236}">
                <a16:creationId xmlns:a16="http://schemas.microsoft.com/office/drawing/2014/main" id="{F5D6FD26-7594-41F4-BA09-09C495788F3B}"/>
              </a:ext>
            </a:extLst>
          </p:cNvPr>
          <p:cNvSpPr/>
          <p:nvPr/>
        </p:nvSpPr>
        <p:spPr>
          <a:xfrm>
            <a:off x="373652" y="2563111"/>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9" name="Rectangle 8">
            <a:extLst>
              <a:ext uri="{FF2B5EF4-FFF2-40B4-BE49-F238E27FC236}">
                <a16:creationId xmlns:a16="http://schemas.microsoft.com/office/drawing/2014/main" id="{9EFC83F6-7BE7-4E53-BE02-37A8695EB48C}"/>
              </a:ext>
            </a:extLst>
          </p:cNvPr>
          <p:cNvSpPr/>
          <p:nvPr/>
        </p:nvSpPr>
        <p:spPr>
          <a:xfrm>
            <a:off x="341843" y="3429000"/>
            <a:ext cx="5624104" cy="523220"/>
          </a:xfrm>
          <a:prstGeom prst="rect">
            <a:avLst/>
          </a:prstGeom>
        </p:spPr>
        <p:txBody>
          <a:bodyPr wrap="none">
            <a:spAutoFit/>
          </a:bodyPr>
          <a:lstStyle/>
          <a:p>
            <a:r>
              <a:rPr lang="en-IN" altLang="en-US" b="1">
                <a:ea typeface="ヒラギノ角ゴ Pro W3" charset="-128"/>
              </a:rPr>
              <a:t>(2) Columnar Transposition Cipher</a:t>
            </a:r>
            <a:endParaRPr lang="en-US" b="1"/>
          </a:p>
        </p:txBody>
      </p:sp>
      <p:sp>
        <p:nvSpPr>
          <p:cNvPr id="14" name="Rectangle 13">
            <a:extLst>
              <a:ext uri="{FF2B5EF4-FFF2-40B4-BE49-F238E27FC236}">
                <a16:creationId xmlns:a16="http://schemas.microsoft.com/office/drawing/2014/main" id="{220A8260-220F-4400-80A5-4BB2CBA0695A}"/>
              </a:ext>
            </a:extLst>
          </p:cNvPr>
          <p:cNvSpPr/>
          <p:nvPr/>
        </p:nvSpPr>
        <p:spPr>
          <a:xfrm>
            <a:off x="347028" y="5652927"/>
            <a:ext cx="8808640" cy="523220"/>
          </a:xfrm>
          <a:prstGeom prst="rect">
            <a:avLst/>
          </a:prstGeom>
        </p:spPr>
        <p:txBody>
          <a:bodyPr wrap="square">
            <a:spAutoFit/>
          </a:bodyPr>
          <a:lstStyle/>
          <a:p>
            <a:r>
              <a:rPr lang="en-US"/>
              <a:t>https://en.wikipedia.org/wiki/Transposition_cipher</a:t>
            </a:r>
          </a:p>
        </p:txBody>
      </p:sp>
      <p:pic>
        <p:nvPicPr>
          <p:cNvPr id="2050" name="Picture 2" descr="undefined">
            <a:extLst>
              <a:ext uri="{FF2B5EF4-FFF2-40B4-BE49-F238E27FC236}">
                <a16:creationId xmlns:a16="http://schemas.microsoft.com/office/drawing/2014/main" id="{CBE1EA26-63E4-4FC6-BEFA-17EDE06AB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036" y="1637266"/>
            <a:ext cx="5072964" cy="28981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208B065-F920-4002-BB8D-622D53F10250}"/>
              </a:ext>
            </a:extLst>
          </p:cNvPr>
          <p:cNvSpPr/>
          <p:nvPr/>
        </p:nvSpPr>
        <p:spPr>
          <a:xfrm>
            <a:off x="331505" y="1320343"/>
            <a:ext cx="7879080" cy="523220"/>
          </a:xfrm>
          <a:prstGeom prst="rect">
            <a:avLst/>
          </a:prstGeom>
        </p:spPr>
        <p:txBody>
          <a:bodyPr wrap="none">
            <a:spAutoFit/>
          </a:bodyPr>
          <a:lstStyle/>
          <a:p>
            <a:r>
              <a:rPr lang="en-US" b="1">
                <a:solidFill>
                  <a:srgbClr val="202122"/>
                </a:solidFill>
                <a:latin typeface="Arial" panose="020B0604020202020204" pitchFamily="34" charset="0"/>
              </a:rPr>
              <a:t>Goals: scrambles the positions of characters</a:t>
            </a:r>
            <a:endParaRPr lang="en-US" b="1"/>
          </a:p>
        </p:txBody>
      </p:sp>
    </p:spTree>
    <p:extLst>
      <p:ext uri="{BB962C8B-B14F-4D97-AF65-F5344CB8AC3E}">
        <p14:creationId xmlns:p14="http://schemas.microsoft.com/office/powerpoint/2010/main" val="2294631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049" y="120105"/>
            <a:ext cx="7523936" cy="646321"/>
          </a:xfrm>
        </p:spPr>
        <p:txBody>
          <a:bodyPr wrap="square">
            <a:spAutoFit/>
          </a:bodyPr>
          <a:lstStyle/>
          <a:p>
            <a:r>
              <a:rPr lang="en-AU" sz="3600"/>
              <a:t>Transposition cipher</a:t>
            </a:r>
            <a:endParaRPr lang="en-US" sz="2800"/>
          </a:p>
        </p:txBody>
      </p:sp>
      <p:sp>
        <p:nvSpPr>
          <p:cNvPr id="4" name="Content Placeholder 3"/>
          <p:cNvSpPr>
            <a:spLocks noGrp="1"/>
          </p:cNvSpPr>
          <p:nvPr>
            <p:ph idx="1"/>
          </p:nvPr>
        </p:nvSpPr>
        <p:spPr>
          <a:xfrm>
            <a:off x="767408" y="1537003"/>
            <a:ext cx="11040473" cy="2092871"/>
          </a:xfrm>
        </p:spPr>
        <p:txBody>
          <a:bodyPr wrap="square">
            <a:spAutoFit/>
          </a:bodyPr>
          <a:lstStyle/>
          <a:p>
            <a:pPr>
              <a:spcBef>
                <a:spcPts val="600"/>
              </a:spcBef>
            </a:pPr>
            <a:r>
              <a:rPr lang="en-AU" sz="2400"/>
              <a:t>Simplest transposition cipher</a:t>
            </a:r>
          </a:p>
          <a:p>
            <a:pPr>
              <a:spcBef>
                <a:spcPts val="600"/>
              </a:spcBef>
            </a:pPr>
            <a:r>
              <a:rPr lang="en-AU" sz="2400"/>
              <a:t>Plaintext is written down as a sequence of diagonals and then read off as a sequence of rows</a:t>
            </a:r>
          </a:p>
          <a:p>
            <a:pPr>
              <a:spcBef>
                <a:spcPts val="600"/>
              </a:spcBef>
            </a:pPr>
            <a:r>
              <a:rPr lang="en-AU" sz="2400"/>
              <a:t>To encipher the message “</a:t>
            </a:r>
            <a:r>
              <a:rPr lang="en-AU" sz="2400">
                <a:solidFill>
                  <a:srgbClr val="FF0000"/>
                </a:solidFill>
              </a:rPr>
              <a:t>meet me after the toga party</a:t>
            </a:r>
            <a:r>
              <a:rPr lang="en-AU" sz="2400"/>
              <a:t>” with a rail fence of depth 2, we would write:</a:t>
            </a:r>
          </a:p>
        </p:txBody>
      </p:sp>
      <p:sp>
        <p:nvSpPr>
          <p:cNvPr id="3" name="Content Placeholder 2"/>
          <p:cNvSpPr>
            <a:spLocks noGrp="1"/>
          </p:cNvSpPr>
          <p:nvPr>
            <p:ph idx="13"/>
          </p:nvPr>
        </p:nvSpPr>
        <p:spPr>
          <a:xfrm>
            <a:off x="1757844" y="4984804"/>
            <a:ext cx="5987008" cy="904853"/>
          </a:xfrm>
        </p:spPr>
        <p:txBody>
          <a:bodyPr wrap="square">
            <a:spAutoFit/>
          </a:bodyPr>
          <a:lstStyle/>
          <a:p>
            <a:pPr lvl="1">
              <a:buNone/>
            </a:pPr>
            <a:r>
              <a:rPr lang="en-AU" sz="2400"/>
              <a:t>Encrypted message is:</a:t>
            </a:r>
          </a:p>
          <a:p>
            <a:pPr lvl="1">
              <a:buNone/>
            </a:pPr>
            <a:r>
              <a:rPr lang="en-AU" sz="2400"/>
              <a:t>	MEMATRHTGPRYETEFETEOAAT</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434156" y="3734207"/>
            <a:ext cx="1444752" cy="2462784"/>
          </a:xfrm>
          <a:prstGeom prst="rect">
            <a:avLst/>
          </a:prstGeom>
          <a:noFill/>
          <a:ln>
            <a:noFill/>
          </a:ln>
        </p:spPr>
      </p:pic>
      <p:sp>
        <p:nvSpPr>
          <p:cNvPr id="5" name="Rectangle 4">
            <a:extLst>
              <a:ext uri="{FF2B5EF4-FFF2-40B4-BE49-F238E27FC236}">
                <a16:creationId xmlns:a16="http://schemas.microsoft.com/office/drawing/2014/main" id="{F5D6FD26-7594-41F4-BA09-09C495788F3B}"/>
              </a:ext>
            </a:extLst>
          </p:cNvPr>
          <p:cNvSpPr/>
          <p:nvPr/>
        </p:nvSpPr>
        <p:spPr>
          <a:xfrm>
            <a:off x="1049694" y="943463"/>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6" name="Rectangle 5">
            <a:extLst>
              <a:ext uri="{FF2B5EF4-FFF2-40B4-BE49-F238E27FC236}">
                <a16:creationId xmlns:a16="http://schemas.microsoft.com/office/drawing/2014/main" id="{0D808CA5-868C-4C24-A9D5-EE270BB02546}"/>
              </a:ext>
            </a:extLst>
          </p:cNvPr>
          <p:cNvSpPr/>
          <p:nvPr/>
        </p:nvSpPr>
        <p:spPr>
          <a:xfrm>
            <a:off x="528134" y="5793067"/>
            <a:ext cx="8371469" cy="523220"/>
          </a:xfrm>
          <a:prstGeom prst="rect">
            <a:avLst/>
          </a:prstGeom>
        </p:spPr>
        <p:txBody>
          <a:bodyPr wrap="square">
            <a:spAutoFit/>
          </a:bodyPr>
          <a:lstStyle/>
          <a:p>
            <a:r>
              <a:rPr lang="en-US"/>
              <a:t>https://en.wikipedia.org/wiki/Rail_fence_cipher</a:t>
            </a:r>
          </a:p>
        </p:txBody>
      </p:sp>
      <p:pic>
        <p:nvPicPr>
          <p:cNvPr id="11" name="Picture 10">
            <a:extLst>
              <a:ext uri="{FF2B5EF4-FFF2-40B4-BE49-F238E27FC236}">
                <a16:creationId xmlns:a16="http://schemas.microsoft.com/office/drawing/2014/main" id="{56867F6A-1598-4200-AB23-E2E8C0EA5381}"/>
              </a:ext>
            </a:extLst>
          </p:cNvPr>
          <p:cNvPicPr>
            <a:picLocks noChangeAspect="1"/>
          </p:cNvPicPr>
          <p:nvPr/>
        </p:nvPicPr>
        <p:blipFill>
          <a:blip r:embed="rId4"/>
          <a:stretch>
            <a:fillRect/>
          </a:stretch>
        </p:blipFill>
        <p:spPr>
          <a:xfrm>
            <a:off x="1049694" y="3564846"/>
            <a:ext cx="10926608" cy="993328"/>
          </a:xfrm>
          <a:prstGeom prst="rect">
            <a:avLst/>
          </a:prstGeom>
        </p:spPr>
      </p:pic>
      <p:cxnSp>
        <p:nvCxnSpPr>
          <p:cNvPr id="13" name="Straight Arrow Connector 12">
            <a:extLst>
              <a:ext uri="{FF2B5EF4-FFF2-40B4-BE49-F238E27FC236}">
                <a16:creationId xmlns:a16="http://schemas.microsoft.com/office/drawing/2014/main" id="{7783BC92-16C7-4BDD-A7A3-FBB147B62B8F}"/>
              </a:ext>
            </a:extLst>
          </p:cNvPr>
          <p:cNvCxnSpPr>
            <a:cxnSpLocks/>
          </p:cNvCxnSpPr>
          <p:nvPr/>
        </p:nvCxnSpPr>
        <p:spPr bwMode="auto">
          <a:xfrm>
            <a:off x="1114925" y="3991980"/>
            <a:ext cx="842503" cy="44615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4" name="Arrow: Right 13">
            <a:extLst>
              <a:ext uri="{FF2B5EF4-FFF2-40B4-BE49-F238E27FC236}">
                <a16:creationId xmlns:a16="http://schemas.microsoft.com/office/drawing/2014/main" id="{30006851-03BF-4875-BC88-8C454D8A2489}"/>
              </a:ext>
            </a:extLst>
          </p:cNvPr>
          <p:cNvSpPr/>
          <p:nvPr/>
        </p:nvSpPr>
        <p:spPr bwMode="auto">
          <a:xfrm>
            <a:off x="5735960" y="4558174"/>
            <a:ext cx="1800200" cy="3065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5" name="TextBox 14">
            <a:extLst>
              <a:ext uri="{FF2B5EF4-FFF2-40B4-BE49-F238E27FC236}">
                <a16:creationId xmlns:a16="http://schemas.microsoft.com/office/drawing/2014/main" id="{AAC7594E-186E-4AF4-A360-F11726C5A71A}"/>
              </a:ext>
            </a:extLst>
          </p:cNvPr>
          <p:cNvSpPr txBox="1"/>
          <p:nvPr/>
        </p:nvSpPr>
        <p:spPr>
          <a:xfrm>
            <a:off x="5992542" y="4730562"/>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2289326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9429"/>
            <a:ext cx="8229600" cy="646321"/>
          </a:xfrm>
        </p:spPr>
        <p:txBody>
          <a:bodyPr wrap="square">
            <a:spAutoFit/>
          </a:bodyPr>
          <a:lstStyle/>
          <a:p>
            <a:r>
              <a:rPr lang="en-IN" altLang="en-US" sz="3600">
                <a:ea typeface="ヒラギノ角ゴ Pro W3" charset="-128"/>
              </a:rPr>
              <a:t>Columnar Transposition Cipher</a:t>
            </a:r>
            <a:endParaRPr lang="en-US" sz="2800"/>
          </a:p>
        </p:txBody>
      </p:sp>
      <p:sp>
        <p:nvSpPr>
          <p:cNvPr id="4" name="Content Placeholder 3"/>
          <p:cNvSpPr>
            <a:spLocks noGrp="1"/>
          </p:cNvSpPr>
          <p:nvPr>
            <p:ph idx="1"/>
          </p:nvPr>
        </p:nvSpPr>
        <p:spPr>
          <a:xfrm>
            <a:off x="695414" y="1052736"/>
            <a:ext cx="11460596" cy="1978993"/>
          </a:xfrm>
        </p:spPr>
        <p:txBody>
          <a:bodyPr wrap="square">
            <a:spAutoFit/>
          </a:bodyPr>
          <a:lstStyle/>
          <a:p>
            <a:pPr>
              <a:spcBef>
                <a:spcPts val="600"/>
              </a:spcBef>
            </a:pPr>
            <a:r>
              <a:rPr lang="en-US" sz="2800"/>
              <a:t>Is a more complex transposition</a:t>
            </a:r>
            <a:endParaRPr lang="en-AU" sz="2800"/>
          </a:p>
          <a:p>
            <a:pPr>
              <a:spcBef>
                <a:spcPts val="600"/>
              </a:spcBef>
            </a:pPr>
            <a:r>
              <a:rPr lang="en-AU" sz="2800"/>
              <a:t>Write the message in a rectangle, row by row, and read the message off, column by column, but permute the order of the columns</a:t>
            </a:r>
          </a:p>
          <a:p>
            <a:pPr lvl="1"/>
            <a:r>
              <a:rPr lang="en-AU" sz="2800"/>
              <a:t>The order of the columns then becomes the key to the algorithm</a:t>
            </a:r>
          </a:p>
        </p:txBody>
      </p:sp>
      <p:sp>
        <p:nvSpPr>
          <p:cNvPr id="3" name="Content Placeholder 2"/>
          <p:cNvSpPr>
            <a:spLocks noGrp="1"/>
          </p:cNvSpPr>
          <p:nvPr>
            <p:ph idx="13"/>
          </p:nvPr>
        </p:nvSpPr>
        <p:spPr>
          <a:xfrm>
            <a:off x="1981200" y="5805264"/>
            <a:ext cx="8229600" cy="461655"/>
          </a:xfrm>
        </p:spPr>
        <p:txBody>
          <a:bodyPr>
            <a:spAutoFit/>
          </a:bodyPr>
          <a:lstStyle/>
          <a:p>
            <a:pPr lvl="1">
              <a:buNone/>
            </a:pPr>
            <a:r>
              <a:rPr lang="en-AU" sz="2400"/>
              <a:t>Ciphertext:   TTNAAPTMTSUOAODWCOIXKNLYPETZ</a:t>
            </a:r>
          </a:p>
        </p:txBody>
      </p:sp>
      <p:pic>
        <p:nvPicPr>
          <p:cNvPr id="9" name="Picture 8">
            <a:extLst>
              <a:ext uri="{FF2B5EF4-FFF2-40B4-BE49-F238E27FC236}">
                <a16:creationId xmlns:a16="http://schemas.microsoft.com/office/drawing/2014/main" id="{5F6A5199-4FC5-431F-8751-EC70A047E157}"/>
              </a:ext>
            </a:extLst>
          </p:cNvPr>
          <p:cNvPicPr>
            <a:picLocks noChangeAspect="1"/>
          </p:cNvPicPr>
          <p:nvPr/>
        </p:nvPicPr>
        <p:blipFill>
          <a:blip r:embed="rId3"/>
          <a:stretch>
            <a:fillRect/>
          </a:stretch>
        </p:blipFill>
        <p:spPr>
          <a:xfrm>
            <a:off x="2768832" y="3248715"/>
            <a:ext cx="6123766" cy="2433391"/>
          </a:xfrm>
          <a:prstGeom prst="rect">
            <a:avLst/>
          </a:prstGeom>
        </p:spPr>
      </p:pic>
      <p:sp>
        <p:nvSpPr>
          <p:cNvPr id="10" name="Arrow: Right 9">
            <a:extLst>
              <a:ext uri="{FF2B5EF4-FFF2-40B4-BE49-F238E27FC236}">
                <a16:creationId xmlns:a16="http://schemas.microsoft.com/office/drawing/2014/main" id="{04840BF9-FD1E-41B7-BF21-8F801A92899E}"/>
              </a:ext>
            </a:extLst>
          </p:cNvPr>
          <p:cNvSpPr/>
          <p:nvPr/>
        </p:nvSpPr>
        <p:spPr bwMode="auto">
          <a:xfrm>
            <a:off x="3027699" y="2995944"/>
            <a:ext cx="5328592" cy="21698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Arrow: Down 10">
            <a:extLst>
              <a:ext uri="{FF2B5EF4-FFF2-40B4-BE49-F238E27FC236}">
                <a16:creationId xmlns:a16="http://schemas.microsoft.com/office/drawing/2014/main" id="{89E1B2D6-F610-4015-BC45-FAA9A3759A37}"/>
              </a:ext>
            </a:extLst>
          </p:cNvPr>
          <p:cNvSpPr/>
          <p:nvPr/>
        </p:nvSpPr>
        <p:spPr bwMode="auto">
          <a:xfrm>
            <a:off x="9268808" y="3404555"/>
            <a:ext cx="308720" cy="19789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TextBox 11">
            <a:extLst>
              <a:ext uri="{FF2B5EF4-FFF2-40B4-BE49-F238E27FC236}">
                <a16:creationId xmlns:a16="http://schemas.microsoft.com/office/drawing/2014/main" id="{529E27D2-B690-43C1-A5D8-F7903AEDCEF8}"/>
              </a:ext>
            </a:extLst>
          </p:cNvPr>
          <p:cNvSpPr txBox="1"/>
          <p:nvPr/>
        </p:nvSpPr>
        <p:spPr>
          <a:xfrm>
            <a:off x="9645080" y="4227579"/>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1440873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68231"/>
            <a:ext cx="6419056" cy="646321"/>
          </a:xfrm>
        </p:spPr>
        <p:txBody>
          <a:bodyPr wrap="square">
            <a:spAutoFit/>
          </a:bodyPr>
          <a:lstStyle/>
          <a:p>
            <a:r>
              <a:rPr lang="en-IN" altLang="en-US" sz="3600" b="1">
                <a:ea typeface="ヒラギノ角ゴ Pro W3" charset="-128"/>
              </a:rPr>
              <a:t>Summary</a:t>
            </a:r>
            <a:endParaRPr lang="en-US" sz="2800" b="1"/>
          </a:p>
        </p:txBody>
      </p:sp>
      <p:sp>
        <p:nvSpPr>
          <p:cNvPr id="4" name="Content Placeholder 3"/>
          <p:cNvSpPr>
            <a:spLocks noGrp="1"/>
          </p:cNvSpPr>
          <p:nvPr>
            <p:ph idx="1"/>
          </p:nvPr>
        </p:nvSpPr>
        <p:spPr>
          <a:xfrm>
            <a:off x="924910" y="1106996"/>
            <a:ext cx="10067633" cy="1839724"/>
          </a:xfrm>
        </p:spPr>
        <p:txBody>
          <a:bodyPr wrap="square">
            <a:spAutoFit/>
          </a:bodyPr>
          <a:lstStyle/>
          <a:p>
            <a:pPr>
              <a:lnSpc>
                <a:spcPct val="150000"/>
              </a:lnSpc>
              <a:spcBef>
                <a:spcPts val="600"/>
              </a:spcBef>
            </a:pPr>
            <a:r>
              <a:rPr lang="en-US" sz="2400"/>
              <a:t>Present an overview of the main concepts of symmetric cryptography</a:t>
            </a:r>
          </a:p>
          <a:p>
            <a:pPr>
              <a:lnSpc>
                <a:spcPct val="150000"/>
              </a:lnSpc>
              <a:spcBef>
                <a:spcPts val="600"/>
              </a:spcBef>
            </a:pPr>
            <a:r>
              <a:rPr lang="en-US" sz="2400"/>
              <a:t>Explain the difference between cryptanalysis and brute-force attack</a:t>
            </a:r>
          </a:p>
          <a:p>
            <a:pPr>
              <a:lnSpc>
                <a:spcPct val="150000"/>
              </a:lnSpc>
              <a:spcBef>
                <a:spcPts val="600"/>
              </a:spcBef>
            </a:pPr>
            <a:r>
              <a:rPr lang="en-US" sz="2400"/>
              <a:t>Understand the operation of a </a:t>
            </a:r>
            <a:r>
              <a:rPr lang="en-US" sz="2400" err="1"/>
              <a:t>monoalphabetic</a:t>
            </a:r>
            <a:r>
              <a:rPr lang="en-US" sz="2400"/>
              <a:t> substitution cipher</a:t>
            </a:r>
            <a:endParaRPr lang="en-AU" sz="2400"/>
          </a:p>
        </p:txBody>
      </p:sp>
      <p:sp>
        <p:nvSpPr>
          <p:cNvPr id="3" name="Content Placeholder 2"/>
          <p:cNvSpPr>
            <a:spLocks noGrp="1"/>
          </p:cNvSpPr>
          <p:nvPr>
            <p:ph idx="13"/>
          </p:nvPr>
        </p:nvSpPr>
        <p:spPr>
          <a:xfrm>
            <a:off x="924911" y="3288602"/>
            <a:ext cx="8229600" cy="1092597"/>
          </a:xfrm>
        </p:spPr>
        <p:txBody>
          <a:bodyPr wrap="square">
            <a:spAutoFit/>
          </a:bodyPr>
          <a:lstStyle/>
          <a:p>
            <a:pPr>
              <a:lnSpc>
                <a:spcPct val="150000"/>
              </a:lnSpc>
              <a:spcBef>
                <a:spcPts val="600"/>
              </a:spcBef>
            </a:pPr>
            <a:r>
              <a:rPr lang="en-US" sz="2400"/>
              <a:t>Understand the operation of a polyalphabetic cipher</a:t>
            </a:r>
          </a:p>
          <a:p>
            <a:pPr>
              <a:spcBef>
                <a:spcPts val="600"/>
              </a:spcBef>
            </a:pPr>
            <a:r>
              <a:rPr lang="en-US" sz="2400"/>
              <a:t>Present an overview of the Hill cipher</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039711" y="4876800"/>
            <a:ext cx="2112579" cy="1166648"/>
          </a:xfrm>
          <a:prstGeom prst="rect">
            <a:avLst/>
          </a:prstGeom>
          <a:noFill/>
          <a:ln>
            <a:noFill/>
          </a:ln>
        </p:spPr>
      </p:pic>
    </p:spTree>
    <p:extLst>
      <p:ext uri="{BB962C8B-B14F-4D97-AF65-F5344CB8AC3E}">
        <p14:creationId xmlns:p14="http://schemas.microsoft.com/office/powerpoint/2010/main" val="3865137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A303-53D7-4151-BE36-397FCA5FE75A}"/>
              </a:ext>
            </a:extLst>
          </p:cNvPr>
          <p:cNvSpPr>
            <a:spLocks noGrp="1"/>
          </p:cNvSpPr>
          <p:nvPr>
            <p:ph type="title"/>
          </p:nvPr>
        </p:nvSpPr>
        <p:spPr>
          <a:xfrm>
            <a:off x="1345381" y="0"/>
            <a:ext cx="9002429" cy="799411"/>
          </a:xfrm>
        </p:spPr>
        <p:txBody>
          <a:bodyPr/>
          <a:lstStyle/>
          <a:p>
            <a:r>
              <a:rPr lang="en-US"/>
              <a:t>Modern cipher systems</a:t>
            </a:r>
          </a:p>
        </p:txBody>
      </p:sp>
      <p:pic>
        <p:nvPicPr>
          <p:cNvPr id="6" name="Picture 5">
            <a:extLst>
              <a:ext uri="{FF2B5EF4-FFF2-40B4-BE49-F238E27FC236}">
                <a16:creationId xmlns:a16="http://schemas.microsoft.com/office/drawing/2014/main" id="{65512403-3EC5-4688-B258-E12867F767F4}"/>
              </a:ext>
            </a:extLst>
          </p:cNvPr>
          <p:cNvPicPr>
            <a:picLocks noChangeAspect="1"/>
          </p:cNvPicPr>
          <p:nvPr/>
        </p:nvPicPr>
        <p:blipFill>
          <a:blip r:embed="rId2"/>
          <a:stretch>
            <a:fillRect/>
          </a:stretch>
        </p:blipFill>
        <p:spPr>
          <a:xfrm>
            <a:off x="1766348" y="1124744"/>
            <a:ext cx="8581462" cy="5256584"/>
          </a:xfrm>
          <a:prstGeom prst="rect">
            <a:avLst/>
          </a:prstGeom>
        </p:spPr>
      </p:pic>
    </p:spTree>
    <p:extLst>
      <p:ext uri="{BB962C8B-B14F-4D97-AF65-F5344CB8AC3E}">
        <p14:creationId xmlns:p14="http://schemas.microsoft.com/office/powerpoint/2010/main" val="53804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04429"/>
            <a:ext cx="6661248" cy="792163"/>
          </a:xfrm>
        </p:spPr>
        <p:txBody>
          <a:bodyPr/>
          <a:lstStyle/>
          <a:p>
            <a:pPr eaLnBrk="1" hangingPunct="1"/>
            <a:r>
              <a:rPr lang="en-GB" altLang="en-US"/>
              <a:t>What is cryptograph</a:t>
            </a:r>
            <a:r>
              <a:rPr lang="en-US" altLang="en-US"/>
              <a:t>?</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343472" y="1035162"/>
            <a:ext cx="8206680" cy="4967287"/>
          </a:xfrm>
        </p:spPr>
        <p:txBody>
          <a:bodyPr/>
          <a:lstStyle/>
          <a:p>
            <a:pPr eaLnBrk="1" hangingPunct="1">
              <a:spcBef>
                <a:spcPct val="25000"/>
              </a:spcBef>
            </a:pPr>
            <a:r>
              <a:rPr lang="en-US" altLang="en-US" dirty="0"/>
              <a:t>Cryptology= Cryptography + Cryptanalysis</a:t>
            </a:r>
            <a:endParaRPr lang="en-GB" altLang="en-US" dirty="0"/>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a:off x="5860618" y="1507927"/>
            <a:ext cx="1532396" cy="454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58D3E79E-1E54-474B-9B0B-8529F6CD010A}"/>
              </a:ext>
            </a:extLst>
          </p:cNvPr>
          <p:cNvSpPr/>
          <p:nvPr/>
        </p:nvSpPr>
        <p:spPr>
          <a:xfrm>
            <a:off x="855419" y="2208767"/>
            <a:ext cx="2906565"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Confidentiality</a:t>
            </a:r>
            <a:endParaRPr lang="en-US" dirty="0"/>
          </a:p>
        </p:txBody>
      </p:sp>
      <p:sp>
        <p:nvSpPr>
          <p:cNvPr id="10" name="Rectangle 9">
            <a:extLst>
              <a:ext uri="{FF2B5EF4-FFF2-40B4-BE49-F238E27FC236}">
                <a16:creationId xmlns:a16="http://schemas.microsoft.com/office/drawing/2014/main" id="{395ED866-991E-4FBB-A0E8-1616834BB8E1}"/>
              </a:ext>
            </a:extLst>
          </p:cNvPr>
          <p:cNvSpPr/>
          <p:nvPr/>
        </p:nvSpPr>
        <p:spPr>
          <a:xfrm>
            <a:off x="941240" y="4370466"/>
            <a:ext cx="2925801"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Authentication</a:t>
            </a:r>
            <a:endParaRPr lang="en-US" dirty="0"/>
          </a:p>
        </p:txBody>
      </p:sp>
      <p:sp>
        <p:nvSpPr>
          <p:cNvPr id="11" name="Rectangle 10">
            <a:extLst>
              <a:ext uri="{FF2B5EF4-FFF2-40B4-BE49-F238E27FC236}">
                <a16:creationId xmlns:a16="http://schemas.microsoft.com/office/drawing/2014/main" id="{67AEF098-5D07-4512-8A64-E78E53453818}"/>
              </a:ext>
            </a:extLst>
          </p:cNvPr>
          <p:cNvSpPr/>
          <p:nvPr/>
        </p:nvSpPr>
        <p:spPr>
          <a:xfrm>
            <a:off x="926822" y="3697868"/>
            <a:ext cx="1925527"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Integrity</a:t>
            </a:r>
            <a:endParaRPr lang="en-US" dirty="0"/>
          </a:p>
        </p:txBody>
      </p:sp>
      <p:sp>
        <p:nvSpPr>
          <p:cNvPr id="13" name="Rectangle 12">
            <a:extLst>
              <a:ext uri="{FF2B5EF4-FFF2-40B4-BE49-F238E27FC236}">
                <a16:creationId xmlns:a16="http://schemas.microsoft.com/office/drawing/2014/main" id="{F3509AA8-0CA5-48E7-8478-5CE6A5572C69}"/>
              </a:ext>
            </a:extLst>
          </p:cNvPr>
          <p:cNvSpPr/>
          <p:nvPr/>
        </p:nvSpPr>
        <p:spPr>
          <a:xfrm>
            <a:off x="868814" y="5156215"/>
            <a:ext cx="5788764"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Non-repudiation (Accountability)</a:t>
            </a:r>
            <a:endParaRPr lang="en-US" dirty="0"/>
          </a:p>
        </p:txBody>
      </p:sp>
      <p:sp>
        <p:nvSpPr>
          <p:cNvPr id="17" name="Rectangle 16">
            <a:extLst>
              <a:ext uri="{FF2B5EF4-FFF2-40B4-BE49-F238E27FC236}">
                <a16:creationId xmlns:a16="http://schemas.microsoft.com/office/drawing/2014/main" id="{69464221-2D12-402A-9BB2-5CC167591CE2}"/>
              </a:ext>
            </a:extLst>
          </p:cNvPr>
          <p:cNvSpPr/>
          <p:nvPr/>
        </p:nvSpPr>
        <p:spPr>
          <a:xfrm>
            <a:off x="941240" y="5874530"/>
            <a:ext cx="23390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Availability</a:t>
            </a:r>
            <a:endParaRPr lang="en-US" dirty="0"/>
          </a:p>
        </p:txBody>
      </p:sp>
      <p:sp>
        <p:nvSpPr>
          <p:cNvPr id="18" name="Rectangle 17">
            <a:extLst>
              <a:ext uri="{FF2B5EF4-FFF2-40B4-BE49-F238E27FC236}">
                <a16:creationId xmlns:a16="http://schemas.microsoft.com/office/drawing/2014/main" id="{9BB79019-F4EA-429D-A8FD-4425949F1F96}"/>
              </a:ext>
            </a:extLst>
          </p:cNvPr>
          <p:cNvSpPr/>
          <p:nvPr/>
        </p:nvSpPr>
        <p:spPr>
          <a:xfrm>
            <a:off x="868814" y="2870557"/>
            <a:ext cx="18245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Privacy</a:t>
            </a:r>
            <a:endParaRPr lang="en-US" dirty="0"/>
          </a:p>
        </p:txBody>
      </p:sp>
      <p:sp>
        <p:nvSpPr>
          <p:cNvPr id="21" name="TextBox 20">
            <a:extLst>
              <a:ext uri="{FF2B5EF4-FFF2-40B4-BE49-F238E27FC236}">
                <a16:creationId xmlns:a16="http://schemas.microsoft.com/office/drawing/2014/main" id="{A9450067-7C88-4CD5-AD2C-13AE90EDFB1B}"/>
              </a:ext>
            </a:extLst>
          </p:cNvPr>
          <p:cNvSpPr txBox="1"/>
          <p:nvPr/>
        </p:nvSpPr>
        <p:spPr>
          <a:xfrm>
            <a:off x="1447220" y="1617683"/>
            <a:ext cx="1188146" cy="584775"/>
          </a:xfrm>
          <a:prstGeom prst="rect">
            <a:avLst/>
          </a:prstGeom>
          <a:noFill/>
        </p:spPr>
        <p:txBody>
          <a:bodyPr wrap="none" rtlCol="0">
            <a:spAutoFit/>
          </a:bodyPr>
          <a:lstStyle/>
          <a:p>
            <a:r>
              <a:rPr lang="en-US" sz="3200" b="1" u="sng"/>
              <a:t>Goals</a:t>
            </a:r>
          </a:p>
        </p:txBody>
      </p:sp>
      <p:sp>
        <p:nvSpPr>
          <p:cNvPr id="19" name="TextBox 18">
            <a:extLst>
              <a:ext uri="{FF2B5EF4-FFF2-40B4-BE49-F238E27FC236}">
                <a16:creationId xmlns:a16="http://schemas.microsoft.com/office/drawing/2014/main" id="{29B02A3E-5BF7-49E2-B316-01B3196F0894}"/>
              </a:ext>
            </a:extLst>
          </p:cNvPr>
          <p:cNvSpPr txBox="1"/>
          <p:nvPr/>
        </p:nvSpPr>
        <p:spPr>
          <a:xfrm>
            <a:off x="6666870" y="1962616"/>
            <a:ext cx="5440913" cy="1815882"/>
          </a:xfrm>
          <a:prstGeom prst="rect">
            <a:avLst/>
          </a:prstGeom>
          <a:noFill/>
        </p:spPr>
        <p:txBody>
          <a:bodyPr wrap="square" rtlCol="0">
            <a:spAutoFit/>
          </a:bodyPr>
          <a:lstStyle/>
          <a:p>
            <a:r>
              <a:rPr lang="en-US" b="1"/>
              <a:t>Cipher systems</a:t>
            </a:r>
          </a:p>
          <a:p>
            <a:pPr lvl="1"/>
            <a:r>
              <a:rPr lang="en-US"/>
              <a:t>- Sysmmetric (AES)</a:t>
            </a:r>
          </a:p>
          <a:p>
            <a:pPr lvl="1"/>
            <a:r>
              <a:rPr lang="en-US"/>
              <a:t>- Asymmetric (RSA, ECC, CRYSTALS-KYBER)</a:t>
            </a:r>
          </a:p>
        </p:txBody>
      </p:sp>
      <p:sp>
        <p:nvSpPr>
          <p:cNvPr id="7" name="Arrow: Down 6">
            <a:extLst>
              <a:ext uri="{FF2B5EF4-FFF2-40B4-BE49-F238E27FC236}">
                <a16:creationId xmlns:a16="http://schemas.microsoft.com/office/drawing/2014/main" id="{E047D41A-855E-42CF-87CF-9427AB1E5E96}"/>
              </a:ext>
            </a:extLst>
          </p:cNvPr>
          <p:cNvSpPr/>
          <p:nvPr/>
        </p:nvSpPr>
        <p:spPr bwMode="auto">
          <a:xfrm rot="5400000">
            <a:off x="5874611" y="2661350"/>
            <a:ext cx="442776"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2" name="Straight Connector 11">
            <a:extLst>
              <a:ext uri="{FF2B5EF4-FFF2-40B4-BE49-F238E27FC236}">
                <a16:creationId xmlns:a16="http://schemas.microsoft.com/office/drawing/2014/main" id="{E565FA75-E241-43CE-A253-43C984C3B8BD}"/>
              </a:ext>
            </a:extLst>
          </p:cNvPr>
          <p:cNvCxnSpPr>
            <a:cxnSpLocks/>
          </p:cNvCxnSpPr>
          <p:nvPr/>
        </p:nvCxnSpPr>
        <p:spPr bwMode="auto">
          <a:xfrm>
            <a:off x="941240" y="3722324"/>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59BED67-D942-4C52-B01A-F026B76D8866}"/>
              </a:ext>
            </a:extLst>
          </p:cNvPr>
          <p:cNvCxnSpPr>
            <a:cxnSpLocks/>
          </p:cNvCxnSpPr>
          <p:nvPr/>
        </p:nvCxnSpPr>
        <p:spPr bwMode="auto">
          <a:xfrm>
            <a:off x="911424" y="5679435"/>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C0D91C8-2F67-46F2-9407-5E1BDEA2A676}"/>
              </a:ext>
            </a:extLst>
          </p:cNvPr>
          <p:cNvSpPr txBox="1"/>
          <p:nvPr/>
        </p:nvSpPr>
        <p:spPr>
          <a:xfrm>
            <a:off x="6594681" y="3901106"/>
            <a:ext cx="5788764" cy="1384995"/>
          </a:xfrm>
          <a:prstGeom prst="rect">
            <a:avLst/>
          </a:prstGeom>
          <a:noFill/>
        </p:spPr>
        <p:txBody>
          <a:bodyPr wrap="square" rtlCol="0">
            <a:spAutoFit/>
          </a:bodyPr>
          <a:lstStyle/>
          <a:p>
            <a:r>
              <a:rPr lang="en-US"/>
              <a:t>Hash functions</a:t>
            </a:r>
          </a:p>
          <a:p>
            <a:r>
              <a:rPr lang="en-US"/>
              <a:t>Message authentication code (MAC)</a:t>
            </a:r>
          </a:p>
          <a:p>
            <a:r>
              <a:rPr lang="en-US"/>
              <a:t>Digital signature (digital certificate)</a:t>
            </a:r>
          </a:p>
        </p:txBody>
      </p:sp>
      <p:sp>
        <p:nvSpPr>
          <p:cNvPr id="28" name="Arrow: Down 27">
            <a:extLst>
              <a:ext uri="{FF2B5EF4-FFF2-40B4-BE49-F238E27FC236}">
                <a16:creationId xmlns:a16="http://schemas.microsoft.com/office/drawing/2014/main" id="{00A880F4-1F07-46C6-8759-D02C15F31F10}"/>
              </a:ext>
            </a:extLst>
          </p:cNvPr>
          <p:cNvSpPr/>
          <p:nvPr/>
        </p:nvSpPr>
        <p:spPr bwMode="auto">
          <a:xfrm rot="5400000">
            <a:off x="5852003" y="4227341"/>
            <a:ext cx="442778"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ECA299A4-3503-4AB1-A5EF-113F763FA59B}"/>
              </a:ext>
            </a:extLst>
          </p:cNvPr>
          <p:cNvSpPr txBox="1"/>
          <p:nvPr/>
        </p:nvSpPr>
        <p:spPr>
          <a:xfrm>
            <a:off x="7393014" y="1536584"/>
            <a:ext cx="1223412" cy="523220"/>
          </a:xfrm>
          <a:prstGeom prst="rect">
            <a:avLst/>
          </a:prstGeom>
          <a:noFill/>
        </p:spPr>
        <p:txBody>
          <a:bodyPr wrap="none" rtlCol="0">
            <a:spAutoFit/>
          </a:bodyPr>
          <a:lstStyle/>
          <a:p>
            <a:r>
              <a:rPr lang="en-US" b="1">
                <a:solidFill>
                  <a:srgbClr val="FF0000"/>
                </a:solidFill>
              </a:rPr>
              <a:t>What?</a:t>
            </a:r>
          </a:p>
        </p:txBody>
      </p:sp>
    </p:spTree>
    <p:extLst>
      <p:ext uri="{BB962C8B-B14F-4D97-AF65-F5344CB8AC3E}">
        <p14:creationId xmlns:p14="http://schemas.microsoft.com/office/powerpoint/2010/main" val="202779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58782" y="107362"/>
            <a:ext cx="6661248" cy="792163"/>
          </a:xfrm>
        </p:spPr>
        <p:txBody>
          <a:bodyPr/>
          <a:lstStyle/>
          <a:p>
            <a:pPr eaLnBrk="1" hangingPunct="1"/>
            <a:r>
              <a:rPr lang="en-GB" altLang="en-US"/>
              <a:t>H</a:t>
            </a:r>
            <a:r>
              <a:rPr lang="en-US" altLang="en-US"/>
              <a:t>ow </a:t>
            </a:r>
            <a:r>
              <a:rPr lang="en-GB" altLang="en-US"/>
              <a:t>cryptograph </a:t>
            </a:r>
            <a:r>
              <a:rPr lang="en-US" altLang="en-US"/>
              <a:t>works?</a:t>
            </a:r>
            <a:endParaRPr lang="en-GB" altLang="en-US"/>
          </a:p>
        </p:txBody>
      </p:sp>
      <p:sp>
        <p:nvSpPr>
          <p:cNvPr id="2" name="Rectangle 1">
            <a:extLst>
              <a:ext uri="{FF2B5EF4-FFF2-40B4-BE49-F238E27FC236}">
                <a16:creationId xmlns:a16="http://schemas.microsoft.com/office/drawing/2014/main" id="{4E2277A9-29C8-427E-BBD2-AFE18E2CE9EA}"/>
              </a:ext>
            </a:extLst>
          </p:cNvPr>
          <p:cNvSpPr/>
          <p:nvPr/>
        </p:nvSpPr>
        <p:spPr>
          <a:xfrm>
            <a:off x="695400" y="1016124"/>
            <a:ext cx="5670376" cy="523220"/>
          </a:xfrm>
          <a:prstGeom prst="rect">
            <a:avLst/>
          </a:prstGeom>
        </p:spPr>
        <p:txBody>
          <a:bodyPr wrap="square">
            <a:spAutoFit/>
          </a:bodyPr>
          <a:lstStyle/>
          <a:p>
            <a:r>
              <a:rPr lang="en-US" b="1"/>
              <a:t>1. Cipher systems</a:t>
            </a:r>
          </a:p>
        </p:txBody>
      </p:sp>
      <p:sp>
        <p:nvSpPr>
          <p:cNvPr id="5" name="TextBox 4">
            <a:extLst>
              <a:ext uri="{FF2B5EF4-FFF2-40B4-BE49-F238E27FC236}">
                <a16:creationId xmlns:a16="http://schemas.microsoft.com/office/drawing/2014/main" id="{3A159177-3460-4F4E-B44C-35288D69FC51}"/>
              </a:ext>
            </a:extLst>
          </p:cNvPr>
          <p:cNvSpPr txBox="1"/>
          <p:nvPr/>
        </p:nvSpPr>
        <p:spPr>
          <a:xfrm>
            <a:off x="551384" y="1851468"/>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6" name="TextBox 5">
            <a:extLst>
              <a:ext uri="{FF2B5EF4-FFF2-40B4-BE49-F238E27FC236}">
                <a16:creationId xmlns:a16="http://schemas.microsoft.com/office/drawing/2014/main" id="{9C0F943A-BB98-4426-BB25-D3C61B29E489}"/>
              </a:ext>
            </a:extLst>
          </p:cNvPr>
          <p:cNvSpPr txBox="1"/>
          <p:nvPr/>
        </p:nvSpPr>
        <p:spPr>
          <a:xfrm>
            <a:off x="6177497" y="1863343"/>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7" name="TextBox 6">
            <a:extLst>
              <a:ext uri="{FF2B5EF4-FFF2-40B4-BE49-F238E27FC236}">
                <a16:creationId xmlns:a16="http://schemas.microsoft.com/office/drawing/2014/main" id="{EC5445D2-4398-409D-A549-573ACB36383A}"/>
              </a:ext>
            </a:extLst>
          </p:cNvPr>
          <p:cNvSpPr txBox="1"/>
          <p:nvPr/>
        </p:nvSpPr>
        <p:spPr>
          <a:xfrm>
            <a:off x="781181" y="2444603"/>
            <a:ext cx="1459054" cy="523220"/>
          </a:xfrm>
          <a:prstGeom prst="rect">
            <a:avLst/>
          </a:prstGeom>
          <a:noFill/>
        </p:spPr>
        <p:txBody>
          <a:bodyPr wrap="none" rtlCol="0">
            <a:spAutoFit/>
          </a:bodyPr>
          <a:lstStyle/>
          <a:p>
            <a:r>
              <a:rPr lang="en-US"/>
              <a:t>Plaintext</a:t>
            </a:r>
          </a:p>
        </p:txBody>
      </p:sp>
      <p:cxnSp>
        <p:nvCxnSpPr>
          <p:cNvPr id="9" name="Straight Arrow Connector 8">
            <a:extLst>
              <a:ext uri="{FF2B5EF4-FFF2-40B4-BE49-F238E27FC236}">
                <a16:creationId xmlns:a16="http://schemas.microsoft.com/office/drawing/2014/main" id="{6CF9D443-6DAF-43D8-9247-069E02CABB9C}"/>
              </a:ext>
            </a:extLst>
          </p:cNvPr>
          <p:cNvCxnSpPr/>
          <p:nvPr/>
        </p:nvCxnSpPr>
        <p:spPr bwMode="auto">
          <a:xfrm flipV="1">
            <a:off x="3430378" y="2206997"/>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sp>
        <p:nvSpPr>
          <p:cNvPr id="10" name="TextBox 9">
            <a:extLst>
              <a:ext uri="{FF2B5EF4-FFF2-40B4-BE49-F238E27FC236}">
                <a16:creationId xmlns:a16="http://schemas.microsoft.com/office/drawing/2014/main" id="{7DE94162-84A2-45EC-91BD-D59BA2145F51}"/>
              </a:ext>
            </a:extLst>
          </p:cNvPr>
          <p:cNvSpPr txBox="1"/>
          <p:nvPr/>
        </p:nvSpPr>
        <p:spPr>
          <a:xfrm>
            <a:off x="3157446" y="1601733"/>
            <a:ext cx="3090911" cy="523220"/>
          </a:xfrm>
          <a:prstGeom prst="rect">
            <a:avLst/>
          </a:prstGeom>
          <a:noFill/>
        </p:spPr>
        <p:txBody>
          <a:bodyPr wrap="none" rtlCol="0">
            <a:spAutoFit/>
          </a:bodyPr>
          <a:lstStyle/>
          <a:p>
            <a:r>
              <a:rPr lang="en-US"/>
              <a:t>“One-way function”</a:t>
            </a:r>
          </a:p>
        </p:txBody>
      </p:sp>
      <p:sp>
        <p:nvSpPr>
          <p:cNvPr id="11" name="Arrow: Down 10">
            <a:extLst>
              <a:ext uri="{FF2B5EF4-FFF2-40B4-BE49-F238E27FC236}">
                <a16:creationId xmlns:a16="http://schemas.microsoft.com/office/drawing/2014/main" id="{8781423F-026C-4915-8A98-2F909840559E}"/>
              </a:ext>
            </a:extLst>
          </p:cNvPr>
          <p:cNvSpPr/>
          <p:nvPr/>
        </p:nvSpPr>
        <p:spPr bwMode="auto">
          <a:xfrm>
            <a:off x="4373382" y="2522881"/>
            <a:ext cx="432048" cy="5232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BEAD951D-CB2C-4154-85F5-31478DD8F445}"/>
              </a:ext>
            </a:extLst>
          </p:cNvPr>
          <p:cNvSpPr txBox="1"/>
          <p:nvPr/>
        </p:nvSpPr>
        <p:spPr>
          <a:xfrm>
            <a:off x="6664650" y="2389238"/>
            <a:ext cx="1697901" cy="523220"/>
          </a:xfrm>
          <a:prstGeom prst="rect">
            <a:avLst/>
          </a:prstGeom>
          <a:noFill/>
        </p:spPr>
        <p:txBody>
          <a:bodyPr wrap="none" rtlCol="0">
            <a:spAutoFit/>
          </a:bodyPr>
          <a:lstStyle/>
          <a:p>
            <a:r>
              <a:rPr lang="en-US"/>
              <a:t>Ciphertext</a:t>
            </a:r>
          </a:p>
        </p:txBody>
      </p:sp>
      <p:cxnSp>
        <p:nvCxnSpPr>
          <p:cNvPr id="13" name="Straight Arrow Connector 12">
            <a:extLst>
              <a:ext uri="{FF2B5EF4-FFF2-40B4-BE49-F238E27FC236}">
                <a16:creationId xmlns:a16="http://schemas.microsoft.com/office/drawing/2014/main" id="{59DDA173-3561-439E-A3E2-D41D39EC1915}"/>
              </a:ext>
            </a:extLst>
          </p:cNvPr>
          <p:cNvCxnSpPr/>
          <p:nvPr/>
        </p:nvCxnSpPr>
        <p:spPr bwMode="auto">
          <a:xfrm flipV="1">
            <a:off x="3316884" y="378012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4" name="Straight Arrow Connector 13">
            <a:extLst>
              <a:ext uri="{FF2B5EF4-FFF2-40B4-BE49-F238E27FC236}">
                <a16:creationId xmlns:a16="http://schemas.microsoft.com/office/drawing/2014/main" id="{03A8426F-D712-4B19-B841-2F3C28A537A0}"/>
              </a:ext>
            </a:extLst>
          </p:cNvPr>
          <p:cNvCxnSpPr/>
          <p:nvPr/>
        </p:nvCxnSpPr>
        <p:spPr bwMode="auto">
          <a:xfrm flipV="1">
            <a:off x="3316884" y="4534372"/>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5" name="TextBox 14">
            <a:extLst>
              <a:ext uri="{FF2B5EF4-FFF2-40B4-BE49-F238E27FC236}">
                <a16:creationId xmlns:a16="http://schemas.microsoft.com/office/drawing/2014/main" id="{E86B4373-6CDD-4083-B84E-F1B996DAE6AE}"/>
              </a:ext>
            </a:extLst>
          </p:cNvPr>
          <p:cNvSpPr txBox="1"/>
          <p:nvPr/>
        </p:nvSpPr>
        <p:spPr>
          <a:xfrm>
            <a:off x="2409963" y="3089679"/>
            <a:ext cx="4358886" cy="523220"/>
          </a:xfrm>
          <a:prstGeom prst="rect">
            <a:avLst/>
          </a:prstGeom>
          <a:noFill/>
        </p:spPr>
        <p:txBody>
          <a:bodyPr wrap="none" rtlCol="0">
            <a:spAutoFit/>
          </a:bodyPr>
          <a:lstStyle/>
          <a:p>
            <a:r>
              <a:rPr lang="en-US"/>
              <a:t>Encryption: Easy to compute</a:t>
            </a:r>
          </a:p>
        </p:txBody>
      </p:sp>
      <p:sp>
        <p:nvSpPr>
          <p:cNvPr id="16" name="TextBox 15">
            <a:extLst>
              <a:ext uri="{FF2B5EF4-FFF2-40B4-BE49-F238E27FC236}">
                <a16:creationId xmlns:a16="http://schemas.microsoft.com/office/drawing/2014/main" id="{AF6E6E6E-E09D-49F8-B229-0B603D6D2FE6}"/>
              </a:ext>
            </a:extLst>
          </p:cNvPr>
          <p:cNvSpPr txBox="1"/>
          <p:nvPr/>
        </p:nvSpPr>
        <p:spPr>
          <a:xfrm>
            <a:off x="1386353" y="4478719"/>
            <a:ext cx="7115987" cy="523220"/>
          </a:xfrm>
          <a:prstGeom prst="rect">
            <a:avLst/>
          </a:prstGeom>
          <a:noFill/>
          <a:ln>
            <a:noFill/>
          </a:ln>
        </p:spPr>
        <p:txBody>
          <a:bodyPr wrap="none" rtlCol="0">
            <a:spAutoFit/>
          </a:bodyPr>
          <a:lstStyle/>
          <a:p>
            <a:pPr marL="457200" indent="-457200">
              <a:buFont typeface="Wingdings" panose="05000000000000000000" pitchFamily="2" charset="2"/>
              <a:buChar char="§"/>
            </a:pPr>
            <a:r>
              <a:rPr lang="en-US">
                <a:solidFill>
                  <a:srgbClr val="FF0000"/>
                </a:solidFill>
              </a:rPr>
              <a:t>Hard</a:t>
            </a:r>
            <a:r>
              <a:rPr lang="en-US"/>
              <a:t> if user don’t know some special values </a:t>
            </a:r>
          </a:p>
        </p:txBody>
      </p:sp>
      <p:sp>
        <p:nvSpPr>
          <p:cNvPr id="18" name="TextBox 17">
            <a:extLst>
              <a:ext uri="{FF2B5EF4-FFF2-40B4-BE49-F238E27FC236}">
                <a16:creationId xmlns:a16="http://schemas.microsoft.com/office/drawing/2014/main" id="{D22D01F1-6662-48DB-9D2E-88D16C3FDA0B}"/>
              </a:ext>
            </a:extLst>
          </p:cNvPr>
          <p:cNvSpPr txBox="1"/>
          <p:nvPr/>
        </p:nvSpPr>
        <p:spPr>
          <a:xfrm>
            <a:off x="3505641" y="3880974"/>
            <a:ext cx="1798890" cy="523220"/>
          </a:xfrm>
          <a:prstGeom prst="rect">
            <a:avLst/>
          </a:prstGeom>
          <a:noFill/>
        </p:spPr>
        <p:txBody>
          <a:bodyPr wrap="none" rtlCol="0">
            <a:spAutoFit/>
          </a:bodyPr>
          <a:lstStyle/>
          <a:p>
            <a:r>
              <a:rPr lang="en-US"/>
              <a:t>Decryption</a:t>
            </a:r>
          </a:p>
        </p:txBody>
      </p:sp>
      <p:sp>
        <p:nvSpPr>
          <p:cNvPr id="20" name="TextBox 19">
            <a:extLst>
              <a:ext uri="{FF2B5EF4-FFF2-40B4-BE49-F238E27FC236}">
                <a16:creationId xmlns:a16="http://schemas.microsoft.com/office/drawing/2014/main" id="{FFDEBA17-E21B-40F6-938F-BEA508F10299}"/>
              </a:ext>
            </a:extLst>
          </p:cNvPr>
          <p:cNvSpPr txBox="1"/>
          <p:nvPr/>
        </p:nvSpPr>
        <p:spPr>
          <a:xfrm>
            <a:off x="1375293" y="4910767"/>
            <a:ext cx="8105104"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chemeClr val="accent2"/>
                </a:solidFill>
              </a:rPr>
              <a:t>Easy</a:t>
            </a:r>
            <a:r>
              <a:rPr lang="en-US"/>
              <a:t> if user know the special values (secret values) </a:t>
            </a:r>
          </a:p>
        </p:txBody>
      </p:sp>
      <p:sp>
        <p:nvSpPr>
          <p:cNvPr id="3" name="Rectangle 2">
            <a:extLst>
              <a:ext uri="{FF2B5EF4-FFF2-40B4-BE49-F238E27FC236}">
                <a16:creationId xmlns:a16="http://schemas.microsoft.com/office/drawing/2014/main" id="{F5A01E8C-10E2-4E4D-AF88-59D00F1E2048}"/>
              </a:ext>
            </a:extLst>
          </p:cNvPr>
          <p:cNvSpPr/>
          <p:nvPr/>
        </p:nvSpPr>
        <p:spPr>
          <a:xfrm>
            <a:off x="695400" y="5433987"/>
            <a:ext cx="6678488" cy="523220"/>
          </a:xfrm>
          <a:prstGeom prst="rect">
            <a:avLst/>
          </a:prstGeom>
        </p:spPr>
        <p:txBody>
          <a:bodyPr wrap="square">
            <a:spAutoFit/>
          </a:bodyPr>
          <a:lstStyle/>
          <a:p>
            <a:r>
              <a:rPr lang="en-US"/>
              <a:t>https://codebeautify.org/encrypt-decrypt</a:t>
            </a:r>
          </a:p>
        </p:txBody>
      </p:sp>
      <p:sp>
        <p:nvSpPr>
          <p:cNvPr id="8" name="Rectangle 7">
            <a:extLst>
              <a:ext uri="{FF2B5EF4-FFF2-40B4-BE49-F238E27FC236}">
                <a16:creationId xmlns:a16="http://schemas.microsoft.com/office/drawing/2014/main" id="{58582FF5-D10A-4E15-9DAC-A948D0A9AC89}"/>
              </a:ext>
            </a:extLst>
          </p:cNvPr>
          <p:cNvSpPr/>
          <p:nvPr/>
        </p:nvSpPr>
        <p:spPr>
          <a:xfrm>
            <a:off x="670992" y="5823918"/>
            <a:ext cx="9780984" cy="523220"/>
          </a:xfrm>
          <a:prstGeom prst="rect">
            <a:avLst/>
          </a:prstGeom>
        </p:spPr>
        <p:txBody>
          <a:bodyPr wrap="square">
            <a:spAutoFit/>
          </a:bodyPr>
          <a:lstStyle/>
          <a:p>
            <a:r>
              <a:rPr lang="en-US">
                <a:hlinkClick r:id="rId2">
                  <a:extLst>
                    <a:ext uri="{A12FA001-AC4F-418D-AE19-62706E023703}">
                      <ahyp:hlinkClr xmlns:ahyp="http://schemas.microsoft.com/office/drawing/2018/hyperlinkcolor" val="tx"/>
                    </a:ext>
                  </a:extLst>
                </a:hlinkClick>
              </a:rPr>
              <a:t>https://www.devglan.com/online-tools/aes-encryption-decryption</a:t>
            </a:r>
            <a:endParaRPr lang="en-US"/>
          </a:p>
        </p:txBody>
      </p:sp>
    </p:spTree>
    <p:extLst>
      <p:ext uri="{BB962C8B-B14F-4D97-AF65-F5344CB8AC3E}">
        <p14:creationId xmlns:p14="http://schemas.microsoft.com/office/powerpoint/2010/main" val="259906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87488" y="90244"/>
            <a:ext cx="6661248" cy="792163"/>
          </a:xfrm>
        </p:spPr>
        <p:txBody>
          <a:bodyPr/>
          <a:lstStyle/>
          <a:p>
            <a:pPr eaLnBrk="1" hangingPunct="1"/>
            <a:r>
              <a:rPr lang="en-GB" altLang="en-US"/>
              <a:t>H</a:t>
            </a:r>
            <a:r>
              <a:rPr lang="en-US" altLang="en-US"/>
              <a:t>ow </a:t>
            </a:r>
            <a:r>
              <a:rPr lang="en-GB" altLang="en-US"/>
              <a:t>cryptograph </a:t>
            </a:r>
            <a:r>
              <a:rPr lang="en-US" altLang="en-US"/>
              <a:t>works?</a:t>
            </a:r>
            <a:endParaRPr lang="en-GB" altLang="en-US"/>
          </a:p>
        </p:txBody>
      </p:sp>
      <p:sp>
        <p:nvSpPr>
          <p:cNvPr id="2" name="Rectangle 1">
            <a:extLst>
              <a:ext uri="{FF2B5EF4-FFF2-40B4-BE49-F238E27FC236}">
                <a16:creationId xmlns:a16="http://schemas.microsoft.com/office/drawing/2014/main" id="{4E2277A9-29C8-427E-BBD2-AFE18E2CE9EA}"/>
              </a:ext>
            </a:extLst>
          </p:cNvPr>
          <p:cNvSpPr/>
          <p:nvPr/>
        </p:nvSpPr>
        <p:spPr>
          <a:xfrm>
            <a:off x="695400" y="1124744"/>
            <a:ext cx="6912768" cy="523220"/>
          </a:xfrm>
          <a:prstGeom prst="rect">
            <a:avLst/>
          </a:prstGeom>
        </p:spPr>
        <p:txBody>
          <a:bodyPr wrap="square">
            <a:spAutoFit/>
          </a:bodyPr>
          <a:lstStyle/>
          <a:p>
            <a:r>
              <a:rPr lang="en-US" b="1"/>
              <a:t>2. Cryptographic hash functions</a:t>
            </a:r>
          </a:p>
        </p:txBody>
      </p:sp>
      <p:sp>
        <p:nvSpPr>
          <p:cNvPr id="5" name="TextBox 4">
            <a:extLst>
              <a:ext uri="{FF2B5EF4-FFF2-40B4-BE49-F238E27FC236}">
                <a16:creationId xmlns:a16="http://schemas.microsoft.com/office/drawing/2014/main" id="{3A159177-3460-4F4E-B44C-35288D69FC51}"/>
              </a:ext>
            </a:extLst>
          </p:cNvPr>
          <p:cNvSpPr txBox="1"/>
          <p:nvPr/>
        </p:nvSpPr>
        <p:spPr>
          <a:xfrm>
            <a:off x="576331" y="2097892"/>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6" name="TextBox 5">
            <a:extLst>
              <a:ext uri="{FF2B5EF4-FFF2-40B4-BE49-F238E27FC236}">
                <a16:creationId xmlns:a16="http://schemas.microsoft.com/office/drawing/2014/main" id="{9C0F943A-BB98-4426-BB25-D3C61B29E489}"/>
              </a:ext>
            </a:extLst>
          </p:cNvPr>
          <p:cNvSpPr txBox="1"/>
          <p:nvPr/>
        </p:nvSpPr>
        <p:spPr>
          <a:xfrm>
            <a:off x="6202444" y="2109767"/>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7" name="TextBox 6">
            <a:extLst>
              <a:ext uri="{FF2B5EF4-FFF2-40B4-BE49-F238E27FC236}">
                <a16:creationId xmlns:a16="http://schemas.microsoft.com/office/drawing/2014/main" id="{EC5445D2-4398-409D-A549-573ACB36383A}"/>
              </a:ext>
            </a:extLst>
          </p:cNvPr>
          <p:cNvSpPr txBox="1"/>
          <p:nvPr/>
        </p:nvSpPr>
        <p:spPr>
          <a:xfrm>
            <a:off x="806128" y="2691027"/>
            <a:ext cx="1459054" cy="523220"/>
          </a:xfrm>
          <a:prstGeom prst="rect">
            <a:avLst/>
          </a:prstGeom>
          <a:noFill/>
        </p:spPr>
        <p:txBody>
          <a:bodyPr wrap="none" rtlCol="0">
            <a:spAutoFit/>
          </a:bodyPr>
          <a:lstStyle/>
          <a:p>
            <a:r>
              <a:rPr lang="en-US"/>
              <a:t>Plaintext</a:t>
            </a:r>
          </a:p>
        </p:txBody>
      </p:sp>
      <p:cxnSp>
        <p:nvCxnSpPr>
          <p:cNvPr id="9" name="Straight Arrow Connector 8">
            <a:extLst>
              <a:ext uri="{FF2B5EF4-FFF2-40B4-BE49-F238E27FC236}">
                <a16:creationId xmlns:a16="http://schemas.microsoft.com/office/drawing/2014/main" id="{6CF9D443-6DAF-43D8-9247-069E02CABB9C}"/>
              </a:ext>
            </a:extLst>
          </p:cNvPr>
          <p:cNvCxnSpPr/>
          <p:nvPr/>
        </p:nvCxnSpPr>
        <p:spPr bwMode="auto">
          <a:xfrm flipV="1">
            <a:off x="3455325" y="2453421"/>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sp>
        <p:nvSpPr>
          <p:cNvPr id="10" name="TextBox 9">
            <a:extLst>
              <a:ext uri="{FF2B5EF4-FFF2-40B4-BE49-F238E27FC236}">
                <a16:creationId xmlns:a16="http://schemas.microsoft.com/office/drawing/2014/main" id="{7DE94162-84A2-45EC-91BD-D59BA2145F51}"/>
              </a:ext>
            </a:extLst>
          </p:cNvPr>
          <p:cNvSpPr txBox="1"/>
          <p:nvPr/>
        </p:nvSpPr>
        <p:spPr>
          <a:xfrm>
            <a:off x="3182393" y="1848157"/>
            <a:ext cx="3090911" cy="523220"/>
          </a:xfrm>
          <a:prstGeom prst="rect">
            <a:avLst/>
          </a:prstGeom>
          <a:noFill/>
        </p:spPr>
        <p:txBody>
          <a:bodyPr wrap="none" rtlCol="0">
            <a:spAutoFit/>
          </a:bodyPr>
          <a:lstStyle/>
          <a:p>
            <a:r>
              <a:rPr lang="en-US"/>
              <a:t>“One-way function”</a:t>
            </a:r>
          </a:p>
        </p:txBody>
      </p:sp>
      <p:sp>
        <p:nvSpPr>
          <p:cNvPr id="11" name="Arrow: Down 10">
            <a:extLst>
              <a:ext uri="{FF2B5EF4-FFF2-40B4-BE49-F238E27FC236}">
                <a16:creationId xmlns:a16="http://schemas.microsoft.com/office/drawing/2014/main" id="{8781423F-026C-4915-8A98-2F909840559E}"/>
              </a:ext>
            </a:extLst>
          </p:cNvPr>
          <p:cNvSpPr/>
          <p:nvPr/>
        </p:nvSpPr>
        <p:spPr bwMode="auto">
          <a:xfrm>
            <a:off x="4398329" y="2769305"/>
            <a:ext cx="432048" cy="5232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BEAD951D-CB2C-4154-85F5-31478DD8F445}"/>
              </a:ext>
            </a:extLst>
          </p:cNvPr>
          <p:cNvSpPr txBox="1"/>
          <p:nvPr/>
        </p:nvSpPr>
        <p:spPr>
          <a:xfrm>
            <a:off x="6689597" y="2635662"/>
            <a:ext cx="2215671" cy="523220"/>
          </a:xfrm>
          <a:prstGeom prst="rect">
            <a:avLst/>
          </a:prstGeom>
          <a:noFill/>
        </p:spPr>
        <p:txBody>
          <a:bodyPr wrap="none" rtlCol="0">
            <a:spAutoFit/>
          </a:bodyPr>
          <a:lstStyle/>
          <a:p>
            <a:r>
              <a:rPr lang="en-US"/>
              <a:t>Digital digest </a:t>
            </a:r>
          </a:p>
        </p:txBody>
      </p:sp>
      <p:cxnSp>
        <p:nvCxnSpPr>
          <p:cNvPr id="13" name="Straight Arrow Connector 12">
            <a:extLst>
              <a:ext uri="{FF2B5EF4-FFF2-40B4-BE49-F238E27FC236}">
                <a16:creationId xmlns:a16="http://schemas.microsoft.com/office/drawing/2014/main" id="{59DDA173-3561-439E-A3E2-D41D39EC1915}"/>
              </a:ext>
            </a:extLst>
          </p:cNvPr>
          <p:cNvCxnSpPr/>
          <p:nvPr/>
        </p:nvCxnSpPr>
        <p:spPr bwMode="auto">
          <a:xfrm flipV="1">
            <a:off x="3341831" y="402655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4" name="Straight Arrow Connector 13">
            <a:extLst>
              <a:ext uri="{FF2B5EF4-FFF2-40B4-BE49-F238E27FC236}">
                <a16:creationId xmlns:a16="http://schemas.microsoft.com/office/drawing/2014/main" id="{03A8426F-D712-4B19-B841-2F3C28A537A0}"/>
              </a:ext>
            </a:extLst>
          </p:cNvPr>
          <p:cNvCxnSpPr/>
          <p:nvPr/>
        </p:nvCxnSpPr>
        <p:spPr bwMode="auto">
          <a:xfrm flipV="1">
            <a:off x="3328928" y="5052131"/>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5" name="TextBox 14">
            <a:extLst>
              <a:ext uri="{FF2B5EF4-FFF2-40B4-BE49-F238E27FC236}">
                <a16:creationId xmlns:a16="http://schemas.microsoft.com/office/drawing/2014/main" id="{E86B4373-6CDD-4083-B84E-F1B996DAE6AE}"/>
              </a:ext>
            </a:extLst>
          </p:cNvPr>
          <p:cNvSpPr txBox="1"/>
          <p:nvPr/>
        </p:nvSpPr>
        <p:spPr>
          <a:xfrm>
            <a:off x="3328928" y="3451354"/>
            <a:ext cx="2574744" cy="523220"/>
          </a:xfrm>
          <a:prstGeom prst="rect">
            <a:avLst/>
          </a:prstGeom>
          <a:noFill/>
        </p:spPr>
        <p:txBody>
          <a:bodyPr wrap="none" rtlCol="0">
            <a:spAutoFit/>
          </a:bodyPr>
          <a:lstStyle/>
          <a:p>
            <a:r>
              <a:rPr lang="en-US"/>
              <a:t>Easy to compute</a:t>
            </a:r>
          </a:p>
        </p:txBody>
      </p:sp>
      <p:sp>
        <p:nvSpPr>
          <p:cNvPr id="16" name="TextBox 15">
            <a:extLst>
              <a:ext uri="{FF2B5EF4-FFF2-40B4-BE49-F238E27FC236}">
                <a16:creationId xmlns:a16="http://schemas.microsoft.com/office/drawing/2014/main" id="{AF6E6E6E-E09D-49F8-B229-0B603D6D2FE6}"/>
              </a:ext>
            </a:extLst>
          </p:cNvPr>
          <p:cNvSpPr txBox="1"/>
          <p:nvPr/>
        </p:nvSpPr>
        <p:spPr>
          <a:xfrm>
            <a:off x="2820106" y="4437413"/>
            <a:ext cx="3600922" cy="523220"/>
          </a:xfrm>
          <a:prstGeom prst="rect">
            <a:avLst/>
          </a:prstGeom>
          <a:noFill/>
        </p:spPr>
        <p:txBody>
          <a:bodyPr wrap="none" rtlCol="0">
            <a:spAutoFit/>
          </a:bodyPr>
          <a:lstStyle/>
          <a:p>
            <a:r>
              <a:rPr lang="en-US"/>
              <a:t>“Very hard” to compute</a:t>
            </a:r>
          </a:p>
        </p:txBody>
      </p:sp>
      <p:cxnSp>
        <p:nvCxnSpPr>
          <p:cNvPr id="4" name="Straight Connector 3">
            <a:extLst>
              <a:ext uri="{FF2B5EF4-FFF2-40B4-BE49-F238E27FC236}">
                <a16:creationId xmlns:a16="http://schemas.microsoft.com/office/drawing/2014/main" id="{0E8A1BF3-1132-4A79-ABEF-8D27796EB075}"/>
              </a:ext>
            </a:extLst>
          </p:cNvPr>
          <p:cNvCxnSpPr>
            <a:cxnSpLocks/>
          </p:cNvCxnSpPr>
          <p:nvPr/>
        </p:nvCxnSpPr>
        <p:spPr bwMode="auto">
          <a:xfrm>
            <a:off x="6528048" y="4530296"/>
            <a:ext cx="0" cy="79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CC6B0411-C379-4278-B1D0-747C1D1BBB00}"/>
              </a:ext>
            </a:extLst>
          </p:cNvPr>
          <p:cNvSpPr txBox="1"/>
          <p:nvPr/>
        </p:nvSpPr>
        <p:spPr>
          <a:xfrm>
            <a:off x="6635069" y="4664730"/>
            <a:ext cx="1470274" cy="523220"/>
          </a:xfrm>
          <a:prstGeom prst="rect">
            <a:avLst/>
          </a:prstGeom>
          <a:noFill/>
        </p:spPr>
        <p:txBody>
          <a:bodyPr wrap="none" rtlCol="0">
            <a:spAutoFit/>
          </a:bodyPr>
          <a:lstStyle/>
          <a:p>
            <a:r>
              <a:rPr lang="en-US" b="1"/>
              <a:t>All sides</a:t>
            </a:r>
          </a:p>
        </p:txBody>
      </p:sp>
      <p:sp>
        <p:nvSpPr>
          <p:cNvPr id="21" name="Rectangle 20">
            <a:extLst>
              <a:ext uri="{FF2B5EF4-FFF2-40B4-BE49-F238E27FC236}">
                <a16:creationId xmlns:a16="http://schemas.microsoft.com/office/drawing/2014/main" id="{040AC799-5279-4762-9911-C49E1B9F736E}"/>
              </a:ext>
            </a:extLst>
          </p:cNvPr>
          <p:cNvSpPr/>
          <p:nvPr/>
        </p:nvSpPr>
        <p:spPr>
          <a:xfrm>
            <a:off x="659876" y="5692805"/>
            <a:ext cx="9884283" cy="584775"/>
          </a:xfrm>
          <a:prstGeom prst="rect">
            <a:avLst/>
          </a:prstGeom>
        </p:spPr>
        <p:txBody>
          <a:bodyPr wrap="square">
            <a:spAutoFit/>
          </a:bodyPr>
          <a:lstStyle/>
          <a:p>
            <a:r>
              <a:rPr lang="en-US" sz="3200">
                <a:hlinkClick r:id="rId2">
                  <a:extLst>
                    <a:ext uri="{A12FA001-AC4F-418D-AE19-62706E023703}">
                      <ahyp:hlinkClr xmlns:ahyp="http://schemas.microsoft.com/office/drawing/2018/hyperlinkcolor" val="tx"/>
                    </a:ext>
                  </a:extLst>
                </a:hlinkClick>
              </a:rPr>
              <a:t>https://emn178.github.io/online-tools/sha3_512.html</a:t>
            </a:r>
            <a:endParaRPr lang="en-US" sz="3200"/>
          </a:p>
        </p:txBody>
      </p:sp>
    </p:spTree>
    <p:extLst>
      <p:ext uri="{BB962C8B-B14F-4D97-AF65-F5344CB8AC3E}">
        <p14:creationId xmlns:p14="http://schemas.microsoft.com/office/powerpoint/2010/main" val="923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62944" y="39481"/>
            <a:ext cx="6661248" cy="792163"/>
          </a:xfrm>
        </p:spPr>
        <p:txBody>
          <a:bodyPr/>
          <a:lstStyle/>
          <a:p>
            <a:pPr eaLnBrk="1" hangingPunct="1"/>
            <a:r>
              <a:rPr lang="en-GB" altLang="en-US"/>
              <a:t>H</a:t>
            </a:r>
            <a:r>
              <a:rPr lang="en-US" altLang="en-US"/>
              <a:t>ow </a:t>
            </a:r>
            <a:r>
              <a:rPr lang="en-GB" altLang="en-US"/>
              <a:t>cryptograph </a:t>
            </a:r>
            <a:r>
              <a:rPr lang="en-US" altLang="en-US"/>
              <a:t>works?</a:t>
            </a:r>
            <a:endParaRPr lang="en-GB" altLang="en-US"/>
          </a:p>
        </p:txBody>
      </p:sp>
      <p:sp>
        <p:nvSpPr>
          <p:cNvPr id="2" name="Rectangle 1">
            <a:extLst>
              <a:ext uri="{FF2B5EF4-FFF2-40B4-BE49-F238E27FC236}">
                <a16:creationId xmlns:a16="http://schemas.microsoft.com/office/drawing/2014/main" id="{4E2277A9-29C8-427E-BBD2-AFE18E2CE9EA}"/>
              </a:ext>
            </a:extLst>
          </p:cNvPr>
          <p:cNvSpPr/>
          <p:nvPr/>
        </p:nvSpPr>
        <p:spPr>
          <a:xfrm>
            <a:off x="425624" y="1052736"/>
            <a:ext cx="5670376" cy="523220"/>
          </a:xfrm>
          <a:prstGeom prst="rect">
            <a:avLst/>
          </a:prstGeom>
        </p:spPr>
        <p:txBody>
          <a:bodyPr wrap="square">
            <a:spAutoFit/>
          </a:bodyPr>
          <a:lstStyle/>
          <a:p>
            <a:r>
              <a:rPr lang="en-US" b="1"/>
              <a:t>3. Digital signature systems</a:t>
            </a:r>
          </a:p>
        </p:txBody>
      </p:sp>
      <p:sp>
        <p:nvSpPr>
          <p:cNvPr id="5" name="TextBox 4">
            <a:extLst>
              <a:ext uri="{FF2B5EF4-FFF2-40B4-BE49-F238E27FC236}">
                <a16:creationId xmlns:a16="http://schemas.microsoft.com/office/drawing/2014/main" id="{3A159177-3460-4F4E-B44C-35288D69FC51}"/>
              </a:ext>
            </a:extLst>
          </p:cNvPr>
          <p:cNvSpPr txBox="1"/>
          <p:nvPr/>
        </p:nvSpPr>
        <p:spPr>
          <a:xfrm>
            <a:off x="477724" y="1875365"/>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6" name="TextBox 5">
            <a:extLst>
              <a:ext uri="{FF2B5EF4-FFF2-40B4-BE49-F238E27FC236}">
                <a16:creationId xmlns:a16="http://schemas.microsoft.com/office/drawing/2014/main" id="{9C0F943A-BB98-4426-BB25-D3C61B29E489}"/>
              </a:ext>
            </a:extLst>
          </p:cNvPr>
          <p:cNvSpPr txBox="1"/>
          <p:nvPr/>
        </p:nvSpPr>
        <p:spPr>
          <a:xfrm>
            <a:off x="5989710" y="1924964"/>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cxnSp>
        <p:nvCxnSpPr>
          <p:cNvPr id="9" name="Straight Arrow Connector 8">
            <a:extLst>
              <a:ext uri="{FF2B5EF4-FFF2-40B4-BE49-F238E27FC236}">
                <a16:creationId xmlns:a16="http://schemas.microsoft.com/office/drawing/2014/main" id="{6CF9D443-6DAF-43D8-9247-069E02CABB9C}"/>
              </a:ext>
            </a:extLst>
          </p:cNvPr>
          <p:cNvCxnSpPr/>
          <p:nvPr/>
        </p:nvCxnSpPr>
        <p:spPr bwMode="auto">
          <a:xfrm flipV="1">
            <a:off x="3288710" y="2131038"/>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pic>
        <p:nvPicPr>
          <p:cNvPr id="1026" name="Picture 2" descr="Digital signature - Wikipedia">
            <a:extLst>
              <a:ext uri="{FF2B5EF4-FFF2-40B4-BE49-F238E27FC236}">
                <a16:creationId xmlns:a16="http://schemas.microsoft.com/office/drawing/2014/main" id="{176494D6-2715-453C-AE73-5974460D5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65" y="2295957"/>
            <a:ext cx="4156447" cy="40633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4486EE6-EA74-42BB-804E-49C741EDEE92}"/>
              </a:ext>
            </a:extLst>
          </p:cNvPr>
          <p:cNvCxnSpPr/>
          <p:nvPr/>
        </p:nvCxnSpPr>
        <p:spPr bwMode="auto">
          <a:xfrm>
            <a:off x="1104848" y="2538937"/>
            <a:ext cx="1440160" cy="651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C4D4C12D-9351-4B46-A7A1-6AD01B2FAD7A}"/>
              </a:ext>
            </a:extLst>
          </p:cNvPr>
          <p:cNvCxnSpPr>
            <a:cxnSpLocks/>
            <a:stCxn id="6" idx="2"/>
          </p:cNvCxnSpPr>
          <p:nvPr/>
        </p:nvCxnSpPr>
        <p:spPr bwMode="auto">
          <a:xfrm flipH="1">
            <a:off x="4875155" y="2448184"/>
            <a:ext cx="2528564" cy="18298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 name="TextBox 2">
            <a:extLst>
              <a:ext uri="{FF2B5EF4-FFF2-40B4-BE49-F238E27FC236}">
                <a16:creationId xmlns:a16="http://schemas.microsoft.com/office/drawing/2014/main" id="{3154BAD0-00C6-4B5D-B1BA-408E63A9321E}"/>
              </a:ext>
            </a:extLst>
          </p:cNvPr>
          <p:cNvSpPr txBox="1"/>
          <p:nvPr/>
        </p:nvSpPr>
        <p:spPr>
          <a:xfrm>
            <a:off x="695400" y="2667713"/>
            <a:ext cx="1527982" cy="523220"/>
          </a:xfrm>
          <a:prstGeom prst="rect">
            <a:avLst/>
          </a:prstGeom>
          <a:noFill/>
        </p:spPr>
        <p:txBody>
          <a:bodyPr wrap="none" rtlCol="0">
            <a:spAutoFit/>
          </a:bodyPr>
          <a:lstStyle/>
          <a:p>
            <a:r>
              <a:rPr lang="en-US"/>
              <a:t>Message </a:t>
            </a:r>
          </a:p>
        </p:txBody>
      </p:sp>
      <p:sp>
        <p:nvSpPr>
          <p:cNvPr id="11" name="TextBox 10">
            <a:extLst>
              <a:ext uri="{FF2B5EF4-FFF2-40B4-BE49-F238E27FC236}">
                <a16:creationId xmlns:a16="http://schemas.microsoft.com/office/drawing/2014/main" id="{A79D4676-9F1B-40A9-BD56-6F6B83CE7F83}"/>
              </a:ext>
            </a:extLst>
          </p:cNvPr>
          <p:cNvSpPr txBox="1"/>
          <p:nvPr/>
        </p:nvSpPr>
        <p:spPr>
          <a:xfrm>
            <a:off x="7025564" y="2698697"/>
            <a:ext cx="1649811" cy="523220"/>
          </a:xfrm>
          <a:prstGeom prst="rect">
            <a:avLst/>
          </a:prstGeom>
          <a:noFill/>
        </p:spPr>
        <p:txBody>
          <a:bodyPr wrap="none" rtlCol="0">
            <a:spAutoFit/>
          </a:bodyPr>
          <a:lstStyle/>
          <a:p>
            <a:r>
              <a:rPr lang="en-US"/>
              <a:t>Signature </a:t>
            </a:r>
          </a:p>
        </p:txBody>
      </p:sp>
      <p:sp>
        <p:nvSpPr>
          <p:cNvPr id="4" name="TextBox 3">
            <a:extLst>
              <a:ext uri="{FF2B5EF4-FFF2-40B4-BE49-F238E27FC236}">
                <a16:creationId xmlns:a16="http://schemas.microsoft.com/office/drawing/2014/main" id="{0D82BBA8-B139-4AA0-AB10-0797D6B94563}"/>
              </a:ext>
            </a:extLst>
          </p:cNvPr>
          <p:cNvSpPr txBox="1"/>
          <p:nvPr/>
        </p:nvSpPr>
        <p:spPr>
          <a:xfrm>
            <a:off x="6711328" y="5207157"/>
            <a:ext cx="2387192" cy="523220"/>
          </a:xfrm>
          <a:prstGeom prst="rect">
            <a:avLst/>
          </a:prstGeom>
          <a:noFill/>
        </p:spPr>
        <p:txBody>
          <a:bodyPr wrap="none" rtlCol="0">
            <a:spAutoFit/>
          </a:bodyPr>
          <a:lstStyle/>
          <a:p>
            <a:r>
              <a:rPr lang="en-US"/>
              <a:t>All other users</a:t>
            </a:r>
          </a:p>
        </p:txBody>
      </p:sp>
      <p:sp>
        <p:nvSpPr>
          <p:cNvPr id="7" name="Arrow: Right 6">
            <a:extLst>
              <a:ext uri="{FF2B5EF4-FFF2-40B4-BE49-F238E27FC236}">
                <a16:creationId xmlns:a16="http://schemas.microsoft.com/office/drawing/2014/main" id="{11A6ECD6-2B20-4D4B-88E0-9DED56AC1041}"/>
              </a:ext>
            </a:extLst>
          </p:cNvPr>
          <p:cNvSpPr/>
          <p:nvPr/>
        </p:nvSpPr>
        <p:spPr bwMode="auto">
          <a:xfrm>
            <a:off x="9067800" y="2052160"/>
            <a:ext cx="479389" cy="39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0" name="TextBox 9">
            <a:extLst>
              <a:ext uri="{FF2B5EF4-FFF2-40B4-BE49-F238E27FC236}">
                <a16:creationId xmlns:a16="http://schemas.microsoft.com/office/drawing/2014/main" id="{FE42AF11-9573-4326-B0E4-066BB9AB6BA7}"/>
              </a:ext>
            </a:extLst>
          </p:cNvPr>
          <p:cNvSpPr txBox="1"/>
          <p:nvPr/>
        </p:nvSpPr>
        <p:spPr>
          <a:xfrm>
            <a:off x="9601816" y="1927792"/>
            <a:ext cx="2207656" cy="523220"/>
          </a:xfrm>
          <a:prstGeom prst="rect">
            <a:avLst/>
          </a:prstGeom>
          <a:noFill/>
        </p:spPr>
        <p:txBody>
          <a:bodyPr wrap="none" rtlCol="0">
            <a:spAutoFit/>
          </a:bodyPr>
          <a:lstStyle/>
          <a:p>
            <a:r>
              <a:rPr lang="en-US"/>
              <a:t>Signature part</a:t>
            </a:r>
          </a:p>
        </p:txBody>
      </p:sp>
    </p:spTree>
    <p:extLst>
      <p:ext uri="{BB962C8B-B14F-4D97-AF65-F5344CB8AC3E}">
        <p14:creationId xmlns:p14="http://schemas.microsoft.com/office/powerpoint/2010/main" val="2286185567"/>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F376B2D2375846A4CAAAB0E2C9C93C" ma:contentTypeVersion="12" ma:contentTypeDescription="Create a new document." ma:contentTypeScope="" ma:versionID="cf9bbba12ce47060d7f9721ff7f39a18">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2f1c1eae211f737fe321dca5e6709c48"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C43BAF-278F-49B8-8CC8-72FCF72C7665}">
  <ds:schemaRefs>
    <ds:schemaRef ds:uri="http://schemas.microsoft.com/sharepoint/v3/contenttype/forms"/>
  </ds:schemaRefs>
</ds:datastoreItem>
</file>

<file path=customXml/itemProps2.xml><?xml version="1.0" encoding="utf-8"?>
<ds:datastoreItem xmlns:ds="http://schemas.openxmlformats.org/officeDocument/2006/customXml" ds:itemID="{A6702640-CA12-4204-9067-C04C33DBFAD3}">
  <ds:schemaRefs>
    <ds:schemaRef ds:uri="http://purl.org/dc/elements/1.1/"/>
    <ds:schemaRef ds:uri="http://schemas.microsoft.com/office/2006/documentManagement/types"/>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8ce3eb15-a429-4b26-917f-6653cdc387b0"/>
    <ds:schemaRef ds:uri="5ef61426-0e10-4280-8fba-e9a96162fedc"/>
    <ds:schemaRef ds:uri="http://schemas.microsoft.com/office/2006/metadata/properties"/>
  </ds:schemaRefs>
</ds:datastoreItem>
</file>

<file path=customXml/itemProps3.xml><?xml version="1.0" encoding="utf-8"?>
<ds:datastoreItem xmlns:ds="http://schemas.openxmlformats.org/officeDocument/2006/customXml" ds:itemID="{326EEFCB-AB50-4D70-A43E-6ED3E6D3BB8A}"/>
</file>

<file path=docProps/app.xml><?xml version="1.0" encoding="utf-8"?>
<Properties xmlns="http://schemas.openxmlformats.org/officeDocument/2006/extended-properties" xmlns:vt="http://schemas.openxmlformats.org/officeDocument/2006/docPropsVTypes">
  <Template/>
  <TotalTime>106</TotalTime>
  <Words>8384</Words>
  <Application>Microsoft Office PowerPoint</Application>
  <PresentationFormat>Widescreen</PresentationFormat>
  <Paragraphs>1009</Paragraphs>
  <Slides>57</Slides>
  <Notes>43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2" baseType="lpstr">
      <vt:lpstr>ＭＳ Ｐゴシック</vt:lpstr>
      <vt:lpstr>宋体</vt:lpstr>
      <vt:lpstr>Aptos</vt:lpstr>
      <vt:lpstr>Arial</vt:lpstr>
      <vt:lpstr>Arial</vt:lpstr>
      <vt:lpstr>Calibri</vt:lpstr>
      <vt:lpstr>Courier New</vt:lpstr>
      <vt:lpstr>Tahoma</vt:lpstr>
      <vt:lpstr>Times</vt:lpstr>
      <vt:lpstr>Times New Roman</vt:lpstr>
      <vt:lpstr>TimesTenLTStd-Roman</vt:lpstr>
      <vt:lpstr>Wingdings</vt:lpstr>
      <vt:lpstr>ヒラギノ角ゴ Pro W3</vt:lpstr>
      <vt:lpstr>2_Standarddesign</vt:lpstr>
      <vt:lpstr>Equation</vt:lpstr>
      <vt:lpstr>  NT219- Cryptography    </vt:lpstr>
      <vt:lpstr>Outline</vt:lpstr>
      <vt:lpstr>Textbooks and References</vt:lpstr>
      <vt:lpstr>Motivations</vt:lpstr>
      <vt:lpstr>Motivations</vt:lpstr>
      <vt:lpstr>What is cryptograph?</vt:lpstr>
      <vt:lpstr>How cryptograph works?</vt:lpstr>
      <vt:lpstr>How cryptograph works?</vt:lpstr>
      <vt:lpstr>How cryptograph works?</vt:lpstr>
      <vt:lpstr>Some application scenarios</vt:lpstr>
      <vt:lpstr>Some application scenarios</vt:lpstr>
      <vt:lpstr>Some application scenarios</vt:lpstr>
      <vt:lpstr>Some application scenarios</vt:lpstr>
      <vt:lpstr>Some application scenarios</vt:lpstr>
      <vt:lpstr>Some application scenarios</vt:lpstr>
      <vt:lpstr>PowerPoint Presentation</vt:lpstr>
      <vt:lpstr>Some application scenarios</vt:lpstr>
      <vt:lpstr>Some application scenarios</vt:lpstr>
      <vt:lpstr>Classical cipher systems </vt:lpstr>
      <vt:lpstr>Classical cipher systems </vt:lpstr>
      <vt:lpstr>Classical cipher systems </vt:lpstr>
      <vt:lpstr>Clascical Ciphers</vt:lpstr>
      <vt:lpstr>Monoalphabetic cipher</vt:lpstr>
      <vt:lpstr>Monoalphabetic cipher</vt:lpstr>
      <vt:lpstr>Monoalphabetic cipher</vt:lpstr>
      <vt:lpstr>(1) Caesar Cipher</vt:lpstr>
      <vt:lpstr>Caesar Cipher Algorithm</vt:lpstr>
      <vt:lpstr>Brute-Force Cryptanalysis of Caesar Cipher </vt:lpstr>
      <vt:lpstr>Monoalphabetic cipher</vt:lpstr>
      <vt:lpstr>Monoalphabetic cipher</vt:lpstr>
      <vt:lpstr>Relative Frequency of Letters in English Text</vt:lpstr>
      <vt:lpstr>Relative Frequency of Letters in English Text</vt:lpstr>
      <vt:lpstr>Cryptanalysis on monoalphabetic cipher</vt:lpstr>
      <vt:lpstr>Relative Frequency of Letters in Ciphertext</vt:lpstr>
      <vt:lpstr>Relative Frequency of Plaintext and Ciphertext</vt:lpstr>
      <vt:lpstr>Monoalphabetic Ciphers</vt:lpstr>
      <vt:lpstr>Polyalphabetic Cipher</vt:lpstr>
      <vt:lpstr>Polyalphabetic Cipher</vt:lpstr>
      <vt:lpstr>Polyalphabetic Ciphers</vt:lpstr>
      <vt:lpstr>(3) Playfair Cipher</vt:lpstr>
      <vt:lpstr>Playfair Key Matrix</vt:lpstr>
      <vt:lpstr>Playfair encryption</vt:lpstr>
      <vt:lpstr>PowerPoint Presentation</vt:lpstr>
      <vt:lpstr>Relative Frequency of Occurrence of Letters</vt:lpstr>
      <vt:lpstr>(4) Hill Cipher</vt:lpstr>
      <vt:lpstr>(5) Vigenère Cipher</vt:lpstr>
      <vt:lpstr>Example of Vigenère Cipher</vt:lpstr>
      <vt:lpstr>Vigenère Cipher</vt:lpstr>
      <vt:lpstr>Vigenère Autokey System</vt:lpstr>
      <vt:lpstr>(6) Vernam Cipher</vt:lpstr>
      <vt:lpstr>One-Time Pad</vt:lpstr>
      <vt:lpstr>Difficulties</vt:lpstr>
      <vt:lpstr>Transposition ciphers</vt:lpstr>
      <vt:lpstr>Transposition cipher</vt:lpstr>
      <vt:lpstr>Columnar Transposition Cipher</vt:lpstr>
      <vt:lpstr>Summary</vt:lpstr>
      <vt:lpstr>Modern cipher systems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Trần Gia Bảo</cp:lastModifiedBy>
  <cp:revision>2</cp:revision>
  <cp:lastPrinted>1999-07-26T11:07:16Z</cp:lastPrinted>
  <dcterms:created xsi:type="dcterms:W3CDTF">1999-06-21T09:15:32Z</dcterms:created>
  <dcterms:modified xsi:type="dcterms:W3CDTF">2025-05-23T12:13:46Z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