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35"/>
  </p:notesMasterIdLst>
  <p:handoutMasterIdLst>
    <p:handoutMasterId r:id="rId36"/>
  </p:handoutMasterIdLst>
  <p:sldIdLst>
    <p:sldId id="494" r:id="rId5"/>
    <p:sldId id="504" r:id="rId6"/>
    <p:sldId id="507" r:id="rId7"/>
    <p:sldId id="1517" r:id="rId8"/>
    <p:sldId id="1522" r:id="rId9"/>
    <p:sldId id="1483" r:id="rId10"/>
    <p:sldId id="1523" r:id="rId11"/>
    <p:sldId id="1526" r:id="rId12"/>
    <p:sldId id="1454" r:id="rId13"/>
    <p:sldId id="1457" r:id="rId14"/>
    <p:sldId id="1488" r:id="rId15"/>
    <p:sldId id="1458" r:id="rId16"/>
    <p:sldId id="1459" r:id="rId17"/>
    <p:sldId id="1525" r:id="rId18"/>
    <p:sldId id="1479" r:id="rId19"/>
    <p:sldId id="1480" r:id="rId20"/>
    <p:sldId id="1462" r:id="rId21"/>
    <p:sldId id="1524" r:id="rId22"/>
    <p:sldId id="1503" r:id="rId23"/>
    <p:sldId id="1466" r:id="rId24"/>
    <p:sldId id="1478" r:id="rId25"/>
    <p:sldId id="1495" r:id="rId26"/>
    <p:sldId id="1494" r:id="rId27"/>
    <p:sldId id="1484" r:id="rId28"/>
    <p:sldId id="1504" r:id="rId29"/>
    <p:sldId id="1505" r:id="rId30"/>
    <p:sldId id="1506" r:id="rId31"/>
    <p:sldId id="1501" r:id="rId32"/>
    <p:sldId id="1502" r:id="rId33"/>
    <p:sldId id="1492" r:id="rId34"/>
  </p:sldIdLst>
  <p:sldSz cx="12192000" cy="6858000"/>
  <p:notesSz cx="9144000" cy="6858000"/>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66"/>
    <a:srgbClr val="990000"/>
    <a:srgbClr val="006666"/>
    <a:srgbClr val="3399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60E69-A988-C98A-F848-F4E62A8DF507}" v="17" dt="2025-03-09T03:10:07.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ào Minh Đức" userId="S::23520315@ms.uit.edu.vn::cf1de174-c57f-4f9c-9aa1-c82598dec551" providerId="AD" clId="Web-{B8D020D7-F32E-96D0-099C-CB57401A1BAA}"/>
    <pc:docChg chg="modSld">
      <pc:chgData name="Tào Minh Đức" userId="S::23520315@ms.uit.edu.vn::cf1de174-c57f-4f9c-9aa1-c82598dec551" providerId="AD" clId="Web-{B8D020D7-F32E-96D0-099C-CB57401A1BAA}" dt="2025-03-05T08:43:33.637" v="0" actId="1076"/>
      <pc:docMkLst>
        <pc:docMk/>
      </pc:docMkLst>
      <pc:sldChg chg="modSp">
        <pc:chgData name="Tào Minh Đức" userId="S::23520315@ms.uit.edu.vn::cf1de174-c57f-4f9c-9aa1-c82598dec551" providerId="AD" clId="Web-{B8D020D7-F32E-96D0-099C-CB57401A1BAA}" dt="2025-03-05T08:43:33.637" v="0" actId="1076"/>
        <pc:sldMkLst>
          <pc:docMk/>
          <pc:sldMk cId="2254905928" sldId="1458"/>
        </pc:sldMkLst>
        <pc:spChg chg="mod">
          <ac:chgData name="Tào Minh Đức" userId="S::23520315@ms.uit.edu.vn::cf1de174-c57f-4f9c-9aa1-c82598dec551" providerId="AD" clId="Web-{B8D020D7-F32E-96D0-099C-CB57401A1BAA}" dt="2025-03-05T08:43:33.637" v="0" actId="1076"/>
          <ac:spMkLst>
            <pc:docMk/>
            <pc:sldMk cId="2254905928" sldId="1458"/>
            <ac:spMk id="4" creationId="{00000000-0000-0000-0000-000000000000}"/>
          </ac:spMkLst>
        </pc:spChg>
      </pc:sldChg>
    </pc:docChg>
  </pc:docChgLst>
  <pc:docChgLst>
    <pc:chgData name="Nguyễn Minh Nguyễn" userId="S::23521046@ms.uit.edu.vn::f98cffcf-faf5-46e8-bdab-b32ae62d1b0c" providerId="AD" clId="Web-{BAB67551-93C0-95E5-90C4-30BE99369280}"/>
    <pc:docChg chg="addSld">
      <pc:chgData name="Nguyễn Minh Nguyễn" userId="S::23521046@ms.uit.edu.vn::f98cffcf-faf5-46e8-bdab-b32ae62d1b0c" providerId="AD" clId="Web-{BAB67551-93C0-95E5-90C4-30BE99369280}" dt="2025-03-03T03:11:05.081" v="0"/>
      <pc:docMkLst>
        <pc:docMk/>
      </pc:docMkLst>
      <pc:sldChg chg="new">
        <pc:chgData name="Nguyễn Minh Nguyễn" userId="S::23521046@ms.uit.edu.vn::f98cffcf-faf5-46e8-bdab-b32ae62d1b0c" providerId="AD" clId="Web-{BAB67551-93C0-95E5-90C4-30BE99369280}" dt="2025-03-03T03:11:05.081" v="0"/>
        <pc:sldMkLst>
          <pc:docMk/>
          <pc:sldMk cId="958040137" sldId="1527"/>
        </pc:sldMkLst>
      </pc:sldChg>
    </pc:docChg>
  </pc:docChgLst>
  <pc:docChgLst>
    <pc:chgData name="Hà Ngọc Ái Trinh" userId="S::23521660@ms.uit.edu.vn::1302283d-59e0-4175-901e-1c46c530c957" providerId="AD" clId="Web-{42ED2F2E-6F72-08EC-69EE-F6196ED14B2D}"/>
    <pc:docChg chg="modSld">
      <pc:chgData name="Hà Ngọc Ái Trinh" userId="S::23521660@ms.uit.edu.vn::1302283d-59e0-4175-901e-1c46c530c957" providerId="AD" clId="Web-{42ED2F2E-6F72-08EC-69EE-F6196ED14B2D}" dt="2025-03-03T04:30:16.448" v="0" actId="1076"/>
      <pc:docMkLst>
        <pc:docMk/>
      </pc:docMkLst>
      <pc:sldChg chg="modSp">
        <pc:chgData name="Hà Ngọc Ái Trinh" userId="S::23521660@ms.uit.edu.vn::1302283d-59e0-4175-901e-1c46c530c957" providerId="AD" clId="Web-{42ED2F2E-6F72-08EC-69EE-F6196ED14B2D}" dt="2025-03-03T04:30:16.448" v="0" actId="1076"/>
        <pc:sldMkLst>
          <pc:docMk/>
          <pc:sldMk cId="2289326540" sldId="1503"/>
        </pc:sldMkLst>
        <pc:spChg chg="mod">
          <ac:chgData name="Hà Ngọc Ái Trinh" userId="S::23521660@ms.uit.edu.vn::1302283d-59e0-4175-901e-1c46c530c957" providerId="AD" clId="Web-{42ED2F2E-6F72-08EC-69EE-F6196ED14B2D}" dt="2025-03-03T04:30:16.448" v="0" actId="1076"/>
          <ac:spMkLst>
            <pc:docMk/>
            <pc:sldMk cId="2289326540" sldId="1503"/>
            <ac:spMk id="4" creationId="{00000000-0000-0000-0000-000000000000}"/>
          </ac:spMkLst>
        </pc:spChg>
      </pc:sldChg>
    </pc:docChg>
  </pc:docChgLst>
  <pc:docChgLst>
    <pc:chgData name="Thái Tuấn Khang" userId="S::23520709@ms.uit.edu.vn::0532d2a0-8f39-49f6-ad88-adabed2d98d1" providerId="AD" clId="Web-{6C586334-D658-1310-BDA1-F9C3D89CC077}"/>
    <pc:docChg chg="delSld">
      <pc:chgData name="Thái Tuấn Khang" userId="S::23520709@ms.uit.edu.vn::0532d2a0-8f39-49f6-ad88-adabed2d98d1" providerId="AD" clId="Web-{6C586334-D658-1310-BDA1-F9C3D89CC077}" dt="2025-03-03T03:13:32.091" v="0"/>
      <pc:docMkLst>
        <pc:docMk/>
      </pc:docMkLst>
      <pc:sldChg chg="del">
        <pc:chgData name="Thái Tuấn Khang" userId="S::23520709@ms.uit.edu.vn::0532d2a0-8f39-49f6-ad88-adabed2d98d1" providerId="AD" clId="Web-{6C586334-D658-1310-BDA1-F9C3D89CC077}" dt="2025-03-03T03:13:32.091" v="0"/>
        <pc:sldMkLst>
          <pc:docMk/>
          <pc:sldMk cId="958040137" sldId="1527"/>
        </pc:sldMkLst>
      </pc:sldChg>
    </pc:docChg>
  </pc:docChgLst>
  <pc:docChgLst>
    <pc:chgData name="Cao Lê Thành Công" userId="S::23520190@ms.uit.edu.vn::12979d40-1019-4dfb-987a-cd3a09f14b2f" providerId="AD" clId="Web-{98860E69-A988-C98A-F848-F4E62A8DF507}"/>
    <pc:docChg chg="addSld delSld modSld">
      <pc:chgData name="Cao Lê Thành Công" userId="S::23520190@ms.uit.edu.vn::12979d40-1019-4dfb-987a-cd3a09f14b2f" providerId="AD" clId="Web-{98860E69-A988-C98A-F848-F4E62A8DF507}" dt="2025-03-09T03:10:07.199" v="15"/>
      <pc:docMkLst>
        <pc:docMk/>
      </pc:docMkLst>
      <pc:sldChg chg="addSp delSp">
        <pc:chgData name="Cao Lê Thành Công" userId="S::23520190@ms.uit.edu.vn::12979d40-1019-4dfb-987a-cd3a09f14b2f" providerId="AD" clId="Web-{98860E69-A988-C98A-F848-F4E62A8DF507}" dt="2025-03-09T03:09:34.370" v="8"/>
        <pc:sldMkLst>
          <pc:docMk/>
          <pc:sldMk cId="4281724320" sldId="1488"/>
        </pc:sldMkLst>
        <pc:picChg chg="add del">
          <ac:chgData name="Cao Lê Thành Công" userId="S::23520190@ms.uit.edu.vn::12979d40-1019-4dfb-987a-cd3a09f14b2f" providerId="AD" clId="Web-{98860E69-A988-C98A-F848-F4E62A8DF507}" dt="2025-03-09T03:09:34.370" v="8"/>
          <ac:picMkLst>
            <pc:docMk/>
            <pc:sldMk cId="4281724320" sldId="1488"/>
            <ac:picMk id="2050" creationId="{6952977B-26C8-4988-8E38-6FAD980E3455}"/>
          </ac:picMkLst>
        </pc:picChg>
      </pc:sldChg>
      <pc:sldChg chg="modSp new del">
        <pc:chgData name="Cao Lê Thành Công" userId="S::23520190@ms.uit.edu.vn::12979d40-1019-4dfb-987a-cd3a09f14b2f" providerId="AD" clId="Web-{98860E69-A988-C98A-F848-F4E62A8DF507}" dt="2025-03-09T03:10:07.199" v="15"/>
        <pc:sldMkLst>
          <pc:docMk/>
          <pc:sldMk cId="3722066984" sldId="1527"/>
        </pc:sldMkLst>
        <pc:spChg chg="mod">
          <ac:chgData name="Cao Lê Thành Công" userId="S::23520190@ms.uit.edu.vn::12979d40-1019-4dfb-987a-cd3a09f14b2f" providerId="AD" clId="Web-{98860E69-A988-C98A-F848-F4E62A8DF507}" dt="2025-03-09T03:10:06.434" v="14" actId="20577"/>
          <ac:spMkLst>
            <pc:docMk/>
            <pc:sldMk cId="3722066984" sldId="1527"/>
            <ac:spMk id="4" creationId="{540517A3-24E1-A46E-FD84-0ABF0370A139}"/>
          </ac:spMkLst>
        </pc:spChg>
      </pc:sldChg>
    </pc:docChg>
  </pc:docChgLst>
  <pc:docChgLst>
    <pc:chgData name="Trần Gia Bảo" userId="3616934c-7063-4e23-ba02-ee7dba0f7652" providerId="ADAL" clId="{111AF765-8BE6-4566-94D3-E3D409B0F79B}"/>
    <pc:docChg chg="modSld">
      <pc:chgData name="Trần Gia Bảo" userId="3616934c-7063-4e23-ba02-ee7dba0f7652" providerId="ADAL" clId="{111AF765-8BE6-4566-94D3-E3D409B0F79B}" dt="2025-03-02T16:34:23.372" v="0" actId="20577"/>
      <pc:docMkLst>
        <pc:docMk/>
      </pc:docMkLst>
      <pc:sldChg chg="modNotesTx">
        <pc:chgData name="Trần Gia Bảo" userId="3616934c-7063-4e23-ba02-ee7dba0f7652" providerId="ADAL" clId="{111AF765-8BE6-4566-94D3-E3D409B0F79B}" dt="2025-03-02T16:34:23.372" v="0" actId="20577"/>
        <pc:sldMkLst>
          <pc:docMk/>
          <pc:sldMk cId="2199627066" sldId="50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2CB49A8A-77DC-4813-A074-2F5920BD117B}" type="datetimeFigureOut">
              <a:rPr lang="en-US" smtClean="0"/>
              <a:t>3/8/2025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181600" y="0"/>
            <a:ext cx="3962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270125" y="533400"/>
            <a:ext cx="4603750" cy="2590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219200" y="3276600"/>
            <a:ext cx="6705600" cy="304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181600" y="6477000"/>
            <a:ext cx="39624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endParaRPr lang="vi-VN"/>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a:t>
            </a:fld>
            <a:endParaRPr lang="de-DE" altLang="en-US"/>
          </a:p>
        </p:txBody>
      </p:sp>
    </p:spTree>
    <p:extLst>
      <p:ext uri="{BB962C8B-B14F-4D97-AF65-F5344CB8AC3E}">
        <p14:creationId xmlns:p14="http://schemas.microsoft.com/office/powerpoint/2010/main" val="1343617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To encrypt a message, a key is needed that is as long as the message. Usually,</a:t>
            </a:r>
          </a:p>
          <a:p>
            <a:r>
              <a:rPr lang="en-US" sz="1200" kern="1200" baseline="0">
                <a:solidFill>
                  <a:schemeClr val="tx1"/>
                </a:solidFill>
                <a:latin typeface="Arial" charset="0"/>
                <a:ea typeface="ＭＳ Ｐゴシック" pitchFamily="-107" charset="-128"/>
                <a:cs typeface="ＭＳ Ｐゴシック" pitchFamily="-107" charset="-128"/>
              </a:rPr>
              <a:t>the key is a repeating keyword. For example, if the keyword is </a:t>
            </a:r>
            <a:r>
              <a:rPr lang="en-US" sz="1200" i="1" kern="1200" baseline="0">
                <a:solidFill>
                  <a:schemeClr val="tx1"/>
                </a:solidFill>
                <a:latin typeface="Arial" charset="0"/>
                <a:ea typeface="ＭＳ Ｐゴシック" pitchFamily="-107" charset="-128"/>
                <a:cs typeface="ＭＳ Ｐゴシック" pitchFamily="-107" charset="-128"/>
              </a:rPr>
              <a:t>deceptive</a:t>
            </a:r>
            <a:r>
              <a:rPr lang="en-US" sz="1200" kern="1200" baseline="0">
                <a:solidFill>
                  <a:schemeClr val="tx1"/>
                </a:solidFill>
                <a:latin typeface="Arial" charset="0"/>
                <a:ea typeface="ＭＳ Ｐゴシック" pitchFamily="-107" charset="-128"/>
                <a:cs typeface="ＭＳ Ｐゴシック" pitchFamily="-107" charset="-128"/>
              </a:rPr>
              <a:t>, the</a:t>
            </a:r>
          </a:p>
          <a:p>
            <a:r>
              <a:rPr lang="en-US" sz="1200" kern="1200" baseline="0">
                <a:solidFill>
                  <a:schemeClr val="tx1"/>
                </a:solidFill>
                <a:latin typeface="Arial" charset="0"/>
                <a:ea typeface="ＭＳ Ｐゴシック" pitchFamily="-107" charset="-128"/>
                <a:cs typeface="ＭＳ Ｐゴシック" pitchFamily="-107" charset="-128"/>
              </a:rPr>
              <a:t>message “we are discovered save yourself” is encrypted as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a:t>
            </a:r>
            <a:r>
              <a:rPr lang="en-US" sz="1200" kern="1200" baseline="0" err="1">
                <a:solidFill>
                  <a:schemeClr val="tx1"/>
                </a:solidFill>
                <a:latin typeface="Arial" charset="0"/>
                <a:ea typeface="ＭＳ Ｐゴシック" pitchFamily="-107" charset="-128"/>
                <a:cs typeface="ＭＳ Ｐゴシック" pitchFamily="-107" charset="-128"/>
              </a:rPr>
              <a:t>deceptivedeceptivedeceptive</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t>
            </a:r>
            <a:r>
              <a:rPr lang="en-US" sz="1200" kern="1200" baseline="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ZICVTWQNGRZGVTWAVZHCQYGLMGJ</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The strength of this cipher is that there are multiple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letters for</a:t>
            </a:r>
          </a:p>
          <a:p>
            <a:r>
              <a:rPr lang="en-US" sz="1200" kern="1200" baseline="0">
                <a:solidFill>
                  <a:schemeClr val="tx1"/>
                </a:solidFill>
                <a:latin typeface="Arial" charset="0"/>
                <a:ea typeface="ＭＳ Ｐゴシック" pitchFamily="-107" charset="-128"/>
                <a:cs typeface="ＭＳ Ｐゴシック" pitchFamily="-107" charset="-128"/>
              </a:rPr>
              <a:t>each plaintext letter, one for each unique letter of the keyword. Thus, the letter</a:t>
            </a:r>
          </a:p>
          <a:p>
            <a:r>
              <a:rPr lang="en-US" sz="1200" kern="1200" baseline="0">
                <a:solidFill>
                  <a:schemeClr val="tx1"/>
                </a:solidFill>
                <a:latin typeface="Arial" charset="0"/>
                <a:ea typeface="ＭＳ Ｐゴシック" pitchFamily="-107" charset="-128"/>
                <a:cs typeface="ＭＳ Ｐゴシック" pitchFamily="-107" charset="-128"/>
              </a:rPr>
              <a:t>frequency information is obscured. However, not all knowledge of the plaintext</a:t>
            </a:r>
          </a:p>
          <a:p>
            <a:r>
              <a:rPr lang="en-US" sz="1200" kern="1200" baseline="0">
                <a:solidFill>
                  <a:schemeClr val="tx1"/>
                </a:solidFill>
                <a:latin typeface="Arial" charset="0"/>
                <a:ea typeface="ＭＳ Ｐゴシック" pitchFamily="-107" charset="-128"/>
                <a:cs typeface="ＭＳ Ｐゴシック" pitchFamily="-107" charset="-128"/>
              </a:rPr>
              <a:t>structure is lost. For example, Figure 3.6 shows the frequency distribution for a</a:t>
            </a:r>
          </a:p>
          <a:p>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with a keyword of length 9. An improvement is achieved over the</a:t>
            </a:r>
          </a:p>
          <a:p>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but considerable frequency information remains.</a:t>
            </a:r>
          </a:p>
          <a:p>
            <a:endParaRPr lang="en-US" sz="1200" kern="1200" baseline="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a:solidFill>
                  <a:schemeClr val="tx1"/>
                </a:solidFill>
                <a:latin typeface="Arial" charset="0"/>
                <a:ea typeface="ＭＳ Ｐゴシック" pitchFamily="-107" charset="-128"/>
                <a:cs typeface="ＭＳ Ｐゴシック" pitchFamily="-107" charset="-128"/>
              </a:rPr>
              <a:t>keyword that is as long as the message itself.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proposed what is referred to</a:t>
            </a:r>
          </a:p>
          <a:p>
            <a:r>
              <a:rPr lang="en-US" sz="1200" kern="1200" baseline="0">
                <a:solidFill>
                  <a:schemeClr val="tx1"/>
                </a:solidFill>
                <a:latin typeface="Arial" charset="0"/>
                <a:ea typeface="ＭＳ Ｐゴシック" pitchFamily="-107" charset="-128"/>
                <a:cs typeface="ＭＳ Ｐゴシック" pitchFamily="-107" charset="-128"/>
              </a:rPr>
              <a:t>as an </a:t>
            </a:r>
            <a:r>
              <a:rPr lang="en-US" sz="1200" kern="1200" baseline="0" err="1">
                <a:solidFill>
                  <a:schemeClr val="tx1"/>
                </a:solidFill>
                <a:latin typeface="Arial" charset="0"/>
                <a:ea typeface="ＭＳ Ｐゴシック" pitchFamily="-107" charset="-128"/>
                <a:cs typeface="ＭＳ Ｐゴシック" pitchFamily="-107" charset="-128"/>
              </a:rPr>
              <a:t>autokey</a:t>
            </a:r>
            <a:r>
              <a:rPr lang="en-US" sz="1200" kern="1200" baseline="0">
                <a:solidFill>
                  <a:schemeClr val="tx1"/>
                </a:solidFill>
                <a:latin typeface="Arial" charset="0"/>
                <a:ea typeface="ＭＳ Ｐゴシック" pitchFamily="-107" charset="-128"/>
                <a:cs typeface="ＭＳ Ｐゴシック" pitchFamily="-107" charset="-128"/>
              </a:rPr>
              <a:t> system , in which a keyword is concatenated with the plaintext itself to</a:t>
            </a:r>
          </a:p>
          <a:p>
            <a:r>
              <a:rPr lang="en-US" sz="1200" kern="1200" baseline="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a:t>
            </a:r>
            <a:r>
              <a:rPr lang="en-US" sz="1200" kern="1200" baseline="0" err="1">
                <a:solidFill>
                  <a:schemeClr val="tx1"/>
                </a:solidFill>
                <a:latin typeface="Arial" charset="0"/>
                <a:ea typeface="ＭＳ Ｐゴシック" pitchFamily="-107" charset="-128"/>
                <a:cs typeface="ＭＳ Ｐゴシック" pitchFamily="-107" charset="-128"/>
              </a:rPr>
              <a:t>deceptivewearediscoveredsav</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t>
            </a:r>
            <a:r>
              <a:rPr lang="en-US" sz="1200" kern="1200" baseline="0" err="1">
                <a:solidFill>
                  <a:schemeClr val="tx1"/>
                </a:solidFill>
                <a:latin typeface="Arial" charset="0"/>
                <a:ea typeface="ＭＳ Ｐゴシック" pitchFamily="-107" charset="-128"/>
                <a:cs typeface="ＭＳ Ｐゴシック" pitchFamily="-107" charset="-128"/>
              </a:rPr>
              <a:t>wearediscoveredsaveyourself</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t>
            </a:r>
            <a:r>
              <a:rPr lang="en-US" sz="600" kern="1200" baseline="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a:solidFill>
                  <a:schemeClr val="tx1"/>
                </a:solidFill>
                <a:latin typeface="Arial" charset="0"/>
                <a:ea typeface="ＭＳ Ｐゴシック" pitchFamily="-107" charset="-128"/>
                <a:cs typeface="ＭＳ Ｐゴシック" pitchFamily="-107" charset="-128"/>
              </a:rPr>
              <a:t>by </a:t>
            </a:r>
            <a:r>
              <a:rPr lang="en-US" sz="1200" b="0" i="1" kern="1200" baseline="0">
                <a:solidFill>
                  <a:schemeClr val="tx1"/>
                </a:solidFill>
                <a:latin typeface="Arial" charset="0"/>
                <a:ea typeface="ＭＳ Ｐゴシック" pitchFamily="-107" charset="-128"/>
                <a:cs typeface="ＭＳ Ｐゴシック" pitchFamily="-107" charset="-128"/>
              </a:rPr>
              <a:t>e</a:t>
            </a:r>
            <a:r>
              <a:rPr lang="en-US" sz="1200" b="0" kern="1200" baseline="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a:solidFill>
                  <a:schemeClr val="tx1"/>
                </a:solidFill>
                <a:latin typeface="Arial" charset="0"/>
                <a:ea typeface="ＭＳ Ｐゴシック" pitchFamily="-107" charset="-128"/>
                <a:cs typeface="ＭＳ Ｐゴシック" pitchFamily="-107" charset="-128"/>
              </a:rPr>
              <a:t>)2</a:t>
            </a:r>
            <a:r>
              <a:rPr lang="en-US" sz="1200" b="0" kern="1200" baseline="0">
                <a:solidFill>
                  <a:schemeClr val="tx1"/>
                </a:solidFill>
                <a:latin typeface="Arial" charset="0"/>
                <a:ea typeface="ＭＳ Ｐゴシック" pitchFamily="-107" charset="-128"/>
                <a:cs typeface="ＭＳ Ｐゴシック" pitchFamily="-107" charset="-128"/>
              </a:rPr>
              <a:t> =  0.016, whereas</a:t>
            </a:r>
            <a:r>
              <a:rPr lang="en-US" sz="1200" b="0" i="1" kern="1200" baseline="0">
                <a:solidFill>
                  <a:schemeClr val="tx1"/>
                </a:solidFill>
                <a:latin typeface="Arial" charset="0"/>
                <a:ea typeface="ＭＳ Ｐゴシック" pitchFamily="-107" charset="-128"/>
                <a:cs typeface="ＭＳ Ｐゴシック" pitchFamily="-107" charset="-128"/>
              </a:rPr>
              <a:t> t </a:t>
            </a:r>
            <a:r>
              <a:rPr lang="en-US" sz="1200" b="0" kern="1200" baseline="0">
                <a:solidFill>
                  <a:schemeClr val="tx1"/>
                </a:solidFill>
                <a:latin typeface="Arial" charset="0"/>
                <a:ea typeface="ＭＳ Ｐゴシック" pitchFamily="-107" charset="-128"/>
                <a:cs typeface="ＭＳ Ｐゴシック" pitchFamily="-107" charset="-128"/>
              </a:rPr>
              <a:t>enciphered by </a:t>
            </a:r>
            <a:r>
              <a:rPr lang="en-US" sz="1200" b="0" i="1" kern="1200" baseline="0">
                <a:solidFill>
                  <a:schemeClr val="tx1"/>
                </a:solidFill>
                <a:latin typeface="Arial" charset="0"/>
                <a:ea typeface="ＭＳ Ｐゴシック" pitchFamily="-107" charset="-128"/>
                <a:cs typeface="ＭＳ Ｐゴシック" pitchFamily="-107" charset="-128"/>
              </a:rPr>
              <a:t>t</a:t>
            </a:r>
            <a:r>
              <a:rPr lang="en-US" sz="1200" b="0" kern="1200" baseline="0">
                <a:solidFill>
                  <a:schemeClr val="tx1"/>
                </a:solidFill>
                <a:latin typeface="Arial" charset="0"/>
                <a:ea typeface="ＭＳ Ｐゴシック" pitchFamily="-107" charset="-128"/>
                <a:cs typeface="ＭＳ Ｐゴシック" pitchFamily="-107" charset="-128"/>
              </a:rPr>
              <a:t>  would occur</a:t>
            </a:r>
          </a:p>
          <a:p>
            <a:r>
              <a:rPr lang="en-US" sz="1200" kern="1200" baseline="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a:solidFill>
                  <a:schemeClr val="tx1"/>
                </a:solidFill>
                <a:latin typeface="Arial" charset="0"/>
                <a:ea typeface="ＭＳ Ｐゴシック" pitchFamily="-107" charset="-128"/>
                <a:cs typeface="ＭＳ Ｐゴシック" pitchFamily="-107" charset="-128"/>
              </a:rPr>
              <a:t>cryptanalysis.</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and other ciphers</a:t>
            </a:r>
          </a:p>
          <a:p>
            <a:r>
              <a:rPr lang="en-US" sz="1200" kern="1200" baseline="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a:solidFill>
                  <a:schemeClr val="tx1"/>
                </a:solidFill>
                <a:latin typeface="Arial" charset="0"/>
                <a:ea typeface="ＭＳ Ｐゴシック" pitchFamily="-107" charset="-128"/>
                <a:cs typeface="ＭＳ Ｐゴシック" pitchFamily="-107" charset="-128"/>
              </a:rPr>
              <a:t>plaintext</a:t>
            </a:r>
            <a:r>
              <a:rPr lang="en-US" sz="1200" kern="1200" baseline="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a:solidFill>
                  <a:schemeClr val="tx1"/>
                </a:solidFill>
                <a:latin typeface="Arial" charset="0"/>
                <a:ea typeface="ＭＳ Ｐゴシック" pitchFamily="-107" charset="-128"/>
                <a:cs typeface="ＭＳ Ｐゴシック" pitchFamily="-107" charset="-128"/>
              </a:rPr>
              <a:t>is encrypted using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plot</a:t>
            </a:r>
          </a:p>
          <a:p>
            <a:r>
              <a:rPr lang="en-US" sz="1200" kern="1200" baseline="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only would be</a:t>
            </a:r>
          </a:p>
          <a:p>
            <a:r>
              <a:rPr lang="en-US" sz="1200" kern="1200" baseline="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discussed</a:t>
            </a:r>
          </a:p>
          <a:p>
            <a:r>
              <a:rPr lang="en-US" sz="1200" kern="1200" baseline="0">
                <a:solidFill>
                  <a:schemeClr val="tx1"/>
                </a:solidFill>
                <a:latin typeface="Arial" charset="0"/>
                <a:ea typeface="ＭＳ Ｐゴシック" pitchFamily="-107" charset="-128"/>
                <a:cs typeface="ＭＳ Ｐゴシック" pitchFamily="-107" charset="-128"/>
              </a:rPr>
              <a:t>subsequently. The Hill  and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a:solidFill>
                  <a:schemeClr val="tx1"/>
                </a:solidFill>
                <a:latin typeface="Arial" charset="0"/>
                <a:ea typeface="ＭＳ Ｐゴシック" pitchFamily="-107" charset="-128"/>
                <a:cs typeface="ＭＳ Ｐゴシック" pitchFamily="-107" charset="-128"/>
              </a:rPr>
              <a:t>reported in [SIMM93].</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a:p>
        </p:txBody>
      </p:sp>
    </p:spTree>
    <p:extLst>
      <p:ext uri="{BB962C8B-B14F-4D97-AF65-F5344CB8AC3E}">
        <p14:creationId xmlns:p14="http://schemas.microsoft.com/office/powerpoint/2010/main" val="224604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a:solidFill>
                  <a:schemeClr val="tx1"/>
                </a:solidFill>
                <a:latin typeface="Arial" charset="0"/>
                <a:ea typeface="ＭＳ Ｐゴシック" pitchFamily="-107" charset="-128"/>
                <a:cs typeface="ＭＳ Ｐゴシック" pitchFamily="-107" charset="-128"/>
              </a:rPr>
              <a:t>a system was introduced by an AT&amp;T engineer named Gilbert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in 1918.</a:t>
            </a:r>
          </a:p>
          <a:p>
            <a:r>
              <a:rPr lang="en-US" sz="1200" kern="1200" baseline="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essence of this technique is the means of construction of the key.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a:solidFill>
                  <a:schemeClr val="tx1"/>
                </a:solidFill>
                <a:latin typeface="Arial" charset="0"/>
                <a:ea typeface="ＭＳ Ｐゴシック" pitchFamily="-107" charset="-128"/>
                <a:cs typeface="ＭＳ Ｐゴシック" pitchFamily="-107" charset="-128"/>
              </a:rPr>
              <a:t>can be broken with sufficient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use of known or probable plaintext</a:t>
            </a:r>
          </a:p>
          <a:p>
            <a:r>
              <a:rPr lang="en-US" sz="1200" kern="1200" baseline="0">
                <a:solidFill>
                  <a:schemeClr val="tx1"/>
                </a:solidFill>
                <a:latin typeface="Arial" charset="0"/>
                <a:ea typeface="ＭＳ Ｐゴシック" pitchFamily="-107" charset="-128"/>
                <a:cs typeface="ＭＳ Ｐゴシック" pitchFamily="-107" charset="-128"/>
              </a:rPr>
              <a:t>sequences, or both.</a:t>
            </a:r>
          </a:p>
          <a:p>
            <a:endParaRPr lang="en-US">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An Army Signal Corp officer, Joseph </a:t>
            </a:r>
            <a:r>
              <a:rPr lang="en-US" sz="1200" kern="1200" baseline="0" err="1">
                <a:solidFill>
                  <a:schemeClr val="tx1"/>
                </a:solidFill>
                <a:latin typeface="Arial" charset="0"/>
                <a:ea typeface="ＭＳ Ｐゴシック" pitchFamily="-107" charset="-128"/>
                <a:cs typeface="ＭＳ Ｐゴシック" pitchFamily="-107" charset="-128"/>
              </a:rPr>
              <a:t>Mauborgne</a:t>
            </a:r>
            <a:r>
              <a:rPr lang="en-US" sz="1200" kern="1200" baseline="0">
                <a:solidFill>
                  <a:schemeClr val="tx1"/>
                </a:solidFill>
                <a:latin typeface="Arial" charset="0"/>
                <a:ea typeface="ＭＳ Ｐゴシック" pitchFamily="-107" charset="-128"/>
                <a:cs typeface="ＭＳ Ｐゴシック" pitchFamily="-107" charset="-128"/>
              </a:rPr>
              <a:t>, proposed an improvement to the</a:t>
            </a:r>
          </a:p>
          <a:p>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that yields the ultimate in security. </a:t>
            </a:r>
            <a:r>
              <a:rPr lang="en-US" sz="1200" kern="1200" baseline="0" err="1">
                <a:solidFill>
                  <a:schemeClr val="tx1"/>
                </a:solidFill>
                <a:latin typeface="Arial" charset="0"/>
                <a:ea typeface="ＭＳ Ｐゴシック" pitchFamily="-107" charset="-128"/>
                <a:cs typeface="ＭＳ Ｐゴシック" pitchFamily="-107" charset="-128"/>
              </a:rPr>
              <a:t>Mauborgne</a:t>
            </a:r>
            <a:r>
              <a:rPr lang="en-US" sz="1200" kern="1200" baseline="0">
                <a:solidFill>
                  <a:schemeClr val="tx1"/>
                </a:solidFill>
                <a:latin typeface="Arial" charset="0"/>
                <a:ea typeface="ＭＳ Ｐゴシック" pitchFamily="-107" charset="-128"/>
                <a:cs typeface="ＭＳ Ｐゴシック" pitchFamily="-107" charset="-128"/>
              </a:rPr>
              <a:t> suggested using a</a:t>
            </a:r>
          </a:p>
          <a:p>
            <a:r>
              <a:rPr lang="en-US" sz="1200" kern="1200" baseline="0">
                <a:solidFill>
                  <a:schemeClr val="tx1"/>
                </a:solidFill>
                <a:latin typeface="Arial" charset="0"/>
                <a:ea typeface="ＭＳ Ｐゴシック" pitchFamily="-107" charset="-128"/>
                <a:cs typeface="ＭＳ Ｐゴシック" pitchFamily="-107" charset="-128"/>
              </a:rPr>
              <a:t>random key that is as long as the message, so that the key need not be repeated. In</a:t>
            </a:r>
          </a:p>
          <a:p>
            <a:r>
              <a:rPr lang="en-US" sz="1200" kern="1200" baseline="0">
                <a:solidFill>
                  <a:schemeClr val="tx1"/>
                </a:solidFill>
                <a:latin typeface="Arial" charset="0"/>
                <a:ea typeface="ＭＳ Ｐゴシック" pitchFamily="-107" charset="-128"/>
                <a:cs typeface="ＭＳ Ｐゴシック" pitchFamily="-107" charset="-128"/>
              </a:rPr>
              <a:t>addition, the key is to be used to encrypt and decrypt a single message, and then is</a:t>
            </a:r>
          </a:p>
          <a:p>
            <a:r>
              <a:rPr lang="en-US" sz="1200" kern="1200" baseline="0">
                <a:solidFill>
                  <a:schemeClr val="tx1"/>
                </a:solidFill>
                <a:latin typeface="Arial" charset="0"/>
                <a:ea typeface="ＭＳ Ｐゴシック" pitchFamily="-107" charset="-128"/>
                <a:cs typeface="ＭＳ Ｐゴシック" pitchFamily="-107" charset="-128"/>
              </a:rPr>
              <a:t>discarded. Each new message requires a new key of the same length as the new message.</a:t>
            </a:r>
          </a:p>
          <a:p>
            <a:r>
              <a:rPr lang="en-US" sz="1200" kern="1200" baseline="0">
                <a:solidFill>
                  <a:schemeClr val="tx1"/>
                </a:solidFill>
                <a:latin typeface="Arial" charset="0"/>
                <a:ea typeface="ＭＳ Ｐゴシック" pitchFamily="-107" charset="-128"/>
                <a:cs typeface="ＭＳ Ｐゴシック" pitchFamily="-107" charset="-128"/>
              </a:rPr>
              <a:t>Such a scheme, known as a </a:t>
            </a:r>
            <a:r>
              <a:rPr lang="en-US" sz="1200" b="1" kern="1200" baseline="0">
                <a:solidFill>
                  <a:schemeClr val="tx1"/>
                </a:solidFill>
                <a:latin typeface="Arial" charset="0"/>
                <a:ea typeface="ＭＳ Ｐゴシック" pitchFamily="-107" charset="-128"/>
                <a:cs typeface="ＭＳ Ｐゴシック" pitchFamily="-107" charset="-128"/>
              </a:rPr>
              <a:t>one-time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pad</a:t>
            </a:r>
            <a:r>
              <a:rPr lang="en-US" sz="1200" kern="1200" baseline="0">
                <a:solidFill>
                  <a:schemeClr val="tx1"/>
                </a:solidFill>
                <a:latin typeface="Arial" charset="0"/>
                <a:ea typeface="ＭＳ Ｐゴシック" pitchFamily="-107" charset="-128"/>
                <a:cs typeface="ＭＳ Ｐゴシック" pitchFamily="-107" charset="-128"/>
              </a:rPr>
              <a:t> , is unbreakable. It produces random</a:t>
            </a:r>
          </a:p>
          <a:p>
            <a:r>
              <a:rPr lang="en-US" sz="1200" kern="1200" baseline="0">
                <a:solidFill>
                  <a:schemeClr val="tx1"/>
                </a:solidFill>
                <a:latin typeface="Arial" charset="0"/>
                <a:ea typeface="ＭＳ Ｐゴシック" pitchFamily="-107" charset="-128"/>
                <a:cs typeface="ＭＳ Ｐゴシック" pitchFamily="-107" charset="-128"/>
              </a:rPr>
              <a:t>output that bears no statistical relationship to the plaintext. Because the </a:t>
            </a:r>
            <a:r>
              <a:rPr lang="en-US" sz="1200" kern="1200" baseline="0" err="1">
                <a:solidFill>
                  <a:schemeClr val="tx1"/>
                </a:solidFill>
                <a:latin typeface="Arial" charset="0"/>
                <a:ea typeface="ＭＳ Ｐゴシック" pitchFamily="-107" charset="-128"/>
                <a:cs typeface="ＭＳ Ｐゴシック" pitchFamily="-107" charset="-128"/>
              </a:rPr>
              <a:t>ciphertext</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contains no information whatsoever about the plaintext, there is simply no way to</a:t>
            </a:r>
          </a:p>
          <a:p>
            <a:r>
              <a:rPr lang="en-US" sz="1200" kern="1200" baseline="0">
                <a:solidFill>
                  <a:schemeClr val="tx1"/>
                </a:solidFill>
                <a:latin typeface="Arial" charset="0"/>
                <a:ea typeface="ＭＳ Ｐゴシック" pitchFamily="-107" charset="-128"/>
                <a:cs typeface="ＭＳ Ｐゴシック" pitchFamily="-107" charset="-128"/>
              </a:rPr>
              <a:t>break the code.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In fact, given any plaintext of equal length to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there is a key that</a:t>
            </a:r>
          </a:p>
          <a:p>
            <a:r>
              <a:rPr lang="en-US" sz="1200" kern="1200" baseline="0">
                <a:solidFill>
                  <a:schemeClr val="tx1"/>
                </a:solidFill>
                <a:latin typeface="Arial" charset="0"/>
                <a:ea typeface="ＭＳ Ｐゴシック" pitchFamily="-107" charset="-128"/>
                <a:cs typeface="ＭＳ Ｐゴシック" pitchFamily="-107" charset="-128"/>
              </a:rPr>
              <a:t>produces that plaintext. Therefore, if you did an exhaustive search of all possible</a:t>
            </a:r>
          </a:p>
          <a:p>
            <a:r>
              <a:rPr lang="en-US" sz="1200" kern="1200" baseline="0">
                <a:solidFill>
                  <a:schemeClr val="tx1"/>
                </a:solidFill>
                <a:latin typeface="Arial" charset="0"/>
                <a:ea typeface="ＭＳ Ｐゴシック" pitchFamily="-107" charset="-128"/>
                <a:cs typeface="ＭＳ Ｐゴシック" pitchFamily="-107" charset="-128"/>
              </a:rPr>
              <a:t>keys, you would end up with many legible plaintexts, with no way of knowing which</a:t>
            </a:r>
          </a:p>
          <a:p>
            <a:r>
              <a:rPr lang="en-US" sz="1200" kern="1200" baseline="0">
                <a:solidFill>
                  <a:schemeClr val="tx1"/>
                </a:solidFill>
                <a:latin typeface="Arial" charset="0"/>
                <a:ea typeface="ＭＳ Ｐゴシック" pitchFamily="-107" charset="-128"/>
                <a:cs typeface="ＭＳ Ｐゴシック" pitchFamily="-107" charset="-128"/>
              </a:rPr>
              <a:t>was the intended plaintext. Therefore, the code is unbreakable.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security of the one-time pad is entirely due to the randomness of</a:t>
            </a:r>
          </a:p>
          <a:p>
            <a:r>
              <a:rPr lang="en-US" sz="1200" kern="1200" baseline="0">
                <a:solidFill>
                  <a:schemeClr val="tx1"/>
                </a:solidFill>
                <a:latin typeface="Arial" charset="0"/>
                <a:ea typeface="ＭＳ Ｐゴシック" pitchFamily="-107" charset="-128"/>
                <a:cs typeface="ＭＳ Ｐゴシック" pitchFamily="-107" charset="-128"/>
              </a:rPr>
              <a:t>the key. If the stream of characters that constitute the key is truly random, then the</a:t>
            </a:r>
          </a:p>
          <a:p>
            <a:r>
              <a:rPr lang="en-US" sz="1200" kern="1200" baseline="0">
                <a:solidFill>
                  <a:schemeClr val="tx1"/>
                </a:solidFill>
                <a:latin typeface="Arial" charset="0"/>
                <a:ea typeface="ＭＳ Ｐゴシック" pitchFamily="-107" charset="-128"/>
                <a:cs typeface="ＭＳ Ｐゴシック" pitchFamily="-107" charset="-128"/>
              </a:rPr>
              <a:t>stream of characters that constitute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will be truly random. Thus, there</a:t>
            </a:r>
          </a:p>
          <a:p>
            <a:r>
              <a:rPr lang="en-US" sz="1200" kern="1200" baseline="0">
                <a:solidFill>
                  <a:schemeClr val="tx1"/>
                </a:solidFill>
                <a:latin typeface="Arial" charset="0"/>
                <a:ea typeface="ＭＳ Ｐゴシック" pitchFamily="-107" charset="-128"/>
                <a:cs typeface="ＭＳ Ｐゴシック" pitchFamily="-107" charset="-128"/>
              </a:rPr>
              <a:t>are no patterns or regularities that a cryptanalyst can use to attack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theory, we need look no further for a cipher. The one-time pad offers complete</a:t>
            </a:r>
          </a:p>
          <a:p>
            <a:r>
              <a:rPr lang="en-US" sz="1200" kern="1200" baseline="0">
                <a:solidFill>
                  <a:schemeClr val="tx1"/>
                </a:solidFill>
                <a:latin typeface="Arial" charset="0"/>
                <a:ea typeface="ＭＳ Ｐゴシック" pitchFamily="-107" charset="-128"/>
                <a:cs typeface="ＭＳ Ｐゴシック" pitchFamily="-107" charset="-128"/>
              </a:rPr>
              <a:t>security but, in practice, has two fundamental difficulties: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There is the practical problem of making large quantities of random keys.</a:t>
            </a:r>
          </a:p>
          <a:p>
            <a:r>
              <a:rPr lang="en-US" sz="1200" kern="1200" baseline="0">
                <a:solidFill>
                  <a:schemeClr val="tx1"/>
                </a:solidFill>
                <a:latin typeface="Arial" charset="0"/>
                <a:ea typeface="ＭＳ Ｐゴシック" pitchFamily="-107" charset="-128"/>
                <a:cs typeface="ＭＳ Ｐゴシック" pitchFamily="-107" charset="-128"/>
              </a:rPr>
              <a:t>Any heavily used system might require millions of random characters</a:t>
            </a:r>
          </a:p>
          <a:p>
            <a:r>
              <a:rPr lang="en-US" sz="1200" kern="1200" baseline="0">
                <a:solidFill>
                  <a:schemeClr val="tx1"/>
                </a:solidFill>
                <a:latin typeface="Arial" charset="0"/>
                <a:ea typeface="ＭＳ Ｐゴシック" pitchFamily="-107" charset="-128"/>
                <a:cs typeface="ＭＳ Ｐゴシック" pitchFamily="-107" charset="-128"/>
              </a:rPr>
              <a:t>on a regular basis. Supplying truly random characters in this volume is a</a:t>
            </a:r>
          </a:p>
          <a:p>
            <a:r>
              <a:rPr lang="en-US" sz="1200" kern="1200" baseline="0">
                <a:solidFill>
                  <a:schemeClr val="tx1"/>
                </a:solidFill>
                <a:latin typeface="Arial" charset="0"/>
                <a:ea typeface="ＭＳ Ｐゴシック" pitchFamily="-107" charset="-128"/>
                <a:cs typeface="ＭＳ Ｐゴシック" pitchFamily="-107" charset="-128"/>
              </a:rPr>
              <a:t>significant task.</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Even more daunting is the problem of key distribution and protection. For</a:t>
            </a:r>
          </a:p>
          <a:p>
            <a:r>
              <a:rPr lang="en-US" sz="1200" kern="1200" baseline="0">
                <a:solidFill>
                  <a:schemeClr val="tx1"/>
                </a:solidFill>
                <a:latin typeface="Arial" charset="0"/>
                <a:ea typeface="ＭＳ Ｐゴシック" pitchFamily="-107" charset="-128"/>
                <a:cs typeface="ＭＳ Ｐゴシック" pitchFamily="-107" charset="-128"/>
              </a:rPr>
              <a:t>every message to be sent, a key of equal length is needed by both sender and</a:t>
            </a:r>
          </a:p>
          <a:p>
            <a:r>
              <a:rPr lang="en-US" sz="1200" kern="1200" baseline="0">
                <a:solidFill>
                  <a:schemeClr val="tx1"/>
                </a:solidFill>
                <a:latin typeface="Arial" charset="0"/>
                <a:ea typeface="ＭＳ Ｐゴシック" pitchFamily="-107" charset="-128"/>
                <a:cs typeface="ＭＳ Ｐゴシック" pitchFamily="-107" charset="-128"/>
              </a:rPr>
              <a:t>receiver. Thus, a mammoth key distribution problem exists.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Because of these difficulties, the one-time pad is of limited utility and is useful</a:t>
            </a:r>
          </a:p>
          <a:p>
            <a:r>
              <a:rPr lang="en-US" sz="1200" kern="1200" baseline="0">
                <a:solidFill>
                  <a:schemeClr val="tx1"/>
                </a:solidFill>
                <a:latin typeface="Arial" charset="0"/>
                <a:ea typeface="ＭＳ Ｐゴシック" pitchFamily="-107" charset="-128"/>
                <a:cs typeface="ＭＳ Ｐゴシック" pitchFamily="-107" charset="-128"/>
              </a:rPr>
              <a:t>primarily for low-bandwidth channels requiring very high security.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one-time pad is the only cryptosystem that exhibits what is referred to as</a:t>
            </a:r>
          </a:p>
          <a:p>
            <a:r>
              <a:rPr lang="en-US" sz="1200" i="1" kern="1200" baseline="0">
                <a:solidFill>
                  <a:schemeClr val="tx1"/>
                </a:solidFill>
                <a:latin typeface="Arial" charset="0"/>
                <a:ea typeface="ＭＳ Ｐゴシック" pitchFamily="-107" charset="-128"/>
                <a:cs typeface="ＭＳ Ｐゴシック" pitchFamily="-107" charset="-128"/>
              </a:rPr>
              <a:t>perfect</a:t>
            </a:r>
            <a:r>
              <a:rPr lang="en-US" sz="1200" kern="1200" baseline="0">
                <a:solidFill>
                  <a:schemeClr val="tx1"/>
                </a:solidFill>
                <a:latin typeface="Arial" charset="0"/>
                <a:ea typeface="ＭＳ Ｐゴシック" pitchFamily="-107" charset="-128"/>
                <a:cs typeface="ＭＳ Ｐゴシック" pitchFamily="-107" charset="-128"/>
              </a:rPr>
              <a:t> </a:t>
            </a:r>
            <a:r>
              <a:rPr lang="en-US" sz="1200" i="1" kern="1200" baseline="0">
                <a:solidFill>
                  <a:schemeClr val="tx1"/>
                </a:solidFill>
                <a:latin typeface="Arial" charset="0"/>
                <a:ea typeface="ＭＳ Ｐゴシック" pitchFamily="-107" charset="-128"/>
                <a:cs typeface="ＭＳ Ｐゴシック" pitchFamily="-107" charset="-128"/>
              </a:rPr>
              <a:t>secrecy</a:t>
            </a:r>
            <a:r>
              <a:rPr lang="en-US" sz="1200" kern="1200" baseline="0">
                <a:solidFill>
                  <a:schemeClr val="tx1"/>
                </a:solidFill>
                <a:latin typeface="Arial" charset="0"/>
                <a:ea typeface="ＭＳ Ｐゴシック" pitchFamily="-107" charset="-128"/>
                <a:cs typeface="ＭＳ Ｐゴシック" pitchFamily="-107" charset="-128"/>
              </a:rPr>
              <a:t> . This concept is explored in Appendix B.</a:t>
            </a:r>
          </a:p>
          <a:p>
            <a:endParaRPr lang="en-US"/>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symbol</a:t>
            </a:r>
          </a:p>
          <a:p>
            <a:r>
              <a:rPr lang="en-US" sz="1200" kern="1200" baseline="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a:solidFill>
                  <a:schemeClr val="tx1"/>
                </a:solidFill>
                <a:latin typeface="Arial" charset="0"/>
                <a:ea typeface="ＭＳ Ｐゴシック" pitchFamily="-107" charset="-128"/>
                <a:cs typeface="ＭＳ Ｐゴシック" pitchFamily="-107" charset="-128"/>
              </a:rPr>
              <a:t>transposition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a:solidFill>
                  <a:schemeClr val="tx1"/>
                </a:solidFill>
                <a:latin typeface="Arial" charset="0"/>
                <a:ea typeface="ＭＳ Ｐゴシック" pitchFamily="-107" charset="-128"/>
                <a:cs typeface="ＭＳ Ｐゴシック" pitchFamily="-107" charset="-128"/>
              </a:rPr>
              <a:t>rail</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fence</a:t>
            </a:r>
            <a:r>
              <a:rPr lang="en-US" sz="1200" kern="1200" baseline="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m e m a t r h t g p r y</a:t>
            </a:r>
          </a:p>
          <a:p>
            <a:r>
              <a:rPr lang="en-US" sz="1200" kern="1200" baseline="0">
                <a:solidFill>
                  <a:schemeClr val="tx1"/>
                </a:solidFill>
                <a:latin typeface="Arial" charset="0"/>
                <a:ea typeface="ＭＳ Ｐゴシック" pitchFamily="-107" charset="-128"/>
                <a:cs typeface="ＭＳ Ｐゴシック" pitchFamily="-107" charset="-128"/>
              </a:rPr>
              <a:t>e t e f e t e o a </a:t>
            </a:r>
            <a:r>
              <a:rPr lang="en-US" sz="1200" kern="1200" baseline="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a:solidFill>
                  <a:schemeClr val="tx1"/>
                </a:solidFill>
                <a:latin typeface="Arial" charset="0"/>
                <a:ea typeface="ＭＳ Ｐゴシック" pitchFamily="-107" charset="-128"/>
                <a:cs typeface="ＭＳ Ｐゴシック" pitchFamily="-107" charset="-128"/>
              </a:rPr>
              <a:t>MEMATRHTGPRYETEFETEOAAT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a:p>
        </p:txBody>
      </p:sp>
    </p:spTree>
    <p:extLst>
      <p:ext uri="{BB962C8B-B14F-4D97-AF65-F5344CB8AC3E}">
        <p14:creationId xmlns:p14="http://schemas.microsoft.com/office/powerpoint/2010/main" val="2045574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All the techniques examined so far involve the substitution of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symbol</a:t>
            </a:r>
          </a:p>
          <a:p>
            <a:r>
              <a:rPr lang="en-US" sz="1200" kern="1200" baseline="0">
                <a:solidFill>
                  <a:schemeClr val="tx1"/>
                </a:solidFill>
                <a:latin typeface="Arial" charset="0"/>
                <a:ea typeface="ＭＳ Ｐゴシック" pitchFamily="-107" charset="-128"/>
                <a:cs typeface="ＭＳ Ｐゴシック" pitchFamily="-107" charset="-128"/>
              </a:rPr>
              <a:t>for a plaintext symbol. A very different kind of mapping is achieved by performing</a:t>
            </a:r>
          </a:p>
          <a:p>
            <a:r>
              <a:rPr lang="en-US" sz="1200" kern="1200" baseline="0">
                <a:solidFill>
                  <a:schemeClr val="tx1"/>
                </a:solidFill>
                <a:latin typeface="Arial" charset="0"/>
                <a:ea typeface="ＭＳ Ｐゴシック" pitchFamily="-107" charset="-128"/>
                <a:cs typeface="ＭＳ Ｐゴシック" pitchFamily="-107" charset="-128"/>
              </a:rPr>
              <a:t>some sort of permutation on the plaintext letters. This technique is referred to as a</a:t>
            </a:r>
          </a:p>
          <a:p>
            <a:r>
              <a:rPr lang="en-US" sz="1200" b="1" kern="1200" baseline="0">
                <a:solidFill>
                  <a:schemeClr val="tx1"/>
                </a:solidFill>
                <a:latin typeface="Arial" charset="0"/>
                <a:ea typeface="ＭＳ Ｐゴシック" pitchFamily="-107" charset="-128"/>
                <a:cs typeface="ＭＳ Ｐゴシック" pitchFamily="-107" charset="-128"/>
              </a:rPr>
              <a:t>transposition</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cipher</a:t>
            </a:r>
            <a:r>
              <a:rPr lang="en-US" sz="1200" kern="1200" baseline="0">
                <a:solidFill>
                  <a:schemeClr val="tx1"/>
                </a:solidFill>
                <a:latin typeface="Arial" charset="0"/>
                <a:ea typeface="ＭＳ Ｐゴシック" pitchFamily="-107" charset="-128"/>
                <a:cs typeface="ＭＳ Ｐゴシック" pitchFamily="-107" charset="-128"/>
              </a:rPr>
              <a: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simplest such cipher is the </a:t>
            </a:r>
            <a:r>
              <a:rPr lang="en-US" sz="1200" b="1" kern="1200" baseline="0">
                <a:solidFill>
                  <a:schemeClr val="tx1"/>
                </a:solidFill>
                <a:latin typeface="Arial" charset="0"/>
                <a:ea typeface="ＭＳ Ｐゴシック" pitchFamily="-107" charset="-128"/>
                <a:cs typeface="ＭＳ Ｐゴシック" pitchFamily="-107" charset="-128"/>
              </a:rPr>
              <a:t>rail</a:t>
            </a:r>
            <a:r>
              <a:rPr lang="en-US" sz="1200" kern="1200" baseline="0">
                <a:solidFill>
                  <a:schemeClr val="tx1"/>
                </a:solidFill>
                <a:latin typeface="Arial" charset="0"/>
                <a:ea typeface="ＭＳ Ｐゴシック" pitchFamily="-107" charset="-128"/>
                <a:cs typeface="ＭＳ Ｐゴシック" pitchFamily="-107" charset="-128"/>
              </a:rPr>
              <a:t> </a:t>
            </a:r>
            <a:r>
              <a:rPr lang="en-US" sz="1200" b="1" kern="1200" baseline="0">
                <a:solidFill>
                  <a:schemeClr val="tx1"/>
                </a:solidFill>
                <a:latin typeface="Arial" charset="0"/>
                <a:ea typeface="ＭＳ Ｐゴシック" pitchFamily="-107" charset="-128"/>
                <a:cs typeface="ＭＳ Ｐゴシック" pitchFamily="-107" charset="-128"/>
              </a:rPr>
              <a:t>fence</a:t>
            </a:r>
            <a:r>
              <a:rPr lang="en-US" sz="1200" kern="1200" baseline="0">
                <a:solidFill>
                  <a:schemeClr val="tx1"/>
                </a:solidFill>
                <a:latin typeface="Arial" charset="0"/>
                <a:ea typeface="ＭＳ Ｐゴシック" pitchFamily="-107" charset="-128"/>
                <a:cs typeface="ＭＳ Ｐゴシック" pitchFamily="-107" charset="-128"/>
              </a:rPr>
              <a:t>  technique, in which the plaintext is</a:t>
            </a:r>
          </a:p>
          <a:p>
            <a:r>
              <a:rPr lang="en-US" sz="1200" kern="1200" baseline="0">
                <a:solidFill>
                  <a:schemeClr val="tx1"/>
                </a:solidFill>
                <a:latin typeface="Arial" charset="0"/>
                <a:ea typeface="ＭＳ Ｐゴシック" pitchFamily="-107" charset="-128"/>
                <a:cs typeface="ＭＳ Ｐゴシック" pitchFamily="-107" charset="-128"/>
              </a:rPr>
              <a:t>written down as a sequence of diagonals and then read off as a sequence of rows.</a:t>
            </a:r>
          </a:p>
          <a:p>
            <a:r>
              <a:rPr lang="en-US" sz="1200" kern="1200" baseline="0">
                <a:solidFill>
                  <a:schemeClr val="tx1"/>
                </a:solidFill>
                <a:latin typeface="Arial" charset="0"/>
                <a:ea typeface="ＭＳ Ｐゴシック" pitchFamily="-107" charset="-128"/>
                <a:cs typeface="ＭＳ Ｐゴシック" pitchFamily="-107" charset="-128"/>
              </a:rPr>
              <a:t>For example, to encipher the message “meet me after the toga party” with a rail</a:t>
            </a:r>
          </a:p>
          <a:p>
            <a:r>
              <a:rPr lang="en-US" sz="1200" kern="1200" baseline="0">
                <a:solidFill>
                  <a:schemeClr val="tx1"/>
                </a:solidFill>
                <a:latin typeface="Arial" charset="0"/>
                <a:ea typeface="ＭＳ Ｐゴシック" pitchFamily="-107" charset="-128"/>
                <a:cs typeface="ＭＳ Ｐゴシック" pitchFamily="-107" charset="-128"/>
              </a:rPr>
              <a:t>fence of depth 2, we write the following:</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m e m a t r h t g p r y</a:t>
            </a:r>
          </a:p>
          <a:p>
            <a:r>
              <a:rPr lang="en-US" sz="1200" kern="1200" baseline="0">
                <a:solidFill>
                  <a:schemeClr val="tx1"/>
                </a:solidFill>
                <a:latin typeface="Arial" charset="0"/>
                <a:ea typeface="ＭＳ Ｐゴシック" pitchFamily="-107" charset="-128"/>
                <a:cs typeface="ＭＳ Ｐゴシック" pitchFamily="-107" charset="-128"/>
              </a:rPr>
              <a:t>e t e f e t e o a </a:t>
            </a:r>
            <a:r>
              <a:rPr lang="en-US" sz="1200" kern="1200" baseline="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t</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encrypted message is</a:t>
            </a:r>
          </a:p>
          <a:p>
            <a:r>
              <a:rPr lang="en-US" sz="1200" kern="1200" baseline="0">
                <a:solidFill>
                  <a:schemeClr val="tx1"/>
                </a:solidFill>
                <a:latin typeface="Arial" charset="0"/>
                <a:ea typeface="ＭＳ Ｐゴシック" pitchFamily="-107" charset="-128"/>
                <a:cs typeface="ＭＳ Ｐゴシック" pitchFamily="-107" charset="-128"/>
              </a:rPr>
              <a:t>MEMATRHTGPRYETEFETEOAAT</a:t>
            </a:r>
            <a:endParaRPr lang="en-AU">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a:p>
        </p:txBody>
      </p:sp>
    </p:spTree>
    <p:extLst>
      <p:ext uri="{BB962C8B-B14F-4D97-AF65-F5344CB8AC3E}">
        <p14:creationId xmlns:p14="http://schemas.microsoft.com/office/powerpoint/2010/main" val="2570567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more complex scheme is</a:t>
            </a:r>
          </a:p>
          <a:p>
            <a:r>
              <a:rPr lang="en-US" sz="1200" kern="1200" baseline="0">
                <a:solidFill>
                  <a:schemeClr val="tx1"/>
                </a:solidFill>
                <a:latin typeface="Arial" charset="0"/>
                <a:ea typeface="ＭＳ Ｐゴシック" pitchFamily="-107" charset="-128"/>
                <a:cs typeface="ＭＳ Ｐゴシック" pitchFamily="-107" charset="-128"/>
              </a:rPr>
              <a:t>to write the message in a rectangle, row by row, and read the message off, column</a:t>
            </a:r>
          </a:p>
          <a:p>
            <a:r>
              <a:rPr lang="en-US" sz="1200" kern="1200" baseline="0">
                <a:solidFill>
                  <a:schemeClr val="tx1"/>
                </a:solidFill>
                <a:latin typeface="Arial" charset="0"/>
                <a:ea typeface="ＭＳ Ｐゴシック" pitchFamily="-107" charset="-128"/>
                <a:cs typeface="ＭＳ Ｐゴシック" pitchFamily="-107" charset="-128"/>
              </a:rPr>
              <a:t>by column, but permute the order of the columns. The order of the columns then</a:t>
            </a:r>
          </a:p>
          <a:p>
            <a:r>
              <a:rPr lang="en-US" sz="1200" kern="1200" baseline="0">
                <a:solidFill>
                  <a:schemeClr val="tx1"/>
                </a:solidFill>
                <a:latin typeface="Arial" charset="0"/>
                <a:ea typeface="ＭＳ Ｐゴシック" pitchFamily="-107" charset="-128"/>
                <a:cs typeface="ＭＳ Ｐゴシック" pitchFamily="-107" charset="-128"/>
              </a:rPr>
              <a:t>becomes the key to the algorithm. For example,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Key: 	4 3 1 2 5 6 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Plaintext: 	a t </a:t>
            </a:r>
            <a:r>
              <a:rPr lang="en-US" sz="1200" kern="1200" baseline="0" err="1">
                <a:solidFill>
                  <a:schemeClr val="tx1"/>
                </a:solidFill>
                <a:latin typeface="Arial" charset="0"/>
                <a:ea typeface="ＭＳ Ｐゴシック" pitchFamily="-107" charset="-128"/>
                <a:cs typeface="ＭＳ Ｐゴシック" pitchFamily="-107" charset="-128"/>
              </a:rPr>
              <a:t>t</a:t>
            </a:r>
            <a:r>
              <a:rPr lang="en-US" sz="1200" kern="1200" baseline="0">
                <a:solidFill>
                  <a:schemeClr val="tx1"/>
                </a:solidFill>
                <a:latin typeface="Arial" charset="0"/>
                <a:ea typeface="ＭＳ Ｐゴシック" pitchFamily="-107" charset="-128"/>
                <a:cs typeface="ＭＳ Ｐゴシック" pitchFamily="-107" charset="-128"/>
              </a:rPr>
              <a:t> a c k p</a:t>
            </a:r>
          </a:p>
          <a:p>
            <a:r>
              <a:rPr lang="en-US" sz="1200" kern="1200" baseline="0">
                <a:solidFill>
                  <a:schemeClr val="tx1"/>
                </a:solidFill>
                <a:latin typeface="Arial" charset="0"/>
                <a:ea typeface="ＭＳ Ｐゴシック" pitchFamily="-107" charset="-128"/>
                <a:cs typeface="ＭＳ Ｐゴシック" pitchFamily="-107" charset="-128"/>
              </a:rPr>
              <a:t>	o s t p o n e</a:t>
            </a:r>
          </a:p>
          <a:p>
            <a:r>
              <a:rPr lang="en-US" sz="1200" kern="1200" baseline="0">
                <a:solidFill>
                  <a:schemeClr val="tx1"/>
                </a:solidFill>
                <a:latin typeface="Arial" charset="0"/>
                <a:ea typeface="ＭＳ Ｐゴシック" pitchFamily="-107" charset="-128"/>
                <a:cs typeface="ＭＳ Ｐゴシック" pitchFamily="-107" charset="-128"/>
              </a:rPr>
              <a:t>	d u n t </a:t>
            </a:r>
            <a:r>
              <a:rPr lang="en-US" sz="1200" kern="1200" baseline="0" err="1">
                <a:solidFill>
                  <a:schemeClr val="tx1"/>
                </a:solidFill>
                <a:latin typeface="Arial" charset="0"/>
                <a:ea typeface="ＭＳ Ｐゴシック" pitchFamily="-107" charset="-128"/>
                <a:cs typeface="ＭＳ Ｐゴシック" pitchFamily="-107" charset="-128"/>
              </a:rPr>
              <a:t>i</a:t>
            </a:r>
            <a:r>
              <a:rPr lang="en-US" sz="1200" kern="1200" baseline="0">
                <a:solidFill>
                  <a:schemeClr val="tx1"/>
                </a:solidFill>
                <a:latin typeface="Arial" charset="0"/>
                <a:ea typeface="ＭＳ Ｐゴシック" pitchFamily="-107" charset="-128"/>
                <a:cs typeface="ＭＳ Ｐゴシック" pitchFamily="-107" charset="-128"/>
              </a:rPr>
              <a:t> l t</a:t>
            </a:r>
          </a:p>
          <a:p>
            <a:r>
              <a:rPr lang="en-US" sz="1200" kern="1200" baseline="0">
                <a:solidFill>
                  <a:schemeClr val="tx1"/>
                </a:solidFill>
                <a:latin typeface="Arial" charset="0"/>
                <a:ea typeface="ＭＳ Ｐゴシック" pitchFamily="-107" charset="-128"/>
                <a:cs typeface="ＭＳ Ｐゴシック" pitchFamily="-107" charset="-128"/>
              </a:rPr>
              <a:t>	w o a m x y 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TTNAAPTMTSUOAODWCOIXKNLYPETZ</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Thus, in this example, the key is 4312567. To encrypt, start with the column</a:t>
            </a:r>
          </a:p>
          <a:p>
            <a:r>
              <a:rPr lang="en-US" sz="1200" kern="1200" baseline="0">
                <a:solidFill>
                  <a:schemeClr val="tx1"/>
                </a:solidFill>
                <a:latin typeface="Arial" charset="0"/>
                <a:ea typeface="ＭＳ Ｐゴシック" pitchFamily="-107" charset="-128"/>
                <a:cs typeface="ＭＳ Ｐゴシック" pitchFamily="-107" charset="-128"/>
              </a:rPr>
              <a:t>that is labeled 1, in this case column 3. Write down all the letters in that column.</a:t>
            </a:r>
          </a:p>
          <a:p>
            <a:r>
              <a:rPr lang="en-US" sz="1200" kern="1200" baseline="0">
                <a:solidFill>
                  <a:schemeClr val="tx1"/>
                </a:solidFill>
                <a:latin typeface="Arial" charset="0"/>
                <a:ea typeface="ＭＳ Ｐゴシック" pitchFamily="-107" charset="-128"/>
                <a:cs typeface="ＭＳ Ｐゴシック" pitchFamily="-107" charset="-128"/>
              </a:rPr>
              <a:t>Proceed to column 4, which is labeled 2, then column 2, then column 1, then</a:t>
            </a:r>
          </a:p>
          <a:p>
            <a:r>
              <a:rPr lang="en-US" sz="1200" kern="1200" baseline="0">
                <a:solidFill>
                  <a:schemeClr val="tx1"/>
                </a:solidFill>
                <a:latin typeface="Arial" charset="0"/>
                <a:ea typeface="ＭＳ Ｐゴシック" pitchFamily="-107" charset="-128"/>
                <a:cs typeface="ＭＳ Ｐゴシック" pitchFamily="-107" charset="-128"/>
              </a:rPr>
              <a:t>columns 5, 6, and 7.</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 pure transposition cipher is easily recognized because it has the same letter</a:t>
            </a:r>
          </a:p>
          <a:p>
            <a:r>
              <a:rPr lang="en-US" sz="1200" kern="1200" baseline="0">
                <a:solidFill>
                  <a:schemeClr val="tx1"/>
                </a:solidFill>
                <a:latin typeface="Arial" charset="0"/>
                <a:ea typeface="ＭＳ Ｐゴシック" pitchFamily="-107" charset="-128"/>
                <a:cs typeface="ＭＳ Ｐゴシック" pitchFamily="-107" charset="-128"/>
              </a:rPr>
              <a:t>frequencies as the original plaintext. For the type of columnar transposition just</a:t>
            </a:r>
          </a:p>
          <a:p>
            <a:r>
              <a:rPr lang="en-US" sz="1200" kern="1200" baseline="0">
                <a:solidFill>
                  <a:schemeClr val="tx1"/>
                </a:solidFill>
                <a:latin typeface="Arial" charset="0"/>
                <a:ea typeface="ＭＳ Ｐゴシック" pitchFamily="-107" charset="-128"/>
                <a:cs typeface="ＭＳ Ｐゴシック" pitchFamily="-107" charset="-128"/>
              </a:rPr>
              <a:t>shown, cryptanalysis is fairly straightforward and involves laying out the </a:t>
            </a:r>
            <a:r>
              <a:rPr lang="en-US" sz="1200" kern="1200" baseline="0" err="1">
                <a:solidFill>
                  <a:schemeClr val="tx1"/>
                </a:solidFill>
                <a:latin typeface="Arial" charset="0"/>
                <a:ea typeface="ＭＳ Ｐゴシック" pitchFamily="-107" charset="-128"/>
                <a:cs typeface="ＭＳ Ｐゴシック" pitchFamily="-107" charset="-128"/>
              </a:rPr>
              <a:t>ciphertext</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in a matrix and playing around with column positions.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and trigram</a:t>
            </a:r>
          </a:p>
          <a:p>
            <a:r>
              <a:rPr lang="en-US" sz="1200" kern="1200" baseline="0">
                <a:solidFill>
                  <a:schemeClr val="tx1"/>
                </a:solidFill>
                <a:latin typeface="Arial" charset="0"/>
                <a:ea typeface="ＭＳ Ｐゴシック" pitchFamily="-107" charset="-128"/>
                <a:cs typeface="ＭＳ Ｐゴシック" pitchFamily="-107" charset="-128"/>
              </a:rPr>
              <a:t>frequency tables can be useful.</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transposition cipher can be made significantly more secure by performing</a:t>
            </a:r>
          </a:p>
          <a:p>
            <a:r>
              <a:rPr lang="en-US" sz="1200" kern="1200" baseline="0">
                <a:solidFill>
                  <a:schemeClr val="tx1"/>
                </a:solidFill>
                <a:latin typeface="Arial" charset="0"/>
                <a:ea typeface="ＭＳ Ｐゴシック" pitchFamily="-107" charset="-128"/>
                <a:cs typeface="ＭＳ Ｐゴシック" pitchFamily="-107" charset="-128"/>
              </a:rPr>
              <a:t>more than one stage of transposition. The result is a more complex permutation</a:t>
            </a:r>
          </a:p>
          <a:p>
            <a:r>
              <a:rPr lang="en-US" sz="1200" kern="1200" baseline="0">
                <a:solidFill>
                  <a:schemeClr val="tx1"/>
                </a:solidFill>
                <a:latin typeface="Arial" charset="0"/>
                <a:ea typeface="ＭＳ Ｐゴシック" pitchFamily="-107" charset="-128"/>
                <a:cs typeface="ＭＳ Ｐゴシック" pitchFamily="-107" charset="-128"/>
              </a:rPr>
              <a:t>that is not easily reconstructed.</a:t>
            </a:r>
            <a:endParaRPr lang="en-US">
              <a:latin typeface="Arial" pitchFamily="-1" charset="0"/>
              <a:ea typeface="Arial" pitchFamily="-1" charset="0"/>
              <a:cs typeface="Arial" pitchFamily="-1"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One way of revealing the effectiveness of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and other ciphers</a:t>
            </a:r>
          </a:p>
          <a:p>
            <a:r>
              <a:rPr lang="en-US" sz="1200" kern="1200" baseline="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a:solidFill>
                  <a:schemeClr val="tx1"/>
                </a:solidFill>
                <a:latin typeface="Arial" charset="0"/>
                <a:ea typeface="ＭＳ Ｐゴシック" pitchFamily="-107" charset="-128"/>
                <a:cs typeface="ＭＳ Ｐゴシック" pitchFamily="-107" charset="-128"/>
              </a:rPr>
              <a:t>plaintext</a:t>
            </a:r>
            <a:r>
              <a:rPr lang="en-US" sz="1200" kern="1200" baseline="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 cipher, because the frequency values for individual</a:t>
            </a:r>
          </a:p>
          <a:p>
            <a:r>
              <a:rPr lang="en-US" sz="1200" kern="1200" baseline="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a:solidFill>
                  <a:schemeClr val="tx1"/>
                </a:solidFill>
                <a:latin typeface="Arial" charset="0"/>
                <a:ea typeface="ＭＳ Ｐゴシック" pitchFamily="-107" charset="-128"/>
                <a:cs typeface="ＭＳ Ｐゴシック" pitchFamily="-107" charset="-128"/>
              </a:rPr>
              <a:t>is encrypted using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To normalize the plot,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each letter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was again divided by the number of</a:t>
            </a:r>
          </a:p>
          <a:p>
            <a:r>
              <a:rPr lang="en-US" sz="1200" kern="1200" baseline="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a:solidFill>
                  <a:schemeClr val="tx1"/>
                </a:solidFill>
                <a:latin typeface="Arial" charset="0"/>
                <a:ea typeface="ＭＳ Ｐゴシック" pitchFamily="-107" charset="-128"/>
                <a:cs typeface="ＭＳ Ｐゴシック" pitchFamily="-107" charset="-128"/>
              </a:rPr>
              <a:t>information were totally concealed in the encryption process,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plot</a:t>
            </a:r>
          </a:p>
          <a:p>
            <a:r>
              <a:rPr lang="en-US" sz="1200" kern="1200" baseline="0">
                <a:solidFill>
                  <a:schemeClr val="tx1"/>
                </a:solidFill>
                <a:latin typeface="Arial" charset="0"/>
                <a:ea typeface="ＭＳ Ｐゴシック" pitchFamily="-107" charset="-128"/>
                <a:cs typeface="ＭＳ Ｐゴシック" pitchFamily="-107" charset="-128"/>
              </a:rPr>
              <a:t>of frequencies would be flat, and cryptanalysis using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only would be</a:t>
            </a:r>
          </a:p>
          <a:p>
            <a:r>
              <a:rPr lang="en-US" sz="1200" kern="1200" baseline="0">
                <a:solidFill>
                  <a:schemeClr val="tx1"/>
                </a:solidFill>
                <a:latin typeface="Arial" charset="0"/>
                <a:ea typeface="ＭＳ Ｐゴシック" pitchFamily="-107" charset="-128"/>
                <a:cs typeface="ＭＳ Ｐゴシック" pitchFamily="-107" charset="-128"/>
              </a:rPr>
              <a:t>effectively impossible. As the figure shows,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has a flatter distribution</a:t>
            </a:r>
          </a:p>
          <a:p>
            <a:r>
              <a:rPr lang="en-US" sz="1200" kern="1200" baseline="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a:solidFill>
                  <a:schemeClr val="tx1"/>
                </a:solidFill>
                <a:latin typeface="Arial" charset="0"/>
                <a:ea typeface="ＭＳ Ｐゴシック" pitchFamily="-107" charset="-128"/>
                <a:cs typeface="ＭＳ Ｐゴシック" pitchFamily="-107" charset="-128"/>
              </a:rPr>
              <a:t>a cryptanalyst to work with. The plot also shows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discussed</a:t>
            </a:r>
          </a:p>
          <a:p>
            <a:r>
              <a:rPr lang="en-US" sz="1200" kern="1200" baseline="0">
                <a:solidFill>
                  <a:schemeClr val="tx1"/>
                </a:solidFill>
                <a:latin typeface="Arial" charset="0"/>
                <a:ea typeface="ＭＳ Ｐゴシック" pitchFamily="-107" charset="-128"/>
                <a:cs typeface="ＭＳ Ｐゴシック" pitchFamily="-107" charset="-128"/>
              </a:rPr>
              <a:t>subsequently. The Hill  and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curves on the plot are based on results</a:t>
            </a:r>
          </a:p>
          <a:p>
            <a:r>
              <a:rPr lang="en-US" sz="1200" kern="1200" baseline="0">
                <a:solidFill>
                  <a:schemeClr val="tx1"/>
                </a:solidFill>
                <a:latin typeface="Arial" charset="0"/>
                <a:ea typeface="ＭＳ Ｐゴシック" pitchFamily="-107" charset="-128"/>
                <a:cs typeface="ＭＳ Ｐゴシック" pitchFamily="-107" charset="-128"/>
              </a:rPr>
              <a:t>reported in [SIMM93].</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a:p>
        </p:txBody>
      </p:sp>
    </p:spTree>
    <p:extLst>
      <p:ext uri="{BB962C8B-B14F-4D97-AF65-F5344CB8AC3E}">
        <p14:creationId xmlns:p14="http://schemas.microsoft.com/office/powerpoint/2010/main" val="313479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a:solidFill>
                  <a:schemeClr val="tx1"/>
                </a:solidFill>
                <a:latin typeface="Arial" charset="0"/>
                <a:ea typeface="ＭＳ Ｐゴシック" pitchFamily="-107" charset="-128"/>
                <a:cs typeface="ＭＳ Ｐゴシック" pitchFamily="-107" charset="-128"/>
              </a:rPr>
              <a:t>then substitution involves replacing plaintext bit patterns with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bit patterns.</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a:p>
        </p:txBody>
      </p:sp>
    </p:spTree>
    <p:extLst>
      <p:ext uri="{BB962C8B-B14F-4D97-AF65-F5344CB8AC3E}">
        <p14:creationId xmlns:p14="http://schemas.microsoft.com/office/powerpoint/2010/main" val="288380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a:t>
            </a:r>
            <a:r>
              <a:rPr lang="en-US" sz="1200" b="1" kern="1200" baseline="0">
                <a:solidFill>
                  <a:schemeClr val="tx1"/>
                </a:solidFill>
                <a:latin typeface="Arial" charset="0"/>
                <a:ea typeface="ＭＳ Ｐゴシック" pitchFamily="-107" charset="-128"/>
                <a:cs typeface="ＭＳ Ｐゴシック" pitchFamily="-107" charset="-128"/>
              </a:rPr>
              <a:t>stream cipher</a:t>
            </a:r>
            <a:r>
              <a:rPr lang="en-US" sz="1200" kern="1200" baseline="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err="1">
                <a:solidFill>
                  <a:schemeClr val="tx1"/>
                </a:solidFill>
                <a:latin typeface="Arial" charset="0"/>
                <a:ea typeface="ＭＳ Ｐゴシック" pitchFamily="-107" charset="-128"/>
                <a:cs typeface="ＭＳ Ｐゴシック" pitchFamily="-107" charset="-128"/>
              </a:rPr>
              <a:t>autokeyed</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a:t>
            </a:r>
          </a:p>
          <a:p>
            <a:r>
              <a:rPr lang="en-US" sz="1200" kern="1200" baseline="0">
                <a:solidFill>
                  <a:schemeClr val="tx1"/>
                </a:solidFill>
                <a:latin typeface="Arial" charset="0"/>
                <a:ea typeface="ＭＳ Ｐゴシック" pitchFamily="-107" charset="-128"/>
                <a:cs typeface="ＭＳ Ｐゴシック" pitchFamily="-107" charset="-128"/>
              </a:rPr>
              <a:t>and the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0" kern="1200" baseline="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a:t>
            </a:r>
            <a:r>
              <a:rPr lang="en-US" sz="1200" b="0" kern="1200" baseline="0" err="1">
                <a:solidFill>
                  <a:schemeClr val="tx1"/>
                </a:solidFill>
                <a:latin typeface="Arial" charset="0"/>
                <a:ea typeface="ＭＳ Ｐゴシック" pitchFamily="-107" charset="-128"/>
                <a:cs typeface="ＭＳ Ｐゴシック" pitchFamily="-107" charset="-128"/>
              </a:rPr>
              <a:t>k</a:t>
            </a:r>
            <a:r>
              <a:rPr lang="en-US" sz="1200" b="0" kern="1200" baseline="-2500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is as long as the</a:t>
            </a:r>
          </a:p>
          <a:p>
            <a:r>
              <a:rPr lang="en-US" sz="1200" b="0" kern="1200" baseline="0">
                <a:solidFill>
                  <a:schemeClr val="tx1"/>
                </a:solidFill>
                <a:latin typeface="Arial" charset="0"/>
                <a:ea typeface="ＭＳ Ｐゴシック" pitchFamily="-107" charset="-128"/>
                <a:cs typeface="ＭＳ Ｐゴシック" pitchFamily="-107" charset="-128"/>
              </a:rPr>
              <a:t>plaintext bit stream (p</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If the cryptographic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However, the</a:t>
            </a:r>
          </a:p>
          <a:p>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keystream</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a:p>
        </p:txBody>
      </p:sp>
    </p:spTree>
    <p:extLst>
      <p:ext uri="{BB962C8B-B14F-4D97-AF65-F5344CB8AC3E}">
        <p14:creationId xmlns:p14="http://schemas.microsoft.com/office/powerpoint/2010/main" val="2434064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a:t>
            </a:r>
            <a:r>
              <a:rPr lang="en-US" sz="1200" b="1" kern="1200" baseline="0">
                <a:solidFill>
                  <a:schemeClr val="tx1"/>
                </a:solidFill>
                <a:latin typeface="Arial" charset="0"/>
                <a:ea typeface="ＭＳ Ｐゴシック" pitchFamily="-107" charset="-128"/>
                <a:cs typeface="ＭＳ Ｐゴシック" pitchFamily="-107" charset="-128"/>
              </a:rPr>
              <a:t>stream cipher</a:t>
            </a:r>
            <a:r>
              <a:rPr lang="en-US" sz="1200" kern="1200" baseline="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err="1">
                <a:solidFill>
                  <a:schemeClr val="tx1"/>
                </a:solidFill>
                <a:latin typeface="Arial" charset="0"/>
                <a:ea typeface="ＭＳ Ｐゴシック" pitchFamily="-107" charset="-128"/>
                <a:cs typeface="ＭＳ Ｐゴシック" pitchFamily="-107" charset="-128"/>
              </a:rPr>
              <a:t>autokeyed</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a:t>
            </a:r>
          </a:p>
          <a:p>
            <a:r>
              <a:rPr lang="en-US" sz="1200" kern="1200" baseline="0">
                <a:solidFill>
                  <a:schemeClr val="tx1"/>
                </a:solidFill>
                <a:latin typeface="Arial" charset="0"/>
                <a:ea typeface="ＭＳ Ｐゴシック" pitchFamily="-107" charset="-128"/>
                <a:cs typeface="ＭＳ Ｐゴシック" pitchFamily="-107" charset="-128"/>
              </a:rPr>
              <a:t>and the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0" kern="1200" baseline="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a:t>
            </a:r>
            <a:r>
              <a:rPr lang="en-US" sz="1200" b="0" kern="1200" baseline="0" err="1">
                <a:solidFill>
                  <a:schemeClr val="tx1"/>
                </a:solidFill>
                <a:latin typeface="Arial" charset="0"/>
                <a:ea typeface="ＭＳ Ｐゴシック" pitchFamily="-107" charset="-128"/>
                <a:cs typeface="ＭＳ Ｐゴシック" pitchFamily="-107" charset="-128"/>
              </a:rPr>
              <a:t>k</a:t>
            </a:r>
            <a:r>
              <a:rPr lang="en-US" sz="1200" b="0" kern="1200" baseline="-2500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is as long as the</a:t>
            </a:r>
          </a:p>
          <a:p>
            <a:r>
              <a:rPr lang="en-US" sz="1200" b="0" kern="1200" baseline="0">
                <a:solidFill>
                  <a:schemeClr val="tx1"/>
                </a:solidFill>
                <a:latin typeface="Arial" charset="0"/>
                <a:ea typeface="ＭＳ Ｐゴシック" pitchFamily="-107" charset="-128"/>
                <a:cs typeface="ＭＳ Ｐゴシック" pitchFamily="-107" charset="-128"/>
              </a:rPr>
              <a:t>plaintext bit stream (p</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If the cryptographic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However, the</a:t>
            </a:r>
          </a:p>
          <a:p>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keystream</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a:p>
        </p:txBody>
      </p:sp>
    </p:spTree>
    <p:extLst>
      <p:ext uri="{BB962C8B-B14F-4D97-AF65-F5344CB8AC3E}">
        <p14:creationId xmlns:p14="http://schemas.microsoft.com/office/powerpoint/2010/main" val="1627125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a:t>
            </a:r>
            <a:r>
              <a:rPr lang="en-US" sz="1200" b="1" kern="1200" baseline="0">
                <a:solidFill>
                  <a:schemeClr val="tx1"/>
                </a:solidFill>
                <a:latin typeface="Arial" charset="0"/>
                <a:ea typeface="ＭＳ Ｐゴシック" pitchFamily="-107" charset="-128"/>
                <a:cs typeface="ＭＳ Ｐゴシック" pitchFamily="-107" charset="-128"/>
              </a:rPr>
              <a:t>stream cipher</a:t>
            </a:r>
            <a:r>
              <a:rPr lang="en-US" sz="1200" kern="1200" baseline="0">
                <a:solidFill>
                  <a:schemeClr val="tx1"/>
                </a:solidFill>
                <a:latin typeface="Arial" charset="0"/>
                <a:ea typeface="ＭＳ Ｐゴシック" pitchFamily="-107" charset="-128"/>
                <a:cs typeface="ＭＳ Ｐゴシック" pitchFamily="-107" charset="-128"/>
              </a:rPr>
              <a:t> is one that encrypts a digital data stream one bit or one byte at</a:t>
            </a:r>
          </a:p>
          <a:p>
            <a:r>
              <a:rPr lang="en-US" sz="1200" kern="1200" baseline="0">
                <a:solidFill>
                  <a:schemeClr val="tx1"/>
                </a:solidFill>
                <a:latin typeface="Arial" charset="0"/>
                <a:ea typeface="ＭＳ Ｐゴシック" pitchFamily="-107" charset="-128"/>
                <a:cs typeface="ＭＳ Ｐゴシック" pitchFamily="-107" charset="-128"/>
              </a:rPr>
              <a:t>a time. Examples of classical stream ciphers are the </a:t>
            </a:r>
            <a:r>
              <a:rPr lang="en-US" sz="1200" kern="1200" baseline="0" err="1">
                <a:solidFill>
                  <a:schemeClr val="tx1"/>
                </a:solidFill>
                <a:latin typeface="Arial" charset="0"/>
                <a:ea typeface="ＭＳ Ｐゴシック" pitchFamily="-107" charset="-128"/>
                <a:cs typeface="ＭＳ Ｐゴシック" pitchFamily="-107" charset="-128"/>
              </a:rPr>
              <a:t>autokeyed</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a:t>
            </a:r>
          </a:p>
          <a:p>
            <a:r>
              <a:rPr lang="en-US" sz="1200" kern="1200" baseline="0">
                <a:solidFill>
                  <a:schemeClr val="tx1"/>
                </a:solidFill>
                <a:latin typeface="Arial" charset="0"/>
                <a:ea typeface="ＭＳ Ｐゴシック" pitchFamily="-107" charset="-128"/>
                <a:cs typeface="ＭＳ Ｐゴシック" pitchFamily="-107" charset="-128"/>
              </a:rPr>
              <a:t>and the </a:t>
            </a:r>
            <a:r>
              <a:rPr lang="en-US" sz="1200" kern="1200" baseline="0" err="1">
                <a:solidFill>
                  <a:schemeClr val="tx1"/>
                </a:solidFill>
                <a:latin typeface="Arial" charset="0"/>
                <a:ea typeface="ＭＳ Ｐゴシック" pitchFamily="-107" charset="-128"/>
                <a:cs typeface="ＭＳ Ｐゴシック" pitchFamily="-107" charset="-128"/>
              </a:rPr>
              <a:t>Vernam</a:t>
            </a:r>
            <a:r>
              <a:rPr lang="en-US" sz="1200" kern="1200" baseline="0">
                <a:solidFill>
                  <a:schemeClr val="tx1"/>
                </a:solidFill>
                <a:latin typeface="Arial" charset="0"/>
                <a:ea typeface="ＭＳ Ｐゴシック" pitchFamily="-107" charset="-128"/>
                <a:cs typeface="ＭＳ Ｐゴシック" pitchFamily="-107" charset="-128"/>
              </a:rPr>
              <a:t> cipher. In the ideal case, a one-time pad version of the </a:t>
            </a:r>
            <a:r>
              <a:rPr lang="en-US" sz="1200" kern="1200" baseline="0" err="1">
                <a:solidFill>
                  <a:schemeClr val="tx1"/>
                </a:solidFill>
                <a:latin typeface="Arial" charset="0"/>
                <a:ea typeface="ＭＳ Ｐゴシック" pitchFamily="-107" charset="-128"/>
                <a:cs typeface="ＭＳ Ｐゴシック" pitchFamily="-107" charset="-128"/>
              </a:rPr>
              <a:t>Vernam</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b="0" kern="1200" baseline="0">
                <a:solidFill>
                  <a:schemeClr val="tx1"/>
                </a:solidFill>
                <a:latin typeface="Arial" charset="0"/>
                <a:ea typeface="ＭＳ Ｐゴシック" pitchFamily="-107" charset="-128"/>
                <a:cs typeface="ＭＳ Ｐゴシック" pitchFamily="-107" charset="-128"/>
              </a:rPr>
              <a:t>cipher would be used (Figure 3.7), in which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a:t>
            </a:r>
            <a:r>
              <a:rPr lang="en-US" sz="1200" b="0" kern="1200" baseline="0" err="1">
                <a:solidFill>
                  <a:schemeClr val="tx1"/>
                </a:solidFill>
                <a:latin typeface="Arial" charset="0"/>
                <a:ea typeface="ＭＳ Ｐゴシック" pitchFamily="-107" charset="-128"/>
                <a:cs typeface="ＭＳ Ｐゴシック" pitchFamily="-107" charset="-128"/>
              </a:rPr>
              <a:t>k</a:t>
            </a:r>
            <a:r>
              <a:rPr lang="en-US" sz="1200" b="0" kern="1200" baseline="-25000" err="1">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is as long as the</a:t>
            </a:r>
          </a:p>
          <a:p>
            <a:r>
              <a:rPr lang="en-US" sz="1200" b="0" kern="1200" baseline="0">
                <a:solidFill>
                  <a:schemeClr val="tx1"/>
                </a:solidFill>
                <a:latin typeface="Arial" charset="0"/>
                <a:ea typeface="ＭＳ Ｐゴシック" pitchFamily="-107" charset="-128"/>
                <a:cs typeface="ＭＳ Ｐゴシック" pitchFamily="-107" charset="-128"/>
              </a:rPr>
              <a:t>plaintext bit stream (p</a:t>
            </a:r>
            <a:r>
              <a:rPr lang="en-US" sz="1200" b="0" kern="1200" baseline="-25000">
                <a:solidFill>
                  <a:schemeClr val="tx1"/>
                </a:solidFill>
                <a:latin typeface="Arial" charset="0"/>
                <a:ea typeface="ＭＳ Ｐゴシック" pitchFamily="-107" charset="-128"/>
                <a:cs typeface="ＭＳ Ｐゴシック" pitchFamily="-107" charset="-128"/>
              </a:rPr>
              <a:t>i</a:t>
            </a:r>
            <a:r>
              <a:rPr lang="en-US" sz="1200" b="0" kern="1200" baseline="0">
                <a:solidFill>
                  <a:schemeClr val="tx1"/>
                </a:solidFill>
                <a:latin typeface="Arial" charset="0"/>
                <a:ea typeface="ＭＳ Ｐゴシック" pitchFamily="-107" charset="-128"/>
                <a:cs typeface="ＭＳ Ｐゴシック" pitchFamily="-107" charset="-128"/>
              </a:rPr>
              <a:t> ). If the cryptographic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is random, then this cipher</a:t>
            </a:r>
          </a:p>
          <a:p>
            <a:r>
              <a:rPr lang="en-US" sz="1200" b="0" kern="1200" baseline="0">
                <a:solidFill>
                  <a:schemeClr val="tx1"/>
                </a:solidFill>
                <a:latin typeface="Arial" charset="0"/>
                <a:ea typeface="ＭＳ Ｐゴシック" pitchFamily="-107" charset="-128"/>
                <a:cs typeface="ＭＳ Ｐゴシック" pitchFamily="-107" charset="-128"/>
              </a:rPr>
              <a:t>is unbreakable by any means other than acquiring the </a:t>
            </a:r>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However, the</a:t>
            </a:r>
          </a:p>
          <a:p>
            <a:r>
              <a:rPr lang="en-US" sz="1200" b="0" kern="1200" baseline="0" err="1">
                <a:solidFill>
                  <a:schemeClr val="tx1"/>
                </a:solidFill>
                <a:latin typeface="Arial" charset="0"/>
                <a:ea typeface="ＭＳ Ｐゴシック" pitchFamily="-107" charset="-128"/>
                <a:cs typeface="ＭＳ Ｐゴシック" pitchFamily="-107" charset="-128"/>
              </a:rPr>
              <a:t>keystream</a:t>
            </a:r>
            <a:r>
              <a:rPr lang="en-US" sz="1200" b="0" kern="1200" baseline="0">
                <a:solidFill>
                  <a:schemeClr val="tx1"/>
                </a:solidFill>
                <a:latin typeface="Arial" charset="0"/>
                <a:ea typeface="ＭＳ Ｐゴシック" pitchFamily="-107" charset="-128"/>
                <a:cs typeface="ＭＳ Ｐゴシック" pitchFamily="-107" charset="-128"/>
              </a:rPr>
              <a:t> must be provided to both users in advance via some independent and</a:t>
            </a:r>
          </a:p>
          <a:p>
            <a:r>
              <a:rPr lang="en-US" sz="1200" b="0" kern="1200" baseline="0">
                <a:solidFill>
                  <a:schemeClr val="tx1"/>
                </a:solidFill>
                <a:latin typeface="Arial" charset="0"/>
                <a:ea typeface="ＭＳ Ｐゴシック" pitchFamily="-107" charset="-128"/>
                <a:cs typeface="ＭＳ Ｐゴシック" pitchFamily="-107" charset="-128"/>
              </a:rPr>
              <a:t>secure channel. This introduces insurmountable logistical problems if the intended</a:t>
            </a:r>
          </a:p>
          <a:p>
            <a:r>
              <a:rPr lang="en-US" sz="1200" b="0" kern="1200" baseline="0">
                <a:solidFill>
                  <a:schemeClr val="tx1"/>
                </a:solidFill>
                <a:latin typeface="Arial" charset="0"/>
                <a:ea typeface="ＭＳ Ｐゴシック" pitchFamily="-107" charset="-128"/>
                <a:cs typeface="ＭＳ Ｐゴシック" pitchFamily="-107" charset="-128"/>
              </a:rPr>
              <a:t>data traffic is very large.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Accordingly, for practical reasons, the bit-stream generator must be</a:t>
            </a:r>
          </a:p>
          <a:p>
            <a:r>
              <a:rPr lang="en-US" sz="1200" kern="1200" baseline="0">
                <a:solidFill>
                  <a:schemeClr val="tx1"/>
                </a:solidFill>
                <a:latin typeface="Arial" charset="0"/>
                <a:ea typeface="ＭＳ Ｐゴシック" pitchFamily="-107" charset="-128"/>
                <a:cs typeface="ＭＳ Ｐゴシック" pitchFamily="-107" charset="-128"/>
              </a:rPr>
              <a:t>implemented as an algorithmic procedure, so that the cryptographic bit stream</a:t>
            </a:r>
          </a:p>
          <a:p>
            <a:r>
              <a:rPr lang="en-US" sz="1200" kern="1200" baseline="0">
                <a:solidFill>
                  <a:schemeClr val="tx1"/>
                </a:solidFill>
                <a:latin typeface="Arial" charset="0"/>
                <a:ea typeface="ＭＳ Ｐゴシック" pitchFamily="-107" charset="-128"/>
                <a:cs typeface="ＭＳ Ｐゴシック" pitchFamily="-107" charset="-128"/>
              </a:rPr>
              <a:t>can be produced by both users. In this approach (Figure 4.1a), the bit-stream</a:t>
            </a:r>
          </a:p>
          <a:p>
            <a:r>
              <a:rPr lang="en-US" sz="1200" kern="1200" baseline="0">
                <a:solidFill>
                  <a:schemeClr val="tx1"/>
                </a:solidFill>
                <a:latin typeface="Arial" charset="0"/>
                <a:ea typeface="ＭＳ Ｐゴシック" pitchFamily="-107" charset="-128"/>
                <a:cs typeface="ＭＳ Ｐゴシック" pitchFamily="-107" charset="-128"/>
              </a:rPr>
              <a:t>generator is a key-controlled algorithm and must produce a bit stream that is</a:t>
            </a:r>
          </a:p>
          <a:p>
            <a:r>
              <a:rPr lang="en-US" sz="1200" kern="1200" baseline="0">
                <a:solidFill>
                  <a:schemeClr val="tx1"/>
                </a:solidFill>
                <a:latin typeface="Arial" charset="0"/>
                <a:ea typeface="ＭＳ Ｐゴシック" pitchFamily="-107" charset="-128"/>
                <a:cs typeface="ＭＳ Ｐゴシック" pitchFamily="-107" charset="-128"/>
              </a:rPr>
              <a:t>cryptographically strong. That is, it must be computationally impractical to</a:t>
            </a:r>
          </a:p>
          <a:p>
            <a:r>
              <a:rPr lang="en-US" sz="1200" kern="1200" baseline="0">
                <a:solidFill>
                  <a:schemeClr val="tx1"/>
                </a:solidFill>
                <a:latin typeface="Arial" charset="0"/>
                <a:ea typeface="ＭＳ Ｐゴシック" pitchFamily="-107" charset="-128"/>
                <a:cs typeface="ＭＳ Ｐゴシック" pitchFamily="-107" charset="-128"/>
              </a:rPr>
              <a:t>predict future portions of the bit stream based on previous portions of the bit</a:t>
            </a:r>
          </a:p>
          <a:p>
            <a:r>
              <a:rPr lang="en-US" sz="1200" kern="1200" baseline="0">
                <a:solidFill>
                  <a:schemeClr val="tx1"/>
                </a:solidFill>
                <a:latin typeface="Arial" charset="0"/>
                <a:ea typeface="ＭＳ Ｐゴシック" pitchFamily="-107" charset="-128"/>
                <a:cs typeface="ＭＳ Ｐゴシック" pitchFamily="-107" charset="-128"/>
              </a:rPr>
              <a:t>stream. The two users need only share the generating key, and each can produce</a:t>
            </a: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keystream</a:t>
            </a:r>
            <a:r>
              <a:rPr lang="en-US" sz="1200" kern="1200" baseline="0">
                <a:solidFill>
                  <a:schemeClr val="tx1"/>
                </a:solidFill>
                <a:latin typeface="Arial" charset="0"/>
                <a:ea typeface="ＭＳ Ｐゴシック" pitchFamily="-107" charset="-128"/>
                <a:cs typeface="ＭＳ Ｐゴシック" pitchFamily="-107" charset="-128"/>
              </a:rPr>
              <a:t>.</a:t>
            </a:r>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a:p>
        </p:txBody>
      </p:sp>
    </p:spTree>
    <p:extLst>
      <p:ext uri="{BB962C8B-B14F-4D97-AF65-F5344CB8AC3E}">
        <p14:creationId xmlns:p14="http://schemas.microsoft.com/office/powerpoint/2010/main" val="1747537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a:p>
        </p:txBody>
      </p:sp>
    </p:spTree>
    <p:extLst>
      <p:ext uri="{BB962C8B-B14F-4D97-AF65-F5344CB8AC3E}">
        <p14:creationId xmlns:p14="http://schemas.microsoft.com/office/powerpoint/2010/main" val="1223471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a:p>
        </p:txBody>
      </p:sp>
    </p:spTree>
    <p:extLst>
      <p:ext uri="{BB962C8B-B14F-4D97-AF65-F5344CB8AC3E}">
        <p14:creationId xmlns:p14="http://schemas.microsoft.com/office/powerpoint/2010/main" val="4076656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a:p>
        </p:txBody>
      </p:sp>
    </p:spTree>
    <p:extLst>
      <p:ext uri="{BB962C8B-B14F-4D97-AF65-F5344CB8AC3E}">
        <p14:creationId xmlns:p14="http://schemas.microsoft.com/office/powerpoint/2010/main" val="40628981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a:p>
        </p:txBody>
      </p:sp>
    </p:spTree>
    <p:extLst>
      <p:ext uri="{BB962C8B-B14F-4D97-AF65-F5344CB8AC3E}">
        <p14:creationId xmlns:p14="http://schemas.microsoft.com/office/powerpoint/2010/main" val="4172563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a:p>
        </p:txBody>
      </p:sp>
    </p:spTree>
    <p:extLst>
      <p:ext uri="{BB962C8B-B14F-4D97-AF65-F5344CB8AC3E}">
        <p14:creationId xmlns:p14="http://schemas.microsoft.com/office/powerpoint/2010/main" val="4174330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
        <p:nvSpPr>
          <p:cNvPr id="4" name="Slide Number Placeholder 3"/>
          <p:cNvSpPr>
            <a:spLocks noGrp="1"/>
          </p:cNvSpPr>
          <p:nvPr>
            <p:ph type="sldNum" sz="quarter" idx="5"/>
          </p:nvPr>
        </p:nvSpPr>
        <p:spPr/>
        <p:txBody>
          <a:bodyPr/>
          <a:lstStyle/>
          <a:p>
            <a:pPr>
              <a:defRPr/>
            </a:pPr>
            <a:fld id="{643114AD-DAFD-41DA-863F-8D7ADE8A126D}" type="slidenum">
              <a:rPr lang="de-DE" altLang="en-US" smtClean="0"/>
              <a:pPr>
                <a:defRPr/>
              </a:pPr>
              <a:t>30</a:t>
            </a:fld>
            <a:endParaRPr lang="de-DE" altLang="en-US"/>
          </a:p>
        </p:txBody>
      </p:sp>
    </p:spTree>
    <p:extLst>
      <p:ext uri="{BB962C8B-B14F-4D97-AF65-F5344CB8AC3E}">
        <p14:creationId xmlns:p14="http://schemas.microsoft.com/office/powerpoint/2010/main" val="3727051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endParaRPr lang="en-AU">
              <a:latin typeface="Arial"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a:p>
        </p:txBody>
      </p:sp>
    </p:spTree>
    <p:extLst>
      <p:ext uri="{BB962C8B-B14F-4D97-AF65-F5344CB8AC3E}">
        <p14:creationId xmlns:p14="http://schemas.microsoft.com/office/powerpoint/2010/main" val="160142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a:solidFill>
                  <a:schemeClr val="tx1"/>
                </a:solidFill>
                <a:latin typeface="Arial" charset="0"/>
                <a:ea typeface="ＭＳ Ｐゴシック" pitchFamily="-107" charset="-128"/>
                <a:cs typeface="ＭＳ Ｐゴシック" pitchFamily="-107" charset="-128"/>
              </a:rPr>
              <a:t>monarch</a:t>
            </a:r>
            <a:r>
              <a:rPr lang="en-US" sz="1200" kern="1200" baseline="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a:solidFill>
                  <a:schemeClr val="tx1"/>
                </a:solidFill>
                <a:latin typeface="Arial" charset="0"/>
                <a:ea typeface="ＭＳ Ｐゴシック" pitchFamily="-107" charset="-128"/>
                <a:cs typeface="ＭＳ Ｐゴシック" pitchFamily="-107" charset="-128"/>
              </a:rPr>
              <a:t>letter, such as x, so that balloon would be treated as </a:t>
            </a:r>
            <a:r>
              <a:rPr lang="en-US" sz="1200" kern="1200" baseline="0" err="1">
                <a:solidFill>
                  <a:schemeClr val="tx1"/>
                </a:solidFill>
                <a:latin typeface="Arial" charset="0"/>
                <a:ea typeface="ＭＳ Ｐゴシック" pitchFamily="-107" charset="-128"/>
                <a:cs typeface="ＭＳ Ｐゴシック" pitchFamily="-107" charset="-128"/>
              </a:rPr>
              <a:t>ba</a:t>
            </a:r>
            <a:r>
              <a:rPr lang="en-US" sz="1200" kern="1200" baseline="0">
                <a:solidFill>
                  <a:schemeClr val="tx1"/>
                </a:solidFill>
                <a:latin typeface="Arial" charset="0"/>
                <a:ea typeface="ＭＳ Ｐゴシック" pitchFamily="-107" charset="-128"/>
                <a:cs typeface="ＭＳ Ｐゴシック" pitchFamily="-107" charset="-128"/>
              </a:rPr>
              <a:t> lx lo 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a:solidFill>
                  <a:schemeClr val="tx1"/>
                </a:solidFill>
                <a:latin typeface="Arial" charset="0"/>
                <a:ea typeface="ＭＳ Ｐゴシック" pitchFamily="-107" charset="-128"/>
                <a:cs typeface="ＭＳ Ｐゴシック" pitchFamily="-107" charset="-128"/>
              </a:rPr>
              <a:t>the last. For example, </a:t>
            </a:r>
            <a:r>
              <a:rPr lang="en-US" sz="1200" kern="1200" baseline="0" err="1">
                <a:solidFill>
                  <a:schemeClr val="tx1"/>
                </a:solidFill>
                <a:latin typeface="Arial" charset="0"/>
                <a:ea typeface="ＭＳ Ｐゴシック" pitchFamily="-107" charset="-128"/>
                <a:cs typeface="ＭＳ Ｐゴシック" pitchFamily="-107" charset="-128"/>
              </a:rPr>
              <a:t>ar</a:t>
            </a:r>
            <a:r>
              <a:rPr lang="en-US" sz="1200" kern="1200" baseline="0">
                <a:solidFill>
                  <a:schemeClr val="tx1"/>
                </a:solidFill>
                <a:latin typeface="Arial" charset="0"/>
                <a:ea typeface="ＭＳ Ｐゴシック" pitchFamily="-107" charset="-128"/>
                <a:cs typeface="ＭＳ Ｐゴシック" pitchFamily="-107" charset="-128"/>
              </a:rPr>
              <a:t> is encrypted as RM.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a:solidFill>
                  <a:schemeClr val="tx1"/>
                </a:solidFill>
                <a:latin typeface="Arial" charset="0"/>
                <a:ea typeface="ＭＳ Ｐゴシック" pitchFamily="-107" charset="-128"/>
                <a:cs typeface="ＭＳ Ｐゴシック" pitchFamily="-107" charset="-128"/>
              </a:rPr>
              <a:t>its own row and the column occupied by the other plaintext letter. Thus, </a:t>
            </a:r>
            <a:r>
              <a:rPr lang="en-US" sz="1200" kern="1200" baseline="0" err="1">
                <a:solidFill>
                  <a:schemeClr val="tx1"/>
                </a:solidFill>
                <a:latin typeface="Arial" charset="0"/>
                <a:ea typeface="ＭＳ Ｐゴシック" pitchFamily="-107" charset="-128"/>
                <a:cs typeface="ＭＳ Ｐゴシック" pitchFamily="-107" charset="-128"/>
              </a:rPr>
              <a:t>hs</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becomes BP and </a:t>
            </a:r>
            <a:r>
              <a:rPr lang="en-US" sz="1200" kern="1200" baseline="0" err="1">
                <a:solidFill>
                  <a:schemeClr val="tx1"/>
                </a:solidFill>
                <a:latin typeface="Arial" charset="0"/>
                <a:ea typeface="ＭＳ Ｐゴシック" pitchFamily="-107" charset="-128"/>
                <a:cs typeface="ＭＳ Ｐゴシック" pitchFamily="-107" charset="-128"/>
              </a:rPr>
              <a:t>ea</a:t>
            </a:r>
            <a:r>
              <a:rPr lang="en-US" sz="1200" kern="1200" baseline="0">
                <a:solidFill>
                  <a:schemeClr val="tx1"/>
                </a:solidFill>
                <a:latin typeface="Arial" charset="0"/>
                <a:ea typeface="ＭＳ Ｐゴシック" pitchFamily="-107" charset="-128"/>
                <a:cs typeface="ＭＳ Ｐゴシック" pitchFamily="-107" charset="-128"/>
              </a:rPr>
              <a:t> becomes IM (or JM, as the </a:t>
            </a:r>
            <a:r>
              <a:rPr lang="en-US" sz="1200" kern="1200" baseline="0" err="1">
                <a:solidFill>
                  <a:schemeClr val="tx1"/>
                </a:solidFill>
                <a:latin typeface="Arial" charset="0"/>
                <a:ea typeface="ＭＳ Ｐゴシック" pitchFamily="-107" charset="-128"/>
                <a:cs typeface="ＭＳ Ｐゴシック" pitchFamily="-107" charset="-128"/>
              </a:rPr>
              <a:t>encipherer</a:t>
            </a:r>
            <a:r>
              <a:rPr lang="en-US" sz="1200" kern="1200" baseline="0">
                <a:solidFill>
                  <a:schemeClr val="tx1"/>
                </a:solidFill>
                <a:latin typeface="Arial" charset="0"/>
                <a:ea typeface="ＭＳ Ｐゴシック" pitchFamily="-107" charset="-128"/>
                <a:cs typeface="ＭＳ Ｐゴシック" pitchFamily="-107" charset="-128"/>
              </a:rPr>
              <a:t> wishes).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a great advance over simple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a:t>
            </a:r>
          </a:p>
          <a:p>
            <a:r>
              <a:rPr lang="en-US" sz="1200" kern="1200" baseline="0">
                <a:solidFill>
                  <a:schemeClr val="tx1"/>
                </a:solidFill>
                <a:latin typeface="Arial" charset="0"/>
                <a:ea typeface="ＭＳ Ｐゴシック" pitchFamily="-107" charset="-128"/>
                <a:cs typeface="ＭＳ Ｐゴシック" pitchFamily="-107" charset="-128"/>
              </a:rPr>
              <a:t>For one thing, whereas there are only 26 letters, there are 26 *  26 =  676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so</a:t>
            </a:r>
          </a:p>
          <a:p>
            <a:r>
              <a:rPr lang="en-US" sz="1200" kern="1200" baseline="0">
                <a:solidFill>
                  <a:schemeClr val="tx1"/>
                </a:solidFill>
                <a:latin typeface="Arial" charset="0"/>
                <a:ea typeface="ＭＳ Ｐゴシック" pitchFamily="-107" charset="-128"/>
                <a:cs typeface="ＭＳ Ｐゴシック" pitchFamily="-107" charset="-128"/>
              </a:rPr>
              <a:t>that identification of individual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is more difficult. Furthermore, the relative</a:t>
            </a:r>
          </a:p>
          <a:p>
            <a:r>
              <a:rPr lang="en-US" sz="1200" kern="1200" baseline="0">
                <a:solidFill>
                  <a:schemeClr val="tx1"/>
                </a:solidFill>
                <a:latin typeface="Arial" charset="0"/>
                <a:ea typeface="ＭＳ Ｐゴシック" pitchFamily="-107" charset="-128"/>
                <a:cs typeface="ＭＳ Ｐゴシック" pitchFamily="-107" charset="-128"/>
              </a:rPr>
              <a:t>frequencies of individual letters exhibit a much greater range than that 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a:t>
            </a:r>
          </a:p>
          <a:p>
            <a:r>
              <a:rPr lang="en-US" sz="1200" kern="1200" baseline="0">
                <a:solidFill>
                  <a:schemeClr val="tx1"/>
                </a:solidFill>
                <a:latin typeface="Arial" charset="0"/>
                <a:ea typeface="ＭＳ Ｐゴシック" pitchFamily="-107" charset="-128"/>
                <a:cs typeface="ＭＳ Ｐゴシック" pitchFamily="-107" charset="-128"/>
              </a:rPr>
              <a:t>making frequency analysis much more difficult. For these reasons, the </a:t>
            </a:r>
            <a:r>
              <a:rPr lang="en-US" sz="1200" kern="1200" baseline="0" err="1">
                <a:solidFill>
                  <a:schemeClr val="tx1"/>
                </a:solidFill>
                <a:latin typeface="Arial" charset="0"/>
                <a:ea typeface="ＭＳ Ｐゴシック" pitchFamily="-107" charset="-128"/>
                <a:cs typeface="ＭＳ Ｐゴシック" pitchFamily="-107" charset="-128"/>
              </a:rPr>
              <a:t>Playfair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Despite this level of confidence in its security,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relatively</a:t>
            </a:r>
          </a:p>
          <a:p>
            <a:r>
              <a:rPr lang="en-US" sz="1200" kern="1200" baseline="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a:solidFill>
                  <a:schemeClr val="tx1"/>
                </a:solidFill>
                <a:latin typeface="Arial" charset="0"/>
                <a:ea typeface="ＭＳ Ｐゴシック" pitchFamily="-107" charset="-128"/>
                <a:cs typeface="ＭＳ Ｐゴシック" pitchFamily="-107" charset="-128"/>
              </a:rPr>
              <a:t>intact. A few hundred letters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are generally sufficient.</a:t>
            </a:r>
            <a:endParaRPr lang="en-AU">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a:p>
        </p:txBody>
      </p:sp>
    </p:spTree>
    <p:extLst>
      <p:ext uri="{BB962C8B-B14F-4D97-AF65-F5344CB8AC3E}">
        <p14:creationId xmlns:p14="http://schemas.microsoft.com/office/powerpoint/2010/main" val="3095308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a:solidFill>
                  <a:schemeClr val="tx1"/>
                </a:solidFill>
                <a:latin typeface="Arial" charset="0"/>
                <a:ea typeface="ＭＳ Ｐゴシック" pitchFamily="-107" charset="-128"/>
                <a:cs typeface="ＭＳ Ｐゴシック" pitchFamily="-107" charset="-128"/>
              </a:rPr>
              <a:t>as </a:t>
            </a:r>
            <a:r>
              <a:rPr lang="en-US" sz="1200" b="1"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a:solidFill>
                  <a:schemeClr val="tx1"/>
                </a:solidFill>
                <a:latin typeface="Arial" charset="0"/>
                <a:ea typeface="ＭＳ Ｐゴシック" pitchFamily="-107" charset="-128"/>
                <a:cs typeface="ＭＳ Ｐゴシック" pitchFamily="-107" charset="-128"/>
              </a:rPr>
              <a:t>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The most common such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In our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the most</a:t>
            </a:r>
          </a:p>
          <a:p>
            <a:r>
              <a:rPr lang="en-US" sz="1200" kern="1200" baseline="0">
                <a:solidFill>
                  <a:schemeClr val="tx1"/>
                </a:solidFill>
                <a:latin typeface="Arial" charset="0"/>
                <a:ea typeface="ＭＳ Ｐゴシック" pitchFamily="-107" charset="-128"/>
                <a:cs typeface="ＭＳ Ｐゴシック" pitchFamily="-107" charset="-128"/>
              </a:rPr>
              <a:t>common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is ZW, which appears three times. So we make the correspondence</a:t>
            </a:r>
          </a:p>
          <a:p>
            <a:r>
              <a:rPr lang="en-US" sz="1200" kern="1200" baseline="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a:solidFill>
                  <a:schemeClr val="tx1"/>
                </a:solidFill>
                <a:latin typeface="Arial" charset="0"/>
                <a:ea typeface="ＭＳ Ｐゴシック" pitchFamily="-107" charset="-128"/>
                <a:cs typeface="ＭＳ Ｐゴシック" pitchFamily="-107" charset="-128"/>
              </a:rPr>
              <a:t>Now notice that the sequence ZWP appears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we can translate</a:t>
            </a:r>
          </a:p>
          <a:p>
            <a:r>
              <a:rPr lang="en-US" sz="1200" kern="1200" baseline="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a:solidFill>
                  <a:schemeClr val="tx1"/>
                </a:solidFill>
                <a:latin typeface="Arial" charset="0"/>
                <a:ea typeface="ＭＳ Ｐゴシック" pitchFamily="-107" charset="-128"/>
                <a:cs typeface="ＭＳ Ｐゴシック" pitchFamily="-107" charset="-128"/>
              </a:rPr>
              <a:t>four letters form a complete word, but if they do, it is of the form </a:t>
            </a:r>
            <a:r>
              <a:rPr lang="en-US" sz="1200" kern="1200" baseline="0" err="1">
                <a:solidFill>
                  <a:schemeClr val="tx1"/>
                </a:solidFill>
                <a:latin typeface="Arial" charset="0"/>
                <a:ea typeface="ＭＳ Ｐゴシック" pitchFamily="-107" charset="-128"/>
                <a:cs typeface="ＭＳ Ｐゴシック" pitchFamily="-107" charset="-128"/>
              </a:rPr>
              <a:t>th_t</a:t>
            </a:r>
            <a:r>
              <a:rPr lang="en-US" sz="1200" kern="1200" baseline="0">
                <a:solidFill>
                  <a:schemeClr val="tx1"/>
                </a:solidFill>
                <a:latin typeface="Arial" charset="0"/>
                <a:ea typeface="ＭＳ Ｐゴシック" pitchFamily="-107" charset="-128"/>
                <a:cs typeface="ＭＳ Ｐゴシック" pitchFamily="-107" charset="-128"/>
              </a:rPr>
              <a:t>. If so, S</a:t>
            </a:r>
          </a:p>
          <a:p>
            <a:r>
              <a:rPr lang="en-US" sz="1200" kern="1200" baseline="0">
                <a:solidFill>
                  <a:schemeClr val="tx1"/>
                </a:solidFill>
                <a:latin typeface="Arial" charset="0"/>
                <a:ea typeface="ＭＳ Ｐゴシック" pitchFamily="-107" charset="-128"/>
                <a:cs typeface="ＭＳ Ｐゴシック" pitchFamily="-107" charset="-128"/>
              </a:rPr>
              <a:t>equates with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a:solidFill>
                  <a:schemeClr val="tx1"/>
                </a:solidFill>
                <a:latin typeface="Arial" charset="0"/>
                <a:ea typeface="ＭＳ Ｐゴシック" pitchFamily="-107" charset="-128"/>
                <a:cs typeface="ＭＳ Ｐゴシック" pitchFamily="-107" charset="-128"/>
              </a:rPr>
              <a:t>   t    a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te</a:t>
            </a:r>
            <a:r>
              <a:rPr lang="en-US" sz="1200" kern="1200" baseline="0">
                <a:solidFill>
                  <a:schemeClr val="tx1"/>
                </a:solidFill>
                <a:latin typeface="Arial" charset="0"/>
                <a:ea typeface="ＭＳ Ｐゴシック" pitchFamily="-107" charset="-128"/>
                <a:cs typeface="ＭＳ Ｐゴシック" pitchFamily="-107" charset="-128"/>
              </a:rPr>
              <a:t>      a    that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err="1">
                <a:solidFill>
                  <a:schemeClr val="tx1"/>
                </a:solidFill>
                <a:latin typeface="Arial" charset="0"/>
                <a:ea typeface="ＭＳ Ｐゴシック" pitchFamily="-107" charset="-128"/>
                <a:cs typeface="ＭＳ Ｐゴシック" pitchFamily="-107" charset="-128"/>
              </a:rPr>
              <a:t>a</a:t>
            </a:r>
            <a:endParaRPr lang="en-US" sz="1200" kern="1200" baseline="0">
              <a:solidFill>
                <a:schemeClr val="tx1"/>
              </a:solidFill>
              <a:latin typeface="Arial" charset="0"/>
              <a:ea typeface="ＭＳ Ｐゴシック" pitchFamily="-107" charset="-128"/>
              <a:cs typeface="ＭＳ Ｐゴシック" pitchFamily="-107"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a:solidFill>
                  <a:schemeClr val="tx1"/>
                </a:solidFill>
                <a:latin typeface="Arial" charset="0"/>
                <a:ea typeface="ＭＳ Ｐゴシック" pitchFamily="-107" charset="-128"/>
                <a:cs typeface="ＭＳ Ｐゴシック" pitchFamily="-107" charset="-128"/>
              </a:rPr>
              <a:t>        e   t          ta    t    ha   e   </a:t>
            </a:r>
            <a:r>
              <a:rPr lang="en-US" sz="1200" kern="1200" baseline="0" err="1">
                <a:solidFill>
                  <a:schemeClr val="tx1"/>
                </a:solidFill>
                <a:latin typeface="Arial" charset="0"/>
                <a:ea typeface="ＭＳ Ｐゴシック" pitchFamily="-107" charset="-128"/>
                <a:cs typeface="ＭＳ Ｐゴシック" pitchFamily="-107" charset="-128"/>
              </a:rPr>
              <a:t>ee</a:t>
            </a:r>
            <a:r>
              <a:rPr lang="en-US" sz="1200" kern="1200" baseline="0">
                <a:solidFill>
                  <a:schemeClr val="tx1"/>
                </a:solidFill>
                <a:latin typeface="Arial" charset="0"/>
                <a:ea typeface="ＭＳ Ｐゴシック" pitchFamily="-107" charset="-128"/>
                <a:cs typeface="ＭＳ Ｐゴシック" pitchFamily="-107" charset="-128"/>
              </a:rPr>
              <a:t>     a   e       </a:t>
            </a:r>
            <a:r>
              <a:rPr lang="en-US" sz="1200" kern="1200" baseline="0" err="1">
                <a:solidFill>
                  <a:schemeClr val="tx1"/>
                </a:solidFill>
                <a:latin typeface="Arial" charset="0"/>
                <a:ea typeface="ＭＳ Ｐゴシック" pitchFamily="-107" charset="-128"/>
                <a:cs typeface="ＭＳ Ｐゴシック" pitchFamily="-107" charset="-128"/>
              </a:rPr>
              <a:t>th</a:t>
            </a:r>
            <a:r>
              <a:rPr lang="en-US" sz="1200" kern="1200" baseline="0">
                <a:solidFill>
                  <a:schemeClr val="tx1"/>
                </a:solidFill>
                <a:latin typeface="Arial" charset="0"/>
                <a:ea typeface="ＭＳ Ｐゴシック" pitchFamily="-107" charset="-128"/>
                <a:cs typeface="ＭＳ Ｐゴシック" pitchFamily="-107" charset="-128"/>
              </a:rPr>
              <a:t>            t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a:solidFill>
                  <a:schemeClr val="tx1"/>
                </a:solidFill>
                <a:latin typeface="Arial" charset="0"/>
                <a:ea typeface="ＭＳ Ｐゴシック" pitchFamily="-107" charset="-128"/>
                <a:cs typeface="ＭＳ Ｐゴシック" pitchFamily="-107" charset="-128"/>
              </a:rPr>
              <a:t>   e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a:t>
            </a:r>
            <a:r>
              <a:rPr lang="en-US" sz="1200" kern="1200" baseline="0" err="1">
                <a:solidFill>
                  <a:schemeClr val="tx1"/>
                </a:solidFill>
                <a:latin typeface="Arial" charset="0"/>
                <a:ea typeface="ＭＳ Ｐゴシック" pitchFamily="-107" charset="-128"/>
                <a:cs typeface="ＭＳ Ｐゴシック" pitchFamily="-107" charset="-128"/>
              </a:rPr>
              <a:t>e</a:t>
            </a:r>
            <a:r>
              <a:rPr lang="en-US" sz="1200" kern="1200" baseline="0">
                <a:solidFill>
                  <a:schemeClr val="tx1"/>
                </a:solidFill>
                <a:latin typeface="Arial" charset="0"/>
                <a:ea typeface="ＭＳ Ｐゴシック" pitchFamily="-107" charset="-128"/>
                <a:cs typeface="ＭＳ Ｐゴシック" pitchFamily="-107" charset="-128"/>
              </a:rPr>
              <a:t>    tat      e           the         t</a:t>
            </a:r>
          </a:p>
          <a:p>
            <a:r>
              <a:rPr lang="en-US" sz="1200" kern="1200" baseline="0">
                <a:solidFill>
                  <a:schemeClr val="tx1"/>
                </a:solidFill>
                <a:latin typeface="Arial" charset="0"/>
                <a:ea typeface="ＭＳ Ｐゴシック" pitchFamily="-107" charset="-128"/>
                <a:cs typeface="ＭＳ Ｐゴシック" pitchFamily="-107" charset="-128"/>
              </a:rPr>
              <a:t> </a:t>
            </a:r>
          </a:p>
          <a:p>
            <a:r>
              <a:rPr lang="en-US" sz="1200" kern="1200" baseline="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a:solidFill>
                  <a:schemeClr val="tx1"/>
                </a:solidFill>
                <a:latin typeface="Arial" charset="0"/>
                <a:ea typeface="ＭＳ Ｐゴシック" pitchFamily="-107" charset="-128"/>
                <a:cs typeface="ＭＳ Ｐゴシック" pitchFamily="-107" charset="-128"/>
              </a:rPr>
              <a:t>follows: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a:solidFill>
                  <a:schemeClr val="tx1"/>
                </a:solidFill>
                <a:latin typeface="Arial" charset="0"/>
                <a:ea typeface="ＭＳ Ｐゴシック" pitchFamily="-107" charset="-128"/>
                <a:cs typeface="ＭＳ Ｐゴシック" pitchFamily="-107" charset="-128"/>
              </a:rPr>
              <a:t>representatives of the Viet </a:t>
            </a:r>
            <a:r>
              <a:rPr lang="en-US" sz="1200" kern="1200" baseline="0" err="1">
                <a:solidFill>
                  <a:schemeClr val="tx1"/>
                </a:solidFill>
                <a:latin typeface="Arial" charset="0"/>
                <a:ea typeface="ＭＳ Ｐゴシック" pitchFamily="-107" charset="-128"/>
                <a:cs typeface="ＭＳ Ｐゴシック" pitchFamily="-107" charset="-128"/>
              </a:rPr>
              <a:t>cong</a:t>
            </a:r>
            <a:r>
              <a:rPr lang="en-US" sz="1200" kern="1200" baseline="0">
                <a:solidFill>
                  <a:schemeClr val="tx1"/>
                </a:solidFill>
                <a:latin typeface="Arial" charset="0"/>
                <a:ea typeface="ＭＳ Ｐゴシック" pitchFamily="-107" charset="-128"/>
                <a:cs typeface="ＭＳ Ｐゴシック" pitchFamily="-107" charset="-128"/>
              </a:rPr>
              <a:t> in Moscow</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 are easy to break because they reflect the frequency</a:t>
            </a:r>
          </a:p>
          <a:p>
            <a:r>
              <a:rPr lang="en-US" sz="1200" kern="1200" baseline="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a:solidFill>
                  <a:schemeClr val="tx1"/>
                </a:solidFill>
                <a:latin typeface="Arial" charset="0"/>
                <a:ea typeface="ＭＳ Ｐゴシック" pitchFamily="-107" charset="-128"/>
                <a:cs typeface="ＭＳ Ｐゴシック" pitchFamily="-107" charset="-128"/>
              </a:rPr>
              <a:t>only one element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and multiple-letter patterns (e.g., </a:t>
            </a:r>
            <a:r>
              <a:rPr lang="en-US" sz="1200" kern="1200" baseline="0" err="1">
                <a:solidFill>
                  <a:schemeClr val="tx1"/>
                </a:solidFill>
                <a:latin typeface="Arial" charset="0"/>
                <a:ea typeface="ＭＳ Ｐゴシック" pitchFamily="-107" charset="-128"/>
                <a:cs typeface="ＭＳ Ｐゴシック" pitchFamily="-107" charset="-128"/>
              </a:rPr>
              <a:t>digram</a:t>
            </a:r>
            <a:r>
              <a:rPr lang="en-US" sz="1200" kern="1200" baseline="0">
                <a:solidFill>
                  <a:schemeClr val="tx1"/>
                </a:solidFill>
                <a:latin typeface="Arial" charset="0"/>
                <a:ea typeface="ＭＳ Ｐゴシック" pitchFamily="-107" charset="-128"/>
                <a:cs typeface="ＭＳ Ｐゴシック" pitchFamily="-107" charset="-128"/>
              </a:rPr>
              <a:t> frequencies)</a:t>
            </a:r>
          </a:p>
          <a:p>
            <a:r>
              <a:rPr lang="en-US" sz="1200" kern="1200" baseline="0">
                <a:solidFill>
                  <a:schemeClr val="tx1"/>
                </a:solidFill>
                <a:latin typeface="Arial" charset="0"/>
                <a:ea typeface="ＭＳ Ｐゴシック" pitchFamily="-107" charset="-128"/>
                <a:cs typeface="ＭＳ Ｐゴシック" pitchFamily="-107" charset="-128"/>
              </a:rPr>
              <a:t>still survive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making cryptanalysis relatively straightforward.</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a:solidFill>
                  <a:schemeClr val="tx1"/>
                </a:solidFill>
                <a:latin typeface="Arial" charset="0"/>
                <a:ea typeface="ＭＳ Ｐゴシック" pitchFamily="-107" charset="-128"/>
                <a:cs typeface="ＭＳ Ｐゴシック" pitchFamily="-107" charset="-128"/>
              </a:rPr>
              <a:t>which the structure of the plaintext survives in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One approach is to</a:t>
            </a:r>
          </a:p>
          <a:p>
            <a:r>
              <a:rPr lang="en-US" sz="1200" kern="1200" baseline="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a:solidFill>
                  <a:schemeClr val="tx1"/>
                </a:solidFill>
                <a:latin typeface="Arial" charset="0"/>
                <a:ea typeface="ＭＳ Ｐゴシック" pitchFamily="-107" charset="-128"/>
                <a:cs typeface="ＭＳ Ｐゴシック" pitchFamily="-107" charset="-128"/>
              </a:rPr>
              <a:t>We briefly examine each.</a:t>
            </a:r>
            <a:endParaRPr lang="en-AU">
              <a:solidFill>
                <a:srgbClr val="000000"/>
              </a:solidFill>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a:p>
        </p:txBody>
      </p:sp>
    </p:spTree>
    <p:extLst>
      <p:ext uri="{BB962C8B-B14F-4D97-AF65-F5344CB8AC3E}">
        <p14:creationId xmlns:p14="http://schemas.microsoft.com/office/powerpoint/2010/main" val="158916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89924-DB86-6E77-2710-5A46104F3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8F473-043B-18D5-16F8-20F83B728AC2}"/>
              </a:ext>
            </a:extLst>
          </p:cNvPr>
          <p:cNvSpPr>
            <a:spLocks noGrp="1" noRot="1" noChangeAspect="1"/>
          </p:cNvSpPr>
          <p:nvPr>
            <p:ph type="sldImg"/>
          </p:nvPr>
        </p:nvSpPr>
        <p:spPr>
          <a:xfrm>
            <a:off x="2270125" y="533400"/>
            <a:ext cx="4603750" cy="2590800"/>
          </a:xfrm>
        </p:spPr>
      </p:sp>
      <p:sp>
        <p:nvSpPr>
          <p:cNvPr id="3" name="Notes Placeholder 2">
            <a:extLst>
              <a:ext uri="{FF2B5EF4-FFF2-40B4-BE49-F238E27FC236}">
                <a16:creationId xmlns:a16="http://schemas.microsoft.com/office/drawing/2014/main" id="{52F88FB0-DFBC-16F6-45B4-9885B7B47E4D}"/>
              </a:ext>
            </a:extLst>
          </p:cNvPr>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a:solidFill>
                  <a:schemeClr val="tx1"/>
                </a:solidFill>
                <a:latin typeface="Arial" charset="0"/>
                <a:ea typeface="ＭＳ Ｐゴシック" pitchFamily="-107" charset="-128"/>
                <a:cs typeface="ＭＳ Ｐゴシック" pitchFamily="-107" charset="-128"/>
              </a:rPr>
              <a:t>monarch</a:t>
            </a:r>
            <a:r>
              <a:rPr lang="en-US" sz="1200" kern="1200" baseline="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a:solidFill>
                  <a:schemeClr val="tx1"/>
                </a:solidFill>
                <a:latin typeface="Arial" charset="0"/>
                <a:ea typeface="ＭＳ Ｐゴシック" pitchFamily="-107" charset="-128"/>
                <a:cs typeface="ＭＳ Ｐゴシック" pitchFamily="-107" charset="-128"/>
              </a:rPr>
              <a:t>letter, such as x, so that balloon would be treated as </a:t>
            </a:r>
            <a:r>
              <a:rPr lang="en-US" sz="1200" kern="1200" baseline="0" err="1">
                <a:solidFill>
                  <a:schemeClr val="tx1"/>
                </a:solidFill>
                <a:latin typeface="Arial" charset="0"/>
                <a:ea typeface="ＭＳ Ｐゴシック" pitchFamily="-107" charset="-128"/>
                <a:cs typeface="ＭＳ Ｐゴシック" pitchFamily="-107" charset="-128"/>
              </a:rPr>
              <a:t>ba</a:t>
            </a:r>
            <a:r>
              <a:rPr lang="en-US" sz="1200" kern="1200" baseline="0">
                <a:solidFill>
                  <a:schemeClr val="tx1"/>
                </a:solidFill>
                <a:latin typeface="Arial" charset="0"/>
                <a:ea typeface="ＭＳ Ｐゴシック" pitchFamily="-107" charset="-128"/>
                <a:cs typeface="ＭＳ Ｐゴシック" pitchFamily="-107" charset="-128"/>
              </a:rPr>
              <a:t> lx lo 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a:solidFill>
                  <a:schemeClr val="tx1"/>
                </a:solidFill>
                <a:latin typeface="Arial" charset="0"/>
                <a:ea typeface="ＭＳ Ｐゴシック" pitchFamily="-107" charset="-128"/>
                <a:cs typeface="ＭＳ Ｐゴシック" pitchFamily="-107" charset="-128"/>
              </a:rPr>
              <a:t>the last. For example, </a:t>
            </a:r>
            <a:r>
              <a:rPr lang="en-US" sz="1200" kern="1200" baseline="0" err="1">
                <a:solidFill>
                  <a:schemeClr val="tx1"/>
                </a:solidFill>
                <a:latin typeface="Arial" charset="0"/>
                <a:ea typeface="ＭＳ Ｐゴシック" pitchFamily="-107" charset="-128"/>
                <a:cs typeface="ＭＳ Ｐゴシック" pitchFamily="-107" charset="-128"/>
              </a:rPr>
              <a:t>ar</a:t>
            </a:r>
            <a:r>
              <a:rPr lang="en-US" sz="1200" kern="1200" baseline="0">
                <a:solidFill>
                  <a:schemeClr val="tx1"/>
                </a:solidFill>
                <a:latin typeface="Arial" charset="0"/>
                <a:ea typeface="ＭＳ Ｐゴシック" pitchFamily="-107" charset="-128"/>
                <a:cs typeface="ＭＳ Ｐゴシック" pitchFamily="-107" charset="-128"/>
              </a:rPr>
              <a:t> is encrypted as RM.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a:solidFill>
                  <a:schemeClr val="tx1"/>
                </a:solidFill>
                <a:latin typeface="Arial" charset="0"/>
                <a:ea typeface="ＭＳ Ｐゴシック" pitchFamily="-107" charset="-128"/>
                <a:cs typeface="ＭＳ Ｐゴシック" pitchFamily="-107" charset="-128"/>
              </a:rPr>
              <a:t>its own row and the column occupied by the other plaintext letter. Thus, </a:t>
            </a:r>
            <a:r>
              <a:rPr lang="en-US" sz="1200" kern="1200" baseline="0" err="1">
                <a:solidFill>
                  <a:schemeClr val="tx1"/>
                </a:solidFill>
                <a:latin typeface="Arial" charset="0"/>
                <a:ea typeface="ＭＳ Ｐゴシック" pitchFamily="-107" charset="-128"/>
                <a:cs typeface="ＭＳ Ｐゴシック" pitchFamily="-107" charset="-128"/>
              </a:rPr>
              <a:t>hs</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becomes BP and </a:t>
            </a:r>
            <a:r>
              <a:rPr lang="en-US" sz="1200" kern="1200" baseline="0" err="1">
                <a:solidFill>
                  <a:schemeClr val="tx1"/>
                </a:solidFill>
                <a:latin typeface="Arial" charset="0"/>
                <a:ea typeface="ＭＳ Ｐゴシック" pitchFamily="-107" charset="-128"/>
                <a:cs typeface="ＭＳ Ｐゴシック" pitchFamily="-107" charset="-128"/>
              </a:rPr>
              <a:t>ea</a:t>
            </a:r>
            <a:r>
              <a:rPr lang="en-US" sz="1200" kern="1200" baseline="0">
                <a:solidFill>
                  <a:schemeClr val="tx1"/>
                </a:solidFill>
                <a:latin typeface="Arial" charset="0"/>
                <a:ea typeface="ＭＳ Ｐゴシック" pitchFamily="-107" charset="-128"/>
                <a:cs typeface="ＭＳ Ｐゴシック" pitchFamily="-107" charset="-128"/>
              </a:rPr>
              <a:t> becomes IM (or JM, as the </a:t>
            </a:r>
            <a:r>
              <a:rPr lang="en-US" sz="1200" kern="1200" baseline="0" err="1">
                <a:solidFill>
                  <a:schemeClr val="tx1"/>
                </a:solidFill>
                <a:latin typeface="Arial" charset="0"/>
                <a:ea typeface="ＭＳ Ｐゴシック" pitchFamily="-107" charset="-128"/>
                <a:cs typeface="ＭＳ Ｐゴシック" pitchFamily="-107" charset="-128"/>
              </a:rPr>
              <a:t>encipherer</a:t>
            </a:r>
            <a:r>
              <a:rPr lang="en-US" sz="1200" kern="1200" baseline="0">
                <a:solidFill>
                  <a:schemeClr val="tx1"/>
                </a:solidFill>
                <a:latin typeface="Arial" charset="0"/>
                <a:ea typeface="ＭＳ Ｐゴシック" pitchFamily="-107" charset="-128"/>
                <a:cs typeface="ＭＳ Ｐゴシック" pitchFamily="-107" charset="-128"/>
              </a:rPr>
              <a:t> wishes).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a great advance over simple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ciphers.</a:t>
            </a:r>
          </a:p>
          <a:p>
            <a:r>
              <a:rPr lang="en-US" sz="1200" kern="1200" baseline="0">
                <a:solidFill>
                  <a:schemeClr val="tx1"/>
                </a:solidFill>
                <a:latin typeface="Arial" charset="0"/>
                <a:ea typeface="ＭＳ Ｐゴシック" pitchFamily="-107" charset="-128"/>
                <a:cs typeface="ＭＳ Ｐゴシック" pitchFamily="-107" charset="-128"/>
              </a:rPr>
              <a:t>For one thing, whereas there are only 26 letters, there are 26 *  26 =  676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so</a:t>
            </a:r>
          </a:p>
          <a:p>
            <a:r>
              <a:rPr lang="en-US" sz="1200" kern="1200" baseline="0">
                <a:solidFill>
                  <a:schemeClr val="tx1"/>
                </a:solidFill>
                <a:latin typeface="Arial" charset="0"/>
                <a:ea typeface="ＭＳ Ｐゴシック" pitchFamily="-107" charset="-128"/>
                <a:cs typeface="ＭＳ Ｐゴシック" pitchFamily="-107" charset="-128"/>
              </a:rPr>
              <a:t>that identification of individual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 is more difficult. Furthermore, the relative</a:t>
            </a:r>
          </a:p>
          <a:p>
            <a:r>
              <a:rPr lang="en-US" sz="1200" kern="1200" baseline="0">
                <a:solidFill>
                  <a:schemeClr val="tx1"/>
                </a:solidFill>
                <a:latin typeface="Arial" charset="0"/>
                <a:ea typeface="ＭＳ Ｐゴシック" pitchFamily="-107" charset="-128"/>
                <a:cs typeface="ＭＳ Ｐゴシック" pitchFamily="-107" charset="-128"/>
              </a:rPr>
              <a:t>frequencies of individual letters exhibit a much greater range than that of </a:t>
            </a:r>
            <a:r>
              <a:rPr lang="en-US" sz="1200" kern="1200" baseline="0" err="1">
                <a:solidFill>
                  <a:schemeClr val="tx1"/>
                </a:solidFill>
                <a:latin typeface="Arial" charset="0"/>
                <a:ea typeface="ＭＳ Ｐゴシック" pitchFamily="-107" charset="-128"/>
                <a:cs typeface="ＭＳ Ｐゴシック" pitchFamily="-107" charset="-128"/>
              </a:rPr>
              <a:t>digrams</a:t>
            </a:r>
            <a:r>
              <a:rPr lang="en-US" sz="1200" kern="1200" baseline="0">
                <a:solidFill>
                  <a:schemeClr val="tx1"/>
                </a:solidFill>
                <a:latin typeface="Arial" charset="0"/>
                <a:ea typeface="ＭＳ Ｐゴシック" pitchFamily="-107" charset="-128"/>
                <a:cs typeface="ＭＳ Ｐゴシック" pitchFamily="-107" charset="-128"/>
              </a:rPr>
              <a:t>,</a:t>
            </a:r>
          </a:p>
          <a:p>
            <a:r>
              <a:rPr lang="en-US" sz="1200" kern="1200" baseline="0">
                <a:solidFill>
                  <a:schemeClr val="tx1"/>
                </a:solidFill>
                <a:latin typeface="Arial" charset="0"/>
                <a:ea typeface="ＭＳ Ｐゴシック" pitchFamily="-107" charset="-128"/>
                <a:cs typeface="ＭＳ Ｐゴシック" pitchFamily="-107" charset="-128"/>
              </a:rPr>
              <a:t>making frequency analysis much more difficult. For these reasons, the </a:t>
            </a:r>
            <a:r>
              <a:rPr lang="en-US" sz="1200" kern="1200" baseline="0" err="1">
                <a:solidFill>
                  <a:schemeClr val="tx1"/>
                </a:solidFill>
                <a:latin typeface="Arial" charset="0"/>
                <a:ea typeface="ＭＳ Ｐゴシック" pitchFamily="-107" charset="-128"/>
                <a:cs typeface="ＭＳ Ｐゴシック" pitchFamily="-107" charset="-128"/>
              </a:rPr>
              <a:t>Playfair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Despite this level of confidence in its security, the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cipher is relatively</a:t>
            </a:r>
          </a:p>
          <a:p>
            <a:r>
              <a:rPr lang="en-US" sz="1200" kern="1200" baseline="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a:solidFill>
                  <a:schemeClr val="tx1"/>
                </a:solidFill>
                <a:latin typeface="Arial" charset="0"/>
                <a:ea typeface="ＭＳ Ｐゴシック" pitchFamily="-107" charset="-128"/>
                <a:cs typeface="ＭＳ Ｐゴシック" pitchFamily="-107" charset="-128"/>
              </a:rPr>
              <a:t>intact. A few hundred letters of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are generally sufficient.</a:t>
            </a:r>
            <a:endParaRPr lang="en-AU">
              <a:latin typeface="Arial" pitchFamily="-1" charset="0"/>
              <a:ea typeface="Arial" pitchFamily="-1" charset="0"/>
              <a:cs typeface="Arial" pitchFamily="-1" charset="0"/>
            </a:endParaRPr>
          </a:p>
        </p:txBody>
      </p:sp>
      <p:sp>
        <p:nvSpPr>
          <p:cNvPr id="4" name="Slide Number Placeholder 3">
            <a:extLst>
              <a:ext uri="{FF2B5EF4-FFF2-40B4-BE49-F238E27FC236}">
                <a16:creationId xmlns:a16="http://schemas.microsoft.com/office/drawing/2014/main" id="{B86945D8-8360-647E-1615-2A0695B6F807}"/>
              </a:ext>
            </a:extLst>
          </p:cNvPr>
          <p:cNvSpPr>
            <a:spLocks noGrp="1"/>
          </p:cNvSpPr>
          <p:nvPr>
            <p:ph type="sldNum" sz="quarter" idx="10"/>
          </p:nvPr>
        </p:nvSpPr>
        <p:spPr/>
        <p:txBody>
          <a:bodyPr/>
          <a:lstStyle/>
          <a:p>
            <a:fld id="{A73D6722-9B4D-4E29-B226-C325925A8118}" type="slidenum">
              <a:rPr lang="en-US" smtClean="0"/>
              <a:t>8</a:t>
            </a:fld>
            <a:endParaRPr lang="en-US"/>
          </a:p>
        </p:txBody>
      </p:sp>
    </p:spTree>
    <p:extLst>
      <p:ext uri="{BB962C8B-B14F-4D97-AF65-F5344CB8AC3E}">
        <p14:creationId xmlns:p14="http://schemas.microsoft.com/office/powerpoint/2010/main" val="26610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Another interesting </a:t>
            </a:r>
            <a:r>
              <a:rPr lang="en-US" sz="1200" kern="1200" baseline="0" err="1">
                <a:solidFill>
                  <a:schemeClr val="tx1"/>
                </a:solidFill>
                <a:latin typeface="Arial" charset="0"/>
                <a:ea typeface="ＭＳ Ｐゴシック" pitchFamily="-107" charset="-128"/>
                <a:cs typeface="ＭＳ Ｐゴシック" pitchFamily="-107" charset="-128"/>
              </a:rPr>
              <a:t>multiletter</a:t>
            </a:r>
            <a:r>
              <a:rPr lang="en-US" sz="1200" kern="1200" baseline="0">
                <a:solidFill>
                  <a:schemeClr val="tx1"/>
                </a:solidFill>
                <a:latin typeface="Arial" charset="0"/>
                <a:ea typeface="ＭＳ Ｐゴシック" pitchFamily="-107" charset="-128"/>
                <a:cs typeface="ＭＳ Ｐゴシック" pitchFamily="-107" charset="-128"/>
              </a:rPr>
              <a:t> cipher is the Hill cipher, developed by the mathematician</a:t>
            </a:r>
          </a:p>
          <a:p>
            <a:r>
              <a:rPr lang="en-US" sz="1200" kern="1200" baseline="0">
                <a:solidFill>
                  <a:schemeClr val="tx1"/>
                </a:solidFill>
                <a:latin typeface="Arial" charset="0"/>
                <a:ea typeface="ＭＳ Ｐゴシック" pitchFamily="-107" charset="-128"/>
                <a:cs typeface="ＭＳ Ｐゴシック" pitchFamily="-107" charset="-128"/>
              </a:rPr>
              <a:t>Lester Hill in 1929.</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Before describing the Hill cipher, let us briefly</a:t>
            </a:r>
          </a:p>
          <a:p>
            <a:r>
              <a:rPr lang="en-US" sz="1200" kern="1200" baseline="0">
                <a:solidFill>
                  <a:schemeClr val="tx1"/>
                </a:solidFill>
                <a:latin typeface="Arial" charset="0"/>
                <a:ea typeface="ＭＳ Ｐゴシック" pitchFamily="-107" charset="-128"/>
                <a:cs typeface="ＭＳ Ｐゴシック" pitchFamily="-107" charset="-128"/>
              </a:rPr>
              <a:t>review some terminology from linear algebra. In this discussion, we are concerned</a:t>
            </a:r>
          </a:p>
          <a:p>
            <a:r>
              <a:rPr lang="en-US" sz="1200" kern="1200" baseline="0">
                <a:solidFill>
                  <a:schemeClr val="tx1"/>
                </a:solidFill>
                <a:latin typeface="Arial" charset="0"/>
                <a:ea typeface="ＭＳ Ｐゴシック" pitchFamily="-107" charset="-128"/>
                <a:cs typeface="ＭＳ Ｐゴシック" pitchFamily="-107" charset="-128"/>
              </a:rPr>
              <a:t>with matrix arithmetic modulo 26. For the reader who needs a refresher on matrix</a:t>
            </a:r>
          </a:p>
          <a:p>
            <a:r>
              <a:rPr lang="en-US" sz="1200" kern="1200" baseline="0">
                <a:solidFill>
                  <a:schemeClr val="tx1"/>
                </a:solidFill>
                <a:latin typeface="Arial" charset="0"/>
                <a:ea typeface="ＭＳ Ｐゴシック" pitchFamily="-107" charset="-128"/>
                <a:cs typeface="ＭＳ Ｐゴシック" pitchFamily="-107" charset="-128"/>
              </a:rPr>
              <a:t>multiplication and inversion, see Appendix A.</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We define the inverse </a:t>
            </a:r>
            <a:r>
              <a:rPr lang="en-US" sz="1200" b="1" kern="1200" baseline="0">
                <a:solidFill>
                  <a:schemeClr val="tx1"/>
                </a:solidFill>
                <a:latin typeface="Arial" charset="0"/>
                <a:ea typeface="ＭＳ Ｐゴシック" pitchFamily="-107" charset="-128"/>
                <a:cs typeface="ＭＳ Ｐゴシック" pitchFamily="-107" charset="-128"/>
              </a:rPr>
              <a:t>M</a:t>
            </a:r>
            <a:r>
              <a:rPr lang="en-US" sz="1200" b="0" kern="1200" baseline="30000">
                <a:solidFill>
                  <a:schemeClr val="tx1"/>
                </a:solidFill>
                <a:latin typeface="Arial" charset="0"/>
                <a:ea typeface="ＭＳ Ｐゴシック" pitchFamily="-107" charset="-128"/>
                <a:cs typeface="ＭＳ Ｐゴシック" pitchFamily="-107" charset="-128"/>
              </a:rPr>
              <a:t>-1</a:t>
            </a:r>
            <a:r>
              <a:rPr lang="en-US" sz="1200" b="1" kern="1200" baseline="0">
                <a:solidFill>
                  <a:schemeClr val="tx1"/>
                </a:solidFill>
                <a:latin typeface="Arial" charset="0"/>
                <a:ea typeface="ＭＳ Ｐゴシック" pitchFamily="-107" charset="-128"/>
                <a:cs typeface="ＭＳ Ｐゴシック" pitchFamily="-107" charset="-128"/>
              </a:rPr>
              <a:t>  </a:t>
            </a:r>
            <a:r>
              <a:rPr lang="en-US" sz="1200" b="0" kern="1200" baseline="0">
                <a:solidFill>
                  <a:schemeClr val="tx1"/>
                </a:solidFill>
                <a:latin typeface="Arial" charset="0"/>
                <a:ea typeface="ＭＳ Ｐゴシック" pitchFamily="-107" charset="-128"/>
                <a:cs typeface="ＭＳ Ｐゴシック" pitchFamily="-107" charset="-128"/>
              </a:rPr>
              <a:t>of a square matrix </a:t>
            </a:r>
            <a:r>
              <a:rPr lang="en-US" sz="1200" b="1" kern="1200" baseline="0">
                <a:solidFill>
                  <a:schemeClr val="tx1"/>
                </a:solidFill>
                <a:latin typeface="Arial" charset="0"/>
                <a:ea typeface="ＭＳ Ｐゴシック" pitchFamily="-107" charset="-128"/>
                <a:cs typeface="ＭＳ Ｐゴシック" pitchFamily="-107" charset="-128"/>
              </a:rPr>
              <a:t>M  </a:t>
            </a:r>
            <a:r>
              <a:rPr lang="en-US" sz="1200" b="0" kern="1200" baseline="0">
                <a:solidFill>
                  <a:schemeClr val="tx1"/>
                </a:solidFill>
                <a:latin typeface="Arial" charset="0"/>
                <a:ea typeface="ＭＳ Ｐゴシック" pitchFamily="-107" charset="-128"/>
                <a:cs typeface="ＭＳ Ｐゴシック" pitchFamily="-107" charset="-128"/>
              </a:rPr>
              <a:t>by the equation</a:t>
            </a:r>
          </a:p>
          <a:p>
            <a:r>
              <a:rPr lang="en-US" sz="1200" b="1" kern="1200" baseline="0">
                <a:solidFill>
                  <a:schemeClr val="tx1"/>
                </a:solidFill>
                <a:latin typeface="Arial" charset="0"/>
                <a:ea typeface="ＭＳ Ｐゴシック" pitchFamily="-107" charset="-128"/>
                <a:cs typeface="ＭＳ Ｐゴシック" pitchFamily="-107" charset="-128"/>
              </a:rPr>
              <a:t>M (M</a:t>
            </a:r>
            <a:r>
              <a:rPr lang="en-US" sz="1200" b="0" kern="1200" baseline="30000">
                <a:solidFill>
                  <a:schemeClr val="tx1"/>
                </a:solidFill>
                <a:latin typeface="Arial" charset="0"/>
                <a:ea typeface="ＭＳ Ｐゴシック" pitchFamily="-107" charset="-128"/>
                <a:cs typeface="ＭＳ Ｐゴシック" pitchFamily="-107" charset="-128"/>
              </a:rPr>
              <a:t>-1</a:t>
            </a:r>
            <a:r>
              <a:rPr lang="en-US" sz="1200" b="1" kern="1200" baseline="0">
                <a:solidFill>
                  <a:schemeClr val="tx1"/>
                </a:solidFill>
                <a:latin typeface="Arial" charset="0"/>
                <a:ea typeface="ＭＳ Ｐゴシック" pitchFamily="-107" charset="-128"/>
                <a:cs typeface="ＭＳ Ｐゴシック" pitchFamily="-107" charset="-128"/>
              </a:rPr>
              <a:t> ) = M</a:t>
            </a:r>
            <a:r>
              <a:rPr lang="en-US" sz="1200" b="1" kern="1200" baseline="30000">
                <a:solidFill>
                  <a:schemeClr val="tx1"/>
                </a:solidFill>
                <a:latin typeface="Arial" charset="0"/>
                <a:ea typeface="ＭＳ Ｐゴシック" pitchFamily="-107" charset="-128"/>
                <a:cs typeface="ＭＳ Ｐゴシック" pitchFamily="-107" charset="-128"/>
              </a:rPr>
              <a:t>-1</a:t>
            </a:r>
            <a:r>
              <a:rPr lang="en-US" sz="1200" b="1" kern="1200" baseline="0">
                <a:solidFill>
                  <a:schemeClr val="tx1"/>
                </a:solidFill>
                <a:latin typeface="Arial" charset="0"/>
                <a:ea typeface="ＭＳ Ｐゴシック" pitchFamily="-107" charset="-128"/>
                <a:cs typeface="ＭＳ Ｐゴシック" pitchFamily="-107" charset="-128"/>
              </a:rPr>
              <a:t>M = I , </a:t>
            </a:r>
            <a:r>
              <a:rPr lang="en-US" sz="1200" b="0" kern="1200" baseline="0">
                <a:solidFill>
                  <a:schemeClr val="tx1"/>
                </a:solidFill>
                <a:latin typeface="Arial" charset="0"/>
                <a:ea typeface="ＭＳ Ｐゴシック" pitchFamily="-107" charset="-128"/>
                <a:cs typeface="ＭＳ Ｐゴシック" pitchFamily="-107" charset="-128"/>
              </a:rPr>
              <a:t>wher</a:t>
            </a:r>
            <a:r>
              <a:rPr lang="en-US" sz="1200" b="1" kern="1200" baseline="0">
                <a:solidFill>
                  <a:schemeClr val="tx1"/>
                </a:solidFill>
                <a:latin typeface="Arial" charset="0"/>
                <a:ea typeface="ＭＳ Ｐゴシック" pitchFamily="-107" charset="-128"/>
                <a:cs typeface="ＭＳ Ｐゴシック" pitchFamily="-107" charset="-128"/>
              </a:rPr>
              <a:t>e I  </a:t>
            </a:r>
            <a:r>
              <a:rPr lang="en-US" sz="1200" b="0" kern="1200" baseline="0">
                <a:solidFill>
                  <a:schemeClr val="tx1"/>
                </a:solidFill>
                <a:latin typeface="Arial" charset="0"/>
                <a:ea typeface="ＭＳ Ｐゴシック" pitchFamily="-107" charset="-128"/>
                <a:cs typeface="ＭＳ Ｐゴシック" pitchFamily="-107" charset="-128"/>
              </a:rPr>
              <a:t>is the identity matrix</a:t>
            </a:r>
            <a:r>
              <a:rPr lang="en-US" sz="1200" b="1" kern="1200" baseline="0">
                <a:solidFill>
                  <a:schemeClr val="tx1"/>
                </a:solidFill>
                <a:latin typeface="Arial" charset="0"/>
                <a:ea typeface="ＭＳ Ｐゴシック" pitchFamily="-107" charset="-128"/>
                <a:cs typeface="ＭＳ Ｐゴシック" pitchFamily="-107" charset="-128"/>
              </a:rPr>
              <a:t>. I  </a:t>
            </a:r>
            <a:r>
              <a:rPr lang="en-US" sz="1200" b="0" kern="1200" baseline="0">
                <a:solidFill>
                  <a:schemeClr val="tx1"/>
                </a:solidFill>
                <a:latin typeface="Arial" charset="0"/>
                <a:ea typeface="ＭＳ Ｐゴシック" pitchFamily="-107" charset="-128"/>
                <a:cs typeface="ＭＳ Ｐゴシック" pitchFamily="-107" charset="-128"/>
              </a:rPr>
              <a:t>is a square matrix that is all</a:t>
            </a:r>
          </a:p>
          <a:p>
            <a:r>
              <a:rPr lang="en-US" sz="1200" kern="1200" baseline="0">
                <a:solidFill>
                  <a:schemeClr val="tx1"/>
                </a:solidFill>
                <a:latin typeface="Arial" charset="0"/>
                <a:ea typeface="ＭＳ Ｐゴシック" pitchFamily="-107" charset="-128"/>
                <a:cs typeface="ＭＳ Ｐゴシック" pitchFamily="-107" charset="-128"/>
              </a:rPr>
              <a:t>zeros except for ones along the main diagonal from upper left to lower right. The</a:t>
            </a:r>
          </a:p>
          <a:p>
            <a:r>
              <a:rPr lang="en-US" sz="1200" kern="1200" baseline="0">
                <a:solidFill>
                  <a:schemeClr val="tx1"/>
                </a:solidFill>
                <a:latin typeface="Arial" charset="0"/>
                <a:ea typeface="ＭＳ Ｐゴシック" pitchFamily="-107" charset="-128"/>
                <a:cs typeface="ＭＳ Ｐゴシック" pitchFamily="-107" charset="-128"/>
              </a:rPr>
              <a:t>inverse of a matrix does not always exist, but when it does, it satisfies the preceding</a:t>
            </a:r>
          </a:p>
          <a:p>
            <a:r>
              <a:rPr lang="en-US" sz="1200" kern="1200" baseline="0">
                <a:solidFill>
                  <a:schemeClr val="tx1"/>
                </a:solidFill>
                <a:latin typeface="Arial" charset="0"/>
                <a:ea typeface="ＭＳ Ｐゴシック" pitchFamily="-107" charset="-128"/>
                <a:cs typeface="ＭＳ Ｐゴシック" pitchFamily="-107" charset="-128"/>
              </a:rPr>
              <a:t>equation.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To explain how the inverse of a matrix is computed, we begin with the concept</a:t>
            </a:r>
          </a:p>
          <a:p>
            <a:r>
              <a:rPr lang="en-US" sz="1200" kern="1200" baseline="0">
                <a:solidFill>
                  <a:schemeClr val="tx1"/>
                </a:solidFill>
                <a:latin typeface="Arial" charset="0"/>
                <a:ea typeface="ＭＳ Ｐゴシック" pitchFamily="-107" charset="-128"/>
                <a:cs typeface="ＭＳ Ｐゴシック" pitchFamily="-107" charset="-128"/>
              </a:rPr>
              <a:t>of determinant. For any square matrix (m * m ), the </a:t>
            </a:r>
            <a:r>
              <a:rPr lang="en-US" sz="1200" b="1" kern="1200" baseline="0">
                <a:solidFill>
                  <a:schemeClr val="tx1"/>
                </a:solidFill>
                <a:latin typeface="Arial" charset="0"/>
                <a:ea typeface="ＭＳ Ｐゴシック" pitchFamily="-107" charset="-128"/>
                <a:cs typeface="ＭＳ Ｐゴシック" pitchFamily="-107" charset="-128"/>
              </a:rPr>
              <a:t>determinant</a:t>
            </a:r>
            <a:r>
              <a:rPr lang="en-US" sz="1200" kern="1200" baseline="0">
                <a:solidFill>
                  <a:schemeClr val="tx1"/>
                </a:solidFill>
                <a:latin typeface="Arial" charset="0"/>
                <a:ea typeface="ＭＳ Ｐゴシック" pitchFamily="-107" charset="-128"/>
                <a:cs typeface="ＭＳ Ｐゴシック" pitchFamily="-107" charset="-128"/>
              </a:rPr>
              <a:t>  equals the sum of</a:t>
            </a:r>
          </a:p>
          <a:p>
            <a:r>
              <a:rPr lang="en-US" sz="1200" kern="1200" baseline="0">
                <a:solidFill>
                  <a:schemeClr val="tx1"/>
                </a:solidFill>
                <a:latin typeface="Arial" charset="0"/>
                <a:ea typeface="ＭＳ Ｐゴシック" pitchFamily="-107" charset="-128"/>
                <a:cs typeface="ＭＳ Ｐゴシック" pitchFamily="-107" charset="-128"/>
              </a:rPr>
              <a:t>all the products that can be formed by taking exactly one element from each row</a:t>
            </a:r>
          </a:p>
          <a:p>
            <a:r>
              <a:rPr lang="en-US" sz="1200" kern="1200" baseline="0">
                <a:solidFill>
                  <a:schemeClr val="tx1"/>
                </a:solidFill>
                <a:latin typeface="Arial" charset="0"/>
                <a:ea typeface="ＭＳ Ｐゴシック" pitchFamily="-107" charset="-128"/>
                <a:cs typeface="ＭＳ Ｐゴシック" pitchFamily="-107" charset="-128"/>
              </a:rPr>
              <a:t> and exactly one element from each column, with certain of the product terms preceded</a:t>
            </a:r>
          </a:p>
          <a:p>
            <a:r>
              <a:rPr lang="en-US" sz="1200" kern="1200" baseline="0">
                <a:solidFill>
                  <a:schemeClr val="tx1"/>
                </a:solidFill>
                <a:latin typeface="Arial" charset="0"/>
                <a:ea typeface="ＭＳ Ｐゴシック" pitchFamily="-107" charset="-128"/>
                <a:cs typeface="ＭＳ Ｐゴシック" pitchFamily="-107" charset="-128"/>
              </a:rPr>
              <a:t>by a minus sign.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This encryption algorithm takes m  successive plaintext letters</a:t>
            </a:r>
          </a:p>
          <a:p>
            <a:r>
              <a:rPr lang="en-US" sz="1200" kern="1200" baseline="0">
                <a:solidFill>
                  <a:schemeClr val="tx1"/>
                </a:solidFill>
                <a:latin typeface="Arial" charset="0"/>
                <a:ea typeface="ＭＳ Ｐゴシック" pitchFamily="-107" charset="-128"/>
                <a:cs typeface="ＭＳ Ｐゴシック" pitchFamily="-107" charset="-128"/>
              </a:rPr>
              <a:t>and substitutes for them m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letters. The substitution is determined</a:t>
            </a:r>
          </a:p>
          <a:p>
            <a:r>
              <a:rPr lang="en-US" sz="1200" kern="1200" baseline="0">
                <a:solidFill>
                  <a:schemeClr val="tx1"/>
                </a:solidFill>
                <a:latin typeface="Arial" charset="0"/>
                <a:ea typeface="ＭＳ Ｐゴシック" pitchFamily="-107" charset="-128"/>
                <a:cs typeface="ＭＳ Ｐゴシック" pitchFamily="-107" charset="-128"/>
              </a:rPr>
              <a:t>by m  linear equations in which each character is assigned a numerical value</a:t>
            </a:r>
          </a:p>
          <a:p>
            <a:r>
              <a:rPr lang="en-US" sz="1200" b="0" kern="1200" baseline="0">
                <a:solidFill>
                  <a:schemeClr val="tx1"/>
                </a:solidFill>
                <a:latin typeface="Arial" charset="0"/>
                <a:ea typeface="ＭＳ Ｐゴシック" pitchFamily="-107" charset="-128"/>
                <a:cs typeface="ＭＳ Ｐゴシック" pitchFamily="-107" charset="-128"/>
              </a:rPr>
              <a:t>(a =  0, b =  1, …. , z =  25).</a:t>
            </a:r>
          </a:p>
          <a:p>
            <a:endParaRPr lang="en-US" sz="1200" b="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As with </a:t>
            </a:r>
            <a:r>
              <a:rPr lang="en-US" sz="1200" kern="1200" baseline="0" err="1">
                <a:solidFill>
                  <a:schemeClr val="tx1"/>
                </a:solidFill>
                <a:latin typeface="Arial" charset="0"/>
                <a:ea typeface="ＭＳ Ｐゴシック" pitchFamily="-107" charset="-128"/>
                <a:cs typeface="ＭＳ Ｐゴシック" pitchFamily="-107" charset="-128"/>
              </a:rPr>
              <a:t>Playfair</a:t>
            </a:r>
            <a:r>
              <a:rPr lang="en-US" sz="1200" kern="1200" baseline="0">
                <a:solidFill>
                  <a:schemeClr val="tx1"/>
                </a:solidFill>
                <a:latin typeface="Arial" charset="0"/>
                <a:ea typeface="ＭＳ Ｐゴシック" pitchFamily="-107" charset="-128"/>
                <a:cs typeface="ＭＳ Ｐゴシック" pitchFamily="-107" charset="-128"/>
              </a:rPr>
              <a:t>, the strength of the Hill cipher is that it completely hides</a:t>
            </a:r>
          </a:p>
          <a:p>
            <a:r>
              <a:rPr lang="en-US" sz="1200" kern="1200" baseline="0">
                <a:solidFill>
                  <a:schemeClr val="tx1"/>
                </a:solidFill>
                <a:latin typeface="Arial" charset="0"/>
                <a:ea typeface="ＭＳ Ｐゴシック" pitchFamily="-107" charset="-128"/>
                <a:cs typeface="ＭＳ Ｐゴシック" pitchFamily="-107" charset="-128"/>
              </a:rPr>
              <a:t>single-letter frequencies. Indeed, with Hill, the use of a larger matrix hides more</a:t>
            </a:r>
          </a:p>
          <a:p>
            <a:r>
              <a:rPr lang="en-US" sz="1200" kern="1200" baseline="0">
                <a:solidFill>
                  <a:schemeClr val="tx1"/>
                </a:solidFill>
                <a:latin typeface="Arial" charset="0"/>
                <a:ea typeface="ＭＳ Ｐゴシック" pitchFamily="-107" charset="-128"/>
                <a:cs typeface="ＭＳ Ｐゴシック" pitchFamily="-107" charset="-128"/>
              </a:rPr>
              <a:t>frequency information. Thus, a 3 *  3 Hill cipher hides not only single-letter but</a:t>
            </a:r>
          </a:p>
          <a:p>
            <a:r>
              <a:rPr lang="en-US" sz="1200" kern="1200" baseline="0">
                <a:solidFill>
                  <a:schemeClr val="tx1"/>
                </a:solidFill>
                <a:latin typeface="Arial" charset="0"/>
                <a:ea typeface="ＭＳ Ｐゴシック" pitchFamily="-107" charset="-128"/>
                <a:cs typeface="ＭＳ Ｐゴシック" pitchFamily="-107" charset="-128"/>
              </a:rPr>
              <a:t>also two-letter frequency information.</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Although the Hill cipher is strong against a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-only attack, it is</a:t>
            </a:r>
          </a:p>
          <a:p>
            <a:r>
              <a:rPr lang="en-US" sz="1200" kern="1200" baseline="0">
                <a:solidFill>
                  <a:schemeClr val="tx1"/>
                </a:solidFill>
                <a:latin typeface="Arial" charset="0"/>
                <a:ea typeface="ＭＳ Ｐゴシック" pitchFamily="-107" charset="-128"/>
                <a:cs typeface="ＭＳ Ｐゴシック" pitchFamily="-107" charset="-128"/>
              </a:rPr>
              <a:t>easily broken with a known plaintext attack.</a:t>
            </a:r>
          </a:p>
          <a:p>
            <a:endParaRPr lang="en-US" sz="1200" b="0" kern="1200" baseline="0">
              <a:solidFill>
                <a:schemeClr val="tx1"/>
              </a:solidFill>
              <a:latin typeface="Arial" charset="0"/>
              <a:ea typeface="ＭＳ Ｐゴシック" pitchFamily="-107" charset="-128"/>
              <a:cs typeface="ＭＳ Ｐゴシック" pitchFamily="-107" charset="-128"/>
            </a:endParaRPr>
          </a:p>
          <a:p>
            <a:endParaRPr lang="en-US" b="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a:solidFill>
                  <a:schemeClr val="tx1"/>
                </a:solidFill>
                <a:latin typeface="Arial" charset="0"/>
                <a:ea typeface="ＭＳ Ｐゴシック" pitchFamily="-107" charset="-128"/>
                <a:cs typeface="ＭＳ Ｐゴシック" pitchFamily="-107" charset="-128"/>
              </a:rPr>
              <a:t>is the </a:t>
            </a:r>
            <a:r>
              <a:rPr lang="en-US" sz="1200" kern="1200" baseline="0" err="1">
                <a:solidFill>
                  <a:schemeClr val="tx1"/>
                </a:solidFill>
                <a:latin typeface="Arial" charset="0"/>
                <a:ea typeface="ＭＳ Ｐゴシック" pitchFamily="-107" charset="-128"/>
                <a:cs typeface="ＭＳ Ｐゴシック" pitchFamily="-107" charset="-128"/>
              </a:rPr>
              <a:t>Vigenère</a:t>
            </a:r>
            <a:r>
              <a:rPr lang="en-US" sz="1200" kern="1200" baseline="0">
                <a:solidFill>
                  <a:schemeClr val="tx1"/>
                </a:solidFill>
                <a:latin typeface="Arial" charset="0"/>
                <a:ea typeface="ＭＳ Ｐゴシック" pitchFamily="-107" charset="-128"/>
                <a:cs typeface="ＭＳ Ｐゴシック" pitchFamily="-107" charset="-128"/>
              </a:rPr>
              <a:t> cipher. In this scheme, the set of related </a:t>
            </a:r>
            <a:r>
              <a:rPr lang="en-US" sz="1200" kern="1200" baseline="0" err="1">
                <a:solidFill>
                  <a:schemeClr val="tx1"/>
                </a:solidFill>
                <a:latin typeface="Arial" charset="0"/>
                <a:ea typeface="ＭＳ Ｐゴシック" pitchFamily="-107" charset="-128"/>
                <a:cs typeface="ＭＳ Ｐゴシック" pitchFamily="-107" charset="-128"/>
              </a:rPr>
              <a:t>monoalphabetic</a:t>
            </a:r>
            <a:r>
              <a:rPr lang="en-US" sz="1200" kern="1200" baseline="0">
                <a:solidFill>
                  <a:schemeClr val="tx1"/>
                </a:solidFill>
                <a:latin typeface="Arial" charset="0"/>
                <a:ea typeface="ＭＳ Ｐゴシック" pitchFamily="-107" charset="-128"/>
                <a:cs typeface="ＭＳ Ｐゴシック" pitchFamily="-107" charset="-128"/>
              </a:rPr>
              <a:t> substitution</a:t>
            </a:r>
          </a:p>
          <a:p>
            <a:r>
              <a:rPr lang="en-US" sz="1200" kern="1200" baseline="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a:solidFill>
                  <a:schemeClr val="tx1"/>
                </a:solidFill>
                <a:latin typeface="Arial" charset="0"/>
                <a:ea typeface="ＭＳ Ｐゴシック" pitchFamily="-107" charset="-128"/>
                <a:cs typeface="ＭＳ Ｐゴシック" pitchFamily="-107" charset="-128"/>
              </a:rPr>
              <a:t>denoted by a key letter, which is the </a:t>
            </a:r>
            <a:r>
              <a:rPr lang="en-US" sz="1200" kern="1200" baseline="0" err="1">
                <a:solidFill>
                  <a:schemeClr val="tx1"/>
                </a:solidFill>
                <a:latin typeface="Arial" charset="0"/>
                <a:ea typeface="ＭＳ Ｐゴシック" pitchFamily="-107" charset="-128"/>
                <a:cs typeface="ＭＳ Ｐゴシック" pitchFamily="-107" charset="-128"/>
              </a:rPr>
              <a:t>ciphertext</a:t>
            </a:r>
            <a:r>
              <a:rPr lang="en-US" sz="1200" kern="1200" baseline="0">
                <a:solidFill>
                  <a:schemeClr val="tx1"/>
                </a:solidFill>
                <a:latin typeface="Arial" charset="0"/>
                <a:ea typeface="ＭＳ Ｐゴシック" pitchFamily="-107" charset="-128"/>
                <a:cs typeface="ＭＳ Ｐゴシック" pitchFamily="-107" charset="-128"/>
              </a:rPr>
              <a:t> letter that substitutes for the plaintext</a:t>
            </a:r>
          </a:p>
          <a:p>
            <a:r>
              <a:rPr lang="en-US" sz="1200" kern="1200" baseline="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a:solidFill>
                <a:schemeClr val="tx1"/>
              </a:solidFill>
              <a:latin typeface="Arial" charset="0"/>
              <a:ea typeface="ＭＳ Ｐゴシック" pitchFamily="-107" charset="-128"/>
              <a:cs typeface="ＭＳ Ｐゴシック" pitchFamily="-107"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a:p>
        </p:txBody>
      </p:sp>
    </p:spTree>
    <p:extLst>
      <p:ext uri="{BB962C8B-B14F-4D97-AF65-F5344CB8AC3E}">
        <p14:creationId xmlns:p14="http://schemas.microsoft.com/office/powerpoint/2010/main" val="352193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0125" y="533400"/>
            <a:ext cx="4603750" cy="25908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a:p>
        </p:txBody>
      </p:sp>
    </p:spTree>
    <p:extLst>
      <p:ext uri="{BB962C8B-B14F-4D97-AF65-F5344CB8AC3E}">
        <p14:creationId xmlns:p14="http://schemas.microsoft.com/office/powerpoint/2010/main" val="2238684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75520"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75520"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3/8/2025</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Tree>
    <p:extLst>
      <p:ext uri="{BB962C8B-B14F-4D97-AF65-F5344CB8AC3E}">
        <p14:creationId xmlns:p14="http://schemas.microsoft.com/office/powerpoint/2010/main" val="2199223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fld id="{A9DF6EFB-3F44-496C-A842-1E0B3D3B975A}" type="datetimeFigureOut">
              <a:rPr lang="en-US" smtClean="0"/>
              <a:t>3/8/2025</a:t>
            </a:fld>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1600200"/>
            <a:ext cx="10972800" cy="1066800"/>
          </a:xfrm>
        </p:spPr>
        <p:txBody>
          <a:bodyPr/>
          <a:lstStyle/>
          <a:p>
            <a:endParaRPr lang="en-IN"/>
          </a:p>
        </p:txBody>
      </p:sp>
      <p:sp>
        <p:nvSpPr>
          <p:cNvPr id="8" name="Picture Placeholder 7"/>
          <p:cNvSpPr>
            <a:spLocks noGrp="1"/>
          </p:cNvSpPr>
          <p:nvPr>
            <p:ph type="pic" sz="quarter" idx="14"/>
          </p:nvPr>
        </p:nvSpPr>
        <p:spPr>
          <a:xfrm>
            <a:off x="609600" y="2895600"/>
            <a:ext cx="10972800" cy="1524000"/>
          </a:xfrm>
        </p:spPr>
        <p:txBody>
          <a:bodyPr/>
          <a:lstStyle/>
          <a:p>
            <a:endParaRPr lang="en-IN"/>
          </a:p>
        </p:txBody>
      </p:sp>
      <p:sp>
        <p:nvSpPr>
          <p:cNvPr id="11" name="Picture Placeholder 10"/>
          <p:cNvSpPr>
            <a:spLocks noGrp="1"/>
          </p:cNvSpPr>
          <p:nvPr>
            <p:ph type="pic" sz="quarter" idx="15"/>
          </p:nvPr>
        </p:nvSpPr>
        <p:spPr>
          <a:xfrm>
            <a:off x="609600" y="4724400"/>
            <a:ext cx="10972800" cy="914400"/>
          </a:xfrm>
        </p:spPr>
        <p:txBody>
          <a:bodyPr/>
          <a:lstStyle/>
          <a:p>
            <a:endParaRPr lang="en-IN"/>
          </a:p>
        </p:txBody>
      </p:sp>
    </p:spTree>
    <p:extLst>
      <p:ext uri="{BB962C8B-B14F-4D97-AF65-F5344CB8AC3E}">
        <p14:creationId xmlns:p14="http://schemas.microsoft.com/office/powerpoint/2010/main" val="2165863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3-content 1 picture">
    <p:spTree>
      <p:nvGrpSpPr>
        <p:cNvPr id="1" name=""/>
        <p:cNvGrpSpPr/>
        <p:nvPr/>
      </p:nvGrpSpPr>
      <p:grpSpPr>
        <a:xfrm>
          <a:off x="0" y="0"/>
          <a:ext cx="0" cy="0"/>
          <a:chOff x="0" y="0"/>
          <a:chExt cx="0" cy="0"/>
        </a:xfrm>
      </p:grpSpPr>
      <p:sp>
        <p:nvSpPr>
          <p:cNvPr id="8" name="Title 7"/>
          <p:cNvSpPr>
            <a:spLocks noGrp="1"/>
          </p:cNvSpPr>
          <p:nvPr>
            <p:ph type="title"/>
          </p:nvPr>
        </p:nvSpPr>
        <p:spPr>
          <a:xfrm>
            <a:off x="1679510" y="253047"/>
            <a:ext cx="9002429" cy="799411"/>
          </a:xfrm>
        </p:spPr>
        <p:txBody>
          <a:bodyPr/>
          <a:lstStyle/>
          <a:p>
            <a:r>
              <a:rPr lang="en-US"/>
              <a:t>Click to edit Master title style</a:t>
            </a:r>
          </a:p>
        </p:txBody>
      </p:sp>
      <p:sp>
        <p:nvSpPr>
          <p:cNvPr id="3" name="Content Placeholder 2"/>
          <p:cNvSpPr>
            <a:spLocks noGrp="1"/>
          </p:cNvSpPr>
          <p:nvPr>
            <p:ph idx="1"/>
          </p:nvPr>
        </p:nvSpPr>
        <p:spPr>
          <a:xfrm>
            <a:off x="609600" y="1600201"/>
            <a:ext cx="109728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1295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3/8/2025</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9" name="Content Placeholder 2"/>
          <p:cNvSpPr>
            <a:spLocks noGrp="1"/>
          </p:cNvSpPr>
          <p:nvPr>
            <p:ph idx="14"/>
          </p:nvPr>
        </p:nvSpPr>
        <p:spPr>
          <a:xfrm>
            <a:off x="812800" y="5562601"/>
            <a:ext cx="10972800" cy="7159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p:cNvSpPr>
            <a:spLocks noGrp="1"/>
          </p:cNvSpPr>
          <p:nvPr>
            <p:ph type="pic" sz="quarter" idx="15"/>
          </p:nvPr>
        </p:nvSpPr>
        <p:spPr>
          <a:xfrm>
            <a:off x="609600" y="2895600"/>
            <a:ext cx="10972800" cy="685800"/>
          </a:xfrm>
        </p:spPr>
        <p:txBody>
          <a:bodyPr/>
          <a:lstStyle/>
          <a:p>
            <a:endParaRPr lang="en-IN"/>
          </a:p>
        </p:txBody>
      </p:sp>
    </p:spTree>
    <p:extLst>
      <p:ext uri="{BB962C8B-B14F-4D97-AF65-F5344CB8AC3E}">
        <p14:creationId xmlns:p14="http://schemas.microsoft.com/office/powerpoint/2010/main" val="1338682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1 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4724401"/>
            <a:ext cx="10972800" cy="1401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3276600"/>
            <a:ext cx="10972800" cy="1143000"/>
          </a:xfrm>
        </p:spPr>
        <p:txBody>
          <a:bodyPr/>
          <a:lstStyle/>
          <a:p>
            <a:endParaRPr lang="en-IN"/>
          </a:p>
        </p:txBody>
      </p:sp>
    </p:spTree>
    <p:extLst>
      <p:ext uri="{BB962C8B-B14F-4D97-AF65-F5344CB8AC3E}">
        <p14:creationId xmlns:p14="http://schemas.microsoft.com/office/powerpoint/2010/main" val="100923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1 content 3-Picture">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9" name="Footer Placeholder 3"/>
          <p:cNvSpPr>
            <a:spLocks noGrp="1"/>
          </p:cNvSpPr>
          <p:nvPr>
            <p:ph type="ftr" sz="quarter" idx="11"/>
          </p:nvPr>
        </p:nvSpPr>
        <p:spPr>
          <a:xfrm>
            <a:off x="125292" y="6172201"/>
            <a:ext cx="11460480" cy="235463"/>
          </a:xfrm>
        </p:spPr>
        <p:txBody>
          <a:bodyPr/>
          <a:lstStyle/>
          <a:p>
            <a:endParaRPr lang="en-US"/>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a:p>
        </p:txBody>
      </p:sp>
      <p:sp>
        <p:nvSpPr>
          <p:cNvPr id="4" name="Picture Placeholder 3"/>
          <p:cNvSpPr>
            <a:spLocks noGrp="1"/>
          </p:cNvSpPr>
          <p:nvPr>
            <p:ph type="pic" sz="quarter" idx="13"/>
          </p:nvPr>
        </p:nvSpPr>
        <p:spPr>
          <a:xfrm>
            <a:off x="609600" y="2590800"/>
            <a:ext cx="10972800" cy="1066800"/>
          </a:xfrm>
        </p:spPr>
        <p:txBody>
          <a:bodyPr/>
          <a:lstStyle/>
          <a:p>
            <a:endParaRPr lang="en-IN"/>
          </a:p>
        </p:txBody>
      </p:sp>
      <p:sp>
        <p:nvSpPr>
          <p:cNvPr id="8" name="Picture Placeholder 7"/>
          <p:cNvSpPr>
            <a:spLocks noGrp="1"/>
          </p:cNvSpPr>
          <p:nvPr>
            <p:ph type="pic" sz="quarter" idx="14"/>
          </p:nvPr>
        </p:nvSpPr>
        <p:spPr>
          <a:xfrm>
            <a:off x="609600" y="3657600"/>
            <a:ext cx="10972800" cy="609600"/>
          </a:xfrm>
        </p:spPr>
        <p:txBody>
          <a:bodyPr/>
          <a:lstStyle/>
          <a:p>
            <a:endParaRPr lang="en-IN"/>
          </a:p>
        </p:txBody>
      </p:sp>
      <p:sp>
        <p:nvSpPr>
          <p:cNvPr id="11" name="Picture Placeholder 10"/>
          <p:cNvSpPr>
            <a:spLocks noGrp="1"/>
          </p:cNvSpPr>
          <p:nvPr>
            <p:ph type="pic" sz="quarter" idx="15"/>
          </p:nvPr>
        </p:nvSpPr>
        <p:spPr>
          <a:xfrm>
            <a:off x="609600" y="4343400"/>
            <a:ext cx="10972800" cy="457200"/>
          </a:xfrm>
        </p:spPr>
        <p:txBody>
          <a:bodyPr/>
          <a:lstStyle/>
          <a:p>
            <a:endParaRPr lang="en-IN"/>
          </a:p>
        </p:txBody>
      </p:sp>
      <p:sp>
        <p:nvSpPr>
          <p:cNvPr id="6" name="Content Placeholder 5"/>
          <p:cNvSpPr>
            <a:spLocks noGrp="1"/>
          </p:cNvSpPr>
          <p:nvPr>
            <p:ph sz="quarter" idx="16"/>
          </p:nvPr>
        </p:nvSpPr>
        <p:spPr>
          <a:xfrm>
            <a:off x="631568" y="1447800"/>
            <a:ext cx="10972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Picture Placeholder 9"/>
          <p:cNvSpPr>
            <a:spLocks noGrp="1"/>
          </p:cNvSpPr>
          <p:nvPr>
            <p:ph type="pic" sz="quarter" idx="17"/>
          </p:nvPr>
        </p:nvSpPr>
        <p:spPr>
          <a:xfrm>
            <a:off x="609600" y="5638800"/>
            <a:ext cx="10972800" cy="457200"/>
          </a:xfrm>
        </p:spPr>
        <p:txBody>
          <a:bodyPr/>
          <a:lstStyle/>
          <a:p>
            <a:endParaRPr lang="en-IN"/>
          </a:p>
        </p:txBody>
      </p:sp>
      <p:sp>
        <p:nvSpPr>
          <p:cNvPr id="13" name="Picture Placeholder 12"/>
          <p:cNvSpPr>
            <a:spLocks noGrp="1"/>
          </p:cNvSpPr>
          <p:nvPr>
            <p:ph type="pic" sz="quarter" idx="18"/>
          </p:nvPr>
        </p:nvSpPr>
        <p:spPr>
          <a:xfrm>
            <a:off x="617837" y="4953000"/>
            <a:ext cx="10964563" cy="609600"/>
          </a:xfrm>
        </p:spPr>
        <p:txBody>
          <a:bodyPr/>
          <a:lstStyle/>
          <a:p>
            <a:endParaRPr lang="en-IN"/>
          </a:p>
        </p:txBody>
      </p:sp>
    </p:spTree>
    <p:extLst>
      <p:ext uri="{BB962C8B-B14F-4D97-AF65-F5344CB8AC3E}">
        <p14:creationId xmlns:p14="http://schemas.microsoft.com/office/powerpoint/2010/main" val="61937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0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83499"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9510"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559496" y="44624"/>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341439"/>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90872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3: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946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3-2024</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9"/>
          <a:stretch>
            <a:fillRect/>
          </a:stretch>
        </p:blipFill>
        <p:spPr>
          <a:xfrm>
            <a:off x="47329" y="50726"/>
            <a:ext cx="1395854" cy="857993"/>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725" r:id="rId14"/>
    <p:sldLayoutId id="2147483727" r:id="rId15"/>
    <p:sldLayoutId id="2147483729" r:id="rId16"/>
    <p:sldLayoutId id="2147483730" r:id="rId17"/>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oleObject" Target="../embeddings/oleObject3.bin"/><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25.png"/><Relationship Id="rId7" Type="http://schemas.openxmlformats.org/officeDocument/2006/relationships/image" Target="../media/image19.png"/><Relationship Id="rId12"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27.wmf"/><Relationship Id="rId11" Type="http://schemas.openxmlformats.org/officeDocument/2006/relationships/image" Target="../media/image30.png"/><Relationship Id="rId5" Type="http://schemas.openxmlformats.org/officeDocument/2006/relationships/oleObject" Target="../embeddings/oleObject4.bin"/><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28.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6.bin"/><Relationship Id="rId7"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783633" y="116632"/>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703513" y="2276775"/>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264375" y="933393"/>
            <a:ext cx="8080098"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GB" altLang="en-US" sz="3600" kern="0"/>
              <a:t>Week 3: </a:t>
            </a:r>
            <a:r>
              <a:rPr lang="en-US" sz="3600"/>
              <a:t>Modern Symmetric Ciphers</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575721" y="2132856"/>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728" y="1033598"/>
            <a:ext cx="6984776" cy="646321"/>
          </a:xfrm>
        </p:spPr>
        <p:txBody>
          <a:bodyPr wrap="square">
            <a:spAutoFit/>
          </a:bodyPr>
          <a:lstStyle/>
          <a:p>
            <a:r>
              <a:rPr lang="en-IN" altLang="en-US" sz="3600">
                <a:ea typeface="ヒラギノ角ゴ Pro W3" charset="-128"/>
              </a:rPr>
              <a:t>(5) Vigenère Cipher</a:t>
            </a:r>
            <a:endParaRPr lang="en-US" sz="2800"/>
          </a:p>
        </p:txBody>
      </p:sp>
      <p:sp>
        <p:nvSpPr>
          <p:cNvPr id="4" name="Content Placeholder 3"/>
          <p:cNvSpPr>
            <a:spLocks noGrp="1"/>
          </p:cNvSpPr>
          <p:nvPr>
            <p:ph idx="1"/>
          </p:nvPr>
        </p:nvSpPr>
        <p:spPr>
          <a:xfrm>
            <a:off x="402196" y="1951045"/>
            <a:ext cx="11598460" cy="2086715"/>
          </a:xfrm>
        </p:spPr>
        <p:txBody>
          <a:bodyPr wrap="square">
            <a:spAutoFit/>
          </a:bodyPr>
          <a:lstStyle/>
          <a:p>
            <a:r>
              <a:rPr lang="en-AU" sz="2400"/>
              <a:t>Best known and one of the simplest polyalphabetic substitution ciphers</a:t>
            </a:r>
          </a:p>
          <a:p>
            <a:r>
              <a:rPr lang="en-AU" sz="2400"/>
              <a:t>In this scheme the set of related </a:t>
            </a:r>
            <a:r>
              <a:rPr lang="en-AU" sz="2400" err="1"/>
              <a:t>monoalphabetic</a:t>
            </a:r>
            <a:r>
              <a:rPr lang="en-AU" sz="2400"/>
              <a:t> substitution rules consists of the 26 Caesar ciphers with shifts of 0 through 25</a:t>
            </a:r>
          </a:p>
          <a:p>
            <a:r>
              <a:rPr lang="en-AU" sz="2400"/>
              <a:t>Each cipher is denoted by a key letter which is the </a:t>
            </a:r>
            <a:r>
              <a:rPr lang="en-AU" sz="2400" err="1"/>
              <a:t>ciphertext</a:t>
            </a:r>
            <a:r>
              <a:rPr lang="en-AU" sz="2400"/>
              <a:t> letter that substitutes for the plaintext letter a</a:t>
            </a:r>
          </a:p>
        </p:txBody>
      </p:sp>
      <p:sp>
        <p:nvSpPr>
          <p:cNvPr id="3" name="Rectangle 2">
            <a:extLst>
              <a:ext uri="{FF2B5EF4-FFF2-40B4-BE49-F238E27FC236}">
                <a16:creationId xmlns:a16="http://schemas.microsoft.com/office/drawing/2014/main" id="{7926C25C-88E7-43F2-A1AF-0E0CC898E54C}"/>
              </a:ext>
            </a:extLst>
          </p:cNvPr>
          <p:cNvSpPr/>
          <p:nvPr/>
        </p:nvSpPr>
        <p:spPr>
          <a:xfrm>
            <a:off x="818728" y="5330615"/>
            <a:ext cx="8229600" cy="523220"/>
          </a:xfrm>
          <a:prstGeom prst="rect">
            <a:avLst/>
          </a:prstGeom>
        </p:spPr>
        <p:txBody>
          <a:bodyPr wrap="square">
            <a:spAutoFit/>
          </a:bodyPr>
          <a:lstStyle/>
          <a:p>
            <a:r>
              <a:rPr lang="en-US"/>
              <a:t>https://en.wikipedia.org/wiki/Vigen%C3%A8re_cipher</a:t>
            </a:r>
          </a:p>
        </p:txBody>
      </p:sp>
      <p:sp>
        <p:nvSpPr>
          <p:cNvPr id="5" name="Title 1">
            <a:extLst>
              <a:ext uri="{FF2B5EF4-FFF2-40B4-BE49-F238E27FC236}">
                <a16:creationId xmlns:a16="http://schemas.microsoft.com/office/drawing/2014/main" id="{2DAA3F47-AD69-416D-B39F-4976027EE22E}"/>
              </a:ext>
            </a:extLst>
          </p:cNvPr>
          <p:cNvSpPr txBox="1">
            <a:spLocks/>
          </p:cNvSpPr>
          <p:nvPr/>
        </p:nvSpPr>
        <p:spPr bwMode="auto">
          <a:xfrm>
            <a:off x="1703512" y="4264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492580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51965"/>
            <a:ext cx="6984776" cy="646321"/>
          </a:xfrm>
        </p:spPr>
        <p:txBody>
          <a:bodyPr wrap="square">
            <a:spAutoFit/>
          </a:bodyPr>
          <a:lstStyle/>
          <a:p>
            <a:r>
              <a:rPr lang="en-IN" altLang="en-US" sz="3600" err="1">
                <a:ea typeface="ヒラギノ角ゴ Pro W3" charset="-128"/>
              </a:rPr>
              <a:t>Vigenère</a:t>
            </a:r>
            <a:r>
              <a:rPr lang="en-IN" altLang="en-US" sz="3600">
                <a:ea typeface="ヒラギノ角ゴ Pro W3" charset="-128"/>
              </a:rPr>
              <a:t> Cipher</a:t>
            </a:r>
            <a:endParaRPr lang="en-US" sz="2800"/>
          </a:p>
        </p:txBody>
      </p:sp>
      <p:sp>
        <p:nvSpPr>
          <p:cNvPr id="4" name="Content Placeholder 3"/>
          <p:cNvSpPr>
            <a:spLocks noGrp="1"/>
          </p:cNvSpPr>
          <p:nvPr>
            <p:ph idx="1"/>
          </p:nvPr>
        </p:nvSpPr>
        <p:spPr>
          <a:xfrm>
            <a:off x="119336" y="798286"/>
            <a:ext cx="8229600" cy="461655"/>
          </a:xfrm>
        </p:spPr>
        <p:txBody>
          <a:bodyPr>
            <a:spAutoFit/>
          </a:bodyPr>
          <a:lstStyle/>
          <a:p>
            <a:r>
              <a:rPr lang="en-IN" altLang="en-US" sz="2400">
                <a:ea typeface="ヒラギノ角ゴ Pro W3" charset="-128"/>
              </a:rPr>
              <a:t>Vigenère  matrix</a:t>
            </a:r>
            <a:endParaRPr lang="en-AU" sz="2400"/>
          </a:p>
        </p:txBody>
      </p:sp>
      <p:pic>
        <p:nvPicPr>
          <p:cNvPr id="2050" name="Picture 2" descr="https://pages.mtu.edu/~shene/NSF-4/Tutorial/VIG/FIG-VIG-Table.jpg">
            <a:extLst>
              <a:ext uri="{FF2B5EF4-FFF2-40B4-BE49-F238E27FC236}">
                <a16:creationId xmlns:a16="http://schemas.microsoft.com/office/drawing/2014/main" id="{6952977B-26C8-4988-8E38-6FAD980E3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216" y="768209"/>
            <a:ext cx="8229600" cy="52120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B09F56-67B5-36F4-424C-C1D07003186D}"/>
              </a:ext>
            </a:extLst>
          </p:cNvPr>
          <p:cNvSpPr txBox="1"/>
          <p:nvPr/>
        </p:nvSpPr>
        <p:spPr>
          <a:xfrm>
            <a:off x="134768" y="1290018"/>
            <a:ext cx="2648864" cy="523220"/>
          </a:xfrm>
          <a:prstGeom prst="rect">
            <a:avLst/>
          </a:prstGeom>
          <a:noFill/>
        </p:spPr>
        <p:txBody>
          <a:bodyPr wrap="square">
            <a:spAutoFit/>
          </a:bodyPr>
          <a:lstStyle/>
          <a:p>
            <a:r>
              <a:rPr lang="en-AU" sz="2800" b="1"/>
              <a:t>Key: </a:t>
            </a:r>
            <a:r>
              <a:rPr lang="en-AU" sz="2800" b="1" err="1"/>
              <a:t>deceptiv</a:t>
            </a:r>
            <a:endParaRPr lang="en-US" b="1"/>
          </a:p>
        </p:txBody>
      </p:sp>
      <p:sp>
        <p:nvSpPr>
          <p:cNvPr id="6" name="TextBox 5">
            <a:extLst>
              <a:ext uri="{FF2B5EF4-FFF2-40B4-BE49-F238E27FC236}">
                <a16:creationId xmlns:a16="http://schemas.microsoft.com/office/drawing/2014/main" id="{2B4BB3EC-8353-7F08-20ED-B0BFB653827E}"/>
              </a:ext>
            </a:extLst>
          </p:cNvPr>
          <p:cNvSpPr txBox="1"/>
          <p:nvPr/>
        </p:nvSpPr>
        <p:spPr>
          <a:xfrm flipH="1">
            <a:off x="3194164" y="1412776"/>
            <a:ext cx="360040" cy="400110"/>
          </a:xfrm>
          <a:prstGeom prst="rect">
            <a:avLst/>
          </a:prstGeom>
          <a:noFill/>
        </p:spPr>
        <p:txBody>
          <a:bodyPr wrap="square" rtlCol="0">
            <a:spAutoFit/>
          </a:bodyPr>
          <a:lstStyle/>
          <a:p>
            <a:r>
              <a:rPr lang="en-US" sz="2000">
                <a:solidFill>
                  <a:srgbClr val="FF0000"/>
                </a:solidFill>
              </a:rPr>
              <a:t>1</a:t>
            </a:r>
          </a:p>
        </p:txBody>
      </p:sp>
      <p:sp>
        <p:nvSpPr>
          <p:cNvPr id="7" name="TextBox 6">
            <a:extLst>
              <a:ext uri="{FF2B5EF4-FFF2-40B4-BE49-F238E27FC236}">
                <a16:creationId xmlns:a16="http://schemas.microsoft.com/office/drawing/2014/main" id="{82E86F52-A17C-DB1E-9480-40FBEDDD7841}"/>
              </a:ext>
            </a:extLst>
          </p:cNvPr>
          <p:cNvSpPr txBox="1"/>
          <p:nvPr/>
        </p:nvSpPr>
        <p:spPr>
          <a:xfrm flipH="1">
            <a:off x="2926566" y="1628158"/>
            <a:ext cx="482539" cy="400110"/>
          </a:xfrm>
          <a:prstGeom prst="rect">
            <a:avLst/>
          </a:prstGeom>
          <a:noFill/>
        </p:spPr>
        <p:txBody>
          <a:bodyPr wrap="square" rtlCol="0">
            <a:spAutoFit/>
          </a:bodyPr>
          <a:lstStyle/>
          <a:p>
            <a:r>
              <a:rPr lang="en-US" sz="2000">
                <a:solidFill>
                  <a:srgbClr val="FF0000"/>
                </a:solidFill>
              </a:rPr>
              <a:t>2,</a:t>
            </a:r>
          </a:p>
        </p:txBody>
      </p:sp>
      <p:sp>
        <p:nvSpPr>
          <p:cNvPr id="8" name="TextBox 7">
            <a:extLst>
              <a:ext uri="{FF2B5EF4-FFF2-40B4-BE49-F238E27FC236}">
                <a16:creationId xmlns:a16="http://schemas.microsoft.com/office/drawing/2014/main" id="{5899C348-9613-339A-1286-85AB94387B7D}"/>
              </a:ext>
            </a:extLst>
          </p:cNvPr>
          <p:cNvSpPr txBox="1"/>
          <p:nvPr/>
        </p:nvSpPr>
        <p:spPr>
          <a:xfrm flipH="1">
            <a:off x="3190683" y="1243614"/>
            <a:ext cx="360040" cy="400110"/>
          </a:xfrm>
          <a:prstGeom prst="rect">
            <a:avLst/>
          </a:prstGeom>
          <a:noFill/>
        </p:spPr>
        <p:txBody>
          <a:bodyPr wrap="square" rtlCol="0">
            <a:spAutoFit/>
          </a:bodyPr>
          <a:lstStyle/>
          <a:p>
            <a:r>
              <a:rPr lang="en-US" sz="2000">
                <a:solidFill>
                  <a:srgbClr val="FF0000"/>
                </a:solidFill>
              </a:rPr>
              <a:t>3</a:t>
            </a:r>
          </a:p>
        </p:txBody>
      </p:sp>
      <p:sp>
        <p:nvSpPr>
          <p:cNvPr id="9" name="TextBox 8">
            <a:extLst>
              <a:ext uri="{FF2B5EF4-FFF2-40B4-BE49-F238E27FC236}">
                <a16:creationId xmlns:a16="http://schemas.microsoft.com/office/drawing/2014/main" id="{EB7A7DE5-D4D0-9173-087C-A1936F7456D2}"/>
              </a:ext>
            </a:extLst>
          </p:cNvPr>
          <p:cNvSpPr txBox="1"/>
          <p:nvPr/>
        </p:nvSpPr>
        <p:spPr>
          <a:xfrm flipH="1">
            <a:off x="3218977" y="1650847"/>
            <a:ext cx="360040" cy="400110"/>
          </a:xfrm>
          <a:prstGeom prst="rect">
            <a:avLst/>
          </a:prstGeom>
          <a:noFill/>
        </p:spPr>
        <p:txBody>
          <a:bodyPr wrap="square" rtlCol="0">
            <a:spAutoFit/>
          </a:bodyPr>
          <a:lstStyle/>
          <a:p>
            <a:r>
              <a:rPr lang="en-US" sz="2000">
                <a:solidFill>
                  <a:srgbClr val="FF0000"/>
                </a:solidFill>
              </a:rPr>
              <a:t>4</a:t>
            </a:r>
          </a:p>
        </p:txBody>
      </p:sp>
      <p:sp>
        <p:nvSpPr>
          <p:cNvPr id="10" name="TextBox 9">
            <a:extLst>
              <a:ext uri="{FF2B5EF4-FFF2-40B4-BE49-F238E27FC236}">
                <a16:creationId xmlns:a16="http://schemas.microsoft.com/office/drawing/2014/main" id="{EF1C8788-F57C-AF44-5A9A-B71EB6CB4123}"/>
              </a:ext>
            </a:extLst>
          </p:cNvPr>
          <p:cNvSpPr txBox="1"/>
          <p:nvPr/>
        </p:nvSpPr>
        <p:spPr>
          <a:xfrm flipH="1">
            <a:off x="3210010" y="3719994"/>
            <a:ext cx="360040" cy="400110"/>
          </a:xfrm>
          <a:prstGeom prst="rect">
            <a:avLst/>
          </a:prstGeom>
          <a:noFill/>
        </p:spPr>
        <p:txBody>
          <a:bodyPr wrap="square" rtlCol="0">
            <a:spAutoFit/>
          </a:bodyPr>
          <a:lstStyle/>
          <a:p>
            <a:r>
              <a:rPr lang="en-US" sz="2000">
                <a:solidFill>
                  <a:srgbClr val="FF0000"/>
                </a:solidFill>
              </a:rPr>
              <a:t>5</a:t>
            </a:r>
          </a:p>
        </p:txBody>
      </p:sp>
      <p:sp>
        <p:nvSpPr>
          <p:cNvPr id="11" name="TextBox 10">
            <a:extLst>
              <a:ext uri="{FF2B5EF4-FFF2-40B4-BE49-F238E27FC236}">
                <a16:creationId xmlns:a16="http://schemas.microsoft.com/office/drawing/2014/main" id="{9A27BBA6-CDCA-007B-8EC5-AF96B25459ED}"/>
              </a:ext>
            </a:extLst>
          </p:cNvPr>
          <p:cNvSpPr txBox="1"/>
          <p:nvPr/>
        </p:nvSpPr>
        <p:spPr>
          <a:xfrm flipH="1">
            <a:off x="3215680" y="4490566"/>
            <a:ext cx="360040" cy="400110"/>
          </a:xfrm>
          <a:prstGeom prst="rect">
            <a:avLst/>
          </a:prstGeom>
          <a:noFill/>
        </p:spPr>
        <p:txBody>
          <a:bodyPr wrap="square" rtlCol="0">
            <a:spAutoFit/>
          </a:bodyPr>
          <a:lstStyle/>
          <a:p>
            <a:r>
              <a:rPr lang="en-US" sz="2000">
                <a:solidFill>
                  <a:srgbClr val="FF0000"/>
                </a:solidFill>
              </a:rPr>
              <a:t>6</a:t>
            </a:r>
          </a:p>
        </p:txBody>
      </p:sp>
      <p:sp>
        <p:nvSpPr>
          <p:cNvPr id="12" name="TextBox 11">
            <a:extLst>
              <a:ext uri="{FF2B5EF4-FFF2-40B4-BE49-F238E27FC236}">
                <a16:creationId xmlns:a16="http://schemas.microsoft.com/office/drawing/2014/main" id="{08AD6C6E-75A4-7234-A131-D70CAAA6D4A8}"/>
              </a:ext>
            </a:extLst>
          </p:cNvPr>
          <p:cNvSpPr txBox="1"/>
          <p:nvPr/>
        </p:nvSpPr>
        <p:spPr>
          <a:xfrm flipH="1">
            <a:off x="3232046" y="2380818"/>
            <a:ext cx="327309" cy="400110"/>
          </a:xfrm>
          <a:prstGeom prst="rect">
            <a:avLst/>
          </a:prstGeom>
          <a:noFill/>
        </p:spPr>
        <p:txBody>
          <a:bodyPr wrap="square" rtlCol="0">
            <a:spAutoFit/>
          </a:bodyPr>
          <a:lstStyle/>
          <a:p>
            <a:r>
              <a:rPr lang="en-US" sz="2000">
                <a:solidFill>
                  <a:srgbClr val="FF0000"/>
                </a:solidFill>
              </a:rPr>
              <a:t>7</a:t>
            </a:r>
          </a:p>
        </p:txBody>
      </p:sp>
      <p:sp>
        <p:nvSpPr>
          <p:cNvPr id="13" name="TextBox 12">
            <a:extLst>
              <a:ext uri="{FF2B5EF4-FFF2-40B4-BE49-F238E27FC236}">
                <a16:creationId xmlns:a16="http://schemas.microsoft.com/office/drawing/2014/main" id="{40E82728-B0A4-2D80-7F38-D77E5548FFCC}"/>
              </a:ext>
            </a:extLst>
          </p:cNvPr>
          <p:cNvSpPr txBox="1"/>
          <p:nvPr/>
        </p:nvSpPr>
        <p:spPr>
          <a:xfrm flipH="1">
            <a:off x="3215680" y="4858066"/>
            <a:ext cx="360040" cy="400110"/>
          </a:xfrm>
          <a:prstGeom prst="rect">
            <a:avLst/>
          </a:prstGeom>
          <a:noFill/>
        </p:spPr>
        <p:txBody>
          <a:bodyPr wrap="square" rtlCol="0">
            <a:spAutoFit/>
          </a:bodyPr>
          <a:lstStyle/>
          <a:p>
            <a:r>
              <a:rPr lang="en-US" sz="2000">
                <a:solidFill>
                  <a:srgbClr val="FF0000"/>
                </a:solidFill>
              </a:rPr>
              <a:t>8</a:t>
            </a:r>
          </a:p>
        </p:txBody>
      </p:sp>
    </p:spTree>
    <p:extLst>
      <p:ext uri="{BB962C8B-B14F-4D97-AF65-F5344CB8AC3E}">
        <p14:creationId xmlns:p14="http://schemas.microsoft.com/office/powerpoint/2010/main" val="428172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7571184" cy="646321"/>
          </a:xfrm>
        </p:spPr>
        <p:txBody>
          <a:bodyPr wrap="square">
            <a:spAutoFit/>
          </a:bodyPr>
          <a:lstStyle/>
          <a:p>
            <a:r>
              <a:rPr lang="en-IN" altLang="en-US" sz="3600">
                <a:ea typeface="ヒラギノ角ゴ Pro W3" charset="-128"/>
              </a:rPr>
              <a:t>Example of </a:t>
            </a:r>
            <a:r>
              <a:rPr lang="en-IN" altLang="en-US" sz="3600" err="1">
                <a:ea typeface="ヒラギノ角ゴ Pro W3" charset="-128"/>
              </a:rPr>
              <a:t>Vigenère</a:t>
            </a:r>
            <a:r>
              <a:rPr lang="en-IN" altLang="en-US" sz="3600">
                <a:ea typeface="ヒラギノ角ゴ Pro W3" charset="-128"/>
              </a:rPr>
              <a:t> Cipher</a:t>
            </a:r>
            <a:endParaRPr lang="en-US" sz="2800"/>
          </a:p>
        </p:txBody>
      </p:sp>
      <p:sp>
        <p:nvSpPr>
          <p:cNvPr id="4" name="Content Placeholder 3"/>
          <p:cNvSpPr>
            <a:spLocks noGrp="1"/>
          </p:cNvSpPr>
          <p:nvPr>
            <p:ph idx="1"/>
          </p:nvPr>
        </p:nvSpPr>
        <p:spPr>
          <a:xfrm>
            <a:off x="551384" y="1265331"/>
            <a:ext cx="11161240" cy="2419114"/>
          </a:xfrm>
        </p:spPr>
        <p:txBody>
          <a:bodyPr wrap="square">
            <a:spAutoFit/>
          </a:bodyPr>
          <a:lstStyle/>
          <a:p>
            <a:r>
              <a:rPr lang="en-US" sz="2800">
                <a:ea typeface="ＭＳ Ｐゴシック" pitchFamily="-107" charset="-128"/>
                <a:cs typeface="ＭＳ Ｐゴシック" pitchFamily="-107" charset="-128"/>
              </a:rPr>
              <a:t>To encrypt a message, a key is needed that is as long as the message</a:t>
            </a:r>
          </a:p>
          <a:p>
            <a:r>
              <a:rPr lang="en-US" sz="2800">
                <a:ea typeface="ＭＳ Ｐゴシック" pitchFamily="-107" charset="-128"/>
                <a:cs typeface="ＭＳ Ｐゴシック" pitchFamily="-107" charset="-128"/>
              </a:rPr>
              <a:t> Usually, the key is a repeating keyword </a:t>
            </a:r>
          </a:p>
          <a:p>
            <a:r>
              <a:rPr lang="en-US" sz="2800">
                <a:ea typeface="ＭＳ Ｐゴシック" pitchFamily="-107" charset="-128"/>
                <a:cs typeface="ＭＳ Ｐゴシック" pitchFamily="-107" charset="-128"/>
              </a:rPr>
              <a:t>For example, if the keyword is </a:t>
            </a:r>
            <a:r>
              <a:rPr lang="en-US" sz="2800" i="1">
                <a:ea typeface="ＭＳ Ｐゴシック" pitchFamily="-107" charset="-128"/>
                <a:cs typeface="ＭＳ Ｐゴシック" pitchFamily="-107" charset="-128"/>
              </a:rPr>
              <a:t>deceptive</a:t>
            </a:r>
            <a:r>
              <a:rPr lang="en-US" sz="2800">
                <a:ea typeface="ＭＳ Ｐゴシック" pitchFamily="-107" charset="-128"/>
                <a:cs typeface="ＭＳ Ｐゴシック" pitchFamily="-107" charset="-128"/>
              </a:rPr>
              <a:t>, the message “we are discovered save yourself” is encrypted as:</a:t>
            </a:r>
          </a:p>
        </p:txBody>
      </p:sp>
      <p:sp>
        <p:nvSpPr>
          <p:cNvPr id="3" name="Content Placeholder 2"/>
          <p:cNvSpPr>
            <a:spLocks noGrp="1"/>
          </p:cNvSpPr>
          <p:nvPr>
            <p:ph idx="13"/>
          </p:nvPr>
        </p:nvSpPr>
        <p:spPr>
          <a:xfrm>
            <a:off x="1981200" y="4273618"/>
            <a:ext cx="8949680" cy="1600200"/>
          </a:xfrm>
        </p:spPr>
        <p:txBody>
          <a:bodyPr/>
          <a:lstStyle/>
          <a:p>
            <a:pPr>
              <a:buNone/>
            </a:pPr>
            <a:r>
              <a:rPr lang="en-AU" sz="2800"/>
              <a:t> key:	        </a:t>
            </a:r>
            <a:r>
              <a:rPr lang="en-AU" sz="2800" err="1"/>
              <a:t>deceptivedeceptivedeceptive</a:t>
            </a:r>
            <a:endParaRPr lang="en-AU" sz="2800"/>
          </a:p>
          <a:p>
            <a:pPr>
              <a:buNone/>
            </a:pPr>
            <a:r>
              <a:rPr lang="en-AU" sz="2800"/>
              <a:t>plaintext:   </a:t>
            </a:r>
            <a:r>
              <a:rPr lang="en-AU" sz="2800" err="1"/>
              <a:t>wearediscoveredsaveyourself</a:t>
            </a:r>
            <a:endParaRPr lang="en-AU" sz="2800"/>
          </a:p>
          <a:p>
            <a:pPr>
              <a:buNone/>
            </a:pPr>
            <a:r>
              <a:rPr lang="en-AU" sz="2800"/>
              <a:t>ciphertext: ??</a:t>
            </a:r>
          </a:p>
        </p:txBody>
      </p:sp>
    </p:spTree>
    <p:extLst>
      <p:ext uri="{BB962C8B-B14F-4D97-AF65-F5344CB8AC3E}">
        <p14:creationId xmlns:p14="http://schemas.microsoft.com/office/powerpoint/2010/main" val="2254905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6984776" cy="646321"/>
          </a:xfrm>
        </p:spPr>
        <p:txBody>
          <a:bodyPr wrap="square">
            <a:spAutoFit/>
          </a:bodyPr>
          <a:lstStyle/>
          <a:p>
            <a:r>
              <a:rPr lang="en-IN" altLang="en-US" sz="3600" err="1">
                <a:ea typeface="ヒラギノ角ゴ Pro W3" charset="-128"/>
              </a:rPr>
              <a:t>Vigenère</a:t>
            </a:r>
            <a:r>
              <a:rPr lang="en-IN" altLang="en-US" sz="3600">
                <a:ea typeface="ヒラギノ角ゴ Pro W3" charset="-128"/>
              </a:rPr>
              <a:t> </a:t>
            </a:r>
            <a:r>
              <a:rPr lang="en-IN" altLang="en-US" sz="3600" err="1">
                <a:ea typeface="ヒラギノ角ゴ Pro W3" charset="-128"/>
              </a:rPr>
              <a:t>Autokey</a:t>
            </a:r>
            <a:r>
              <a:rPr lang="en-IN" altLang="en-US" sz="3600">
                <a:ea typeface="ヒラギノ角ゴ Pro W3" charset="-128"/>
              </a:rPr>
              <a:t> System</a:t>
            </a:r>
            <a:endParaRPr lang="en-US" sz="2800"/>
          </a:p>
        </p:txBody>
      </p:sp>
      <p:sp>
        <p:nvSpPr>
          <p:cNvPr id="4" name="Content Placeholder 3"/>
          <p:cNvSpPr>
            <a:spLocks noGrp="1"/>
          </p:cNvSpPr>
          <p:nvPr>
            <p:ph idx="1"/>
          </p:nvPr>
        </p:nvSpPr>
        <p:spPr>
          <a:xfrm>
            <a:off x="1142817" y="1101073"/>
            <a:ext cx="10009112" cy="523210"/>
          </a:xfrm>
        </p:spPr>
        <p:txBody>
          <a:bodyPr wrap="square">
            <a:spAutoFit/>
          </a:bodyPr>
          <a:lstStyle/>
          <a:p>
            <a:r>
              <a:rPr lang="en-US" sz="2800"/>
              <a:t>Example:</a:t>
            </a:r>
          </a:p>
        </p:txBody>
      </p:sp>
      <p:sp>
        <p:nvSpPr>
          <p:cNvPr id="3" name="Content Placeholder 2"/>
          <p:cNvSpPr>
            <a:spLocks noGrp="1"/>
          </p:cNvSpPr>
          <p:nvPr>
            <p:ph idx="13"/>
          </p:nvPr>
        </p:nvSpPr>
        <p:spPr>
          <a:xfrm>
            <a:off x="1119825" y="1869823"/>
            <a:ext cx="10729192" cy="3124200"/>
          </a:xfrm>
        </p:spPr>
        <p:txBody>
          <a:bodyPr/>
          <a:lstStyle/>
          <a:p>
            <a:pPr>
              <a:lnSpc>
                <a:spcPct val="150000"/>
              </a:lnSpc>
              <a:spcBef>
                <a:spcPts val="600"/>
              </a:spcBef>
              <a:buNone/>
            </a:pPr>
            <a:r>
              <a:rPr lang="en-US" sz="2800"/>
              <a:t>   plaintext:   w e a r e d </a:t>
            </a:r>
            <a:r>
              <a:rPr lang="en-US" sz="2800" err="1"/>
              <a:t>i</a:t>
            </a:r>
            <a:r>
              <a:rPr lang="en-US" sz="2800"/>
              <a:t> s </a:t>
            </a:r>
            <a:r>
              <a:rPr lang="en-US" sz="2800" err="1"/>
              <a:t>coveredsaveyourself</a:t>
            </a:r>
            <a:endParaRPr lang="en-US" sz="2800"/>
          </a:p>
          <a:p>
            <a:pPr>
              <a:lnSpc>
                <a:spcPct val="150000"/>
              </a:lnSpc>
              <a:spcBef>
                <a:spcPts val="600"/>
              </a:spcBef>
              <a:buNone/>
            </a:pPr>
            <a:r>
              <a:rPr lang="en-US" sz="2800"/>
              <a:t> key:             d e c e p t I v </a:t>
            </a:r>
            <a:r>
              <a:rPr lang="en-US" sz="2800" err="1"/>
              <a:t>ewearediscoveredsav</a:t>
            </a:r>
            <a:endParaRPr lang="en-US" sz="2800"/>
          </a:p>
          <a:p>
            <a:pPr>
              <a:lnSpc>
                <a:spcPct val="150000"/>
              </a:lnSpc>
              <a:spcBef>
                <a:spcPts val="600"/>
              </a:spcBef>
              <a:buNone/>
            </a:pPr>
            <a:r>
              <a:rPr lang="en-US" sz="2800"/>
              <a:t>		ciphertext: ZICVTWQNGKZEIIGASXSTSLVVWLA</a:t>
            </a:r>
          </a:p>
          <a:p>
            <a:pPr>
              <a:lnSpc>
                <a:spcPct val="150000"/>
              </a:lnSpc>
            </a:pPr>
            <a:r>
              <a:rPr lang="en-US" sz="2800"/>
              <a:t>Even this scheme is vulnerable to cryptanalysis</a:t>
            </a:r>
          </a:p>
          <a:p>
            <a:pPr lvl="1">
              <a:lnSpc>
                <a:spcPct val="150000"/>
              </a:lnSpc>
            </a:pPr>
            <a:r>
              <a:rPr lang="en-US" sz="2800"/>
              <a:t>Because the key and the plaintext share the same frequency distribution of letters, a statistical technique can be applied</a:t>
            </a:r>
          </a:p>
        </p:txBody>
      </p:sp>
    </p:spTree>
    <p:extLst>
      <p:ext uri="{BB962C8B-B14F-4D97-AF65-F5344CB8AC3E}">
        <p14:creationId xmlns:p14="http://schemas.microsoft.com/office/powerpoint/2010/main" val="1531791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7408" y="1029320"/>
            <a:ext cx="10729192" cy="5391444"/>
          </a:xfrm>
          <a:prstGeom prst="rect">
            <a:avLst/>
          </a:prstGeom>
          <a:noFill/>
          <a:ln>
            <a:noFill/>
          </a:ln>
        </p:spPr>
      </p:pic>
      <p:sp>
        <p:nvSpPr>
          <p:cNvPr id="7" name="Title 1">
            <a:extLst>
              <a:ext uri="{FF2B5EF4-FFF2-40B4-BE49-F238E27FC236}">
                <a16:creationId xmlns:a16="http://schemas.microsoft.com/office/drawing/2014/main" id="{2387BA1D-DFD5-4A62-B77D-D043A5B5B7F0}"/>
              </a:ext>
            </a:extLst>
          </p:cNvPr>
          <p:cNvSpPr>
            <a:spLocks noGrp="1"/>
          </p:cNvSpPr>
          <p:nvPr>
            <p:ph type="title"/>
          </p:nvPr>
        </p:nvSpPr>
        <p:spPr>
          <a:xfrm>
            <a:off x="1487488" y="144853"/>
            <a:ext cx="7447391" cy="584765"/>
          </a:xfrm>
        </p:spPr>
        <p:txBody>
          <a:bodyPr wrap="square">
            <a:spAutoFit/>
          </a:bodyPr>
          <a:lstStyle/>
          <a:p>
            <a:r>
              <a:rPr lang="en-IN" altLang="en-US" sz="3200">
                <a:ea typeface="ヒラギノ角ゴ Pro W3" charset="-128"/>
              </a:rPr>
              <a:t>Classical symmetric cipher cryptanalysis</a:t>
            </a:r>
          </a:p>
        </p:txBody>
      </p:sp>
    </p:spTree>
    <p:extLst>
      <p:ext uri="{BB962C8B-B14F-4D97-AF65-F5344CB8AC3E}">
        <p14:creationId xmlns:p14="http://schemas.microsoft.com/office/powerpoint/2010/main" val="113820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094523"/>
            <a:ext cx="6840760" cy="652431"/>
          </a:xfrm>
        </p:spPr>
        <p:txBody>
          <a:bodyPr wrap="square">
            <a:spAutoFit/>
          </a:bodyPr>
          <a:lstStyle/>
          <a:p>
            <a:r>
              <a:rPr lang="en-IN" altLang="en-US" sz="3600">
                <a:ea typeface="ヒラギノ角ゴ Pro W3" charset="-128"/>
              </a:rPr>
              <a:t>(6) </a:t>
            </a:r>
            <a:r>
              <a:rPr lang="en-IN" altLang="en-US" sz="3600" err="1">
                <a:ea typeface="ヒラギノ角ゴ Pro W3" charset="-128"/>
              </a:rPr>
              <a:t>Vernam</a:t>
            </a:r>
            <a:r>
              <a:rPr lang="en-IN" altLang="en-US" sz="3600">
                <a:ea typeface="ヒラギノ角ゴ Pro W3" charset="-128"/>
              </a:rPr>
              <a:t> Cipher</a:t>
            </a:r>
          </a:p>
        </p:txBody>
      </p:sp>
      <p:pic>
        <p:nvPicPr>
          <p:cNvPr id="7" name="Picture Placeholder 6" descr="A diagram has plaintext (p sub i) and cryptographic bit stream (k sub i), from key stream generator, each leading to X O R operation. Then cipher text (c sub i) leads to another X O R operation, meeting another cryptographic bit steam (k sub i) from a key stream generator, resulting in output plaintext (p sub i).&#10;Two diagrams illustrate a three-rotor machine, with fast rotor on the left, medium rotor in the middle, and slow rotor on the right. Letters A through Z are listed in order down the columns, aligned with numbers on the left and right sides of each rotor. The left numbers are in order and the right numbers appear to be in random order. Matching numbers within the rotors are connected. The direction of motion is shown extending down into the top of the rotors. Between the two machines, the numbers in the medium rotor and slow rotor are in the same order. From the initial setting to the setting after one keystroke, the numbers in the fast rotor are moved one letter down, such that the numbers at A are now at B and the numbers at Z are now at A. Three connections within the rotors, beginning at A, B, and C, respectively, for each machine, are summarized below.&#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033886" y="2204865"/>
            <a:ext cx="8126361" cy="2868561"/>
          </a:xfrm>
          <a:prstGeom prst="rect">
            <a:avLst/>
          </a:prstGeom>
          <a:noFill/>
          <a:ln>
            <a:noFill/>
          </a:ln>
        </p:spPr>
      </p:pic>
      <p:sp>
        <p:nvSpPr>
          <p:cNvPr id="5" name="Rectangle 4">
            <a:extLst>
              <a:ext uri="{FF2B5EF4-FFF2-40B4-BE49-F238E27FC236}">
                <a16:creationId xmlns:a16="http://schemas.microsoft.com/office/drawing/2014/main" id="{76385A44-D218-409F-A9FE-5ADA275285ED}"/>
              </a:ext>
            </a:extLst>
          </p:cNvPr>
          <p:cNvSpPr/>
          <p:nvPr/>
        </p:nvSpPr>
        <p:spPr>
          <a:xfrm>
            <a:off x="2024758" y="5429107"/>
            <a:ext cx="8126361" cy="523220"/>
          </a:xfrm>
          <a:prstGeom prst="rect">
            <a:avLst/>
          </a:prstGeom>
        </p:spPr>
        <p:txBody>
          <a:bodyPr wrap="square">
            <a:spAutoFit/>
          </a:bodyPr>
          <a:lstStyle/>
          <a:p>
            <a:r>
              <a:rPr lang="en-US"/>
              <a:t>https://en.wikipedia.org/wiki/Gilbert_Vernam</a:t>
            </a:r>
          </a:p>
        </p:txBody>
      </p:sp>
      <p:sp>
        <p:nvSpPr>
          <p:cNvPr id="6" name="TextBox 5">
            <a:extLst>
              <a:ext uri="{FF2B5EF4-FFF2-40B4-BE49-F238E27FC236}">
                <a16:creationId xmlns:a16="http://schemas.microsoft.com/office/drawing/2014/main" id="{7278D456-CD4C-470B-8CC7-C31E3CEEBCD5}"/>
              </a:ext>
            </a:extLst>
          </p:cNvPr>
          <p:cNvSpPr txBox="1"/>
          <p:nvPr/>
        </p:nvSpPr>
        <p:spPr>
          <a:xfrm>
            <a:off x="1559496" y="92511"/>
            <a:ext cx="2728311" cy="646331"/>
          </a:xfrm>
          <a:prstGeom prst="rect">
            <a:avLst/>
          </a:prstGeom>
          <a:noFill/>
        </p:spPr>
        <p:txBody>
          <a:bodyPr wrap="none" rtlCol="0">
            <a:spAutoFit/>
          </a:bodyPr>
          <a:lstStyle/>
          <a:p>
            <a:r>
              <a:rPr lang="en-US" sz="3600" b="1"/>
              <a:t>Stream </a:t>
            </a:r>
            <a:r>
              <a:rPr lang="en-US" sz="3600" b="1" err="1"/>
              <a:t>ciper</a:t>
            </a:r>
            <a:endParaRPr lang="en-US" sz="3600" b="1"/>
          </a:p>
        </p:txBody>
      </p:sp>
    </p:spTree>
    <p:extLst>
      <p:ext uri="{BB962C8B-B14F-4D97-AF65-F5344CB8AC3E}">
        <p14:creationId xmlns:p14="http://schemas.microsoft.com/office/powerpoint/2010/main" val="274412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55879"/>
            <a:ext cx="8229600" cy="646321"/>
          </a:xfrm>
        </p:spPr>
        <p:txBody>
          <a:bodyPr wrap="square">
            <a:spAutoFit/>
          </a:bodyPr>
          <a:lstStyle/>
          <a:p>
            <a:r>
              <a:rPr lang="en-IN" altLang="en-US" sz="3600">
                <a:ea typeface="ヒラギノ角ゴ Pro W3" charset="-128"/>
              </a:rPr>
              <a:t>One-Time Pad</a:t>
            </a:r>
            <a:endParaRPr lang="en-US" sz="2800"/>
          </a:p>
        </p:txBody>
      </p:sp>
      <p:sp>
        <p:nvSpPr>
          <p:cNvPr id="4" name="Content Placeholder 3"/>
          <p:cNvSpPr>
            <a:spLocks noGrp="1"/>
          </p:cNvSpPr>
          <p:nvPr>
            <p:ph idx="1"/>
          </p:nvPr>
        </p:nvSpPr>
        <p:spPr>
          <a:xfrm>
            <a:off x="335360" y="1070664"/>
            <a:ext cx="6336703" cy="5065223"/>
          </a:xfrm>
        </p:spPr>
        <p:txBody>
          <a:bodyPr wrap="square">
            <a:spAutoFit/>
          </a:bodyPr>
          <a:lstStyle/>
          <a:p>
            <a:pPr>
              <a:lnSpc>
                <a:spcPct val="130000"/>
              </a:lnSpc>
            </a:pPr>
            <a:r>
              <a:rPr lang="en-US" sz="2400"/>
              <a:t>Improvement to </a:t>
            </a:r>
            <a:r>
              <a:rPr lang="en-US" sz="2400" err="1"/>
              <a:t>Vernam</a:t>
            </a:r>
            <a:r>
              <a:rPr lang="en-US" sz="2400"/>
              <a:t> cipher proposed by an Army Signal Corp officer, Joseph </a:t>
            </a:r>
            <a:r>
              <a:rPr lang="en-US" sz="2400" err="1"/>
              <a:t>Mauborgne</a:t>
            </a:r>
            <a:endParaRPr lang="en-US" sz="2400"/>
          </a:p>
          <a:p>
            <a:pPr>
              <a:lnSpc>
                <a:spcPct val="130000"/>
              </a:lnSpc>
            </a:pPr>
            <a:r>
              <a:rPr lang="en-US" sz="2400"/>
              <a:t>Use a </a:t>
            </a:r>
            <a:r>
              <a:rPr lang="en-US" sz="2400" b="1"/>
              <a:t>random key that is as long as the message</a:t>
            </a:r>
            <a:r>
              <a:rPr lang="en-US" sz="2400"/>
              <a:t> so that the key need not be repeated</a:t>
            </a:r>
          </a:p>
          <a:p>
            <a:pPr>
              <a:lnSpc>
                <a:spcPct val="130000"/>
              </a:lnSpc>
            </a:pPr>
            <a:r>
              <a:rPr lang="en-US" sz="2400"/>
              <a:t>Key is used to encrypt and decrypt a single message and then is discarded</a:t>
            </a:r>
          </a:p>
          <a:p>
            <a:pPr>
              <a:lnSpc>
                <a:spcPct val="130000"/>
              </a:lnSpc>
            </a:pPr>
            <a:r>
              <a:rPr lang="en-US" sz="2400"/>
              <a:t>Each new message requires a new key of the same length as the new message</a:t>
            </a:r>
          </a:p>
        </p:txBody>
      </p:sp>
      <p:sp>
        <p:nvSpPr>
          <p:cNvPr id="3" name="Content Placeholder 2"/>
          <p:cNvSpPr>
            <a:spLocks noGrp="1"/>
          </p:cNvSpPr>
          <p:nvPr>
            <p:ph idx="13"/>
          </p:nvPr>
        </p:nvSpPr>
        <p:spPr>
          <a:xfrm>
            <a:off x="6384032" y="1070664"/>
            <a:ext cx="5807968" cy="3942512"/>
          </a:xfrm>
        </p:spPr>
        <p:txBody>
          <a:bodyPr/>
          <a:lstStyle/>
          <a:p>
            <a:pPr>
              <a:lnSpc>
                <a:spcPct val="130000"/>
              </a:lnSpc>
            </a:pPr>
            <a:r>
              <a:rPr lang="en-US" sz="2400" b="1"/>
              <a:t>Scheme is unbreakable</a:t>
            </a:r>
          </a:p>
          <a:p>
            <a:pPr lvl="1">
              <a:lnSpc>
                <a:spcPct val="130000"/>
              </a:lnSpc>
            </a:pPr>
            <a:r>
              <a:rPr lang="en-US" sz="2400"/>
              <a:t>Produces random output that bears no statistical relationship to the plaintext</a:t>
            </a:r>
          </a:p>
          <a:p>
            <a:pPr lvl="1">
              <a:lnSpc>
                <a:spcPct val="130000"/>
              </a:lnSpc>
            </a:pPr>
            <a:r>
              <a:rPr lang="en-US" sz="2400"/>
              <a:t>Because the </a:t>
            </a:r>
            <a:r>
              <a:rPr lang="en-US" sz="2400" err="1"/>
              <a:t>ciphertext</a:t>
            </a:r>
            <a:r>
              <a:rPr lang="en-US" sz="2400"/>
              <a:t> contains no information whatsoever about the plaintext, there is simply no way to break the code</a:t>
            </a:r>
            <a:endParaRPr lang="en-AU" sz="2400"/>
          </a:p>
        </p:txBody>
      </p:sp>
      <p:pic>
        <p:nvPicPr>
          <p:cNvPr id="12" name="Picture Placeholder 11">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1210514" y="4688370"/>
            <a:ext cx="857014" cy="1644394"/>
          </a:xfrm>
          <a:prstGeom prst="rect">
            <a:avLst/>
          </a:prstGeom>
          <a:noFill/>
          <a:ln>
            <a:noFill/>
          </a:ln>
        </p:spPr>
      </p:pic>
    </p:spTree>
    <p:extLst>
      <p:ext uri="{BB962C8B-B14F-4D97-AF65-F5344CB8AC3E}">
        <p14:creationId xmlns:p14="http://schemas.microsoft.com/office/powerpoint/2010/main" val="94728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7674"/>
            <a:ext cx="6923112" cy="646321"/>
          </a:xfrm>
        </p:spPr>
        <p:txBody>
          <a:bodyPr wrap="square">
            <a:spAutoFit/>
          </a:bodyPr>
          <a:lstStyle/>
          <a:p>
            <a:r>
              <a:rPr lang="en-IN" altLang="en-US" sz="3600">
                <a:ea typeface="ヒラギノ角ゴ Pro W3" charset="-128"/>
              </a:rPr>
              <a:t>Difficulties</a:t>
            </a:r>
            <a:endParaRPr lang="en-US" sz="2800"/>
          </a:p>
        </p:txBody>
      </p:sp>
      <p:sp>
        <p:nvSpPr>
          <p:cNvPr id="4" name="Content Placeholder 3"/>
          <p:cNvSpPr>
            <a:spLocks noGrp="1"/>
          </p:cNvSpPr>
          <p:nvPr>
            <p:ph idx="1"/>
          </p:nvPr>
        </p:nvSpPr>
        <p:spPr>
          <a:xfrm>
            <a:off x="479376" y="1052736"/>
            <a:ext cx="11712624" cy="5041370"/>
          </a:xfrm>
        </p:spPr>
        <p:txBody>
          <a:bodyPr wrap="square">
            <a:spAutoFit/>
          </a:bodyPr>
          <a:lstStyle/>
          <a:p>
            <a:r>
              <a:rPr lang="en-US" sz="2400"/>
              <a:t>The one-time pad offers complete security but, in practice, has two fundamental difficulties:</a:t>
            </a:r>
          </a:p>
          <a:p>
            <a:pPr lvl="1"/>
            <a:r>
              <a:rPr lang="en-US" sz="2400"/>
              <a:t>There is the practical problem of making large quantities of random keys</a:t>
            </a:r>
          </a:p>
          <a:p>
            <a:pPr lvl="2"/>
            <a:r>
              <a:rPr lang="en-US" sz="2400"/>
              <a:t>Any heavily used system might require millions of random characters on a regular basis</a:t>
            </a:r>
          </a:p>
          <a:p>
            <a:pPr lvl="1"/>
            <a:r>
              <a:rPr lang="en-US" sz="2400"/>
              <a:t>Mammoth key distribution problem</a:t>
            </a:r>
          </a:p>
          <a:p>
            <a:pPr lvl="2"/>
            <a:r>
              <a:rPr lang="en-US" sz="2400"/>
              <a:t>For every message to be sent, a key of equal length is needed by both sender and receiver</a:t>
            </a:r>
          </a:p>
          <a:p>
            <a:r>
              <a:rPr lang="en-US" sz="2400"/>
              <a:t>Because of these difficulties, the one-time pad is of limited utility</a:t>
            </a:r>
          </a:p>
          <a:p>
            <a:pPr lvl="1"/>
            <a:r>
              <a:rPr lang="en-US" sz="2400"/>
              <a:t>Useful primarily for low-bandwidth channels requiring very high security</a:t>
            </a:r>
          </a:p>
          <a:p>
            <a:r>
              <a:rPr lang="en-US" sz="2400"/>
              <a:t>The one-time pad is the only cryptosystem that exhibits </a:t>
            </a:r>
            <a:r>
              <a:rPr lang="en-US" sz="2400" i="1"/>
              <a:t>perfect secrecy </a:t>
            </a:r>
            <a:r>
              <a:rPr lang="en-US" sz="2400"/>
              <a:t>(see Appendix F)</a:t>
            </a:r>
          </a:p>
        </p:txBody>
      </p:sp>
    </p:spTree>
    <p:extLst>
      <p:ext uri="{BB962C8B-B14F-4D97-AF65-F5344CB8AC3E}">
        <p14:creationId xmlns:p14="http://schemas.microsoft.com/office/powerpoint/2010/main" val="240453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194" y="135025"/>
            <a:ext cx="9007277" cy="646321"/>
          </a:xfrm>
        </p:spPr>
        <p:txBody>
          <a:bodyPr wrap="square">
            <a:spAutoFit/>
          </a:bodyPr>
          <a:lstStyle/>
          <a:p>
            <a:r>
              <a:rPr lang="en-AU" sz="3600"/>
              <a:t>Transposition ciphers (</a:t>
            </a:r>
            <a:r>
              <a:rPr lang="en-US" sz="3600"/>
              <a:t>permutation cipher</a:t>
            </a:r>
            <a:r>
              <a:rPr lang="en-AU" sz="3600"/>
              <a:t>)</a:t>
            </a:r>
            <a:endParaRPr lang="en-US" sz="3600"/>
          </a:p>
        </p:txBody>
      </p:sp>
      <p:sp>
        <p:nvSpPr>
          <p:cNvPr id="5" name="Rectangle 4">
            <a:extLst>
              <a:ext uri="{FF2B5EF4-FFF2-40B4-BE49-F238E27FC236}">
                <a16:creationId xmlns:a16="http://schemas.microsoft.com/office/drawing/2014/main" id="{F5D6FD26-7594-41F4-BA09-09C495788F3B}"/>
              </a:ext>
            </a:extLst>
          </p:cNvPr>
          <p:cNvSpPr/>
          <p:nvPr/>
        </p:nvSpPr>
        <p:spPr>
          <a:xfrm>
            <a:off x="331505" y="2851773"/>
            <a:ext cx="3701654" cy="523220"/>
          </a:xfrm>
          <a:prstGeom prst="rect">
            <a:avLst/>
          </a:prstGeom>
        </p:spPr>
        <p:txBody>
          <a:bodyPr wrap="none">
            <a:spAutoFit/>
          </a:bodyPr>
          <a:lstStyle/>
          <a:p>
            <a:r>
              <a:rPr lang="en-US" b="1">
                <a:solidFill>
                  <a:srgbClr val="202122"/>
                </a:solidFill>
                <a:latin typeface="Arial" panose="020B0604020202020204" pitchFamily="34" charset="0"/>
              </a:rPr>
              <a:t>(1) Rail fence cipher </a:t>
            </a:r>
          </a:p>
        </p:txBody>
      </p:sp>
      <p:sp>
        <p:nvSpPr>
          <p:cNvPr id="9" name="Rectangle 8">
            <a:extLst>
              <a:ext uri="{FF2B5EF4-FFF2-40B4-BE49-F238E27FC236}">
                <a16:creationId xmlns:a16="http://schemas.microsoft.com/office/drawing/2014/main" id="{9EFC83F6-7BE7-4E53-BE02-37A8695EB48C}"/>
              </a:ext>
            </a:extLst>
          </p:cNvPr>
          <p:cNvSpPr/>
          <p:nvPr/>
        </p:nvSpPr>
        <p:spPr>
          <a:xfrm>
            <a:off x="341843" y="3429000"/>
            <a:ext cx="6095964" cy="954107"/>
          </a:xfrm>
          <a:prstGeom prst="rect">
            <a:avLst/>
          </a:prstGeom>
        </p:spPr>
        <p:txBody>
          <a:bodyPr wrap="none">
            <a:spAutoFit/>
          </a:bodyPr>
          <a:lstStyle/>
          <a:p>
            <a:r>
              <a:rPr lang="en-IN" altLang="en-US" b="1">
                <a:ea typeface="ヒラギノ角ゴ Pro W3" charset="-128"/>
              </a:rPr>
              <a:t>(</a:t>
            </a:r>
            <a:r>
              <a:rPr lang="en-IN" altLang="en-US" b="1">
                <a:solidFill>
                  <a:srgbClr val="202122"/>
                </a:solidFill>
                <a:latin typeface="Arial" panose="020B0604020202020204" pitchFamily="34" charset="0"/>
              </a:rPr>
              <a:t>2) Columnar Transposition Cipher</a:t>
            </a:r>
          </a:p>
          <a:p>
            <a:r>
              <a:rPr lang="en-IN" b="1">
                <a:ea typeface="ヒラギノ角ゴ Pro W3" charset="-128"/>
              </a:rPr>
              <a:t>(3) </a:t>
            </a:r>
            <a:endParaRPr lang="en-US" b="1"/>
          </a:p>
        </p:txBody>
      </p:sp>
      <p:sp>
        <p:nvSpPr>
          <p:cNvPr id="14" name="Rectangle 13">
            <a:extLst>
              <a:ext uri="{FF2B5EF4-FFF2-40B4-BE49-F238E27FC236}">
                <a16:creationId xmlns:a16="http://schemas.microsoft.com/office/drawing/2014/main" id="{220A8260-220F-4400-80A5-4BB2CBA0695A}"/>
              </a:ext>
            </a:extLst>
          </p:cNvPr>
          <p:cNvSpPr/>
          <p:nvPr/>
        </p:nvSpPr>
        <p:spPr>
          <a:xfrm>
            <a:off x="347028" y="5652927"/>
            <a:ext cx="8808640" cy="523220"/>
          </a:xfrm>
          <a:prstGeom prst="rect">
            <a:avLst/>
          </a:prstGeom>
        </p:spPr>
        <p:txBody>
          <a:bodyPr wrap="square">
            <a:spAutoFit/>
          </a:bodyPr>
          <a:lstStyle/>
          <a:p>
            <a:r>
              <a:rPr lang="en-US"/>
              <a:t>https://en.wikipedia.org/wiki/Transposition_cipher</a:t>
            </a:r>
          </a:p>
        </p:txBody>
      </p:sp>
      <p:pic>
        <p:nvPicPr>
          <p:cNvPr id="2050" name="Picture 2" descr="undefined">
            <a:extLst>
              <a:ext uri="{FF2B5EF4-FFF2-40B4-BE49-F238E27FC236}">
                <a16:creationId xmlns:a16="http://schemas.microsoft.com/office/drawing/2014/main" id="{CBE1EA26-63E4-4FC6-BEFA-17EDE06AB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9036" y="1637266"/>
            <a:ext cx="5072964" cy="289812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208B065-F920-4002-BB8D-622D53F10250}"/>
              </a:ext>
            </a:extLst>
          </p:cNvPr>
          <p:cNvSpPr/>
          <p:nvPr/>
        </p:nvSpPr>
        <p:spPr>
          <a:xfrm>
            <a:off x="331505" y="1320343"/>
            <a:ext cx="7879080" cy="523220"/>
          </a:xfrm>
          <a:prstGeom prst="rect">
            <a:avLst/>
          </a:prstGeom>
        </p:spPr>
        <p:txBody>
          <a:bodyPr wrap="none">
            <a:spAutoFit/>
          </a:bodyPr>
          <a:lstStyle/>
          <a:p>
            <a:r>
              <a:rPr lang="en-US" b="1">
                <a:solidFill>
                  <a:srgbClr val="202122"/>
                </a:solidFill>
                <a:latin typeface="Arial" panose="020B0604020202020204" pitchFamily="34" charset="0"/>
              </a:rPr>
              <a:t>Goals: scrambles the positions of characters</a:t>
            </a:r>
            <a:endParaRPr lang="en-US" b="1"/>
          </a:p>
        </p:txBody>
      </p:sp>
    </p:spTree>
    <p:extLst>
      <p:ext uri="{BB962C8B-B14F-4D97-AF65-F5344CB8AC3E}">
        <p14:creationId xmlns:p14="http://schemas.microsoft.com/office/powerpoint/2010/main" val="229463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049" y="120105"/>
            <a:ext cx="7523936" cy="646321"/>
          </a:xfrm>
        </p:spPr>
        <p:txBody>
          <a:bodyPr wrap="square">
            <a:spAutoFit/>
          </a:bodyPr>
          <a:lstStyle/>
          <a:p>
            <a:r>
              <a:rPr lang="en-AU" sz="3600"/>
              <a:t>Transposition cipher</a:t>
            </a:r>
            <a:endParaRPr lang="en-US" sz="2800"/>
          </a:p>
        </p:txBody>
      </p:sp>
      <p:sp>
        <p:nvSpPr>
          <p:cNvPr id="4" name="Content Placeholder 3"/>
          <p:cNvSpPr>
            <a:spLocks noGrp="1"/>
          </p:cNvSpPr>
          <p:nvPr>
            <p:ph idx="1"/>
          </p:nvPr>
        </p:nvSpPr>
        <p:spPr>
          <a:xfrm>
            <a:off x="767408" y="1567895"/>
            <a:ext cx="11040473" cy="2092871"/>
          </a:xfrm>
        </p:spPr>
        <p:txBody>
          <a:bodyPr wrap="square">
            <a:spAutoFit/>
          </a:bodyPr>
          <a:lstStyle/>
          <a:p>
            <a:pPr>
              <a:spcBef>
                <a:spcPts val="600"/>
              </a:spcBef>
            </a:pPr>
            <a:r>
              <a:rPr lang="en-AU" sz="2400"/>
              <a:t>Simplest transposition cipher</a:t>
            </a:r>
          </a:p>
          <a:p>
            <a:pPr>
              <a:spcBef>
                <a:spcPts val="600"/>
              </a:spcBef>
            </a:pPr>
            <a:r>
              <a:rPr lang="en-AU" sz="2400"/>
              <a:t>Plaintext is written down as a sequence of diagonals and then read off as a sequence of rows</a:t>
            </a:r>
          </a:p>
          <a:p>
            <a:pPr>
              <a:spcBef>
                <a:spcPts val="600"/>
              </a:spcBef>
            </a:pPr>
            <a:r>
              <a:rPr lang="en-AU" sz="2400"/>
              <a:t>To encipher the message “</a:t>
            </a:r>
            <a:r>
              <a:rPr lang="en-AU" sz="2400">
                <a:solidFill>
                  <a:srgbClr val="FF0000"/>
                </a:solidFill>
              </a:rPr>
              <a:t>meet me after the toga party</a:t>
            </a:r>
            <a:r>
              <a:rPr lang="en-AU" sz="2400"/>
              <a:t>” with a rail fence of depth 2, we would write:</a:t>
            </a:r>
          </a:p>
        </p:txBody>
      </p:sp>
      <p:sp>
        <p:nvSpPr>
          <p:cNvPr id="3" name="Content Placeholder 2"/>
          <p:cNvSpPr>
            <a:spLocks noGrp="1"/>
          </p:cNvSpPr>
          <p:nvPr>
            <p:ph idx="13"/>
          </p:nvPr>
        </p:nvSpPr>
        <p:spPr>
          <a:xfrm>
            <a:off x="1757844" y="4984804"/>
            <a:ext cx="5987008" cy="904853"/>
          </a:xfrm>
        </p:spPr>
        <p:txBody>
          <a:bodyPr wrap="square">
            <a:spAutoFit/>
          </a:bodyPr>
          <a:lstStyle/>
          <a:p>
            <a:pPr lvl="1">
              <a:buNone/>
            </a:pPr>
            <a:r>
              <a:rPr lang="en-AU" sz="2400"/>
              <a:t>Encrypted message is:</a:t>
            </a:r>
          </a:p>
          <a:p>
            <a:pPr lvl="1">
              <a:buNone/>
            </a:pPr>
            <a:r>
              <a:rPr lang="en-AU" sz="2400"/>
              <a:t>	MEMATRHTGPRYETEFETEOAAT</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0434156" y="3734207"/>
            <a:ext cx="1444752" cy="2462784"/>
          </a:xfrm>
          <a:prstGeom prst="rect">
            <a:avLst/>
          </a:prstGeom>
          <a:noFill/>
          <a:ln>
            <a:noFill/>
          </a:ln>
        </p:spPr>
      </p:pic>
      <p:sp>
        <p:nvSpPr>
          <p:cNvPr id="5" name="Rectangle 4">
            <a:extLst>
              <a:ext uri="{FF2B5EF4-FFF2-40B4-BE49-F238E27FC236}">
                <a16:creationId xmlns:a16="http://schemas.microsoft.com/office/drawing/2014/main" id="{F5D6FD26-7594-41F4-BA09-09C495788F3B}"/>
              </a:ext>
            </a:extLst>
          </p:cNvPr>
          <p:cNvSpPr/>
          <p:nvPr/>
        </p:nvSpPr>
        <p:spPr>
          <a:xfrm>
            <a:off x="1049694" y="943463"/>
            <a:ext cx="3701654" cy="523220"/>
          </a:xfrm>
          <a:prstGeom prst="rect">
            <a:avLst/>
          </a:prstGeom>
        </p:spPr>
        <p:txBody>
          <a:bodyPr wrap="none">
            <a:spAutoFit/>
          </a:bodyPr>
          <a:lstStyle/>
          <a:p>
            <a:r>
              <a:rPr lang="en-US" b="1">
                <a:latin typeface="Arial" charset="0"/>
                <a:ea typeface="ＭＳ Ｐゴシック" pitchFamily="-107" charset="-128"/>
                <a:cs typeface="ＭＳ Ｐゴシック" pitchFamily="-107" charset="-128"/>
              </a:rPr>
              <a:t>(1) Rail</a:t>
            </a:r>
            <a:r>
              <a:rPr lang="en-US">
                <a:latin typeface="Arial" charset="0"/>
                <a:ea typeface="ＭＳ Ｐゴシック" pitchFamily="-107" charset="-128"/>
                <a:cs typeface="ＭＳ Ｐゴシック" pitchFamily="-107" charset="-128"/>
              </a:rPr>
              <a:t> </a:t>
            </a:r>
            <a:r>
              <a:rPr lang="en-US" b="1">
                <a:latin typeface="Arial" charset="0"/>
                <a:ea typeface="ＭＳ Ｐゴシック" pitchFamily="-107" charset="-128"/>
                <a:cs typeface="ＭＳ Ｐゴシック" pitchFamily="-107" charset="-128"/>
              </a:rPr>
              <a:t>fence cipher</a:t>
            </a:r>
            <a:r>
              <a:rPr lang="en-US">
                <a:latin typeface="Arial" charset="0"/>
                <a:ea typeface="ＭＳ Ｐゴシック" pitchFamily="-107" charset="-128"/>
                <a:cs typeface="ＭＳ Ｐゴシック" pitchFamily="-107" charset="-128"/>
              </a:rPr>
              <a:t> </a:t>
            </a:r>
            <a:endParaRPr lang="en-US"/>
          </a:p>
        </p:txBody>
      </p:sp>
      <p:sp>
        <p:nvSpPr>
          <p:cNvPr id="6" name="Rectangle 5">
            <a:extLst>
              <a:ext uri="{FF2B5EF4-FFF2-40B4-BE49-F238E27FC236}">
                <a16:creationId xmlns:a16="http://schemas.microsoft.com/office/drawing/2014/main" id="{0D808CA5-868C-4C24-A9D5-EE270BB02546}"/>
              </a:ext>
            </a:extLst>
          </p:cNvPr>
          <p:cNvSpPr/>
          <p:nvPr/>
        </p:nvSpPr>
        <p:spPr>
          <a:xfrm>
            <a:off x="528134" y="5793067"/>
            <a:ext cx="8371469" cy="523220"/>
          </a:xfrm>
          <a:prstGeom prst="rect">
            <a:avLst/>
          </a:prstGeom>
        </p:spPr>
        <p:txBody>
          <a:bodyPr wrap="square">
            <a:spAutoFit/>
          </a:bodyPr>
          <a:lstStyle/>
          <a:p>
            <a:r>
              <a:rPr lang="en-US"/>
              <a:t>https://en.wikipedia.org/wiki/Rail_fence_cipher</a:t>
            </a:r>
          </a:p>
        </p:txBody>
      </p:sp>
      <p:cxnSp>
        <p:nvCxnSpPr>
          <p:cNvPr id="13" name="Straight Arrow Connector 12">
            <a:extLst>
              <a:ext uri="{FF2B5EF4-FFF2-40B4-BE49-F238E27FC236}">
                <a16:creationId xmlns:a16="http://schemas.microsoft.com/office/drawing/2014/main" id="{7783BC92-16C7-4BDD-A7A3-FBB147B62B8F}"/>
              </a:ext>
            </a:extLst>
          </p:cNvPr>
          <p:cNvCxnSpPr>
            <a:cxnSpLocks/>
          </p:cNvCxnSpPr>
          <p:nvPr/>
        </p:nvCxnSpPr>
        <p:spPr bwMode="auto">
          <a:xfrm>
            <a:off x="1221049" y="3893796"/>
            <a:ext cx="736379" cy="54434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14" name="Arrow: Right 13">
            <a:extLst>
              <a:ext uri="{FF2B5EF4-FFF2-40B4-BE49-F238E27FC236}">
                <a16:creationId xmlns:a16="http://schemas.microsoft.com/office/drawing/2014/main" id="{30006851-03BF-4875-BC88-8C454D8A2489}"/>
              </a:ext>
            </a:extLst>
          </p:cNvPr>
          <p:cNvSpPr/>
          <p:nvPr/>
        </p:nvSpPr>
        <p:spPr bwMode="auto">
          <a:xfrm>
            <a:off x="5919119" y="4558174"/>
            <a:ext cx="1800200" cy="30659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5" name="TextBox 14">
            <a:extLst>
              <a:ext uri="{FF2B5EF4-FFF2-40B4-BE49-F238E27FC236}">
                <a16:creationId xmlns:a16="http://schemas.microsoft.com/office/drawing/2014/main" id="{AAC7594E-186E-4AF4-A360-F11726C5A71A}"/>
              </a:ext>
            </a:extLst>
          </p:cNvPr>
          <p:cNvSpPr txBox="1"/>
          <p:nvPr/>
        </p:nvSpPr>
        <p:spPr>
          <a:xfrm>
            <a:off x="5992542" y="4730562"/>
            <a:ext cx="1697901" cy="523220"/>
          </a:xfrm>
          <a:prstGeom prst="rect">
            <a:avLst/>
          </a:prstGeom>
          <a:noFill/>
        </p:spPr>
        <p:txBody>
          <a:bodyPr wrap="none" rtlCol="0">
            <a:spAutoFit/>
          </a:bodyPr>
          <a:lstStyle/>
          <a:p>
            <a:r>
              <a:rPr lang="en-US"/>
              <a:t>Ciphertext</a:t>
            </a:r>
          </a:p>
        </p:txBody>
      </p:sp>
      <p:cxnSp>
        <p:nvCxnSpPr>
          <p:cNvPr id="8" name="Straight Arrow Connector 7">
            <a:extLst>
              <a:ext uri="{FF2B5EF4-FFF2-40B4-BE49-F238E27FC236}">
                <a16:creationId xmlns:a16="http://schemas.microsoft.com/office/drawing/2014/main" id="{65A5665D-586E-75C2-ABCA-4BABF760D6C7}"/>
              </a:ext>
            </a:extLst>
          </p:cNvPr>
          <p:cNvCxnSpPr>
            <a:cxnSpLocks/>
          </p:cNvCxnSpPr>
          <p:nvPr/>
        </p:nvCxnSpPr>
        <p:spPr bwMode="auto">
          <a:xfrm flipV="1">
            <a:off x="2207568" y="3893796"/>
            <a:ext cx="1008112" cy="544341"/>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9ED4B4EF-6863-1009-B5EC-3E62962368E6}"/>
              </a:ext>
            </a:extLst>
          </p:cNvPr>
          <p:cNvCxnSpPr>
            <a:cxnSpLocks/>
          </p:cNvCxnSpPr>
          <p:nvPr/>
        </p:nvCxnSpPr>
        <p:spPr bwMode="auto">
          <a:xfrm>
            <a:off x="3359696" y="3973341"/>
            <a:ext cx="792088" cy="46479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2A176383-76FA-E99F-9DE6-BB6CFC05EF3F}"/>
              </a:ext>
            </a:extLst>
          </p:cNvPr>
          <p:cNvCxnSpPr>
            <a:cxnSpLocks/>
          </p:cNvCxnSpPr>
          <p:nvPr/>
        </p:nvCxnSpPr>
        <p:spPr bwMode="auto">
          <a:xfrm flipV="1">
            <a:off x="4335508" y="3947820"/>
            <a:ext cx="876117" cy="44506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Arrow: Down 19">
            <a:extLst>
              <a:ext uri="{FF2B5EF4-FFF2-40B4-BE49-F238E27FC236}">
                <a16:creationId xmlns:a16="http://schemas.microsoft.com/office/drawing/2014/main" id="{54C23BA6-DF3C-2888-47C4-5221D5C0245A}"/>
              </a:ext>
            </a:extLst>
          </p:cNvPr>
          <p:cNvSpPr/>
          <p:nvPr/>
        </p:nvSpPr>
        <p:spPr bwMode="auto">
          <a:xfrm rot="18347452">
            <a:off x="631508" y="3676763"/>
            <a:ext cx="243205" cy="9784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2289326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104429"/>
            <a:ext cx="6661248" cy="792163"/>
          </a:xfrm>
        </p:spPr>
        <p:txBody>
          <a:bodyPr/>
          <a:lstStyle/>
          <a:p>
            <a:pPr eaLnBrk="1" hangingPunct="1"/>
            <a:r>
              <a:rPr lang="en-GB" altLang="en-US"/>
              <a:t>What is cryptograph</a:t>
            </a:r>
            <a:r>
              <a:rPr lang="en-US" altLang="en-US"/>
              <a:t>?</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343472" y="1035162"/>
            <a:ext cx="8206680" cy="4967287"/>
          </a:xfrm>
        </p:spPr>
        <p:txBody>
          <a:bodyPr/>
          <a:lstStyle/>
          <a:p>
            <a:pPr eaLnBrk="1" hangingPunct="1">
              <a:spcBef>
                <a:spcPct val="25000"/>
              </a:spcBef>
            </a:pPr>
            <a:r>
              <a:rPr lang="en-US" altLang="en-US"/>
              <a:t>Cryptology= Cryptography + Cryptanalysis</a:t>
            </a:r>
            <a:endParaRPr lang="en-GB" altLang="en-US"/>
          </a:p>
        </p:txBody>
      </p:sp>
      <p:cxnSp>
        <p:nvCxnSpPr>
          <p:cNvPr id="6" name="Straight Arrow Connector 5">
            <a:extLst>
              <a:ext uri="{FF2B5EF4-FFF2-40B4-BE49-F238E27FC236}">
                <a16:creationId xmlns:a16="http://schemas.microsoft.com/office/drawing/2014/main" id="{81AB3803-ED4C-4E1E-97CE-5BBF2B7FF106}"/>
              </a:ext>
            </a:extLst>
          </p:cNvPr>
          <p:cNvCxnSpPr>
            <a:cxnSpLocks/>
          </p:cNvCxnSpPr>
          <p:nvPr/>
        </p:nvCxnSpPr>
        <p:spPr bwMode="auto">
          <a:xfrm>
            <a:off x="5860618" y="1507927"/>
            <a:ext cx="1532396" cy="4546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Rectangle 7">
            <a:extLst>
              <a:ext uri="{FF2B5EF4-FFF2-40B4-BE49-F238E27FC236}">
                <a16:creationId xmlns:a16="http://schemas.microsoft.com/office/drawing/2014/main" id="{58D3E79E-1E54-474B-9B0B-8529F6CD010A}"/>
              </a:ext>
            </a:extLst>
          </p:cNvPr>
          <p:cNvSpPr/>
          <p:nvPr/>
        </p:nvSpPr>
        <p:spPr>
          <a:xfrm>
            <a:off x="855419" y="2208767"/>
            <a:ext cx="2906565"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Confidentiality</a:t>
            </a:r>
            <a:endParaRPr lang="en-US"/>
          </a:p>
        </p:txBody>
      </p:sp>
      <p:sp>
        <p:nvSpPr>
          <p:cNvPr id="10" name="Rectangle 9">
            <a:extLst>
              <a:ext uri="{FF2B5EF4-FFF2-40B4-BE49-F238E27FC236}">
                <a16:creationId xmlns:a16="http://schemas.microsoft.com/office/drawing/2014/main" id="{395ED866-991E-4FBB-A0E8-1616834BB8E1}"/>
              </a:ext>
            </a:extLst>
          </p:cNvPr>
          <p:cNvSpPr/>
          <p:nvPr/>
        </p:nvSpPr>
        <p:spPr>
          <a:xfrm>
            <a:off x="941240" y="4370466"/>
            <a:ext cx="2925801"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Authentication</a:t>
            </a:r>
            <a:endParaRPr lang="en-US"/>
          </a:p>
        </p:txBody>
      </p:sp>
      <p:sp>
        <p:nvSpPr>
          <p:cNvPr id="11" name="Rectangle 10">
            <a:extLst>
              <a:ext uri="{FF2B5EF4-FFF2-40B4-BE49-F238E27FC236}">
                <a16:creationId xmlns:a16="http://schemas.microsoft.com/office/drawing/2014/main" id="{67AEF098-5D07-4512-8A64-E78E53453818}"/>
              </a:ext>
            </a:extLst>
          </p:cNvPr>
          <p:cNvSpPr/>
          <p:nvPr/>
        </p:nvSpPr>
        <p:spPr>
          <a:xfrm>
            <a:off x="926822" y="3697868"/>
            <a:ext cx="1925527"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Integrity</a:t>
            </a:r>
            <a:endParaRPr lang="en-US"/>
          </a:p>
        </p:txBody>
      </p:sp>
      <p:sp>
        <p:nvSpPr>
          <p:cNvPr id="13" name="Rectangle 12">
            <a:extLst>
              <a:ext uri="{FF2B5EF4-FFF2-40B4-BE49-F238E27FC236}">
                <a16:creationId xmlns:a16="http://schemas.microsoft.com/office/drawing/2014/main" id="{F3509AA8-0CA5-48E7-8478-5CE6A5572C69}"/>
              </a:ext>
            </a:extLst>
          </p:cNvPr>
          <p:cNvSpPr/>
          <p:nvPr/>
        </p:nvSpPr>
        <p:spPr>
          <a:xfrm>
            <a:off x="868814" y="5156215"/>
            <a:ext cx="5788764"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Non-repudiation (Accountability)</a:t>
            </a:r>
            <a:endParaRPr lang="en-US"/>
          </a:p>
        </p:txBody>
      </p:sp>
      <p:sp>
        <p:nvSpPr>
          <p:cNvPr id="17" name="Rectangle 16">
            <a:extLst>
              <a:ext uri="{FF2B5EF4-FFF2-40B4-BE49-F238E27FC236}">
                <a16:creationId xmlns:a16="http://schemas.microsoft.com/office/drawing/2014/main" id="{69464221-2D12-402A-9BB2-5CC167591CE2}"/>
              </a:ext>
            </a:extLst>
          </p:cNvPr>
          <p:cNvSpPr/>
          <p:nvPr/>
        </p:nvSpPr>
        <p:spPr>
          <a:xfrm>
            <a:off x="941240" y="5874530"/>
            <a:ext cx="2339038"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Availability</a:t>
            </a:r>
            <a:endParaRPr lang="en-US"/>
          </a:p>
        </p:txBody>
      </p:sp>
      <p:sp>
        <p:nvSpPr>
          <p:cNvPr id="18" name="Rectangle 17">
            <a:extLst>
              <a:ext uri="{FF2B5EF4-FFF2-40B4-BE49-F238E27FC236}">
                <a16:creationId xmlns:a16="http://schemas.microsoft.com/office/drawing/2014/main" id="{9BB79019-F4EA-429D-A8FD-4425949F1F96}"/>
              </a:ext>
            </a:extLst>
          </p:cNvPr>
          <p:cNvSpPr/>
          <p:nvPr/>
        </p:nvSpPr>
        <p:spPr>
          <a:xfrm>
            <a:off x="868814" y="2870557"/>
            <a:ext cx="1824538" cy="523220"/>
          </a:xfrm>
          <a:prstGeom prst="rect">
            <a:avLst/>
          </a:prstGeom>
        </p:spPr>
        <p:txBody>
          <a:bodyPr wrap="none">
            <a:spAutoFit/>
          </a:bodyPr>
          <a:lstStyle/>
          <a:p>
            <a:pPr marL="457200" indent="-457200">
              <a:buFont typeface="Wingdings" panose="05000000000000000000" pitchFamily="2" charset="2"/>
              <a:buChar char="§"/>
            </a:pPr>
            <a:r>
              <a:rPr lang="en-US">
                <a:solidFill>
                  <a:srgbClr val="000000"/>
                </a:solidFill>
                <a:latin typeface="arial" panose="020B0604020202020204" pitchFamily="34" charset="0"/>
              </a:rPr>
              <a:t>Privacy</a:t>
            </a:r>
            <a:endParaRPr lang="en-US"/>
          </a:p>
        </p:txBody>
      </p:sp>
      <p:sp>
        <p:nvSpPr>
          <p:cNvPr id="21" name="TextBox 20">
            <a:extLst>
              <a:ext uri="{FF2B5EF4-FFF2-40B4-BE49-F238E27FC236}">
                <a16:creationId xmlns:a16="http://schemas.microsoft.com/office/drawing/2014/main" id="{A9450067-7C88-4CD5-AD2C-13AE90EDFB1B}"/>
              </a:ext>
            </a:extLst>
          </p:cNvPr>
          <p:cNvSpPr txBox="1"/>
          <p:nvPr/>
        </p:nvSpPr>
        <p:spPr>
          <a:xfrm>
            <a:off x="1447220" y="1617683"/>
            <a:ext cx="1188146" cy="584775"/>
          </a:xfrm>
          <a:prstGeom prst="rect">
            <a:avLst/>
          </a:prstGeom>
          <a:noFill/>
        </p:spPr>
        <p:txBody>
          <a:bodyPr wrap="none" rtlCol="0">
            <a:spAutoFit/>
          </a:bodyPr>
          <a:lstStyle/>
          <a:p>
            <a:r>
              <a:rPr lang="en-US" sz="3200" b="1" u="sng"/>
              <a:t>Goals</a:t>
            </a:r>
          </a:p>
        </p:txBody>
      </p:sp>
      <p:sp>
        <p:nvSpPr>
          <p:cNvPr id="19" name="TextBox 18">
            <a:extLst>
              <a:ext uri="{FF2B5EF4-FFF2-40B4-BE49-F238E27FC236}">
                <a16:creationId xmlns:a16="http://schemas.microsoft.com/office/drawing/2014/main" id="{29B02A3E-5BF7-49E2-B316-01B3196F0894}"/>
              </a:ext>
            </a:extLst>
          </p:cNvPr>
          <p:cNvSpPr txBox="1"/>
          <p:nvPr/>
        </p:nvSpPr>
        <p:spPr>
          <a:xfrm>
            <a:off x="6666870" y="1962616"/>
            <a:ext cx="5440913" cy="1815882"/>
          </a:xfrm>
          <a:prstGeom prst="rect">
            <a:avLst/>
          </a:prstGeom>
          <a:noFill/>
        </p:spPr>
        <p:txBody>
          <a:bodyPr wrap="square" rtlCol="0">
            <a:spAutoFit/>
          </a:bodyPr>
          <a:lstStyle/>
          <a:p>
            <a:r>
              <a:rPr lang="en-US" b="1"/>
              <a:t>Cipher systems</a:t>
            </a:r>
          </a:p>
          <a:p>
            <a:pPr lvl="1"/>
            <a:r>
              <a:rPr lang="en-US"/>
              <a:t>- Sysmmetric (AES)</a:t>
            </a:r>
          </a:p>
          <a:p>
            <a:pPr lvl="1"/>
            <a:r>
              <a:rPr lang="en-US"/>
              <a:t>- Asymmetric (RSA, ECC, CRYSTALS-KYBER)</a:t>
            </a:r>
          </a:p>
        </p:txBody>
      </p:sp>
      <p:sp>
        <p:nvSpPr>
          <p:cNvPr id="7" name="Arrow: Down 6">
            <a:extLst>
              <a:ext uri="{FF2B5EF4-FFF2-40B4-BE49-F238E27FC236}">
                <a16:creationId xmlns:a16="http://schemas.microsoft.com/office/drawing/2014/main" id="{E047D41A-855E-42CF-87CF-9427AB1E5E96}"/>
              </a:ext>
            </a:extLst>
          </p:cNvPr>
          <p:cNvSpPr/>
          <p:nvPr/>
        </p:nvSpPr>
        <p:spPr bwMode="auto">
          <a:xfrm rot="5400000">
            <a:off x="5874611" y="2661350"/>
            <a:ext cx="442776"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12" name="Straight Connector 11">
            <a:extLst>
              <a:ext uri="{FF2B5EF4-FFF2-40B4-BE49-F238E27FC236}">
                <a16:creationId xmlns:a16="http://schemas.microsoft.com/office/drawing/2014/main" id="{E565FA75-E241-43CE-A253-43C984C3B8BD}"/>
              </a:ext>
            </a:extLst>
          </p:cNvPr>
          <p:cNvCxnSpPr>
            <a:cxnSpLocks/>
          </p:cNvCxnSpPr>
          <p:nvPr/>
        </p:nvCxnSpPr>
        <p:spPr bwMode="auto">
          <a:xfrm>
            <a:off x="941240" y="3722324"/>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B59BED67-D942-4C52-B01A-F026B76D8866}"/>
              </a:ext>
            </a:extLst>
          </p:cNvPr>
          <p:cNvCxnSpPr>
            <a:cxnSpLocks/>
          </p:cNvCxnSpPr>
          <p:nvPr/>
        </p:nvCxnSpPr>
        <p:spPr bwMode="auto">
          <a:xfrm>
            <a:off x="911424" y="5679435"/>
            <a:ext cx="1032393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2" name="TextBox 21">
            <a:extLst>
              <a:ext uri="{FF2B5EF4-FFF2-40B4-BE49-F238E27FC236}">
                <a16:creationId xmlns:a16="http://schemas.microsoft.com/office/drawing/2014/main" id="{3C0D91C8-2F67-46F2-9407-5E1BDEA2A676}"/>
              </a:ext>
            </a:extLst>
          </p:cNvPr>
          <p:cNvSpPr txBox="1"/>
          <p:nvPr/>
        </p:nvSpPr>
        <p:spPr>
          <a:xfrm>
            <a:off x="6594681" y="3901106"/>
            <a:ext cx="5788764" cy="1384995"/>
          </a:xfrm>
          <a:prstGeom prst="rect">
            <a:avLst/>
          </a:prstGeom>
          <a:noFill/>
        </p:spPr>
        <p:txBody>
          <a:bodyPr wrap="square" rtlCol="0">
            <a:spAutoFit/>
          </a:bodyPr>
          <a:lstStyle/>
          <a:p>
            <a:r>
              <a:rPr lang="en-US"/>
              <a:t>Hash functions</a:t>
            </a:r>
          </a:p>
          <a:p>
            <a:r>
              <a:rPr lang="en-US"/>
              <a:t>Message authentication code (MAC)</a:t>
            </a:r>
          </a:p>
          <a:p>
            <a:r>
              <a:rPr lang="en-US"/>
              <a:t>Digital signature (digital certificate)</a:t>
            </a:r>
          </a:p>
        </p:txBody>
      </p:sp>
      <p:sp>
        <p:nvSpPr>
          <p:cNvPr id="28" name="Arrow: Down 27">
            <a:extLst>
              <a:ext uri="{FF2B5EF4-FFF2-40B4-BE49-F238E27FC236}">
                <a16:creationId xmlns:a16="http://schemas.microsoft.com/office/drawing/2014/main" id="{00A880F4-1F07-46C6-8759-D02C15F31F10}"/>
              </a:ext>
            </a:extLst>
          </p:cNvPr>
          <p:cNvSpPr/>
          <p:nvPr/>
        </p:nvSpPr>
        <p:spPr bwMode="auto">
          <a:xfrm rot="5400000">
            <a:off x="5852003" y="4227341"/>
            <a:ext cx="442778" cy="768945"/>
          </a:xfrm>
          <a:prstGeom prst="downArrow">
            <a:avLst>
              <a:gd name="adj1" fmla="val 50000"/>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3" name="TextBox 22">
            <a:extLst>
              <a:ext uri="{FF2B5EF4-FFF2-40B4-BE49-F238E27FC236}">
                <a16:creationId xmlns:a16="http://schemas.microsoft.com/office/drawing/2014/main" id="{ECA299A4-3503-4AB1-A5EF-113F763FA59B}"/>
              </a:ext>
            </a:extLst>
          </p:cNvPr>
          <p:cNvSpPr txBox="1"/>
          <p:nvPr/>
        </p:nvSpPr>
        <p:spPr>
          <a:xfrm>
            <a:off x="7393014" y="1536584"/>
            <a:ext cx="1223412" cy="523220"/>
          </a:xfrm>
          <a:prstGeom prst="rect">
            <a:avLst/>
          </a:prstGeom>
          <a:noFill/>
        </p:spPr>
        <p:txBody>
          <a:bodyPr wrap="none" rtlCol="0">
            <a:spAutoFit/>
          </a:bodyPr>
          <a:lstStyle/>
          <a:p>
            <a:r>
              <a:rPr lang="en-US" b="1">
                <a:solidFill>
                  <a:srgbClr val="FF0000"/>
                </a:solidFill>
              </a:rPr>
              <a:t>What?</a:t>
            </a:r>
          </a:p>
        </p:txBody>
      </p:sp>
    </p:spTree>
    <p:extLst>
      <p:ext uri="{BB962C8B-B14F-4D97-AF65-F5344CB8AC3E}">
        <p14:creationId xmlns:p14="http://schemas.microsoft.com/office/powerpoint/2010/main" val="2027799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9429"/>
            <a:ext cx="8229600" cy="646321"/>
          </a:xfrm>
        </p:spPr>
        <p:txBody>
          <a:bodyPr wrap="square">
            <a:spAutoFit/>
          </a:bodyPr>
          <a:lstStyle/>
          <a:p>
            <a:r>
              <a:rPr lang="en-IN" altLang="en-US" sz="3600">
                <a:ea typeface="ヒラギノ角ゴ Pro W3" charset="-128"/>
              </a:rPr>
              <a:t>Columnar Transposition Cipher</a:t>
            </a:r>
            <a:endParaRPr lang="en-US" sz="2800"/>
          </a:p>
        </p:txBody>
      </p:sp>
      <p:sp>
        <p:nvSpPr>
          <p:cNvPr id="4" name="Content Placeholder 3"/>
          <p:cNvSpPr>
            <a:spLocks noGrp="1"/>
          </p:cNvSpPr>
          <p:nvPr>
            <p:ph idx="1"/>
          </p:nvPr>
        </p:nvSpPr>
        <p:spPr>
          <a:xfrm>
            <a:off x="695414" y="1052736"/>
            <a:ext cx="11460596" cy="1978993"/>
          </a:xfrm>
        </p:spPr>
        <p:txBody>
          <a:bodyPr wrap="square">
            <a:spAutoFit/>
          </a:bodyPr>
          <a:lstStyle/>
          <a:p>
            <a:pPr>
              <a:spcBef>
                <a:spcPts val="600"/>
              </a:spcBef>
            </a:pPr>
            <a:r>
              <a:rPr lang="en-US" sz="2800"/>
              <a:t>Is a more complex transposition</a:t>
            </a:r>
            <a:endParaRPr lang="en-AU" sz="2800"/>
          </a:p>
          <a:p>
            <a:pPr>
              <a:spcBef>
                <a:spcPts val="600"/>
              </a:spcBef>
            </a:pPr>
            <a:r>
              <a:rPr lang="en-AU" sz="2800"/>
              <a:t>Write the message in a rectangle, row by row, and read the message off, column by column, but permute the order of the columns</a:t>
            </a:r>
          </a:p>
          <a:p>
            <a:pPr lvl="1"/>
            <a:r>
              <a:rPr lang="en-AU" sz="2800"/>
              <a:t>The order of the columns then becomes the key to the algorithm</a:t>
            </a:r>
          </a:p>
        </p:txBody>
      </p:sp>
      <p:sp>
        <p:nvSpPr>
          <p:cNvPr id="3" name="Content Placeholder 2"/>
          <p:cNvSpPr>
            <a:spLocks noGrp="1"/>
          </p:cNvSpPr>
          <p:nvPr>
            <p:ph idx="13"/>
          </p:nvPr>
        </p:nvSpPr>
        <p:spPr>
          <a:xfrm>
            <a:off x="1981200" y="5805264"/>
            <a:ext cx="8229600" cy="461655"/>
          </a:xfrm>
        </p:spPr>
        <p:txBody>
          <a:bodyPr>
            <a:spAutoFit/>
          </a:bodyPr>
          <a:lstStyle/>
          <a:p>
            <a:pPr lvl="1">
              <a:buNone/>
            </a:pPr>
            <a:r>
              <a:rPr lang="en-AU" sz="2400"/>
              <a:t>Ciphertext:   TTNAAPTMTSUOAODWCOIXKNLYPETZ</a:t>
            </a:r>
          </a:p>
        </p:txBody>
      </p:sp>
      <p:pic>
        <p:nvPicPr>
          <p:cNvPr id="9" name="Picture 8">
            <a:extLst>
              <a:ext uri="{FF2B5EF4-FFF2-40B4-BE49-F238E27FC236}">
                <a16:creationId xmlns:a16="http://schemas.microsoft.com/office/drawing/2014/main" id="{5F6A5199-4FC5-431F-8751-EC70A047E157}"/>
              </a:ext>
            </a:extLst>
          </p:cNvPr>
          <p:cNvPicPr>
            <a:picLocks noChangeAspect="1"/>
          </p:cNvPicPr>
          <p:nvPr/>
        </p:nvPicPr>
        <p:blipFill>
          <a:blip r:embed="rId3"/>
          <a:stretch>
            <a:fillRect/>
          </a:stretch>
        </p:blipFill>
        <p:spPr>
          <a:xfrm>
            <a:off x="2768832" y="3248715"/>
            <a:ext cx="6123766" cy="2433391"/>
          </a:xfrm>
          <a:prstGeom prst="rect">
            <a:avLst/>
          </a:prstGeom>
        </p:spPr>
      </p:pic>
      <p:sp>
        <p:nvSpPr>
          <p:cNvPr id="10" name="Arrow: Right 9">
            <a:extLst>
              <a:ext uri="{FF2B5EF4-FFF2-40B4-BE49-F238E27FC236}">
                <a16:creationId xmlns:a16="http://schemas.microsoft.com/office/drawing/2014/main" id="{04840BF9-FD1E-41B7-BF21-8F801A92899E}"/>
              </a:ext>
            </a:extLst>
          </p:cNvPr>
          <p:cNvSpPr/>
          <p:nvPr/>
        </p:nvSpPr>
        <p:spPr bwMode="auto">
          <a:xfrm>
            <a:off x="3027699" y="2995944"/>
            <a:ext cx="5328592" cy="21698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1" name="Arrow: Down 10">
            <a:extLst>
              <a:ext uri="{FF2B5EF4-FFF2-40B4-BE49-F238E27FC236}">
                <a16:creationId xmlns:a16="http://schemas.microsoft.com/office/drawing/2014/main" id="{89E1B2D6-F610-4015-BC45-FAA9A3759A37}"/>
              </a:ext>
            </a:extLst>
          </p:cNvPr>
          <p:cNvSpPr/>
          <p:nvPr/>
        </p:nvSpPr>
        <p:spPr bwMode="auto">
          <a:xfrm>
            <a:off x="9268808" y="3404555"/>
            <a:ext cx="308720" cy="19789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TextBox 11">
            <a:extLst>
              <a:ext uri="{FF2B5EF4-FFF2-40B4-BE49-F238E27FC236}">
                <a16:creationId xmlns:a16="http://schemas.microsoft.com/office/drawing/2014/main" id="{529E27D2-B690-43C1-A5D8-F7903AEDCEF8}"/>
              </a:ext>
            </a:extLst>
          </p:cNvPr>
          <p:cNvSpPr txBox="1"/>
          <p:nvPr/>
        </p:nvSpPr>
        <p:spPr>
          <a:xfrm>
            <a:off x="9645080" y="4227579"/>
            <a:ext cx="1697901" cy="523220"/>
          </a:xfrm>
          <a:prstGeom prst="rect">
            <a:avLst/>
          </a:prstGeom>
          <a:noFill/>
        </p:spPr>
        <p:txBody>
          <a:bodyPr wrap="none" rtlCol="0">
            <a:spAutoFit/>
          </a:bodyPr>
          <a:lstStyle/>
          <a:p>
            <a:r>
              <a:rPr lang="en-US"/>
              <a:t>Ciphertext</a:t>
            </a:r>
          </a:p>
        </p:txBody>
      </p:sp>
    </p:spTree>
    <p:extLst>
      <p:ext uri="{BB962C8B-B14F-4D97-AF65-F5344CB8AC3E}">
        <p14:creationId xmlns:p14="http://schemas.microsoft.com/office/powerpoint/2010/main" val="1440873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The approximate data for each curve are summarized below.&#10;• A horizontal line at 0.32 represents random polyalphabetic&#10;• The curve for plaintext falls from (0, 1.0) through (8, 0.32) to (26, 0)&#10;• The curve for Playfair falls from (0, 0.7) through (12.5, 0.32) to (26, 0)&#10;• The curve for Vignere falls form (0, 0.57) through (10.5, 0.32) to (26, 0.12).&#10;"/>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67408" y="1029320"/>
            <a:ext cx="10729192" cy="5391444"/>
          </a:xfrm>
          <a:prstGeom prst="rect">
            <a:avLst/>
          </a:prstGeom>
          <a:noFill/>
          <a:ln>
            <a:noFill/>
          </a:ln>
        </p:spPr>
      </p:pic>
      <p:sp>
        <p:nvSpPr>
          <p:cNvPr id="7" name="Title 1">
            <a:extLst>
              <a:ext uri="{FF2B5EF4-FFF2-40B4-BE49-F238E27FC236}">
                <a16:creationId xmlns:a16="http://schemas.microsoft.com/office/drawing/2014/main" id="{2387BA1D-DFD5-4A62-B77D-D043A5B5B7F0}"/>
              </a:ext>
            </a:extLst>
          </p:cNvPr>
          <p:cNvSpPr>
            <a:spLocks noGrp="1"/>
          </p:cNvSpPr>
          <p:nvPr>
            <p:ph type="title"/>
          </p:nvPr>
        </p:nvSpPr>
        <p:spPr>
          <a:xfrm>
            <a:off x="1487488" y="144853"/>
            <a:ext cx="7447391" cy="584765"/>
          </a:xfrm>
        </p:spPr>
        <p:txBody>
          <a:bodyPr wrap="square">
            <a:spAutoFit/>
          </a:bodyPr>
          <a:lstStyle/>
          <a:p>
            <a:r>
              <a:rPr lang="en-IN" altLang="en-US" sz="3200">
                <a:ea typeface="ヒラギノ角ゴ Pro W3" charset="-128"/>
              </a:rPr>
              <a:t>Classical symmetric cipher cryptanalysis</a:t>
            </a:r>
          </a:p>
        </p:txBody>
      </p:sp>
    </p:spTree>
    <p:extLst>
      <p:ext uri="{BB962C8B-B14F-4D97-AF65-F5344CB8AC3E}">
        <p14:creationId xmlns:p14="http://schemas.microsoft.com/office/powerpoint/2010/main" val="358718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7942"/>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(1 of 8)</a:t>
            </a:r>
            <a:endParaRPr lang="en-US" sz="2800"/>
          </a:p>
        </p:txBody>
      </p:sp>
      <p:sp>
        <p:nvSpPr>
          <p:cNvPr id="7" name="TextBox 6">
            <a:extLst>
              <a:ext uri="{FF2B5EF4-FFF2-40B4-BE49-F238E27FC236}">
                <a16:creationId xmlns:a16="http://schemas.microsoft.com/office/drawing/2014/main" id="{49B8A9E7-04B5-4ADE-A4A7-3EE0260802D4}"/>
              </a:ext>
            </a:extLst>
          </p:cNvPr>
          <p:cNvSpPr txBox="1"/>
          <p:nvPr/>
        </p:nvSpPr>
        <p:spPr>
          <a:xfrm>
            <a:off x="1605100" y="3130450"/>
            <a:ext cx="4220899" cy="523220"/>
          </a:xfrm>
          <a:prstGeom prst="rect">
            <a:avLst/>
          </a:prstGeom>
          <a:noFill/>
        </p:spPr>
        <p:txBody>
          <a:bodyPr wrap="none" rtlCol="0">
            <a:spAutoFit/>
          </a:bodyPr>
          <a:lstStyle/>
          <a:p>
            <a:pPr marL="457200" indent="-457200">
              <a:buFont typeface="Wingdings" panose="05000000000000000000" pitchFamily="2" charset="2"/>
              <a:buChar char="§"/>
            </a:pPr>
            <a:r>
              <a:rPr lang="en-US" b="1"/>
              <a:t>Secret key (Keystream)</a:t>
            </a:r>
          </a:p>
        </p:txBody>
      </p:sp>
      <p:sp>
        <p:nvSpPr>
          <p:cNvPr id="10" name="TextBox 9">
            <a:extLst>
              <a:ext uri="{FF2B5EF4-FFF2-40B4-BE49-F238E27FC236}">
                <a16:creationId xmlns:a16="http://schemas.microsoft.com/office/drawing/2014/main" id="{75FA692A-A51D-4C19-8460-E9F76EA6E4A9}"/>
              </a:ext>
            </a:extLst>
          </p:cNvPr>
          <p:cNvSpPr txBox="1"/>
          <p:nvPr/>
        </p:nvSpPr>
        <p:spPr>
          <a:xfrm>
            <a:off x="1605099" y="1771649"/>
            <a:ext cx="3162982" cy="523220"/>
          </a:xfrm>
          <a:prstGeom prst="rect">
            <a:avLst/>
          </a:prstGeom>
          <a:noFill/>
        </p:spPr>
        <p:txBody>
          <a:bodyPr wrap="none" rtlCol="0">
            <a:spAutoFit/>
          </a:bodyPr>
          <a:lstStyle/>
          <a:p>
            <a:pPr marL="457200" indent="-457200">
              <a:buFont typeface="Wingdings" panose="05000000000000000000" pitchFamily="2" charset="2"/>
              <a:buChar char="§"/>
            </a:pPr>
            <a:r>
              <a:rPr lang="en-US" b="1"/>
              <a:t>Plaintext stream</a:t>
            </a:r>
          </a:p>
        </p:txBody>
      </p:sp>
      <p:sp>
        <p:nvSpPr>
          <p:cNvPr id="14" name="TextBox 13">
            <a:extLst>
              <a:ext uri="{FF2B5EF4-FFF2-40B4-BE49-F238E27FC236}">
                <a16:creationId xmlns:a16="http://schemas.microsoft.com/office/drawing/2014/main" id="{73758FC5-4A0F-4F7F-9B16-00F39A91087F}"/>
              </a:ext>
            </a:extLst>
          </p:cNvPr>
          <p:cNvSpPr txBox="1"/>
          <p:nvPr/>
        </p:nvSpPr>
        <p:spPr>
          <a:xfrm>
            <a:off x="1613141" y="4430364"/>
            <a:ext cx="2302233" cy="523220"/>
          </a:xfrm>
          <a:prstGeom prst="rect">
            <a:avLst/>
          </a:prstGeom>
          <a:noFill/>
        </p:spPr>
        <p:txBody>
          <a:bodyPr wrap="none" rtlCol="0">
            <a:spAutoFit/>
          </a:bodyPr>
          <a:lstStyle/>
          <a:p>
            <a:pPr marL="457200" indent="-457200">
              <a:buFont typeface="Wingdings" panose="05000000000000000000" pitchFamily="2" charset="2"/>
              <a:buChar char="Ø"/>
            </a:pPr>
            <a:r>
              <a:rPr lang="en-US" b="1"/>
              <a:t>Ciphertext</a:t>
            </a:r>
          </a:p>
        </p:txBody>
      </p:sp>
      <p:pic>
        <p:nvPicPr>
          <p:cNvPr id="15" name="Picture 14">
            <a:extLst>
              <a:ext uri="{FF2B5EF4-FFF2-40B4-BE49-F238E27FC236}">
                <a16:creationId xmlns:a16="http://schemas.microsoft.com/office/drawing/2014/main" id="{87E0BB80-B25F-410D-B9D4-0AA1A0AD094B}"/>
              </a:ext>
            </a:extLst>
          </p:cNvPr>
          <p:cNvPicPr>
            <a:picLocks noChangeAspect="1"/>
          </p:cNvPicPr>
          <p:nvPr/>
        </p:nvPicPr>
        <p:blipFill>
          <a:blip r:embed="rId3"/>
          <a:stretch>
            <a:fillRect/>
          </a:stretch>
        </p:blipFill>
        <p:spPr>
          <a:xfrm>
            <a:off x="2417805" y="5762348"/>
            <a:ext cx="3070141" cy="618980"/>
          </a:xfrm>
          <a:prstGeom prst="rect">
            <a:avLst/>
          </a:prstGeom>
        </p:spPr>
      </p:pic>
      <p:sp>
        <p:nvSpPr>
          <p:cNvPr id="16" name="TextBox 15">
            <a:extLst>
              <a:ext uri="{FF2B5EF4-FFF2-40B4-BE49-F238E27FC236}">
                <a16:creationId xmlns:a16="http://schemas.microsoft.com/office/drawing/2014/main" id="{FEEE5275-190C-423B-90DC-7BDBF7A2D5F1}"/>
              </a:ext>
            </a:extLst>
          </p:cNvPr>
          <p:cNvSpPr txBox="1"/>
          <p:nvPr/>
        </p:nvSpPr>
        <p:spPr>
          <a:xfrm>
            <a:off x="5463416" y="5772272"/>
            <a:ext cx="1565811" cy="523220"/>
          </a:xfrm>
          <a:prstGeom prst="rect">
            <a:avLst/>
          </a:prstGeom>
          <a:noFill/>
        </p:spPr>
        <p:txBody>
          <a:bodyPr wrap="square" rtlCol="0">
            <a:spAutoFit/>
          </a:bodyPr>
          <a:lstStyle/>
          <a:p>
            <a:r>
              <a:rPr lang="en-US"/>
              <a:t>where </a:t>
            </a:r>
          </a:p>
        </p:txBody>
      </p:sp>
      <p:graphicFrame>
        <p:nvGraphicFramePr>
          <p:cNvPr id="17" name="Object 16">
            <a:extLst>
              <a:ext uri="{FF2B5EF4-FFF2-40B4-BE49-F238E27FC236}">
                <a16:creationId xmlns:a16="http://schemas.microsoft.com/office/drawing/2014/main" id="{EC2124BB-72F3-4579-8583-90EA2185204B}"/>
              </a:ext>
            </a:extLst>
          </p:cNvPr>
          <p:cNvGraphicFramePr>
            <a:graphicFrameLocks noChangeAspect="1"/>
          </p:cNvGraphicFramePr>
          <p:nvPr>
            <p:extLst>
              <p:ext uri="{D42A27DB-BD31-4B8C-83A1-F6EECF244321}">
                <p14:modId xmlns:p14="http://schemas.microsoft.com/office/powerpoint/2010/main" val="2327552566"/>
              </p:ext>
            </p:extLst>
          </p:nvPr>
        </p:nvGraphicFramePr>
        <p:xfrm>
          <a:off x="6596715" y="5906610"/>
          <a:ext cx="2616200" cy="431800"/>
        </p:xfrm>
        <a:graphic>
          <a:graphicData uri="http://schemas.openxmlformats.org/presentationml/2006/ole">
            <mc:AlternateContent xmlns:mc="http://schemas.openxmlformats.org/markup-compatibility/2006">
              <mc:Choice xmlns:v="urn:schemas-microsoft-com:vml" Requires="v">
                <p:oleObj name="Equation" r:id="rId4" imgW="2616120" imgH="431640" progId="Equation.DSMT4">
                  <p:embed/>
                </p:oleObj>
              </mc:Choice>
              <mc:Fallback>
                <p:oleObj name="Equation" r:id="rId4" imgW="2616120" imgH="431640" progId="Equation.DSMT4">
                  <p:embed/>
                  <p:pic>
                    <p:nvPicPr>
                      <p:cNvPr id="17" name="Object 16">
                        <a:extLst>
                          <a:ext uri="{FF2B5EF4-FFF2-40B4-BE49-F238E27FC236}">
                            <a16:creationId xmlns:a16="http://schemas.microsoft.com/office/drawing/2014/main" id="{EC2124BB-72F3-4579-8583-90EA2185204B}"/>
                          </a:ext>
                        </a:extLst>
                      </p:cNvPr>
                      <p:cNvPicPr/>
                      <p:nvPr/>
                    </p:nvPicPr>
                    <p:blipFill>
                      <a:blip r:embed="rId5"/>
                      <a:stretch>
                        <a:fillRect/>
                      </a:stretch>
                    </p:blipFill>
                    <p:spPr>
                      <a:xfrm>
                        <a:off x="6596715" y="5906610"/>
                        <a:ext cx="2616200" cy="431800"/>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3868610B-47A5-4924-99FF-4C150F93E5A1}"/>
              </a:ext>
            </a:extLst>
          </p:cNvPr>
          <p:cNvSpPr/>
          <p:nvPr/>
        </p:nvSpPr>
        <p:spPr>
          <a:xfrm>
            <a:off x="7904816" y="409596"/>
            <a:ext cx="2463431" cy="523220"/>
          </a:xfrm>
          <a:prstGeom prst="rect">
            <a:avLst/>
          </a:prstGeom>
        </p:spPr>
        <p:txBody>
          <a:bodyPr wrap="none">
            <a:spAutoFit/>
          </a:bodyPr>
          <a:lstStyle/>
          <a:p>
            <a:r>
              <a:rPr lang="en-US" err="1"/>
              <a:t>Vigenère</a:t>
            </a:r>
            <a:r>
              <a:rPr lang="en-US"/>
              <a:t> cipher</a:t>
            </a:r>
          </a:p>
        </p:txBody>
      </p:sp>
      <p:pic>
        <p:nvPicPr>
          <p:cNvPr id="8" name="Picture 7">
            <a:extLst>
              <a:ext uri="{FF2B5EF4-FFF2-40B4-BE49-F238E27FC236}">
                <a16:creationId xmlns:a16="http://schemas.microsoft.com/office/drawing/2014/main" id="{0A1C461C-D09B-402F-B3EF-8A40D88E0A3C}"/>
              </a:ext>
            </a:extLst>
          </p:cNvPr>
          <p:cNvPicPr>
            <a:picLocks noChangeAspect="1"/>
          </p:cNvPicPr>
          <p:nvPr/>
        </p:nvPicPr>
        <p:blipFill>
          <a:blip r:embed="rId6"/>
          <a:stretch>
            <a:fillRect/>
          </a:stretch>
        </p:blipFill>
        <p:spPr>
          <a:xfrm>
            <a:off x="1685711" y="1061830"/>
            <a:ext cx="8964488" cy="740787"/>
          </a:xfrm>
          <a:prstGeom prst="rect">
            <a:avLst/>
          </a:prstGeom>
        </p:spPr>
      </p:pic>
      <p:pic>
        <p:nvPicPr>
          <p:cNvPr id="9" name="Picture 8">
            <a:extLst>
              <a:ext uri="{FF2B5EF4-FFF2-40B4-BE49-F238E27FC236}">
                <a16:creationId xmlns:a16="http://schemas.microsoft.com/office/drawing/2014/main" id="{D4E3E674-78C5-47DB-A2D1-AD561AF5993C}"/>
              </a:ext>
            </a:extLst>
          </p:cNvPr>
          <p:cNvPicPr>
            <a:picLocks noChangeAspect="1"/>
          </p:cNvPicPr>
          <p:nvPr/>
        </p:nvPicPr>
        <p:blipFill>
          <a:blip r:embed="rId7"/>
          <a:stretch>
            <a:fillRect/>
          </a:stretch>
        </p:blipFill>
        <p:spPr>
          <a:xfrm>
            <a:off x="2938611" y="2197770"/>
            <a:ext cx="6314778" cy="911981"/>
          </a:xfrm>
          <a:prstGeom prst="rect">
            <a:avLst/>
          </a:prstGeom>
        </p:spPr>
      </p:pic>
      <p:pic>
        <p:nvPicPr>
          <p:cNvPr id="12" name="Picture 11">
            <a:extLst>
              <a:ext uri="{FF2B5EF4-FFF2-40B4-BE49-F238E27FC236}">
                <a16:creationId xmlns:a16="http://schemas.microsoft.com/office/drawing/2014/main" id="{7E246813-5215-4DFE-8833-D7CB443CEA7C}"/>
              </a:ext>
            </a:extLst>
          </p:cNvPr>
          <p:cNvPicPr>
            <a:picLocks noChangeAspect="1"/>
          </p:cNvPicPr>
          <p:nvPr/>
        </p:nvPicPr>
        <p:blipFill>
          <a:blip r:embed="rId8"/>
          <a:stretch>
            <a:fillRect/>
          </a:stretch>
        </p:blipFill>
        <p:spPr>
          <a:xfrm>
            <a:off x="2914046" y="3640139"/>
            <a:ext cx="6363909" cy="925659"/>
          </a:xfrm>
          <a:prstGeom prst="rect">
            <a:avLst/>
          </a:prstGeom>
        </p:spPr>
      </p:pic>
      <p:pic>
        <p:nvPicPr>
          <p:cNvPr id="13" name="Picture 12">
            <a:extLst>
              <a:ext uri="{FF2B5EF4-FFF2-40B4-BE49-F238E27FC236}">
                <a16:creationId xmlns:a16="http://schemas.microsoft.com/office/drawing/2014/main" id="{5F46AE50-2A07-454F-B115-FA1DE60D9911}"/>
              </a:ext>
            </a:extLst>
          </p:cNvPr>
          <p:cNvPicPr>
            <a:picLocks noChangeAspect="1"/>
          </p:cNvPicPr>
          <p:nvPr/>
        </p:nvPicPr>
        <p:blipFill>
          <a:blip r:embed="rId9"/>
          <a:stretch>
            <a:fillRect/>
          </a:stretch>
        </p:blipFill>
        <p:spPr>
          <a:xfrm>
            <a:off x="2969511" y="4868562"/>
            <a:ext cx="6396888" cy="911980"/>
          </a:xfrm>
          <a:prstGeom prst="rect">
            <a:avLst/>
          </a:prstGeom>
        </p:spPr>
      </p:pic>
    </p:spTree>
    <p:extLst>
      <p:ext uri="{BB962C8B-B14F-4D97-AF65-F5344CB8AC3E}">
        <p14:creationId xmlns:p14="http://schemas.microsoft.com/office/powerpoint/2010/main" val="220148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469" y="131858"/>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(2 of 8)</a:t>
            </a:r>
            <a:endParaRPr lang="en-US" sz="2800"/>
          </a:p>
        </p:txBody>
      </p:sp>
      <p:sp>
        <p:nvSpPr>
          <p:cNvPr id="7" name="TextBox 6">
            <a:extLst>
              <a:ext uri="{FF2B5EF4-FFF2-40B4-BE49-F238E27FC236}">
                <a16:creationId xmlns:a16="http://schemas.microsoft.com/office/drawing/2014/main" id="{49B8A9E7-04B5-4ADE-A4A7-3EE0260802D4}"/>
              </a:ext>
            </a:extLst>
          </p:cNvPr>
          <p:cNvSpPr txBox="1"/>
          <p:nvPr/>
        </p:nvSpPr>
        <p:spPr>
          <a:xfrm>
            <a:off x="1919537" y="1196752"/>
            <a:ext cx="4220899" cy="523220"/>
          </a:xfrm>
          <a:prstGeom prst="rect">
            <a:avLst/>
          </a:prstGeom>
          <a:noFill/>
        </p:spPr>
        <p:txBody>
          <a:bodyPr wrap="none" rtlCol="0">
            <a:spAutoFit/>
          </a:bodyPr>
          <a:lstStyle/>
          <a:p>
            <a:pPr marL="457200" indent="-457200">
              <a:buFont typeface="Wingdings" panose="05000000000000000000" pitchFamily="2" charset="2"/>
              <a:buChar char="§"/>
            </a:pPr>
            <a:r>
              <a:rPr lang="en-US" b="1">
                <a:solidFill>
                  <a:srgbClr val="FF0000"/>
                </a:solidFill>
              </a:rPr>
              <a:t>Secret key (Keystream)</a:t>
            </a:r>
          </a:p>
        </p:txBody>
      </p:sp>
      <p:pic>
        <p:nvPicPr>
          <p:cNvPr id="8" name="Picture 7">
            <a:extLst>
              <a:ext uri="{FF2B5EF4-FFF2-40B4-BE49-F238E27FC236}">
                <a16:creationId xmlns:a16="http://schemas.microsoft.com/office/drawing/2014/main" id="{370B89E8-BB7E-49FA-AE30-86CB0E64FC50}"/>
              </a:ext>
            </a:extLst>
          </p:cNvPr>
          <p:cNvPicPr>
            <a:picLocks noChangeAspect="1"/>
          </p:cNvPicPr>
          <p:nvPr/>
        </p:nvPicPr>
        <p:blipFill>
          <a:blip r:embed="rId3"/>
          <a:stretch>
            <a:fillRect/>
          </a:stretch>
        </p:blipFill>
        <p:spPr>
          <a:xfrm>
            <a:off x="1631505" y="1700809"/>
            <a:ext cx="3702355" cy="847527"/>
          </a:xfrm>
          <a:prstGeom prst="rect">
            <a:avLst/>
          </a:prstGeom>
        </p:spPr>
      </p:pic>
      <p:pic>
        <p:nvPicPr>
          <p:cNvPr id="9" name="Picture 8">
            <a:extLst>
              <a:ext uri="{FF2B5EF4-FFF2-40B4-BE49-F238E27FC236}">
                <a16:creationId xmlns:a16="http://schemas.microsoft.com/office/drawing/2014/main" id="{45AD6167-6691-4BD0-B83E-2824DE5530F4}"/>
              </a:ext>
            </a:extLst>
          </p:cNvPr>
          <p:cNvPicPr>
            <a:picLocks noChangeAspect="1"/>
          </p:cNvPicPr>
          <p:nvPr/>
        </p:nvPicPr>
        <p:blipFill>
          <a:blip r:embed="rId4"/>
          <a:stretch>
            <a:fillRect/>
          </a:stretch>
        </p:blipFill>
        <p:spPr>
          <a:xfrm>
            <a:off x="2177622" y="2966909"/>
            <a:ext cx="3702355" cy="732622"/>
          </a:xfrm>
          <a:prstGeom prst="rect">
            <a:avLst/>
          </a:prstGeom>
        </p:spPr>
      </p:pic>
      <p:sp>
        <p:nvSpPr>
          <p:cNvPr id="10" name="TextBox 9">
            <a:extLst>
              <a:ext uri="{FF2B5EF4-FFF2-40B4-BE49-F238E27FC236}">
                <a16:creationId xmlns:a16="http://schemas.microsoft.com/office/drawing/2014/main" id="{75FA692A-A51D-4C19-8460-E9F76EA6E4A9}"/>
              </a:ext>
            </a:extLst>
          </p:cNvPr>
          <p:cNvSpPr txBox="1"/>
          <p:nvPr/>
        </p:nvSpPr>
        <p:spPr>
          <a:xfrm>
            <a:off x="1919536" y="2492896"/>
            <a:ext cx="3162982" cy="523220"/>
          </a:xfrm>
          <a:prstGeom prst="rect">
            <a:avLst/>
          </a:prstGeom>
          <a:noFill/>
        </p:spPr>
        <p:txBody>
          <a:bodyPr wrap="none" rtlCol="0">
            <a:spAutoFit/>
          </a:bodyPr>
          <a:lstStyle/>
          <a:p>
            <a:pPr marL="457200" indent="-457200">
              <a:buFont typeface="Wingdings" panose="05000000000000000000" pitchFamily="2" charset="2"/>
              <a:buChar char="§"/>
            </a:pPr>
            <a:r>
              <a:rPr lang="en-US" b="1"/>
              <a:t>Plaintext stream</a:t>
            </a:r>
          </a:p>
        </p:txBody>
      </p:sp>
      <p:graphicFrame>
        <p:nvGraphicFramePr>
          <p:cNvPr id="12" name="Object 11">
            <a:extLst>
              <a:ext uri="{FF2B5EF4-FFF2-40B4-BE49-F238E27FC236}">
                <a16:creationId xmlns:a16="http://schemas.microsoft.com/office/drawing/2014/main" id="{3173E78B-94DE-43AD-AB50-26666111C442}"/>
              </a:ext>
            </a:extLst>
          </p:cNvPr>
          <p:cNvGraphicFramePr>
            <a:graphicFrameLocks noChangeAspect="1"/>
          </p:cNvGraphicFramePr>
          <p:nvPr>
            <p:extLst>
              <p:ext uri="{D42A27DB-BD31-4B8C-83A1-F6EECF244321}">
                <p14:modId xmlns:p14="http://schemas.microsoft.com/office/powerpoint/2010/main" val="3963045764"/>
              </p:ext>
            </p:extLst>
          </p:nvPr>
        </p:nvGraphicFramePr>
        <p:xfrm>
          <a:off x="2207568" y="3789040"/>
          <a:ext cx="508000" cy="431800"/>
        </p:xfrm>
        <a:graphic>
          <a:graphicData uri="http://schemas.openxmlformats.org/presentationml/2006/ole">
            <mc:AlternateContent xmlns:mc="http://schemas.openxmlformats.org/markup-compatibility/2006">
              <mc:Choice xmlns:v="urn:schemas-microsoft-com:vml" Requires="v">
                <p:oleObj name="Equation" r:id="rId5" imgW="507960" imgH="431640" progId="Equation.DSMT4">
                  <p:embed/>
                </p:oleObj>
              </mc:Choice>
              <mc:Fallback>
                <p:oleObj name="Equation" r:id="rId5" imgW="507960" imgH="431640" progId="Equation.DSMT4">
                  <p:embed/>
                  <p:pic>
                    <p:nvPicPr>
                      <p:cNvPr id="12" name="Object 11">
                        <a:extLst>
                          <a:ext uri="{FF2B5EF4-FFF2-40B4-BE49-F238E27FC236}">
                            <a16:creationId xmlns:a16="http://schemas.microsoft.com/office/drawing/2014/main" id="{3173E78B-94DE-43AD-AB50-26666111C442}"/>
                          </a:ext>
                        </a:extLst>
                      </p:cNvPr>
                      <p:cNvPicPr/>
                      <p:nvPr/>
                    </p:nvPicPr>
                    <p:blipFill>
                      <a:blip r:embed="rId6"/>
                      <a:stretch>
                        <a:fillRect/>
                      </a:stretch>
                    </p:blipFill>
                    <p:spPr>
                      <a:xfrm>
                        <a:off x="2207568" y="3789040"/>
                        <a:ext cx="508000" cy="43180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F10212D7-16CE-45CA-8427-C925800595CC}"/>
              </a:ext>
            </a:extLst>
          </p:cNvPr>
          <p:cNvSpPr txBox="1"/>
          <p:nvPr/>
        </p:nvSpPr>
        <p:spPr>
          <a:xfrm>
            <a:off x="2794022" y="3712134"/>
            <a:ext cx="2475859" cy="523220"/>
          </a:xfrm>
          <a:prstGeom prst="rect">
            <a:avLst/>
          </a:prstGeom>
          <a:noFill/>
        </p:spPr>
        <p:txBody>
          <a:bodyPr wrap="square" rtlCol="0">
            <a:spAutoFit/>
          </a:bodyPr>
          <a:lstStyle/>
          <a:p>
            <a:r>
              <a:rPr lang="en-US"/>
              <a:t>bit or byte</a:t>
            </a:r>
          </a:p>
        </p:txBody>
      </p:sp>
      <p:sp>
        <p:nvSpPr>
          <p:cNvPr id="14" name="TextBox 13">
            <a:extLst>
              <a:ext uri="{FF2B5EF4-FFF2-40B4-BE49-F238E27FC236}">
                <a16:creationId xmlns:a16="http://schemas.microsoft.com/office/drawing/2014/main" id="{73758FC5-4A0F-4F7F-9B16-00F39A91087F}"/>
              </a:ext>
            </a:extLst>
          </p:cNvPr>
          <p:cNvSpPr txBox="1"/>
          <p:nvPr/>
        </p:nvSpPr>
        <p:spPr>
          <a:xfrm>
            <a:off x="1919537" y="4293096"/>
            <a:ext cx="2302233" cy="523220"/>
          </a:xfrm>
          <a:prstGeom prst="rect">
            <a:avLst/>
          </a:prstGeom>
          <a:noFill/>
        </p:spPr>
        <p:txBody>
          <a:bodyPr wrap="none" rtlCol="0">
            <a:spAutoFit/>
          </a:bodyPr>
          <a:lstStyle/>
          <a:p>
            <a:pPr marL="457200" indent="-457200">
              <a:buFont typeface="Wingdings" panose="05000000000000000000" pitchFamily="2" charset="2"/>
              <a:buChar char="Ø"/>
            </a:pPr>
            <a:r>
              <a:rPr lang="en-US" b="1"/>
              <a:t>Ciphertext</a:t>
            </a:r>
          </a:p>
        </p:txBody>
      </p:sp>
      <p:pic>
        <p:nvPicPr>
          <p:cNvPr id="15" name="Picture 14">
            <a:extLst>
              <a:ext uri="{FF2B5EF4-FFF2-40B4-BE49-F238E27FC236}">
                <a16:creationId xmlns:a16="http://schemas.microsoft.com/office/drawing/2014/main" id="{87E0BB80-B25F-410D-B9D4-0AA1A0AD094B}"/>
              </a:ext>
            </a:extLst>
          </p:cNvPr>
          <p:cNvPicPr>
            <a:picLocks noChangeAspect="1"/>
          </p:cNvPicPr>
          <p:nvPr/>
        </p:nvPicPr>
        <p:blipFill>
          <a:blip r:embed="rId7"/>
          <a:stretch>
            <a:fillRect/>
          </a:stretch>
        </p:blipFill>
        <p:spPr>
          <a:xfrm>
            <a:off x="2135561" y="4847702"/>
            <a:ext cx="3070141" cy="618980"/>
          </a:xfrm>
          <a:prstGeom prst="rect">
            <a:avLst/>
          </a:prstGeom>
        </p:spPr>
      </p:pic>
      <p:sp>
        <p:nvSpPr>
          <p:cNvPr id="16" name="TextBox 15">
            <a:extLst>
              <a:ext uri="{FF2B5EF4-FFF2-40B4-BE49-F238E27FC236}">
                <a16:creationId xmlns:a16="http://schemas.microsoft.com/office/drawing/2014/main" id="{FEEE5275-190C-423B-90DC-7BDBF7A2D5F1}"/>
              </a:ext>
            </a:extLst>
          </p:cNvPr>
          <p:cNvSpPr txBox="1"/>
          <p:nvPr/>
        </p:nvSpPr>
        <p:spPr>
          <a:xfrm>
            <a:off x="2135561" y="5497820"/>
            <a:ext cx="2475859" cy="523220"/>
          </a:xfrm>
          <a:prstGeom prst="rect">
            <a:avLst/>
          </a:prstGeom>
          <a:noFill/>
        </p:spPr>
        <p:txBody>
          <a:bodyPr wrap="square" rtlCol="0">
            <a:spAutoFit/>
          </a:bodyPr>
          <a:lstStyle/>
          <a:p>
            <a:r>
              <a:rPr lang="en-US"/>
              <a:t>where </a:t>
            </a:r>
          </a:p>
        </p:txBody>
      </p:sp>
      <p:graphicFrame>
        <p:nvGraphicFramePr>
          <p:cNvPr id="17" name="Object 16">
            <a:extLst>
              <a:ext uri="{FF2B5EF4-FFF2-40B4-BE49-F238E27FC236}">
                <a16:creationId xmlns:a16="http://schemas.microsoft.com/office/drawing/2014/main" id="{EC2124BB-72F3-4579-8583-90EA2185204B}"/>
              </a:ext>
            </a:extLst>
          </p:cNvPr>
          <p:cNvGraphicFramePr>
            <a:graphicFrameLocks noChangeAspect="1"/>
          </p:cNvGraphicFramePr>
          <p:nvPr>
            <p:extLst>
              <p:ext uri="{D42A27DB-BD31-4B8C-83A1-F6EECF244321}">
                <p14:modId xmlns:p14="http://schemas.microsoft.com/office/powerpoint/2010/main" val="1797856243"/>
              </p:ext>
            </p:extLst>
          </p:nvPr>
        </p:nvGraphicFramePr>
        <p:xfrm>
          <a:off x="3302893" y="5527675"/>
          <a:ext cx="1460500" cy="495300"/>
        </p:xfrm>
        <a:graphic>
          <a:graphicData uri="http://schemas.openxmlformats.org/presentationml/2006/ole">
            <mc:AlternateContent xmlns:mc="http://schemas.openxmlformats.org/markup-compatibility/2006">
              <mc:Choice xmlns:v="urn:schemas-microsoft-com:vml" Requires="v">
                <p:oleObj name="Equation" r:id="rId8" imgW="1460160" imgH="495000" progId="Equation.DSMT4">
                  <p:embed/>
                </p:oleObj>
              </mc:Choice>
              <mc:Fallback>
                <p:oleObj name="Equation" r:id="rId8" imgW="1460160" imgH="495000" progId="Equation.DSMT4">
                  <p:embed/>
                  <p:pic>
                    <p:nvPicPr>
                      <p:cNvPr id="17" name="Object 16">
                        <a:extLst>
                          <a:ext uri="{FF2B5EF4-FFF2-40B4-BE49-F238E27FC236}">
                            <a16:creationId xmlns:a16="http://schemas.microsoft.com/office/drawing/2014/main" id="{EC2124BB-72F3-4579-8583-90EA2185204B}"/>
                          </a:ext>
                        </a:extLst>
                      </p:cNvPr>
                      <p:cNvPicPr/>
                      <p:nvPr/>
                    </p:nvPicPr>
                    <p:blipFill>
                      <a:blip r:embed="rId9"/>
                      <a:stretch>
                        <a:fillRect/>
                      </a:stretch>
                    </p:blipFill>
                    <p:spPr>
                      <a:xfrm>
                        <a:off x="3302893" y="5527675"/>
                        <a:ext cx="1460500" cy="495300"/>
                      </a:xfrm>
                      <a:prstGeom prst="rect">
                        <a:avLst/>
                      </a:prstGeom>
                    </p:spPr>
                  </p:pic>
                </p:oleObj>
              </mc:Fallback>
            </mc:AlternateContent>
          </a:graphicData>
        </a:graphic>
      </p:graphicFrame>
      <p:cxnSp>
        <p:nvCxnSpPr>
          <p:cNvPr id="4" name="Straight Connector 3">
            <a:extLst>
              <a:ext uri="{FF2B5EF4-FFF2-40B4-BE49-F238E27FC236}">
                <a16:creationId xmlns:a16="http://schemas.microsoft.com/office/drawing/2014/main" id="{AE47A372-E115-4958-AD1A-BC607A9BA0ED}"/>
              </a:ext>
            </a:extLst>
          </p:cNvPr>
          <p:cNvCxnSpPr/>
          <p:nvPr/>
        </p:nvCxnSpPr>
        <p:spPr bwMode="auto">
          <a:xfrm>
            <a:off x="5663952" y="1807650"/>
            <a:ext cx="0" cy="4608264"/>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C52631BB-96BC-400C-B554-C6CA3DC09024}"/>
                  </a:ext>
                </a:extLst>
              </p:cNvPr>
              <p:cNvGraphicFramePr>
                <a:graphicFrameLocks noGrp="1"/>
              </p:cNvGraphicFramePr>
              <p:nvPr>
                <p:extLst>
                  <p:ext uri="{D42A27DB-BD31-4B8C-83A1-F6EECF244321}">
                    <p14:modId xmlns:p14="http://schemas.microsoft.com/office/powerpoint/2010/main" val="2094135954"/>
                  </p:ext>
                </p:extLst>
              </p:nvPr>
            </p:nvGraphicFramePr>
            <p:xfrm>
              <a:off x="6642752" y="2499049"/>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1</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2</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𝑘</m:t>
                                </m:r>
                                <m:r>
                                  <a:rPr lang="en-US" sz="2200" i="1" smtClean="0">
                                    <a:solidFill>
                                      <a:schemeClr val="tx2"/>
                                    </a:solidFill>
                                    <a:latin typeface="Cambria Math" panose="02040503050406030204" pitchFamily="18" charset="0"/>
                                  </a:rPr>
                                  <m:t>3</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solidFill>
                                          <a:schemeClr val="tx2"/>
                                        </a:solidFill>
                                        <a:latin typeface="Cambria Math" panose="02040503050406030204" pitchFamily="18" charset="0"/>
                                      </a:rPr>
                                    </m:ctrlPr>
                                  </m:sSubPr>
                                  <m:e>
                                    <m:r>
                                      <a:rPr lang="en-US" sz="2200" i="1" smtClean="0">
                                        <a:solidFill>
                                          <a:schemeClr val="tx2"/>
                                        </a:solidFill>
                                        <a:latin typeface="Cambria Math" panose="02040503050406030204" pitchFamily="18" charset="0"/>
                                      </a:rPr>
                                      <m:t>𝑘</m:t>
                                    </m:r>
                                  </m:e>
                                  <m:sub>
                                    <m:r>
                                      <a:rPr lang="en-US" sz="2200" i="1" smtClean="0">
                                        <a:solidFill>
                                          <a:schemeClr val="tx2"/>
                                        </a:solidFill>
                                        <a:latin typeface="Cambria Math" panose="02040503050406030204" pitchFamily="18" charset="0"/>
                                      </a:rPr>
                                      <m:t>𝑛</m:t>
                                    </m:r>
                                  </m:sub>
                                </m:sSub>
                              </m:oMath>
                            </m:oMathPara>
                          </a14:m>
                          <a:endParaRPr lang="en-US" sz="2200">
                            <a:solidFill>
                              <a:schemeClr val="tx2"/>
                            </a:solidFill>
                          </a:endParaRPr>
                        </a:p>
                      </a:txBody>
                      <a:tcPr>
                        <a:noFill/>
                      </a:tcPr>
                    </a:tc>
                    <a:extLst>
                      <a:ext uri="{0D108BD9-81ED-4DB2-BD59-A6C34878D82A}">
                        <a16:rowId xmlns:a16="http://schemas.microsoft.com/office/drawing/2014/main" val="1408691648"/>
                      </a:ext>
                    </a:extLst>
                  </a:tr>
                </a:tbl>
              </a:graphicData>
            </a:graphic>
          </p:graphicFrame>
        </mc:Choice>
        <mc:Fallback>
          <p:graphicFrame>
            <p:nvGraphicFramePr>
              <p:cNvPr id="5" name="Table 4">
                <a:extLst>
                  <a:ext uri="{FF2B5EF4-FFF2-40B4-BE49-F238E27FC236}">
                    <a16:creationId xmlns:a16="http://schemas.microsoft.com/office/drawing/2014/main" id="{C52631BB-96BC-400C-B554-C6CA3DC09024}"/>
                  </a:ext>
                </a:extLst>
              </p:cNvPr>
              <p:cNvGraphicFramePr>
                <a:graphicFrameLocks noGrp="1"/>
              </p:cNvGraphicFramePr>
              <p:nvPr>
                <p:extLst>
                  <p:ext uri="{D42A27DB-BD31-4B8C-83A1-F6EECF244321}">
                    <p14:modId xmlns:p14="http://schemas.microsoft.com/office/powerpoint/2010/main" val="2094135954"/>
                  </p:ext>
                </p:extLst>
              </p:nvPr>
            </p:nvGraphicFramePr>
            <p:xfrm>
              <a:off x="6642752" y="2499049"/>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426720">
                    <a:tc>
                      <a:txBody>
                        <a:bodyPr/>
                        <a:lstStyle/>
                        <a:p>
                          <a:endParaRPr lang="en-US"/>
                        </a:p>
                      </a:txBody>
                      <a:tcPr>
                        <a:blipFill>
                          <a:blip r:embed="rId10"/>
                          <a:stretch>
                            <a:fillRect l="-820" t="-1408" r="-402459" b="-7042"/>
                          </a:stretch>
                        </a:blipFill>
                      </a:tcPr>
                    </a:tc>
                    <a:tc>
                      <a:txBody>
                        <a:bodyPr/>
                        <a:lstStyle/>
                        <a:p>
                          <a:endParaRPr lang="en-US"/>
                        </a:p>
                      </a:txBody>
                      <a:tcPr>
                        <a:blipFill>
                          <a:blip r:embed="rId10"/>
                          <a:stretch>
                            <a:fillRect l="-100820" t="-1408" r="-302459" b="-7042"/>
                          </a:stretch>
                        </a:blipFill>
                      </a:tcPr>
                    </a:tc>
                    <a:tc>
                      <a:txBody>
                        <a:bodyPr/>
                        <a:lstStyle/>
                        <a:p>
                          <a:endParaRPr lang="en-US"/>
                        </a:p>
                      </a:txBody>
                      <a:tcPr>
                        <a:blipFill>
                          <a:blip r:embed="rId10"/>
                          <a:stretch>
                            <a:fillRect l="-202479" t="-1408" r="-204959" b="-7042"/>
                          </a:stretch>
                        </a:blipFill>
                      </a:tcPr>
                    </a:tc>
                    <a:tc>
                      <a:txBody>
                        <a:bodyPr/>
                        <a:lstStyle/>
                        <a:p>
                          <a:endParaRPr lang="en-US"/>
                        </a:p>
                      </a:txBody>
                      <a:tcPr>
                        <a:blipFill>
                          <a:blip r:embed="rId10"/>
                          <a:stretch>
                            <a:fillRect l="-300000" t="-1408" r="-103279" b="-7042"/>
                          </a:stretch>
                        </a:blipFill>
                      </a:tcPr>
                    </a:tc>
                    <a:tc>
                      <a:txBody>
                        <a:bodyPr/>
                        <a:lstStyle/>
                        <a:p>
                          <a:endParaRPr lang="en-US"/>
                        </a:p>
                      </a:txBody>
                      <a:tcPr>
                        <a:blipFill>
                          <a:blip r:embed="rId10"/>
                          <a:stretch>
                            <a:fillRect l="-400000" t="-1408" r="-3279" b="-7042"/>
                          </a:stretch>
                        </a:blipFill>
                      </a:tcPr>
                    </a:tc>
                    <a:extLst>
                      <a:ext uri="{0D108BD9-81ED-4DB2-BD59-A6C34878D82A}">
                        <a16:rowId xmlns:a16="http://schemas.microsoft.com/office/drawing/2014/main" val="14086916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8" name="Table 17">
                <a:extLst>
                  <a:ext uri="{FF2B5EF4-FFF2-40B4-BE49-F238E27FC236}">
                    <a16:creationId xmlns:a16="http://schemas.microsoft.com/office/drawing/2014/main" id="{B5B9492D-7498-4385-9728-94D3A3781FF2}"/>
                  </a:ext>
                </a:extLst>
              </p:cNvPr>
              <p:cNvGraphicFramePr>
                <a:graphicFrameLocks noGrp="1"/>
              </p:cNvGraphicFramePr>
              <p:nvPr>
                <p:extLst>
                  <p:ext uri="{D42A27DB-BD31-4B8C-83A1-F6EECF244321}">
                    <p14:modId xmlns:p14="http://schemas.microsoft.com/office/powerpoint/2010/main" val="2681866433"/>
                  </p:ext>
                </p:extLst>
              </p:nvPr>
            </p:nvGraphicFramePr>
            <p:xfrm>
              <a:off x="6642118" y="3274184"/>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1</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2</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𝑚</m:t>
                                </m:r>
                                <m:r>
                                  <a:rPr lang="en-US" sz="2200" i="1" smtClean="0">
                                    <a:solidFill>
                                      <a:schemeClr val="tx2"/>
                                    </a:solidFill>
                                    <a:latin typeface="Cambria Math" panose="02040503050406030204" pitchFamily="18" charset="0"/>
                                  </a:rPr>
                                  <m:t>3</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r>
                                  <a:rPr lang="en-US" sz="2200" i="1" smtClean="0">
                                    <a:solidFill>
                                      <a:schemeClr val="tx2"/>
                                    </a:solidFill>
                                    <a:latin typeface="Cambria Math" panose="02040503050406030204" pitchFamily="18" charset="0"/>
                                  </a:rPr>
                                  <m:t>…</m:t>
                                </m:r>
                              </m:oMath>
                            </m:oMathPara>
                          </a14:m>
                          <a:endParaRPr lang="en-US" sz="2200">
                            <a:solidFill>
                              <a:schemeClr val="tx2"/>
                            </a:solidFill>
                          </a:endParaRPr>
                        </a:p>
                      </a:txBody>
                      <a:tcP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1" i="1" smtClean="0">
                                        <a:solidFill>
                                          <a:schemeClr val="tx2"/>
                                        </a:solidFill>
                                        <a:latin typeface="Cambria Math" panose="02040503050406030204" pitchFamily="18" charset="0"/>
                                      </a:rPr>
                                    </m:ctrlPr>
                                  </m:sSubPr>
                                  <m:e>
                                    <m:r>
                                      <a:rPr lang="en-US" sz="2200" i="1" smtClean="0">
                                        <a:solidFill>
                                          <a:schemeClr val="tx2"/>
                                        </a:solidFill>
                                        <a:latin typeface="Cambria Math" panose="02040503050406030204" pitchFamily="18" charset="0"/>
                                      </a:rPr>
                                      <m:t>𝑚</m:t>
                                    </m:r>
                                  </m:e>
                                  <m:sub>
                                    <m:r>
                                      <a:rPr lang="en-US" sz="2200" i="1" smtClean="0">
                                        <a:solidFill>
                                          <a:schemeClr val="tx2"/>
                                        </a:solidFill>
                                        <a:latin typeface="Cambria Math" panose="02040503050406030204" pitchFamily="18" charset="0"/>
                                      </a:rPr>
                                      <m:t>𝑛</m:t>
                                    </m:r>
                                  </m:sub>
                                </m:sSub>
                              </m:oMath>
                            </m:oMathPara>
                          </a14:m>
                          <a:endParaRPr lang="en-US" sz="2200">
                            <a:solidFill>
                              <a:schemeClr val="tx2"/>
                            </a:solidFill>
                          </a:endParaRPr>
                        </a:p>
                      </a:txBody>
                      <a:tcPr>
                        <a:noFill/>
                      </a:tcPr>
                    </a:tc>
                    <a:extLst>
                      <a:ext uri="{0D108BD9-81ED-4DB2-BD59-A6C34878D82A}">
                        <a16:rowId xmlns:a16="http://schemas.microsoft.com/office/drawing/2014/main" val="1408691648"/>
                      </a:ext>
                    </a:extLst>
                  </a:tr>
                </a:tbl>
              </a:graphicData>
            </a:graphic>
          </p:graphicFrame>
        </mc:Choice>
        <mc:Fallback>
          <p:graphicFrame>
            <p:nvGraphicFramePr>
              <p:cNvPr id="18" name="Table 17">
                <a:extLst>
                  <a:ext uri="{FF2B5EF4-FFF2-40B4-BE49-F238E27FC236}">
                    <a16:creationId xmlns:a16="http://schemas.microsoft.com/office/drawing/2014/main" id="{B5B9492D-7498-4385-9728-94D3A3781FF2}"/>
                  </a:ext>
                </a:extLst>
              </p:cNvPr>
              <p:cNvGraphicFramePr>
                <a:graphicFrameLocks noGrp="1"/>
              </p:cNvGraphicFramePr>
              <p:nvPr>
                <p:extLst>
                  <p:ext uri="{D42A27DB-BD31-4B8C-83A1-F6EECF244321}">
                    <p14:modId xmlns:p14="http://schemas.microsoft.com/office/powerpoint/2010/main" val="2681866433"/>
                  </p:ext>
                </p:extLst>
              </p:nvPr>
            </p:nvGraphicFramePr>
            <p:xfrm>
              <a:off x="6642118" y="3274184"/>
              <a:ext cx="3702355" cy="426720"/>
            </p:xfrm>
            <a:graphic>
              <a:graphicData uri="http://schemas.openxmlformats.org/drawingml/2006/table">
                <a:tbl>
                  <a:tblPr firstRow="1" bandRow="1">
                    <a:tableStyleId>{5C22544A-7EE6-4342-B048-85BDC9FD1C3A}</a:tableStyleId>
                  </a:tblPr>
                  <a:tblGrid>
                    <a:gridCol w="740471">
                      <a:extLst>
                        <a:ext uri="{9D8B030D-6E8A-4147-A177-3AD203B41FA5}">
                          <a16:colId xmlns:a16="http://schemas.microsoft.com/office/drawing/2014/main" val="3716838371"/>
                        </a:ext>
                      </a:extLst>
                    </a:gridCol>
                    <a:gridCol w="740471">
                      <a:extLst>
                        <a:ext uri="{9D8B030D-6E8A-4147-A177-3AD203B41FA5}">
                          <a16:colId xmlns:a16="http://schemas.microsoft.com/office/drawing/2014/main" val="3966087537"/>
                        </a:ext>
                      </a:extLst>
                    </a:gridCol>
                    <a:gridCol w="740471">
                      <a:extLst>
                        <a:ext uri="{9D8B030D-6E8A-4147-A177-3AD203B41FA5}">
                          <a16:colId xmlns:a16="http://schemas.microsoft.com/office/drawing/2014/main" val="2200734201"/>
                        </a:ext>
                      </a:extLst>
                    </a:gridCol>
                    <a:gridCol w="740471">
                      <a:extLst>
                        <a:ext uri="{9D8B030D-6E8A-4147-A177-3AD203B41FA5}">
                          <a16:colId xmlns:a16="http://schemas.microsoft.com/office/drawing/2014/main" val="1650942615"/>
                        </a:ext>
                      </a:extLst>
                    </a:gridCol>
                    <a:gridCol w="740471">
                      <a:extLst>
                        <a:ext uri="{9D8B030D-6E8A-4147-A177-3AD203B41FA5}">
                          <a16:colId xmlns:a16="http://schemas.microsoft.com/office/drawing/2014/main" val="3931284458"/>
                        </a:ext>
                      </a:extLst>
                    </a:gridCol>
                  </a:tblGrid>
                  <a:tr h="426720">
                    <a:tc>
                      <a:txBody>
                        <a:bodyPr/>
                        <a:lstStyle/>
                        <a:p>
                          <a:endParaRPr lang="en-US"/>
                        </a:p>
                      </a:txBody>
                      <a:tcPr>
                        <a:blipFill>
                          <a:blip r:embed="rId11"/>
                          <a:stretch>
                            <a:fillRect l="-820" t="-1408" r="-402459" b="-5634"/>
                          </a:stretch>
                        </a:blipFill>
                      </a:tcPr>
                    </a:tc>
                    <a:tc>
                      <a:txBody>
                        <a:bodyPr/>
                        <a:lstStyle/>
                        <a:p>
                          <a:endParaRPr lang="en-US"/>
                        </a:p>
                      </a:txBody>
                      <a:tcPr>
                        <a:blipFill>
                          <a:blip r:embed="rId11"/>
                          <a:stretch>
                            <a:fillRect l="-101653" t="-1408" r="-305785" b="-5634"/>
                          </a:stretch>
                        </a:blipFill>
                      </a:tcPr>
                    </a:tc>
                    <a:tc>
                      <a:txBody>
                        <a:bodyPr/>
                        <a:lstStyle/>
                        <a:p>
                          <a:endParaRPr lang="en-US"/>
                        </a:p>
                      </a:txBody>
                      <a:tcPr>
                        <a:blipFill>
                          <a:blip r:embed="rId11"/>
                          <a:stretch>
                            <a:fillRect l="-200000" t="-1408" r="-203279" b="-5634"/>
                          </a:stretch>
                        </a:blipFill>
                      </a:tcPr>
                    </a:tc>
                    <a:tc>
                      <a:txBody>
                        <a:bodyPr/>
                        <a:lstStyle/>
                        <a:p>
                          <a:endParaRPr lang="en-US"/>
                        </a:p>
                      </a:txBody>
                      <a:tcPr>
                        <a:blipFill>
                          <a:blip r:embed="rId11"/>
                          <a:stretch>
                            <a:fillRect l="-302479" t="-1408" r="-104959" b="-5634"/>
                          </a:stretch>
                        </a:blipFill>
                      </a:tcPr>
                    </a:tc>
                    <a:tc>
                      <a:txBody>
                        <a:bodyPr/>
                        <a:lstStyle/>
                        <a:p>
                          <a:endParaRPr lang="en-US"/>
                        </a:p>
                      </a:txBody>
                      <a:tcPr>
                        <a:blipFill>
                          <a:blip r:embed="rId11"/>
                          <a:stretch>
                            <a:fillRect l="-399180" t="-1408" r="-4098" b="-5634"/>
                          </a:stretch>
                        </a:blipFill>
                      </a:tcPr>
                    </a:tc>
                    <a:extLst>
                      <a:ext uri="{0D108BD9-81ED-4DB2-BD59-A6C34878D82A}">
                        <a16:rowId xmlns:a16="http://schemas.microsoft.com/office/drawing/2014/main" val="140869164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9" name="Table 18">
                <a:extLst>
                  <a:ext uri="{FF2B5EF4-FFF2-40B4-BE49-F238E27FC236}">
                    <a16:creationId xmlns:a16="http://schemas.microsoft.com/office/drawing/2014/main" id="{894829CC-029A-4E56-8454-A9FB680F9686}"/>
                  </a:ext>
                </a:extLst>
              </p:cNvPr>
              <p:cNvGraphicFramePr>
                <a:graphicFrameLocks noGrp="1"/>
              </p:cNvGraphicFramePr>
              <p:nvPr>
                <p:extLst>
                  <p:ext uri="{D42A27DB-BD31-4B8C-83A1-F6EECF244321}">
                    <p14:modId xmlns:p14="http://schemas.microsoft.com/office/powerpoint/2010/main" val="1714424379"/>
                  </p:ext>
                </p:extLst>
              </p:nvPr>
            </p:nvGraphicFramePr>
            <p:xfrm>
              <a:off x="5823652" y="4554706"/>
              <a:ext cx="4880860" cy="426720"/>
            </p:xfrm>
            <a:graphic>
              <a:graphicData uri="http://schemas.openxmlformats.org/drawingml/2006/table">
                <a:tbl>
                  <a:tblPr firstRow="1" bandRow="1">
                    <a:tableStyleId>{5C22544A-7EE6-4342-B048-85BDC9FD1C3A}</a:tableStyleId>
                  </a:tblPr>
                  <a:tblGrid>
                    <a:gridCol w="1244968">
                      <a:extLst>
                        <a:ext uri="{9D8B030D-6E8A-4147-A177-3AD203B41FA5}">
                          <a16:colId xmlns:a16="http://schemas.microsoft.com/office/drawing/2014/main" val="3716838371"/>
                        </a:ext>
                      </a:extLst>
                    </a:gridCol>
                    <a:gridCol w="1403644">
                      <a:extLst>
                        <a:ext uri="{9D8B030D-6E8A-4147-A177-3AD203B41FA5}">
                          <a16:colId xmlns:a16="http://schemas.microsoft.com/office/drawing/2014/main" val="3966087537"/>
                        </a:ext>
                      </a:extLst>
                    </a:gridCol>
                    <a:gridCol w="864096">
                      <a:extLst>
                        <a:ext uri="{9D8B030D-6E8A-4147-A177-3AD203B41FA5}">
                          <a16:colId xmlns:a16="http://schemas.microsoft.com/office/drawing/2014/main" val="2200734201"/>
                        </a:ext>
                      </a:extLst>
                    </a:gridCol>
                    <a:gridCol w="1368152">
                      <a:extLst>
                        <a:ext uri="{9D8B030D-6E8A-4147-A177-3AD203B41FA5}">
                          <a16:colId xmlns:a16="http://schemas.microsoft.com/office/drawing/2014/main" val="3931284458"/>
                        </a:ext>
                      </a:extLst>
                    </a:gridCol>
                  </a:tblGrid>
                  <a:tr h="258574">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𝑘</m:t>
                                </m:r>
                                <m:r>
                                  <a:rPr lang="en-US" sz="2200" b="0" i="1" smtClean="0">
                                    <a:solidFill>
                                      <a:schemeClr val="tx2"/>
                                    </a:solidFill>
                                    <a:latin typeface="Cambria Math" panose="02040503050406030204" pitchFamily="18" charset="0"/>
                                  </a:rPr>
                                  <m:t>1⨁</m:t>
                                </m:r>
                                <m:r>
                                  <a:rPr lang="en-US" sz="2200" b="0" i="1" smtClean="0">
                                    <a:solidFill>
                                      <a:schemeClr val="tx2"/>
                                    </a:solidFill>
                                    <a:latin typeface="Cambria Math" panose="02040503050406030204" pitchFamily="18" charset="0"/>
                                  </a:rPr>
                                  <m:t>𝑚</m:t>
                                </m:r>
                                <m:r>
                                  <a:rPr lang="en-US" sz="2200" b="0" i="1" smtClean="0">
                                    <a:solidFill>
                                      <a:schemeClr val="tx2"/>
                                    </a:solidFill>
                                    <a:latin typeface="Cambria Math" panose="02040503050406030204" pitchFamily="18" charset="0"/>
                                  </a:rPr>
                                  <m:t>1</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Cambria Math" panose="02040503050406030204" pitchFamily="18" charset="0"/>
                                  </a:rPr>
                                  <m:t>𝑘</m:t>
                                </m:r>
                                <m:r>
                                  <a:rPr lang="en-US" sz="2200" b="0" i="1" smtClean="0">
                                    <a:solidFill>
                                      <a:schemeClr val="tx2"/>
                                    </a:solidFill>
                                    <a:latin typeface="Cambria Math" panose="02040503050406030204" pitchFamily="18" charset="0"/>
                                    <a:ea typeface="Cambria Math" panose="02040503050406030204" pitchFamily="18" charset="0"/>
                                  </a:rPr>
                                  <m:t>2⨁</m:t>
                                </m:r>
                                <m:r>
                                  <a:rPr lang="en-US" sz="2200" b="0" i="1" smtClean="0">
                                    <a:solidFill>
                                      <a:schemeClr val="tx2"/>
                                    </a:solidFill>
                                    <a:latin typeface="Cambria Math" panose="02040503050406030204" pitchFamily="18" charset="0"/>
                                    <a:ea typeface="Cambria Math" panose="02040503050406030204" pitchFamily="18" charset="0"/>
                                  </a:rPr>
                                  <m:t>𝑚</m:t>
                                </m:r>
                                <m:r>
                                  <a:rPr lang="en-US" sz="2200" b="0" i="1" smtClean="0">
                                    <a:solidFill>
                                      <a:schemeClr val="tx2"/>
                                    </a:solidFill>
                                    <a:latin typeface="Cambria Math" panose="02040503050406030204" pitchFamily="18" charset="0"/>
                                    <a:ea typeface="Cambria Math" panose="02040503050406030204" pitchFamily="18" charset="0"/>
                                  </a:rPr>
                                  <m:t>2</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rPr>
                                  <m:t>…</m:t>
                                </m:r>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14:m>
                            <m:oMathPara xmlns:m="http://schemas.openxmlformats.org/officeDocument/2006/math">
                              <m:oMathParaPr>
                                <m:jc m:val="centerGroup"/>
                              </m:oMathParaPr>
                              <m:oMath xmlns:m="http://schemas.openxmlformats.org/officeDocument/2006/math">
                                <m:sSub>
                                  <m:sSubPr>
                                    <m:ctrlPr>
                                      <a:rPr lang="en-US" sz="2200" b="0" i="1" smtClean="0">
                                        <a:solidFill>
                                          <a:schemeClr val="tx2"/>
                                        </a:solidFill>
                                        <a:latin typeface="Cambria Math" panose="02040503050406030204" pitchFamily="18" charset="0"/>
                                      </a:rPr>
                                    </m:ctrlPr>
                                  </m:sSubPr>
                                  <m:e>
                                    <m:sSub>
                                      <m:sSubPr>
                                        <m:ctrlPr>
                                          <a:rPr lang="en-US" sz="2200" b="0" i="1" smtClean="0">
                                            <a:solidFill>
                                              <a:schemeClr val="tx2"/>
                                            </a:solidFill>
                                            <a:latin typeface="Cambria Math" panose="02040503050406030204" pitchFamily="18" charset="0"/>
                                          </a:rPr>
                                        </m:ctrlPr>
                                      </m:sSubPr>
                                      <m:e>
                                        <m:r>
                                          <a:rPr lang="en-US" sz="2200" b="0" i="1" smtClean="0">
                                            <a:solidFill>
                                              <a:schemeClr val="tx2"/>
                                            </a:solidFill>
                                            <a:latin typeface="Cambria Math" panose="02040503050406030204" pitchFamily="18" charset="0"/>
                                          </a:rPr>
                                          <m:t>𝑘</m:t>
                                        </m:r>
                                      </m:e>
                                      <m:sub>
                                        <m:r>
                                          <a:rPr lang="en-US" sz="2200" b="0" i="1" smtClean="0">
                                            <a:solidFill>
                                              <a:schemeClr val="tx2"/>
                                            </a:solidFill>
                                            <a:latin typeface="Cambria Math" panose="02040503050406030204" pitchFamily="18" charset="0"/>
                                          </a:rPr>
                                          <m:t>𝑛</m:t>
                                        </m:r>
                                      </m:sub>
                                    </m:sSub>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rPr>
                                      <m:t>𝑚</m:t>
                                    </m:r>
                                  </m:e>
                                  <m:sub>
                                    <m:r>
                                      <a:rPr lang="en-US" sz="2200" b="0" i="1" smtClean="0">
                                        <a:solidFill>
                                          <a:schemeClr val="tx2"/>
                                        </a:solidFill>
                                        <a:latin typeface="Cambria Math" panose="02040503050406030204" pitchFamily="18" charset="0"/>
                                      </a:rPr>
                                      <m:t>𝑛</m:t>
                                    </m:r>
                                  </m:sub>
                                </m:sSub>
                              </m:oMath>
                            </m:oMathPara>
                          </a14:m>
                          <a:endParaRPr lang="en-US" sz="2200" b="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691648"/>
                      </a:ext>
                    </a:extLst>
                  </a:tr>
                </a:tbl>
              </a:graphicData>
            </a:graphic>
          </p:graphicFrame>
        </mc:Choice>
        <mc:Fallback>
          <p:graphicFrame>
            <p:nvGraphicFramePr>
              <p:cNvPr id="19" name="Table 18">
                <a:extLst>
                  <a:ext uri="{FF2B5EF4-FFF2-40B4-BE49-F238E27FC236}">
                    <a16:creationId xmlns:a16="http://schemas.microsoft.com/office/drawing/2014/main" id="{894829CC-029A-4E56-8454-A9FB680F9686}"/>
                  </a:ext>
                </a:extLst>
              </p:cNvPr>
              <p:cNvGraphicFramePr>
                <a:graphicFrameLocks noGrp="1"/>
              </p:cNvGraphicFramePr>
              <p:nvPr>
                <p:extLst>
                  <p:ext uri="{D42A27DB-BD31-4B8C-83A1-F6EECF244321}">
                    <p14:modId xmlns:p14="http://schemas.microsoft.com/office/powerpoint/2010/main" val="1714424379"/>
                  </p:ext>
                </p:extLst>
              </p:nvPr>
            </p:nvGraphicFramePr>
            <p:xfrm>
              <a:off x="5823652" y="4554706"/>
              <a:ext cx="4880860" cy="426720"/>
            </p:xfrm>
            <a:graphic>
              <a:graphicData uri="http://schemas.openxmlformats.org/drawingml/2006/table">
                <a:tbl>
                  <a:tblPr firstRow="1" bandRow="1">
                    <a:tableStyleId>{5C22544A-7EE6-4342-B048-85BDC9FD1C3A}</a:tableStyleId>
                  </a:tblPr>
                  <a:tblGrid>
                    <a:gridCol w="1244968">
                      <a:extLst>
                        <a:ext uri="{9D8B030D-6E8A-4147-A177-3AD203B41FA5}">
                          <a16:colId xmlns:a16="http://schemas.microsoft.com/office/drawing/2014/main" val="3716838371"/>
                        </a:ext>
                      </a:extLst>
                    </a:gridCol>
                    <a:gridCol w="1403644">
                      <a:extLst>
                        <a:ext uri="{9D8B030D-6E8A-4147-A177-3AD203B41FA5}">
                          <a16:colId xmlns:a16="http://schemas.microsoft.com/office/drawing/2014/main" val="3966087537"/>
                        </a:ext>
                      </a:extLst>
                    </a:gridCol>
                    <a:gridCol w="864096">
                      <a:extLst>
                        <a:ext uri="{9D8B030D-6E8A-4147-A177-3AD203B41FA5}">
                          <a16:colId xmlns:a16="http://schemas.microsoft.com/office/drawing/2014/main" val="2200734201"/>
                        </a:ext>
                      </a:extLst>
                    </a:gridCol>
                    <a:gridCol w="1368152">
                      <a:extLst>
                        <a:ext uri="{9D8B030D-6E8A-4147-A177-3AD203B41FA5}">
                          <a16:colId xmlns:a16="http://schemas.microsoft.com/office/drawing/2014/main" val="3931284458"/>
                        </a:ext>
                      </a:extLst>
                    </a:gridCol>
                  </a:tblGrid>
                  <a:tr h="42672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r="-292647"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l="-88312" r="-158442"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l="-308511" r="-159574" b="-5634"/>
                          </a:stretch>
                        </a:blip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2"/>
                          <a:stretch>
                            <a:fillRect l="-256000" b="-5634"/>
                          </a:stretch>
                        </a:blipFill>
                      </a:tcPr>
                    </a:tc>
                    <a:extLst>
                      <a:ext uri="{0D108BD9-81ED-4DB2-BD59-A6C34878D82A}">
                        <a16:rowId xmlns:a16="http://schemas.microsoft.com/office/drawing/2014/main" val="1408691648"/>
                      </a:ext>
                    </a:extLst>
                  </a:tr>
                </a:tbl>
              </a:graphicData>
            </a:graphic>
          </p:graphicFrame>
        </mc:Fallback>
      </mc:AlternateContent>
      <p:cxnSp>
        <p:nvCxnSpPr>
          <p:cNvPr id="11" name="Straight Connector 10">
            <a:extLst>
              <a:ext uri="{FF2B5EF4-FFF2-40B4-BE49-F238E27FC236}">
                <a16:creationId xmlns:a16="http://schemas.microsoft.com/office/drawing/2014/main" id="{3980207B-01BF-47D3-817A-6F692EAFAFB3}"/>
              </a:ext>
            </a:extLst>
          </p:cNvPr>
          <p:cNvCxnSpPr/>
          <p:nvPr/>
        </p:nvCxnSpPr>
        <p:spPr bwMode="auto">
          <a:xfrm>
            <a:off x="6096000" y="4220840"/>
            <a:ext cx="4248472" cy="14514"/>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32714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96" y="16311"/>
            <a:ext cx="7200800"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(3 of 8)</a:t>
            </a:r>
            <a:endParaRPr lang="en-US" sz="2800"/>
          </a:p>
        </p:txBody>
      </p:sp>
      <p:sp>
        <p:nvSpPr>
          <p:cNvPr id="3" name="Content Placeholder 2"/>
          <p:cNvSpPr>
            <a:spLocks noGrp="1"/>
          </p:cNvSpPr>
          <p:nvPr>
            <p:ph idx="1"/>
          </p:nvPr>
        </p:nvSpPr>
        <p:spPr>
          <a:xfrm>
            <a:off x="479376" y="1124744"/>
            <a:ext cx="11089232" cy="4628949"/>
          </a:xfrm>
        </p:spPr>
        <p:txBody>
          <a:bodyPr wrap="square">
            <a:spAutoFit/>
          </a:bodyPr>
          <a:lstStyle/>
          <a:p>
            <a:pPr lvl="0"/>
            <a:r>
              <a:rPr lang="en-US" sz="2200"/>
              <a:t>Encrypts a digital data stream </a:t>
            </a:r>
            <a:r>
              <a:rPr lang="en-US" sz="2200" b="1"/>
              <a:t>one bit or one byte </a:t>
            </a:r>
            <a:r>
              <a:rPr lang="en-US" sz="2200"/>
              <a:t>at a time</a:t>
            </a:r>
          </a:p>
          <a:p>
            <a:pPr lvl="1"/>
            <a:r>
              <a:rPr lang="en-US" sz="2200"/>
              <a:t>Examples:</a:t>
            </a:r>
          </a:p>
          <a:p>
            <a:pPr lvl="2"/>
            <a:r>
              <a:rPr lang="en-US" sz="2200" b="1" err="1"/>
              <a:t>Autokeyed</a:t>
            </a:r>
            <a:r>
              <a:rPr lang="en-US" sz="2200"/>
              <a:t> </a:t>
            </a:r>
            <a:r>
              <a:rPr lang="en-US" sz="2200" err="1"/>
              <a:t>Vigenère</a:t>
            </a:r>
            <a:r>
              <a:rPr lang="en-US" sz="2200"/>
              <a:t> cipher</a:t>
            </a:r>
          </a:p>
          <a:p>
            <a:pPr lvl="2"/>
            <a:r>
              <a:rPr lang="en-US" sz="2200" err="1"/>
              <a:t>Vernam</a:t>
            </a:r>
            <a:r>
              <a:rPr lang="en-US" sz="2200"/>
              <a:t> cipher</a:t>
            </a:r>
          </a:p>
          <a:p>
            <a:pPr lvl="0"/>
            <a:r>
              <a:rPr lang="en-US" sz="2200"/>
              <a:t>In the ideal case, a one-time pad version of the </a:t>
            </a:r>
            <a:r>
              <a:rPr lang="en-US" sz="2200" err="1"/>
              <a:t>Vernam</a:t>
            </a:r>
            <a:r>
              <a:rPr lang="en-US" sz="2200"/>
              <a:t> cipher would be used, in which the </a:t>
            </a:r>
            <a:r>
              <a:rPr lang="en-US" sz="2200" err="1"/>
              <a:t>keystream</a:t>
            </a:r>
            <a:r>
              <a:rPr lang="en-US" sz="2200"/>
              <a:t> is as long as the plaintext bit stream</a:t>
            </a:r>
          </a:p>
          <a:p>
            <a:pPr lvl="1"/>
            <a:r>
              <a:rPr lang="en-US" sz="2200"/>
              <a:t>If the cryptographic </a:t>
            </a:r>
            <a:r>
              <a:rPr lang="en-US" sz="2200" err="1"/>
              <a:t>keystream</a:t>
            </a:r>
            <a:r>
              <a:rPr lang="en-US" sz="2200"/>
              <a:t> is random, then this cipher is unbreakable by any means other than acquiring the </a:t>
            </a:r>
            <a:r>
              <a:rPr lang="en-US" sz="2200" err="1"/>
              <a:t>keystream</a:t>
            </a:r>
            <a:endParaRPr lang="en-US" sz="2200"/>
          </a:p>
          <a:p>
            <a:pPr lvl="2"/>
            <a:r>
              <a:rPr lang="en-US" sz="2200" err="1"/>
              <a:t>Keystream</a:t>
            </a:r>
            <a:r>
              <a:rPr lang="en-US" sz="2200"/>
              <a:t> must be provided to both users in advance via some independent and secure channel</a:t>
            </a:r>
          </a:p>
          <a:p>
            <a:pPr lvl="2"/>
            <a:r>
              <a:rPr lang="en-US" sz="2200"/>
              <a:t>This introduces insurmountable logistical problems if the intended data traffic is very large</a:t>
            </a:r>
          </a:p>
        </p:txBody>
      </p:sp>
    </p:spTree>
    <p:extLst>
      <p:ext uri="{BB962C8B-B14F-4D97-AF65-F5344CB8AC3E}">
        <p14:creationId xmlns:p14="http://schemas.microsoft.com/office/powerpoint/2010/main" val="1248028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534" y="188640"/>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(4 of 8)</a:t>
            </a:r>
            <a:endParaRPr lang="en-US" sz="2800"/>
          </a:p>
        </p:txBody>
      </p:sp>
      <p:sp>
        <p:nvSpPr>
          <p:cNvPr id="3" name="Content Placeholder 2"/>
          <p:cNvSpPr>
            <a:spLocks noGrp="1"/>
          </p:cNvSpPr>
          <p:nvPr>
            <p:ph idx="1"/>
          </p:nvPr>
        </p:nvSpPr>
        <p:spPr>
          <a:xfrm>
            <a:off x="479376" y="1268761"/>
            <a:ext cx="10188624" cy="2825379"/>
          </a:xfrm>
        </p:spPr>
        <p:txBody>
          <a:bodyPr wrap="square">
            <a:spAutoFit/>
          </a:bodyPr>
          <a:lstStyle/>
          <a:p>
            <a:pPr lvl="0"/>
            <a:r>
              <a:rPr lang="en-US" sz="2400"/>
              <a:t>For practical: must be implemented as an algorithmic to </a:t>
            </a:r>
            <a:r>
              <a:rPr lang="en-US" sz="2400" b="1"/>
              <a:t>generate key bit stream </a:t>
            </a:r>
            <a:r>
              <a:rPr lang="en-US" sz="2400"/>
              <a:t>(both users)</a:t>
            </a:r>
          </a:p>
          <a:p>
            <a:pPr lvl="1">
              <a:lnSpc>
                <a:spcPct val="150000"/>
              </a:lnSpc>
            </a:pPr>
            <a:r>
              <a:rPr lang="en-US" sz="2400"/>
              <a:t>It must be computationally impractical to predict future portions of the bit stream based on previous portions of the bit stream</a:t>
            </a:r>
          </a:p>
          <a:p>
            <a:pPr lvl="1"/>
            <a:r>
              <a:rPr lang="en-US" sz="2400"/>
              <a:t>The two users need only share the </a:t>
            </a:r>
            <a:r>
              <a:rPr lang="en-US" sz="2400">
                <a:solidFill>
                  <a:srgbClr val="FF0000"/>
                </a:solidFill>
              </a:rPr>
              <a:t>generating key </a:t>
            </a:r>
            <a:r>
              <a:rPr lang="en-US" sz="2400"/>
              <a:t>and each can produce the </a:t>
            </a:r>
            <a:r>
              <a:rPr lang="en-US" sz="2400" err="1"/>
              <a:t>keystream</a:t>
            </a:r>
            <a:endParaRPr lang="en-US" sz="2400"/>
          </a:p>
        </p:txBody>
      </p:sp>
    </p:spTree>
    <p:extLst>
      <p:ext uri="{BB962C8B-B14F-4D97-AF65-F5344CB8AC3E}">
        <p14:creationId xmlns:p14="http://schemas.microsoft.com/office/powerpoint/2010/main" val="316259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7796" y="260648"/>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(5 of 8)</a:t>
            </a:r>
            <a:endParaRPr lang="en-US" sz="2800"/>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830930" y="1162139"/>
            <a:ext cx="10530140" cy="5147182"/>
          </a:xfrm>
          <a:prstGeom prst="rect">
            <a:avLst/>
          </a:prstGeom>
        </p:spPr>
      </p:pic>
      <p:sp>
        <p:nvSpPr>
          <p:cNvPr id="3" name="TextBox 2">
            <a:extLst>
              <a:ext uri="{FF2B5EF4-FFF2-40B4-BE49-F238E27FC236}">
                <a16:creationId xmlns:a16="http://schemas.microsoft.com/office/drawing/2014/main" id="{8CFC9773-178A-7331-9AB0-6EBE8391671D}"/>
              </a:ext>
            </a:extLst>
          </p:cNvPr>
          <p:cNvSpPr txBox="1"/>
          <p:nvPr/>
        </p:nvSpPr>
        <p:spPr>
          <a:xfrm>
            <a:off x="8400256" y="1162139"/>
            <a:ext cx="2172390" cy="523220"/>
          </a:xfrm>
          <a:prstGeom prst="rect">
            <a:avLst/>
          </a:prstGeom>
          <a:noFill/>
        </p:spPr>
        <p:txBody>
          <a:bodyPr wrap="none" rtlCol="0">
            <a:spAutoFit/>
          </a:bodyPr>
          <a:lstStyle/>
          <a:p>
            <a:r>
              <a:rPr lang="en-US">
                <a:solidFill>
                  <a:srgbClr val="FF0000"/>
                </a:solidFill>
              </a:rPr>
              <a:t>“Secret Seed”</a:t>
            </a:r>
          </a:p>
        </p:txBody>
      </p:sp>
    </p:spTree>
    <p:extLst>
      <p:ext uri="{BB962C8B-B14F-4D97-AF65-F5344CB8AC3E}">
        <p14:creationId xmlns:p14="http://schemas.microsoft.com/office/powerpoint/2010/main" val="214727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86496"/>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(6 of 8)</a:t>
            </a:r>
            <a:endParaRPr lang="en-US" sz="2800"/>
          </a:p>
        </p:txBody>
      </p:sp>
      <p:sp>
        <p:nvSpPr>
          <p:cNvPr id="4" name="TextBox 3">
            <a:extLst>
              <a:ext uri="{FF2B5EF4-FFF2-40B4-BE49-F238E27FC236}">
                <a16:creationId xmlns:a16="http://schemas.microsoft.com/office/drawing/2014/main" id="{6957D741-A809-4EE9-9974-2EBA419F3776}"/>
              </a:ext>
            </a:extLst>
          </p:cNvPr>
          <p:cNvSpPr txBox="1"/>
          <p:nvPr/>
        </p:nvSpPr>
        <p:spPr>
          <a:xfrm>
            <a:off x="2119328" y="2149307"/>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a:t>Chaotic-based cryptosystem</a:t>
            </a:r>
          </a:p>
        </p:txBody>
      </p:sp>
      <p:sp>
        <p:nvSpPr>
          <p:cNvPr id="5" name="Rectangle 4">
            <a:extLst>
              <a:ext uri="{FF2B5EF4-FFF2-40B4-BE49-F238E27FC236}">
                <a16:creationId xmlns:a16="http://schemas.microsoft.com/office/drawing/2014/main" id="{771A0CED-F398-4607-AE97-E21FC4294F4F}"/>
              </a:ext>
            </a:extLst>
          </p:cNvPr>
          <p:cNvSpPr/>
          <p:nvPr/>
        </p:nvSpPr>
        <p:spPr>
          <a:xfrm>
            <a:off x="2184600" y="2564904"/>
            <a:ext cx="7822800" cy="523220"/>
          </a:xfrm>
          <a:prstGeom prst="rect">
            <a:avLst/>
          </a:prstGeom>
        </p:spPr>
        <p:txBody>
          <a:bodyPr wrap="square">
            <a:spAutoFit/>
          </a:bodyPr>
          <a:lstStyle/>
          <a:p>
            <a:r>
              <a:rPr lang="en-US"/>
              <a:t>https://en.wikipedia.org/wiki/List_of_chaotic_maps</a:t>
            </a:r>
          </a:p>
        </p:txBody>
      </p:sp>
      <p:sp>
        <p:nvSpPr>
          <p:cNvPr id="6" name="TextBox 5">
            <a:extLst>
              <a:ext uri="{FF2B5EF4-FFF2-40B4-BE49-F238E27FC236}">
                <a16:creationId xmlns:a16="http://schemas.microsoft.com/office/drawing/2014/main" id="{D6565C59-0D33-497F-B317-F5192884C443}"/>
              </a:ext>
            </a:extLst>
          </p:cNvPr>
          <p:cNvSpPr txBox="1"/>
          <p:nvPr/>
        </p:nvSpPr>
        <p:spPr>
          <a:xfrm>
            <a:off x="2162755" y="1104003"/>
            <a:ext cx="3033138" cy="523220"/>
          </a:xfrm>
          <a:prstGeom prst="rect">
            <a:avLst/>
          </a:prstGeom>
          <a:noFill/>
        </p:spPr>
        <p:txBody>
          <a:bodyPr wrap="none" rtlCol="0">
            <a:spAutoFit/>
          </a:bodyPr>
          <a:lstStyle/>
          <a:p>
            <a:pPr marL="457200" indent="-457200">
              <a:buFont typeface="Wingdings" panose="05000000000000000000" pitchFamily="2" charset="2"/>
              <a:buChar char="Ø"/>
            </a:pPr>
            <a:r>
              <a:rPr lang="en-US" b="1"/>
              <a:t>Rivest Cipher 4</a:t>
            </a:r>
          </a:p>
        </p:txBody>
      </p:sp>
      <p:sp>
        <p:nvSpPr>
          <p:cNvPr id="7" name="Rectangle 6">
            <a:extLst>
              <a:ext uri="{FF2B5EF4-FFF2-40B4-BE49-F238E27FC236}">
                <a16:creationId xmlns:a16="http://schemas.microsoft.com/office/drawing/2014/main" id="{4FDD19FD-8CC1-4C7B-99C1-9C2A19DAEE01}"/>
              </a:ext>
            </a:extLst>
          </p:cNvPr>
          <p:cNvSpPr/>
          <p:nvPr/>
        </p:nvSpPr>
        <p:spPr>
          <a:xfrm>
            <a:off x="2302544" y="1626087"/>
            <a:ext cx="6637772" cy="523220"/>
          </a:xfrm>
          <a:prstGeom prst="rect">
            <a:avLst/>
          </a:prstGeom>
        </p:spPr>
        <p:txBody>
          <a:bodyPr wrap="square">
            <a:spAutoFit/>
          </a:bodyPr>
          <a:lstStyle/>
          <a:p>
            <a:r>
              <a:rPr lang="en-US"/>
              <a:t>https://en.wikipedia.org/wiki/RC4</a:t>
            </a:r>
          </a:p>
        </p:txBody>
      </p:sp>
      <p:pic>
        <p:nvPicPr>
          <p:cNvPr id="10" name="Picture 9">
            <a:extLst>
              <a:ext uri="{FF2B5EF4-FFF2-40B4-BE49-F238E27FC236}">
                <a16:creationId xmlns:a16="http://schemas.microsoft.com/office/drawing/2014/main" id="{F70E88E5-5CC6-4862-86C2-ADFC3C76EBA6}"/>
              </a:ext>
            </a:extLst>
          </p:cNvPr>
          <p:cNvPicPr>
            <a:picLocks noChangeAspect="1"/>
          </p:cNvPicPr>
          <p:nvPr/>
        </p:nvPicPr>
        <p:blipFill>
          <a:blip r:embed="rId3"/>
          <a:stretch>
            <a:fillRect/>
          </a:stretch>
        </p:blipFill>
        <p:spPr>
          <a:xfrm>
            <a:off x="1714464" y="3194612"/>
            <a:ext cx="8774025" cy="3098354"/>
          </a:xfrm>
          <a:prstGeom prst="rect">
            <a:avLst/>
          </a:prstGeom>
        </p:spPr>
      </p:pic>
    </p:spTree>
    <p:extLst>
      <p:ext uri="{BB962C8B-B14F-4D97-AF65-F5344CB8AC3E}">
        <p14:creationId xmlns:p14="http://schemas.microsoft.com/office/powerpoint/2010/main" val="4095202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177" y="121939"/>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(7 of 8)</a:t>
            </a:r>
            <a:endParaRPr lang="en-US" sz="2800"/>
          </a:p>
        </p:txBody>
      </p:sp>
      <p:sp>
        <p:nvSpPr>
          <p:cNvPr id="4" name="TextBox 3">
            <a:extLst>
              <a:ext uri="{FF2B5EF4-FFF2-40B4-BE49-F238E27FC236}">
                <a16:creationId xmlns:a16="http://schemas.microsoft.com/office/drawing/2014/main" id="{6957D741-A809-4EE9-9974-2EBA419F3776}"/>
              </a:ext>
            </a:extLst>
          </p:cNvPr>
          <p:cNvSpPr txBox="1"/>
          <p:nvPr/>
        </p:nvSpPr>
        <p:spPr>
          <a:xfrm>
            <a:off x="5414823" y="920836"/>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a:t>Chaotic-based cryptosystem</a:t>
            </a:r>
          </a:p>
        </p:txBody>
      </p:sp>
      <p:sp>
        <p:nvSpPr>
          <p:cNvPr id="8" name="TextBox 7">
            <a:extLst>
              <a:ext uri="{FF2B5EF4-FFF2-40B4-BE49-F238E27FC236}">
                <a16:creationId xmlns:a16="http://schemas.microsoft.com/office/drawing/2014/main" id="{4E3EA6CF-A0E5-49DE-A465-3317157BC72F}"/>
              </a:ext>
            </a:extLst>
          </p:cNvPr>
          <p:cNvSpPr txBox="1"/>
          <p:nvPr/>
        </p:nvSpPr>
        <p:spPr>
          <a:xfrm>
            <a:off x="687688" y="1340768"/>
            <a:ext cx="2066591" cy="954107"/>
          </a:xfrm>
          <a:prstGeom prst="rect">
            <a:avLst/>
          </a:prstGeom>
          <a:noFill/>
        </p:spPr>
        <p:txBody>
          <a:bodyPr wrap="none" rtlCol="0">
            <a:spAutoFit/>
          </a:bodyPr>
          <a:lstStyle/>
          <a:p>
            <a:r>
              <a:rPr lang="en-US"/>
              <a:t>Example: </a:t>
            </a:r>
          </a:p>
          <a:p>
            <a:r>
              <a:rPr lang="en-US"/>
              <a:t>Logistic map</a:t>
            </a:r>
          </a:p>
        </p:txBody>
      </p:sp>
      <p:graphicFrame>
        <p:nvGraphicFramePr>
          <p:cNvPr id="11" name="Object 10">
            <a:extLst>
              <a:ext uri="{FF2B5EF4-FFF2-40B4-BE49-F238E27FC236}">
                <a16:creationId xmlns:a16="http://schemas.microsoft.com/office/drawing/2014/main" id="{27F775AB-A9AF-47AA-B871-4D875D89AC4B}"/>
              </a:ext>
            </a:extLst>
          </p:cNvPr>
          <p:cNvGraphicFramePr>
            <a:graphicFrameLocks noChangeAspect="1"/>
          </p:cNvGraphicFramePr>
          <p:nvPr>
            <p:extLst>
              <p:ext uri="{D42A27DB-BD31-4B8C-83A1-F6EECF244321}">
                <p14:modId xmlns:p14="http://schemas.microsoft.com/office/powerpoint/2010/main" val="3171844520"/>
              </p:ext>
            </p:extLst>
          </p:nvPr>
        </p:nvGraphicFramePr>
        <p:xfrm>
          <a:off x="1176878" y="2262286"/>
          <a:ext cx="2387600" cy="461963"/>
        </p:xfrm>
        <a:graphic>
          <a:graphicData uri="http://schemas.openxmlformats.org/presentationml/2006/ole">
            <mc:AlternateContent xmlns:mc="http://schemas.openxmlformats.org/markup-compatibility/2006">
              <mc:Choice xmlns:v="urn:schemas-microsoft-com:vml" Requires="v">
                <p:oleObj name="Equation" r:id="rId3" imgW="2387520" imgH="457200" progId="Equation.DSMT4">
                  <p:embed/>
                </p:oleObj>
              </mc:Choice>
              <mc:Fallback>
                <p:oleObj name="Equation" r:id="rId3" imgW="2387520" imgH="457200" progId="Equation.DSMT4">
                  <p:embed/>
                  <p:pic>
                    <p:nvPicPr>
                      <p:cNvPr id="11" name="Object 10">
                        <a:extLst>
                          <a:ext uri="{FF2B5EF4-FFF2-40B4-BE49-F238E27FC236}">
                            <a16:creationId xmlns:a16="http://schemas.microsoft.com/office/drawing/2014/main" id="{27F775AB-A9AF-47AA-B871-4D875D89AC4B}"/>
                          </a:ext>
                        </a:extLst>
                      </p:cNvPr>
                      <p:cNvPicPr>
                        <a:picLocks noChangeAspect="1" noChangeArrowheads="1"/>
                      </p:cNvPicPr>
                      <p:nvPr/>
                    </p:nvPicPr>
                    <p:blipFill>
                      <a:blip r:embed="rId4"/>
                      <a:srcRect/>
                      <a:stretch>
                        <a:fillRect/>
                      </a:stretch>
                    </p:blipFill>
                    <p:spPr bwMode="auto">
                      <a:xfrm>
                        <a:off x="1176878" y="2262286"/>
                        <a:ext cx="23876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6E19B60-53A4-46F4-8C44-D088959B8378}"/>
                  </a:ext>
                </a:extLst>
              </p:cNvPr>
              <p:cNvSpPr txBox="1"/>
              <p:nvPr/>
            </p:nvSpPr>
            <p:spPr>
              <a:xfrm>
                <a:off x="588383" y="2932025"/>
                <a:ext cx="2557303" cy="954107"/>
              </a:xfrm>
              <a:prstGeom prst="rect">
                <a:avLst/>
              </a:prstGeom>
              <a:noFill/>
            </p:spPr>
            <p:txBody>
              <a:bodyPr wrap="none" rtlCol="0">
                <a:spAutoFit/>
              </a:bodyPr>
              <a:lstStyle/>
              <a:p>
                <a:r>
                  <a:rPr lang="en-US"/>
                  <a:t>Input (seed):</a:t>
                </a:r>
              </a:p>
              <a:p>
                <a:r>
                  <a:rPr lang="en-US"/>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 </m:t>
                    </m:r>
                    <m:r>
                      <a:rPr lang="en-US" i="1">
                        <a:latin typeface="Cambria Math" panose="02040503050406030204" pitchFamily="18" charset="0"/>
                      </a:rPr>
                      <m:t>𝑟</m:t>
                    </m:r>
                    <m:r>
                      <a:rPr lang="en-US" i="1">
                        <a:latin typeface="Cambria Math" panose="02040503050406030204" pitchFamily="18" charset="0"/>
                      </a:rPr>
                      <m:t>∈(3.6, 4)</m:t>
                    </m:r>
                  </m:oMath>
                </a14:m>
                <a:endParaRPr lang="en-US"/>
              </a:p>
            </p:txBody>
          </p:sp>
        </mc:Choice>
        <mc:Fallback>
          <p:sp>
            <p:nvSpPr>
              <p:cNvPr id="12" name="TextBox 11">
                <a:extLst>
                  <a:ext uri="{FF2B5EF4-FFF2-40B4-BE49-F238E27FC236}">
                    <a16:creationId xmlns:a16="http://schemas.microsoft.com/office/drawing/2014/main" id="{06E19B60-53A4-46F4-8C44-D088959B8378}"/>
                  </a:ext>
                </a:extLst>
              </p:cNvPr>
              <p:cNvSpPr txBox="1">
                <a:spLocks noRot="1" noChangeAspect="1" noMove="1" noResize="1" noEditPoints="1" noAdjustHandles="1" noChangeArrowheads="1" noChangeShapeType="1" noTextEdit="1"/>
              </p:cNvSpPr>
              <p:nvPr/>
            </p:nvSpPr>
            <p:spPr>
              <a:xfrm>
                <a:off x="588383" y="2932025"/>
                <a:ext cx="2557303" cy="954107"/>
              </a:xfrm>
              <a:prstGeom prst="rect">
                <a:avLst/>
              </a:prstGeom>
              <a:blipFill>
                <a:blip r:embed="rId5"/>
                <a:stretch>
                  <a:fillRect l="-5012" t="-7051"/>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C32F6778-7247-4D03-97EA-4D91B77BDD79}"/>
              </a:ext>
            </a:extLst>
          </p:cNvPr>
          <p:cNvPicPr>
            <a:picLocks noChangeAspect="1"/>
          </p:cNvPicPr>
          <p:nvPr/>
        </p:nvPicPr>
        <p:blipFill>
          <a:blip r:embed="rId6"/>
          <a:stretch>
            <a:fillRect/>
          </a:stretch>
        </p:blipFill>
        <p:spPr>
          <a:xfrm>
            <a:off x="5286589" y="2106940"/>
            <a:ext cx="5184427" cy="3539509"/>
          </a:xfrm>
          <a:prstGeom prst="rect">
            <a:avLst/>
          </a:prstGeom>
        </p:spPr>
      </p:pic>
      <p:sp>
        <p:nvSpPr>
          <p:cNvPr id="14" name="TextBox 13">
            <a:extLst>
              <a:ext uri="{FF2B5EF4-FFF2-40B4-BE49-F238E27FC236}">
                <a16:creationId xmlns:a16="http://schemas.microsoft.com/office/drawing/2014/main" id="{DD940C6E-6061-4765-BBD1-B2A5AD786396}"/>
              </a:ext>
            </a:extLst>
          </p:cNvPr>
          <p:cNvSpPr txBox="1"/>
          <p:nvPr/>
        </p:nvSpPr>
        <p:spPr>
          <a:xfrm>
            <a:off x="546471" y="3830784"/>
            <a:ext cx="1370888" cy="523220"/>
          </a:xfrm>
          <a:prstGeom prst="rect">
            <a:avLst/>
          </a:prstGeom>
          <a:noFill/>
        </p:spPr>
        <p:txBody>
          <a:bodyPr wrap="none" rtlCol="0">
            <a:spAutoFit/>
          </a:bodyPr>
          <a:lstStyle/>
          <a:p>
            <a:r>
              <a:rPr lang="en-US"/>
              <a:t>Output: </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6050EB1-00F7-4D2D-B94D-42C57F5EE538}"/>
                  </a:ext>
                </a:extLst>
              </p:cNvPr>
              <p:cNvSpPr txBox="1"/>
              <p:nvPr/>
            </p:nvSpPr>
            <p:spPr>
              <a:xfrm>
                <a:off x="546472" y="4354005"/>
                <a:ext cx="3239413"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   </m:t>
                          </m:r>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1</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2</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3</m:t>
                          </m:r>
                        </m:sub>
                      </m:sSub>
                      <m:r>
                        <a:rPr lang="en-US" sz="3000" i="1">
                          <a:solidFill>
                            <a:schemeClr val="accent2">
                              <a:lumMod val="75000"/>
                            </a:schemeClr>
                          </a:solidFill>
                          <a:latin typeface="Cambria Math" panose="02040503050406030204" pitchFamily="18" charset="0"/>
                        </a:rPr>
                        <m:t>,…</m:t>
                      </m:r>
                      <m:sSub>
                        <m:sSubPr>
                          <m:ctrlPr>
                            <a:rPr lang="en-US" sz="3000" i="1">
                              <a:solidFill>
                                <a:schemeClr val="accent2">
                                  <a:lumMod val="75000"/>
                                </a:schemeClr>
                              </a:solidFill>
                              <a:latin typeface="Cambria Math" panose="02040503050406030204" pitchFamily="18" charset="0"/>
                            </a:rPr>
                          </m:ctrlPr>
                        </m:sSubPr>
                        <m:e>
                          <m:r>
                            <a:rPr lang="en-US" sz="3000" i="1">
                              <a:solidFill>
                                <a:schemeClr val="accent2">
                                  <a:lumMod val="75000"/>
                                </a:schemeClr>
                              </a:solidFill>
                              <a:latin typeface="Cambria Math" panose="02040503050406030204" pitchFamily="18" charset="0"/>
                            </a:rPr>
                            <m:t>𝑥</m:t>
                          </m:r>
                        </m:e>
                        <m:sub>
                          <m:r>
                            <a:rPr lang="en-US" sz="3000" i="1">
                              <a:solidFill>
                                <a:schemeClr val="accent2">
                                  <a:lumMod val="75000"/>
                                </a:schemeClr>
                              </a:solidFill>
                              <a:latin typeface="Cambria Math" panose="02040503050406030204" pitchFamily="18" charset="0"/>
                            </a:rPr>
                            <m:t>𝑛</m:t>
                          </m:r>
                        </m:sub>
                      </m:sSub>
                      <m:r>
                        <a:rPr lang="en-US" sz="3000" i="1">
                          <a:solidFill>
                            <a:schemeClr val="accent2">
                              <a:lumMod val="75000"/>
                            </a:schemeClr>
                          </a:solidFill>
                          <a:latin typeface="Cambria Math" panose="02040503050406030204" pitchFamily="18" charset="0"/>
                        </a:rPr>
                        <m:t>,….</m:t>
                      </m:r>
                    </m:oMath>
                  </m:oMathPara>
                </a14:m>
                <a:endParaRPr lang="en-US" sz="3000">
                  <a:solidFill>
                    <a:schemeClr val="accent2">
                      <a:lumMod val="75000"/>
                    </a:schemeClr>
                  </a:solidFill>
                </a:endParaRPr>
              </a:p>
            </p:txBody>
          </p:sp>
        </mc:Choice>
        <mc:Fallback>
          <p:sp>
            <p:nvSpPr>
              <p:cNvPr id="15" name="TextBox 14">
                <a:extLst>
                  <a:ext uri="{FF2B5EF4-FFF2-40B4-BE49-F238E27FC236}">
                    <a16:creationId xmlns:a16="http://schemas.microsoft.com/office/drawing/2014/main" id="{D6050EB1-00F7-4D2D-B94D-42C57F5EE538}"/>
                  </a:ext>
                </a:extLst>
              </p:cNvPr>
              <p:cNvSpPr txBox="1">
                <a:spLocks noRot="1" noChangeAspect="1" noMove="1" noResize="1" noEditPoints="1" noAdjustHandles="1" noChangeArrowheads="1" noChangeShapeType="1" noTextEdit="1"/>
              </p:cNvSpPr>
              <p:nvPr/>
            </p:nvSpPr>
            <p:spPr>
              <a:xfrm>
                <a:off x="546472" y="4354005"/>
                <a:ext cx="3239413"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92C0D15-0D86-4A04-B6AA-842BCC554FE5}"/>
                  </a:ext>
                </a:extLst>
              </p:cNvPr>
              <p:cNvSpPr txBox="1"/>
              <p:nvPr/>
            </p:nvSpPr>
            <p:spPr>
              <a:xfrm>
                <a:off x="1231915" y="4968246"/>
                <a:ext cx="172739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0&lt;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&lt;1</m:t>
                      </m:r>
                    </m:oMath>
                  </m:oMathPara>
                </a14:m>
                <a:endParaRPr lang="en-US"/>
              </a:p>
            </p:txBody>
          </p:sp>
        </mc:Choice>
        <mc:Fallback>
          <p:sp>
            <p:nvSpPr>
              <p:cNvPr id="16" name="TextBox 15">
                <a:extLst>
                  <a:ext uri="{FF2B5EF4-FFF2-40B4-BE49-F238E27FC236}">
                    <a16:creationId xmlns:a16="http://schemas.microsoft.com/office/drawing/2014/main" id="{192C0D15-0D86-4A04-B6AA-842BCC554FE5}"/>
                  </a:ext>
                </a:extLst>
              </p:cNvPr>
              <p:cNvSpPr txBox="1">
                <a:spLocks noRot="1" noChangeAspect="1" noMove="1" noResize="1" noEditPoints="1" noAdjustHandles="1" noChangeArrowheads="1" noChangeShapeType="1" noTextEdit="1"/>
              </p:cNvSpPr>
              <p:nvPr/>
            </p:nvSpPr>
            <p:spPr>
              <a:xfrm>
                <a:off x="1231915" y="4968246"/>
                <a:ext cx="1727396" cy="43088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12819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86496"/>
            <a:ext cx="7416824" cy="646321"/>
          </a:xfrm>
        </p:spPr>
        <p:txBody>
          <a:bodyPr wrap="square">
            <a:spAutoFit/>
          </a:bodyPr>
          <a:lstStyle/>
          <a:p>
            <a:r>
              <a:rPr lang="en-IN" altLang="en-US" sz="3600">
                <a:ea typeface="ヒラギノ角ゴ Pro W3" charset="-128"/>
              </a:rPr>
              <a:t>Stream Cipher </a:t>
            </a:r>
            <a:r>
              <a:rPr lang="en-IN" altLang="en-US" sz="2800">
                <a:ea typeface="ヒラギノ角ゴ Pro W3" charset="-128"/>
              </a:rPr>
              <a:t>(8 of 8)</a:t>
            </a:r>
            <a:endParaRPr lang="en-US" sz="2800"/>
          </a:p>
        </p:txBody>
      </p:sp>
      <p:sp>
        <p:nvSpPr>
          <p:cNvPr id="4" name="TextBox 3">
            <a:extLst>
              <a:ext uri="{FF2B5EF4-FFF2-40B4-BE49-F238E27FC236}">
                <a16:creationId xmlns:a16="http://schemas.microsoft.com/office/drawing/2014/main" id="{6957D741-A809-4EE9-9974-2EBA419F3776}"/>
              </a:ext>
            </a:extLst>
          </p:cNvPr>
          <p:cNvSpPr txBox="1"/>
          <p:nvPr/>
        </p:nvSpPr>
        <p:spPr>
          <a:xfrm>
            <a:off x="1919536" y="1149584"/>
            <a:ext cx="5056192" cy="523220"/>
          </a:xfrm>
          <a:prstGeom prst="rect">
            <a:avLst/>
          </a:prstGeom>
          <a:noFill/>
        </p:spPr>
        <p:txBody>
          <a:bodyPr wrap="none" rtlCol="0">
            <a:spAutoFit/>
          </a:bodyPr>
          <a:lstStyle/>
          <a:p>
            <a:pPr marL="457200" indent="-457200">
              <a:buFont typeface="Wingdings" panose="05000000000000000000" pitchFamily="2" charset="2"/>
              <a:buChar char="Ø"/>
            </a:pPr>
            <a:r>
              <a:rPr lang="en-US" b="1"/>
              <a:t>Chaotic-based crypto system</a:t>
            </a:r>
          </a:p>
        </p:txBody>
      </p:sp>
      <p:pic>
        <p:nvPicPr>
          <p:cNvPr id="5" name="Picture 4">
            <a:extLst>
              <a:ext uri="{FF2B5EF4-FFF2-40B4-BE49-F238E27FC236}">
                <a16:creationId xmlns:a16="http://schemas.microsoft.com/office/drawing/2014/main" id="{74D67801-74DD-453A-A642-AAEAB3DD88A7}"/>
              </a:ext>
            </a:extLst>
          </p:cNvPr>
          <p:cNvPicPr>
            <a:picLocks noChangeAspect="1"/>
          </p:cNvPicPr>
          <p:nvPr/>
        </p:nvPicPr>
        <p:blipFill>
          <a:blip r:embed="rId3"/>
          <a:stretch>
            <a:fillRect/>
          </a:stretch>
        </p:blipFill>
        <p:spPr>
          <a:xfrm>
            <a:off x="1828564" y="2236793"/>
            <a:ext cx="8424428" cy="4334712"/>
          </a:xfrm>
          <a:prstGeom prst="rect">
            <a:avLst/>
          </a:prstGeom>
        </p:spPr>
      </p:pic>
      <p:cxnSp>
        <p:nvCxnSpPr>
          <p:cNvPr id="6" name="Straight Arrow Connector 5">
            <a:extLst>
              <a:ext uri="{FF2B5EF4-FFF2-40B4-BE49-F238E27FC236}">
                <a16:creationId xmlns:a16="http://schemas.microsoft.com/office/drawing/2014/main" id="{B4C1E82E-A5D6-4877-A76D-52786B6BC57E}"/>
              </a:ext>
            </a:extLst>
          </p:cNvPr>
          <p:cNvCxnSpPr/>
          <p:nvPr/>
        </p:nvCxnSpPr>
        <p:spPr bwMode="auto">
          <a:xfrm flipV="1">
            <a:off x="8616280" y="2012730"/>
            <a:ext cx="0" cy="1467420"/>
          </a:xfrm>
          <a:prstGeom prst="straightConnector1">
            <a:avLst/>
          </a:prstGeom>
          <a:solidFill>
            <a:schemeClr val="accent1"/>
          </a:solidFill>
          <a:ln w="38100"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DA48DFA8-BA37-4E37-A057-A7F7FBD33BA1}"/>
              </a:ext>
            </a:extLst>
          </p:cNvPr>
          <p:cNvSpPr txBox="1"/>
          <p:nvPr/>
        </p:nvSpPr>
        <p:spPr>
          <a:xfrm>
            <a:off x="8107854" y="1489510"/>
            <a:ext cx="2145139" cy="523220"/>
          </a:xfrm>
          <a:prstGeom prst="rect">
            <a:avLst/>
          </a:prstGeom>
          <a:noFill/>
        </p:spPr>
        <p:txBody>
          <a:bodyPr wrap="none" rtlCol="0">
            <a:spAutoFit/>
          </a:bodyPr>
          <a:lstStyle/>
          <a:p>
            <a:r>
              <a:rPr lang="en-US"/>
              <a:t>Chaotic maps</a:t>
            </a:r>
          </a:p>
        </p:txBody>
      </p:sp>
      <p:cxnSp>
        <p:nvCxnSpPr>
          <p:cNvPr id="8" name="Straight Arrow Connector 7">
            <a:extLst>
              <a:ext uri="{FF2B5EF4-FFF2-40B4-BE49-F238E27FC236}">
                <a16:creationId xmlns:a16="http://schemas.microsoft.com/office/drawing/2014/main" id="{9892C7FB-A737-4939-92CB-2B8A353D8E86}"/>
              </a:ext>
            </a:extLst>
          </p:cNvPr>
          <p:cNvCxnSpPr>
            <a:cxnSpLocks/>
          </p:cNvCxnSpPr>
          <p:nvPr/>
        </p:nvCxnSpPr>
        <p:spPr bwMode="auto">
          <a:xfrm flipH="1" flipV="1">
            <a:off x="2639616" y="3212976"/>
            <a:ext cx="415712" cy="2081004"/>
          </a:xfrm>
          <a:prstGeom prst="straightConnector1">
            <a:avLst/>
          </a:prstGeom>
          <a:solidFill>
            <a:schemeClr val="accent1"/>
          </a:solidFill>
          <a:ln w="38100" cap="flat" cmpd="sng" algn="ctr">
            <a:solidFill>
              <a:schemeClr val="tx1"/>
            </a:solidFill>
            <a:prstDash val="solid"/>
            <a:round/>
            <a:headEnd type="arrow" w="med" len="med"/>
            <a:tailEnd type="none" w="med" len="med"/>
          </a:ln>
          <a:effectLst/>
        </p:spPr>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A918102-7D0D-4ED7-870B-2A49ED280CD3}"/>
                  </a:ext>
                </a:extLst>
              </p:cNvPr>
              <p:cNvSpPr txBox="1"/>
              <p:nvPr/>
            </p:nvSpPr>
            <p:spPr>
              <a:xfrm>
                <a:off x="2116424" y="2233306"/>
                <a:ext cx="969817" cy="861774"/>
              </a:xfrm>
              <a:prstGeom prst="rect">
                <a:avLst/>
              </a:prstGeom>
              <a:noFill/>
            </p:spPr>
            <p:txBody>
              <a:bodyPr wrap="none" lIns="0" tIns="0" rIns="0" bIns="0" rtlCol="0">
                <a:spAutoFit/>
              </a:bodyPr>
              <a:lstStyle/>
              <a:p>
                <a:r>
                  <a:rPr lang="en-US"/>
                  <a:t>Image</a:t>
                </a:r>
                <a14:m>
                  <m:oMath xmlns:m="http://schemas.openxmlformats.org/officeDocument/2006/math">
                    <m:r>
                      <a:rPr lang="en-US" i="1">
                        <a:latin typeface="Cambria Math" panose="02040503050406030204" pitchFamily="18" charset="0"/>
                      </a:rPr>
                      <m:t>,</m:t>
                    </m:r>
                  </m:oMath>
                </a14:m>
                <a:br>
                  <a:rPr lang="en-US"/>
                </a:br>
                <a:r>
                  <a:rPr lang="en-US"/>
                  <a:t>Video</a:t>
                </a:r>
              </a:p>
            </p:txBody>
          </p:sp>
        </mc:Choice>
        <mc:Fallback>
          <p:sp>
            <p:nvSpPr>
              <p:cNvPr id="11" name="TextBox 10">
                <a:extLst>
                  <a:ext uri="{FF2B5EF4-FFF2-40B4-BE49-F238E27FC236}">
                    <a16:creationId xmlns:a16="http://schemas.microsoft.com/office/drawing/2014/main" id="{6A918102-7D0D-4ED7-870B-2A49ED280CD3}"/>
                  </a:ext>
                </a:extLst>
              </p:cNvPr>
              <p:cNvSpPr txBox="1">
                <a:spLocks noRot="1" noChangeAspect="1" noMove="1" noResize="1" noEditPoints="1" noAdjustHandles="1" noChangeArrowheads="1" noChangeShapeType="1" noTextEdit="1"/>
              </p:cNvSpPr>
              <p:nvPr/>
            </p:nvSpPr>
            <p:spPr>
              <a:xfrm>
                <a:off x="2116424" y="2233306"/>
                <a:ext cx="969817" cy="861774"/>
              </a:xfrm>
              <a:prstGeom prst="rect">
                <a:avLst/>
              </a:prstGeom>
              <a:blipFill>
                <a:blip r:embed="rId4"/>
                <a:stretch>
                  <a:fillRect l="-22013" t="-12676" r="-11950" b="-2394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7348274-74FC-DD15-A429-DF0CE5B2A3A6}"/>
              </a:ext>
            </a:extLst>
          </p:cNvPr>
          <p:cNvSpPr txBox="1"/>
          <p:nvPr/>
        </p:nvSpPr>
        <p:spPr>
          <a:xfrm>
            <a:off x="9696400" y="2924944"/>
            <a:ext cx="2266967" cy="1384995"/>
          </a:xfrm>
          <a:prstGeom prst="rect">
            <a:avLst/>
          </a:prstGeom>
          <a:noFill/>
        </p:spPr>
        <p:txBody>
          <a:bodyPr wrap="none" rtlCol="0">
            <a:spAutoFit/>
          </a:bodyPr>
          <a:lstStyle/>
          <a:p>
            <a:r>
              <a:rPr lang="en-US"/>
              <a:t>One-time key!</a:t>
            </a:r>
          </a:p>
          <a:p>
            <a:r>
              <a:rPr lang="en-US"/>
              <a:t>Session key?</a:t>
            </a:r>
          </a:p>
          <a:p>
            <a:r>
              <a:rPr lang="en-US"/>
              <a:t>(in network!)</a:t>
            </a:r>
          </a:p>
        </p:txBody>
      </p:sp>
    </p:spTree>
    <p:extLst>
      <p:ext uri="{BB962C8B-B14F-4D97-AF65-F5344CB8AC3E}">
        <p14:creationId xmlns:p14="http://schemas.microsoft.com/office/powerpoint/2010/main" val="15757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3323184" y="260649"/>
            <a:ext cx="6661248" cy="792163"/>
          </a:xfrm>
        </p:spPr>
        <p:txBody>
          <a:bodyPr/>
          <a:lstStyle/>
          <a:p>
            <a:pPr eaLnBrk="1" hangingPunct="1"/>
            <a:r>
              <a:rPr lang="en-US" altLang="en-US"/>
              <a:t>Textbooks and References</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a:t>Text books</a:t>
            </a:r>
          </a:p>
          <a:p>
            <a:pPr marL="0" indent="0" eaLnBrk="1" hangingPunct="1">
              <a:spcBef>
                <a:spcPct val="25000"/>
              </a:spcBef>
              <a:buNone/>
            </a:pPr>
            <a:endParaRPr lang="en-US" altLang="en-US"/>
          </a:p>
          <a:p>
            <a:pPr marL="0" indent="0" eaLnBrk="1" hangingPunct="1">
              <a:spcBef>
                <a:spcPct val="25000"/>
              </a:spcBef>
              <a:buNone/>
            </a:pPr>
            <a:endParaRPr lang="en-GB" altLang="en-US"/>
          </a:p>
        </p:txBody>
      </p:sp>
      <p:sp>
        <p:nvSpPr>
          <p:cNvPr id="2" name="Rectangle 1">
            <a:extLst>
              <a:ext uri="{FF2B5EF4-FFF2-40B4-BE49-F238E27FC236}">
                <a16:creationId xmlns:a16="http://schemas.microsoft.com/office/drawing/2014/main" id="{2EC6BF2E-3E4F-4B44-9AB7-7782F5E6277D}"/>
              </a:ext>
            </a:extLst>
          </p:cNvPr>
          <p:cNvSpPr/>
          <p:nvPr/>
        </p:nvSpPr>
        <p:spPr>
          <a:xfrm>
            <a:off x="2260110" y="5297543"/>
            <a:ext cx="3089518" cy="400110"/>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[1] Chapter 4,6</a:t>
            </a:r>
            <a:endParaRPr lang="en-US" sz="2000"/>
          </a:p>
        </p:txBody>
      </p:sp>
      <p:sp>
        <p:nvSpPr>
          <p:cNvPr id="3" name="Rectangle 2">
            <a:extLst>
              <a:ext uri="{FF2B5EF4-FFF2-40B4-BE49-F238E27FC236}">
                <a16:creationId xmlns:a16="http://schemas.microsoft.com/office/drawing/2014/main" id="{564AF6BE-42FE-4845-BDF7-2FD8337A5BF2}"/>
              </a:ext>
            </a:extLst>
          </p:cNvPr>
          <p:cNvSpPr/>
          <p:nvPr/>
        </p:nvSpPr>
        <p:spPr>
          <a:xfrm>
            <a:off x="6429164" y="5297543"/>
            <a:ext cx="3366120" cy="400110"/>
          </a:xfrm>
          <a:prstGeom prst="rect">
            <a:avLst/>
          </a:prstGeom>
        </p:spPr>
        <p:txBody>
          <a:bodyPr wrap="square">
            <a:spAutoFit/>
          </a:bodyPr>
          <a:lstStyle/>
          <a:p>
            <a:pPr marL="457200">
              <a:spcAft>
                <a:spcPts val="0"/>
              </a:spcAft>
            </a:pPr>
            <a:r>
              <a:rPr lang="en-US" sz="2000">
                <a:latin typeface="Calibri" panose="020F0502020204030204" pitchFamily="34" charset="0"/>
                <a:ea typeface="Calibri" panose="020F0502020204030204" pitchFamily="34" charset="0"/>
              </a:rPr>
              <a:t>[2] Chapter 5</a:t>
            </a:r>
            <a:endParaRPr lang="en-US" sz="2000">
              <a:latin typeface="Times New Roman" panose="02020603050405020304" pitchFamily="18" charset="0"/>
              <a:ea typeface="Times New Roman" panose="02020603050405020304" pitchFamily="18" charset="0"/>
            </a:endParaRPr>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7569" y="1691355"/>
            <a:ext cx="2665463" cy="34752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a:extLst>
              <a:ext uri="{FF2B5EF4-FFF2-40B4-BE49-F238E27FC236}">
                <a16:creationId xmlns:a16="http://schemas.microsoft.com/office/drawing/2014/main" id="{162A0D64-5183-4357-9EAA-C88BF9B68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736" y="1629625"/>
            <a:ext cx="2322918" cy="3491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559496" y="33365"/>
            <a:ext cx="9793088" cy="792163"/>
          </a:xfrm>
        </p:spPr>
        <p:txBody>
          <a:bodyPr/>
          <a:lstStyle/>
          <a:p>
            <a:pPr eaLnBrk="1" hangingPunct="1"/>
            <a:r>
              <a:rPr lang="en-GB" altLang="en-US"/>
              <a:t>Outline (week 4,5)</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67408" y="945356"/>
            <a:ext cx="10153128" cy="4967287"/>
          </a:xfrm>
        </p:spPr>
        <p:txBody>
          <a:bodyPr/>
          <a:lstStyle/>
          <a:p>
            <a:pPr eaLnBrk="1" hangingPunct="1">
              <a:spcBef>
                <a:spcPct val="25000"/>
              </a:spcBef>
            </a:pPr>
            <a:r>
              <a:rPr lang="en-GB" altLang="en-US"/>
              <a:t>Stream Cipher</a:t>
            </a:r>
          </a:p>
          <a:p>
            <a:pPr eaLnBrk="1" hangingPunct="1">
              <a:spcBef>
                <a:spcPct val="25000"/>
              </a:spcBef>
            </a:pPr>
            <a:r>
              <a:rPr lang="en-GB" altLang="en-US">
                <a:solidFill>
                  <a:srgbClr val="FF0000"/>
                </a:solidFill>
              </a:rPr>
              <a:t>Block cipher</a:t>
            </a:r>
          </a:p>
          <a:p>
            <a:pPr lvl="1" eaLnBrk="1" hangingPunct="1">
              <a:spcBef>
                <a:spcPct val="25000"/>
              </a:spcBef>
            </a:pPr>
            <a:r>
              <a:rPr lang="en-GB" altLang="en-US">
                <a:solidFill>
                  <a:srgbClr val="FF0000"/>
                </a:solidFill>
              </a:rPr>
              <a:t>Data Encryption Standard (DES)</a:t>
            </a:r>
          </a:p>
          <a:p>
            <a:pPr lvl="1" eaLnBrk="1" hangingPunct="1">
              <a:spcBef>
                <a:spcPct val="25000"/>
              </a:spcBef>
            </a:pPr>
            <a:r>
              <a:rPr lang="en-GB" altLang="en-US"/>
              <a:t>Advanced Encryption Standard (AES)</a:t>
            </a:r>
          </a:p>
          <a:p>
            <a:pPr lvl="1" eaLnBrk="1" hangingPunct="1">
              <a:spcBef>
                <a:spcPct val="25000"/>
              </a:spcBef>
            </a:pPr>
            <a:r>
              <a:rPr lang="en-GB" altLang="en-US"/>
              <a:t>Some other ciphers</a:t>
            </a:r>
          </a:p>
          <a:p>
            <a:pPr lvl="2" eaLnBrk="1" hangingPunct="1">
              <a:spcBef>
                <a:spcPct val="25000"/>
              </a:spcBef>
            </a:pPr>
            <a:r>
              <a:rPr lang="en-GB" altLang="en-US" sz="2800"/>
              <a:t> Searchable encryption</a:t>
            </a:r>
          </a:p>
        </p:txBody>
      </p:sp>
    </p:spTree>
    <p:extLst>
      <p:ext uri="{BB962C8B-B14F-4D97-AF65-F5344CB8AC3E}">
        <p14:creationId xmlns:p14="http://schemas.microsoft.com/office/powerpoint/2010/main" val="2850945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64" y="218551"/>
            <a:ext cx="7704856" cy="646321"/>
          </a:xfrm>
        </p:spPr>
        <p:txBody>
          <a:bodyPr wrap="square">
            <a:spAutoFit/>
          </a:bodyPr>
          <a:lstStyle/>
          <a:p>
            <a:r>
              <a:rPr lang="en-GB" altLang="en-US" sz="3600" b="1">
                <a:solidFill>
                  <a:schemeClr val="tx1"/>
                </a:solidFill>
              </a:rPr>
              <a:t>Classical cipher algorithms</a:t>
            </a:r>
            <a:endParaRPr lang="en-US" sz="2800" b="1">
              <a:solidFill>
                <a:schemeClr val="tx1"/>
              </a:solidFill>
            </a:endParaRPr>
          </a:p>
        </p:txBody>
      </p:sp>
      <p:sp>
        <p:nvSpPr>
          <p:cNvPr id="9" name="Content Placeholder 3">
            <a:extLst>
              <a:ext uri="{FF2B5EF4-FFF2-40B4-BE49-F238E27FC236}">
                <a16:creationId xmlns:a16="http://schemas.microsoft.com/office/drawing/2014/main" id="{D2C7F64D-D50E-4A57-8139-2B4C03026C82}"/>
              </a:ext>
            </a:extLst>
          </p:cNvPr>
          <p:cNvSpPr>
            <a:spLocks noGrp="1"/>
          </p:cNvSpPr>
          <p:nvPr>
            <p:ph idx="1"/>
          </p:nvPr>
        </p:nvSpPr>
        <p:spPr>
          <a:xfrm>
            <a:off x="311696" y="864872"/>
            <a:ext cx="11568608" cy="6159881"/>
          </a:xfrm>
        </p:spPr>
        <p:txBody>
          <a:bodyPr wrap="square">
            <a:spAutoFit/>
          </a:bodyPr>
          <a:lstStyle/>
          <a:p>
            <a:pPr>
              <a:lnSpc>
                <a:spcPct val="130000"/>
              </a:lnSpc>
              <a:spcBef>
                <a:spcPts val="0"/>
              </a:spcBef>
            </a:pPr>
            <a:r>
              <a:rPr lang="en-IN" altLang="en-US" sz="2800" b="1">
                <a:ea typeface="ヒラギノ角ゴ Pro W3" charset="-128"/>
              </a:rPr>
              <a:t>Substitution</a:t>
            </a:r>
            <a:r>
              <a:rPr lang="en-IN" altLang="en-US" sz="2800">
                <a:ea typeface="ヒラギノ角ゴ Pro W3" charset="-128"/>
              </a:rPr>
              <a:t> Technique</a:t>
            </a:r>
          </a:p>
          <a:p>
            <a:pPr lvl="1">
              <a:lnSpc>
                <a:spcPct val="130000"/>
              </a:lnSpc>
              <a:spcBef>
                <a:spcPts val="0"/>
              </a:spcBef>
            </a:pPr>
            <a:r>
              <a:rPr lang="en-IN" altLang="en-US" sz="2800">
                <a:ea typeface="ヒラギノ角ゴ Pro W3" charset="-128"/>
              </a:rPr>
              <a:t>Monoalphabetic cipher</a:t>
            </a:r>
          </a:p>
          <a:p>
            <a:pPr lvl="2">
              <a:lnSpc>
                <a:spcPct val="130000"/>
              </a:lnSpc>
              <a:spcBef>
                <a:spcPts val="0"/>
              </a:spcBef>
            </a:pPr>
            <a:r>
              <a:rPr lang="en-IN" altLang="en-US" sz="2800">
                <a:ea typeface="ヒラギノ角ゴ Pro W3" charset="-128"/>
              </a:rPr>
              <a:t>Replace one character by another character</a:t>
            </a:r>
          </a:p>
          <a:p>
            <a:pPr lvl="2">
              <a:lnSpc>
                <a:spcPct val="130000"/>
              </a:lnSpc>
              <a:spcBef>
                <a:spcPts val="0"/>
              </a:spcBef>
            </a:pPr>
            <a:r>
              <a:rPr lang="en-IN" altLang="en-US" sz="2800">
                <a:ea typeface="ヒラギノ角ゴ Pro W3" charset="-128"/>
              </a:rPr>
              <a:t>Replace one character by other characters</a:t>
            </a:r>
          </a:p>
          <a:p>
            <a:pPr lvl="1">
              <a:lnSpc>
                <a:spcPct val="130000"/>
              </a:lnSpc>
              <a:spcBef>
                <a:spcPts val="0"/>
              </a:spcBef>
            </a:pPr>
            <a:r>
              <a:rPr lang="en-IN" altLang="en-US" sz="2800">
                <a:ea typeface="ヒラギノ角ゴ Pro W3" charset="-128"/>
              </a:rPr>
              <a:t>Polyalphabetic cipher</a:t>
            </a:r>
          </a:p>
          <a:p>
            <a:pPr lvl="2">
              <a:lnSpc>
                <a:spcPct val="130000"/>
              </a:lnSpc>
              <a:spcBef>
                <a:spcPts val="0"/>
              </a:spcBef>
            </a:pPr>
            <a:r>
              <a:rPr lang="en-IN" altLang="en-US" sz="2800">
                <a:solidFill>
                  <a:srgbClr val="FF0000"/>
                </a:solidFill>
                <a:ea typeface="ヒラギノ角ゴ Pro W3" charset="-128"/>
              </a:rPr>
              <a:t>Replace some characters by other characters</a:t>
            </a:r>
          </a:p>
          <a:p>
            <a:pPr lvl="3">
              <a:lnSpc>
                <a:spcPct val="130000"/>
              </a:lnSpc>
              <a:spcBef>
                <a:spcPts val="0"/>
              </a:spcBef>
              <a:buFont typeface="Courier New" panose="02070309020205020404" pitchFamily="49" charset="0"/>
              <a:buChar char="o"/>
            </a:pPr>
            <a:r>
              <a:rPr lang="en-IN" altLang="en-US" sz="2800">
                <a:solidFill>
                  <a:srgbClr val="FF0000"/>
                </a:solidFill>
                <a:ea typeface="ヒラギノ角ゴ Pro W3" charset="-128"/>
              </a:rPr>
              <a:t> 2 by 2:</a:t>
            </a:r>
          </a:p>
          <a:p>
            <a:pPr lvl="3">
              <a:lnSpc>
                <a:spcPct val="130000"/>
              </a:lnSpc>
              <a:spcBef>
                <a:spcPts val="0"/>
              </a:spcBef>
              <a:buFont typeface="Courier New" panose="02070309020205020404" pitchFamily="49" charset="0"/>
              <a:buChar char="o"/>
            </a:pPr>
            <a:r>
              <a:rPr lang="en-IN" altLang="en-US" sz="2800">
                <a:solidFill>
                  <a:srgbClr val="FF0000"/>
                </a:solidFill>
                <a:ea typeface="ヒラギノ角ゴ Pro W3" charset="-128"/>
              </a:rPr>
              <a:t> 3 by 3 or n by n </a:t>
            </a:r>
          </a:p>
          <a:p>
            <a:pPr>
              <a:lnSpc>
                <a:spcPct val="130000"/>
              </a:lnSpc>
              <a:spcBef>
                <a:spcPts val="0"/>
              </a:spcBef>
            </a:pPr>
            <a:r>
              <a:rPr lang="en-IN" altLang="en-US" sz="2800" b="1">
                <a:ea typeface="ヒラギノ角ゴ Pro W3" charset="-128"/>
              </a:rPr>
              <a:t>Transposition </a:t>
            </a:r>
            <a:r>
              <a:rPr lang="en-IN" altLang="en-US" sz="2800">
                <a:ea typeface="ヒラギノ角ゴ Pro W3" charset="-128"/>
              </a:rPr>
              <a:t>Technique</a:t>
            </a:r>
          </a:p>
          <a:p>
            <a:pPr lvl="1">
              <a:lnSpc>
                <a:spcPct val="130000"/>
              </a:lnSpc>
              <a:spcBef>
                <a:spcPts val="0"/>
              </a:spcBef>
            </a:pPr>
            <a:r>
              <a:rPr lang="en-IN" altLang="en-US" sz="2800">
                <a:ea typeface="ヒラギノ角ゴ Pro W3" charset="-128"/>
              </a:rPr>
              <a:t>Keep the same source characters bat change their positions </a:t>
            </a:r>
          </a:p>
          <a:p>
            <a:pPr marL="0" indent="0">
              <a:lnSpc>
                <a:spcPct val="130000"/>
              </a:lnSpc>
              <a:spcBef>
                <a:spcPts val="0"/>
              </a:spcBef>
              <a:buNone/>
            </a:pPr>
            <a:endParaRPr lang="en-AU" sz="2600"/>
          </a:p>
        </p:txBody>
      </p:sp>
    </p:spTree>
    <p:extLst>
      <p:ext uri="{BB962C8B-B14F-4D97-AF65-F5344CB8AC3E}">
        <p14:creationId xmlns:p14="http://schemas.microsoft.com/office/powerpoint/2010/main" val="344027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7704856" cy="615543"/>
          </a:xfrm>
        </p:spPr>
        <p:txBody>
          <a:bodyPr wrap="square">
            <a:spAutoFit/>
          </a:bodyPr>
          <a:lstStyle/>
          <a:p>
            <a:pPr lvl="1"/>
            <a:r>
              <a:rPr lang="en-IN" altLang="en-US" sz="3400" b="1">
                <a:ea typeface="ヒラギノ角ゴ Pro W3" charset="-128"/>
              </a:rPr>
              <a:t>Polyalphabetic Cipher</a:t>
            </a:r>
          </a:p>
        </p:txBody>
      </p:sp>
      <p:pic>
        <p:nvPicPr>
          <p:cNvPr id="8" name="Picture Placeholder 7">
            <a:extLst>
              <a:ext uri="{C183D7F6-B498-43B3-948B-1728B52AA6E4}">
                <adec:decorative xmlns:adec="http://schemas.microsoft.com/office/drawing/2017/decorative" val="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083135" y="5228467"/>
            <a:ext cx="1119352" cy="1087821"/>
          </a:xfrm>
          <a:prstGeom prst="rect">
            <a:avLst/>
          </a:prstGeom>
          <a:noFill/>
          <a:ln>
            <a:noFill/>
          </a:ln>
        </p:spPr>
      </p:pic>
      <p:sp>
        <p:nvSpPr>
          <p:cNvPr id="5" name="Content Placeholder 3">
            <a:extLst>
              <a:ext uri="{FF2B5EF4-FFF2-40B4-BE49-F238E27FC236}">
                <a16:creationId xmlns:a16="http://schemas.microsoft.com/office/drawing/2014/main" id="{2334BADB-F0AB-4FDB-B5AC-CE8DEB77F836}"/>
              </a:ext>
            </a:extLst>
          </p:cNvPr>
          <p:cNvSpPr txBox="1">
            <a:spLocks/>
          </p:cNvSpPr>
          <p:nvPr/>
        </p:nvSpPr>
        <p:spPr bwMode="auto">
          <a:xfrm>
            <a:off x="326740" y="1087295"/>
            <a:ext cx="11313876" cy="2850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algn="just"/>
            <a:r>
              <a:rPr lang="en-US" sz="3200" kern="0"/>
              <a:t>Polyalphabetic Cipher: </a:t>
            </a:r>
            <a:r>
              <a:rPr lang="en-IN" altLang="en-US" sz="3200">
                <a:solidFill>
                  <a:srgbClr val="FF0000"/>
                </a:solidFill>
                <a:ea typeface="ヒラギノ角ゴ Pro W3" charset="-128"/>
              </a:rPr>
              <a:t>Replace some characters by other characters</a:t>
            </a:r>
            <a:endParaRPr lang="en-US" sz="3200" kern="0"/>
          </a:p>
          <a:p>
            <a:pPr lvl="1" algn="just"/>
            <a:r>
              <a:rPr lang="en-US" sz="3200" b="1"/>
              <a:t>Playfair Cipher</a:t>
            </a:r>
            <a:r>
              <a:rPr lang="en-US" sz="3200"/>
              <a:t>: replace 2 characters  by 2 characters</a:t>
            </a:r>
          </a:p>
          <a:p>
            <a:pPr lvl="1" algn="just"/>
            <a:r>
              <a:rPr lang="en-US" sz="3200" b="1"/>
              <a:t>Hill Cipher</a:t>
            </a:r>
            <a:r>
              <a:rPr lang="en-US" sz="3200"/>
              <a:t>: replace 3 characters  by 3 characters, …</a:t>
            </a:r>
          </a:p>
          <a:p>
            <a:pPr lvl="1" algn="just"/>
            <a:r>
              <a:rPr lang="en-US" sz="3200" b="1"/>
              <a:t>Vigenère  Cipher</a:t>
            </a:r>
            <a:r>
              <a:rPr lang="en-US" sz="3200"/>
              <a:t> </a:t>
            </a:r>
            <a:endParaRPr lang="en-US" sz="3200" kern="0"/>
          </a:p>
        </p:txBody>
      </p:sp>
    </p:spTree>
    <p:extLst>
      <p:ext uri="{BB962C8B-B14F-4D97-AF65-F5344CB8AC3E}">
        <p14:creationId xmlns:p14="http://schemas.microsoft.com/office/powerpoint/2010/main" val="3108235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452" y="103282"/>
            <a:ext cx="7416824" cy="646321"/>
          </a:xfrm>
        </p:spPr>
        <p:txBody>
          <a:bodyPr wrap="square">
            <a:spAutoFit/>
          </a:bodyPr>
          <a:lstStyle/>
          <a:p>
            <a:r>
              <a:rPr lang="en-IN" altLang="en-US" sz="3600">
                <a:ea typeface="ヒラギノ角ゴ Pro W3" charset="-128"/>
              </a:rPr>
              <a:t>Playfair encryption</a:t>
            </a:r>
            <a:endParaRPr lang="en-US" sz="2800"/>
          </a:p>
        </p:txBody>
      </p:sp>
      <p:graphicFrame>
        <p:nvGraphicFramePr>
          <p:cNvPr id="3" name="Table 2">
            <a:extLst>
              <a:ext uri="{FF2B5EF4-FFF2-40B4-BE49-F238E27FC236}">
                <a16:creationId xmlns:a16="http://schemas.microsoft.com/office/drawing/2014/main" id="{996A7C99-A206-4801-A27B-DAEAA64F1F19}"/>
              </a:ext>
            </a:extLst>
          </p:cNvPr>
          <p:cNvGraphicFramePr>
            <a:graphicFrameLocks noGrp="1"/>
          </p:cNvGraphicFramePr>
          <p:nvPr/>
        </p:nvGraphicFramePr>
        <p:xfrm>
          <a:off x="2005960" y="1268760"/>
          <a:ext cx="8229600" cy="1991216"/>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79463308"/>
                    </a:ext>
                  </a:extLst>
                </a:gridCol>
                <a:gridCol w="1645920">
                  <a:extLst>
                    <a:ext uri="{9D8B030D-6E8A-4147-A177-3AD203B41FA5}">
                      <a16:colId xmlns:a16="http://schemas.microsoft.com/office/drawing/2014/main" val="1171542012"/>
                    </a:ext>
                  </a:extLst>
                </a:gridCol>
                <a:gridCol w="1645920">
                  <a:extLst>
                    <a:ext uri="{9D8B030D-6E8A-4147-A177-3AD203B41FA5}">
                      <a16:colId xmlns:a16="http://schemas.microsoft.com/office/drawing/2014/main" val="2683890524"/>
                    </a:ext>
                  </a:extLst>
                </a:gridCol>
                <a:gridCol w="1645920">
                  <a:extLst>
                    <a:ext uri="{9D8B030D-6E8A-4147-A177-3AD203B41FA5}">
                      <a16:colId xmlns:a16="http://schemas.microsoft.com/office/drawing/2014/main" val="1720397609"/>
                    </a:ext>
                  </a:extLst>
                </a:gridCol>
                <a:gridCol w="1645920">
                  <a:extLst>
                    <a:ext uri="{9D8B030D-6E8A-4147-A177-3AD203B41FA5}">
                      <a16:colId xmlns:a16="http://schemas.microsoft.com/office/drawing/2014/main" val="951123849"/>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O</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A</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4432636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H</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B</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D</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9807293"/>
                  </a:ext>
                </a:extLst>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F</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G</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I/J</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K</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604718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Q</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95400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U</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V</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W</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X</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Z</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26903862"/>
                  </a:ext>
                </a:extLst>
              </a:tr>
            </a:tbl>
          </a:graphicData>
        </a:graphic>
      </p:graphicFrame>
      <p:sp>
        <p:nvSpPr>
          <p:cNvPr id="7" name="Rectangle 6">
            <a:extLst>
              <a:ext uri="{FF2B5EF4-FFF2-40B4-BE49-F238E27FC236}">
                <a16:creationId xmlns:a16="http://schemas.microsoft.com/office/drawing/2014/main" id="{75C044E2-60A6-4F62-BD8A-867AE8317365}"/>
              </a:ext>
            </a:extLst>
          </p:cNvPr>
          <p:cNvSpPr/>
          <p:nvPr/>
        </p:nvSpPr>
        <p:spPr>
          <a:xfrm>
            <a:off x="1919536" y="3501008"/>
            <a:ext cx="7618432" cy="523220"/>
          </a:xfrm>
          <a:prstGeom prst="rect">
            <a:avLst/>
          </a:prstGeom>
        </p:spPr>
        <p:txBody>
          <a:bodyPr wrap="square">
            <a:spAutoFit/>
          </a:bodyPr>
          <a:lstStyle/>
          <a:p>
            <a:r>
              <a:rPr lang="en-US">
                <a:solidFill>
                  <a:srgbClr val="202122"/>
                </a:solidFill>
                <a:latin typeface="Arial" panose="020B0604020202020204" pitchFamily="34" charset="0"/>
              </a:rPr>
              <a:t> </a:t>
            </a:r>
            <a:r>
              <a:rPr lang="en-US" b="1">
                <a:solidFill>
                  <a:srgbClr val="202122"/>
                </a:solidFill>
                <a:latin typeface="Arial" panose="020B0604020202020204" pitchFamily="34" charset="0"/>
              </a:rPr>
              <a:t>Plaintext</a:t>
            </a:r>
            <a:r>
              <a:rPr lang="en-US">
                <a:solidFill>
                  <a:srgbClr val="202122"/>
                </a:solidFill>
                <a:latin typeface="Arial" panose="020B0604020202020204" pitchFamily="34" charset="0"/>
              </a:rPr>
              <a:t>: "Hide the gold in the tree stump"</a:t>
            </a:r>
            <a:endParaRPr lang="en-US"/>
          </a:p>
        </p:txBody>
      </p:sp>
      <p:sp>
        <p:nvSpPr>
          <p:cNvPr id="8" name="Rectangle 7">
            <a:extLst>
              <a:ext uri="{FF2B5EF4-FFF2-40B4-BE49-F238E27FC236}">
                <a16:creationId xmlns:a16="http://schemas.microsoft.com/office/drawing/2014/main" id="{C11ECAE6-A089-4771-83D8-D71A4B4D5FB2}"/>
              </a:ext>
            </a:extLst>
          </p:cNvPr>
          <p:cNvSpPr/>
          <p:nvPr/>
        </p:nvSpPr>
        <p:spPr>
          <a:xfrm>
            <a:off x="2005960" y="4005064"/>
            <a:ext cx="3300904" cy="523220"/>
          </a:xfrm>
          <a:prstGeom prst="rect">
            <a:avLst/>
          </a:prstGeom>
        </p:spPr>
        <p:txBody>
          <a:bodyPr wrap="none">
            <a:spAutoFit/>
          </a:bodyPr>
          <a:lstStyle/>
          <a:p>
            <a:r>
              <a:rPr lang="en-US" b="1">
                <a:solidFill>
                  <a:srgbClr val="202122"/>
                </a:solidFill>
                <a:latin typeface="Arial" panose="020B0604020202020204" pitchFamily="34" charset="0"/>
              </a:rPr>
              <a:t>Plaintext diagram:</a:t>
            </a:r>
            <a:endParaRPr lang="en-US"/>
          </a:p>
        </p:txBody>
      </p:sp>
      <p:sp>
        <p:nvSpPr>
          <p:cNvPr id="10" name="Rectangle 9">
            <a:extLst>
              <a:ext uri="{FF2B5EF4-FFF2-40B4-BE49-F238E27FC236}">
                <a16:creationId xmlns:a16="http://schemas.microsoft.com/office/drawing/2014/main" id="{E5482332-3FAA-4F59-B705-43F8C1B14D66}"/>
              </a:ext>
            </a:extLst>
          </p:cNvPr>
          <p:cNvSpPr/>
          <p:nvPr/>
        </p:nvSpPr>
        <p:spPr>
          <a:xfrm>
            <a:off x="2726040" y="4437112"/>
            <a:ext cx="7618432" cy="523220"/>
          </a:xfrm>
          <a:prstGeom prst="rect">
            <a:avLst/>
          </a:prstGeom>
        </p:spPr>
        <p:txBody>
          <a:bodyPr wrap="square">
            <a:spAutoFit/>
          </a:bodyPr>
          <a:lstStyle/>
          <a:p>
            <a:r>
              <a:rPr lang="en-US"/>
              <a:t>HI DE  TH  </a:t>
            </a:r>
            <a:r>
              <a:rPr lang="en-US">
                <a:solidFill>
                  <a:srgbClr val="339966"/>
                </a:solidFill>
              </a:rPr>
              <a:t>EG</a:t>
            </a:r>
            <a:r>
              <a:rPr lang="en-US"/>
              <a:t> OL DI NT HE </a:t>
            </a:r>
            <a:r>
              <a:rPr lang="en-US">
                <a:solidFill>
                  <a:srgbClr val="FFC000"/>
                </a:solidFill>
              </a:rPr>
              <a:t>TR</a:t>
            </a:r>
            <a:r>
              <a:rPr lang="en-US">
                <a:solidFill>
                  <a:schemeClr val="accent2"/>
                </a:solidFill>
              </a:rPr>
              <a:t> EX </a:t>
            </a:r>
            <a:r>
              <a:rPr lang="en-US"/>
              <a:t>ES TU MP</a:t>
            </a:r>
          </a:p>
        </p:txBody>
      </p:sp>
      <p:sp>
        <p:nvSpPr>
          <p:cNvPr id="11" name="Rectangle 10">
            <a:extLst>
              <a:ext uri="{FF2B5EF4-FFF2-40B4-BE49-F238E27FC236}">
                <a16:creationId xmlns:a16="http://schemas.microsoft.com/office/drawing/2014/main" id="{BB0053DC-90E8-4193-AF8F-93511CE5C0EA}"/>
              </a:ext>
            </a:extLst>
          </p:cNvPr>
          <p:cNvSpPr/>
          <p:nvPr/>
        </p:nvSpPr>
        <p:spPr>
          <a:xfrm>
            <a:off x="1991544" y="4941168"/>
            <a:ext cx="3581430" cy="523220"/>
          </a:xfrm>
          <a:prstGeom prst="rect">
            <a:avLst/>
          </a:prstGeom>
        </p:spPr>
        <p:txBody>
          <a:bodyPr wrap="none">
            <a:spAutoFit/>
          </a:bodyPr>
          <a:lstStyle/>
          <a:p>
            <a:r>
              <a:rPr lang="en-US" b="1">
                <a:solidFill>
                  <a:srgbClr val="202122"/>
                </a:solidFill>
                <a:latin typeface="Arial" panose="020B0604020202020204" pitchFamily="34" charset="0"/>
              </a:rPr>
              <a:t>Ciphertext diagram:</a:t>
            </a:r>
            <a:endParaRPr lang="en-US"/>
          </a:p>
        </p:txBody>
      </p:sp>
      <p:cxnSp>
        <p:nvCxnSpPr>
          <p:cNvPr id="13" name="Straight Connector 12">
            <a:extLst>
              <a:ext uri="{FF2B5EF4-FFF2-40B4-BE49-F238E27FC236}">
                <a16:creationId xmlns:a16="http://schemas.microsoft.com/office/drawing/2014/main" id="{E27DC5D8-631E-4177-A065-FDFAA4F6EE10}"/>
              </a:ext>
            </a:extLst>
          </p:cNvPr>
          <p:cNvCxnSpPr/>
          <p:nvPr/>
        </p:nvCxnSpPr>
        <p:spPr bwMode="auto">
          <a:xfrm>
            <a:off x="4583832" y="1916832"/>
            <a:ext cx="3024336" cy="347536"/>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15" name="Straight Arrow Connector 14">
            <a:extLst>
              <a:ext uri="{FF2B5EF4-FFF2-40B4-BE49-F238E27FC236}">
                <a16:creationId xmlns:a16="http://schemas.microsoft.com/office/drawing/2014/main" id="{E357E253-D859-49BA-AB32-4648A45A54C6}"/>
              </a:ext>
            </a:extLst>
          </p:cNvPr>
          <p:cNvCxnSpPr/>
          <p:nvPr/>
        </p:nvCxnSpPr>
        <p:spPr bwMode="auto">
          <a:xfrm flipH="1">
            <a:off x="4583832" y="1809904"/>
            <a:ext cx="3096344" cy="4544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Rectangle 15">
            <a:extLst>
              <a:ext uri="{FF2B5EF4-FFF2-40B4-BE49-F238E27FC236}">
                <a16:creationId xmlns:a16="http://schemas.microsoft.com/office/drawing/2014/main" id="{C44DEB18-D20B-4834-ADAA-A3794D76B83D}"/>
              </a:ext>
            </a:extLst>
          </p:cNvPr>
          <p:cNvSpPr/>
          <p:nvPr/>
        </p:nvSpPr>
        <p:spPr>
          <a:xfrm>
            <a:off x="2711624" y="5445224"/>
            <a:ext cx="7618432" cy="523220"/>
          </a:xfrm>
          <a:prstGeom prst="rect">
            <a:avLst/>
          </a:prstGeom>
        </p:spPr>
        <p:txBody>
          <a:bodyPr wrap="square">
            <a:spAutoFit/>
          </a:bodyPr>
          <a:lstStyle/>
          <a:p>
            <a:r>
              <a:rPr lang="en-US">
                <a:solidFill>
                  <a:srgbClr val="FF0000"/>
                </a:solidFill>
              </a:rPr>
              <a:t>BF</a:t>
            </a:r>
            <a:r>
              <a:rPr lang="en-US"/>
              <a:t> </a:t>
            </a:r>
            <a:r>
              <a:rPr lang="en-US">
                <a:solidFill>
                  <a:srgbClr val="FF0000"/>
                </a:solidFill>
              </a:rPr>
              <a:t>CK</a:t>
            </a:r>
            <a:r>
              <a:rPr lang="en-US"/>
              <a:t>  </a:t>
            </a:r>
            <a:r>
              <a:rPr lang="en-US">
                <a:solidFill>
                  <a:srgbClr val="FF0000"/>
                </a:solidFill>
              </a:rPr>
              <a:t>PD</a:t>
            </a:r>
            <a:r>
              <a:rPr lang="en-US"/>
              <a:t>  </a:t>
            </a:r>
            <a:r>
              <a:rPr lang="en-US">
                <a:solidFill>
                  <a:schemeClr val="accent5">
                    <a:lumMod val="50000"/>
                  </a:schemeClr>
                </a:solidFill>
              </a:rPr>
              <a:t>FI   ..     ..   ..    ..    </a:t>
            </a:r>
            <a:r>
              <a:rPr lang="en-US">
                <a:solidFill>
                  <a:srgbClr val="FFC000"/>
                </a:solidFill>
              </a:rPr>
              <a:t>ZD</a:t>
            </a:r>
            <a:r>
              <a:rPr lang="en-US">
                <a:solidFill>
                  <a:schemeClr val="accent5">
                    <a:lumMod val="50000"/>
                  </a:schemeClr>
                </a:solidFill>
              </a:rPr>
              <a:t>      </a:t>
            </a:r>
          </a:p>
        </p:txBody>
      </p:sp>
      <p:sp>
        <p:nvSpPr>
          <p:cNvPr id="4" name="Rectangle 3">
            <a:extLst>
              <a:ext uri="{FF2B5EF4-FFF2-40B4-BE49-F238E27FC236}">
                <a16:creationId xmlns:a16="http://schemas.microsoft.com/office/drawing/2014/main" id="{A1A69541-6348-4007-96FC-E276F707D1FE}"/>
              </a:ext>
            </a:extLst>
          </p:cNvPr>
          <p:cNvSpPr/>
          <p:nvPr/>
        </p:nvSpPr>
        <p:spPr>
          <a:xfrm>
            <a:off x="1919536" y="5880028"/>
            <a:ext cx="9388192" cy="523220"/>
          </a:xfrm>
          <a:prstGeom prst="rect">
            <a:avLst/>
          </a:prstGeom>
        </p:spPr>
        <p:txBody>
          <a:bodyPr wrap="square">
            <a:spAutoFit/>
          </a:bodyPr>
          <a:lstStyle/>
          <a:p>
            <a:r>
              <a:rPr lang="en-US"/>
              <a:t>https://en.wikipedia.org/wiki/Playfair_cipher</a:t>
            </a:r>
          </a:p>
        </p:txBody>
      </p:sp>
      <p:sp>
        <p:nvSpPr>
          <p:cNvPr id="5" name="Arrow: Down 4">
            <a:extLst>
              <a:ext uri="{FF2B5EF4-FFF2-40B4-BE49-F238E27FC236}">
                <a16:creationId xmlns:a16="http://schemas.microsoft.com/office/drawing/2014/main" id="{50744D55-57A4-4905-8B8B-25E346FB29DD}"/>
              </a:ext>
            </a:extLst>
          </p:cNvPr>
          <p:cNvSpPr/>
          <p:nvPr/>
        </p:nvSpPr>
        <p:spPr bwMode="auto">
          <a:xfrm>
            <a:off x="10314273" y="1322550"/>
            <a:ext cx="292973" cy="162155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6" name="TextBox 5">
            <a:extLst>
              <a:ext uri="{FF2B5EF4-FFF2-40B4-BE49-F238E27FC236}">
                <a16:creationId xmlns:a16="http://schemas.microsoft.com/office/drawing/2014/main" id="{77B052B1-D512-45C3-888A-CCFC4BE5D68A}"/>
              </a:ext>
            </a:extLst>
          </p:cNvPr>
          <p:cNvSpPr txBox="1"/>
          <p:nvPr/>
        </p:nvSpPr>
        <p:spPr>
          <a:xfrm>
            <a:off x="10235560" y="2944108"/>
            <a:ext cx="566181" cy="523220"/>
          </a:xfrm>
          <a:prstGeom prst="rect">
            <a:avLst/>
          </a:prstGeom>
          <a:noFill/>
        </p:spPr>
        <p:txBody>
          <a:bodyPr wrap="none" rtlCol="0">
            <a:spAutoFit/>
          </a:bodyPr>
          <a:lstStyle/>
          <a:p>
            <a:r>
              <a:rPr lang="en-US"/>
              <a:t>+1</a:t>
            </a:r>
          </a:p>
        </p:txBody>
      </p:sp>
      <p:sp>
        <p:nvSpPr>
          <p:cNvPr id="9" name="Arrow: Right 8">
            <a:extLst>
              <a:ext uri="{FF2B5EF4-FFF2-40B4-BE49-F238E27FC236}">
                <a16:creationId xmlns:a16="http://schemas.microsoft.com/office/drawing/2014/main" id="{881DE8E0-3B9D-4BBA-92BA-386B582FEDF4}"/>
              </a:ext>
            </a:extLst>
          </p:cNvPr>
          <p:cNvSpPr/>
          <p:nvPr/>
        </p:nvSpPr>
        <p:spPr bwMode="auto">
          <a:xfrm>
            <a:off x="2005960" y="966846"/>
            <a:ext cx="7776864" cy="169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F326E055-5660-47C2-A0C5-418A1E5CDA80}"/>
              </a:ext>
            </a:extLst>
          </p:cNvPr>
          <p:cNvSpPr txBox="1"/>
          <p:nvPr/>
        </p:nvSpPr>
        <p:spPr>
          <a:xfrm>
            <a:off x="9891659" y="783868"/>
            <a:ext cx="566181" cy="523220"/>
          </a:xfrm>
          <a:prstGeom prst="rect">
            <a:avLst/>
          </a:prstGeom>
          <a:noFill/>
        </p:spPr>
        <p:txBody>
          <a:bodyPr wrap="square" rtlCol="0">
            <a:spAutoFit/>
          </a:bodyPr>
          <a:lstStyle/>
          <a:p>
            <a:r>
              <a:rPr lang="en-US"/>
              <a:t>+1</a:t>
            </a:r>
          </a:p>
        </p:txBody>
      </p:sp>
      <p:sp>
        <p:nvSpPr>
          <p:cNvPr id="12" name="TextBox 11">
            <a:extLst>
              <a:ext uri="{FF2B5EF4-FFF2-40B4-BE49-F238E27FC236}">
                <a16:creationId xmlns:a16="http://schemas.microsoft.com/office/drawing/2014/main" id="{A8B5CC9C-0E65-42DA-97B1-348A573E3E26}"/>
              </a:ext>
            </a:extLst>
          </p:cNvPr>
          <p:cNvSpPr txBox="1"/>
          <p:nvPr/>
        </p:nvSpPr>
        <p:spPr>
          <a:xfrm>
            <a:off x="93267" y="1567380"/>
            <a:ext cx="1898277" cy="523220"/>
          </a:xfrm>
          <a:prstGeom prst="rect">
            <a:avLst/>
          </a:prstGeom>
          <a:noFill/>
        </p:spPr>
        <p:txBody>
          <a:bodyPr wrap="none" rtlCol="0">
            <a:spAutoFit/>
          </a:bodyPr>
          <a:lstStyle/>
          <a:p>
            <a:r>
              <a:rPr lang="en-US"/>
              <a:t>Key matrix </a:t>
            </a:r>
          </a:p>
        </p:txBody>
      </p:sp>
      <p:sp>
        <p:nvSpPr>
          <p:cNvPr id="14" name="Oval 13">
            <a:extLst>
              <a:ext uri="{FF2B5EF4-FFF2-40B4-BE49-F238E27FC236}">
                <a16:creationId xmlns:a16="http://schemas.microsoft.com/office/drawing/2014/main" id="{080E2D0F-FCBD-46DB-8240-52E9A484F31C}"/>
              </a:ext>
            </a:extLst>
          </p:cNvPr>
          <p:cNvSpPr/>
          <p:nvPr/>
        </p:nvSpPr>
        <p:spPr bwMode="auto">
          <a:xfrm>
            <a:off x="2677118" y="4437112"/>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8" name="Oval 17">
            <a:extLst>
              <a:ext uri="{FF2B5EF4-FFF2-40B4-BE49-F238E27FC236}">
                <a16:creationId xmlns:a16="http://schemas.microsoft.com/office/drawing/2014/main" id="{B923D5C9-4D81-4378-8E66-9BA9AC922F5D}"/>
              </a:ext>
            </a:extLst>
          </p:cNvPr>
          <p:cNvSpPr/>
          <p:nvPr/>
        </p:nvSpPr>
        <p:spPr bwMode="auto">
          <a:xfrm>
            <a:off x="2711624"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9" name="Oval 18">
            <a:extLst>
              <a:ext uri="{FF2B5EF4-FFF2-40B4-BE49-F238E27FC236}">
                <a16:creationId xmlns:a16="http://schemas.microsoft.com/office/drawing/2014/main" id="{E7D0F47B-4045-4049-96F9-DF772FA80FE7}"/>
              </a:ext>
            </a:extLst>
          </p:cNvPr>
          <p:cNvSpPr/>
          <p:nvPr/>
        </p:nvSpPr>
        <p:spPr bwMode="auto">
          <a:xfrm>
            <a:off x="4511824" y="4489956"/>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0" name="Oval 19">
            <a:extLst>
              <a:ext uri="{FF2B5EF4-FFF2-40B4-BE49-F238E27FC236}">
                <a16:creationId xmlns:a16="http://schemas.microsoft.com/office/drawing/2014/main" id="{4BE16D0B-175F-4DA7-9E98-CC8DF29AAFA3}"/>
              </a:ext>
            </a:extLst>
          </p:cNvPr>
          <p:cNvSpPr/>
          <p:nvPr/>
        </p:nvSpPr>
        <p:spPr bwMode="auto">
          <a:xfrm>
            <a:off x="4511824"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1" name="Oval 20">
            <a:extLst>
              <a:ext uri="{FF2B5EF4-FFF2-40B4-BE49-F238E27FC236}">
                <a16:creationId xmlns:a16="http://schemas.microsoft.com/office/drawing/2014/main" id="{99A79C23-9DA4-48E8-8ED0-EC79E026DBC7}"/>
              </a:ext>
            </a:extLst>
          </p:cNvPr>
          <p:cNvSpPr/>
          <p:nvPr/>
        </p:nvSpPr>
        <p:spPr bwMode="auto">
          <a:xfrm>
            <a:off x="7248128" y="4437112"/>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22" name="Oval 21">
            <a:extLst>
              <a:ext uri="{FF2B5EF4-FFF2-40B4-BE49-F238E27FC236}">
                <a16:creationId xmlns:a16="http://schemas.microsoft.com/office/drawing/2014/main" id="{39C797A9-E0B4-43E5-9585-6A88EB938F6D}"/>
              </a:ext>
            </a:extLst>
          </p:cNvPr>
          <p:cNvSpPr/>
          <p:nvPr/>
        </p:nvSpPr>
        <p:spPr bwMode="auto">
          <a:xfrm>
            <a:off x="7302883" y="5426060"/>
            <a:ext cx="576064" cy="52322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Tree>
    <p:extLst>
      <p:ext uri="{BB962C8B-B14F-4D97-AF65-F5344CB8AC3E}">
        <p14:creationId xmlns:p14="http://schemas.microsoft.com/office/powerpoint/2010/main" val="51191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6"/>
          </p:nvPr>
        </p:nvSpPr>
        <p:spPr>
          <a:xfrm>
            <a:off x="630776" y="1970746"/>
            <a:ext cx="5597195" cy="3108533"/>
          </a:xfrm>
        </p:spPr>
        <p:txBody>
          <a:bodyPr wrap="square">
            <a:spAutoFit/>
          </a:bodyPr>
          <a:lstStyle/>
          <a:p>
            <a:r>
              <a:rPr lang="en-US" sz="2800" err="1"/>
              <a:t>Digram</a:t>
            </a:r>
            <a:endParaRPr lang="en-US" sz="2800"/>
          </a:p>
          <a:p>
            <a:pPr lvl="1"/>
            <a:r>
              <a:rPr lang="en-US"/>
              <a:t>Two-letter combination</a:t>
            </a:r>
          </a:p>
          <a:p>
            <a:pPr lvl="1"/>
            <a:r>
              <a:rPr lang="en-US"/>
              <a:t>Most common is </a:t>
            </a:r>
            <a:r>
              <a:rPr lang="en-US" i="1" err="1"/>
              <a:t>th</a:t>
            </a:r>
            <a:endParaRPr lang="en-US"/>
          </a:p>
          <a:p>
            <a:r>
              <a:rPr lang="en-US" sz="2800"/>
              <a:t>Trigram </a:t>
            </a:r>
          </a:p>
          <a:p>
            <a:pPr lvl="1"/>
            <a:r>
              <a:rPr lang="en-US"/>
              <a:t>Three-letter combination</a:t>
            </a:r>
          </a:p>
          <a:p>
            <a:pPr lvl="1"/>
            <a:r>
              <a:rPr lang="en-US"/>
              <a:t>Most frequent is </a:t>
            </a:r>
            <a:r>
              <a:rPr lang="en-US" i="1"/>
              <a:t>the </a:t>
            </a:r>
            <a:endParaRPr lang="en-US"/>
          </a:p>
        </p:txBody>
      </p:sp>
      <p:pic>
        <p:nvPicPr>
          <p:cNvPr id="21" name="Picture Placeholder 20">
            <a:extLst>
              <a:ext uri="{C183D7F6-B498-43B3-948B-1728B52AA6E4}">
                <adec:decorative xmlns:adec="http://schemas.microsoft.com/office/drawing/2017/decorative" val="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6378078" y="3544824"/>
            <a:ext cx="835152" cy="1255776"/>
          </a:xfrm>
          <a:prstGeom prst="rect">
            <a:avLst/>
          </a:prstGeom>
          <a:noFill/>
          <a:ln>
            <a:noFill/>
          </a:ln>
        </p:spPr>
      </p:pic>
      <p:pic>
        <p:nvPicPr>
          <p:cNvPr id="22" name="Picture Placeholder 21">
            <a:extLst>
              <a:ext uri="{C183D7F6-B498-43B3-948B-1728B52AA6E4}">
                <adec:decorative xmlns:adec="http://schemas.microsoft.com/office/drawing/2017/decorative" val="1"/>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tretch>
            <a:fillRect/>
          </a:stretch>
        </p:blipFill>
        <p:spPr>
          <a:xfrm>
            <a:off x="7504452" y="3611880"/>
            <a:ext cx="768096" cy="1036320"/>
          </a:xfrm>
          <a:prstGeom prst="rect">
            <a:avLst/>
          </a:prstGeom>
          <a:noFill/>
          <a:ln>
            <a:noFill/>
          </a:ln>
        </p:spPr>
      </p:pic>
      <p:pic>
        <p:nvPicPr>
          <p:cNvPr id="23" name="Picture Placeholder 22">
            <a:extLst>
              <a:ext uri="{C183D7F6-B498-43B3-948B-1728B52AA6E4}">
                <adec:decorative xmlns:adec="http://schemas.microsoft.com/office/drawing/2017/decorative" val="1"/>
              </a:ext>
            </a:extLst>
          </p:cNvPr>
          <p:cNvPicPr>
            <a:picLocks noGrp="1" noChangeAspect="1"/>
          </p:cNvPicPr>
          <p:nvPr>
            <p:ph type="pic" sz="quarter" idx="15"/>
          </p:nvPr>
        </p:nvPicPr>
        <p:blipFill>
          <a:blip r:embed="rId5">
            <a:extLst>
              <a:ext uri="{28A0092B-C50C-407E-A947-70E740481C1C}">
                <a14:useLocalDpi xmlns:a14="http://schemas.microsoft.com/office/drawing/2010/main" val="0"/>
              </a:ext>
            </a:extLst>
          </a:blip>
          <a:stretch>
            <a:fillRect/>
          </a:stretch>
        </p:blipFill>
        <p:spPr>
          <a:xfrm>
            <a:off x="7253324" y="5079279"/>
            <a:ext cx="818696" cy="1237008"/>
          </a:xfrm>
          <a:prstGeom prst="rect">
            <a:avLst/>
          </a:prstGeom>
          <a:noFill/>
          <a:ln>
            <a:noFill/>
          </a:ln>
        </p:spPr>
      </p:pic>
      <p:pic>
        <p:nvPicPr>
          <p:cNvPr id="24" name="Picture Placeholder 23">
            <a:extLst>
              <a:ext uri="{C183D7F6-B498-43B3-948B-1728B52AA6E4}">
                <adec:decorative xmlns:adec="http://schemas.microsoft.com/office/drawing/2017/decorative" val="1"/>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tretch>
            <a:fillRect/>
          </a:stretch>
        </p:blipFill>
        <p:spPr>
          <a:xfrm>
            <a:off x="8310310" y="5021862"/>
            <a:ext cx="768096" cy="1036320"/>
          </a:xfrm>
          <a:prstGeom prst="rect">
            <a:avLst/>
          </a:prstGeom>
          <a:noFill/>
          <a:ln>
            <a:noFill/>
          </a:ln>
        </p:spPr>
      </p:pic>
      <p:pic>
        <p:nvPicPr>
          <p:cNvPr id="25" name="Picture Placeholder 24">
            <a:extLst>
              <a:ext uri="{C183D7F6-B498-43B3-948B-1728B52AA6E4}">
                <adec:decorative xmlns:adec="http://schemas.microsoft.com/office/drawing/2017/decorative" val="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tretch>
            <a:fillRect/>
          </a:stretch>
        </p:blipFill>
        <p:spPr>
          <a:xfrm>
            <a:off x="9228513" y="4649585"/>
            <a:ext cx="835152" cy="1072896"/>
          </a:xfrm>
          <a:prstGeom prst="rect">
            <a:avLst/>
          </a:prstGeom>
          <a:noFill/>
          <a:ln>
            <a:noFill/>
          </a:ln>
        </p:spPr>
      </p:pic>
      <p:sp>
        <p:nvSpPr>
          <p:cNvPr id="3" name="TextBox 2">
            <a:extLst>
              <a:ext uri="{FF2B5EF4-FFF2-40B4-BE49-F238E27FC236}">
                <a16:creationId xmlns:a16="http://schemas.microsoft.com/office/drawing/2014/main" id="{A0FA800A-AAF7-44F6-BB07-533D6E9CDE42}"/>
              </a:ext>
            </a:extLst>
          </p:cNvPr>
          <p:cNvSpPr txBox="1"/>
          <p:nvPr/>
        </p:nvSpPr>
        <p:spPr>
          <a:xfrm>
            <a:off x="911424" y="1151372"/>
            <a:ext cx="5606150" cy="615553"/>
          </a:xfrm>
          <a:prstGeom prst="rect">
            <a:avLst/>
          </a:prstGeom>
          <a:noFill/>
        </p:spPr>
        <p:txBody>
          <a:bodyPr wrap="none" rtlCol="0">
            <a:spAutoFit/>
          </a:bodyPr>
          <a:lstStyle/>
          <a:p>
            <a:r>
              <a:rPr lang="en-US" sz="3400" b="1" err="1"/>
              <a:t>Cryptoanalys</a:t>
            </a:r>
            <a:r>
              <a:rPr lang="en-US" sz="3400" b="1"/>
              <a:t> </a:t>
            </a:r>
            <a:r>
              <a:rPr lang="en-IN" altLang="en-US" sz="3400" b="1">
                <a:ea typeface="ヒラギノ角ゴ Pro W3" charset="-128"/>
              </a:rPr>
              <a:t>Playfair cipher</a:t>
            </a:r>
            <a:endParaRPr lang="en-US" sz="3400" b="1"/>
          </a:p>
        </p:txBody>
      </p:sp>
      <p:sp>
        <p:nvSpPr>
          <p:cNvPr id="10" name="Title 1">
            <a:extLst>
              <a:ext uri="{FF2B5EF4-FFF2-40B4-BE49-F238E27FC236}">
                <a16:creationId xmlns:a16="http://schemas.microsoft.com/office/drawing/2014/main" id="{39E71889-1A0B-42B0-A79F-EBD57EE6DCBA}"/>
              </a:ext>
            </a:extLst>
          </p:cNvPr>
          <p:cNvSpPr txBox="1">
            <a:spLocks/>
          </p:cNvSpPr>
          <p:nvPr/>
        </p:nvSpPr>
        <p:spPr bwMode="auto">
          <a:xfrm>
            <a:off x="1547116" y="158906"/>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spTree>
    <p:extLst>
      <p:ext uri="{BB962C8B-B14F-4D97-AF65-F5344CB8AC3E}">
        <p14:creationId xmlns:p14="http://schemas.microsoft.com/office/powerpoint/2010/main" val="289059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C3AF1-9B34-991A-5E28-C14C9BDF0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8F059-0C56-0FBA-E86E-F3D1BD830E5E}"/>
              </a:ext>
            </a:extLst>
          </p:cNvPr>
          <p:cNvSpPr>
            <a:spLocks noGrp="1"/>
          </p:cNvSpPr>
          <p:nvPr>
            <p:ph type="title"/>
          </p:nvPr>
        </p:nvSpPr>
        <p:spPr>
          <a:xfrm>
            <a:off x="1598452" y="103282"/>
            <a:ext cx="7416824" cy="646321"/>
          </a:xfrm>
        </p:spPr>
        <p:txBody>
          <a:bodyPr wrap="square">
            <a:spAutoFit/>
          </a:bodyPr>
          <a:lstStyle/>
          <a:p>
            <a:r>
              <a:rPr lang="en-IN" altLang="en-US" sz="3600">
                <a:ea typeface="ヒラギノ角ゴ Pro W3" charset="-128"/>
              </a:rPr>
              <a:t>Cryptanalysis Playfair </a:t>
            </a:r>
            <a:endParaRPr lang="en-US" sz="2800"/>
          </a:p>
        </p:txBody>
      </p:sp>
      <p:graphicFrame>
        <p:nvGraphicFramePr>
          <p:cNvPr id="3" name="Table 2">
            <a:extLst>
              <a:ext uri="{FF2B5EF4-FFF2-40B4-BE49-F238E27FC236}">
                <a16:creationId xmlns:a16="http://schemas.microsoft.com/office/drawing/2014/main" id="{A4D17CF5-9005-1D47-9E4E-171D4F07127C}"/>
              </a:ext>
            </a:extLst>
          </p:cNvPr>
          <p:cNvGraphicFramePr>
            <a:graphicFrameLocks noGrp="1"/>
          </p:cNvGraphicFramePr>
          <p:nvPr/>
        </p:nvGraphicFramePr>
        <p:xfrm>
          <a:off x="2005960" y="1268760"/>
          <a:ext cx="8229600" cy="1991216"/>
        </p:xfrm>
        <a:graphic>
          <a:graphicData uri="http://schemas.openxmlformats.org/drawingml/2006/table">
            <a:tbl>
              <a:tblPr firstRow="1" bandRow="1">
                <a:tableStyleId>{3B4B98B0-60AC-42C2-AFA5-B58CD77FA1E5}</a:tableStyleId>
              </a:tblPr>
              <a:tblGrid>
                <a:gridCol w="1645920">
                  <a:extLst>
                    <a:ext uri="{9D8B030D-6E8A-4147-A177-3AD203B41FA5}">
                      <a16:colId xmlns:a16="http://schemas.microsoft.com/office/drawing/2014/main" val="479463308"/>
                    </a:ext>
                  </a:extLst>
                </a:gridCol>
                <a:gridCol w="1645920">
                  <a:extLst>
                    <a:ext uri="{9D8B030D-6E8A-4147-A177-3AD203B41FA5}">
                      <a16:colId xmlns:a16="http://schemas.microsoft.com/office/drawing/2014/main" val="1171542012"/>
                    </a:ext>
                  </a:extLst>
                </a:gridCol>
                <a:gridCol w="1645920">
                  <a:extLst>
                    <a:ext uri="{9D8B030D-6E8A-4147-A177-3AD203B41FA5}">
                      <a16:colId xmlns:a16="http://schemas.microsoft.com/office/drawing/2014/main" val="2683890524"/>
                    </a:ext>
                  </a:extLst>
                </a:gridCol>
                <a:gridCol w="1645920">
                  <a:extLst>
                    <a:ext uri="{9D8B030D-6E8A-4147-A177-3AD203B41FA5}">
                      <a16:colId xmlns:a16="http://schemas.microsoft.com/office/drawing/2014/main" val="1720397609"/>
                    </a:ext>
                  </a:extLst>
                </a:gridCol>
                <a:gridCol w="1645920">
                  <a:extLst>
                    <a:ext uri="{9D8B030D-6E8A-4147-A177-3AD203B41FA5}">
                      <a16:colId xmlns:a16="http://schemas.microsoft.com/office/drawing/2014/main" val="951123849"/>
                    </a:ext>
                  </a:extLst>
                </a:gridCol>
              </a:tblGrid>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M</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O</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A</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R</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404432636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C</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H</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Y</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B</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D</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209807293"/>
                  </a:ext>
                </a:extLst>
              </a:tr>
              <a:tr h="4062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E</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F</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G</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I/J</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K</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0604718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L</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P</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Q</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S</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649540049"/>
                  </a:ext>
                </a:extLst>
              </a:tr>
              <a:tr h="3708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U</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V</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W</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X</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latin typeface="+mn-lt"/>
                        </a:rPr>
                        <a:t>Z</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3726903862"/>
                  </a:ext>
                </a:extLst>
              </a:tr>
            </a:tbl>
          </a:graphicData>
        </a:graphic>
      </p:graphicFrame>
      <p:cxnSp>
        <p:nvCxnSpPr>
          <p:cNvPr id="13" name="Straight Connector 12">
            <a:extLst>
              <a:ext uri="{FF2B5EF4-FFF2-40B4-BE49-F238E27FC236}">
                <a16:creationId xmlns:a16="http://schemas.microsoft.com/office/drawing/2014/main" id="{D6250762-1D70-2E24-9CC0-3D4763B76BF4}"/>
              </a:ext>
            </a:extLst>
          </p:cNvPr>
          <p:cNvCxnSpPr/>
          <p:nvPr/>
        </p:nvCxnSpPr>
        <p:spPr bwMode="auto">
          <a:xfrm>
            <a:off x="4583832" y="1916832"/>
            <a:ext cx="3024336" cy="347536"/>
          </a:xfrm>
          <a:prstGeom prst="line">
            <a:avLst/>
          </a:prstGeom>
          <a:solidFill>
            <a:schemeClr val="accent1"/>
          </a:solidFill>
          <a:ln w="9525" cap="flat" cmpd="sng" algn="ctr">
            <a:solidFill>
              <a:schemeClr val="tx1"/>
            </a:solidFill>
            <a:prstDash val="solid"/>
            <a:round/>
            <a:headEnd type="none" w="med" len="med"/>
            <a:tailEnd type="arrow" w="med" len="med"/>
          </a:ln>
          <a:effectLst/>
        </p:spPr>
      </p:cxnSp>
      <p:cxnSp>
        <p:nvCxnSpPr>
          <p:cNvPr id="15" name="Straight Arrow Connector 14">
            <a:extLst>
              <a:ext uri="{FF2B5EF4-FFF2-40B4-BE49-F238E27FC236}">
                <a16:creationId xmlns:a16="http://schemas.microsoft.com/office/drawing/2014/main" id="{B547E9DA-4711-6421-D912-0F9FAFD0CD33}"/>
              </a:ext>
            </a:extLst>
          </p:cNvPr>
          <p:cNvCxnSpPr/>
          <p:nvPr/>
        </p:nvCxnSpPr>
        <p:spPr bwMode="auto">
          <a:xfrm flipH="1">
            <a:off x="4583832" y="1809904"/>
            <a:ext cx="3096344" cy="4544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 name="Arrow: Down 4">
            <a:extLst>
              <a:ext uri="{FF2B5EF4-FFF2-40B4-BE49-F238E27FC236}">
                <a16:creationId xmlns:a16="http://schemas.microsoft.com/office/drawing/2014/main" id="{7537DF76-7BA5-434A-378B-4710AB5D09BC}"/>
              </a:ext>
            </a:extLst>
          </p:cNvPr>
          <p:cNvSpPr/>
          <p:nvPr/>
        </p:nvSpPr>
        <p:spPr bwMode="auto">
          <a:xfrm>
            <a:off x="10314273" y="1322550"/>
            <a:ext cx="292973" cy="162155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6" name="TextBox 5">
            <a:extLst>
              <a:ext uri="{FF2B5EF4-FFF2-40B4-BE49-F238E27FC236}">
                <a16:creationId xmlns:a16="http://schemas.microsoft.com/office/drawing/2014/main" id="{DE7BBFA6-8A82-F4D0-C2CB-181C91FA050E}"/>
              </a:ext>
            </a:extLst>
          </p:cNvPr>
          <p:cNvSpPr txBox="1"/>
          <p:nvPr/>
        </p:nvSpPr>
        <p:spPr>
          <a:xfrm>
            <a:off x="10235560" y="2944108"/>
            <a:ext cx="566181" cy="523220"/>
          </a:xfrm>
          <a:prstGeom prst="rect">
            <a:avLst/>
          </a:prstGeom>
          <a:noFill/>
        </p:spPr>
        <p:txBody>
          <a:bodyPr wrap="none" rtlCol="0">
            <a:spAutoFit/>
          </a:bodyPr>
          <a:lstStyle/>
          <a:p>
            <a:r>
              <a:rPr lang="en-US"/>
              <a:t>+1</a:t>
            </a:r>
          </a:p>
        </p:txBody>
      </p:sp>
      <p:sp>
        <p:nvSpPr>
          <p:cNvPr id="9" name="Arrow: Right 8">
            <a:extLst>
              <a:ext uri="{FF2B5EF4-FFF2-40B4-BE49-F238E27FC236}">
                <a16:creationId xmlns:a16="http://schemas.microsoft.com/office/drawing/2014/main" id="{E539C979-A0B6-A0FD-97A9-994B2F449823}"/>
              </a:ext>
            </a:extLst>
          </p:cNvPr>
          <p:cNvSpPr/>
          <p:nvPr/>
        </p:nvSpPr>
        <p:spPr bwMode="auto">
          <a:xfrm>
            <a:off x="2005960" y="966846"/>
            <a:ext cx="7776864" cy="16902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7" name="TextBox 16">
            <a:extLst>
              <a:ext uri="{FF2B5EF4-FFF2-40B4-BE49-F238E27FC236}">
                <a16:creationId xmlns:a16="http://schemas.microsoft.com/office/drawing/2014/main" id="{33B969BF-791D-CDEB-6FDB-FF105DDEE9D8}"/>
              </a:ext>
            </a:extLst>
          </p:cNvPr>
          <p:cNvSpPr txBox="1"/>
          <p:nvPr/>
        </p:nvSpPr>
        <p:spPr>
          <a:xfrm>
            <a:off x="9891659" y="783868"/>
            <a:ext cx="566181" cy="523220"/>
          </a:xfrm>
          <a:prstGeom prst="rect">
            <a:avLst/>
          </a:prstGeom>
          <a:noFill/>
        </p:spPr>
        <p:txBody>
          <a:bodyPr wrap="square" rtlCol="0">
            <a:spAutoFit/>
          </a:bodyPr>
          <a:lstStyle/>
          <a:p>
            <a:r>
              <a:rPr lang="en-US"/>
              <a:t>+1</a:t>
            </a:r>
          </a:p>
        </p:txBody>
      </p:sp>
      <p:sp>
        <p:nvSpPr>
          <p:cNvPr id="12" name="TextBox 11">
            <a:extLst>
              <a:ext uri="{FF2B5EF4-FFF2-40B4-BE49-F238E27FC236}">
                <a16:creationId xmlns:a16="http://schemas.microsoft.com/office/drawing/2014/main" id="{BD2F7213-9845-70A6-B16E-931B2852515F}"/>
              </a:ext>
            </a:extLst>
          </p:cNvPr>
          <p:cNvSpPr txBox="1"/>
          <p:nvPr/>
        </p:nvSpPr>
        <p:spPr>
          <a:xfrm>
            <a:off x="95570" y="1179222"/>
            <a:ext cx="1678665" cy="954107"/>
          </a:xfrm>
          <a:prstGeom prst="rect">
            <a:avLst/>
          </a:prstGeom>
          <a:noFill/>
        </p:spPr>
        <p:txBody>
          <a:bodyPr wrap="none" rtlCol="0">
            <a:spAutoFit/>
          </a:bodyPr>
          <a:lstStyle/>
          <a:p>
            <a:r>
              <a:rPr lang="en-US"/>
              <a:t>Guess the </a:t>
            </a:r>
          </a:p>
          <a:p>
            <a:r>
              <a:rPr lang="en-US"/>
              <a:t>Key?</a:t>
            </a:r>
          </a:p>
        </p:txBody>
      </p:sp>
      <p:sp>
        <p:nvSpPr>
          <p:cNvPr id="24" name="TextBox 23">
            <a:extLst>
              <a:ext uri="{FF2B5EF4-FFF2-40B4-BE49-F238E27FC236}">
                <a16:creationId xmlns:a16="http://schemas.microsoft.com/office/drawing/2014/main" id="{970A6A9B-3528-A3C1-769F-ECB87B75CA59}"/>
              </a:ext>
            </a:extLst>
          </p:cNvPr>
          <p:cNvSpPr txBox="1"/>
          <p:nvPr/>
        </p:nvSpPr>
        <p:spPr>
          <a:xfrm>
            <a:off x="551384" y="3277900"/>
            <a:ext cx="9906456" cy="3108543"/>
          </a:xfrm>
          <a:prstGeom prst="rect">
            <a:avLst/>
          </a:prstGeom>
          <a:noFill/>
        </p:spPr>
        <p:txBody>
          <a:bodyPr wrap="square">
            <a:spAutoFit/>
          </a:bodyPr>
          <a:lstStyle/>
          <a:p>
            <a:pPr marL="457200" indent="-457200">
              <a:buFont typeface="Arial" panose="020B0604020202020204" pitchFamily="34" charset="0"/>
              <a:buChar char="•"/>
            </a:pPr>
            <a:r>
              <a:rPr lang="en-US" sz="2800" b="1" err="1">
                <a:effectLst/>
                <a:latin typeface="Aptos" panose="020B0004020202020204" pitchFamily="34" charset="0"/>
                <a:ea typeface="Aptos" panose="020B0004020202020204" pitchFamily="34" charset="0"/>
                <a:cs typeface="Times New Roman" panose="02020603050405020304" pitchFamily="18" charset="0"/>
              </a:rPr>
              <a:t>UnigramScorer</a:t>
            </a:r>
            <a:r>
              <a:rPr lang="en-US" sz="2800">
                <a:effectLst/>
                <a:latin typeface="Aptos" panose="020B0004020202020204" pitchFamily="34" charset="0"/>
                <a:ea typeface="Aptos" panose="020B0004020202020204" pitchFamily="34" charset="0"/>
                <a:cs typeface="Times New Roman" panose="02020603050405020304" pitchFamily="18" charset="0"/>
              </a:rPr>
              <a:t>: Single letter frequences;</a:t>
            </a:r>
          </a:p>
          <a:p>
            <a:pPr lvl="1"/>
            <a:r>
              <a:rPr lang="en-US">
                <a:effectLst/>
                <a:latin typeface="Aptos" panose="020B0004020202020204" pitchFamily="34" charset="0"/>
                <a:ea typeface="Aptos" panose="020B0004020202020204" pitchFamily="34" charset="0"/>
                <a:cs typeface="Times New Roman" panose="02020603050405020304" pitchFamily="18" charset="0"/>
              </a:rPr>
              <a:t>	https://en.wikipedia.org/wiki/Frequency_analysis</a:t>
            </a:r>
          </a:p>
          <a:p>
            <a:pPr marL="457200" indent="-457200">
              <a:buFont typeface="Arial" panose="020B0604020202020204" pitchFamily="34" charset="0"/>
              <a:buChar char="•"/>
            </a:pPr>
            <a:r>
              <a:rPr lang="en-US" b="1" err="1">
                <a:latin typeface="Aptos" panose="020B0004020202020204" pitchFamily="34" charset="0"/>
                <a:ea typeface="Aptos" panose="020B0004020202020204" pitchFamily="34" charset="0"/>
                <a:cs typeface="Times New Roman" panose="02020603050405020304" pitchFamily="18" charset="0"/>
              </a:rPr>
              <a:t>D</a:t>
            </a:r>
            <a:r>
              <a:rPr lang="en-US" sz="2800" b="1" err="1">
                <a:effectLst/>
                <a:latin typeface="Aptos" panose="020B0004020202020204" pitchFamily="34" charset="0"/>
                <a:ea typeface="Aptos" panose="020B0004020202020204" pitchFamily="34" charset="0"/>
                <a:cs typeface="Times New Roman" panose="02020603050405020304" pitchFamily="18" charset="0"/>
              </a:rPr>
              <a:t>igramScorer</a:t>
            </a:r>
            <a:r>
              <a:rPr lang="en-US" sz="2800">
                <a:effectLst/>
                <a:latin typeface="Aptos" panose="020B0004020202020204" pitchFamily="34" charset="0"/>
                <a:ea typeface="Aptos" panose="020B0004020202020204" pitchFamily="34" charset="0"/>
                <a:cs typeface="Times New Roman" panose="02020603050405020304" pitchFamily="18" charset="0"/>
              </a:rPr>
              <a:t>: Bigram frequences</a:t>
            </a:r>
          </a:p>
          <a:p>
            <a:pPr lvl="1"/>
            <a:r>
              <a:rPr lang="en-US"/>
              <a:t>	https://en.wikipedia.org/wiki/Bigram</a:t>
            </a:r>
          </a:p>
          <a:p>
            <a:pPr marL="457200" indent="-457200">
              <a:buFont typeface="Arial" panose="020B0604020202020204" pitchFamily="34" charset="0"/>
              <a:buChar char="•"/>
            </a:pPr>
            <a:r>
              <a:rPr lang="en-US" b="1" err="1">
                <a:latin typeface="Aptos" panose="020B0004020202020204" pitchFamily="34" charset="0"/>
                <a:cs typeface="Times New Roman" panose="02020603050405020304" pitchFamily="18" charset="0"/>
              </a:rPr>
              <a:t>QuadgramScorer</a:t>
            </a:r>
            <a:r>
              <a:rPr lang="en-US" b="1">
                <a:latin typeface="Aptos" panose="020B0004020202020204" pitchFamily="34" charset="0"/>
                <a:cs typeface="Times New Roman" panose="02020603050405020304" pitchFamily="18" charset="0"/>
              </a:rPr>
              <a:t>: </a:t>
            </a:r>
            <a:r>
              <a:rPr lang="en-US" b="0" i="0">
                <a:effectLst/>
                <a:latin typeface="Linux Libertine"/>
              </a:rPr>
              <a:t>Trigram </a:t>
            </a:r>
            <a:r>
              <a:rPr lang="en-US" sz="2800">
                <a:effectLst/>
                <a:latin typeface="Aptos" panose="020B0004020202020204" pitchFamily="34" charset="0"/>
                <a:ea typeface="Aptos" panose="020B0004020202020204" pitchFamily="34" charset="0"/>
                <a:cs typeface="Times New Roman" panose="02020603050405020304" pitchFamily="18" charset="0"/>
              </a:rPr>
              <a:t>frequences</a:t>
            </a:r>
          </a:p>
          <a:p>
            <a:r>
              <a:rPr lang="en-US" b="0" i="0">
                <a:effectLst/>
                <a:latin typeface="Linux Libertine"/>
              </a:rPr>
              <a:t>	https://en.wikipedia.org/wiki/Trigram</a:t>
            </a:r>
          </a:p>
          <a:p>
            <a:endParaRPr lang="en-US" b="1">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8457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213" y="834361"/>
            <a:ext cx="8229600" cy="646321"/>
          </a:xfrm>
        </p:spPr>
        <p:txBody>
          <a:bodyPr wrap="square">
            <a:spAutoFit/>
          </a:bodyPr>
          <a:lstStyle/>
          <a:p>
            <a:r>
              <a:rPr lang="en-IN" altLang="en-US" sz="3600">
                <a:ea typeface="ヒラギノ角ゴ Pro W3" charset="-128"/>
              </a:rPr>
              <a:t>(4) Hill Cipher</a:t>
            </a:r>
            <a:endParaRPr lang="en-US" sz="2800"/>
          </a:p>
        </p:txBody>
      </p:sp>
      <p:sp>
        <p:nvSpPr>
          <p:cNvPr id="4" name="Content Placeholder 3"/>
          <p:cNvSpPr>
            <a:spLocks noGrp="1"/>
          </p:cNvSpPr>
          <p:nvPr>
            <p:ph idx="13"/>
          </p:nvPr>
        </p:nvSpPr>
        <p:spPr>
          <a:xfrm>
            <a:off x="191344" y="2102638"/>
            <a:ext cx="11377264" cy="2973111"/>
          </a:xfrm>
        </p:spPr>
        <p:txBody>
          <a:bodyPr wrap="square">
            <a:spAutoFit/>
          </a:bodyPr>
          <a:lstStyle/>
          <a:p>
            <a:r>
              <a:rPr lang="en-US" sz="2400"/>
              <a:t>Developed by the mathematician Lester Hill in 1929</a:t>
            </a:r>
          </a:p>
          <a:p>
            <a:r>
              <a:rPr lang="en-US" sz="2400"/>
              <a:t>Strength is that it completely hides single-letter frequencies</a:t>
            </a:r>
          </a:p>
          <a:p>
            <a:pPr lvl="1"/>
            <a:r>
              <a:rPr lang="en-US" sz="2400"/>
              <a:t>The use of a larger matrix hides more frequency information</a:t>
            </a:r>
          </a:p>
          <a:p>
            <a:pPr lvl="1"/>
            <a:r>
              <a:rPr lang="en-US" sz="2400"/>
              <a:t>A 3 x 3 Hill cipher hides not only single-letter but also two-letter frequency information</a:t>
            </a:r>
          </a:p>
          <a:p>
            <a:r>
              <a:rPr lang="en-US" sz="2400"/>
              <a:t>Strong against a </a:t>
            </a:r>
            <a:r>
              <a:rPr lang="en-US" sz="2400" err="1"/>
              <a:t>ciphertext</a:t>
            </a:r>
            <a:r>
              <a:rPr lang="en-US" sz="2400"/>
              <a:t>-only attack but easily broken with a known plaintext attack</a:t>
            </a:r>
          </a:p>
        </p:txBody>
      </p:sp>
      <p:graphicFrame>
        <p:nvGraphicFramePr>
          <p:cNvPr id="5" name="Object 4">
            <a:extLst>
              <a:ext uri="{FF2B5EF4-FFF2-40B4-BE49-F238E27FC236}">
                <a16:creationId xmlns:a16="http://schemas.microsoft.com/office/drawing/2014/main" id="{A1989F0B-8B01-4E46-B2DE-9BC4910AA2B5}"/>
              </a:ext>
            </a:extLst>
          </p:cNvPr>
          <p:cNvGraphicFramePr>
            <a:graphicFrameLocks noChangeAspect="1"/>
          </p:cNvGraphicFramePr>
          <p:nvPr/>
        </p:nvGraphicFramePr>
        <p:xfrm>
          <a:off x="3889772" y="4852684"/>
          <a:ext cx="5168900" cy="1625600"/>
        </p:xfrm>
        <a:graphic>
          <a:graphicData uri="http://schemas.openxmlformats.org/presentationml/2006/ole">
            <mc:AlternateContent xmlns:mc="http://schemas.openxmlformats.org/markup-compatibility/2006">
              <mc:Choice xmlns:v="urn:schemas-microsoft-com:vml" Requires="v">
                <p:oleObj name="Equation" r:id="rId3" imgW="5168880" imgH="1625400" progId="Equation.DSMT4">
                  <p:embed/>
                </p:oleObj>
              </mc:Choice>
              <mc:Fallback>
                <p:oleObj name="Equation" r:id="rId3" imgW="5168880" imgH="1625400" progId="Equation.DSMT4">
                  <p:embed/>
                  <p:pic>
                    <p:nvPicPr>
                      <p:cNvPr id="5" name="Object 4">
                        <a:extLst>
                          <a:ext uri="{FF2B5EF4-FFF2-40B4-BE49-F238E27FC236}">
                            <a16:creationId xmlns:a16="http://schemas.microsoft.com/office/drawing/2014/main" id="{A1989F0B-8B01-4E46-B2DE-9BC4910AA2B5}"/>
                          </a:ext>
                        </a:extLst>
                      </p:cNvPr>
                      <p:cNvPicPr/>
                      <p:nvPr/>
                    </p:nvPicPr>
                    <p:blipFill>
                      <a:blip r:embed="rId4"/>
                      <a:stretch>
                        <a:fillRect/>
                      </a:stretch>
                    </p:blipFill>
                    <p:spPr>
                      <a:xfrm>
                        <a:off x="3889772" y="4852684"/>
                        <a:ext cx="5168900" cy="162560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80141558-50F6-4110-838A-4751FC8CBC20}"/>
              </a:ext>
            </a:extLst>
          </p:cNvPr>
          <p:cNvSpPr txBox="1"/>
          <p:nvPr/>
        </p:nvSpPr>
        <p:spPr>
          <a:xfrm>
            <a:off x="4540013" y="3178865"/>
            <a:ext cx="65" cy="430887"/>
          </a:xfrm>
          <a:prstGeom prst="rect">
            <a:avLst/>
          </a:prstGeom>
          <a:noFill/>
        </p:spPr>
        <p:txBody>
          <a:bodyPr wrap="none" lIns="0" tIns="0" rIns="0" bIns="0" rtlCol="0">
            <a:spAutoFit/>
          </a:bodyPr>
          <a:lstStyle/>
          <a:p>
            <a:endParaRPr lang="en-US"/>
          </a:p>
        </p:txBody>
      </p:sp>
      <p:graphicFrame>
        <p:nvGraphicFramePr>
          <p:cNvPr id="7" name="Object 6">
            <a:extLst>
              <a:ext uri="{FF2B5EF4-FFF2-40B4-BE49-F238E27FC236}">
                <a16:creationId xmlns:a16="http://schemas.microsoft.com/office/drawing/2014/main" id="{BFB3D219-E522-4E61-BF5B-6DFCDEDDFB70}"/>
              </a:ext>
            </a:extLst>
          </p:cNvPr>
          <p:cNvGraphicFramePr>
            <a:graphicFrameLocks noChangeAspect="1"/>
          </p:cNvGraphicFramePr>
          <p:nvPr/>
        </p:nvGraphicFramePr>
        <p:xfrm>
          <a:off x="933520" y="5673109"/>
          <a:ext cx="2298700" cy="317500"/>
        </p:xfrm>
        <a:graphic>
          <a:graphicData uri="http://schemas.openxmlformats.org/presentationml/2006/ole">
            <mc:AlternateContent xmlns:mc="http://schemas.openxmlformats.org/markup-compatibility/2006">
              <mc:Choice xmlns:v="urn:schemas-microsoft-com:vml" Requires="v">
                <p:oleObj name="Equation" r:id="rId5" imgW="2298600" imgH="317160" progId="Equation.DSMT4">
                  <p:embed/>
                </p:oleObj>
              </mc:Choice>
              <mc:Fallback>
                <p:oleObj name="Equation" r:id="rId5" imgW="2298600" imgH="317160" progId="Equation.DSMT4">
                  <p:embed/>
                  <p:pic>
                    <p:nvPicPr>
                      <p:cNvPr id="7" name="Object 6">
                        <a:extLst>
                          <a:ext uri="{FF2B5EF4-FFF2-40B4-BE49-F238E27FC236}">
                            <a16:creationId xmlns:a16="http://schemas.microsoft.com/office/drawing/2014/main" id="{BFB3D219-E522-4E61-BF5B-6DFCDEDDFB70}"/>
                          </a:ext>
                        </a:extLst>
                      </p:cNvPr>
                      <p:cNvPicPr/>
                      <p:nvPr/>
                    </p:nvPicPr>
                    <p:blipFill>
                      <a:blip r:embed="rId6"/>
                      <a:stretch>
                        <a:fillRect/>
                      </a:stretch>
                    </p:blipFill>
                    <p:spPr>
                      <a:xfrm>
                        <a:off x="933520" y="5673109"/>
                        <a:ext cx="2298700" cy="317500"/>
                      </a:xfrm>
                      <a:prstGeom prst="rect">
                        <a:avLst/>
                      </a:prstGeom>
                    </p:spPr>
                  </p:pic>
                </p:oleObj>
              </mc:Fallback>
            </mc:AlternateContent>
          </a:graphicData>
        </a:graphic>
      </p:graphicFrame>
      <p:sp>
        <p:nvSpPr>
          <p:cNvPr id="8" name="Title 1">
            <a:extLst>
              <a:ext uri="{FF2B5EF4-FFF2-40B4-BE49-F238E27FC236}">
                <a16:creationId xmlns:a16="http://schemas.microsoft.com/office/drawing/2014/main" id="{979E5930-D76D-47FE-BF13-0CCAE058A43E}"/>
              </a:ext>
            </a:extLst>
          </p:cNvPr>
          <p:cNvSpPr txBox="1">
            <a:spLocks/>
          </p:cNvSpPr>
          <p:nvPr/>
        </p:nvSpPr>
        <p:spPr bwMode="auto">
          <a:xfrm>
            <a:off x="1631504" y="129338"/>
            <a:ext cx="7704856" cy="615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spAutoFit/>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marL="0" lvl="1"/>
            <a:r>
              <a:rPr lang="en-IN" altLang="en-US" sz="3400" b="1" kern="0">
                <a:ea typeface="ヒラギノ角ゴ Pro W3" charset="-128"/>
              </a:rPr>
              <a:t>Polyalphabetic Cipher</a:t>
            </a:r>
          </a:p>
        </p:txBody>
      </p:sp>
      <p:pic>
        <p:nvPicPr>
          <p:cNvPr id="3" name="Picture 2">
            <a:extLst>
              <a:ext uri="{FF2B5EF4-FFF2-40B4-BE49-F238E27FC236}">
                <a16:creationId xmlns:a16="http://schemas.microsoft.com/office/drawing/2014/main" id="{0EFCB660-FCE6-493D-B38E-7C0E6D049770}"/>
              </a:ext>
            </a:extLst>
          </p:cNvPr>
          <p:cNvPicPr>
            <a:picLocks noChangeAspect="1"/>
          </p:cNvPicPr>
          <p:nvPr/>
        </p:nvPicPr>
        <p:blipFill>
          <a:blip r:embed="rId7"/>
          <a:stretch>
            <a:fillRect/>
          </a:stretch>
        </p:blipFill>
        <p:spPr>
          <a:xfrm>
            <a:off x="623392" y="1340768"/>
            <a:ext cx="10521963" cy="840706"/>
          </a:xfrm>
          <a:prstGeom prst="rect">
            <a:avLst/>
          </a:prstGeom>
        </p:spPr>
      </p:pic>
    </p:spTree>
    <p:extLst>
      <p:ext uri="{BB962C8B-B14F-4D97-AF65-F5344CB8AC3E}">
        <p14:creationId xmlns:p14="http://schemas.microsoft.com/office/powerpoint/2010/main" val="1855819907"/>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DF376B2D2375846A4CAAAB0E2C9C93C" ma:contentTypeVersion="12" ma:contentTypeDescription="Create a new document." ma:contentTypeScope="" ma:versionID="cf9bbba12ce47060d7f9721ff7f39a18">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2f1c1eae211f737fe321dca5e6709c48"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7A42B8-A3EF-42E1-B64C-46C6D3F790F7}">
  <ds:schemaRefs>
    <ds:schemaRef ds:uri="5ef61426-0e10-4280-8fba-e9a96162fed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D5BE543-ECC9-44D3-9FD2-BE7990C41F48}"/>
</file>

<file path=customXml/itemProps3.xml><?xml version="1.0" encoding="utf-8"?>
<ds:datastoreItem xmlns:ds="http://schemas.openxmlformats.org/officeDocument/2006/customXml" ds:itemID="{546190BE-7EFE-4A7B-BC16-C0D78F06A87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30</Slides>
  <Notes>28</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2_Standarddesign</vt:lpstr>
      <vt:lpstr>  NT219- Cryptography    </vt:lpstr>
      <vt:lpstr>What is cryptograph?</vt:lpstr>
      <vt:lpstr>Textbooks and References</vt:lpstr>
      <vt:lpstr>Classical cipher algorithms</vt:lpstr>
      <vt:lpstr>Polyalphabetic Cipher</vt:lpstr>
      <vt:lpstr>Playfair encryption</vt:lpstr>
      <vt:lpstr>PowerPoint Presentation</vt:lpstr>
      <vt:lpstr>Cryptanalysis Playfair </vt:lpstr>
      <vt:lpstr>(4) Hill Cipher</vt:lpstr>
      <vt:lpstr>(5) Vigenère Cipher</vt:lpstr>
      <vt:lpstr>Vigenère Cipher</vt:lpstr>
      <vt:lpstr>Example of Vigenère Cipher</vt:lpstr>
      <vt:lpstr>Vigenère Autokey System</vt:lpstr>
      <vt:lpstr>Classical symmetric cipher cryptanalysis</vt:lpstr>
      <vt:lpstr>(6) Vernam Cipher</vt:lpstr>
      <vt:lpstr>One-Time Pad</vt:lpstr>
      <vt:lpstr>Difficulties</vt:lpstr>
      <vt:lpstr>Transposition ciphers (permutation cipher)</vt:lpstr>
      <vt:lpstr>Transposition cipher</vt:lpstr>
      <vt:lpstr>Columnar Transposition Cipher</vt:lpstr>
      <vt:lpstr>Classical symmetric cipher cryptanalysis</vt:lpstr>
      <vt:lpstr>Stream Cipher (1 of 8)</vt:lpstr>
      <vt:lpstr>Stream Cipher (2 of 8)</vt:lpstr>
      <vt:lpstr>Stream Cipher (3 of 8)</vt:lpstr>
      <vt:lpstr>Stream Cipher (4 of 8)</vt:lpstr>
      <vt:lpstr>Stream Cipher (5 of 8)</vt:lpstr>
      <vt:lpstr>Stream Cipher (6 of 8)</vt:lpstr>
      <vt:lpstr>Stream Cipher (7 of 8)</vt:lpstr>
      <vt:lpstr>Stream Cipher (8 of 8)</vt:lpstr>
      <vt:lpstr>Outline (week 4,5)</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2</cp:revision>
  <cp:lastPrinted>1999-07-26T11:07:16Z</cp:lastPrinted>
  <dcterms:created xsi:type="dcterms:W3CDTF">1999-06-21T09:15:32Z</dcterms:created>
  <dcterms:modified xsi:type="dcterms:W3CDTF">2025-03-09T04:07:49Z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ies>
</file>