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46"/>
  </p:notesMasterIdLst>
  <p:handoutMasterIdLst>
    <p:handoutMasterId r:id="rId47"/>
  </p:handoutMasterIdLst>
  <p:sldIdLst>
    <p:sldId id="494" r:id="rId5"/>
    <p:sldId id="504" r:id="rId6"/>
    <p:sldId id="332" r:id="rId7"/>
    <p:sldId id="507" r:id="rId8"/>
    <p:sldId id="1525" r:id="rId9"/>
    <p:sldId id="1524" r:id="rId10"/>
    <p:sldId id="1466" r:id="rId11"/>
    <p:sldId id="1495" r:id="rId12"/>
    <p:sldId id="1494" r:id="rId13"/>
    <p:sldId id="1505" r:id="rId14"/>
    <p:sldId id="1502" r:id="rId15"/>
    <p:sldId id="1492" r:id="rId16"/>
    <p:sldId id="1411" r:id="rId17"/>
    <p:sldId id="1433" r:id="rId18"/>
    <p:sldId id="1414" r:id="rId19"/>
    <p:sldId id="1498" r:id="rId20"/>
    <p:sldId id="1507" r:id="rId21"/>
    <p:sldId id="1415" r:id="rId22"/>
    <p:sldId id="1416" r:id="rId23"/>
    <p:sldId id="1509" r:id="rId24"/>
    <p:sldId id="1510" r:id="rId25"/>
    <p:sldId id="1511" r:id="rId26"/>
    <p:sldId id="335" r:id="rId27"/>
    <p:sldId id="1512" r:id="rId28"/>
    <p:sldId id="1513" r:id="rId29"/>
    <p:sldId id="1514" r:id="rId30"/>
    <p:sldId id="1432" r:id="rId31"/>
    <p:sldId id="1493" r:id="rId32"/>
    <p:sldId id="1420" r:id="rId33"/>
    <p:sldId id="1438" r:id="rId34"/>
    <p:sldId id="1531" r:id="rId35"/>
    <p:sldId id="337" r:id="rId36"/>
    <p:sldId id="1515" r:id="rId37"/>
    <p:sldId id="1530" r:id="rId38"/>
    <p:sldId id="499" r:id="rId39"/>
    <p:sldId id="338" r:id="rId40"/>
    <p:sldId id="408" r:id="rId41"/>
    <p:sldId id="445" r:id="rId42"/>
    <p:sldId id="1427" r:id="rId43"/>
    <p:sldId id="1428" r:id="rId44"/>
    <p:sldId id="1429" r:id="rId45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990000"/>
    <a:srgbClr val="006666"/>
    <a:srgbClr val="3399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065" autoAdjust="0"/>
  </p:normalViewPr>
  <p:slideViewPr>
    <p:cSldViewPr snapToGrid="0">
      <p:cViewPr>
        <p:scale>
          <a:sx n="66" d="100"/>
          <a:sy n="66" d="100"/>
        </p:scale>
        <p:origin x="1301" y="-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Minh Nguyễn" userId="S::23521046@ms.uit.edu.vn::f98cffcf-faf5-46e8-bdab-b32ae62d1b0c" providerId="AD" clId="Web-{E64EECBD-4BFC-C545-C345-F349FD583B87}"/>
    <pc:docChg chg="modSld">
      <pc:chgData name="Nguyễn Minh Nguyễn" userId="S::23521046@ms.uit.edu.vn::f98cffcf-faf5-46e8-bdab-b32ae62d1b0c" providerId="AD" clId="Web-{E64EECBD-4BFC-C545-C345-F349FD583B87}" dt="2025-03-10T04:14:12.933" v="14" actId="20577"/>
      <pc:docMkLst>
        <pc:docMk/>
      </pc:docMkLst>
      <pc:sldChg chg="modSp">
        <pc:chgData name="Nguyễn Minh Nguyễn" userId="S::23521046@ms.uit.edu.vn::f98cffcf-faf5-46e8-bdab-b32ae62d1b0c" providerId="AD" clId="Web-{E64EECBD-4BFC-C545-C345-F349FD583B87}" dt="2025-03-10T04:14:12.933" v="14" actId="20577"/>
        <pc:sldMkLst>
          <pc:docMk/>
          <pc:sldMk cId="2199289588" sldId="1515"/>
        </pc:sldMkLst>
        <pc:spChg chg="mod">
          <ac:chgData name="Nguyễn Minh Nguyễn" userId="S::23521046@ms.uit.edu.vn::f98cffcf-faf5-46e8-bdab-b32ae62d1b0c" providerId="AD" clId="Web-{E64EECBD-4BFC-C545-C345-F349FD583B87}" dt="2025-03-10T04:14:12.933" v="14" actId="20577"/>
          <ac:spMkLst>
            <pc:docMk/>
            <pc:sldMk cId="2199289588" sldId="1515"/>
            <ac:spMk id="4" creationId="{2F9AF1B5-9962-497C-9F7A-D3DDE11A920F}"/>
          </ac:spMkLst>
        </pc:spChg>
      </pc:sldChg>
    </pc:docChg>
  </pc:docChgLst>
  <pc:docChgLst>
    <pc:chgData name="Hồ Nguyễn Trọng Đăng" userId="S::23520226@ms.uit.edu.vn::1bde707a-7206-481e-8782-27984f99999f" providerId="AD" clId="Web-{8E8BAA87-5A08-DBFE-FD88-18F2A3A869E5}"/>
    <pc:docChg chg="modSld">
      <pc:chgData name="Hồ Nguyễn Trọng Đăng" userId="S::23520226@ms.uit.edu.vn::1bde707a-7206-481e-8782-27984f99999f" providerId="AD" clId="Web-{8E8BAA87-5A08-DBFE-FD88-18F2A3A869E5}" dt="2025-03-10T04:27:30.047" v="5"/>
      <pc:docMkLst>
        <pc:docMk/>
      </pc:docMkLst>
      <pc:sldChg chg="modSp">
        <pc:chgData name="Hồ Nguyễn Trọng Đăng" userId="S::23520226@ms.uit.edu.vn::1bde707a-7206-481e-8782-27984f99999f" providerId="AD" clId="Web-{8E8BAA87-5A08-DBFE-FD88-18F2A3A869E5}" dt="2025-03-10T04:27:30.047" v="5"/>
        <pc:sldMkLst>
          <pc:docMk/>
          <pc:sldMk cId="3327147534" sldId="1494"/>
        </pc:sldMkLst>
        <pc:graphicFrameChg chg="mod modGraphic">
          <ac:chgData name="Hồ Nguyễn Trọng Đăng" userId="S::23520226@ms.uit.edu.vn::1bde707a-7206-481e-8782-27984f99999f" providerId="AD" clId="Web-{8E8BAA87-5A08-DBFE-FD88-18F2A3A869E5}" dt="2025-03-10T04:27:30.047" v="5"/>
          <ac:graphicFrameMkLst>
            <pc:docMk/>
            <pc:sldMk cId="3327147534" sldId="1494"/>
            <ac:graphicFrameMk id="18" creationId="{B5B9492D-7498-4385-9728-94D3A3781FF2}"/>
          </ac:graphicFrameMkLst>
        </pc:graphicFrameChg>
      </pc:sldChg>
    </pc:docChg>
  </pc:docChgLst>
  <pc:docChgLst>
    <pc:chgData name="Lương Xuân Anh" userId="S::23520051@ms.uit.edu.vn::68cee10f-0387-4af9-aa7f-998bdc56d2ef" providerId="AD" clId="Web-{EEE5BB2C-EC2A-333C-9C15-3B5A528373D8}"/>
    <pc:docChg chg="modSld">
      <pc:chgData name="Lương Xuân Anh" userId="S::23520051@ms.uit.edu.vn::68cee10f-0387-4af9-aa7f-998bdc56d2ef" providerId="AD" clId="Web-{EEE5BB2C-EC2A-333C-9C15-3B5A528373D8}" dt="2025-06-02T02:43:49.600" v="0" actId="1076"/>
      <pc:docMkLst>
        <pc:docMk/>
      </pc:docMkLst>
      <pc:sldChg chg="modSp">
        <pc:chgData name="Lương Xuân Anh" userId="S::23520051@ms.uit.edu.vn::68cee10f-0387-4af9-aa7f-998bdc56d2ef" providerId="AD" clId="Web-{EEE5BB2C-EC2A-333C-9C15-3B5A528373D8}" dt="2025-06-02T02:43:49.600" v="0" actId="1076"/>
        <pc:sldMkLst>
          <pc:docMk/>
          <pc:sldMk cId="2199289588" sldId="1515"/>
        </pc:sldMkLst>
        <pc:picChg chg="mod">
          <ac:chgData name="Lương Xuân Anh" userId="S::23520051@ms.uit.edu.vn::68cee10f-0387-4af9-aa7f-998bdc56d2ef" providerId="AD" clId="Web-{EEE5BB2C-EC2A-333C-9C15-3B5A528373D8}" dt="2025-06-02T02:43:49.600" v="0" actId="1076"/>
          <ac:picMkLst>
            <pc:docMk/>
            <pc:sldMk cId="2199289588" sldId="1515"/>
            <ac:picMk id="16" creationId="{B993C907-E716-4159-9D91-1176FB871BE3}"/>
          </ac:picMkLst>
        </pc:picChg>
      </pc:sldChg>
    </pc:docChg>
  </pc:docChgLst>
  <pc:docChgLst>
    <pc:chgData name="Nguyễn Viết Tùng" userId="S::23521746@ms.uit.edu.vn::6841e7be-0c7c-402a-ae9c-e8468025c634" providerId="AD" clId="Web-{1B6DEFE4-4B8A-FE9B-4145-1E2455F08858}"/>
    <pc:docChg chg="sldOrd">
      <pc:chgData name="Nguyễn Viết Tùng" userId="S::23521746@ms.uit.edu.vn::6841e7be-0c7c-402a-ae9c-e8468025c634" providerId="AD" clId="Web-{1B6DEFE4-4B8A-FE9B-4145-1E2455F08858}" dt="2025-03-10T04:20:50.162" v="1"/>
      <pc:docMkLst>
        <pc:docMk/>
      </pc:docMkLst>
      <pc:sldChg chg="ord">
        <pc:chgData name="Nguyễn Viết Tùng" userId="S::23521746@ms.uit.edu.vn::6841e7be-0c7c-402a-ae9c-e8468025c634" providerId="AD" clId="Web-{1B6DEFE4-4B8A-FE9B-4145-1E2455F08858}" dt="2025-03-10T04:20:50.162" v="1"/>
        <pc:sldMkLst>
          <pc:docMk/>
          <pc:sldMk cId="0" sldId="338"/>
        </pc:sldMkLst>
      </pc:sldChg>
      <pc:sldChg chg="ord">
        <pc:chgData name="Nguyễn Viết Tùng" userId="S::23521746@ms.uit.edu.vn::6841e7be-0c7c-402a-ae9c-e8468025c634" providerId="AD" clId="Web-{1B6DEFE4-4B8A-FE9B-4145-1E2455F08858}" dt="2025-03-10T04:20:39.334" v="0"/>
        <pc:sldMkLst>
          <pc:docMk/>
          <pc:sldMk cId="659752743" sldId="408"/>
        </pc:sldMkLst>
      </pc:sldChg>
    </pc:docChg>
  </pc:docChgLst>
  <pc:docChgLst>
    <pc:chgData name="Trần Gia Bảo" userId="3616934c-7063-4e23-ba02-ee7dba0f7652" providerId="ADAL" clId="{34ACB705-0901-4E23-8BB5-D152F6187022}"/>
    <pc:docChg chg="modSld">
      <pc:chgData name="Trần Gia Bảo" userId="3616934c-7063-4e23-ba02-ee7dba0f7652" providerId="ADAL" clId="{34ACB705-0901-4E23-8BB5-D152F6187022}" dt="2025-06-07T10:31:03.157" v="3" actId="14734"/>
      <pc:docMkLst>
        <pc:docMk/>
      </pc:docMkLst>
      <pc:sldChg chg="modNotesTx">
        <pc:chgData name="Trần Gia Bảo" userId="3616934c-7063-4e23-ba02-ee7dba0f7652" providerId="ADAL" clId="{34ACB705-0901-4E23-8BB5-D152F6187022}" dt="2025-06-07T10:26:02.198" v="1" actId="115"/>
        <pc:sldMkLst>
          <pc:docMk/>
          <pc:sldMk cId="4164834121" sldId="1411"/>
        </pc:sldMkLst>
      </pc:sldChg>
      <pc:sldChg chg="modSp mod">
        <pc:chgData name="Trần Gia Bảo" userId="3616934c-7063-4e23-ba02-ee7dba0f7652" providerId="ADAL" clId="{34ACB705-0901-4E23-8BB5-D152F6187022}" dt="2025-06-07T10:31:03.157" v="3" actId="14734"/>
        <pc:sldMkLst>
          <pc:docMk/>
          <pc:sldMk cId="2216994085" sldId="1414"/>
        </pc:sldMkLst>
        <pc:graphicFrameChg chg="modGraphic">
          <ac:chgData name="Trần Gia Bảo" userId="3616934c-7063-4e23-ba02-ee7dba0f7652" providerId="ADAL" clId="{34ACB705-0901-4E23-8BB5-D152F6187022}" dt="2025-06-07T10:31:03.157" v="3" actId="14734"/>
          <ac:graphicFrameMkLst>
            <pc:docMk/>
            <pc:sldMk cId="2216994085" sldId="1414"/>
            <ac:graphicFrameMk id="12" creationId="{E242C074-966F-AE5D-D115-739FF6F819C8}"/>
          </ac:graphicFrameMkLst>
        </pc:graphicFrameChg>
      </pc:sldChg>
      <pc:sldChg chg="modSp">
        <pc:chgData name="Trần Gia Bảo" userId="3616934c-7063-4e23-ba02-ee7dba0f7652" providerId="ADAL" clId="{34ACB705-0901-4E23-8BB5-D152F6187022}" dt="2025-06-07T10:26:45.308" v="2" actId="1076"/>
        <pc:sldMkLst>
          <pc:docMk/>
          <pc:sldMk cId="3223501395" sldId="1433"/>
        </pc:sldMkLst>
        <pc:picChg chg="mod">
          <ac:chgData name="Trần Gia Bảo" userId="3616934c-7063-4e23-ba02-ee7dba0f7652" providerId="ADAL" clId="{34ACB705-0901-4E23-8BB5-D152F6187022}" dt="2025-06-07T10:26:45.308" v="2" actId="1076"/>
          <ac:picMkLst>
            <pc:docMk/>
            <pc:sldMk cId="3223501395" sldId="1433"/>
            <ac:picMk id="21" creationId="{00000000-0000-0000-0000-000000000000}"/>
          </ac:picMkLst>
        </pc:picChg>
      </pc:sldChg>
      <pc:sldChg chg="modSp mod">
        <pc:chgData name="Trần Gia Bảo" userId="3616934c-7063-4e23-ba02-ee7dba0f7652" providerId="ADAL" clId="{34ACB705-0901-4E23-8BB5-D152F6187022}" dt="2025-06-04T11:31:07.310" v="0" actId="1076"/>
        <pc:sldMkLst>
          <pc:docMk/>
          <pc:sldMk cId="157578069" sldId="1502"/>
        </pc:sldMkLst>
        <pc:spChg chg="mod">
          <ac:chgData name="Trần Gia Bảo" userId="3616934c-7063-4e23-ba02-ee7dba0f7652" providerId="ADAL" clId="{34ACB705-0901-4E23-8BB5-D152F6187022}" dt="2025-06-04T11:31:07.310" v="0" actId="1076"/>
          <ac:spMkLst>
            <pc:docMk/>
            <pc:sldMk cId="157578069" sldId="1502"/>
            <ac:spMk id="9" creationId="{90B184EE-3D8B-620B-77B5-A1A05E856604}"/>
          </ac:spMkLst>
        </pc:spChg>
      </pc:sldChg>
    </pc:docChg>
  </pc:docChgLst>
  <pc:docChgLst>
    <pc:chgData name="Phạm Xuân Quân" userId="S::23521268@ms.uit.edu.vn::e15a6190-e67a-4fdf-9abe-43e1cbfb7115" providerId="AD" clId="Web-{27792992-BA80-5C73-F0DF-7F418E2EC909}"/>
    <pc:docChg chg="delSld">
      <pc:chgData name="Phạm Xuân Quân" userId="S::23521268@ms.uit.edu.vn::e15a6190-e67a-4fdf-9abe-43e1cbfb7115" providerId="AD" clId="Web-{27792992-BA80-5C73-F0DF-7F418E2EC909}" dt="2025-03-10T04:10:40.420" v="0"/>
      <pc:docMkLst>
        <pc:docMk/>
      </pc:docMkLst>
      <pc:sldChg chg="del">
        <pc:chgData name="Phạm Xuân Quân" userId="S::23521268@ms.uit.edu.vn::e15a6190-e67a-4fdf-9abe-43e1cbfb7115" providerId="AD" clId="Web-{27792992-BA80-5C73-F0DF-7F418E2EC909}" dt="2025-03-10T04:10:40.420" v="0"/>
        <pc:sldMkLst>
          <pc:docMk/>
          <pc:sldMk cId="776441895" sldId="1532"/>
        </pc:sldMkLst>
      </pc:sldChg>
    </pc:docChg>
  </pc:docChgLst>
  <pc:docChgLst>
    <pc:chgData name="Huỳnh Gia Bảo" userId="S::23520100@ms.uit.edu.vn::efa4f948-5218-4e1e-bef1-2db3b403d522" providerId="AD" clId="Web-{9438D55F-DDBD-6DEF-B748-C6E51926332B}"/>
    <pc:docChg chg="addSld modSld">
      <pc:chgData name="Huỳnh Gia Bảo" userId="S::23520100@ms.uit.edu.vn::efa4f948-5218-4e1e-bef1-2db3b403d522" providerId="AD" clId="Web-{9438D55F-DDBD-6DEF-B748-C6E51926332B}" dt="2025-03-10T04:13:47.937" v="1" actId="1076"/>
      <pc:docMkLst>
        <pc:docMk/>
      </pc:docMkLst>
      <pc:sldChg chg="modSp">
        <pc:chgData name="Huỳnh Gia Bảo" userId="S::23520100@ms.uit.edu.vn::efa4f948-5218-4e1e-bef1-2db3b403d522" providerId="AD" clId="Web-{9438D55F-DDBD-6DEF-B748-C6E51926332B}" dt="2025-03-10T04:13:47.937" v="1" actId="1076"/>
        <pc:sldMkLst>
          <pc:docMk/>
          <pc:sldMk cId="2199289588" sldId="1515"/>
        </pc:sldMkLst>
        <pc:picChg chg="mod">
          <ac:chgData name="Huỳnh Gia Bảo" userId="S::23520100@ms.uit.edu.vn::efa4f948-5218-4e1e-bef1-2db3b403d522" providerId="AD" clId="Web-{9438D55F-DDBD-6DEF-B748-C6E51926332B}" dt="2025-03-10T04:13:47.937" v="1" actId="1076"/>
          <ac:picMkLst>
            <pc:docMk/>
            <pc:sldMk cId="2199289588" sldId="1515"/>
            <ac:picMk id="3" creationId="{DA8871B5-FFDF-4BFA-A269-D0C0421D78E1}"/>
          </ac:picMkLst>
        </pc:picChg>
      </pc:sldChg>
      <pc:sldChg chg="new">
        <pc:chgData name="Huỳnh Gia Bảo" userId="S::23520100@ms.uit.edu.vn::efa4f948-5218-4e1e-bef1-2db3b403d522" providerId="AD" clId="Web-{9438D55F-DDBD-6DEF-B748-C6E51926332B}" dt="2025-03-10T04:10:20.574" v="0"/>
        <pc:sldMkLst>
          <pc:docMk/>
          <pc:sldMk cId="776441895" sldId="15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in which a block of plaintext is treated as a whole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used </a:t>
            </a:r>
            <a:r>
              <a:rPr lang="en-US" sz="1200" u="sng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produce a ciphertext block of equal length. Typically, a block size of</a:t>
            </a:r>
          </a:p>
          <a:p>
            <a:r>
              <a:rPr lang="en-US" sz="1200" u="sng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64 or 128 bits is used. As with a stream cipher, the two users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share a symmetric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key (Figure 4.1b). Using some of the modes of operation explained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Chapter 7, a block cipher can be used to achieve the same effect as a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Far more effort has gone into analyzing block ciphers. In general, they seem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applicable to a broader range of applications than stream ciphers. The vast majority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network-based symmetric cryptographic applications make use of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ciphers. Accordingly, the concern in this chapter, and in our discussions throughout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book of symmetric encryption, will primarily focus on block ciphers.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Examples</a:t>
            </a:r>
            <a:r>
              <a:rPr lang="en-US" baseline="0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of stream and block ciphers.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encryption and decryption mappings can be defined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tabulation, as shown in Table 4.1. This is the most general form of block cipher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can be used to define any reversible mapping between plaintext and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refers to this as the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ideal block cipher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because it allows for the maximum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possible encryption mappings from the plaintext block [FEIS75].</a:t>
            </a:r>
            <a:endParaRPr lang="en-US"/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block cipher operates on a plaintext block of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 to produce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of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bits. There are 2</a:t>
            </a:r>
            <a:r>
              <a:rPr lang="en-US" sz="1200" kern="1200" baseline="30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possible different plaintext blocks and, for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to be reversible (i.e., for decryption to be possible), each must produce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unique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block. Such a transformation is called reversible, or nonsingular.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Figure 4.2 illustrates the logic of a general substitution cipher for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4.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4-bit input produces one of 16 possible input states, which is mapped by the substitution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into a unique one of 16 possible output states, each of which is represented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4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bits.</a:t>
            </a:r>
            <a:endParaRPr lang="en-AU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4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44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proposed [FEIS73] that we can approximate the ideal block cipher by utilizing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concept of a product cipher, which is the execution of two or more simple ciphers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sequence in such a way that the final result or product is cryptographically stronger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than any of the component ciphers. The essence of the approach is to develop a block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with a key length of k bits and a block length of n bits, allowing a total of 2</a:t>
            </a:r>
            <a:r>
              <a:rPr lang="en-US" sz="1200" kern="1200" baseline="30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possible transformations, rather than the 2</a:t>
            </a:r>
            <a:r>
              <a:rPr lang="en-US" sz="1200" kern="1200" baseline="30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! transformations available with the ideal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cipher.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particular,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proposed the use of a cipher that alternates substitutions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permutations, where these terms are defined as follows: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Each plaintext element or group of elements is uniquely replaced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corresponding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element or group of elements.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A sequence of plaintext elements is replaced by a permutation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that sequence. That is, no elements are added or deleted or replaced in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sequence, rather the order in which the elements appear in the sequence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changed.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fact,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Feistel’s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a practical application of a proposal by Claude Shannon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develop a product cipher that alternates confusion and diffusion functions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[SHAN49]. We look next at these concepts of diffusion and confusion and then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present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But first, it is worth commenting on this remarkable fact: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structure, which dates back over a quarter century and which,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turn, is based on Shannon’s proposal of 1945, is the structure used by many significant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symmetric block ciphers currently in use.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In particular,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structure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used for Triple Data Encryption Algorithm (TDEA), which is one of the two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algorithms (along with AES), approved for general use by the National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Institute of Standards and Technology (NIST).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structure is also used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several schemes for format-preserving encryption, which have recently come into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prominence. In addition, the Camellia block cipher is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structure; it is one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possible symmetric ciphers in TLS and a number of other Internet security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protocols. Both TDEA and format-preserving encryption are covered in Chapter 7.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terms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diffusion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confusion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were introduced by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Claude Shannon to capture the two basic building blocks for any cryptographic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system [SHAN49]. Shannon’s concern was to thwart cryptanalysis based on statistical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analysis. The reasoning is as follows. Assume the attacker has some knowledge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statistical characteristics of the plaintext. For example, in a human-readable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message in some language, the frequency distribution of the various letters may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known. Or there may be words or phrases likely to appear in the message (probable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words). If these statistics are in any way reflected in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the cryptanalyst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may be able to deduce the encryption key, part of the key, or at least a set of keys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likely to contain the exact key. In what Shannon refers to as a strongly ideal cipher,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statistics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independent of the particular key used. The arbitrary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 cipher that we discussed previously (Figure 4.2) is such a cipher,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but as we have seen, it is impractical.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Other than recourse to ideal systems, Shannon suggests two methods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frustrating statistical cryptanalysis: diffusion and confusion. In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diffusion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statistical structure of the plaintext is dissipated into long-range statistics of the</a:t>
            </a:r>
          </a:p>
          <a:p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This is achieved by having each plaintext digit affect the value of many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digits; generally, this is equivalent to having each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digit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affected by many plaintext digits.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Every block cipher involves a transformation of a block of plaintext into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of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the transformation depends on the key. The mechanism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diffusion seeks to make the statistical relationship between the plaintext and</a:t>
            </a:r>
          </a:p>
          <a:p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complex as possible in order to thwart attempts to deduce the key. 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other hand,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confusion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seeks to make the relationship between the statistics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the value of the encryption key as complex as possible, again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thwart attempts to discover the key. Thus, even if the attacker can get some handle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 the statistics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the way in which the key was used to produce that</a:t>
            </a:r>
          </a:p>
          <a:p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so complex as to make it difficult to deduce the key. This is achieved by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use of a complex substitution algorithm. In contrast, a simple linear substitution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function would add little confusion.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 [ROBS95b] points out, so successful are diffusion and confusion in capturing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essence of the desired attributes of a block cipher that they have become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cornerstone of modern block cipher design.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left-hand side of Figure 4.3 depicts the structure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proposed by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inputs to the encryption algorithm are a plaintext block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length 2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 and a key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The plaintext block is divided into two halves, LE</a:t>
            </a:r>
            <a:r>
              <a:rPr lang="en-US" sz="120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RE</a:t>
            </a:r>
            <a:r>
              <a:rPr lang="en-US" sz="120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two halves of the data pass through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rounds of processing and then combine to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produce the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block. Each round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has as inputs LE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RE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derived from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previous round, as well as a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K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derived from the overall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In general,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different from K and from each other. In Figure 4.3, 16 rounds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are used, although any number of rounds could be implemented.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rounds have the same structure. A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 on the left half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data. This is done by applying a round function F to the right half of the data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then taking the exclusive-OR of the output of that function and the left half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data. The round function has the same general structure for each round but is parameterized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the round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Another way to express this is to say that F is a function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right-half block of w bits and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y bits, which produces an output value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length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bits: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 (</a:t>
            </a:r>
            <a:r>
              <a:rPr lang="en-US" sz="1200" b="0" i="1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</a:t>
            </a:r>
            <a:r>
              <a:rPr lang="en-US" sz="1200" b="0" i="1" kern="1200" baseline="-2500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K</a:t>
            </a:r>
            <a:r>
              <a:rPr lang="en-US" sz="1200" b="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i+1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Following this substitution, a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consists of the interchange of the two halves of the data. This structure is a particular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form of the substitution-permutation network (SPN) proposed by Shannon.</a:t>
            </a:r>
            <a:endParaRPr lang="en-AU" b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AU" b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32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left-hand side of Figure 4.3 depicts the structure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proposed by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inputs to the encryption algorithm are a plaintext block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length 2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 and a key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The plaintext block is divided into two halves, LE</a:t>
            </a:r>
            <a:r>
              <a:rPr lang="en-US" sz="120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RE</a:t>
            </a:r>
            <a:r>
              <a:rPr lang="en-US" sz="120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two halves of the data pass through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rounds of processing and then combine to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produce the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block. Each round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has as inputs LE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RE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derived from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previous round, as well as a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K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derived from the overall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In general,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different from K and from each other. In Figure 4.3, 16 rounds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are used, although any number of rounds could be implemented.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rounds have the same structure. A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 on the left half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data. This is done by applying a round function F to the right half of the data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then taking the exclusive-OR of the output of that function and the left half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data. The round function has the same general structure for each round but is parameterized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the round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Another way to express this is to say that F is a function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right-half block of w bits and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y bits, which produces an output value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length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bits: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 (</a:t>
            </a:r>
            <a:r>
              <a:rPr lang="en-US" sz="1200" b="0" i="1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</a:t>
            </a:r>
            <a:r>
              <a:rPr lang="en-US" sz="1200" b="0" i="1" kern="1200" baseline="-2500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K</a:t>
            </a:r>
            <a:r>
              <a:rPr lang="en-US" sz="1200" b="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i+1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Following this substitution, a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consists of the interchange of the two halves of the data. This structure is a particular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form of the substitution-permutation network (SPN) proposed by Shannon.</a:t>
            </a:r>
            <a:endParaRPr lang="en-AU" b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AU" b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8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One way of revealing the effectiveness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Playfair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other ciphers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shown in Figure 3.6. The line labeled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plots a typical frequency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distribution of the 26 alphabetic characters (no distinction between upper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lower case) in ordinary text. This is also the frequency distribution of any</a:t>
            </a:r>
          </a:p>
          <a:p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monoalphabetic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substitution cipher, because the frequency values for individual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letters are the same, just with different letters substituted for the original letters.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plot is developed in the following way: The number of occurrences of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 in the text is counted and divided by the number of occurrences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most frequently used letter. Using the results of Figure 3.5, we see that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 is the most frequently used letter. As a result, e has a relative frequency of 1, t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9.056/12.702   0.72, and so on. The points on the horizontal axis correspond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letters in order of decreasing frequency.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3.6 also shows the frequency distribution that results when the text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encrypted using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Playfair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To normalize the plot, the number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occurrences of each letter in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was again divided by the number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occurrences of e in the plaintext. The resulting plot therefore shows the extent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which the frequency distribution of letters, which makes it trivial to solve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 ciphers, is masked by encryption. If the frequency distribution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information were totally concealed in the encryption process,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plot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frequencies would be flat, and cryptanalysis using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only would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effectively impossible. As the figure shows,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Playfair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has a flatter distribution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than does plaintext, but nevertheless, it reveals plenty of structure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cryptanalyst to work with. The plot also shows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cipher, discussed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subsequently. The Hill  and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curves on the plot are based on results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reported in [SIMM93].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1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C032601-9E5D-495B-8533-F735E450B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9AAFF35-0F4A-4CB8-B7A4-F01E63B0F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685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0FF5D01-9BDD-45ED-A692-06E398B89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0C286A4-FF0D-417E-BC89-2C2F13CDA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305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EE9C184-9659-45F1-A3A0-E9C89D4A7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524C6DD-AAE3-4875-B20A-B31EA888B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397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exact realization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network depends on the choice of the following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parameters and design features: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size: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block sizes mean greater security (all other things being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equal) but reduced encryption/decryption speed for a given algorithm.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security is achieved by greater diffusion. Traditionally, a block size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64 bits has been considered a reasonable tradeoff and was nearly universal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cipher design. However, the new AES uses a 128-bit block size.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Key size: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key size means greater security but may decrease encryption/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decryption speed. The greater security is achieved by greater resistance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brute-force attacks and greater confusion. Key sizes of 64 bits or less are now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widely considered to be inadequate, and 128 bits has become a common size.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rounds: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essence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is that a single round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offers inadequate security but that multiple rounds offer increasing security.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typical size is 16 rounds.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generation algorithm: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complexity in this algorithm should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lead to greater difficulty of cryptanalysis.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function F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Again, greater complexity generally means greater resistance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cryptanalysis.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two other considerations in the design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cipher:</a:t>
            </a:r>
          </a:p>
          <a:p>
            <a:endParaRPr lang="en-US" sz="1200" b="1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Fast software encryption/decryption: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many cases, encryption is embedded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applications or utility functions in such a way as to preclude a hardware implementation.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the speed of execution of the algorithm becomes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concern.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Ease of analysis: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Although we would like to make our algorithm as difficult as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possible to cryptanalyze, there is great benefit in making the algorithm easy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analyze. That is, if the algorithm can be concisely and clearly explained, it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easier to analyze that algorithm for cryptanalytic vulnerabilities and therefore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develop a higher level of assurance as to its strength. DES, for example, does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not have an easily analyzed functionality.</a:t>
            </a:r>
            <a:endParaRPr lang="en-US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exact realization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network depends on the choice of the following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parameters and design features: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size: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block sizes mean greater security (all other things being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equal) but reduced encryption/decryption speed for a given algorithm.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security is achieved by greater diffusion. Traditionally, a block size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64 bits has been considered a reasonable tradeoff and was nearly universal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cipher design. However, the new AES uses a 128-bit block size.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Key size: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key size means greater security but may decrease encryption/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decryption speed. The greater security is achieved by greater resistance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brute-force attacks and greater confusion. Key sizes of 64 bits or less are now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widely considered to be inadequate, and 128 bits has become a common size.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rounds: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essence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is that a single round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offers inadequate security but that multiple rounds offer increasing security.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typical size is 16 rounds.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generation algorithm: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complexity in this algorithm should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lead to greater difficulty of cryptanalysis.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function F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Again, greater complexity generally means greater resistance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cryptanalysis.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two other considerations in the design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cipher:</a:t>
            </a:r>
          </a:p>
          <a:p>
            <a:endParaRPr lang="en-US" sz="1200" b="1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Fast software encryption/decryption: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many cases, encryption is embedded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applications or utility functions in such a way as to preclude a hardware implementation.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the speed of execution of the algorithm becomes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concern.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Ease of analysis: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Although we would like to make our algorithm as difficult as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possible to cryptanalyze, there is great benefit in making the algorithm easy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analyze. That is, if the algorithm can be concisely and clearly explained, it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easier to analyze that algorithm for cryptanalytic vulnerabilities and therefore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develop a higher level of assurance as to its strength. DES, for example, does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not have an easily analyzed functionality.</a:t>
            </a:r>
            <a:endParaRPr lang="en-US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7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21558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Until the introduction of the Advanced Encryption Standard (AES) in 2001,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Encryption Standard (DES) was the most widely used encryption scheme.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 was issued in 1977 by the National Bureau of Standards, now the National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Institute of Standards and Technology (NIST), as Federal Information Processing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Standard 46 (FIPS PUB 46). The algorithm itself is referred to as the Data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Algorithm (DEA). For DEA, data are encrypted in 64-bit blocks using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56-bit key. The algorithm transforms 64-bit input in a series of steps into a 64-bit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output. The same steps, with the same key, are used to reverse the encryption.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Over the years, DES became the dominant symmetric encryption algorithm,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especially in financial applications. In 1994, NIST reaffirmed DES for federal use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another five years; NIST recommended the use of DES for applications other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than the protection of classified information. In 1999, NIST issued a new version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its standard (FIPS PUB 46-3) that indicated that DES should be used only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legacy systems and that triple DES (which in essence involves repeating the DES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three times on the plaintext using two or three different keys to produce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be used. We study triple DES in Chapter 7. Because the underlying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and decryption algorithms are the same for DES and triple DES, 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remains important to understand the DES cipher. This section provides an overview.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the interested reader, Appendix C provides further detail.</a:t>
            </a:r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overall scheme for DES encryption is illustrated in Figure 4.5. As with any encryption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there are two inputs to the encryption function: the plaintext to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encrypted and the key. In this case, the plaintext must be 64 bits in length and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 is 56 bits in length.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Looking at the left-hand side of the figure, we can see that the processing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plaintext proceeds in three phases. First, the 64-bit plaintext passes through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 initial permutation (IP) that rearranges the bits to produce the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permuted input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This is followed by a phase consisting of sixteen rounds of the same function, which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involves both permutation and substitution functions. The output of the last (sixteenth)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consists of 64 bits that are a function of the input plaintext and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key. The left and right halves of the output are swapped to produce the </a:t>
            </a:r>
            <a:r>
              <a:rPr lang="en-US" sz="1200" b="1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preoutput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Finally,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preoutput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passed through a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 [IP</a:t>
            </a:r>
            <a:r>
              <a:rPr lang="en-US" sz="1200" b="0" kern="1200" baseline="30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-1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] that is the inverse of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initial permutation function, to produce the 64-bit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With the exception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initial and final permutations, DES has the exact structure of a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endParaRPr lang="en-US" sz="1200" b="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cipher, as shown in Figure 4.3.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right-hand portion of Figure 4.5 shows the way in which the 56-bit key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used. Initially, the key is passed through a permutation function. Then, for each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sixteen rounds,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(K</a:t>
            </a:r>
            <a:r>
              <a:rPr lang="en-US" sz="120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produced by the combination of a left circular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shift and a permutation. The permutation function is the same for each round, but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different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produced because of the repeated shifts of the key bits.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with any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cipher, decryption uses the same algorithm as encryption,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except that the application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reversed. Additionally, the initial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final permutations are reversed.</a:t>
            </a:r>
            <a:endParaRPr lang="en-AU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AU" b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E86A1-691F-EA7C-9356-82EF536E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EF5F001-CDEC-E7D6-1B75-F074E71CA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7472A72-FC36-1761-9D9F-C2524273B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600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32319A4-7D64-410E-AECF-8C9BB04363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608FE65-5937-4816-9142-4ADFF520F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the techniques examined so far involve the substitution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symbol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a plaintext symbol. A very different kind of mapping is achieved by performing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some sort of permutation on the plaintext letters. This technique is referred to as a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transposition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simplest such cipher is the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rail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fence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technique, in which the plaintext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written down as a sequence of diagonals and then read off as a sequence of rows.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example, to encipher the message “meet me after the toga party” with a rail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fence of depth 2, we write the following: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e m a t r h t g p r 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 t e f e t e o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encrypted message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MEMATRHTGPRYETEFETEOAAT</a:t>
            </a:r>
            <a:endParaRPr lang="en-AU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4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3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79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44BEBCC-DA9F-4F0A-9543-0DF2CAF3E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591C181-DA2E-483B-B2B4-217B0FC24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404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44BEBCC-DA9F-4F0A-9543-0DF2CAF3E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591C181-DA2E-483B-B2B4-217B0FC24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E4DE562-301D-4983-AFC6-BC2FB9C870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663C24E-033A-4794-AAC5-5B1ED4735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7817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ea typeface="+mn-ea"/>
              </a:rPr>
              <a:t>Start over =Start again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CA18-061D-4636-9E6C-8A9A14B23B9E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309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cryptographic strength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derives from three aspects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design: the number of rounds, the function F, and the key schedule algorithm. Let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 look first at the choice of the number of rounds.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greater the number of rounds, the more difficult it is to perform cryptanalysis,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even for a relatively weak F. In general, the criterion should be that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rounds is chosen so that known cryptanalytic efforts require greater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effort than a simple brute-force key search attack. This criterion was certainly used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the design of DES.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Schneier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[SCHN96] observes that for 16-round DES, a differential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cryptanalysis attack is slightly less efficient than brute force: The differential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cryptanalysis attack requires 2</a:t>
            </a:r>
            <a:r>
              <a:rPr lang="en-US" sz="1200" kern="1200" baseline="30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55.1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operations, whereas brute force requires 2</a:t>
            </a:r>
            <a:r>
              <a:rPr lang="en-US" sz="1200" kern="1200" baseline="30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55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If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 had 15 or fewer rounds, differential cryptanalysis would require less effort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than a brute-force key search.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This criterion is attractive, because it makes it easy to judge the strength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 algorithm and to compare different algorithms. In the absence of a cryptanalytic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breakthrough, the strength of any algorithm that satisfies the criterion can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judged solely on key length.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heart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 cipher is the function F, which provides the element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confusion in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Thus, it must be difficult to “unscramble”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 performed by F. One obvious criterion is that F be nonlinear, as we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discussed previously. The more nonlinear F, the more difficult any type of cryptanalysis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will be. There are several measures of nonlinearity, which are beyond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scope of this book. In rough terms, the more difficult it is to approximate 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set of linear equations, the more nonlinear F is.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Several other criteria should be considered in designing F. We would like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to have good avalanche properties. Recall that, in general, this means that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change in one bit of the input should produce a change in many bits of the output.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more stringent version of this is the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strict avalanche criterion (SAC)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[WEBS86],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which states that any output bit j of an S-box (see Appendix C for a discussion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S-boxes) should change with probability 1/2 when any single input bit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inverted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all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j . Although SAC is expressed in terms of S-boxes, a similar criterion could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 applied to F as a whole. This is important when considering designs that do not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include S-boxes.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Another criterion proposed in [WEBS86] is the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bit independence criterion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(BIC),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which states that output bits j and k should change independently when any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single input bit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inverted for all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j , and k . The SAC and BIC criteria appear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strengthen the effectiveness of the confusion function.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With any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 cipher, the key is used to generate one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round. In general, we would like to select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to maximize the difficulty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deducing individual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the difficulty of working back to the main key. No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general principles for this have yet been promulgated.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Adams suggests [ADAM94] that, at minimum, the key schedule should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guarantee key/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Strict Avalanche Criterion and Bit Independence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Criterion.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more complex scheme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write the message in a rectangle, row by row, and read the message off, column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column, but permute the order of the columns. The order of the columns then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becomes the key to the algorithm. For example,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Key: 	4 3 1 2 5 6 7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Plaintext: 	a t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c k p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	o s t p o n 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	d u n t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 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	w o a m x y z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	 TTNAAPTMTSUOAODWCOIXKNLYPETZ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Thus, in this example, the key is 4312567. To encrypt, start with the column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labeled 1, in this case column 3. Write down all the letters in that column.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Proceed to column 4, which is labeled 2, then column 2, then column 1, then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columns 5, 6, and 7.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pure transposition cipher is easily recognized because it has the same letter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frequencies as the original plaintext. For the type of columnar transposition just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shown, cryptanalysis is fairly straightforward and involves laying out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a matrix and playing around with column positions.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Digram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trigram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frequency tables can be useful.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transposition cipher can be made significantly more secure by performing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more than one stage of transposition. The result is a more complex permutation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not easily reconstructed.</a:t>
            </a:r>
            <a:endParaRPr lang="en-US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 cipher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that encrypts a digital data stream one bit or one byte 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time. Examples of classical stream ciphers are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autokeyed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In the ideal case, a one-time pad version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would be used (Figure 3.7), in which the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(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-2500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is as long as the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bit stream (p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). If the cryptographic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random, then this cipher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unbreakable by any means other than acquiring the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However, the</a:t>
            </a:r>
          </a:p>
          <a:p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must be provided to both users in advance via some independent and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secure channel. This introduces insurmountable logistical problems if the intended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traffic is very large.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for practical reasons, the bit-stream generator must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implemented as an algorithmic procedure, so that the cryptographic bit stream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can be produced by both users. In this approach (Figure 4.1a), the bit-stream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generator is a key-controlled algorithm and must produce a bit stream that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cryptographically strong. That is, it must be computationally impractical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predict future portions of the bit stream based on previous portions of the bit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stream. The two users need only share the generating key, and each can produce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6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 cipher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that encrypts a digital data stream one bit or one byte 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time. Examples of classical stream ciphers are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autokeyed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In the ideal case, a one-time pad version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would be used (Figure 3.7), in which the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(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-2500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is as long as the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bit stream (p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). If the cryptographic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random, then this cipher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unbreakable by any means other than acquiring the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However, the</a:t>
            </a:r>
          </a:p>
          <a:p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must be provided to both users in advance via some independent and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secure channel. This introduces insurmountable logistical problems if the intended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traffic is very large.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for practical reasons, the bit-stream generator must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implemented as an algorithmic procedure, so that the cryptographic bit stream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can be produced by both users. In this approach (Figure 4.1a), the bit-stream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generator is a key-controlled algorithm and must produce a bit stream that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cryptographically strong. That is, it must be computationally impractical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predict future portions of the bit stream based on previous portions of the bit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stream. The two users need only share the generating key, and each can produce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2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56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705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79510" y="25304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3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19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12800" y="41148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63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68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66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1"/>
            <a:ext cx="10972800" cy="1401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2766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59496" y="44624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0872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4: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3-2025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7329" y="50726"/>
            <a:ext cx="1395854" cy="8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6" r:id="rId14"/>
    <p:sldLayoutId id="2147483697" r:id="rId15"/>
    <p:sldLayoutId id="2147483698" r:id="rId16"/>
    <p:sldLayoutId id="2147483725" r:id="rId17"/>
    <p:sldLayoutId id="2147483726" r:id="rId18"/>
    <p:sldLayoutId id="2147483729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16632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 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375" y="933393"/>
            <a:ext cx="808009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kern="0"/>
              <a:t>Week 4: </a:t>
            </a:r>
            <a:r>
              <a:rPr lang="en-US" sz="3600"/>
              <a:t>Modern Symmetric Ciphers</a:t>
            </a:r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96" y="260648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Cryptanalysis Stream Cipher</a:t>
            </a:r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67801-74DD-453A-A642-AAEAB3DD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30" y="1162139"/>
            <a:ext cx="10530140" cy="5147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C9773-178A-7331-9AB0-6EBE8391671D}"/>
              </a:ext>
            </a:extLst>
          </p:cNvPr>
          <p:cNvSpPr txBox="1"/>
          <p:nvPr/>
        </p:nvSpPr>
        <p:spPr>
          <a:xfrm>
            <a:off x="8400256" y="1162139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“Secret Seed”</a:t>
            </a:r>
          </a:p>
        </p:txBody>
      </p:sp>
    </p:spTree>
    <p:extLst>
      <p:ext uri="{BB962C8B-B14F-4D97-AF65-F5344CB8AC3E}">
        <p14:creationId xmlns:p14="http://schemas.microsoft.com/office/powerpoint/2010/main" val="214727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142255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Cryptanalysis Stream Cipher</a:t>
            </a:r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67801-74DD-453A-A642-AAEAB3DD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05" y="1384039"/>
            <a:ext cx="8424428" cy="43347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1E82E-A5D6-4877-A76D-52786B6BC57E}"/>
              </a:ext>
            </a:extLst>
          </p:cNvPr>
          <p:cNvCxnSpPr/>
          <p:nvPr/>
        </p:nvCxnSpPr>
        <p:spPr bwMode="auto">
          <a:xfrm flipV="1">
            <a:off x="9085617" y="1268760"/>
            <a:ext cx="0" cy="1467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92C7FB-A737-4939-92CB-2B8A353D8E86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1081" y="2324990"/>
            <a:ext cx="0" cy="2160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18102-7D0D-4ED7-870B-2A49ED280CD3}"/>
                  </a:ext>
                </a:extLst>
              </p:cNvPr>
              <p:cNvSpPr txBox="1"/>
              <p:nvPr/>
            </p:nvSpPr>
            <p:spPr>
              <a:xfrm>
                <a:off x="4117065" y="1386054"/>
                <a:ext cx="969817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Image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/>
                </a:br>
                <a:r>
                  <a:rPr lang="en-US"/>
                  <a:t>Video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18102-7D0D-4ED7-870B-2A49ED28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065" y="1386054"/>
                <a:ext cx="969817" cy="861774"/>
              </a:xfrm>
              <a:prstGeom prst="rect">
                <a:avLst/>
              </a:prstGeom>
              <a:blipFill>
                <a:blip r:embed="rId4"/>
                <a:stretch>
                  <a:fillRect l="-22013" t="-12676" r="-11950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348274-74FC-DD15-A429-DF0CE5B2A3A6}"/>
              </a:ext>
            </a:extLst>
          </p:cNvPr>
          <p:cNvSpPr txBox="1"/>
          <p:nvPr/>
        </p:nvSpPr>
        <p:spPr>
          <a:xfrm>
            <a:off x="9544390" y="1042171"/>
            <a:ext cx="22669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One-time key!</a:t>
            </a:r>
          </a:p>
          <a:p>
            <a:r>
              <a:rPr lang="en-US">
                <a:solidFill>
                  <a:srgbClr val="FF0000"/>
                </a:solidFill>
              </a:rPr>
              <a:t>Session key?</a:t>
            </a:r>
          </a:p>
          <a:p>
            <a:r>
              <a:rPr lang="en-US">
                <a:solidFill>
                  <a:srgbClr val="FF0000"/>
                </a:solidFill>
              </a:rPr>
              <a:t>(in network!)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B184EE-3D8B-620B-77B5-A1A05E856604}"/>
                  </a:ext>
                </a:extLst>
              </p:cNvPr>
              <p:cNvSpPr txBox="1"/>
              <p:nvPr/>
            </p:nvSpPr>
            <p:spPr>
              <a:xfrm>
                <a:off x="409980" y="1293721"/>
                <a:ext cx="2010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B184EE-3D8B-620B-77B5-A1A05E856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80" y="1293721"/>
                <a:ext cx="20109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69FECD-759A-6095-5347-7CC572AE6D3F}"/>
                  </a:ext>
                </a:extLst>
              </p:cNvPr>
              <p:cNvSpPr txBox="1"/>
              <p:nvPr/>
            </p:nvSpPr>
            <p:spPr>
              <a:xfrm>
                <a:off x="280152" y="1925725"/>
                <a:ext cx="326940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Chosen plaintext attack!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>
                    <a:solidFill>
                      <a:srgbClr val="FF0000"/>
                    </a:solidFill>
                  </a:rPr>
                  <a:t>Known: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)</a:t>
                </a:r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>
                  <a:solidFill>
                    <a:srgbClr val="FF000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US">
                    <a:solidFill>
                      <a:srgbClr val="FF0000"/>
                    </a:solidFill>
                  </a:rPr>
                  <a:t>Attack other cipher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69FECD-759A-6095-5347-7CC572AE6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52" y="1925725"/>
                <a:ext cx="3269405" cy="2677656"/>
              </a:xfrm>
              <a:prstGeom prst="rect">
                <a:avLst/>
              </a:prstGeom>
              <a:blipFill>
                <a:blip r:embed="rId6"/>
                <a:stretch>
                  <a:fillRect l="-3918" t="-2506" b="-5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942E85-59C8-D3DE-CD64-497FD4439303}"/>
              </a:ext>
            </a:extLst>
          </p:cNvPr>
          <p:cNvCxnSpPr/>
          <p:nvPr/>
        </p:nvCxnSpPr>
        <p:spPr bwMode="auto">
          <a:xfrm>
            <a:off x="3549557" y="1042171"/>
            <a:ext cx="0" cy="5339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757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33365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408" y="945356"/>
            <a:ext cx="1015312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/>
              <a:t>Stream Cipher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Block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Data Encryption Standard (DES)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Advanced Encryption Standard (AES)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Some other ciphers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/>
              <a:t> Searchable encryption</a:t>
            </a:r>
          </a:p>
        </p:txBody>
      </p:sp>
    </p:spTree>
    <p:extLst>
      <p:ext uri="{BB962C8B-B14F-4D97-AF65-F5344CB8AC3E}">
        <p14:creationId xmlns:p14="http://schemas.microsoft.com/office/powerpoint/2010/main" val="285094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956" y="188641"/>
            <a:ext cx="7272808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Block Cipher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090288"/>
            <a:ext cx="10801200" cy="3569429"/>
          </a:xfr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/>
              <a:t>A </a:t>
            </a:r>
            <a:r>
              <a:rPr lang="en-US" sz="2400" b="1" i="1"/>
              <a:t>block of plaintext </a:t>
            </a:r>
            <a:r>
              <a:rPr lang="en-US" sz="2400" b="1"/>
              <a:t>is treated as a whole </a:t>
            </a:r>
            <a:r>
              <a:rPr lang="en-US" sz="2400"/>
              <a:t>and used to produce a </a:t>
            </a:r>
            <a:r>
              <a:rPr lang="en-US" sz="2400" i="1"/>
              <a:t>Ciphertext block of equal length</a:t>
            </a:r>
          </a:p>
          <a:p>
            <a:pPr lvl="0">
              <a:lnSpc>
                <a:spcPct val="150000"/>
              </a:lnSpc>
            </a:pPr>
            <a:r>
              <a:rPr lang="en-US" sz="2400"/>
              <a:t>Typically, a block size of 64 </a:t>
            </a:r>
            <a:r>
              <a:rPr lang="en-US" sz="2400">
                <a:solidFill>
                  <a:srgbClr val="FF0000"/>
                </a:solidFill>
              </a:rPr>
              <a:t>or 128 bits </a:t>
            </a:r>
            <a:r>
              <a:rPr lang="en-US" sz="2400"/>
              <a:t>is used</a:t>
            </a:r>
          </a:p>
          <a:p>
            <a:pPr lvl="0">
              <a:lnSpc>
                <a:spcPct val="150000"/>
              </a:lnSpc>
            </a:pPr>
            <a:r>
              <a:rPr lang="en-US" sz="2400"/>
              <a:t>As with a stream cipher, the two users share a symmetric encryption key </a:t>
            </a:r>
          </a:p>
          <a:p>
            <a:pPr lvl="0">
              <a:lnSpc>
                <a:spcPct val="150000"/>
              </a:lnSpc>
            </a:pPr>
            <a:r>
              <a:rPr lang="en-US" sz="2400" b="1"/>
              <a:t>The majority of network-based symmetric cryptographic applications make use of block ciphers</a:t>
            </a:r>
          </a:p>
        </p:txBody>
      </p:sp>
    </p:spTree>
    <p:extLst>
      <p:ext uri="{BB962C8B-B14F-4D97-AF65-F5344CB8AC3E}">
        <p14:creationId xmlns:p14="http://schemas.microsoft.com/office/powerpoint/2010/main" val="416483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116632"/>
            <a:ext cx="7838648" cy="615543"/>
          </a:xfrm>
        </p:spPr>
        <p:txBody>
          <a:bodyPr wrap="square">
            <a:spAutoFit/>
          </a:bodyPr>
          <a:lstStyle/>
          <a:p>
            <a:r>
              <a:rPr lang="en-US" altLang="en-US" sz="3400">
                <a:ea typeface="ヒラギノ角ゴ Pro W3" charset="-128"/>
              </a:rPr>
              <a:t>Stream Cipher Vs. Block Cipher</a:t>
            </a:r>
            <a:endParaRPr lang="en-US" sz="3400"/>
          </a:p>
        </p:txBody>
      </p:sp>
      <p:pic>
        <p:nvPicPr>
          <p:cNvPr id="21" name="Picture Placeholder 20" descr="a. Stream cipher using algorithmic bit-stream generator: plaintext (p sub i) enters X O R operation in encryption, producing cipher text (c sub i) that enters X O R operation in decryption, producing plaintext (p sub i). Keys (K) enter bit-stream generation algorithm in both encryption and decryption.&#10;b. Block cipher: flow is illustrated through the following elements: plaintext (b bits), encryption algorithm, cipher text (b bits), cipher text (b bits) decryption algorithm, plaintext (b bits). A key (K) enters each encryption algorithm.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95" y="980728"/>
            <a:ext cx="8064896" cy="551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50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he tables have two columns; plaintext and ciphertext. &#10;Table 1 shows Plaintext to Ciphertext&#10;1. &#10;a. Plaintext: 0000&#10;b. Ciphertext: 1110&#10;2. &#10;a. Plaintext: 0001&#10;b. Ciphertext: 0100&#10;3. &#10;a. Plaintext: 0010&#10;b. Ciphertext: 1101&#10;4. &#10;a. Plaintext: 0011&#10;b. Ciphertext: 0001&#10;5. &#10;a. Plaintext: 0100&#10;b. Ciphertext: 0010&#10;6. &#10;a. Plaintext: 0101&#10;b. Ciphertext: 1111&#10;7.&#10;a. Plaintext: 0110&#10;b. Ciphertext: 1011&#10;8. &#10;a. Plaintext: 0111&#10;b. Ciphertext: 1000&#10;&#10;9. &#10;a. Plaintext: 1000&#10;b. Ciphertext: 0011&#10;10. &#10;a. Plaintext: 1001&#10;b. Ciphertext: 1010&#10;11. &#10;a. Plaintext: 1010&#10;b. Ciphertext: 0110&#10;12. &#10;a. Plaintext: 1011&#10;b. Ciphertext: 1100&#10;13. &#10;a. Plaintext: 1100&#10;b. Ciphertext: 0101&#10;14. &#10;a. Plaintext: 1101&#10;b. Ciphertext: 1001&#10;15. &#10;a. Plaintext: 1110&#10;b. Ciphertext: 0000&#10;16. &#10;a. Plaintext: 1111&#10;b. Ciphertext: 0111&#10;Table 2 shows Ciphertext to Plaintext&#10;1. &#10;a. Ciphertext: 0000&#10;b. Plaintext: 1110&#10;2. &#10;a. Ciphertext: 0001&#10;b. Plaintext: 0011&#10;3. &#10;a. Ciphertext: 0010&#10;b. Plaintext: 0100&#10;4. &#10;a. Ciphertext: 0011&#10;b. Plaintext: 1000&#10;5. &#10;a. Ciphertext: 0100&#10;b. Plaintext: 0001&#10;6. &#10;a. Ciphertext: 0101&#10;b. Plaintext: 1100&#10;7. &#10;a. Ciphertext: 0110&#10;b. Plaintext: 1010&#10;8. &#10;a. Ciphertext: 0111&#10;b. Plaintext: 1111&#10;9. &#10;a. Ciphertext: 1000&#10;b. Plaintext: 0111&#10;10. &#10;a. Ciphertext: 1001&#10;b. Plaintext: 1101&#10;11. &#10;a. Ciphertext: 1010&#10;b. Plaintext: 1001&#10;12. &#10;a. Ciphertext: 1011&#10;b. Plaintext: 0110&#10;13. &#10;a. Ciphertext: 1100&#10;b. Plaintext: 1011&#10;14. &#10;a. Ciphertext: 1101&#10;b. Plaintext: 0010&#10;15. &#10;a. Ciphertext: 1110&#10;b. Plaintext: 0000&#10;16. &#10;a. Ciphertext: 1111&#10;b. Plaintext: 0101&#10;"/>
          <p:cNvSpPr>
            <a:spLocks noGrp="1"/>
          </p:cNvSpPr>
          <p:nvPr>
            <p:ph type="title"/>
          </p:nvPr>
        </p:nvSpPr>
        <p:spPr>
          <a:xfrm>
            <a:off x="1343472" y="188640"/>
            <a:ext cx="9659416" cy="523210"/>
          </a:xfrm>
        </p:spPr>
        <p:txBody>
          <a:bodyPr wrap="square">
            <a:spAutoFit/>
          </a:bodyPr>
          <a:lstStyle/>
          <a:p>
            <a:r>
              <a:rPr lang="en-US" altLang="en-US" sz="2800">
                <a:ea typeface="ヒラギノ角ゴ Pro W3" charset="-128"/>
              </a:rPr>
              <a:t>Encryption and Decryption Tables for Substitution Cipher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9EFDB-35DD-4730-9C4C-E880C24020CC}"/>
                  </a:ext>
                </a:extLst>
              </p:cNvPr>
              <p:cNvSpPr txBox="1"/>
              <p:nvPr/>
            </p:nvSpPr>
            <p:spPr>
              <a:xfrm>
                <a:off x="263352" y="3136612"/>
                <a:ext cx="15929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𝐵𝐿𝑜𝑐𝑘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9EFDB-35DD-4730-9C4C-E880C2402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136612"/>
                <a:ext cx="159293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19713F3-B60A-B843-69EC-20BBC10B3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495306"/>
            <a:ext cx="12192000" cy="1063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FEA0C5-A819-7D20-5C85-0C827A774E49}"/>
              </a:ext>
            </a:extLst>
          </p:cNvPr>
          <p:cNvSpPr txBox="1"/>
          <p:nvPr/>
        </p:nvSpPr>
        <p:spPr>
          <a:xfrm>
            <a:off x="263352" y="972086"/>
            <a:ext cx="450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Mono Alphabetic Substitution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242C074-966F-AE5D-D115-739FF6F8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97502"/>
              </p:ext>
            </p:extLst>
          </p:nvPr>
        </p:nvGraphicFramePr>
        <p:xfrm>
          <a:off x="1856289" y="2525327"/>
          <a:ext cx="252028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Plaintext</a:t>
                      </a:r>
                      <a:endParaRPr lang="en-IN" sz="1200" b="1" i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baseline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Ciphertext</a:t>
                      </a:r>
                      <a:endParaRPr lang="en-IN" sz="1200" b="1" i="1" baseline="-25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9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33" y="130639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sz="3600"/>
              <a:t>Block Substitution</a:t>
            </a:r>
            <a:endParaRPr lang="en-US" sz="2800"/>
          </a:p>
        </p:txBody>
      </p:sp>
      <p:pic>
        <p:nvPicPr>
          <p:cNvPr id="6" name="Picture Placeholder 5" descr="A diagram displays a 4-bit input into a 4 to 16 decoder, where numbers 0 through 15 are listed. Arrows from each of these numbers lead to a different number 0 through 15 in the 16 to 4 encoder, which produces a 4-bit output.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83" y="1633289"/>
            <a:ext cx="8496944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DC0E81-2D13-49EA-9768-64F97F082FCC}"/>
              </a:ext>
            </a:extLst>
          </p:cNvPr>
          <p:cNvSpPr/>
          <p:nvPr/>
        </p:nvSpPr>
        <p:spPr>
          <a:xfrm>
            <a:off x="5768838" y="914718"/>
            <a:ext cx="48991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4-bits block substitution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4553A-8B0B-4C17-ACD5-9A85188BAE11}"/>
              </a:ext>
            </a:extLst>
          </p:cNvPr>
          <p:cNvSpPr txBox="1"/>
          <p:nvPr/>
        </p:nvSpPr>
        <p:spPr>
          <a:xfrm>
            <a:off x="2279577" y="16881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75CEA-92D5-400C-90FA-B4E4C384426F}"/>
              </a:ext>
            </a:extLst>
          </p:cNvPr>
          <p:cNvSpPr txBox="1"/>
          <p:nvPr/>
        </p:nvSpPr>
        <p:spPr>
          <a:xfrm>
            <a:off x="9264352" y="5830822"/>
            <a:ext cx="86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2AB185-6FED-4F2D-B27D-155AA51D49B0}"/>
                  </a:ext>
                </a:extLst>
              </p:cNvPr>
              <p:cNvSpPr txBox="1"/>
              <p:nvPr/>
            </p:nvSpPr>
            <p:spPr>
              <a:xfrm>
                <a:off x="1920884" y="1015188"/>
                <a:ext cx="18712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2AB185-6FED-4F2D-B27D-155AA51D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84" y="1015188"/>
                <a:ext cx="187128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9A96BD-60B6-4167-BCBA-0C3583628628}"/>
                  </a:ext>
                </a:extLst>
              </p:cNvPr>
              <p:cNvSpPr txBox="1"/>
              <p:nvPr/>
            </p:nvSpPr>
            <p:spPr>
              <a:xfrm>
                <a:off x="1762183" y="5769268"/>
                <a:ext cx="17550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9A96BD-60B6-4167-BCBA-0C3583628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83" y="5769268"/>
                <a:ext cx="1755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C03F8C-C8C6-2E48-97FA-B55FAB02EF2E}"/>
                  </a:ext>
                </a:extLst>
              </p:cNvPr>
              <p:cNvSpPr txBox="1"/>
              <p:nvPr/>
            </p:nvSpPr>
            <p:spPr>
              <a:xfrm>
                <a:off x="10321731" y="2348880"/>
                <a:ext cx="18553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𝐾𝑒𝑦𝑠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 2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!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C03F8C-C8C6-2E48-97FA-B55FAB02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731" y="2348880"/>
                <a:ext cx="185531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13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62316D-1BBE-45A7-AFC6-6FA6AD629CA2}"/>
              </a:ext>
            </a:extLst>
          </p:cNvPr>
          <p:cNvSpPr txBox="1"/>
          <p:nvPr/>
        </p:nvSpPr>
        <p:spPr>
          <a:xfrm>
            <a:off x="1991545" y="1196752"/>
            <a:ext cx="7598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many possible </a:t>
            </a:r>
            <a:r>
              <a:rPr lang="en-US">
                <a:ea typeface="ヒラギノ角ゴ Pro W3" charset="-128"/>
              </a:rPr>
              <a:t>s</a:t>
            </a:r>
            <a:r>
              <a:rPr lang="en-US" altLang="en-US">
                <a:ea typeface="ヒラギノ角ゴ Pro W3" charset="-128"/>
              </a:rPr>
              <a:t>ubstitutions</a:t>
            </a:r>
            <a:r>
              <a:rPr lang="en-US"/>
              <a:t> for a block n-bit?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3341FB-6742-4C33-AE92-0256E5EB5082}"/>
              </a:ext>
            </a:extLst>
          </p:cNvPr>
          <p:cNvSpPr txBox="1">
            <a:spLocks/>
          </p:cNvSpPr>
          <p:nvPr/>
        </p:nvSpPr>
        <p:spPr bwMode="auto">
          <a:xfrm>
            <a:off x="1576642" y="153601"/>
            <a:ext cx="7598555" cy="64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kern="0"/>
              <a:t>Block Substitution</a:t>
            </a:r>
            <a:endParaRPr lang="en-US" sz="2800" ker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C139D2-AE33-4D0C-B08F-944CFD20C0C8}"/>
                  </a:ext>
                </a:extLst>
              </p:cNvPr>
              <p:cNvSpPr txBox="1"/>
              <p:nvPr/>
            </p:nvSpPr>
            <p:spPr>
              <a:xfrm>
                <a:off x="2207569" y="1895644"/>
                <a:ext cx="22871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….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C139D2-AE33-4D0C-B08F-944CFD20C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1895644"/>
                <a:ext cx="22871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BA30A8-70F7-4634-8279-7B705AF41458}"/>
              </a:ext>
            </a:extLst>
          </p:cNvPr>
          <p:cNvCxnSpPr>
            <a:cxnSpLocks/>
          </p:cNvCxnSpPr>
          <p:nvPr/>
        </p:nvCxnSpPr>
        <p:spPr bwMode="auto">
          <a:xfrm>
            <a:off x="5231905" y="1867312"/>
            <a:ext cx="49449" cy="2521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E82361-8CC9-471B-8286-02896DD3CB98}"/>
                  </a:ext>
                </a:extLst>
              </p:cNvPr>
              <p:cNvSpPr txBox="1"/>
              <p:nvPr/>
            </p:nvSpPr>
            <p:spPr>
              <a:xfrm>
                <a:off x="5375920" y="1867312"/>
                <a:ext cx="2104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….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E82361-8CC9-471B-8286-02896DD3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1867312"/>
                <a:ext cx="21047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BBEC7-7CBD-92AE-3C87-5BE9C82E05AA}"/>
                  </a:ext>
                </a:extLst>
              </p:cNvPr>
              <p:cNvSpPr txBox="1"/>
              <p:nvPr/>
            </p:nvSpPr>
            <p:spPr>
              <a:xfrm>
                <a:off x="5637007" y="3001383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𝐾𝑒𝑦𝑠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 2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BBEC7-7CBD-92AE-3C87-5BE9C82E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07" y="3001383"/>
                <a:ext cx="914400" cy="523220"/>
              </a:xfrm>
              <a:prstGeom prst="rect">
                <a:avLst/>
              </a:prstGeom>
              <a:blipFill>
                <a:blip r:embed="rId5"/>
                <a:stretch>
                  <a:fillRect r="-7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1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73375"/>
            <a:ext cx="7355160" cy="707876"/>
          </a:xfrm>
        </p:spPr>
        <p:txBody>
          <a:bodyPr wrap="square">
            <a:spAutoFit/>
          </a:bodyPr>
          <a:lstStyle/>
          <a:p>
            <a:r>
              <a:rPr lang="en-IN" altLang="en-US">
                <a:ea typeface="ヒラギノ角ゴ Pro W3" charset="-128"/>
              </a:rPr>
              <a:t>Feistel Cipher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60" y="987946"/>
            <a:ext cx="10801200" cy="830987"/>
          </a:xfrm>
        </p:spPr>
        <p:txBody>
          <a:bodyPr wrap="square">
            <a:spAutoFit/>
          </a:bodyPr>
          <a:lstStyle/>
          <a:p>
            <a:pPr lvl="0"/>
            <a:r>
              <a:rPr lang="en-US" sz="2400" err="1"/>
              <a:t>Feistel</a:t>
            </a:r>
            <a:r>
              <a:rPr lang="en-US" sz="2400"/>
              <a:t> proposed the use of a cipher that alternates substitutions and permutations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551384" y="1772816"/>
            <a:ext cx="10801200" cy="2552700"/>
          </a:xfrm>
        </p:spPr>
        <p:txBody>
          <a:bodyPr/>
          <a:lstStyle/>
          <a:p>
            <a:pPr lvl="0"/>
            <a:r>
              <a:rPr lang="en-US" sz="2400" b="1"/>
              <a:t>Substitutions</a:t>
            </a:r>
          </a:p>
          <a:p>
            <a:pPr lvl="1"/>
            <a:r>
              <a:rPr lang="en-US" sz="2400"/>
              <a:t>Each plaintext element or group of elements is uniquely </a:t>
            </a:r>
            <a:r>
              <a:rPr lang="en-US" sz="2400">
                <a:solidFill>
                  <a:srgbClr val="FF0000"/>
                </a:solidFill>
              </a:rPr>
              <a:t>replaced</a:t>
            </a:r>
            <a:r>
              <a:rPr lang="en-US" sz="2400"/>
              <a:t> by a corresponding </a:t>
            </a:r>
            <a:r>
              <a:rPr lang="en-US" sz="2400" err="1"/>
              <a:t>ciphertext</a:t>
            </a:r>
            <a:r>
              <a:rPr lang="en-US" sz="2400"/>
              <a:t> element or group of elements</a:t>
            </a:r>
          </a:p>
          <a:p>
            <a:pPr lvl="0"/>
            <a:r>
              <a:rPr lang="en-US" sz="2400" b="1"/>
              <a:t>Permutation</a:t>
            </a:r>
            <a:r>
              <a:rPr lang="en-US" sz="2400"/>
              <a:t> </a:t>
            </a:r>
          </a:p>
          <a:p>
            <a:pPr lvl="1"/>
            <a:r>
              <a:rPr lang="en-US" sz="2400"/>
              <a:t>No elements are added or deleted or replaced in the sequence, rather the</a:t>
            </a:r>
            <a:r>
              <a:rPr lang="en-US" sz="2400">
                <a:solidFill>
                  <a:srgbClr val="FF0000"/>
                </a:solidFill>
              </a:rPr>
              <a:t> order </a:t>
            </a:r>
            <a:r>
              <a:rPr lang="en-US" sz="2400"/>
              <a:t>in which the elements appear in the sequence is </a:t>
            </a:r>
            <a:r>
              <a:rPr lang="en-US" sz="2400">
                <a:solidFill>
                  <a:srgbClr val="FF0000"/>
                </a:solidFill>
              </a:rPr>
              <a:t>changed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551384" y="4365104"/>
            <a:ext cx="11260170" cy="1504950"/>
          </a:xfrm>
        </p:spPr>
        <p:txBody>
          <a:bodyPr/>
          <a:lstStyle/>
          <a:p>
            <a:pPr lvl="0"/>
            <a:r>
              <a:rPr lang="en-US" sz="2400"/>
              <a:t>Is a practical application of a proposal by </a:t>
            </a:r>
            <a:r>
              <a:rPr lang="en-US" sz="2400">
                <a:solidFill>
                  <a:srgbClr val="FF0000"/>
                </a:solidFill>
              </a:rPr>
              <a:t>Claude Shannon </a:t>
            </a:r>
            <a:r>
              <a:rPr lang="en-US" sz="2400"/>
              <a:t>to develop a product cipher that alternates </a:t>
            </a:r>
            <a:r>
              <a:rPr lang="en-US" sz="2400">
                <a:solidFill>
                  <a:srgbClr val="FF0000"/>
                </a:solidFill>
              </a:rPr>
              <a:t>confusion and diffusion functions </a:t>
            </a:r>
          </a:p>
          <a:p>
            <a:pPr lvl="0"/>
            <a:r>
              <a:rPr lang="en-US" sz="2400"/>
              <a:t>Is the structure used by many significant symmetric block ciphers currently in 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68306-4152-4ED5-B4D0-7F8D18984E04}"/>
              </a:ext>
            </a:extLst>
          </p:cNvPr>
          <p:cNvSpPr/>
          <p:nvPr/>
        </p:nvSpPr>
        <p:spPr>
          <a:xfrm>
            <a:off x="723999" y="6042774"/>
            <a:ext cx="11128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Feistel, H. (1973). Cryptography and computer privacy. Scientific american, 228(5), 15-23.</a:t>
            </a:r>
          </a:p>
        </p:txBody>
      </p:sp>
    </p:spTree>
    <p:extLst>
      <p:ext uri="{BB962C8B-B14F-4D97-AF65-F5344CB8AC3E}">
        <p14:creationId xmlns:p14="http://schemas.microsoft.com/office/powerpoint/2010/main" val="334365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360" y="160127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Diffusion and Confusion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7" y="1161043"/>
            <a:ext cx="11521280" cy="1077208"/>
          </a:xfrm>
        </p:spPr>
        <p:txBody>
          <a:bodyPr wrap="square">
            <a:spAutoFit/>
          </a:bodyPr>
          <a:lstStyle/>
          <a:p>
            <a:r>
              <a:rPr lang="en-US" sz="2000"/>
              <a:t>Terms introduced by Claude Shannon to capture the two basic building blocks for any cryptographic system</a:t>
            </a:r>
          </a:p>
          <a:p>
            <a:pPr lvl="1"/>
            <a:r>
              <a:rPr lang="en-US" sz="2000"/>
              <a:t>Shannon’s concern was to thwart cryptanalysis based on statistical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07367" y="2430363"/>
            <a:ext cx="11521280" cy="3590925"/>
          </a:xfrm>
        </p:spPr>
        <p:txBody>
          <a:bodyPr/>
          <a:lstStyle/>
          <a:p>
            <a:pPr lvl="0"/>
            <a:r>
              <a:rPr lang="en-US" sz="2000" b="1"/>
              <a:t>Diffusion</a:t>
            </a:r>
          </a:p>
          <a:p>
            <a:pPr lvl="1"/>
            <a:r>
              <a:rPr lang="en-US" sz="2000"/>
              <a:t>The statistical structure of the </a:t>
            </a:r>
            <a:r>
              <a:rPr lang="en-US" sz="2000" b="1"/>
              <a:t>plaintext</a:t>
            </a:r>
            <a:r>
              <a:rPr lang="en-US" sz="2000"/>
              <a:t> is dissipated into long-range statistics of the </a:t>
            </a:r>
            <a:r>
              <a:rPr lang="en-US" sz="2000" b="1" err="1"/>
              <a:t>ciphertext</a:t>
            </a:r>
            <a:endParaRPr lang="en-US" sz="2000" b="1"/>
          </a:p>
          <a:p>
            <a:pPr lvl="1"/>
            <a:r>
              <a:rPr lang="en-US" sz="2000"/>
              <a:t>This is achieved by having each plaintext digit affect the value of many </a:t>
            </a:r>
            <a:r>
              <a:rPr lang="en-US" sz="2000" err="1"/>
              <a:t>ciphertext</a:t>
            </a:r>
            <a:r>
              <a:rPr lang="en-US" sz="2000"/>
              <a:t> digits</a:t>
            </a:r>
          </a:p>
          <a:p>
            <a:pPr lvl="0"/>
            <a:r>
              <a:rPr lang="en-US" sz="2000" b="1"/>
              <a:t>Confusion</a:t>
            </a:r>
          </a:p>
          <a:p>
            <a:pPr lvl="1"/>
            <a:r>
              <a:rPr lang="en-US" sz="2000"/>
              <a:t>Seeks to make the relationship between the statistics of the </a:t>
            </a:r>
            <a:r>
              <a:rPr lang="en-US" sz="2000" b="1" err="1"/>
              <a:t>ciphertext</a:t>
            </a:r>
            <a:r>
              <a:rPr lang="en-US" sz="2000"/>
              <a:t> and the value of the </a:t>
            </a:r>
            <a:r>
              <a:rPr lang="en-US" sz="2000" b="1"/>
              <a:t>encryption key </a:t>
            </a:r>
            <a:r>
              <a:rPr lang="en-US" sz="2000"/>
              <a:t>as complex as possible </a:t>
            </a:r>
          </a:p>
          <a:p>
            <a:pPr lvl="1"/>
            <a:r>
              <a:rPr lang="en-US" sz="2000"/>
              <a:t>Even if the attacker can get some handle on the statistics of the </a:t>
            </a:r>
            <a:r>
              <a:rPr lang="en-US" sz="2000" err="1"/>
              <a:t>ciphertext</a:t>
            </a:r>
            <a:r>
              <a:rPr lang="en-US" sz="2000"/>
              <a:t>, the way in which the key was used to produce that </a:t>
            </a:r>
            <a:r>
              <a:rPr lang="en-US" sz="2000" err="1"/>
              <a:t>ciphertext</a:t>
            </a:r>
            <a:r>
              <a:rPr lang="en-US" sz="2000"/>
              <a:t> is so complex as to make it difficult to deduce the key</a:t>
            </a:r>
          </a:p>
        </p:txBody>
      </p:sp>
    </p:spTree>
    <p:extLst>
      <p:ext uri="{BB962C8B-B14F-4D97-AF65-F5344CB8AC3E}">
        <p14:creationId xmlns:p14="http://schemas.microsoft.com/office/powerpoint/2010/main" val="285705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04429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/>
              <a:t>What is cryptograph</a:t>
            </a:r>
            <a:r>
              <a:rPr lang="en-US" altLang="en-US"/>
              <a:t>?</a:t>
            </a: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2" y="1035162"/>
            <a:ext cx="8206680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/>
              <a:t>Cryptology= Cryptography + Cryptanalysis</a:t>
            </a:r>
            <a:endParaRPr lang="en-GB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B3803-ED4C-4E1E-97CE-5BBF2B7FF106}"/>
              </a:ext>
            </a:extLst>
          </p:cNvPr>
          <p:cNvCxnSpPr>
            <a:cxnSpLocks/>
          </p:cNvCxnSpPr>
          <p:nvPr/>
        </p:nvCxnSpPr>
        <p:spPr bwMode="auto">
          <a:xfrm>
            <a:off x="5860618" y="1507927"/>
            <a:ext cx="1532396" cy="454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855419" y="2208767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Confidentiality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941240" y="4370466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926822" y="3697868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868814" y="5156215"/>
            <a:ext cx="5788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Non-repudiation (Accountability)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941240" y="5874530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868814" y="2870557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50067-7C88-4CD5-AD2C-13AE90EDFB1B}"/>
              </a:ext>
            </a:extLst>
          </p:cNvPr>
          <p:cNvSpPr txBox="1"/>
          <p:nvPr/>
        </p:nvSpPr>
        <p:spPr>
          <a:xfrm>
            <a:off x="1447220" y="1617683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02A3E-5BF7-49E2-B316-01B3196F0894}"/>
              </a:ext>
            </a:extLst>
          </p:cNvPr>
          <p:cNvSpPr txBox="1"/>
          <p:nvPr/>
        </p:nvSpPr>
        <p:spPr>
          <a:xfrm>
            <a:off x="6666870" y="1962616"/>
            <a:ext cx="544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Cipher systems</a:t>
            </a:r>
          </a:p>
          <a:p>
            <a:pPr lvl="1"/>
            <a:r>
              <a:rPr lang="en-US"/>
              <a:t>- Sysmmetric (AES)</a:t>
            </a:r>
          </a:p>
          <a:p>
            <a:pPr lvl="1"/>
            <a:r>
              <a:rPr lang="en-US"/>
              <a:t>- Asymmetric (RSA, ECC, CRYSTALS-KYBER)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47D41A-855E-42CF-87CF-9427AB1E5E96}"/>
              </a:ext>
            </a:extLst>
          </p:cNvPr>
          <p:cNvSpPr/>
          <p:nvPr/>
        </p:nvSpPr>
        <p:spPr bwMode="auto">
          <a:xfrm rot="5400000">
            <a:off x="5874611" y="2661350"/>
            <a:ext cx="442776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65FA75-E241-43CE-A253-43C984C3B8BD}"/>
              </a:ext>
            </a:extLst>
          </p:cNvPr>
          <p:cNvCxnSpPr>
            <a:cxnSpLocks/>
          </p:cNvCxnSpPr>
          <p:nvPr/>
        </p:nvCxnSpPr>
        <p:spPr bwMode="auto">
          <a:xfrm>
            <a:off x="941240" y="3722324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BED67-D942-4C52-B01A-F026B76D8866}"/>
              </a:ext>
            </a:extLst>
          </p:cNvPr>
          <p:cNvCxnSpPr>
            <a:cxnSpLocks/>
          </p:cNvCxnSpPr>
          <p:nvPr/>
        </p:nvCxnSpPr>
        <p:spPr bwMode="auto">
          <a:xfrm>
            <a:off x="911424" y="5679435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0D91C8-2F67-46F2-9407-5E1BDEA2A676}"/>
              </a:ext>
            </a:extLst>
          </p:cNvPr>
          <p:cNvSpPr txBox="1"/>
          <p:nvPr/>
        </p:nvSpPr>
        <p:spPr>
          <a:xfrm>
            <a:off x="6594681" y="3901106"/>
            <a:ext cx="57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Hash functions</a:t>
            </a:r>
          </a:p>
          <a:p>
            <a:r>
              <a:rPr lang="en-US"/>
              <a:t>Message authentication code (MAC)</a:t>
            </a:r>
          </a:p>
          <a:p>
            <a:r>
              <a:rPr lang="en-US"/>
              <a:t>Digital signature (digital certificate)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A880F4-1F07-46C6-8759-D02C15F31F10}"/>
              </a:ext>
            </a:extLst>
          </p:cNvPr>
          <p:cNvSpPr/>
          <p:nvPr/>
        </p:nvSpPr>
        <p:spPr bwMode="auto">
          <a:xfrm rot="5400000">
            <a:off x="5852003" y="4227341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A299A4-3503-4AB1-A5EF-113F763FA59B}"/>
              </a:ext>
            </a:extLst>
          </p:cNvPr>
          <p:cNvSpPr txBox="1"/>
          <p:nvPr/>
        </p:nvSpPr>
        <p:spPr>
          <a:xfrm>
            <a:off x="7393014" y="1536584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202779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744" y="309699"/>
            <a:ext cx="9324528" cy="584765"/>
          </a:xfrm>
        </p:spPr>
        <p:txBody>
          <a:bodyPr wrap="square">
            <a:spAutoFit/>
          </a:bodyPr>
          <a:lstStyle/>
          <a:p>
            <a:pPr algn="ctr"/>
            <a:r>
              <a:rPr lang="en-IN" altLang="en-US" sz="3200">
                <a:ea typeface="ヒラギノ角ゴ Pro W3" charset="-128"/>
              </a:rPr>
              <a:t>Feistel Cipher</a:t>
            </a:r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B6821-CC2D-4174-895C-E426B23A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980728"/>
            <a:ext cx="792088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0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246221"/>
            <a:ext cx="9213512" cy="584765"/>
          </a:xfrm>
        </p:spPr>
        <p:txBody>
          <a:bodyPr wrap="square">
            <a:spAutoFit/>
          </a:bodyPr>
          <a:lstStyle/>
          <a:p>
            <a:pPr algn="ctr"/>
            <a:r>
              <a:rPr lang="en-US" altLang="en-US" sz="3200">
                <a:ea typeface="ヒラギノ角ゴ Pro W3" charset="-128"/>
              </a:rPr>
              <a:t>Feistel Encryption and Decryption  (16 rounds)</a:t>
            </a:r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6399D-EA12-4AC3-A2B3-F8877804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42" y="1146775"/>
            <a:ext cx="3600702" cy="5159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C26031-561B-4D92-B7C4-BCC2FDDF8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96" y="1228761"/>
            <a:ext cx="4075062" cy="5159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31CA44-A916-4313-8815-0F7609558ECB}"/>
              </a:ext>
            </a:extLst>
          </p:cNvPr>
          <p:cNvSpPr txBox="1"/>
          <p:nvPr/>
        </p:nvSpPr>
        <p:spPr>
          <a:xfrm>
            <a:off x="5350937" y="5934919"/>
            <a:ext cx="973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P.126</a:t>
            </a:r>
          </a:p>
        </p:txBody>
      </p:sp>
    </p:spTree>
    <p:extLst>
      <p:ext uri="{BB962C8B-B14F-4D97-AF65-F5344CB8AC3E}">
        <p14:creationId xmlns:p14="http://schemas.microsoft.com/office/powerpoint/2010/main" val="1976108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008" y="136429"/>
            <a:ext cx="10297144" cy="584765"/>
          </a:xfrm>
        </p:spPr>
        <p:txBody>
          <a:bodyPr wrap="square">
            <a:spAutoFit/>
          </a:bodyPr>
          <a:lstStyle/>
          <a:p>
            <a:pPr algn="ctr"/>
            <a:r>
              <a:rPr lang="en-US" altLang="en-US" sz="3200">
                <a:ea typeface="ヒラギノ角ゴ Pro W3" charset="-128"/>
              </a:rPr>
              <a:t>Feistel Encryption and Decryption  (16 rounds)</a:t>
            </a:r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F0FE9-EC75-40EF-AB8E-C68C215E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05" y="1077209"/>
            <a:ext cx="4027755" cy="53519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A86EC0-304B-41D9-9904-041348AC6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580" y="1120259"/>
            <a:ext cx="3913570" cy="52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7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>
            <a:extLst>
              <a:ext uri="{FF2B5EF4-FFF2-40B4-BE49-F238E27FC236}">
                <a16:creationId xmlns:a16="http://schemas.microsoft.com/office/drawing/2014/main" id="{7616C9FB-0F6D-4981-ADCE-AD62C3A97E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89966" y="-222413"/>
            <a:ext cx="8653154" cy="1295400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The Feistel Cipher Scheme (FCS)</a:t>
            </a:r>
          </a:p>
        </p:txBody>
      </p:sp>
      <p:sp>
        <p:nvSpPr>
          <p:cNvPr id="21509" name="Content Placeholder 4">
            <a:extLst>
              <a:ext uri="{FF2B5EF4-FFF2-40B4-BE49-F238E27FC236}">
                <a16:creationId xmlns:a16="http://schemas.microsoft.com/office/drawing/2014/main" id="{D5919B7D-796C-4080-88CB-662967FD7C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1384" y="1072987"/>
            <a:ext cx="10729192" cy="4948301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Divide M into blocks of 2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>
                <a:ea typeface="宋体" panose="02010600030101010101" pitchFamily="2" charset="-122"/>
              </a:rPr>
              <a:t>-bits long (pad the last block if needed)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Use only the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XOR</a:t>
            </a:r>
            <a:r>
              <a:rPr lang="en-US" altLang="zh-CN" sz="2400">
                <a:ea typeface="宋体" panose="02010600030101010101" pitchFamily="2" charset="-122"/>
              </a:rPr>
              <a:t> and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Substitution</a:t>
            </a:r>
            <a:r>
              <a:rPr lang="en-US" altLang="zh-CN" sz="2400">
                <a:ea typeface="宋体" panose="02010600030101010101" pitchFamily="2" charset="-122"/>
              </a:rPr>
              <a:t> operations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Generate </a:t>
            </a:r>
            <a:r>
              <a:rPr lang="en-US" altLang="zh-CN" sz="2400" i="1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sub-keys </a:t>
            </a:r>
            <a:r>
              <a:rPr lang="en-US" altLang="zh-CN" sz="2400">
                <a:ea typeface="宋体" panose="02010600030101010101" pitchFamily="2" charset="-122"/>
              </a:rPr>
              <a:t>of a fixed length from the encryption key </a:t>
            </a:r>
            <a:r>
              <a:rPr lang="en-US" altLang="zh-CN" sz="2400" i="1">
                <a:ea typeface="宋体" panose="02010600030101010101" pitchFamily="2" charset="-122"/>
              </a:rPr>
              <a:t>K</a:t>
            </a:r>
            <a:r>
              <a:rPr lang="en-US" altLang="zh-CN" sz="2400">
                <a:ea typeface="宋体" panose="02010600030101010101" pitchFamily="2" charset="-122"/>
              </a:rPr>
              <a:t>: </a:t>
            </a:r>
            <a:r>
              <a:rPr lang="en-US" altLang="zh-CN" sz="2400" i="1">
                <a:ea typeface="宋体" panose="02010600030101010101" pitchFamily="2" charset="-122"/>
              </a:rPr>
              <a:t>K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,…,</a:t>
            </a:r>
            <a:r>
              <a:rPr lang="en-US" altLang="zh-CN" sz="2400" i="1" err="1">
                <a:ea typeface="宋体" panose="02010600030101010101" pitchFamily="2" charset="-122"/>
              </a:rPr>
              <a:t>K</a:t>
            </a:r>
            <a:r>
              <a:rPr lang="en-US" altLang="zh-CN" sz="2400" i="1" baseline="-25000" err="1">
                <a:ea typeface="宋体" panose="02010600030101010101" pitchFamily="2" charset="-122"/>
              </a:rPr>
              <a:t>n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Divide a 2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>
                <a:ea typeface="宋体" panose="02010600030101010101" pitchFamily="2" charset="-122"/>
              </a:rPr>
              <a:t>-bit block input into two parts: </a:t>
            </a:r>
            <a:r>
              <a:rPr lang="en-US" altLang="zh-CN" sz="2400" i="1">
                <a:ea typeface="宋体" panose="02010600030101010101" pitchFamily="2" charset="-122"/>
              </a:rPr>
              <a:t>L</a:t>
            </a:r>
            <a:r>
              <a:rPr lang="en-US" altLang="zh-CN" sz="2400" baseline="-25000"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and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, both of size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l</a:t>
            </a:r>
            <a:r>
              <a:rPr lang="en-US" altLang="zh-CN" sz="2400">
                <a:ea typeface="宋体" panose="02010600030101010101" pitchFamily="2" charset="-122"/>
              </a:rPr>
              <a:t> (the suffix and prefix of the block, respectively)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Perform a substitution function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>
                <a:ea typeface="宋体" panose="02010600030101010101" pitchFamily="2" charset="-122"/>
              </a:rPr>
              <a:t> on an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>
                <a:ea typeface="宋体" panose="02010600030101010101" pitchFamily="2" charset="-122"/>
              </a:rPr>
              <a:t>-bit input string and a sub-key to produce an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>
                <a:ea typeface="宋体" panose="02010600030101010101" pitchFamily="2" charset="-122"/>
              </a:rPr>
              <a:t>-bit output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Encryption and decryption each executes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rounds of the same sequence of operations</a:t>
            </a:r>
          </a:p>
          <a:p>
            <a:pPr eaLnBrk="1" hangingPunct="1">
              <a:lnSpc>
                <a:spcPct val="130000"/>
              </a:lnSpc>
            </a:pPr>
            <a:endParaRPr lang="en-US" altLang="zh-CN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53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itle 10">
            <a:extLst>
              <a:ext uri="{FF2B5EF4-FFF2-40B4-BE49-F238E27FC236}">
                <a16:creationId xmlns:a16="http://schemas.microsoft.com/office/drawing/2014/main" id="{159C2A9C-4841-4DAD-925F-CF225293C4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3650" y="-119190"/>
            <a:ext cx="7543800" cy="1295400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FCS Encryption and Decryption</a:t>
            </a:r>
          </a:p>
        </p:txBody>
      </p:sp>
      <p:sp>
        <p:nvSpPr>
          <p:cNvPr id="22534" name="Content Placeholder 11">
            <a:extLst>
              <a:ext uri="{FF2B5EF4-FFF2-40B4-BE49-F238E27FC236}">
                <a16:creationId xmlns:a16="http://schemas.microsoft.com/office/drawing/2014/main" id="{55A81BD1-316E-44EE-82B8-5DF269FFFB8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63352" y="973931"/>
            <a:ext cx="6599762" cy="47593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FCS Encryption 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Let </a:t>
            </a:r>
            <a:r>
              <a:rPr lang="en-US" altLang="zh-CN" sz="2000" i="1">
                <a:ea typeface="宋体" panose="02010600030101010101" pitchFamily="2" charset="-122"/>
              </a:rPr>
              <a:t>M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; execute the following operations in round </a:t>
            </a:r>
            <a:r>
              <a:rPr lang="en-US" altLang="zh-CN" sz="2000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1, …,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2000" i="1" baseline="-2500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i="1" baseline="-25000">
                <a:solidFill>
                  <a:srgbClr val="FF0000"/>
                </a:solidFill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GB" altLang="zh-CN" sz="2000">
                <a:solidFill>
                  <a:srgbClr val="FF0000"/>
                </a:solidFill>
                <a:ea typeface="StarBats"/>
                <a:cs typeface="StarBats"/>
              </a:rPr>
              <a:t>⊕ </a:t>
            </a:r>
            <a:r>
              <a:rPr lang="en-GB" altLang="zh-CN" sz="2000" i="1">
                <a:solidFill>
                  <a:srgbClr val="FF0000"/>
                </a:solidFill>
                <a:ea typeface="StarBats"/>
                <a:cs typeface="StarBats"/>
              </a:rPr>
              <a:t>F</a:t>
            </a:r>
            <a:r>
              <a:rPr lang="en-GB" altLang="zh-CN" sz="2000">
                <a:solidFill>
                  <a:srgbClr val="FF0000"/>
                </a:solidFill>
                <a:ea typeface="StarBats"/>
                <a:cs typeface="StarBats"/>
              </a:rPr>
              <a:t>(</a:t>
            </a:r>
            <a:r>
              <a:rPr lang="en-GB" altLang="zh-CN" sz="2000" i="1">
                <a:solidFill>
                  <a:srgbClr val="FF0000"/>
                </a:solidFill>
                <a:ea typeface="StarBats"/>
                <a:cs typeface="StarBats"/>
              </a:rPr>
              <a:t>R</a:t>
            </a:r>
            <a:r>
              <a:rPr lang="en-GB" altLang="zh-CN" sz="2000" i="1" baseline="-25000">
                <a:solidFill>
                  <a:srgbClr val="FF0000"/>
                </a:solidFill>
                <a:ea typeface="StarBats"/>
                <a:cs typeface="StarBats"/>
              </a:rPr>
              <a:t>i–</a:t>
            </a:r>
            <a:r>
              <a:rPr lang="en-GB" altLang="zh-CN" sz="2000" baseline="-25000">
                <a:solidFill>
                  <a:srgbClr val="FF0000"/>
                </a:solidFill>
                <a:ea typeface="StarBats"/>
                <a:cs typeface="StarBats"/>
              </a:rPr>
              <a:t>1</a:t>
            </a:r>
            <a:r>
              <a:rPr lang="en-GB" altLang="zh-CN" sz="2000">
                <a:solidFill>
                  <a:srgbClr val="FF0000"/>
                </a:solidFill>
                <a:ea typeface="StarBats"/>
                <a:cs typeface="StarBats"/>
              </a:rPr>
              <a:t>, </a:t>
            </a:r>
            <a:r>
              <a:rPr lang="en-GB" altLang="zh-CN" sz="2000" i="1">
                <a:solidFill>
                  <a:srgbClr val="FF0000"/>
                </a:solidFill>
                <a:ea typeface="StarBats"/>
                <a:cs typeface="StarBats"/>
              </a:rPr>
              <a:t>K</a:t>
            </a:r>
            <a:r>
              <a:rPr lang="en-GB" altLang="zh-CN" sz="2000" i="1" baseline="-25000">
                <a:solidFill>
                  <a:srgbClr val="FF0000"/>
                </a:solidFill>
                <a:ea typeface="StarBats"/>
                <a:cs typeface="StarBats"/>
              </a:rPr>
              <a:t>i</a:t>
            </a:r>
            <a:r>
              <a:rPr lang="en-GB" altLang="zh-CN" sz="2000">
                <a:solidFill>
                  <a:srgbClr val="FF0000"/>
                </a:solidFill>
                <a:ea typeface="StarBats"/>
                <a:cs typeface="StarBats"/>
              </a:rPr>
              <a:t>)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Let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 and </a:t>
            </a:r>
            <a:r>
              <a:rPr lang="en-US" altLang="zh-CN" sz="2000" i="1">
                <a:ea typeface="宋体" panose="02010600030101010101" pitchFamily="2" charset="-122"/>
              </a:rPr>
              <a:t>C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endParaRPr lang="en-US" altLang="zh-CN" sz="2000">
              <a:ea typeface="宋体" panose="02010600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FCS Decryption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Symmetrical to encryption, with sub-keys in reverse order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Rewrite </a:t>
            </a:r>
            <a:r>
              <a:rPr lang="en-US" altLang="zh-CN" sz="2000" i="1">
                <a:ea typeface="宋体" panose="02010600030101010101" pitchFamily="2" charset="-122"/>
              </a:rPr>
              <a:t>C</a:t>
            </a:r>
            <a:r>
              <a:rPr lang="en-US" altLang="zh-CN" sz="2000">
                <a:ea typeface="宋体" panose="02010600030101010101" pitchFamily="2" charset="-122"/>
              </a:rPr>
              <a:t> as </a:t>
            </a:r>
            <a:r>
              <a:rPr lang="en-US" altLang="zh-CN" sz="2000" i="1">
                <a:ea typeface="宋体" panose="02010600030101010101" pitchFamily="2" charset="-122"/>
              </a:rPr>
              <a:t>C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30000">
                <a:ea typeface="宋体" panose="02010600030101010101" pitchFamily="2" charset="-122"/>
              </a:rPr>
              <a:t>’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30000">
                <a:ea typeface="宋体" panose="02010600030101010101" pitchFamily="2" charset="-122"/>
              </a:rPr>
              <a:t>’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Execute the following in round </a:t>
            </a:r>
            <a:r>
              <a:rPr lang="en-US" altLang="zh-CN" sz="2000" i="1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r>
              <a:rPr lang="en-US" altLang="zh-CN" sz="2000" i="1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…, </a:t>
            </a:r>
            <a:r>
              <a:rPr lang="en-US" altLang="zh-CN" sz="2000" i="1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i="1" err="1">
                <a:ea typeface="宋体" panose="02010600030101010101" pitchFamily="2" charset="-122"/>
              </a:rPr>
              <a:t>L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 err="1">
                <a:ea typeface="宋体" panose="02010600030101010101" pitchFamily="2" charset="-122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i="1" err="1">
                <a:ea typeface="宋体" panose="02010600030101010101" pitchFamily="2" charset="-122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 err="1">
                <a:ea typeface="宋体" panose="02010600030101010101" pitchFamily="2" charset="-122"/>
              </a:rPr>
              <a:t>L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baseline="-25000" err="1"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ea typeface="宋体" panose="02010600030101010101" pitchFamily="2" charset="-122"/>
              </a:rPr>
              <a:t>–1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GB" altLang="zh-CN" sz="2000">
                <a:ea typeface="StarBats"/>
                <a:cs typeface="StarBats"/>
              </a:rPr>
              <a:t>⊕ </a:t>
            </a:r>
            <a:r>
              <a:rPr lang="en-GB" altLang="zh-CN" sz="2000" i="1">
                <a:ea typeface="StarBats"/>
                <a:cs typeface="StarBats"/>
              </a:rPr>
              <a:t>F</a:t>
            </a:r>
            <a:r>
              <a:rPr lang="en-GB" altLang="zh-CN" sz="2000">
                <a:ea typeface="StarBats"/>
                <a:cs typeface="StarBats"/>
              </a:rPr>
              <a:t>(</a:t>
            </a:r>
            <a:r>
              <a:rPr lang="en-GB" altLang="zh-CN" sz="2000" i="1">
                <a:ea typeface="StarBats"/>
                <a:cs typeface="StarBats"/>
              </a:rPr>
              <a:t>R</a:t>
            </a:r>
            <a:r>
              <a:rPr lang="en-US" altLang="zh-CN" sz="2000" baseline="30000">
                <a:ea typeface="宋体" panose="02010600030101010101" pitchFamily="2" charset="-122"/>
              </a:rPr>
              <a:t>’</a:t>
            </a:r>
            <a:r>
              <a:rPr lang="en-GB" altLang="zh-CN" sz="2000" baseline="-25000" err="1">
                <a:ea typeface="StarBats"/>
                <a:cs typeface="StarBats"/>
              </a:rPr>
              <a:t>i</a:t>
            </a:r>
            <a:r>
              <a:rPr lang="en-GB" altLang="zh-CN" sz="2000" baseline="-25000">
                <a:ea typeface="StarBats"/>
                <a:cs typeface="StarBats"/>
              </a:rPr>
              <a:t>–1</a:t>
            </a:r>
            <a:r>
              <a:rPr lang="en-GB" altLang="zh-CN" sz="2000">
                <a:ea typeface="StarBats"/>
                <a:cs typeface="StarBats"/>
              </a:rPr>
              <a:t>, </a:t>
            </a:r>
            <a:r>
              <a:rPr lang="en-GB" altLang="zh-CN" sz="2000" i="1">
                <a:ea typeface="StarBats"/>
                <a:cs typeface="StarBats"/>
              </a:rPr>
              <a:t>K</a:t>
            </a:r>
            <a:r>
              <a:rPr lang="en-US" altLang="zh-CN" sz="2000" i="1" baseline="30000">
                <a:ea typeface="宋体" panose="02010600030101010101" pitchFamily="2" charset="-122"/>
              </a:rPr>
              <a:t>’</a:t>
            </a:r>
            <a:r>
              <a:rPr lang="en-GB" altLang="zh-CN" sz="2000" baseline="-25000">
                <a:ea typeface="StarBats"/>
                <a:cs typeface="StarBats"/>
              </a:rPr>
              <a:t>n–i+1</a:t>
            </a:r>
            <a:r>
              <a:rPr lang="en-GB" altLang="zh-CN" sz="2000">
                <a:ea typeface="StarBats"/>
                <a:cs typeface="StarBats"/>
              </a:rPr>
              <a:t>)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Let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30000">
                <a:ea typeface="宋体" panose="02010600030101010101" pitchFamily="2" charset="-122"/>
              </a:rPr>
              <a:t>’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 err="1">
                <a:ea typeface="宋体" panose="02010600030101010101" pitchFamily="2" charset="-122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30000">
                <a:ea typeface="宋体" panose="02010600030101010101" pitchFamily="2" charset="-122"/>
              </a:rPr>
              <a:t>’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 err="1">
                <a:ea typeface="宋体" panose="02010600030101010101" pitchFamily="2" charset="-122"/>
              </a:rPr>
              <a:t>L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n</a:t>
            </a:r>
            <a:endParaRPr lang="en-US" altLang="zh-CN" sz="2000" i="1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We will show that </a:t>
            </a:r>
            <a:r>
              <a:rPr lang="en-US" altLang="zh-CN" sz="2000" i="1">
                <a:ea typeface="宋体" panose="02010600030101010101" pitchFamily="2" charset="-122"/>
              </a:rPr>
              <a:t>M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30000">
                <a:ea typeface="宋体" panose="02010600030101010101" pitchFamily="2" charset="-122"/>
              </a:rPr>
              <a:t>’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30000">
                <a:ea typeface="宋体" panose="02010600030101010101" pitchFamily="2" charset="-122"/>
              </a:rPr>
              <a:t>’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22532" name="Group 9">
            <a:extLst>
              <a:ext uri="{FF2B5EF4-FFF2-40B4-BE49-F238E27FC236}">
                <a16:creationId xmlns:a16="http://schemas.microsoft.com/office/drawing/2014/main" id="{9344E91B-D6D1-4A90-8E97-B0A1D190C542}"/>
              </a:ext>
            </a:extLst>
          </p:cNvPr>
          <p:cNvGrpSpPr>
            <a:grpSpLocks/>
          </p:cNvGrpSpPr>
          <p:nvPr/>
        </p:nvGrpSpPr>
        <p:grpSpPr bwMode="auto">
          <a:xfrm>
            <a:off x="6600056" y="1124744"/>
            <a:ext cx="5151729" cy="5010283"/>
            <a:chOff x="5194300" y="1493838"/>
            <a:chExt cx="3694113" cy="4375722"/>
          </a:xfrm>
        </p:grpSpPr>
        <p:pic>
          <p:nvPicPr>
            <p:cNvPr id="22535" name="Picture 3" descr="fig2.1.jpg">
              <a:extLst>
                <a:ext uri="{FF2B5EF4-FFF2-40B4-BE49-F238E27FC236}">
                  <a16:creationId xmlns:a16="http://schemas.microsoft.com/office/drawing/2014/main" id="{397D0733-6691-48CB-A62D-4EE22B4DD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4300" y="1493838"/>
              <a:ext cx="3694113" cy="435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Box 4">
              <a:extLst>
                <a:ext uri="{FF2B5EF4-FFF2-40B4-BE49-F238E27FC236}">
                  <a16:creationId xmlns:a16="http://schemas.microsoft.com/office/drawing/2014/main" id="{E753E413-4B1B-493A-9AEF-2A91897BF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375" y="1493838"/>
              <a:ext cx="1104900" cy="50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/>
                <a:t>Encryption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/>
                <a:t>Start</a:t>
              </a:r>
            </a:p>
          </p:txBody>
        </p:sp>
        <p:sp>
          <p:nvSpPr>
            <p:cNvPr id="22537" name="TextBox 5">
              <a:extLst>
                <a:ext uri="{FF2B5EF4-FFF2-40B4-BE49-F238E27FC236}">
                  <a16:creationId xmlns:a16="http://schemas.microsoft.com/office/drawing/2014/main" id="{F6B2D83B-93CC-40E9-AB31-6E3247CD8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5538" y="5364163"/>
              <a:ext cx="1104900" cy="50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/>
                <a:t>Decryption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04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5">
            <a:extLst>
              <a:ext uri="{FF2B5EF4-FFF2-40B4-BE49-F238E27FC236}">
                <a16:creationId xmlns:a16="http://schemas.microsoft.com/office/drawing/2014/main" id="{9E83B5FB-DBF3-4E26-AEB5-93F60F3D83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8015" y="-170656"/>
            <a:ext cx="7543800" cy="1295400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Proof of FCS decryption</a:t>
            </a:r>
          </a:p>
        </p:txBody>
      </p:sp>
      <p:sp>
        <p:nvSpPr>
          <p:cNvPr id="23557" name="Content Placeholder 6">
            <a:extLst>
              <a:ext uri="{FF2B5EF4-FFF2-40B4-BE49-F238E27FC236}">
                <a16:creationId xmlns:a16="http://schemas.microsoft.com/office/drawing/2014/main" id="{E7668F67-7AD9-4349-A78B-716F18D154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3392" y="1052736"/>
            <a:ext cx="11377264" cy="511256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Will show that </a:t>
            </a:r>
            <a:r>
              <a:rPr lang="en-US" altLang="zh-CN" sz="2000" i="1">
                <a:ea typeface="宋体" panose="02010600030101010101" pitchFamily="2" charset="-122"/>
              </a:rPr>
              <a:t>C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baseline="30000">
                <a:ea typeface="宋体" panose="02010600030101010101" pitchFamily="2" charset="-122"/>
              </a:rPr>
              <a:t>’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30000">
                <a:ea typeface="宋体" panose="02010600030101010101" pitchFamily="2" charset="-122"/>
              </a:rPr>
              <a:t>’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 is transformed back to </a:t>
            </a:r>
            <a:r>
              <a:rPr lang="en-US" altLang="zh-CN" sz="2000" i="1">
                <a:ea typeface="宋体" panose="02010600030101010101" pitchFamily="2" charset="-122"/>
              </a:rPr>
              <a:t>M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 by the FCS Decryption algorithm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Prove by induction the following equalities: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(1) </a:t>
            </a:r>
            <a:r>
              <a:rPr lang="en-US" altLang="zh-CN" sz="2000" i="1" err="1">
                <a:ea typeface="宋体" panose="02010600030101010101" pitchFamily="2" charset="-122"/>
              </a:rPr>
              <a:t>L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lang="en-US" altLang="zh-CN" sz="2000" i="1" baseline="-25000" err="1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		(2) </a:t>
            </a:r>
            <a:r>
              <a:rPr lang="en-US" altLang="zh-CN" sz="2000" i="1" err="1"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 = L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n–</a:t>
            </a:r>
            <a:r>
              <a:rPr lang="en-US" altLang="zh-CN" sz="2000" i="1" baseline="-25000" err="1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endParaRPr lang="en-US" altLang="zh-CN" sz="2000" i="1" baseline="-2500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  <a:cs typeface="Arial" panose="020B0604020202020204" pitchFamily="34" charset="0"/>
              </a:rPr>
              <a:t>Basis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baseline="30000"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+1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baseline="30000"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+1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; (1) and (2) hold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  <a:cs typeface="Arial" panose="020B0604020202020204" pitchFamily="34" charset="0"/>
              </a:rPr>
              <a:t>Hypothesis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: Assume when </a:t>
            </a:r>
            <a:r>
              <a:rPr lang="en-US" altLang="zh-CN" sz="2000" i="1" err="1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≤ </a:t>
            </a:r>
            <a:r>
              <a:rPr lang="en-US" altLang="zh-CN" sz="2000" i="1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i–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 baseline="30000">
                <a:ea typeface="宋体" panose="02010600030101010101" pitchFamily="2" charset="-122"/>
              </a:rPr>
              <a:t>’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–(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1)		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i–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 baseline="30000">
                <a:ea typeface="宋体" panose="02010600030101010101" pitchFamily="2" charset="-122"/>
              </a:rPr>
              <a:t>’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n–</a:t>
            </a:r>
            <a:r>
              <a:rPr lang="en-US" altLang="zh-CN" sz="2000" baseline="-25000">
                <a:ea typeface="宋体" panose="02010600030101010101" pitchFamily="2" charset="-122"/>
              </a:rPr>
              <a:t>(</a:t>
            </a:r>
            <a:r>
              <a:rPr lang="en-US" altLang="zh-CN" sz="2000" baseline="-25000" err="1"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ea typeface="宋体" panose="02010600030101010101" pitchFamily="2" charset="-122"/>
              </a:rPr>
              <a:t>–1) 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ts val="1000"/>
              </a:lnSpc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</a:rPr>
              <a:t>Induction step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</a:p>
          <a:p>
            <a:pPr lvl="1" eaLnBrk="1" hangingPunct="1">
              <a:lnSpc>
                <a:spcPts val="1000"/>
              </a:lnSpc>
              <a:spcBef>
                <a:spcPct val="50000"/>
              </a:spcBef>
              <a:buNone/>
            </a:pPr>
            <a:r>
              <a:rPr lang="en-US" altLang="zh-CN" sz="2000" i="1" err="1">
                <a:ea typeface="宋体" panose="02010600030101010101" pitchFamily="2" charset="-122"/>
              </a:rPr>
              <a:t>L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= </a:t>
            </a:r>
            <a:r>
              <a:rPr lang="en-US" altLang="zh-CN" sz="2000" i="1" err="1">
                <a:ea typeface="宋体" panose="02010600030101010101" pitchFamily="2" charset="-122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(by decrypt. alg.)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n–i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 (by hypothesis) =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n–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(by encrypt. alg.) </a:t>
            </a:r>
          </a:p>
          <a:p>
            <a:pPr lvl="1" eaLnBrk="1" hangingPunct="1">
              <a:lnSpc>
                <a:spcPts val="1000"/>
              </a:lnSpc>
              <a:spcBef>
                <a:spcPct val="5000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Hence (1) is true</a:t>
            </a:r>
          </a:p>
          <a:p>
            <a:pPr eaLnBrk="1" hangingPunct="1">
              <a:lnSpc>
                <a:spcPts val="1000"/>
              </a:lnSpc>
              <a:spcBef>
                <a:spcPct val="50000"/>
              </a:spcBef>
            </a:pPr>
            <a:endParaRPr lang="en-US" altLang="zh-CN" sz="2000" baseline="-25000">
              <a:ea typeface="宋体" panose="02010600030101010101" pitchFamily="2" charset="-122"/>
            </a:endParaRPr>
          </a:p>
          <a:p>
            <a:pPr eaLnBrk="1" hangingPunct="1">
              <a:lnSpc>
                <a:spcPts val="1000"/>
              </a:lnSpc>
              <a:spcBef>
                <a:spcPct val="50000"/>
              </a:spcBef>
            </a:pPr>
            <a:r>
              <a:rPr lang="en-US" altLang="zh-CN" sz="2000" i="1" err="1">
                <a:ea typeface="宋体" panose="02010600030101010101" pitchFamily="2" charset="-122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 err="1">
                <a:ea typeface="宋体" panose="02010600030101010101" pitchFamily="2" charset="-122"/>
              </a:rPr>
              <a:t>L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GB" altLang="zh-CN" sz="2000">
                <a:ea typeface="StarBats"/>
                <a:cs typeface="StarBats"/>
              </a:rPr>
              <a:t>⊕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F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 err="1">
                <a:ea typeface="宋体" panose="02010600030101010101" pitchFamily="2" charset="-122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 err="1">
                <a:ea typeface="宋体" panose="02010600030101010101" pitchFamily="2" charset="-122"/>
              </a:rPr>
              <a:t>K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n</a:t>
            </a:r>
            <a:r>
              <a:rPr lang="en-US" altLang="zh-CN" sz="2000" i="1" baseline="-25000">
                <a:ea typeface="宋体" panose="02010600030101010101" pitchFamily="2" charset="-122"/>
              </a:rPr>
              <a:t>–i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ts val="1000"/>
              </a:lnSpc>
              <a:spcBef>
                <a:spcPct val="5000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	       =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–(i+1)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GB" altLang="zh-CN" sz="2000">
                <a:ea typeface="StarBats"/>
                <a:cs typeface="StarBats"/>
              </a:rPr>
              <a:t>⊕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F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baseline="-25000">
                <a:ea typeface="宋体" panose="02010600030101010101" pitchFamily="2" charset="-122"/>
              </a:rPr>
              <a:t>n–(i+1)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 err="1">
                <a:ea typeface="宋体" panose="02010600030101010101" pitchFamily="2" charset="-122"/>
              </a:rPr>
              <a:t>K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n</a:t>
            </a:r>
            <a:r>
              <a:rPr lang="en-US" altLang="zh-CN" sz="2000" i="1" baseline="-25000"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i+1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ts val="1000"/>
              </a:lnSpc>
              <a:spcBef>
                <a:spcPct val="5000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	       = [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n–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GB" altLang="zh-CN" sz="2000">
                <a:ea typeface="StarBats"/>
                <a:cs typeface="StarBats"/>
              </a:rPr>
              <a:t>⊕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F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n–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 err="1">
                <a:ea typeface="宋体" panose="02010600030101010101" pitchFamily="2" charset="-122"/>
              </a:rPr>
              <a:t>K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n</a:t>
            </a:r>
            <a:r>
              <a:rPr lang="en-US" altLang="zh-CN" sz="2000" i="1" baseline="-25000">
                <a:ea typeface="宋体" panose="02010600030101010101" pitchFamily="2" charset="-122"/>
              </a:rPr>
              <a:t>–i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)] </a:t>
            </a:r>
            <a:r>
              <a:rPr lang="en-GB" altLang="zh-CN" sz="2000">
                <a:ea typeface="StarBats"/>
                <a:cs typeface="StarBats"/>
              </a:rPr>
              <a:t>⊕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F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n–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 err="1">
                <a:ea typeface="宋体" panose="02010600030101010101" pitchFamily="2" charset="-122"/>
              </a:rPr>
              <a:t>K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n</a:t>
            </a:r>
            <a:r>
              <a:rPr lang="en-US" altLang="zh-CN" sz="2000" i="1" baseline="-25000">
                <a:ea typeface="宋体" panose="02010600030101010101" pitchFamily="2" charset="-122"/>
              </a:rPr>
              <a:t>–i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ts val="1000"/>
              </a:lnSpc>
              <a:spcBef>
                <a:spcPct val="5000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	      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n–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endParaRPr lang="en-US" altLang="zh-CN" sz="2000" i="1" baseline="-25000">
              <a:ea typeface="宋体" panose="02010600030101010101" pitchFamily="2" charset="-122"/>
            </a:endParaRPr>
          </a:p>
          <a:p>
            <a:pPr lvl="1" eaLnBrk="1" hangingPunct="1">
              <a:lnSpc>
                <a:spcPts val="1000"/>
              </a:lnSpc>
              <a:spcBef>
                <a:spcPct val="5000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Hence (2) true</a:t>
            </a:r>
          </a:p>
        </p:txBody>
      </p:sp>
    </p:spTree>
    <p:extLst>
      <p:ext uri="{BB962C8B-B14F-4D97-AF65-F5344CB8AC3E}">
        <p14:creationId xmlns:p14="http://schemas.microsoft.com/office/powerpoint/2010/main" val="3297971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67153"/>
            <a:ext cx="8229600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Feistel Cipher Design Features </a:t>
            </a:r>
            <a:r>
              <a:rPr lang="en-IN" altLang="en-US" sz="2800">
                <a:ea typeface="ヒラギノ角ゴ Pro W3" charset="-128"/>
              </a:rPr>
              <a:t>(1 of 2)</a:t>
            </a:r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39416" y="1052737"/>
            <a:ext cx="11089232" cy="531494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/>
              <a:t>Block size</a:t>
            </a:r>
          </a:p>
          <a:p>
            <a:pPr lvl="1"/>
            <a:r>
              <a:rPr lang="en-US" sz="2400"/>
              <a:t>Larger block sizes mean greater security but reduced encryption/decryption speed for a given algorithm</a:t>
            </a:r>
          </a:p>
          <a:p>
            <a:pPr>
              <a:spcBef>
                <a:spcPts val="600"/>
              </a:spcBef>
            </a:pPr>
            <a:r>
              <a:rPr lang="en-US" sz="2400"/>
              <a:t>Key size</a:t>
            </a:r>
          </a:p>
          <a:p>
            <a:pPr lvl="1"/>
            <a:r>
              <a:rPr lang="en-US" sz="2400"/>
              <a:t>Larger key size means greater security but may decrease encryption/decryption speeds</a:t>
            </a:r>
          </a:p>
          <a:p>
            <a:pPr>
              <a:spcBef>
                <a:spcPts val="600"/>
              </a:spcBef>
            </a:pPr>
            <a:r>
              <a:rPr lang="en-US" sz="2400"/>
              <a:t>Number of rounds</a:t>
            </a:r>
          </a:p>
          <a:p>
            <a:pPr lvl="1"/>
            <a:r>
              <a:rPr lang="en-US" sz="2400"/>
              <a:t>The essence of the </a:t>
            </a:r>
            <a:r>
              <a:rPr lang="en-US" sz="2400" err="1"/>
              <a:t>Feistel</a:t>
            </a:r>
            <a:r>
              <a:rPr lang="en-US" sz="2400"/>
              <a:t> cipher is that a single round offers inadequate security but that multiple rounds offer increasing security</a:t>
            </a:r>
          </a:p>
          <a:p>
            <a:pPr>
              <a:spcBef>
                <a:spcPts val="600"/>
              </a:spcBef>
            </a:pPr>
            <a:r>
              <a:rPr lang="en-US" sz="2400" err="1"/>
              <a:t>Subkey</a:t>
            </a:r>
            <a:r>
              <a:rPr lang="en-US" sz="2400"/>
              <a:t> generation algorithm</a:t>
            </a:r>
          </a:p>
          <a:p>
            <a:pPr lvl="1"/>
            <a:r>
              <a:rPr lang="en-US" sz="2400"/>
              <a:t>Greater complexity in this algorithm should lead to greater difficulty of cryptanalysis</a:t>
            </a:r>
          </a:p>
        </p:txBody>
      </p:sp>
    </p:spTree>
    <p:extLst>
      <p:ext uri="{BB962C8B-B14F-4D97-AF65-F5344CB8AC3E}">
        <p14:creationId xmlns:p14="http://schemas.microsoft.com/office/powerpoint/2010/main" val="315427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81502"/>
            <a:ext cx="8229600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Feistel Cipher Design Features </a:t>
            </a:r>
            <a:r>
              <a:rPr lang="en-IN" altLang="en-US" sz="2800">
                <a:ea typeface="ヒラギノ角ゴ Pro W3" charset="-128"/>
              </a:rPr>
              <a:t>(2 of 2)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184212"/>
            <a:ext cx="11449272" cy="4161129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/>
              <a:t>Round function F</a:t>
            </a:r>
          </a:p>
          <a:p>
            <a:pPr lvl="1"/>
            <a:r>
              <a:rPr lang="en-US" sz="2400"/>
              <a:t>Greater complexity generally means greater resistance to cryptanalysis</a:t>
            </a:r>
          </a:p>
          <a:p>
            <a:pPr>
              <a:spcBef>
                <a:spcPts val="600"/>
              </a:spcBef>
            </a:pPr>
            <a:r>
              <a:rPr lang="en-US" sz="2400"/>
              <a:t>Fast software encryption/decryption</a:t>
            </a:r>
          </a:p>
          <a:p>
            <a:pPr lvl="1"/>
            <a:r>
              <a:rPr lang="en-US" sz="2400"/>
              <a:t>In many cases, encrypting is embedded in applications or utility functions in such a way as to preclude a hardware implementation; accordingly, the speed of execution of the algorithm becomes a concern</a:t>
            </a:r>
          </a:p>
          <a:p>
            <a:pPr>
              <a:spcBef>
                <a:spcPts val="600"/>
              </a:spcBef>
            </a:pPr>
            <a:r>
              <a:rPr lang="en-US" sz="2400"/>
              <a:t>Ease of analysis</a:t>
            </a:r>
          </a:p>
          <a:p>
            <a:pPr lvl="1"/>
            <a:r>
              <a:rPr lang="en-US" sz="2400"/>
              <a:t>If the algorithm can be concisely and clearly explained, it is easier to analyze that algorithm for cryptanalytic vulnerabilities and therefore develop a higher level of assurance as to its strength</a:t>
            </a:r>
          </a:p>
        </p:txBody>
      </p:sp>
    </p:spTree>
    <p:extLst>
      <p:ext uri="{BB962C8B-B14F-4D97-AF65-F5344CB8AC3E}">
        <p14:creationId xmlns:p14="http://schemas.microsoft.com/office/powerpoint/2010/main" val="2053384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2600" y="19108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45356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/>
              <a:t>Stream Cipher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Block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Data Encryption Standard (DES)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Advanced Encryption Standard (AES)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Some other ciphers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/>
              <a:t> Searchable encryption</a:t>
            </a:r>
          </a:p>
        </p:txBody>
      </p:sp>
    </p:spTree>
    <p:extLst>
      <p:ext uri="{BB962C8B-B14F-4D97-AF65-F5344CB8AC3E}">
        <p14:creationId xmlns:p14="http://schemas.microsoft.com/office/powerpoint/2010/main" val="3630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229600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Data Encryption Standard (DES)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052736"/>
            <a:ext cx="11161240" cy="4252693"/>
          </a:xfr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/>
              <a:t>Issued in 1977 by the National Bureau of Standards (now NIST) as Federal Information Processing Standard 46</a:t>
            </a:r>
          </a:p>
          <a:p>
            <a:pPr>
              <a:lnSpc>
                <a:spcPct val="130000"/>
              </a:lnSpc>
            </a:pPr>
            <a:r>
              <a:rPr lang="en-US" sz="2400"/>
              <a:t>Was the most widely used encryption scheme until the introduction of the Advanced Encryption Standard (AES) in 2001</a:t>
            </a:r>
          </a:p>
          <a:p>
            <a:pPr>
              <a:lnSpc>
                <a:spcPct val="130000"/>
              </a:lnSpc>
            </a:pPr>
            <a:r>
              <a:rPr lang="en-US" sz="2400"/>
              <a:t>Algorithm itself is referred to as the Data Encryption Algorithm (DEA)</a:t>
            </a:r>
          </a:p>
          <a:p>
            <a:pPr lvl="1">
              <a:lnSpc>
                <a:spcPct val="130000"/>
              </a:lnSpc>
            </a:pPr>
            <a:r>
              <a:rPr lang="en-US" sz="2400"/>
              <a:t>Data are encrypted in 64-bit blocks using a 56-bit key</a:t>
            </a:r>
          </a:p>
          <a:p>
            <a:pPr lvl="1">
              <a:lnSpc>
                <a:spcPct val="130000"/>
              </a:lnSpc>
            </a:pPr>
            <a:r>
              <a:rPr lang="en-US" sz="2400"/>
              <a:t>The algorithm transforms 64-bit input in a series of steps into a 64-bit output</a:t>
            </a:r>
          </a:p>
          <a:p>
            <a:pPr lvl="1">
              <a:lnSpc>
                <a:spcPct val="130000"/>
              </a:lnSpc>
            </a:pPr>
            <a:r>
              <a:rPr lang="en-US" sz="2400"/>
              <a:t>The same steps, with the same key, are used to reverse the encryption</a:t>
            </a:r>
          </a:p>
        </p:txBody>
      </p:sp>
    </p:spTree>
    <p:extLst>
      <p:ext uri="{BB962C8B-B14F-4D97-AF65-F5344CB8AC3E}">
        <p14:creationId xmlns:p14="http://schemas.microsoft.com/office/powerpoint/2010/main" val="75752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2600" y="188640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408" y="1124744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Cryptanalysis Stream Cipher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Block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Data Encryption Standard (DES)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Advanced Encryption Standard (AES)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Some other ciphers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/>
              <a:t> Searchable encryption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136904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DES Encryption Algorithm</a:t>
            </a:r>
            <a:endParaRPr lang="en-US" sz="2800"/>
          </a:p>
        </p:txBody>
      </p:sp>
      <p:pic>
        <p:nvPicPr>
          <p:cNvPr id="4098" name="Picture 2" descr="DES Structure">
            <a:extLst>
              <a:ext uri="{FF2B5EF4-FFF2-40B4-BE49-F238E27FC236}">
                <a16:creationId xmlns:a16="http://schemas.microsoft.com/office/drawing/2014/main" id="{B58A2DA9-B57D-4DF6-8AA4-343E37DF3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79" y="1052737"/>
            <a:ext cx="6503243" cy="544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424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C69D5-124B-1E33-C5DE-B5004BB3E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>
            <a:extLst>
              <a:ext uri="{FF2B5EF4-FFF2-40B4-BE49-F238E27FC236}">
                <a16:creationId xmlns:a16="http://schemas.microsoft.com/office/drawing/2014/main" id="{3238AEE0-7AFA-F83B-F454-C8D6BEB5BE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7488" y="-269545"/>
            <a:ext cx="7543800" cy="1295400"/>
          </a:xfrm>
        </p:spPr>
        <p:txBody>
          <a:bodyPr anchor="ctr"/>
          <a:lstStyle/>
          <a:p>
            <a:pPr eaLnBrk="1" hangingPunct="1"/>
            <a:r>
              <a:rPr lang="en-US" altLang="zh-CN" sz="4100">
                <a:ea typeface="宋体" panose="02010600030101010101" pitchFamily="2" charset="-122"/>
              </a:rPr>
              <a:t>DES encryption steps</a:t>
            </a:r>
          </a:p>
        </p:txBody>
      </p:sp>
      <p:sp>
        <p:nvSpPr>
          <p:cNvPr id="26629" name="Content Placeholder 2">
            <a:extLst>
              <a:ext uri="{FF2B5EF4-FFF2-40B4-BE49-F238E27FC236}">
                <a16:creationId xmlns:a16="http://schemas.microsoft.com/office/drawing/2014/main" id="{E5E33237-FA28-9479-A9BF-CDA95ED671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9376" y="1025855"/>
            <a:ext cx="5472608" cy="4411662"/>
          </a:xfrm>
        </p:spPr>
        <p:txBody>
          <a:bodyPr/>
          <a:lstStyle/>
          <a:p>
            <a:pPr eaLnBrk="1" hangingPunct="1"/>
            <a:r>
              <a:rPr lang="en-US" altLang="zh-CN" sz="2600">
                <a:ea typeface="宋体" panose="02010600030101010101" pitchFamily="2" charset="-122"/>
              </a:rPr>
              <a:t>Rewrite IP(M) = L</a:t>
            </a:r>
            <a:r>
              <a:rPr lang="en-US" altLang="zh-CN" sz="2600" baseline="-25000">
                <a:ea typeface="宋体" panose="02010600030101010101" pitchFamily="2" charset="-122"/>
              </a:rPr>
              <a:t>0</a:t>
            </a:r>
            <a:r>
              <a:rPr lang="en-US" altLang="zh-CN" sz="2600">
                <a:ea typeface="宋体" panose="02010600030101010101" pitchFamily="2" charset="-122"/>
              </a:rPr>
              <a:t>R</a:t>
            </a:r>
            <a:r>
              <a:rPr lang="en-US" altLang="zh-CN" sz="2600" baseline="-25000">
                <a:ea typeface="宋体" panose="02010600030101010101" pitchFamily="2" charset="-122"/>
              </a:rPr>
              <a:t>0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zh-CN" sz="2600">
                <a:ea typeface="宋体" panose="02010600030101010101" pitchFamily="2" charset="-122"/>
              </a:rPr>
              <a:t>where |L</a:t>
            </a:r>
            <a:r>
              <a:rPr lang="en-US" altLang="zh-CN" sz="2600" baseline="-25000">
                <a:ea typeface="宋体" panose="02010600030101010101" pitchFamily="2" charset="-122"/>
              </a:rPr>
              <a:t>0</a:t>
            </a:r>
            <a:r>
              <a:rPr lang="en-US" altLang="zh-CN" sz="2600">
                <a:ea typeface="宋体" panose="02010600030101010101" pitchFamily="2" charset="-122"/>
              </a:rPr>
              <a:t>| = |R</a:t>
            </a:r>
            <a:r>
              <a:rPr lang="en-US" altLang="zh-CN" sz="2600" baseline="-25000">
                <a:ea typeface="宋体" panose="02010600030101010101" pitchFamily="2" charset="-122"/>
              </a:rPr>
              <a:t>0</a:t>
            </a:r>
            <a:r>
              <a:rPr lang="en-US" altLang="zh-CN" sz="2600">
                <a:ea typeface="宋体" panose="02010600030101010101" pitchFamily="2" charset="-122"/>
              </a:rPr>
              <a:t>| =32</a:t>
            </a:r>
          </a:p>
          <a:p>
            <a:pPr eaLnBrk="1" hangingPunct="1"/>
            <a:r>
              <a:rPr lang="en-US" altLang="zh-CN" sz="2600">
                <a:ea typeface="宋体" panose="02010600030101010101" pitchFamily="2" charset="-122"/>
              </a:rPr>
              <a:t>For </a:t>
            </a:r>
            <a:r>
              <a:rPr lang="en-US" altLang="zh-CN" sz="2600" err="1">
                <a:ea typeface="宋体" panose="02010600030101010101" pitchFamily="2" charset="-122"/>
              </a:rPr>
              <a:t>i</a:t>
            </a:r>
            <a:r>
              <a:rPr lang="en-US" altLang="zh-CN" sz="2600">
                <a:ea typeface="宋体" panose="02010600030101010101" pitchFamily="2" charset="-122"/>
              </a:rPr>
              <a:t> = 1, 2, …, 16, execute the following operations in order: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                  L</a:t>
            </a:r>
            <a:r>
              <a:rPr lang="en-US" altLang="zh-CN" sz="2600" baseline="-25000">
                <a:ea typeface="宋体" panose="02010600030101010101" pitchFamily="2" charset="-122"/>
              </a:rPr>
              <a:t>i</a:t>
            </a:r>
            <a:r>
              <a:rPr lang="en-US" altLang="zh-CN" sz="2600">
                <a:ea typeface="宋体" panose="02010600030101010101" pitchFamily="2" charset="-122"/>
              </a:rPr>
              <a:t> = R</a:t>
            </a:r>
            <a:r>
              <a:rPr lang="en-US" altLang="zh-CN" sz="2600" baseline="-25000">
                <a:ea typeface="宋体" panose="02010600030101010101" pitchFamily="2" charset="-122"/>
              </a:rPr>
              <a:t>i-1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                  R</a:t>
            </a:r>
            <a:r>
              <a:rPr lang="en-US" altLang="zh-CN" sz="2600" baseline="-25000">
                <a:ea typeface="宋体" panose="02010600030101010101" pitchFamily="2" charset="-122"/>
              </a:rPr>
              <a:t>i</a:t>
            </a:r>
            <a:r>
              <a:rPr lang="en-US" altLang="zh-CN" sz="2600">
                <a:ea typeface="宋体" panose="02010600030101010101" pitchFamily="2" charset="-122"/>
              </a:rPr>
              <a:t> = L</a:t>
            </a:r>
            <a:r>
              <a:rPr lang="en-US" altLang="zh-CN" sz="2600" baseline="-25000">
                <a:ea typeface="宋体" panose="02010600030101010101" pitchFamily="2" charset="-122"/>
              </a:rPr>
              <a:t>i-1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GB" altLang="zh-CN" sz="2600">
                <a:ea typeface="StarBats"/>
                <a:cs typeface="StarBats"/>
              </a:rPr>
              <a:t>⊕ F(R</a:t>
            </a:r>
            <a:r>
              <a:rPr lang="en-GB" altLang="zh-CN" sz="2600" baseline="-25000">
                <a:ea typeface="StarBats"/>
                <a:cs typeface="StarBats"/>
              </a:rPr>
              <a:t>i-1</a:t>
            </a:r>
            <a:r>
              <a:rPr lang="en-GB" altLang="zh-CN" sz="2600">
                <a:ea typeface="StarBats"/>
                <a:cs typeface="StarBats"/>
              </a:rPr>
              <a:t>, K</a:t>
            </a:r>
            <a:r>
              <a:rPr lang="en-GB" altLang="zh-CN" sz="2600" baseline="-25000">
                <a:ea typeface="StarBats"/>
                <a:cs typeface="StarBats"/>
              </a:rPr>
              <a:t>i</a:t>
            </a:r>
            <a:r>
              <a:rPr lang="en-GB" altLang="zh-CN" sz="2600">
                <a:ea typeface="StarBats"/>
                <a:cs typeface="StarBats"/>
              </a:rPr>
              <a:t>)</a:t>
            </a:r>
            <a:endParaRPr lang="en-US" altLang="zh-CN" sz="26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600">
                <a:ea typeface="宋体" panose="02010600030101010101" pitchFamily="2" charset="-122"/>
              </a:rPr>
              <a:t>Let C = IP</a:t>
            </a:r>
            <a:r>
              <a:rPr lang="en-US" altLang="zh-CN" sz="2600" baseline="30000">
                <a:ea typeface="宋体" panose="02010600030101010101" pitchFamily="2" charset="-122"/>
              </a:rPr>
              <a:t>-1</a:t>
            </a:r>
            <a:r>
              <a:rPr lang="en-US" altLang="zh-CN" sz="2600">
                <a:ea typeface="宋体" panose="02010600030101010101" pitchFamily="2" charset="-122"/>
              </a:rPr>
              <a:t>(R</a:t>
            </a:r>
            <a:r>
              <a:rPr lang="en-US" altLang="zh-CN" sz="2600" baseline="-25000">
                <a:ea typeface="宋体" panose="02010600030101010101" pitchFamily="2" charset="-122"/>
              </a:rPr>
              <a:t>16</a:t>
            </a:r>
            <a:r>
              <a:rPr lang="en-US" altLang="zh-CN" sz="2600">
                <a:ea typeface="宋体" panose="02010600030101010101" pitchFamily="2" charset="-122"/>
              </a:rPr>
              <a:t>L</a:t>
            </a:r>
            <a:r>
              <a:rPr lang="en-US" altLang="zh-CN" sz="2600" baseline="-25000">
                <a:ea typeface="宋体" panose="02010600030101010101" pitchFamily="2" charset="-122"/>
              </a:rPr>
              <a:t>16</a:t>
            </a:r>
            <a:r>
              <a:rPr lang="en-US" altLang="zh-CN" sz="2600">
                <a:ea typeface="宋体" panose="02010600030101010101" pitchFamily="2" charset="-122"/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80292-3F97-FAE7-A589-AE1125DA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836712"/>
            <a:ext cx="6624929" cy="5616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0E34E9-2215-CEE5-B1F7-1704A581EFA5}"/>
                  </a:ext>
                </a:extLst>
              </p:cNvPr>
              <p:cNvSpPr txBox="1"/>
              <p:nvPr/>
            </p:nvSpPr>
            <p:spPr>
              <a:xfrm>
                <a:off x="6960096" y="3383414"/>
                <a:ext cx="6240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0E34E9-2215-CEE5-B1F7-1704A581E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3383414"/>
                <a:ext cx="62408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A49E08-C5F3-34C7-7E29-573396832A25}"/>
                  </a:ext>
                </a:extLst>
              </p:cNvPr>
              <p:cNvSpPr txBox="1"/>
              <p:nvPr/>
            </p:nvSpPr>
            <p:spPr>
              <a:xfrm>
                <a:off x="9912424" y="3383414"/>
                <a:ext cx="6563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A49E08-C5F3-34C7-7E29-573396832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424" y="3383414"/>
                <a:ext cx="6563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95D2B-5424-628B-FC4E-485564C04464}"/>
                  </a:ext>
                </a:extLst>
              </p:cNvPr>
              <p:cNvSpPr txBox="1"/>
              <p:nvPr/>
            </p:nvSpPr>
            <p:spPr>
              <a:xfrm>
                <a:off x="6960096" y="5426060"/>
                <a:ext cx="6323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95D2B-5424-628B-FC4E-485564C04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5426060"/>
                <a:ext cx="63235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E401D4-0A9E-88BC-79D0-A6E312AE07BE}"/>
                  </a:ext>
                </a:extLst>
              </p:cNvPr>
              <p:cNvSpPr txBox="1"/>
              <p:nvPr/>
            </p:nvSpPr>
            <p:spPr>
              <a:xfrm>
                <a:off x="9912424" y="5426060"/>
                <a:ext cx="6646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E401D4-0A9E-88BC-79D0-A6E312AE0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424" y="5426060"/>
                <a:ext cx="66466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6EC7CB7-483A-2047-A700-0202BC4A57C5}"/>
              </a:ext>
            </a:extLst>
          </p:cNvPr>
          <p:cNvSpPr txBox="1"/>
          <p:nvPr/>
        </p:nvSpPr>
        <p:spPr>
          <a:xfrm>
            <a:off x="168577" y="4995173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https://en.wikipedia.org/wiki/DES_supplementary_material</a:t>
            </a:r>
          </a:p>
        </p:txBody>
      </p:sp>
    </p:spTree>
    <p:extLst>
      <p:ext uri="{BB962C8B-B14F-4D97-AF65-F5344CB8AC3E}">
        <p14:creationId xmlns:p14="http://schemas.microsoft.com/office/powerpoint/2010/main" val="3024953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3">
            <a:extLst>
              <a:ext uri="{FF2B5EF4-FFF2-40B4-BE49-F238E27FC236}">
                <a16:creationId xmlns:a16="http://schemas.microsoft.com/office/drawing/2014/main" id="{CF737C38-F7A8-4612-8935-EE33045D93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1504" y="0"/>
            <a:ext cx="7543800" cy="1020762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DES 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Sub-Key</a:t>
            </a:r>
            <a:r>
              <a:rPr lang="en-US" altLang="zh-CN" sz="3600">
                <a:ea typeface="宋体" panose="02010600030101010101" pitchFamily="2" charset="-122"/>
              </a:rPr>
              <a:t> Generation</a:t>
            </a:r>
          </a:p>
        </p:txBody>
      </p:sp>
      <p:sp>
        <p:nvSpPr>
          <p:cNvPr id="24581" name="Content Placeholder 4">
            <a:extLst>
              <a:ext uri="{FF2B5EF4-FFF2-40B4-BE49-F238E27FC236}">
                <a16:creationId xmlns:a16="http://schemas.microsoft.com/office/drawing/2014/main" id="{E05CC2F5-88A5-4211-95B5-6961F0BEB2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3392" y="1052736"/>
            <a:ext cx="11377264" cy="4911725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 block size of DES is 64 bits and the encryption key is 56 bits, which is represented as a 64-bit string </a:t>
            </a:r>
            <a:r>
              <a:rPr lang="en-US" altLang="zh-CN" sz="2400" i="1">
                <a:ea typeface="宋体" panose="02010600030101010101" pitchFamily="2" charset="-122"/>
              </a:rPr>
              <a:t>K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i="1">
                <a:ea typeface="宋体" panose="02010600030101010101" pitchFamily="2" charset="-122"/>
              </a:rPr>
              <a:t>k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k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… </a:t>
            </a:r>
            <a:r>
              <a:rPr lang="en-US" altLang="zh-CN" sz="2400" i="1">
                <a:ea typeface="宋体" panose="02010600030101010101" pitchFamily="2" charset="-122"/>
              </a:rPr>
              <a:t>k</a:t>
            </a:r>
            <a:r>
              <a:rPr lang="en-US" altLang="zh-CN" sz="2400" baseline="-25000">
                <a:ea typeface="宋体" panose="02010600030101010101" pitchFamily="2" charset="-122"/>
              </a:rPr>
              <a:t>64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DES uses 16 rounds of iterations with 16 sub-keys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Sub-key generation: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>
                <a:ea typeface="宋体" panose="02010600030101010101" pitchFamily="2" charset="-122"/>
              </a:rPr>
              <a:t>Remove the 8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-th bit (</a:t>
            </a:r>
            <a:r>
              <a:rPr lang="en-US" altLang="zh-CN" sz="2000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1, 2, …, 8) from </a:t>
            </a:r>
            <a:r>
              <a:rPr lang="en-US" altLang="zh-CN" sz="2000" i="1">
                <a:ea typeface="宋体" panose="02010600030101010101" pitchFamily="2" charset="-122"/>
              </a:rPr>
              <a:t>K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>
                <a:ea typeface="宋体" panose="02010600030101010101" pitchFamily="2" charset="-122"/>
              </a:rPr>
              <a:t>Perform an </a:t>
            </a:r>
            <a:r>
              <a:rPr lang="en-US" altLang="zh-CN" sz="2000" b="1" i="1">
                <a:ea typeface="宋体" panose="02010600030101010101" pitchFamily="2" charset="-122"/>
              </a:rPr>
              <a:t>initial permutation </a:t>
            </a:r>
            <a:r>
              <a:rPr lang="en-US" altLang="zh-CN" sz="2000">
                <a:ea typeface="宋体" panose="02010600030101010101" pitchFamily="2" charset="-122"/>
              </a:rPr>
              <a:t>on the remaining 56 bits of </a:t>
            </a:r>
            <a:r>
              <a:rPr lang="en-US" altLang="zh-CN" sz="2000" i="1">
                <a:ea typeface="宋体" panose="02010600030101010101" pitchFamily="2" charset="-122"/>
              </a:rPr>
              <a:t>K</a:t>
            </a:r>
            <a:r>
              <a:rPr lang="en-US" altLang="zh-CN" sz="2000">
                <a:ea typeface="宋体" panose="02010600030101010101" pitchFamily="2" charset="-122"/>
              </a:rPr>
              <a:t>, denoted by </a:t>
            </a:r>
            <a:r>
              <a:rPr lang="en-US" altLang="zh-CN" sz="2000" err="1">
                <a:ea typeface="宋体" panose="02010600030101010101" pitchFamily="2" charset="-122"/>
              </a:rPr>
              <a:t>IP</a:t>
            </a:r>
            <a:r>
              <a:rPr lang="en-US" altLang="zh-CN" sz="2000" baseline="-25000" err="1">
                <a:ea typeface="宋体" panose="02010600030101010101" pitchFamily="2" charset="-122"/>
              </a:rPr>
              <a:t>key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K</a:t>
            </a:r>
            <a:r>
              <a:rPr lang="en-US" altLang="zh-CN" sz="2000">
                <a:ea typeface="宋体" panose="02010600030101010101" pitchFamily="2" charset="-122"/>
              </a:rPr>
              <a:t>) 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>
                <a:ea typeface="宋体" panose="02010600030101010101" pitchFamily="2" charset="-122"/>
              </a:rPr>
              <a:t>Split this 56-bit key into two pieces: U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V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, both with 28 bits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>
                <a:ea typeface="宋体" panose="02010600030101010101" pitchFamily="2" charset="-122"/>
              </a:rPr>
              <a:t>Perform Left Circular Shift on U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 and V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 a defined number of times, producing </a:t>
            </a:r>
            <a:r>
              <a:rPr lang="en-US" altLang="zh-CN" sz="2000" err="1">
                <a:ea typeface="宋体" panose="02010600030101010101" pitchFamily="2" charset="-122"/>
              </a:rPr>
              <a:t>U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err="1">
                <a:ea typeface="宋体" panose="02010600030101010101" pitchFamily="2" charset="-122"/>
              </a:rPr>
              <a:t>V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  <a:endParaRPr lang="en-US" altLang="zh-CN" sz="2000" baseline="-25000">
              <a:ea typeface="宋体" panose="02010600030101010101" pitchFamily="2" charset="-12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U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err="1">
                <a:ea typeface="宋体" panose="02010600030101010101" pitchFamily="2" charset="-122"/>
              </a:rPr>
              <a:t>LS</a:t>
            </a:r>
            <a:r>
              <a:rPr lang="en-US" altLang="zh-CN" sz="2000" baseline="-25000" err="1">
                <a:ea typeface="宋体" panose="02010600030101010101" pitchFamily="2" charset="-122"/>
              </a:rPr>
              <a:t>z</a:t>
            </a:r>
            <a:r>
              <a:rPr lang="en-US" altLang="zh-CN" sz="2000" baseline="-25000">
                <a:ea typeface="宋体" panose="02010600030101010101" pitchFamily="2" charset="-122"/>
              </a:rPr>
              <a:t>(</a:t>
            </a:r>
            <a:r>
              <a:rPr lang="en-US" altLang="zh-CN" sz="2000" baseline="-25000" err="1"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ea typeface="宋体" panose="02010600030101010101" pitchFamily="2" charset="-122"/>
              </a:rPr>
              <a:t>)</a:t>
            </a:r>
            <a:r>
              <a:rPr lang="en-US" altLang="zh-CN" sz="2000">
                <a:ea typeface="宋体" panose="02010600030101010101" pitchFamily="2" charset="-122"/>
              </a:rPr>
              <a:t> (U</a:t>
            </a:r>
            <a:r>
              <a:rPr lang="en-US" altLang="zh-CN" sz="2000" baseline="-25000"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),	V</a:t>
            </a:r>
            <a:r>
              <a:rPr lang="en-US" altLang="zh-CN" sz="2000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err="1">
                <a:ea typeface="宋体" panose="02010600030101010101" pitchFamily="2" charset="-122"/>
              </a:rPr>
              <a:t>LS</a:t>
            </a:r>
            <a:r>
              <a:rPr lang="en-US" altLang="zh-CN" sz="2000" baseline="-25000" err="1">
                <a:ea typeface="宋体" panose="02010600030101010101" pitchFamily="2" charset="-122"/>
              </a:rPr>
              <a:t>z</a:t>
            </a:r>
            <a:r>
              <a:rPr lang="en-US" altLang="zh-CN" sz="2000" baseline="-25000">
                <a:ea typeface="宋体" panose="02010600030101010101" pitchFamily="2" charset="-122"/>
              </a:rPr>
              <a:t>(</a:t>
            </a:r>
            <a:r>
              <a:rPr lang="en-US" altLang="zh-CN" sz="2000" baseline="-25000" err="1"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ea typeface="宋体" panose="02010600030101010101" pitchFamily="2" charset="-122"/>
              </a:rPr>
              <a:t>)</a:t>
            </a:r>
            <a:r>
              <a:rPr lang="en-US" altLang="zh-CN" sz="2000">
                <a:ea typeface="宋体" panose="02010600030101010101" pitchFamily="2" charset="-122"/>
              </a:rPr>
              <a:t> (V</a:t>
            </a:r>
            <a:r>
              <a:rPr lang="en-US" altLang="zh-CN" sz="2000" baseline="-25000">
                <a:ea typeface="宋体" panose="02010600030101010101" pitchFamily="2" charset="-122"/>
              </a:rPr>
              <a:t>i–1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buFont typeface="Arial" panose="020B0604020202020204" pitchFamily="34" charset="0"/>
              <a:buAutoNum type="arabicPeriod" startAt="5"/>
            </a:pPr>
            <a:r>
              <a:rPr lang="en-US" altLang="zh-CN" sz="2000">
                <a:ea typeface="宋体" panose="02010600030101010101" pitchFamily="2" charset="-122"/>
              </a:rPr>
              <a:t>Permute the resulting </a:t>
            </a:r>
            <a:r>
              <a:rPr lang="en-US" altLang="zh-CN" sz="2000" err="1">
                <a:ea typeface="宋体" panose="02010600030101010101" pitchFamily="2" charset="-122"/>
              </a:rPr>
              <a:t>U</a:t>
            </a:r>
            <a:r>
              <a:rPr lang="en-US" altLang="zh-CN" sz="2000" baseline="-25000" err="1">
                <a:ea typeface="宋体" panose="02010600030101010101" pitchFamily="2" charset="-122"/>
              </a:rPr>
              <a:t>i</a:t>
            </a:r>
            <a:r>
              <a:rPr lang="en-US" altLang="zh-CN" sz="2000" err="1">
                <a:ea typeface="宋体" panose="02010600030101010101" pitchFamily="2" charset="-122"/>
              </a:rPr>
              <a:t>V</a:t>
            </a:r>
            <a:r>
              <a:rPr lang="en-US" altLang="zh-CN" sz="2000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using a defined compress permutation, resulting in a 48-bit string as a sub-key, denoted by </a:t>
            </a:r>
            <a:r>
              <a:rPr lang="en-US" altLang="zh-CN" sz="2000" i="1">
                <a:ea typeface="宋体" panose="02010600030101010101" pitchFamily="2" charset="-122"/>
              </a:rPr>
              <a:t>K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		</a:t>
            </a:r>
            <a:r>
              <a:rPr lang="en-US" altLang="zh-CN" sz="2000" i="1">
                <a:ea typeface="宋体" panose="02010600030101010101" pitchFamily="2" charset="-122"/>
              </a:rPr>
              <a:t>K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err="1">
                <a:ea typeface="宋体" panose="02010600030101010101" pitchFamily="2" charset="-122"/>
              </a:rPr>
              <a:t>P</a:t>
            </a:r>
            <a:r>
              <a:rPr lang="en-US" altLang="zh-CN" sz="2000" baseline="-25000" err="1">
                <a:ea typeface="宋体" panose="02010600030101010101" pitchFamily="2" charset="-122"/>
              </a:rPr>
              <a:t>key</a:t>
            </a:r>
            <a:r>
              <a:rPr lang="en-US" altLang="zh-CN" sz="2000">
                <a:ea typeface="宋体" panose="02010600030101010101" pitchFamily="2" charset="-122"/>
              </a:rPr>
              <a:t> (U</a:t>
            </a:r>
            <a:r>
              <a:rPr lang="en-US" altLang="zh-CN" sz="2000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V</a:t>
            </a:r>
            <a:r>
              <a:rPr lang="en-US" altLang="zh-CN" sz="2000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523871-5A21-49EA-820B-9B06649AE953}"/>
              </a:ext>
            </a:extLst>
          </p:cNvPr>
          <p:cNvSpPr/>
          <p:nvPr/>
        </p:nvSpPr>
        <p:spPr>
          <a:xfrm>
            <a:off x="839416" y="6059112"/>
            <a:ext cx="773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https://www.geeksforgeeks.org/data-encryption-standard-des-set-1/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101593"/>
            <a:ext cx="7725080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DES function </a:t>
            </a:r>
            <a:r>
              <a:rPr lang="en-US" altLang="zh-CN" sz="36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6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sz="3600" baseline="-25000">
                <a:solidFill>
                  <a:schemeClr val="accent6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6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) </a:t>
            </a:r>
            <a:endParaRPr lang="en-US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871B5-FFDF-4BFA-A269-D0C0421D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0" y="1423747"/>
            <a:ext cx="5112568" cy="5091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6853-16C6-4921-94E3-946C5FA25623}"/>
              </a:ext>
            </a:extLst>
          </p:cNvPr>
          <p:cNvCxnSpPr>
            <a:cxnSpLocks/>
          </p:cNvCxnSpPr>
          <p:nvPr/>
        </p:nvCxnSpPr>
        <p:spPr bwMode="auto">
          <a:xfrm>
            <a:off x="6600056" y="2727432"/>
            <a:ext cx="0" cy="10904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F4C359-B7E7-4146-BF47-CA07C586BE55}"/>
              </a:ext>
            </a:extLst>
          </p:cNvPr>
          <p:cNvSpPr txBox="1"/>
          <p:nvPr/>
        </p:nvSpPr>
        <p:spPr>
          <a:xfrm>
            <a:off x="6456211" y="2249915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Substitution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82E940-35D3-4212-A56F-B51F3E594B43}"/>
              </a:ext>
            </a:extLst>
          </p:cNvPr>
          <p:cNvCxnSpPr>
            <a:cxnSpLocks/>
          </p:cNvCxnSpPr>
          <p:nvPr/>
        </p:nvCxnSpPr>
        <p:spPr bwMode="auto">
          <a:xfrm flipH="1">
            <a:off x="6502156" y="3749640"/>
            <a:ext cx="1250028" cy="14271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08A61F-87AC-4C91-B8B6-A72E0BFB04E5}"/>
              </a:ext>
            </a:extLst>
          </p:cNvPr>
          <p:cNvSpPr txBox="1"/>
          <p:nvPr/>
        </p:nvSpPr>
        <p:spPr>
          <a:xfrm>
            <a:off x="7143049" y="3226419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93C907-E716-4159-9D91-1176FB871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732" y="4042465"/>
            <a:ext cx="3448050" cy="2000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AF1B5-9962-497C-9F7A-D3DDE11A920F}"/>
              </a:ext>
            </a:extLst>
          </p:cNvPr>
          <p:cNvSpPr/>
          <p:nvPr/>
        </p:nvSpPr>
        <p:spPr>
          <a:xfrm>
            <a:off x="2135560" y="871952"/>
            <a:ext cx="8154620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eaLnBrk="1" hangingPunct="1"/>
            <a:r>
              <a:rPr lang="en-US" altLang="zh-CN" i="1">
                <a:solidFill>
                  <a:schemeClr val="accent6"/>
                </a:solidFill>
                <a:latin typeface="Times New Roman"/>
                <a:ea typeface="宋体"/>
                <a:cs typeface="Times New Roman"/>
              </a:rPr>
              <a:t>F</a:t>
            </a:r>
            <a:r>
              <a:rPr lang="en-US" altLang="zh-CN">
                <a:solidFill>
                  <a:schemeClr val="accent6"/>
                </a:solidFill>
                <a:latin typeface="Times"/>
                <a:ea typeface="宋体"/>
                <a:cs typeface="Times"/>
              </a:rPr>
              <a:t>(</a:t>
            </a:r>
            <a:r>
              <a:rPr lang="en-US" altLang="zh-CN" i="1">
                <a:solidFill>
                  <a:schemeClr val="accent6"/>
                </a:solidFill>
                <a:latin typeface="Times New Roman"/>
                <a:ea typeface="宋体"/>
                <a:cs typeface="Times New Roman"/>
              </a:rPr>
              <a:t>R</a:t>
            </a:r>
            <a:r>
              <a:rPr lang="en-US" altLang="zh-CN" i="1" baseline="-25000">
                <a:solidFill>
                  <a:schemeClr val="accent6"/>
                </a:solidFill>
                <a:latin typeface="Times New Roman"/>
                <a:ea typeface="宋体"/>
                <a:cs typeface="Times New Roman"/>
              </a:rPr>
              <a:t>i–</a:t>
            </a:r>
            <a:r>
              <a:rPr lang="en-US" altLang="zh-CN" baseline="-25000">
                <a:solidFill>
                  <a:schemeClr val="accent6"/>
                </a:solidFill>
                <a:latin typeface="Times"/>
                <a:ea typeface="宋体"/>
                <a:cs typeface="Times"/>
              </a:rPr>
              <a:t>1</a:t>
            </a:r>
            <a:r>
              <a:rPr lang="en-US" altLang="zh-CN">
                <a:solidFill>
                  <a:schemeClr val="accent6"/>
                </a:solidFill>
                <a:latin typeface="Times"/>
                <a:ea typeface="宋体"/>
                <a:cs typeface="Times"/>
              </a:rPr>
              <a:t>, </a:t>
            </a:r>
            <a:r>
              <a:rPr lang="en-US" altLang="zh-CN" i="1">
                <a:solidFill>
                  <a:schemeClr val="accent6"/>
                </a:solidFill>
                <a:latin typeface="Times New Roman"/>
                <a:ea typeface="宋体"/>
                <a:cs typeface="Times New Roman"/>
              </a:rPr>
              <a:t>K</a:t>
            </a:r>
            <a:r>
              <a:rPr lang="en-US" altLang="zh-CN" i="1" baseline="-25000">
                <a:solidFill>
                  <a:schemeClr val="accent6"/>
                </a:solidFill>
                <a:latin typeface="Times New Roman"/>
                <a:ea typeface="宋体"/>
                <a:cs typeface="Times New Roman"/>
              </a:rPr>
              <a:t>i</a:t>
            </a:r>
            <a:r>
              <a:rPr lang="en-US" altLang="zh-CN">
                <a:solidFill>
                  <a:schemeClr val="accent6"/>
                </a:solidFill>
                <a:latin typeface="Times"/>
                <a:ea typeface="宋体"/>
                <a:cs typeface="Times"/>
              </a:rPr>
              <a:t>) </a:t>
            </a:r>
            <a:r>
              <a:rPr lang="en-US" altLang="zh-CN">
                <a:latin typeface="Times"/>
                <a:ea typeface="宋体"/>
                <a:cs typeface="Times"/>
              </a:rPr>
              <a:t>= </a:t>
            </a:r>
            <a:r>
              <a:rPr lang="en-US" altLang="zh-CN" i="1">
                <a:latin typeface="Times New Roman"/>
                <a:ea typeface="宋体"/>
                <a:cs typeface="Times New Roman"/>
              </a:rPr>
              <a:t>P</a:t>
            </a:r>
            <a:r>
              <a:rPr lang="en-US" altLang="zh-CN">
                <a:latin typeface="Times"/>
                <a:ea typeface="宋体"/>
                <a:cs typeface="Times"/>
              </a:rPr>
              <a:t>(</a:t>
            </a:r>
            <a:r>
              <a:rPr lang="en-US" altLang="zh-CN" i="1">
                <a:latin typeface="Times New Roman"/>
                <a:ea typeface="宋体"/>
                <a:cs typeface="Times New Roman"/>
              </a:rPr>
              <a:t>S</a:t>
            </a:r>
            <a:r>
              <a:rPr lang="en-US" altLang="zh-CN">
                <a:latin typeface="Times"/>
                <a:ea typeface="宋体"/>
                <a:cs typeface="Times"/>
              </a:rPr>
              <a:t>(</a:t>
            </a:r>
            <a:r>
              <a:rPr lang="en-US" altLang="zh-CN" i="1">
                <a:latin typeface="Times New Roman"/>
                <a:ea typeface="宋体"/>
                <a:cs typeface="Times New Roman"/>
              </a:rPr>
              <a:t>EP</a:t>
            </a:r>
            <a:r>
              <a:rPr lang="en-US" altLang="zh-CN">
                <a:latin typeface="Times"/>
                <a:ea typeface="宋体"/>
                <a:cs typeface="Times"/>
              </a:rPr>
              <a:t>(</a:t>
            </a:r>
            <a:r>
              <a:rPr lang="en-US" altLang="zh-CN" i="1">
                <a:latin typeface="Times New Roman"/>
                <a:ea typeface="宋体"/>
                <a:cs typeface="Times New Roman"/>
              </a:rPr>
              <a:t>R</a:t>
            </a:r>
            <a:r>
              <a:rPr lang="en-US" altLang="zh-CN" i="1" baseline="-25000">
                <a:latin typeface="Times New Roman"/>
                <a:ea typeface="宋体"/>
                <a:cs typeface="Times New Roman"/>
              </a:rPr>
              <a:t>i–</a:t>
            </a:r>
            <a:r>
              <a:rPr lang="en-US" altLang="zh-CN" baseline="-25000">
                <a:latin typeface="Times"/>
                <a:ea typeface="宋体"/>
                <a:cs typeface="Times"/>
              </a:rPr>
              <a:t>1</a:t>
            </a:r>
            <a:r>
              <a:rPr lang="en-US" altLang="zh-CN">
                <a:latin typeface="Times"/>
                <a:ea typeface="宋体"/>
                <a:cs typeface="Times"/>
              </a:rPr>
              <a:t>) </a:t>
            </a:r>
            <a:r>
              <a:rPr lang="en-GB" altLang="zh-CN">
                <a:latin typeface="Times"/>
                <a:ea typeface="StarBats"/>
                <a:cs typeface="StarBats"/>
              </a:rPr>
              <a:t>⊕</a:t>
            </a:r>
            <a:r>
              <a:rPr lang="en-US" altLang="zh-CN">
                <a:latin typeface="Times"/>
                <a:ea typeface="宋体"/>
                <a:cs typeface="Times"/>
              </a:rPr>
              <a:t> </a:t>
            </a:r>
            <a:r>
              <a:rPr lang="en-US" altLang="zh-CN" i="1">
                <a:latin typeface="Times New Roman"/>
                <a:ea typeface="宋体"/>
                <a:cs typeface="Times New Roman"/>
              </a:rPr>
              <a:t>K</a:t>
            </a:r>
            <a:r>
              <a:rPr lang="en-US" altLang="zh-CN" i="1" baseline="-25000">
                <a:latin typeface="Times New Roman"/>
                <a:ea typeface="宋体"/>
                <a:cs typeface="Times New Roman"/>
              </a:rPr>
              <a:t>i</a:t>
            </a:r>
            <a:r>
              <a:rPr lang="en-US" altLang="zh-CN">
                <a:latin typeface="Times"/>
                <a:ea typeface="宋体"/>
                <a:cs typeface="Times"/>
              </a:rPr>
              <a:t>)), </a:t>
            </a:r>
            <a:r>
              <a:rPr lang="en-US" altLang="zh-CN" i="1" err="1">
                <a:latin typeface="Times New Roman"/>
                <a:ea typeface="宋体"/>
                <a:cs typeface="Times New Roman"/>
              </a:rPr>
              <a:t>i</a:t>
            </a:r>
            <a:r>
              <a:rPr lang="en-US" altLang="zh-CN">
                <a:latin typeface="Times"/>
                <a:ea typeface="宋体"/>
                <a:cs typeface="Times"/>
              </a:rPr>
              <a:t> = </a:t>
            </a:r>
            <a:r>
              <a:rPr lang="en-US" altLang="zh-CN">
                <a:latin typeface="Times New Roman"/>
                <a:ea typeface="宋体"/>
                <a:cs typeface="Times New Roman"/>
              </a:rPr>
              <a:t>1,…,16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81EB6-46FA-E6C6-DA78-9F87357A2862}"/>
              </a:ext>
            </a:extLst>
          </p:cNvPr>
          <p:cNvSpPr txBox="1"/>
          <p:nvPr/>
        </p:nvSpPr>
        <p:spPr>
          <a:xfrm>
            <a:off x="2567608" y="29057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E4CCF-FA5F-6C6E-4D02-EE6AFD2909C4}"/>
              </a:ext>
            </a:extLst>
          </p:cNvPr>
          <p:cNvSpPr txBox="1"/>
          <p:nvPr/>
        </p:nvSpPr>
        <p:spPr>
          <a:xfrm>
            <a:off x="4675700" y="33569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BAD1B8-14D1-5451-F0C8-BD1242D186F1}"/>
                  </a:ext>
                </a:extLst>
              </p:cNvPr>
              <p:cNvSpPr txBox="1"/>
              <p:nvPr/>
            </p:nvSpPr>
            <p:spPr>
              <a:xfrm>
                <a:off x="5637007" y="3001383"/>
                <a:ext cx="31450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BAD1B8-14D1-5451-F0C8-BD1242D1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07" y="3001383"/>
                <a:ext cx="314509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CCC1549-438F-7373-6AED-83B7344A29F9}"/>
              </a:ext>
            </a:extLst>
          </p:cNvPr>
          <p:cNvSpPr txBox="1"/>
          <p:nvPr/>
        </p:nvSpPr>
        <p:spPr>
          <a:xfrm>
            <a:off x="2495600" y="3429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532FC-3E25-6424-B2F5-967C9CE788C9}"/>
              </a:ext>
            </a:extLst>
          </p:cNvPr>
          <p:cNvSpPr txBox="1"/>
          <p:nvPr/>
        </p:nvSpPr>
        <p:spPr>
          <a:xfrm>
            <a:off x="2491438" y="48691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EB587-72CC-344E-A636-00A70C2979A6}"/>
              </a:ext>
            </a:extLst>
          </p:cNvPr>
          <p:cNvSpPr txBox="1"/>
          <p:nvPr/>
        </p:nvSpPr>
        <p:spPr>
          <a:xfrm>
            <a:off x="5087888" y="59492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199289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101593"/>
            <a:ext cx="7725080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DES function </a:t>
            </a:r>
            <a:r>
              <a:rPr lang="en-US" altLang="zh-CN" sz="36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6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sz="3600" baseline="-25000">
                <a:solidFill>
                  <a:schemeClr val="accent6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6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) </a:t>
            </a:r>
            <a:endParaRPr lang="en-US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E47A2A-2B97-73F1-F1C3-5628316DB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43" y="980728"/>
            <a:ext cx="11084314" cy="55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32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3">
            <a:extLst>
              <a:ext uri="{FF2B5EF4-FFF2-40B4-BE49-F238E27FC236}">
                <a16:creationId xmlns:a16="http://schemas.microsoft.com/office/drawing/2014/main" id="{5743F625-975C-4092-AB93-5F82B34E13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1504" y="0"/>
            <a:ext cx="7543800" cy="944562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DES Substitution Boxes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625AA-60DD-425B-B82D-BECD6B30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944562"/>
            <a:ext cx="10945216" cy="2894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31C460-9802-4F05-B0F2-6C5D3702DCB2}"/>
              </a:ext>
            </a:extLst>
          </p:cNvPr>
          <p:cNvSpPr txBox="1"/>
          <p:nvPr/>
        </p:nvSpPr>
        <p:spPr>
          <a:xfrm>
            <a:off x="2133601" y="3999136"/>
            <a:ext cx="2534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Input: “</a:t>
            </a:r>
            <a:r>
              <a:rPr lang="en-US" b="1"/>
              <a:t>0</a:t>
            </a:r>
            <a:r>
              <a:rPr lang="en-US"/>
              <a:t>1101</a:t>
            </a:r>
            <a:r>
              <a:rPr lang="en-US" b="1"/>
              <a:t>1”</a:t>
            </a:r>
          </a:p>
          <a:p>
            <a:r>
              <a:rPr lang="en-US"/>
              <a:t>Output: “1001”</a:t>
            </a:r>
          </a:p>
        </p:txBody>
      </p:sp>
    </p:spTree>
    <p:extLst>
      <p:ext uri="{BB962C8B-B14F-4D97-AF65-F5344CB8AC3E}">
        <p14:creationId xmlns:p14="http://schemas.microsoft.com/office/powerpoint/2010/main" val="663183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3">
            <a:extLst>
              <a:ext uri="{FF2B5EF4-FFF2-40B4-BE49-F238E27FC236}">
                <a16:creationId xmlns:a16="http://schemas.microsoft.com/office/drawing/2014/main" id="{5743F625-975C-4092-AB93-5F82B34E13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9496" y="0"/>
            <a:ext cx="7543800" cy="944562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DES Substitution Boxes</a:t>
            </a:r>
          </a:p>
        </p:txBody>
      </p:sp>
      <p:sp>
        <p:nvSpPr>
          <p:cNvPr id="25605" name="Content Placeholder 4">
            <a:extLst>
              <a:ext uri="{FF2B5EF4-FFF2-40B4-BE49-F238E27FC236}">
                <a16:creationId xmlns:a16="http://schemas.microsoft.com/office/drawing/2014/main" id="{BD808236-BE7D-44E0-AC22-5B7647E228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3352" y="980729"/>
            <a:ext cx="11593288" cy="4857973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 DES substitution function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>
                <a:ea typeface="宋体" panose="02010600030101010101" pitchFamily="2" charset="-122"/>
              </a:rPr>
              <a:t> is defined below: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en-US" altLang="zh-CN" sz="24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sz="2400" baseline="-25000">
                <a:solidFill>
                  <a:schemeClr val="accent6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>
                <a:ea typeface="宋体" panose="02010600030101010101" pitchFamily="2" charset="-122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i–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) </a:t>
            </a:r>
            <a:r>
              <a:rPr lang="en-GB" altLang="zh-CN" sz="2400">
                <a:ea typeface="StarBats"/>
                <a:cs typeface="StarBats"/>
              </a:rPr>
              <a:t>⊕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)), </a:t>
            </a:r>
            <a:r>
              <a:rPr lang="en-US" altLang="zh-CN" sz="2400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1,…,16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First, permute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using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) to produce a 48-bit string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Next, XOR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with the 48-bit sub key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to produce a 48-bit string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Function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</a:rPr>
              <a:t> turns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>
                <a:ea typeface="宋体" panose="02010600030101010101" pitchFamily="2" charset="-122"/>
              </a:rPr>
              <a:t> into a 32-bits string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>
                <a:ea typeface="宋体" panose="02010600030101010101" pitchFamily="2" charset="-122"/>
              </a:rPr>
              <a:t>, using eight 4x16 special matrices, called S-boxes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Each entry in an S-box is a 4-bit string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Break </a:t>
            </a: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>
                <a:ea typeface="宋体" panose="02010600030101010101" pitchFamily="2" charset="-122"/>
              </a:rPr>
              <a:t> into 8 blocks, each with 6-bits 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Use the </a:t>
            </a:r>
            <a:r>
              <a:rPr lang="en-US" altLang="zh-CN" sz="1800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aseline="30000" err="1">
                <a:ea typeface="宋体" panose="02010600030101010101" pitchFamily="2" charset="-122"/>
              </a:rPr>
              <a:t>th</a:t>
            </a:r>
            <a:r>
              <a:rPr lang="en-US" altLang="zh-CN" sz="1800">
                <a:ea typeface="宋体" panose="02010600030101010101" pitchFamily="2" charset="-122"/>
              </a:rPr>
              <a:t> matrix on the </a:t>
            </a:r>
            <a:r>
              <a:rPr lang="en-US" altLang="zh-CN" sz="1800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aseline="30000" err="1">
                <a:ea typeface="宋体" panose="02010600030101010101" pitchFamily="2" charset="-122"/>
              </a:rPr>
              <a:t>th</a:t>
            </a:r>
            <a:r>
              <a:rPr lang="en-US" altLang="zh-CN" sz="1800">
                <a:ea typeface="宋体" panose="02010600030101010101" pitchFamily="2" charset="-122"/>
              </a:rPr>
              <a:t> block 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Let b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6</a:t>
            </a:r>
            <a:r>
              <a:rPr lang="en-US" altLang="zh-CN" sz="1800">
                <a:ea typeface="宋体" panose="02010600030101010101" pitchFamily="2" charset="-122"/>
              </a:rPr>
              <a:t> be the row number, and b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5 </a:t>
            </a:r>
            <a:r>
              <a:rPr lang="en-US" altLang="zh-CN" sz="1800">
                <a:ea typeface="宋体" panose="02010600030101010101" pitchFamily="2" charset="-122"/>
              </a:rPr>
              <a:t>the column number, and return the corresponding entry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Each 6-bit block is turned to a 4-bit string, resulting in a 32-bit string </a:t>
            </a: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Finally, permute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>
                <a:ea typeface="宋体" panose="02010600030101010101" pitchFamily="2" charset="-122"/>
              </a:rPr>
              <a:t> using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>
                <a:ea typeface="宋体" panose="02010600030101010101" pitchFamily="2" charset="-122"/>
              </a:rPr>
              <a:t> to produce the result of DES’s F function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This result, </a:t>
            </a:r>
            <a:r>
              <a:rPr lang="en-US" altLang="zh-CN" sz="2400" err="1">
                <a:ea typeface="宋体" panose="02010600030101010101" pitchFamily="2" charset="-122"/>
              </a:rPr>
              <a:t>XOR’d</a:t>
            </a:r>
            <a:r>
              <a:rPr lang="en-US" altLang="zh-CN" sz="2400">
                <a:ea typeface="宋体" panose="02010600030101010101" pitchFamily="2" charset="-122"/>
              </a:rPr>
              <a:t> with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i–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is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3B6800-D8DA-489C-AB81-E76AC5A27EFB}"/>
              </a:ext>
            </a:extLst>
          </p:cNvPr>
          <p:cNvSpPr/>
          <p:nvPr/>
        </p:nvSpPr>
        <p:spPr>
          <a:xfrm>
            <a:off x="3214192" y="6021288"/>
            <a:ext cx="8977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https://en.wikipedia.org/wiki/DES_supplementary_material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3">
            <a:extLst>
              <a:ext uri="{FF2B5EF4-FFF2-40B4-BE49-F238E27FC236}">
                <a16:creationId xmlns:a16="http://schemas.microsoft.com/office/drawing/2014/main" id="{EA0D4223-DA9B-41E7-8377-5464435B5C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1504" y="-170656"/>
            <a:ext cx="7543800" cy="1295400"/>
          </a:xfrm>
        </p:spPr>
        <p:txBody>
          <a:bodyPr anchor="ctr"/>
          <a:lstStyle/>
          <a:p>
            <a:pPr eaLnBrk="1" hangingPunct="1"/>
            <a:r>
              <a:rPr lang="en-US" altLang="zh-CN" sz="3700">
                <a:ea typeface="宋体" panose="02010600030101010101" pitchFamily="2" charset="-122"/>
              </a:rPr>
              <a:t>Is DES good enough?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7745B89C-EF2B-4A51-AE27-00BA70A8B5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416" y="1109177"/>
            <a:ext cx="108012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Security strength of DES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Number of rounds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Length of encryption key	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Construction of the substitute function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DES was used up to the 1990’s.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People began to take on the DES Challenges to crack DES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Only uses 56-bit keys = 2</a:t>
            </a:r>
            <a:r>
              <a:rPr lang="en-US" altLang="zh-CN" sz="2400" baseline="30000">
                <a:ea typeface="宋体" panose="02010600030101010101" pitchFamily="2" charset="-122"/>
              </a:rPr>
              <a:t>56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Arial" panose="020B0604020202020204" pitchFamily="34" charset="0"/>
              </a:rPr>
              <a:t>~ </a:t>
            </a:r>
            <a:r>
              <a:rPr lang="en-US" altLang="zh-CN" sz="2400">
                <a:ea typeface="宋体" panose="02010600030101010101" pitchFamily="2" charset="-122"/>
              </a:rPr>
              <a:t>7.2× 10</a:t>
            </a:r>
            <a:r>
              <a:rPr lang="en-US" altLang="zh-CN" sz="2400" baseline="30000">
                <a:ea typeface="宋体" panose="02010600030101010101" pitchFamily="2" charset="-122"/>
              </a:rPr>
              <a:t>16 </a:t>
            </a:r>
            <a:r>
              <a:rPr lang="en-US" altLang="zh-CN" sz="2400">
                <a:ea typeface="宋体" panose="02010600030101010101" pitchFamily="2" charset="-122"/>
              </a:rPr>
              <a:t>keys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Brute-force will work with current technology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In 1997 on Internet in a few months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In 1998 on dedicated h/w (EFF) in a few days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In 1999 above combined in 22 hours</a:t>
            </a:r>
          </a:p>
        </p:txBody>
      </p:sp>
    </p:spTree>
    <p:extLst>
      <p:ext uri="{BB962C8B-B14F-4D97-AF65-F5344CB8AC3E}">
        <p14:creationId xmlns:p14="http://schemas.microsoft.com/office/powerpoint/2010/main" val="659752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>
            <a:extLst>
              <a:ext uri="{FF2B5EF4-FFF2-40B4-BE49-F238E27FC236}">
                <a16:creationId xmlns:a16="http://schemas.microsoft.com/office/drawing/2014/main" id="{0FD2F620-AAF0-4CF8-92FA-8B68A031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0"/>
            <a:ext cx="7543800" cy="1036638"/>
          </a:xfrm>
        </p:spPr>
        <p:txBody>
          <a:bodyPr/>
          <a:lstStyle/>
          <a:p>
            <a:pPr eaLnBrk="1" hangingPunct="1"/>
            <a:r>
              <a:rPr lang="en-US" altLang="en-US"/>
              <a:t>What to Do Next?</a:t>
            </a:r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04A6FB81-CE9C-4FD2-BE3E-0F53EC7F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57" y="1223168"/>
            <a:ext cx="8229600" cy="4411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>
                <a:ea typeface="宋体" panose="02010600030101010101" pitchFamily="2" charset="-122"/>
              </a:rPr>
              <a:t> Start over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>
                <a:ea typeface="宋体" panose="02010600030101010101" pitchFamily="2" charset="-122"/>
              </a:rPr>
              <a:t> New standards begin to be looked into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>
                <a:ea typeface="宋体" panose="02010600030101010101" pitchFamily="2" charset="-122"/>
              </a:rPr>
              <a:t> On the other hand, can we extend the use of DES?</a:t>
            </a:r>
          </a:p>
        </p:txBody>
      </p:sp>
    </p:spTree>
    <p:extLst>
      <p:ext uri="{BB962C8B-B14F-4D97-AF65-F5344CB8AC3E}">
        <p14:creationId xmlns:p14="http://schemas.microsoft.com/office/powerpoint/2010/main" val="2717824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96" y="116632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altLang="en-US" sz="3600">
                <a:ea typeface="ヒラギノ角ゴ Pro W3" charset="-128"/>
              </a:rPr>
              <a:t>Block Cipher Design Principles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074418"/>
            <a:ext cx="11017224" cy="4709164"/>
          </a:xfr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/>
              <a:t>The greater the number of rounds, the more difficult it is to perform cryptanalysis</a:t>
            </a:r>
          </a:p>
          <a:p>
            <a:pPr lvl="0">
              <a:lnSpc>
                <a:spcPct val="150000"/>
              </a:lnSpc>
            </a:pPr>
            <a:r>
              <a:rPr lang="en-US" sz="2800"/>
              <a:t>In general, the criterion should be that the number of rounds is chosen so that known cryptanalytic efforts require greater effort than a simple brute-force key search attack</a:t>
            </a:r>
          </a:p>
          <a:p>
            <a:pPr lvl="0">
              <a:lnSpc>
                <a:spcPct val="150000"/>
              </a:lnSpc>
            </a:pPr>
            <a:r>
              <a:rPr lang="en-US" sz="2800"/>
              <a:t>If DES had 15 or fewer rounds, differential cryptanalysis would require less effort than a brute-force key search</a:t>
            </a:r>
          </a:p>
        </p:txBody>
      </p:sp>
    </p:spTree>
    <p:extLst>
      <p:ext uri="{BB962C8B-B14F-4D97-AF65-F5344CB8AC3E}">
        <p14:creationId xmlns:p14="http://schemas.microsoft.com/office/powerpoint/2010/main" val="296439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23184" y="260649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Textbooks and References</a:t>
            </a: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2260110" y="5297543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4,6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F6BE-42FE-4845-BDF7-2FD8337A5BF2}"/>
              </a:ext>
            </a:extLst>
          </p:cNvPr>
          <p:cNvSpPr/>
          <p:nvPr/>
        </p:nvSpPr>
        <p:spPr>
          <a:xfrm>
            <a:off x="6429164" y="5297543"/>
            <a:ext cx="3366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</a:rPr>
              <a:t>[2] Chapter 5</a:t>
            </a:r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691355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er">
            <a:extLst>
              <a:ext uri="{FF2B5EF4-FFF2-40B4-BE49-F238E27FC236}">
                <a16:creationId xmlns:a16="http://schemas.microsoft.com/office/drawing/2014/main" id="{162A0D64-5183-4357-9EAA-C88BF9B6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736" y="1629625"/>
            <a:ext cx="2322918" cy="34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444" y="-45871"/>
            <a:ext cx="8229600" cy="1097280"/>
          </a:xfrm>
        </p:spPr>
        <p:txBody>
          <a:bodyPr/>
          <a:lstStyle/>
          <a:p>
            <a:r>
              <a:rPr lang="en-US" altLang="en-US" sz="3600"/>
              <a:t>Block Cipher Design Principles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70" y="1171298"/>
            <a:ext cx="10117672" cy="1524000"/>
          </a:xfrm>
        </p:spPr>
        <p:txBody>
          <a:bodyPr/>
          <a:lstStyle/>
          <a:p>
            <a:r>
              <a:rPr lang="en-US" sz="2400"/>
              <a:t>The heart of a </a:t>
            </a:r>
            <a:r>
              <a:rPr lang="en-US" sz="2400" err="1"/>
              <a:t>Feistel</a:t>
            </a:r>
            <a:r>
              <a:rPr lang="en-US" sz="2400"/>
              <a:t> block cipher is the function F</a:t>
            </a:r>
          </a:p>
          <a:p>
            <a:r>
              <a:rPr lang="en-US" sz="2400"/>
              <a:t>The more nonlinear F, the more difficult any type of cryptanalysis will be</a:t>
            </a:r>
          </a:p>
          <a:p>
            <a:r>
              <a:rPr lang="en-US" sz="2400"/>
              <a:t>The SAC and BIC criteria appear to strengthen the effectiveness of the confusion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767408" y="3429000"/>
            <a:ext cx="10117672" cy="304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>
                <a:solidFill>
                  <a:schemeClr val="tx2"/>
                </a:solidFill>
              </a:rPr>
              <a:t>The algorithm should have good avalanche properties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623391" y="3908120"/>
            <a:ext cx="10844105" cy="2057400"/>
          </a:xfrm>
        </p:spPr>
        <p:txBody>
          <a:bodyPr/>
          <a:lstStyle/>
          <a:p>
            <a:pPr lvl="0"/>
            <a:r>
              <a:rPr lang="en-US" sz="2400"/>
              <a:t>Strict avalanche criterion (SAC)</a:t>
            </a:r>
          </a:p>
          <a:p>
            <a:pPr lvl="1"/>
            <a:r>
              <a:rPr lang="en-US" sz="2400"/>
              <a:t>States that any output bit j of an S-box should change with probability 1/2 when any single input bit </a:t>
            </a:r>
            <a:r>
              <a:rPr lang="en-US" sz="2400" err="1"/>
              <a:t>i</a:t>
            </a:r>
            <a:r>
              <a:rPr lang="en-US" sz="2400"/>
              <a:t> is inverted for all </a:t>
            </a:r>
            <a:r>
              <a:rPr lang="en-US" sz="2400" err="1"/>
              <a:t>i</a:t>
            </a:r>
            <a:r>
              <a:rPr lang="en-US" sz="2400"/>
              <a:t> , j </a:t>
            </a:r>
          </a:p>
          <a:p>
            <a:pPr lvl="0"/>
            <a:r>
              <a:rPr lang="en-US" sz="2400"/>
              <a:t>Bit independence criterion (BIC) </a:t>
            </a:r>
          </a:p>
          <a:p>
            <a:pPr lvl="1"/>
            <a:r>
              <a:rPr lang="en-US" sz="2400"/>
              <a:t>States that output bits j and k should change independently when any single input bit </a:t>
            </a:r>
            <a:r>
              <a:rPr lang="en-US" sz="2400" err="1"/>
              <a:t>i</a:t>
            </a:r>
            <a:r>
              <a:rPr lang="en-US" sz="2400"/>
              <a:t> is inverted for all </a:t>
            </a:r>
            <a:r>
              <a:rPr lang="en-US" sz="2400" err="1"/>
              <a:t>i</a:t>
            </a:r>
            <a:r>
              <a:rPr lang="en-US" sz="2400"/>
              <a:t> , j , and k</a:t>
            </a:r>
          </a:p>
        </p:txBody>
      </p:sp>
    </p:spTree>
    <p:extLst>
      <p:ext uri="{BB962C8B-B14F-4D97-AF65-F5344CB8AC3E}">
        <p14:creationId xmlns:p14="http://schemas.microsoft.com/office/powerpoint/2010/main" val="3907276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0"/>
            <a:ext cx="8229600" cy="1097280"/>
          </a:xfrm>
        </p:spPr>
        <p:txBody>
          <a:bodyPr/>
          <a:lstStyle/>
          <a:p>
            <a:r>
              <a:rPr lang="en-US" altLang="en-US" sz="3600"/>
              <a:t>Block Cipher Design Principles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64" y="1268760"/>
            <a:ext cx="11449272" cy="3248025"/>
          </a:xfrm>
        </p:spPr>
        <p:txBody>
          <a:bodyPr/>
          <a:lstStyle/>
          <a:p>
            <a:r>
              <a:rPr lang="en-US" sz="2400"/>
              <a:t>With any </a:t>
            </a:r>
            <a:r>
              <a:rPr lang="en-US" sz="2400" err="1"/>
              <a:t>Feistel</a:t>
            </a:r>
            <a:r>
              <a:rPr lang="en-US" sz="2400"/>
              <a:t> block cipher, the key is used to generate one </a:t>
            </a:r>
            <a:r>
              <a:rPr lang="en-US" sz="2400" err="1"/>
              <a:t>subkey</a:t>
            </a:r>
            <a:r>
              <a:rPr lang="en-US" sz="2400"/>
              <a:t> for each round</a:t>
            </a:r>
          </a:p>
          <a:p>
            <a:r>
              <a:rPr lang="en-US" sz="2400"/>
              <a:t>In general, we would like to select </a:t>
            </a:r>
            <a:r>
              <a:rPr lang="en-US" sz="2400" err="1"/>
              <a:t>subkeys</a:t>
            </a:r>
            <a:r>
              <a:rPr lang="en-US" sz="2400"/>
              <a:t> to maximize the difficulty of deducing individual </a:t>
            </a:r>
            <a:r>
              <a:rPr lang="en-US" sz="2400" err="1"/>
              <a:t>subkeys</a:t>
            </a:r>
            <a:r>
              <a:rPr lang="en-US" sz="2400"/>
              <a:t> and the difficulty of working back to the main key</a:t>
            </a:r>
          </a:p>
          <a:p>
            <a:r>
              <a:rPr lang="en-US" sz="2400"/>
              <a:t>It is suggested that, at a minimum, the key schedule should guarantee key/</a:t>
            </a:r>
            <a:r>
              <a:rPr lang="en-US" sz="2400" err="1"/>
              <a:t>ciphertext</a:t>
            </a:r>
            <a:r>
              <a:rPr lang="en-US" sz="2400"/>
              <a:t> Strict Avalanche Criterion and Bit Independence Criterion</a:t>
            </a:r>
          </a:p>
        </p:txBody>
      </p:sp>
    </p:spTree>
    <p:extLst>
      <p:ext uri="{BB962C8B-B14F-4D97-AF65-F5344CB8AC3E}">
        <p14:creationId xmlns:p14="http://schemas.microsoft.com/office/powerpoint/2010/main" val="327847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he approximate data for each curve are summarized below.&#10;• A horizontal line at 0.32 represents random polyalphabetic&#10;• The curve for plaintext falls from (0, 1.0) through (8, 0.32) to (26, 0)&#10;• The curve for Playfair falls from (0, 0.7) through (12.5, 0.32) to (26, 0)&#10;• The curve for Vignere falls form (0, 0.57) through (10.5, 0.32) to (26, 0.12).&#10;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029320"/>
            <a:ext cx="10729192" cy="53914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87BA1D-DFD5-4A62-B77D-D043A5B5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44853"/>
            <a:ext cx="7447391" cy="584765"/>
          </a:xfrm>
        </p:spPr>
        <p:txBody>
          <a:bodyPr wrap="square">
            <a:spAutoFit/>
          </a:bodyPr>
          <a:lstStyle/>
          <a:p>
            <a:r>
              <a:rPr lang="en-IN" altLang="en-US" sz="3200">
                <a:ea typeface="ヒラギノ角ゴ Pro W3" charset="-128"/>
              </a:rPr>
              <a:t>Classical symmetric cipher cryptanalysis</a:t>
            </a:r>
          </a:p>
        </p:txBody>
      </p:sp>
    </p:spTree>
    <p:extLst>
      <p:ext uri="{BB962C8B-B14F-4D97-AF65-F5344CB8AC3E}">
        <p14:creationId xmlns:p14="http://schemas.microsoft.com/office/powerpoint/2010/main" val="113820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195" y="135025"/>
            <a:ext cx="7523936" cy="646321"/>
          </a:xfrm>
        </p:spPr>
        <p:txBody>
          <a:bodyPr wrap="square">
            <a:spAutoFit/>
          </a:bodyPr>
          <a:lstStyle/>
          <a:p>
            <a:r>
              <a:rPr lang="en-AU" sz="3600"/>
              <a:t>Transposition ciphers</a:t>
            </a:r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6FD26-7594-41F4-BA09-09C495788F3B}"/>
              </a:ext>
            </a:extLst>
          </p:cNvPr>
          <p:cNvSpPr/>
          <p:nvPr/>
        </p:nvSpPr>
        <p:spPr>
          <a:xfrm>
            <a:off x="373652" y="2563111"/>
            <a:ext cx="3701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(1) Rail</a:t>
            </a:r>
            <a:r>
              <a:rPr lang="en-US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b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fence cipher</a:t>
            </a:r>
            <a:r>
              <a:rPr lang="en-US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FC83F6-7BE7-4E53-BE02-37A8695EB48C}"/>
              </a:ext>
            </a:extLst>
          </p:cNvPr>
          <p:cNvSpPr/>
          <p:nvPr/>
        </p:nvSpPr>
        <p:spPr>
          <a:xfrm>
            <a:off x="341843" y="3429000"/>
            <a:ext cx="5624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b="1">
                <a:ea typeface="ヒラギノ角ゴ Pro W3" charset="-128"/>
              </a:rPr>
              <a:t>(2) Columnar Transposition Cipher</a:t>
            </a:r>
            <a:endParaRPr lang="en-US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A8260-220F-4400-80A5-4BB2CBA0695A}"/>
              </a:ext>
            </a:extLst>
          </p:cNvPr>
          <p:cNvSpPr/>
          <p:nvPr/>
        </p:nvSpPr>
        <p:spPr>
          <a:xfrm>
            <a:off x="347028" y="5652927"/>
            <a:ext cx="8808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https://en.wikipedia.org/wiki/Transposition_cipher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CBE1EA26-63E4-4FC6-BEFA-17EDE06A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036" y="1637266"/>
            <a:ext cx="5072964" cy="289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08B065-F920-4002-BB8D-622D53F10250}"/>
              </a:ext>
            </a:extLst>
          </p:cNvPr>
          <p:cNvSpPr/>
          <p:nvPr/>
        </p:nvSpPr>
        <p:spPr>
          <a:xfrm>
            <a:off x="331505" y="1320343"/>
            <a:ext cx="7879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02122"/>
                </a:solidFill>
                <a:latin typeface="Arial" panose="020B0604020202020204" pitchFamily="34" charset="0"/>
              </a:rPr>
              <a:t>Goals: scrambles the positions of characters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9463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189429"/>
            <a:ext cx="8229600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Columnar Transposition Cipher</a:t>
            </a:r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5414" y="1052736"/>
            <a:ext cx="11460596" cy="1978993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/>
              <a:t>Is a more complex transposition</a:t>
            </a:r>
            <a:endParaRPr lang="en-AU" sz="2800"/>
          </a:p>
          <a:p>
            <a:pPr>
              <a:spcBef>
                <a:spcPts val="600"/>
              </a:spcBef>
            </a:pPr>
            <a:r>
              <a:rPr lang="en-AU" sz="2800"/>
              <a:t>Write the message in a rectangle, row by row, and read the message off, column by column, but permute the order of the columns</a:t>
            </a:r>
          </a:p>
          <a:p>
            <a:pPr lvl="1"/>
            <a:r>
              <a:rPr lang="en-AU" sz="2800"/>
              <a:t>The order of the columns then becomes the key to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981200" y="5805264"/>
            <a:ext cx="8229600" cy="461655"/>
          </a:xfrm>
        </p:spPr>
        <p:txBody>
          <a:bodyPr>
            <a:spAutoFit/>
          </a:bodyPr>
          <a:lstStyle/>
          <a:p>
            <a:pPr lvl="1">
              <a:buNone/>
            </a:pPr>
            <a:r>
              <a:rPr lang="en-AU" sz="2400"/>
              <a:t>Ciphertext:   TTNAAPTMTSUOAODWCOIXKNLYPETZ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6A5199-4FC5-431F-8751-EC70A047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832" y="3248715"/>
            <a:ext cx="6123766" cy="243339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4840BF9-FD1E-41B7-BF21-8F801A92899E}"/>
              </a:ext>
            </a:extLst>
          </p:cNvPr>
          <p:cNvSpPr/>
          <p:nvPr/>
        </p:nvSpPr>
        <p:spPr bwMode="auto">
          <a:xfrm>
            <a:off x="3027699" y="2995944"/>
            <a:ext cx="5328592" cy="2169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9E1B2D6-F610-4015-BC45-FAA9A3759A37}"/>
              </a:ext>
            </a:extLst>
          </p:cNvPr>
          <p:cNvSpPr/>
          <p:nvPr/>
        </p:nvSpPr>
        <p:spPr bwMode="auto">
          <a:xfrm>
            <a:off x="9268808" y="3404555"/>
            <a:ext cx="308720" cy="197899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9E27D2-B690-43C1-A5D8-F7903AEDCEF8}"/>
              </a:ext>
            </a:extLst>
          </p:cNvPr>
          <p:cNvSpPr txBox="1"/>
          <p:nvPr/>
        </p:nvSpPr>
        <p:spPr>
          <a:xfrm>
            <a:off x="9645080" y="4227579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144087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77942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Stream Cipher </a:t>
            </a:r>
            <a:r>
              <a:rPr lang="en-IN" altLang="en-US" sz="2800">
                <a:ea typeface="ヒラギノ角ゴ Pro W3" charset="-128"/>
              </a:rPr>
              <a:t>(1 of 8)</a:t>
            </a: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A9E7-04B5-4ADE-A4A7-3EE0260802D4}"/>
              </a:ext>
            </a:extLst>
          </p:cNvPr>
          <p:cNvSpPr txBox="1"/>
          <p:nvPr/>
        </p:nvSpPr>
        <p:spPr>
          <a:xfrm>
            <a:off x="1605100" y="3130450"/>
            <a:ext cx="422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/>
              <a:t>Secret key (Keystream)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A692A-A51D-4C19-8460-E9F76EA6E4A9}"/>
              </a:ext>
            </a:extLst>
          </p:cNvPr>
          <p:cNvSpPr txBox="1"/>
          <p:nvPr/>
        </p:nvSpPr>
        <p:spPr>
          <a:xfrm>
            <a:off x="1605099" y="1771649"/>
            <a:ext cx="316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/>
              <a:t>Plaintext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58FC5-4A0F-4F7F-9B16-00F39A91087F}"/>
              </a:ext>
            </a:extLst>
          </p:cNvPr>
          <p:cNvSpPr txBox="1"/>
          <p:nvPr/>
        </p:nvSpPr>
        <p:spPr>
          <a:xfrm>
            <a:off x="1613141" y="4430364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/>
              <a:t>Ciphertext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E0BB80-B25F-410D-B9D4-0AA1A0AD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805" y="5762348"/>
            <a:ext cx="3070141" cy="618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EE5275-190C-423B-90DC-7BDBF7A2D5F1}"/>
              </a:ext>
            </a:extLst>
          </p:cNvPr>
          <p:cNvSpPr txBox="1"/>
          <p:nvPr/>
        </p:nvSpPr>
        <p:spPr>
          <a:xfrm>
            <a:off x="5463416" y="5772272"/>
            <a:ext cx="1565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where 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C2124BB-72F3-4579-8583-90EA21852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552566"/>
              </p:ext>
            </p:extLst>
          </p:nvPr>
        </p:nvGraphicFramePr>
        <p:xfrm>
          <a:off x="6596715" y="5906610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120" imgH="431640" progId="Equation.DSMT4">
                  <p:embed/>
                </p:oleObj>
              </mc:Choice>
              <mc:Fallback>
                <p:oleObj name="Equation" r:id="rId4" imgW="2616120" imgH="4316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EC2124BB-72F3-4579-8583-90EA21852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6715" y="5906610"/>
                        <a:ext cx="2616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868610B-47A5-4924-99FF-4C150F93E5A1}"/>
              </a:ext>
            </a:extLst>
          </p:cNvPr>
          <p:cNvSpPr/>
          <p:nvPr/>
        </p:nvSpPr>
        <p:spPr>
          <a:xfrm>
            <a:off x="7904816" y="409596"/>
            <a:ext cx="2463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Vigenère</a:t>
            </a:r>
            <a:r>
              <a:rPr lang="en-US"/>
              <a:t> cipher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C461C-D09B-402F-B3EF-8A40D88E0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711" y="1061830"/>
            <a:ext cx="8964488" cy="740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3E674-78C5-47DB-A2D1-AD561AF59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8611" y="2197770"/>
            <a:ext cx="6314778" cy="9119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46813-5215-4DFE-8833-D7CB443CE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4046" y="3640139"/>
            <a:ext cx="6363909" cy="925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46AE50-2A07-454F-B115-FA1DE60D99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9511" y="4868562"/>
            <a:ext cx="6396888" cy="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8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469" y="131858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Stream Cipher</a:t>
            </a: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A9E7-04B5-4ADE-A4A7-3EE0260802D4}"/>
              </a:ext>
            </a:extLst>
          </p:cNvPr>
          <p:cNvSpPr txBox="1"/>
          <p:nvPr/>
        </p:nvSpPr>
        <p:spPr>
          <a:xfrm>
            <a:off x="1919537" y="1196752"/>
            <a:ext cx="422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FF0000"/>
                </a:solidFill>
              </a:rPr>
              <a:t>Secret key (Keystream)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B89E8-BB7E-49FA-AE30-86CB0E64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1700809"/>
            <a:ext cx="3702355" cy="84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D6167-6691-4BD0-B83E-2824DE553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622" y="2966909"/>
            <a:ext cx="3702355" cy="732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FA692A-A51D-4C19-8460-E9F76EA6E4A9}"/>
              </a:ext>
            </a:extLst>
          </p:cNvPr>
          <p:cNvSpPr txBox="1"/>
          <p:nvPr/>
        </p:nvSpPr>
        <p:spPr>
          <a:xfrm>
            <a:off x="1919536" y="2492896"/>
            <a:ext cx="316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/>
              <a:t>Plaintext stream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173E78B-94DE-43AD-AB50-26666111C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045764"/>
              </p:ext>
            </p:extLst>
          </p:nvPr>
        </p:nvGraphicFramePr>
        <p:xfrm>
          <a:off x="2207568" y="378904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431640" progId="Equation.DSMT4">
                  <p:embed/>
                </p:oleObj>
              </mc:Choice>
              <mc:Fallback>
                <p:oleObj name="Equation" r:id="rId5" imgW="507960" imgH="4316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173E78B-94DE-43AD-AB50-26666111C4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7568" y="3789040"/>
                        <a:ext cx="508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10212D7-16CE-45CA-8427-C925800595CC}"/>
              </a:ext>
            </a:extLst>
          </p:cNvPr>
          <p:cNvSpPr txBox="1"/>
          <p:nvPr/>
        </p:nvSpPr>
        <p:spPr>
          <a:xfrm>
            <a:off x="2794022" y="3712134"/>
            <a:ext cx="247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bit or byte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58FC5-4A0F-4F7F-9B16-00F39A91087F}"/>
              </a:ext>
            </a:extLst>
          </p:cNvPr>
          <p:cNvSpPr txBox="1"/>
          <p:nvPr/>
        </p:nvSpPr>
        <p:spPr>
          <a:xfrm>
            <a:off x="1919537" y="4293096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/>
              <a:t>Ciphertext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E0BB80-B25F-410D-B9D4-0AA1A0AD0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561" y="4847702"/>
            <a:ext cx="3070141" cy="618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EE5275-190C-423B-90DC-7BDBF7A2D5F1}"/>
              </a:ext>
            </a:extLst>
          </p:cNvPr>
          <p:cNvSpPr txBox="1"/>
          <p:nvPr/>
        </p:nvSpPr>
        <p:spPr>
          <a:xfrm>
            <a:off x="2135561" y="5497820"/>
            <a:ext cx="247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where 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C2124BB-72F3-4579-8583-90EA21852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856243"/>
              </p:ext>
            </p:extLst>
          </p:nvPr>
        </p:nvGraphicFramePr>
        <p:xfrm>
          <a:off x="3302893" y="5527675"/>
          <a:ext cx="1460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160" imgH="495000" progId="Equation.DSMT4">
                  <p:embed/>
                </p:oleObj>
              </mc:Choice>
              <mc:Fallback>
                <p:oleObj name="Equation" r:id="rId8" imgW="1460160" imgH="4950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EC2124BB-72F3-4579-8583-90EA21852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02893" y="5527675"/>
                        <a:ext cx="14605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47A372-E115-4958-AD1A-BC607A9BA0ED}"/>
              </a:ext>
            </a:extLst>
          </p:cNvPr>
          <p:cNvCxnSpPr/>
          <p:nvPr/>
        </p:nvCxnSpPr>
        <p:spPr bwMode="auto">
          <a:xfrm>
            <a:off x="5663952" y="1807650"/>
            <a:ext cx="0" cy="4608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52631BB-96BC-400C-B554-C6CA3DC09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135954"/>
                  </p:ext>
                </p:extLst>
              </p:nvPr>
            </p:nvGraphicFramePr>
            <p:xfrm>
              <a:off x="6642752" y="2499049"/>
              <a:ext cx="3702355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471">
                      <a:extLst>
                        <a:ext uri="{9D8B030D-6E8A-4147-A177-3AD203B41FA5}">
                          <a16:colId xmlns:a16="http://schemas.microsoft.com/office/drawing/2014/main" val="3716838371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3966087537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2200734201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1650942615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39312844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8691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52631BB-96BC-400C-B554-C6CA3DC09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135954"/>
                  </p:ext>
                </p:extLst>
              </p:nvPr>
            </p:nvGraphicFramePr>
            <p:xfrm>
              <a:off x="6642752" y="2499049"/>
              <a:ext cx="3702355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471">
                      <a:extLst>
                        <a:ext uri="{9D8B030D-6E8A-4147-A177-3AD203B41FA5}">
                          <a16:colId xmlns:a16="http://schemas.microsoft.com/office/drawing/2014/main" val="3716838371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3966087537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2200734201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1650942615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393128445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820" t="-1408" r="-40245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0820" t="-1408" r="-30245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2479" t="-1408" r="-20495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0000" t="-1408" r="-10327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400000" t="-1408" r="-3279" b="-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86916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B5B9492D-7498-4385-9728-94D3A3781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879932"/>
                  </p:ext>
                </p:extLst>
              </p:nvPr>
            </p:nvGraphicFramePr>
            <p:xfrm>
              <a:off x="6642118" y="3274184"/>
              <a:ext cx="3702354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059">
                      <a:extLst>
                        <a:ext uri="{9D8B030D-6E8A-4147-A177-3AD203B41FA5}">
                          <a16:colId xmlns:a16="http://schemas.microsoft.com/office/drawing/2014/main" val="3716838371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3966087537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2200734201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1650942615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3931284458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2833115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2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8691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B5B9492D-7498-4385-9728-94D3A3781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879932"/>
                  </p:ext>
                </p:extLst>
              </p:nvPr>
            </p:nvGraphicFramePr>
            <p:xfrm>
              <a:off x="6642118" y="3274184"/>
              <a:ext cx="3702354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059">
                      <a:extLst>
                        <a:ext uri="{9D8B030D-6E8A-4147-A177-3AD203B41FA5}">
                          <a16:colId xmlns:a16="http://schemas.microsoft.com/office/drawing/2014/main" val="3716838371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3966087537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2200734201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1650942615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3931284458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2833115300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990" t="-1408" r="-506931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1408" r="-401961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1980" t="-1408" r="-305941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01980" t="-1408" r="-205941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98039" t="-1408" r="-103922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86916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894829CC-029A-4E56-8454-A9FB680F96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424379"/>
                  </p:ext>
                </p:extLst>
              </p:nvPr>
            </p:nvGraphicFramePr>
            <p:xfrm>
              <a:off x="5823652" y="4554706"/>
              <a:ext cx="4880860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4968">
                      <a:extLst>
                        <a:ext uri="{9D8B030D-6E8A-4147-A177-3AD203B41FA5}">
                          <a16:colId xmlns:a16="http://schemas.microsoft.com/office/drawing/2014/main" val="3716838371"/>
                        </a:ext>
                      </a:extLst>
                    </a:gridCol>
                    <a:gridCol w="1403644">
                      <a:extLst>
                        <a:ext uri="{9D8B030D-6E8A-4147-A177-3AD203B41FA5}">
                          <a16:colId xmlns:a16="http://schemas.microsoft.com/office/drawing/2014/main" val="3966087537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20073420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931284458"/>
                        </a:ext>
                      </a:extLst>
                    </a:gridCol>
                  </a:tblGrid>
                  <a:tr h="2585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1⨁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b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2⨁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b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200" b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8691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894829CC-029A-4E56-8454-A9FB680F96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424379"/>
                  </p:ext>
                </p:extLst>
              </p:nvPr>
            </p:nvGraphicFramePr>
            <p:xfrm>
              <a:off x="5823652" y="4554706"/>
              <a:ext cx="4880860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4968">
                      <a:extLst>
                        <a:ext uri="{9D8B030D-6E8A-4147-A177-3AD203B41FA5}">
                          <a16:colId xmlns:a16="http://schemas.microsoft.com/office/drawing/2014/main" val="3716838371"/>
                        </a:ext>
                      </a:extLst>
                    </a:gridCol>
                    <a:gridCol w="1403644">
                      <a:extLst>
                        <a:ext uri="{9D8B030D-6E8A-4147-A177-3AD203B41FA5}">
                          <a16:colId xmlns:a16="http://schemas.microsoft.com/office/drawing/2014/main" val="3966087537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20073420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93128445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r="-292647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88312" r="-158442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8511" r="-159574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56000" b="-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86916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80207B-01BF-47D3-817A-6F692EAFAFB3}"/>
              </a:ext>
            </a:extLst>
          </p:cNvPr>
          <p:cNvCxnSpPr/>
          <p:nvPr/>
        </p:nvCxnSpPr>
        <p:spPr bwMode="auto">
          <a:xfrm>
            <a:off x="6096000" y="4220840"/>
            <a:ext cx="4248472" cy="14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27147534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DF376B2D2375846A4CAAAB0E2C9C93C" ma:contentTypeVersion="12" ma:contentTypeDescription="Tạo tài liệu mới." ma:contentTypeScope="" ma:versionID="d1e3b19e88acc71d47794354119bf001">
  <xsd:schema xmlns:xsd="http://www.w3.org/2001/XMLSchema" xmlns:xs="http://www.w3.org/2001/XMLSchema" xmlns:p="http://schemas.microsoft.com/office/2006/metadata/properties" xmlns:ns2="5ef61426-0e10-4280-8fba-e9a96162fedc" xmlns:ns3="8ce3eb15-a429-4b26-917f-6653cdc387b0" targetNamespace="http://schemas.microsoft.com/office/2006/metadata/properties" ma:root="true" ma:fieldsID="bd61f6e575e4fa34df9ac3132e802ff9" ns2:_="" ns3:_="">
    <xsd:import namespace="5ef61426-0e10-4280-8fba-e9a96162fedc"/>
    <xsd:import namespace="8ce3eb15-a429-4b26-917f-6653cdc387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61426-0e10-4280-8fba-e9a96162f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3eb15-a429-4b26-917f-6653cdc387b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f4498ad-eb82-4d97-954c-b576ce6c862c}" ma:internalName="TaxCatchAll" ma:showField="CatchAllData" ma:web="8ce3eb15-a429-4b26-917f-6653cdc387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f61426-0e10-4280-8fba-e9a96162fedc">
      <Terms xmlns="http://schemas.microsoft.com/office/infopath/2007/PartnerControls"/>
    </lcf76f155ced4ddcb4097134ff3c332f>
    <TaxCatchAll xmlns="8ce3eb15-a429-4b26-917f-6653cdc387b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936625-FACA-486A-AB3A-CF4A9131D4FD}"/>
</file>

<file path=customXml/itemProps2.xml><?xml version="1.0" encoding="utf-8"?>
<ds:datastoreItem xmlns:ds="http://schemas.openxmlformats.org/officeDocument/2006/customXml" ds:itemID="{066F35F6-45AC-4BC2-9AFE-952D8FDA6738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www.w3.org/XML/1998/namespace"/>
    <ds:schemaRef ds:uri="8ce3eb15-a429-4b26-917f-6653cdc387b0"/>
    <ds:schemaRef ds:uri="5ef61426-0e10-4280-8fba-e9a96162fed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99A5907-E9B4-4D70-9C76-C94D7DA633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7362</Words>
  <Application>Microsoft Office PowerPoint</Application>
  <PresentationFormat>Widescreen</PresentationFormat>
  <Paragraphs>763</Paragraphs>
  <Slides>41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2_Standarddesign</vt:lpstr>
      <vt:lpstr>  NT219- Cryptography    </vt:lpstr>
      <vt:lpstr>What is cryptograph?</vt:lpstr>
      <vt:lpstr>Outline</vt:lpstr>
      <vt:lpstr>Textbooks and References</vt:lpstr>
      <vt:lpstr>Classical symmetric cipher cryptanalysis</vt:lpstr>
      <vt:lpstr>Transposition ciphers</vt:lpstr>
      <vt:lpstr>Columnar Transposition Cipher</vt:lpstr>
      <vt:lpstr>Stream Cipher (1 of 8)</vt:lpstr>
      <vt:lpstr>Stream Cipher</vt:lpstr>
      <vt:lpstr>Cryptanalysis Stream Cipher</vt:lpstr>
      <vt:lpstr>Cryptanalysis Stream Cipher</vt:lpstr>
      <vt:lpstr>Outline</vt:lpstr>
      <vt:lpstr>Block Cipher</vt:lpstr>
      <vt:lpstr>Stream Cipher Vs. Block Cipher</vt:lpstr>
      <vt:lpstr>Encryption and Decryption Tables for Substitution Cipher</vt:lpstr>
      <vt:lpstr>Block Substitution</vt:lpstr>
      <vt:lpstr>PowerPoint Presentation</vt:lpstr>
      <vt:lpstr>Feistel Cipher</vt:lpstr>
      <vt:lpstr>Diffusion and Confusion</vt:lpstr>
      <vt:lpstr>Feistel Cipher</vt:lpstr>
      <vt:lpstr>Feistel Encryption and Decryption  (16 rounds)</vt:lpstr>
      <vt:lpstr>Feistel Encryption and Decryption  (16 rounds)</vt:lpstr>
      <vt:lpstr>The Feistel Cipher Scheme (FCS)</vt:lpstr>
      <vt:lpstr>FCS Encryption and Decryption</vt:lpstr>
      <vt:lpstr>Proof of FCS decryption</vt:lpstr>
      <vt:lpstr>Feistel Cipher Design Features (1 of 2)</vt:lpstr>
      <vt:lpstr>Feistel Cipher Design Features (2 of 2)</vt:lpstr>
      <vt:lpstr>Outline</vt:lpstr>
      <vt:lpstr>Data Encryption Standard (DES)</vt:lpstr>
      <vt:lpstr>DES Encryption Algorithm</vt:lpstr>
      <vt:lpstr>DES encryption steps</vt:lpstr>
      <vt:lpstr>DES Sub-Key Generation</vt:lpstr>
      <vt:lpstr>DES function F(Ri–1, Ki) </vt:lpstr>
      <vt:lpstr>DES function F(Ri–1, Ki) </vt:lpstr>
      <vt:lpstr>DES Substitution Boxes</vt:lpstr>
      <vt:lpstr>DES Substitution Boxes</vt:lpstr>
      <vt:lpstr>Is DES good enough?</vt:lpstr>
      <vt:lpstr>What to Do Next?</vt:lpstr>
      <vt:lpstr>Block Cipher Design Principles</vt:lpstr>
      <vt:lpstr>Block Cipher Design Principles</vt:lpstr>
      <vt:lpstr>Block Cipher Design Principles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Trần Gia Bảo</cp:lastModifiedBy>
  <cp:revision>7</cp:revision>
  <cp:lastPrinted>1999-07-26T11:07:16Z</cp:lastPrinted>
  <dcterms:created xsi:type="dcterms:W3CDTF">1999-06-21T09:15:32Z</dcterms:created>
  <dcterms:modified xsi:type="dcterms:W3CDTF">2025-06-12T10:26:58Z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0x0101004DF376B2D2375846A4CAAAB0E2C9C93C</vt:lpwstr>
  </property>
  <property fmtid="{D5CDD505-2E9C-101B-9397-08002B2CF9AE}" pid="3" name="MediaServiceImageTags">
    <vt:lpwstr/>
  </property>
</Properties>
</file>