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79"/>
  </p:notesMasterIdLst>
  <p:handoutMasterIdLst>
    <p:handoutMasterId r:id="rId80"/>
  </p:handoutMasterIdLst>
  <p:sldIdLst>
    <p:sldId id="494" r:id="rId5"/>
    <p:sldId id="332" r:id="rId6"/>
    <p:sldId id="507" r:id="rId7"/>
    <p:sldId id="1492" r:id="rId8"/>
    <p:sldId id="1495" r:id="rId9"/>
    <p:sldId id="1496" r:id="rId10"/>
    <p:sldId id="1497" r:id="rId11"/>
    <p:sldId id="411" r:id="rId12"/>
    <p:sldId id="1494" r:id="rId13"/>
    <p:sldId id="1439" r:id="rId14"/>
    <p:sldId id="412" r:id="rId15"/>
    <p:sldId id="1507" r:id="rId16"/>
    <p:sldId id="1443" r:id="rId17"/>
    <p:sldId id="414" r:id="rId18"/>
    <p:sldId id="1466" r:id="rId19"/>
    <p:sldId id="1467" r:id="rId20"/>
    <p:sldId id="418" r:id="rId21"/>
    <p:sldId id="1446" r:id="rId22"/>
    <p:sldId id="419" r:id="rId23"/>
    <p:sldId id="1505" r:id="rId24"/>
    <p:sldId id="1400" r:id="rId25"/>
    <p:sldId id="420" r:id="rId26"/>
    <p:sldId id="1504" r:id="rId27"/>
    <p:sldId id="1506" r:id="rId28"/>
    <p:sldId id="415" r:id="rId29"/>
    <p:sldId id="416" r:id="rId30"/>
    <p:sldId id="421" r:id="rId31"/>
    <p:sldId id="422" r:id="rId32"/>
    <p:sldId id="423" r:id="rId33"/>
    <p:sldId id="1410" r:id="rId34"/>
    <p:sldId id="1450" r:id="rId35"/>
    <p:sldId id="1451" r:id="rId36"/>
    <p:sldId id="1470" r:id="rId37"/>
    <p:sldId id="1456" r:id="rId38"/>
    <p:sldId id="256" r:id="rId39"/>
    <p:sldId id="353" r:id="rId40"/>
    <p:sldId id="307" r:id="rId41"/>
    <p:sldId id="346" r:id="rId42"/>
    <p:sldId id="323" r:id="rId43"/>
    <p:sldId id="351" r:id="rId44"/>
    <p:sldId id="345" r:id="rId45"/>
    <p:sldId id="309" r:id="rId46"/>
    <p:sldId id="325" r:id="rId47"/>
    <p:sldId id="1499" r:id="rId48"/>
    <p:sldId id="311" r:id="rId49"/>
    <p:sldId id="312" r:id="rId50"/>
    <p:sldId id="324" r:id="rId51"/>
    <p:sldId id="1503" r:id="rId52"/>
    <p:sldId id="314" r:id="rId53"/>
    <p:sldId id="326" r:id="rId54"/>
    <p:sldId id="315" r:id="rId55"/>
    <p:sldId id="1500" r:id="rId56"/>
    <p:sldId id="336" r:id="rId57"/>
    <p:sldId id="327" r:id="rId58"/>
    <p:sldId id="317" r:id="rId59"/>
    <p:sldId id="337" r:id="rId60"/>
    <p:sldId id="341" r:id="rId61"/>
    <p:sldId id="318" r:id="rId62"/>
    <p:sldId id="1502" r:id="rId63"/>
    <p:sldId id="342" r:id="rId64"/>
    <p:sldId id="319" r:id="rId65"/>
    <p:sldId id="320" r:id="rId66"/>
    <p:sldId id="338" r:id="rId67"/>
    <p:sldId id="321" r:id="rId68"/>
    <p:sldId id="1501" r:id="rId69"/>
    <p:sldId id="343" r:id="rId70"/>
    <p:sldId id="329" r:id="rId71"/>
    <p:sldId id="330" r:id="rId72"/>
    <p:sldId id="352" r:id="rId73"/>
    <p:sldId id="331" r:id="rId74"/>
    <p:sldId id="344" r:id="rId75"/>
    <p:sldId id="1498" r:id="rId76"/>
    <p:sldId id="333" r:id="rId77"/>
    <p:sldId id="349" r:id="rId78"/>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commentAuthors" Target="commentAuthors.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Quốc Khôi" userId="S::23520769@ms.uit.edu.vn::252112e7-061b-4cce-9729-75e77cd3f657" providerId="AD" clId="Web-{C2E244B6-AE47-5F98-398F-E4757818C3E0}"/>
    <pc:docChg chg="modSld">
      <pc:chgData name="Lê Quốc Khôi" userId="S::23520769@ms.uit.edu.vn::252112e7-061b-4cce-9729-75e77cd3f657" providerId="AD" clId="Web-{C2E244B6-AE47-5F98-398F-E4757818C3E0}" dt="2025-03-23T08:31:01.885" v="1" actId="20577"/>
      <pc:docMkLst>
        <pc:docMk/>
      </pc:docMkLst>
      <pc:sldChg chg="modSp">
        <pc:chgData name="Lê Quốc Khôi" userId="S::23520769@ms.uit.edu.vn::252112e7-061b-4cce-9729-75e77cd3f657" providerId="AD" clId="Web-{C2E244B6-AE47-5F98-398F-E4757818C3E0}" dt="2025-03-23T08:31:01.885" v="1" actId="20577"/>
        <pc:sldMkLst>
          <pc:docMk/>
          <pc:sldMk cId="0" sldId="494"/>
        </pc:sldMkLst>
        <pc:spChg chg="mod">
          <ac:chgData name="Lê Quốc Khôi" userId="S::23520769@ms.uit.edu.vn::252112e7-061b-4cce-9729-75e77cd3f657" providerId="AD" clId="Web-{C2E244B6-AE47-5F98-398F-E4757818C3E0}" dt="2025-03-23T08:31:01.885" v="1" actId="20577"/>
          <ac:spMkLst>
            <pc:docMk/>
            <pc:sldMk cId="0" sldId="494"/>
            <ac:spMk id="5" creationId="{0E2076DD-4A36-4D39-8891-1036AB868E2E}"/>
          </ac:spMkLst>
        </pc:spChg>
      </pc:sldChg>
    </pc:docChg>
  </pc:docChgLst>
  <pc:docChgLst>
    <pc:chgData name="Tống Xuân Vũ" userId="S::23521817@ms.uit.edu.vn::754fb220-8a74-4172-aac1-be6e3b753834" providerId="AD" clId="Web-{4BBC4991-8E5D-6A65-A6A3-8850081B71DA}"/>
    <pc:docChg chg="addSld delSld">
      <pc:chgData name="Tống Xuân Vũ" userId="S::23521817@ms.uit.edu.vn::754fb220-8a74-4172-aac1-be6e3b753834" providerId="AD" clId="Web-{4BBC4991-8E5D-6A65-A6A3-8850081B71DA}" dt="2025-03-17T03:48:13.939" v="3"/>
      <pc:docMkLst>
        <pc:docMk/>
      </pc:docMkLst>
      <pc:sldChg chg="new del">
        <pc:chgData name="Tống Xuân Vũ" userId="S::23521817@ms.uit.edu.vn::754fb220-8a74-4172-aac1-be6e3b753834" providerId="AD" clId="Web-{4BBC4991-8E5D-6A65-A6A3-8850081B71DA}" dt="2025-03-17T03:48:13.939" v="3"/>
        <pc:sldMkLst>
          <pc:docMk/>
          <pc:sldMk cId="1529153247" sldId="1508"/>
        </pc:sldMkLst>
      </pc:sldChg>
      <pc:sldChg chg="new del">
        <pc:chgData name="Tống Xuân Vũ" userId="S::23521817@ms.uit.edu.vn::754fb220-8a74-4172-aac1-be6e3b753834" providerId="AD" clId="Web-{4BBC4991-8E5D-6A65-A6A3-8850081B71DA}" dt="2025-03-17T03:48:11.705" v="2"/>
        <pc:sldMkLst>
          <pc:docMk/>
          <pc:sldMk cId="1002726528" sldId="1509"/>
        </pc:sldMkLst>
      </pc:sldChg>
    </pc:docChg>
  </pc:docChgLst>
  <pc:docChgLst>
    <pc:chgData name="Nguyễn Viết Khang" userId="S::23520700@ms.uit.edu.vn::9cf3684c-3320-4da7-9f91-b3ec0f56f9ba" providerId="AD" clId="Web-{61237E7C-039B-4469-9DD4-90A15F766770}"/>
    <pc:docChg chg="modSld">
      <pc:chgData name="Nguyễn Viết Khang" userId="S::23520700@ms.uit.edu.vn::9cf3684c-3320-4da7-9f91-b3ec0f56f9ba" providerId="AD" clId="Web-{61237E7C-039B-4469-9DD4-90A15F766770}" dt="2025-03-23T14:12:40.805" v="1" actId="1076"/>
      <pc:docMkLst>
        <pc:docMk/>
      </pc:docMkLst>
      <pc:sldChg chg="modSp">
        <pc:chgData name="Nguyễn Viết Khang" userId="S::23520700@ms.uit.edu.vn::9cf3684c-3320-4da7-9f91-b3ec0f56f9ba" providerId="AD" clId="Web-{61237E7C-039B-4469-9DD4-90A15F766770}" dt="2025-03-23T14:12:40.805" v="1" actId="1076"/>
        <pc:sldMkLst>
          <pc:docMk/>
          <pc:sldMk cId="0" sldId="414"/>
        </pc:sldMkLst>
        <pc:spChg chg="mod">
          <ac:chgData name="Nguyễn Viết Khang" userId="S::23520700@ms.uit.edu.vn::9cf3684c-3320-4da7-9f91-b3ec0f56f9ba" providerId="AD" clId="Web-{61237E7C-039B-4469-9DD4-90A15F766770}" dt="2025-03-23T14:12:40.805" v="1" actId="1076"/>
          <ac:spMkLst>
            <pc:docMk/>
            <pc:sldMk cId="0" sldId="414"/>
            <ac:spMk id="37892" creationId="{A95D5603-A5C3-404C-A567-09925D3D5F1B}"/>
          </ac:spMkLst>
        </pc:spChg>
      </pc:sldChg>
    </pc:docChg>
  </pc:docChgLst>
  <pc:docChgLst>
    <pc:chgData name="Nguyễn Minh Nguyễn" userId="S::23521046@ms.uit.edu.vn::f98cffcf-faf5-46e8-bdab-b32ae62d1b0c" providerId="AD" clId="Web-{FF9AF8A8-BD80-D5ED-2B1B-841829502FB6}"/>
    <pc:docChg chg="modSld">
      <pc:chgData name="Nguyễn Minh Nguyễn" userId="S::23521046@ms.uit.edu.vn::f98cffcf-faf5-46e8-bdab-b32ae62d1b0c" providerId="AD" clId="Web-{FF9AF8A8-BD80-D5ED-2B1B-841829502FB6}" dt="2025-03-17T03:50:30.902" v="4" actId="1076"/>
      <pc:docMkLst>
        <pc:docMk/>
      </pc:docMkLst>
      <pc:sldChg chg="modSp">
        <pc:chgData name="Nguyễn Minh Nguyễn" userId="S::23521046@ms.uit.edu.vn::f98cffcf-faf5-46e8-bdab-b32ae62d1b0c" providerId="AD" clId="Web-{FF9AF8A8-BD80-D5ED-2B1B-841829502FB6}" dt="2025-03-17T03:42:32.881" v="3" actId="1076"/>
        <pc:sldMkLst>
          <pc:docMk/>
          <pc:sldMk cId="1330946221" sldId="1466"/>
        </pc:sldMkLst>
        <pc:picChg chg="mod">
          <ac:chgData name="Nguyễn Minh Nguyễn" userId="S::23521046@ms.uit.edu.vn::f98cffcf-faf5-46e8-bdab-b32ae62d1b0c" providerId="AD" clId="Web-{FF9AF8A8-BD80-D5ED-2B1B-841829502FB6}" dt="2025-03-17T03:42:32.881" v="3" actId="1076"/>
          <ac:picMkLst>
            <pc:docMk/>
            <pc:sldMk cId="1330946221" sldId="1466"/>
            <ac:picMk id="7" creationId="{00000000-0000-0000-0000-000000000000}"/>
          </ac:picMkLst>
        </pc:picChg>
      </pc:sldChg>
      <pc:sldChg chg="modSp">
        <pc:chgData name="Nguyễn Minh Nguyễn" userId="S::23521046@ms.uit.edu.vn::f98cffcf-faf5-46e8-bdab-b32ae62d1b0c" providerId="AD" clId="Web-{FF9AF8A8-BD80-D5ED-2B1B-841829502FB6}" dt="2025-03-17T03:50:30.902" v="4" actId="1076"/>
        <pc:sldMkLst>
          <pc:docMk/>
          <pc:sldMk cId="3737859364" sldId="1505"/>
        </pc:sldMkLst>
        <pc:spChg chg="mod">
          <ac:chgData name="Nguyễn Minh Nguyễn" userId="S::23521046@ms.uit.edu.vn::f98cffcf-faf5-46e8-bdab-b32ae62d1b0c" providerId="AD" clId="Web-{FF9AF8A8-BD80-D5ED-2B1B-841829502FB6}" dt="2025-03-17T03:50:30.902" v="4" actId="1076"/>
          <ac:spMkLst>
            <pc:docMk/>
            <pc:sldMk cId="3737859364" sldId="1505"/>
            <ac:spMk id="23" creationId="{E4FB1ACE-6171-4E5E-B452-182F4D43C0BD}"/>
          </ac:spMkLst>
        </pc:spChg>
      </pc:sldChg>
      <pc:sldChg chg="modSp">
        <pc:chgData name="Nguyễn Minh Nguyễn" userId="S::23521046@ms.uit.edu.vn::f98cffcf-faf5-46e8-bdab-b32ae62d1b0c" providerId="AD" clId="Web-{FF9AF8A8-BD80-D5ED-2B1B-841829502FB6}" dt="2025-03-17T03:28:46.657" v="2" actId="20577"/>
        <pc:sldMkLst>
          <pc:docMk/>
          <pc:sldMk cId="176477881" sldId="1507"/>
        </pc:sldMkLst>
        <pc:spChg chg="mod">
          <ac:chgData name="Nguyễn Minh Nguyễn" userId="S::23521046@ms.uit.edu.vn::f98cffcf-faf5-46e8-bdab-b32ae62d1b0c" providerId="AD" clId="Web-{FF9AF8A8-BD80-D5ED-2B1B-841829502FB6}" dt="2025-03-17T03:28:46.657" v="2" actId="20577"/>
          <ac:spMkLst>
            <pc:docMk/>
            <pc:sldMk cId="176477881" sldId="1507"/>
            <ac:spMk id="2" creationId="{6D8803BC-2F3E-4B1A-28B2-EA23A40CA214}"/>
          </ac:spMkLst>
        </pc:spChg>
      </pc:sldChg>
    </pc:docChg>
  </pc:docChgLst>
  <pc:docChgLst>
    <pc:chgData name="Mai Nguyễn Phúc Minh" userId="S::23520930@ms.uit.edu.vn::5a8a5438-6ad0-47ef-80fa-6232ab14ec1a" providerId="AD" clId="Web-{93F26AB7-715E-7A66-7F56-21B7C7E7ED44}"/>
    <pc:docChg chg="modSld">
      <pc:chgData name="Mai Nguyễn Phúc Minh" userId="S::23520930@ms.uit.edu.vn::5a8a5438-6ad0-47ef-80fa-6232ab14ec1a" providerId="AD" clId="Web-{93F26AB7-715E-7A66-7F56-21B7C7E7ED44}" dt="2025-03-23T12:36:50.169" v="3" actId="20577"/>
      <pc:docMkLst>
        <pc:docMk/>
      </pc:docMkLst>
      <pc:sldChg chg="modSp">
        <pc:chgData name="Mai Nguyễn Phúc Minh" userId="S::23520930@ms.uit.edu.vn::5a8a5438-6ad0-47ef-80fa-6232ab14ec1a" providerId="AD" clId="Web-{93F26AB7-715E-7A66-7F56-21B7C7E7ED44}" dt="2025-03-23T12:36:50.169" v="3" actId="20577"/>
        <pc:sldMkLst>
          <pc:docMk/>
          <pc:sldMk cId="2311921353" sldId="420"/>
        </pc:sldMkLst>
        <pc:spChg chg="mod">
          <ac:chgData name="Mai Nguyễn Phúc Minh" userId="S::23520930@ms.uit.edu.vn::5a8a5438-6ad0-47ef-80fa-6232ab14ec1a" providerId="AD" clId="Web-{93F26AB7-715E-7A66-7F56-21B7C7E7ED44}" dt="2025-03-23T12:36:50.169" v="3" actId="20577"/>
          <ac:spMkLst>
            <pc:docMk/>
            <pc:sldMk cId="2311921353" sldId="420"/>
            <ac:spMk id="44036" creationId="{54A21366-0323-4C35-9920-68459FF2F04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6/12/2025</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FE33C-70BE-02D0-DDF2-21ECFD2CA077}"/>
            </a:ext>
          </a:extLst>
        </p:cNvPr>
        <p:cNvGrpSpPr/>
        <p:nvPr/>
      </p:nvGrpSpPr>
      <p:grpSpPr>
        <a:xfrm>
          <a:off x="0" y="0"/>
          <a:ext cx="0" cy="0"/>
          <a:chOff x="0" y="0"/>
          <a:chExt cx="0" cy="0"/>
        </a:xfrm>
      </p:grpSpPr>
      <p:sp>
        <p:nvSpPr>
          <p:cNvPr id="98306" name="Rectangle 2">
            <a:extLst>
              <a:ext uri="{FF2B5EF4-FFF2-40B4-BE49-F238E27FC236}">
                <a16:creationId xmlns:a16="http://schemas.microsoft.com/office/drawing/2014/main" id="{1A8AB042-0604-7E59-5820-BB3E6BA9701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42FA43A0-105F-FDBA-0F7B-D86A08D431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493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a:p>
        </p:txBody>
      </p:sp>
    </p:spTree>
    <p:extLst>
      <p:ext uri="{BB962C8B-B14F-4D97-AF65-F5344CB8AC3E}">
        <p14:creationId xmlns:p14="http://schemas.microsoft.com/office/powerpoint/2010/main" val="393315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98546D2-3E77-4F5B-BD79-60EDA5DE75E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38DC1F76-E316-45AE-86C2-8DB441099B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a:t>
            </a:r>
            <a:endParaRPr lang="en-US">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a:p>
        </p:txBody>
      </p:sp>
    </p:spTree>
    <p:extLst>
      <p:ext uri="{BB962C8B-B14F-4D97-AF65-F5344CB8AC3E}">
        <p14:creationId xmlns:p14="http://schemas.microsoft.com/office/powerpoint/2010/main" val="332748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inverse substitute byte transformation , called </a:t>
            </a:r>
            <a:r>
              <a:rPr lang="en-US" err="1">
                <a:latin typeface="Arial" pitchFamily="-84" charset="0"/>
                <a:ea typeface="ＭＳ Ｐゴシック" pitchFamily="-84" charset="-128"/>
                <a:cs typeface="ＭＳ Ｐゴシック" pitchFamily="-84" charset="-128"/>
              </a:rPr>
              <a:t>InvSubBytes</a:t>
            </a:r>
            <a:r>
              <a:rPr lang="en-US">
                <a:latin typeface="Arial" pitchFamily="-84" charset="0"/>
                <a:ea typeface="ＭＳ Ｐゴシック" pitchFamily="-84" charset="-128"/>
                <a:cs typeface="ＭＳ Ｐゴシック" pitchFamily="-84" charset="-128"/>
              </a:rPr>
              <a:t>, makes use</a:t>
            </a:r>
          </a:p>
          <a:p>
            <a:r>
              <a:rPr lang="en-US">
                <a:latin typeface="Arial" pitchFamily="-84" charset="0"/>
                <a:ea typeface="ＭＳ Ｐゴシック" pitchFamily="-84" charset="-128"/>
                <a:cs typeface="ＭＳ Ｐゴシック" pitchFamily="-84" charset="-128"/>
              </a:rPr>
              <a:t>of the inverse S-box shown in Table 6.2b.</a:t>
            </a:r>
          </a:p>
          <a:p>
            <a:endParaRPr lang="en-US">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a:p>
        </p:txBody>
      </p:sp>
    </p:spTree>
    <p:extLst>
      <p:ext uri="{BB962C8B-B14F-4D97-AF65-F5344CB8AC3E}">
        <p14:creationId xmlns:p14="http://schemas.microsoft.com/office/powerpoint/2010/main" val="17417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DD94FDD-57B1-4312-ADA6-0FE3915EF9D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CDDDFC6-A9EE-4EF5-8AB8-FD892FF3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27005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forward shift row transformation ,</a:t>
            </a:r>
          </a:p>
          <a:p>
            <a:r>
              <a:rPr lang="en-US">
                <a:latin typeface="Arial" pitchFamily="-84" charset="0"/>
                <a:ea typeface="ＭＳ Ｐゴシック" pitchFamily="-84" charset="-128"/>
                <a:cs typeface="ＭＳ Ｐゴシック" pitchFamily="-84" charset="-128"/>
              </a:rPr>
              <a:t>called </a:t>
            </a:r>
            <a:r>
              <a:rPr lang="en-US" err="1">
                <a:latin typeface="Arial" pitchFamily="-84" charset="0"/>
                <a:ea typeface="ＭＳ Ｐゴシック" pitchFamily="-84" charset="-128"/>
                <a:cs typeface="ＭＳ Ｐゴシック" pitchFamily="-84" charset="-128"/>
              </a:rPr>
              <a:t>ShiftRows</a:t>
            </a:r>
            <a:r>
              <a:rPr lang="en-US">
                <a:latin typeface="Arial" pitchFamily="-84" charset="0"/>
                <a:ea typeface="ＭＳ Ｐゴシック" pitchFamily="-84" charset="-128"/>
                <a:cs typeface="ＭＳ Ｐゴシック" pitchFamily="-84" charset="-128"/>
              </a:rPr>
              <a:t>, is depicted in Figure 6.7a. The first row of State  is not altered. For</a:t>
            </a:r>
          </a:p>
          <a:p>
            <a:r>
              <a:rPr lang="en-US">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a:latin typeface="Arial" pitchFamily="-84" charset="0"/>
                <a:ea typeface="ＭＳ Ｐゴシック" pitchFamily="-84" charset="-128"/>
                <a:cs typeface="ＭＳ Ｐゴシック" pitchFamily="-84" charset="-128"/>
              </a:rPr>
              <a:t>The following is an example of </a:t>
            </a:r>
            <a:r>
              <a:rPr lang="en-US" err="1">
                <a:latin typeface="Arial" pitchFamily="-84" charset="0"/>
                <a:ea typeface="ＭＳ Ｐゴシック" pitchFamily="-84" charset="-128"/>
                <a:cs typeface="ＭＳ Ｐゴシック" pitchFamily="-84" charset="-128"/>
              </a:rPr>
              <a:t>ShiftRows</a:t>
            </a:r>
            <a:r>
              <a:rPr lang="en-US">
                <a:latin typeface="Arial" pitchFamily="-84" charset="0"/>
                <a:ea typeface="ＭＳ Ｐゴシック" pitchFamily="-84" charset="-128"/>
                <a:cs typeface="ＭＳ Ｐゴシック" pitchFamily="-84" charset="-128"/>
              </a:rPr>
              <a:t>.</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The inverse shift row transformation , called </a:t>
            </a:r>
            <a:r>
              <a:rPr lang="en-US" err="1">
                <a:latin typeface="Arial" pitchFamily="-84" charset="0"/>
                <a:ea typeface="ＭＳ Ｐゴシック" pitchFamily="-84" charset="-128"/>
                <a:cs typeface="ＭＳ Ｐゴシック" pitchFamily="-84" charset="-128"/>
              </a:rPr>
              <a:t>InvShiftRows</a:t>
            </a:r>
            <a:r>
              <a:rPr lang="en-US">
                <a:latin typeface="Arial" pitchFamily="-84" charset="0"/>
                <a:ea typeface="ＭＳ Ｐゴシック" pitchFamily="-84" charset="-128"/>
                <a:cs typeface="ＭＳ Ｐゴシック" pitchFamily="-84" charset="-128"/>
              </a:rPr>
              <a:t>, performs the circular</a:t>
            </a:r>
          </a:p>
          <a:p>
            <a:r>
              <a:rPr lang="en-US">
                <a:latin typeface="Arial" pitchFamily="-84" charset="0"/>
                <a:ea typeface="ＭＳ Ｐゴシック" pitchFamily="-84" charset="-128"/>
                <a:cs typeface="ＭＳ Ｐゴシック" pitchFamily="-84" charset="-128"/>
              </a:rPr>
              <a:t>shifts in the opposite direction for each of the last three rows, with a 1-byte</a:t>
            </a:r>
          </a:p>
          <a:p>
            <a:r>
              <a:rPr lang="en-US">
                <a:latin typeface="Arial" pitchFamily="-84" charset="0"/>
                <a:ea typeface="ＭＳ Ｐゴシック" pitchFamily="-84" charset="-128"/>
                <a:cs typeface="ＭＳ Ｐゴシック" pitchFamily="-84" charset="-128"/>
              </a:rPr>
              <a:t>circular right shift for the second row, and so on.</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The forward mix column transformation,</a:t>
            </a:r>
          </a:p>
          <a:p>
            <a:r>
              <a:rPr lang="en-US">
                <a:latin typeface="Arial" pitchFamily="-84" charset="0"/>
                <a:ea typeface="ＭＳ Ｐゴシック" pitchFamily="-84" charset="-128"/>
                <a:cs typeface="ＭＳ Ｐゴシック" pitchFamily="-84" charset="-128"/>
              </a:rPr>
              <a:t>called </a:t>
            </a:r>
            <a:r>
              <a:rPr lang="en-US" err="1">
                <a:latin typeface="Arial" pitchFamily="-84" charset="0"/>
                <a:ea typeface="ＭＳ Ｐゴシック" pitchFamily="-84" charset="-128"/>
                <a:cs typeface="ＭＳ Ｐゴシック" pitchFamily="-84" charset="-128"/>
              </a:rPr>
              <a:t>MixColumns</a:t>
            </a:r>
            <a:r>
              <a:rPr lang="en-US">
                <a:latin typeface="Arial" pitchFamily="-84" charset="0"/>
                <a:ea typeface="ＭＳ Ｐゴシック" pitchFamily="-84" charset="-128"/>
                <a:cs typeface="ＭＳ Ｐゴシック" pitchFamily="-84" charset="-128"/>
              </a:rPr>
              <a:t>, operates on each column individually. Each byte of a column</a:t>
            </a:r>
          </a:p>
          <a:p>
            <a:r>
              <a:rPr lang="en-US">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a:latin typeface="Arial" pitchFamily="-84" charset="0"/>
                <a:ea typeface="ＭＳ Ｐゴシック" pitchFamily="-84" charset="-128"/>
                <a:cs typeface="ＭＳ Ｐゴシック" pitchFamily="-84" charset="-128"/>
              </a:rPr>
              <a:t>transformation can be defined by the following matrix multiplication on State</a:t>
            </a:r>
          </a:p>
          <a:p>
            <a:r>
              <a:rPr lang="en-US">
                <a:latin typeface="Arial" pitchFamily="-84" charset="0"/>
                <a:ea typeface="ＭＳ Ｐゴシック" pitchFamily="-84" charset="-128"/>
                <a:cs typeface="ＭＳ Ｐゴシック" pitchFamily="-84" charset="-128"/>
              </a:rPr>
              <a:t> (Figure 6.7b)</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a:latin typeface="Arial" pitchFamily="-84" charset="0"/>
                <a:ea typeface="ＭＳ Ｐゴシック" pitchFamily="-84" charset="-128"/>
                <a:cs typeface="ＭＳ Ｐゴシック" pitchFamily="-84" charset="-128"/>
              </a:rPr>
              <a:t>and one column. In this case, the individual additions and multiplications  are</a:t>
            </a:r>
          </a:p>
          <a:p>
            <a:r>
              <a:rPr lang="en-US">
                <a:latin typeface="Arial" pitchFamily="-84" charset="0"/>
                <a:ea typeface="ＭＳ Ｐゴシック" pitchFamily="-84" charset="-128"/>
                <a:cs typeface="ＭＳ Ｐゴシック" pitchFamily="-84" charset="-128"/>
              </a:rPr>
              <a:t> performed in GF(2</a:t>
            </a:r>
            <a:r>
              <a:rPr lang="en-US" baseline="30000">
                <a:latin typeface="Arial" pitchFamily="-84" charset="0"/>
                <a:ea typeface="ＭＳ Ｐゴシック" pitchFamily="-84" charset="-128"/>
                <a:cs typeface="ＭＳ Ｐゴシック" pitchFamily="-84" charset="-128"/>
              </a:rPr>
              <a:t>8</a:t>
            </a:r>
            <a:r>
              <a:rPr lang="en-US">
                <a:latin typeface="Arial" pitchFamily="-84" charset="0"/>
                <a:ea typeface="ＭＳ Ｐゴシック" pitchFamily="-84" charset="-128"/>
                <a:cs typeface="ＭＳ Ｐゴシック" pitchFamily="-84" charset="-128"/>
              </a:rPr>
              <a:t> ).</a:t>
            </a:r>
            <a:endParaRPr lang="en-AU">
              <a:latin typeface="Arial" pitchFamily="-84" charset="0"/>
              <a:ea typeface="Arial" pitchFamily="-84" charset="0"/>
              <a:cs typeface="Arial" pitchFamily="-84" charset="0"/>
            </a:endParaRPr>
          </a:p>
          <a:p>
            <a:endParaRPr lang="en-AU">
              <a:latin typeface="Arial" pitchFamily="-84" charset="0"/>
              <a:ea typeface="ＭＳ Ｐゴシック" pitchFamily="-84" charset="-128"/>
              <a:cs typeface="ＭＳ Ｐゴシック" pitchFamily="-84"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a:p>
        </p:txBody>
      </p:sp>
    </p:spTree>
    <p:extLst>
      <p:ext uri="{BB962C8B-B14F-4D97-AF65-F5344CB8AC3E}">
        <p14:creationId xmlns:p14="http://schemas.microsoft.com/office/powerpoint/2010/main" val="217797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486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166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a:p>
        </p:txBody>
      </p:sp>
    </p:spTree>
    <p:extLst>
      <p:ext uri="{BB962C8B-B14F-4D97-AF65-F5344CB8AC3E}">
        <p14:creationId xmlns:p14="http://schemas.microsoft.com/office/powerpoint/2010/main" val="314688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a:p>
        </p:txBody>
      </p:sp>
    </p:spTree>
    <p:extLst>
      <p:ext uri="{BB962C8B-B14F-4D97-AF65-F5344CB8AC3E}">
        <p14:creationId xmlns:p14="http://schemas.microsoft.com/office/powerpoint/2010/main" val="3237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10351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2156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F7DD635-71CC-4AA8-BCBD-7A90582ABA8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04936B20-AE55-4349-BCEB-17DC9FD580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88123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83E56E9A-19C0-4345-8B0E-83EA449E8E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B27BE42-BAC5-479B-ADEB-239080047A71}" type="slidenum">
              <a:rPr lang="en-GB" altLang="zh-CN">
                <a:latin typeface="Garamond" panose="02020404030301010803" pitchFamily="18" charset="0"/>
              </a:rPr>
              <a:pPr eaLnBrk="1" hangingPunct="1">
                <a:spcBef>
                  <a:spcPct val="0"/>
                </a:spcBef>
              </a:pPr>
              <a:t>25</a:t>
            </a:fld>
            <a:endParaRPr lang="en-GB" altLang="zh-CN">
              <a:latin typeface="Garamond" panose="02020404030301010803" pitchFamily="18" charset="0"/>
            </a:endParaRPr>
          </a:p>
        </p:txBody>
      </p:sp>
      <p:sp>
        <p:nvSpPr>
          <p:cNvPr id="100355" name="Rectangle 1">
            <a:extLst>
              <a:ext uri="{FF2B5EF4-FFF2-40B4-BE49-F238E27FC236}">
                <a16:creationId xmlns:a16="http://schemas.microsoft.com/office/drawing/2014/main" id="{24DDFEE2-6051-4EA2-96EA-3B1D2A2D183C}"/>
              </a:ext>
            </a:extLst>
          </p:cNvPr>
          <p:cNvSpPr>
            <a:spLocks noGrp="1" noRot="1" noChangeAspect="1" noChangeArrowheads="1" noTextEdit="1"/>
          </p:cNvSpPr>
          <p:nvPr>
            <p:ph type="sldImg"/>
          </p:nvPr>
        </p:nvSpPr>
        <p:spPr bwMode="auto">
          <a:xfrm>
            <a:off x="381000" y="693738"/>
            <a:ext cx="6096000" cy="3429000"/>
          </a:xfrm>
          <a:solidFill>
            <a:srgbClr val="FFFFFF"/>
          </a:solidFill>
          <a:ln>
            <a:solidFill>
              <a:srgbClr val="000000"/>
            </a:solidFill>
            <a:miter lim="800000"/>
            <a:headEnd/>
            <a:tailEnd/>
          </a:ln>
        </p:spPr>
      </p:sp>
      <p:sp>
        <p:nvSpPr>
          <p:cNvPr id="100356" name="Rectangle 2">
            <a:extLst>
              <a:ext uri="{FF2B5EF4-FFF2-40B4-BE49-F238E27FC236}">
                <a16:creationId xmlns:a16="http://schemas.microsoft.com/office/drawing/2014/main" id="{74C40F32-C796-45DF-B148-D95AD466E5C5}"/>
              </a:ext>
            </a:extLst>
          </p:cNvPr>
          <p:cNvSpPr>
            <a:spLocks noGrp="1" noChangeArrowheads="1"/>
          </p:cNvSpPr>
          <p:nvPr>
            <p:ph type="body" idx="1"/>
          </p:nvPr>
        </p:nvSpPr>
        <p:spPr bwMode="auto">
          <a:xfrm>
            <a:off x="685800" y="4341813"/>
            <a:ext cx="5487988" cy="4033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a:spcBef>
                <a:spcPct val="0"/>
              </a:spcBef>
            </a:pPr>
            <a:endParaRPr lang="zh-CN"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ACF301F-402E-4E5D-AF91-A5C374BA5679}"/>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58320F32-948E-4057-BE05-1F1E357865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0BA6C13-E490-4C37-B413-F5E02C4C0F8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63378FD5-AA72-4AA5-9D76-9213EE8A03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3EAB938-5289-4B72-A1B6-B5F35771A50D}"/>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01F6D241-97A1-468C-A33E-668C2B0844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5D9DA13-9BB7-405B-86FF-B37E2BEEFA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FDB3111A-5601-4987-B1EB-6727DE9BD0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a:p>
        </p:txBody>
      </p:sp>
    </p:spTree>
    <p:extLst>
      <p:ext uri="{BB962C8B-B14F-4D97-AF65-F5344CB8AC3E}">
        <p14:creationId xmlns:p14="http://schemas.microsoft.com/office/powerpoint/2010/main" val="2110453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B232888-D883-44B4-8116-A239E183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D9B260E-2E80-4888-8AA5-A3F77DC3A070}" type="slidenum">
              <a:rPr lang="en-AU" altLang="en-US" sz="1200"/>
              <a:pPr eaLnBrk="1" hangingPunct="1"/>
              <a:t>37</a:t>
            </a:fld>
            <a:endParaRPr lang="en-AU" altLang="en-US" sz="1200"/>
          </a:p>
        </p:txBody>
      </p:sp>
      <p:sp>
        <p:nvSpPr>
          <p:cNvPr id="18435" name="Rectangle 2">
            <a:extLst>
              <a:ext uri="{FF2B5EF4-FFF2-40B4-BE49-F238E27FC236}">
                <a16:creationId xmlns:a16="http://schemas.microsoft.com/office/drawing/2014/main" id="{FFD0EDEB-13F7-448C-912D-CBA139C025AE}"/>
              </a:ext>
            </a:extLst>
          </p:cNvPr>
          <p:cNvSpPr>
            <a:spLocks noGrp="1" noRot="1" noChangeAspect="1" noChangeArrowheads="1" noTextEdit="1"/>
          </p:cNvSpPr>
          <p:nvPr>
            <p:ph type="sldImg"/>
          </p:nvPr>
        </p:nvSpPr>
        <p:spPr>
          <a:xfrm>
            <a:off x="2270125" y="533400"/>
            <a:ext cx="4603750" cy="2590800"/>
          </a:xfrm>
          <a:ln/>
        </p:spPr>
      </p:sp>
      <p:sp>
        <p:nvSpPr>
          <p:cNvPr id="18436" name="Rectangle 3">
            <a:extLst>
              <a:ext uri="{FF2B5EF4-FFF2-40B4-BE49-F238E27FC236}">
                <a16:creationId xmlns:a16="http://schemas.microsoft.com/office/drawing/2014/main" id="{9FFFD097-FDB7-4792-87B8-1FD1EF3B5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38</a:t>
            </a:fld>
            <a:endParaRPr lang="de-DE" altLang="en-US"/>
          </a:p>
        </p:txBody>
      </p:sp>
    </p:spTree>
    <p:extLst>
      <p:ext uri="{BB962C8B-B14F-4D97-AF65-F5344CB8AC3E}">
        <p14:creationId xmlns:p14="http://schemas.microsoft.com/office/powerpoint/2010/main" val="925559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FE9B248-F55B-4F28-A1E2-5933A5BBD5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88A595-EA5F-40C6-96FB-540B74429B9E}" type="slidenum">
              <a:rPr lang="en-AU" altLang="en-US" sz="1200"/>
              <a:pPr eaLnBrk="1" hangingPunct="1"/>
              <a:t>42</a:t>
            </a:fld>
            <a:endParaRPr lang="en-AU" altLang="en-US" sz="1200"/>
          </a:p>
        </p:txBody>
      </p:sp>
      <p:sp>
        <p:nvSpPr>
          <p:cNvPr id="25603" name="Rectangle 2">
            <a:extLst>
              <a:ext uri="{FF2B5EF4-FFF2-40B4-BE49-F238E27FC236}">
                <a16:creationId xmlns:a16="http://schemas.microsoft.com/office/drawing/2014/main" id="{3A8E603B-A0E3-47B5-ACC7-CCCF65ABEF84}"/>
              </a:ext>
            </a:extLst>
          </p:cNvPr>
          <p:cNvSpPr>
            <a:spLocks noGrp="1" noRot="1" noChangeAspect="1" noChangeArrowheads="1" noTextEdit="1"/>
          </p:cNvSpPr>
          <p:nvPr>
            <p:ph type="sldImg"/>
          </p:nvPr>
        </p:nvSpPr>
        <p:spPr>
          <a:xfrm>
            <a:off x="2270125" y="533400"/>
            <a:ext cx="4603750" cy="2590800"/>
          </a:xfrm>
          <a:ln/>
        </p:spPr>
      </p:sp>
      <p:sp>
        <p:nvSpPr>
          <p:cNvPr id="25604" name="Rectangle 3">
            <a:extLst>
              <a:ext uri="{FF2B5EF4-FFF2-40B4-BE49-F238E27FC236}">
                <a16:creationId xmlns:a16="http://schemas.microsoft.com/office/drawing/2014/main" id="{758BABFA-20E3-4525-9A52-642B592700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3-11.</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43</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44</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93877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FF4812-F772-4DA3-BB7B-BFAA83C57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FB26EF-1C63-406B-A4ED-2E55C7B8BFBD}" type="slidenum">
              <a:rPr lang="en-AU" altLang="en-US" sz="1200"/>
              <a:pPr eaLnBrk="1" hangingPunct="1"/>
              <a:t>45</a:t>
            </a:fld>
            <a:endParaRPr lang="en-AU" altLang="en-US" sz="1200"/>
          </a:p>
        </p:txBody>
      </p:sp>
      <p:sp>
        <p:nvSpPr>
          <p:cNvPr id="29699" name="Rectangle 2">
            <a:extLst>
              <a:ext uri="{FF2B5EF4-FFF2-40B4-BE49-F238E27FC236}">
                <a16:creationId xmlns:a16="http://schemas.microsoft.com/office/drawing/2014/main" id="{22999928-C142-4EFF-A6E9-3D0D68B9D622}"/>
              </a:ext>
            </a:extLst>
          </p:cNvPr>
          <p:cNvSpPr>
            <a:spLocks noGrp="1" noRot="1" noChangeAspect="1" noChangeArrowheads="1" noTextEdit="1"/>
          </p:cNvSpPr>
          <p:nvPr>
            <p:ph type="sldImg"/>
          </p:nvPr>
        </p:nvSpPr>
        <p:spPr>
          <a:xfrm>
            <a:off x="2270125" y="533400"/>
            <a:ext cx="4603750" cy="2590800"/>
          </a:xfrm>
          <a:ln/>
        </p:spPr>
      </p:sp>
      <p:sp>
        <p:nvSpPr>
          <p:cNvPr id="29700" name="Rectangle 3">
            <a:extLst>
              <a:ext uri="{FF2B5EF4-FFF2-40B4-BE49-F238E27FC236}">
                <a16:creationId xmlns:a16="http://schemas.microsoft.com/office/drawing/2014/main" id="{0DB1C7FA-757E-48F7-B3FA-119E49757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8FF3B7C-87BA-47AC-8188-4A23887D3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0CB2DD-34CE-4AC2-B36C-55B06EC0082E}" type="slidenum">
              <a:rPr lang="en-AU" altLang="en-US" sz="1200"/>
              <a:pPr eaLnBrk="1" hangingPunct="1"/>
              <a:t>46</a:t>
            </a:fld>
            <a:endParaRPr lang="en-AU" altLang="en-US" sz="1200"/>
          </a:p>
        </p:txBody>
      </p:sp>
      <p:sp>
        <p:nvSpPr>
          <p:cNvPr id="31747" name="Rectangle 2">
            <a:extLst>
              <a:ext uri="{FF2B5EF4-FFF2-40B4-BE49-F238E27FC236}">
                <a16:creationId xmlns:a16="http://schemas.microsoft.com/office/drawing/2014/main" id="{79D06BCF-FD02-4B76-989B-20594A8047A0}"/>
              </a:ext>
            </a:extLst>
          </p:cNvPr>
          <p:cNvSpPr>
            <a:spLocks noGrp="1" noRot="1" noChangeAspect="1" noChangeArrowheads="1" noTextEdit="1"/>
          </p:cNvSpPr>
          <p:nvPr>
            <p:ph type="sldImg"/>
          </p:nvPr>
        </p:nvSpPr>
        <p:spPr>
          <a:xfrm>
            <a:off x="2270125" y="533400"/>
            <a:ext cx="4603750" cy="2590800"/>
          </a:xfrm>
          <a:ln/>
        </p:spPr>
      </p:sp>
      <p:sp>
        <p:nvSpPr>
          <p:cNvPr id="31748" name="Rectangle 3">
            <a:extLst>
              <a:ext uri="{FF2B5EF4-FFF2-40B4-BE49-F238E27FC236}">
                <a16:creationId xmlns:a16="http://schemas.microsoft.com/office/drawing/2014/main" id="{57ADE884-C2E6-4842-8F6B-9F521E8F96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3-12.</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795878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5FE04B7-9233-4C7E-A963-B144A877F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0022F5-8BB3-4AA6-B3A9-EA339E740B2D}" type="slidenum">
              <a:rPr lang="en-AU" altLang="en-US" sz="1200"/>
              <a:pPr eaLnBrk="1" hangingPunct="1"/>
              <a:t>49</a:t>
            </a:fld>
            <a:endParaRPr lang="en-AU" altLang="en-US" sz="1200"/>
          </a:p>
        </p:txBody>
      </p:sp>
      <p:sp>
        <p:nvSpPr>
          <p:cNvPr id="34819" name="Rectangle 2">
            <a:extLst>
              <a:ext uri="{FF2B5EF4-FFF2-40B4-BE49-F238E27FC236}">
                <a16:creationId xmlns:a16="http://schemas.microsoft.com/office/drawing/2014/main" id="{5EDED335-8B25-4D2D-A246-AD4F359F59D2}"/>
              </a:ext>
            </a:extLst>
          </p:cNvPr>
          <p:cNvSpPr>
            <a:spLocks noGrp="1" noRot="1" noChangeAspect="1" noChangeArrowheads="1" noTextEdit="1"/>
          </p:cNvSpPr>
          <p:nvPr>
            <p:ph type="sldImg"/>
          </p:nvPr>
        </p:nvSpPr>
        <p:spPr>
          <a:xfrm>
            <a:off x="2270125" y="533400"/>
            <a:ext cx="4603750" cy="2590800"/>
          </a:xfrm>
          <a:ln/>
        </p:spPr>
      </p:sp>
      <p:sp>
        <p:nvSpPr>
          <p:cNvPr id="34820" name="Rectangle 3">
            <a:extLst>
              <a:ext uri="{FF2B5EF4-FFF2-40B4-BE49-F238E27FC236}">
                <a16:creationId xmlns:a16="http://schemas.microsoft.com/office/drawing/2014/main" id="{ED67EE19-194B-4DC0-83F4-A1954B58CE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51</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52</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28795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a:extLst>
              <a:ext uri="{FF2B5EF4-FFF2-40B4-BE49-F238E27FC236}">
                <a16:creationId xmlns:a16="http://schemas.microsoft.com/office/drawing/2014/main" id="{10A6D9E5-550E-4143-8AA6-AE69561910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A40ED2-C149-4029-8237-DC313D7E87FC}" type="slidenum">
              <a:rPr lang="en-AU" altLang="en-US" sz="1200"/>
              <a:pPr eaLnBrk="1" hangingPunct="1"/>
              <a:t>54</a:t>
            </a:fld>
            <a:endParaRPr lang="en-AU" altLang="en-US" sz="1200"/>
          </a:p>
        </p:txBody>
      </p:sp>
      <p:sp>
        <p:nvSpPr>
          <p:cNvPr id="40963" name="Rectangle 2">
            <a:extLst>
              <a:ext uri="{FF2B5EF4-FFF2-40B4-BE49-F238E27FC236}">
                <a16:creationId xmlns:a16="http://schemas.microsoft.com/office/drawing/2014/main" id="{56558498-0BE8-4677-A256-66B9D7644DCE}"/>
              </a:ext>
            </a:extLst>
          </p:cNvPr>
          <p:cNvSpPr>
            <a:spLocks noGrp="1" noRot="1" noChangeAspect="1" noChangeArrowheads="1" noTextEdit="1"/>
          </p:cNvSpPr>
          <p:nvPr>
            <p:ph type="sldImg"/>
          </p:nvPr>
        </p:nvSpPr>
        <p:spPr>
          <a:xfrm>
            <a:off x="2270125" y="533400"/>
            <a:ext cx="4603750" cy="2590800"/>
          </a:xfrm>
          <a:ln/>
        </p:spPr>
      </p:sp>
      <p:sp>
        <p:nvSpPr>
          <p:cNvPr id="40964" name="Rectangle 3">
            <a:extLst>
              <a:ext uri="{FF2B5EF4-FFF2-40B4-BE49-F238E27FC236}">
                <a16:creationId xmlns:a16="http://schemas.microsoft.com/office/drawing/2014/main" id="{9ACF25CB-A2A0-4A64-9CA9-DAF7C028F6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0817C8F-0266-4E3C-A4AD-857FAB22F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33079F-9F19-4B05-90EB-D707766FA47D}" type="slidenum">
              <a:rPr lang="en-AU" altLang="en-US" sz="1200"/>
              <a:pPr eaLnBrk="1" hangingPunct="1"/>
              <a:t>55</a:t>
            </a:fld>
            <a:endParaRPr lang="en-AU" altLang="en-US" sz="1200"/>
          </a:p>
        </p:txBody>
      </p:sp>
      <p:sp>
        <p:nvSpPr>
          <p:cNvPr id="43011" name="Rectangle 2">
            <a:extLst>
              <a:ext uri="{FF2B5EF4-FFF2-40B4-BE49-F238E27FC236}">
                <a16:creationId xmlns:a16="http://schemas.microsoft.com/office/drawing/2014/main" id="{925CB696-5FB5-420D-B56A-B75D61EBA4B3}"/>
              </a:ext>
            </a:extLst>
          </p:cNvPr>
          <p:cNvSpPr>
            <a:spLocks noGrp="1" noRot="1" noChangeAspect="1" noChangeArrowheads="1" noTextEdit="1"/>
          </p:cNvSpPr>
          <p:nvPr>
            <p:ph type="sldImg"/>
          </p:nvPr>
        </p:nvSpPr>
        <p:spPr>
          <a:xfrm>
            <a:off x="2270125" y="533400"/>
            <a:ext cx="4603750" cy="2590800"/>
          </a:xfrm>
          <a:ln/>
        </p:spPr>
      </p:sp>
      <p:sp>
        <p:nvSpPr>
          <p:cNvPr id="43012" name="Rectangle 3">
            <a:extLst>
              <a:ext uri="{FF2B5EF4-FFF2-40B4-BE49-F238E27FC236}">
                <a16:creationId xmlns:a16="http://schemas.microsoft.com/office/drawing/2014/main" id="{E826C3B1-9AD1-46B5-960C-BB07855A7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58</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59</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5207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943E1A7-7B2F-4EF1-9B5A-5834B6CCE5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D88D50F-3716-4E2A-B48B-D7F4A5C5EEBE}" type="slidenum">
              <a:rPr lang="en-AU" altLang="en-US" sz="1200"/>
              <a:pPr eaLnBrk="1" hangingPunct="1"/>
              <a:t>61</a:t>
            </a:fld>
            <a:endParaRPr lang="en-AU" altLang="en-US" sz="1200"/>
          </a:p>
        </p:txBody>
      </p:sp>
      <p:sp>
        <p:nvSpPr>
          <p:cNvPr id="50179" name="Rectangle 2">
            <a:extLst>
              <a:ext uri="{FF2B5EF4-FFF2-40B4-BE49-F238E27FC236}">
                <a16:creationId xmlns:a16="http://schemas.microsoft.com/office/drawing/2014/main" id="{6CBC1AC8-3100-4FB4-9551-9A6472907B6D}"/>
              </a:ext>
            </a:extLst>
          </p:cNvPr>
          <p:cNvSpPr>
            <a:spLocks noGrp="1" noRot="1" noChangeAspect="1" noChangeArrowheads="1" noTextEdit="1"/>
          </p:cNvSpPr>
          <p:nvPr>
            <p:ph type="sldImg"/>
          </p:nvPr>
        </p:nvSpPr>
        <p:spPr>
          <a:xfrm>
            <a:off x="2270125" y="533400"/>
            <a:ext cx="4603750" cy="2590800"/>
          </a:xfrm>
          <a:ln/>
        </p:spPr>
      </p:sp>
      <p:sp>
        <p:nvSpPr>
          <p:cNvPr id="50180" name="Rectangle 3">
            <a:extLst>
              <a:ext uri="{FF2B5EF4-FFF2-40B4-BE49-F238E27FC236}">
                <a16:creationId xmlns:a16="http://schemas.microsoft.com/office/drawing/2014/main" id="{DB48DF0B-209F-4A1E-8F2B-764AD05F6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64</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65</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7294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7</a:t>
            </a:fld>
            <a:endParaRPr lang="de-DE" altLang="en-US"/>
          </a:p>
        </p:txBody>
      </p:sp>
    </p:spTree>
    <p:extLst>
      <p:ext uri="{BB962C8B-B14F-4D97-AF65-F5344CB8AC3E}">
        <p14:creationId xmlns:p14="http://schemas.microsoft.com/office/powerpoint/2010/main" val="4282984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CD70981A-51A0-42C9-949A-C4E9EC94BB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64D09E4-FCB8-4F30-9C0D-946C5BE3E99E}" type="slidenum">
              <a:rPr lang="en-AU" altLang="en-US" sz="1200"/>
              <a:pPr eaLnBrk="1" hangingPunct="1"/>
              <a:t>67</a:t>
            </a:fld>
            <a:endParaRPr lang="en-AU" altLang="en-US" sz="1200"/>
          </a:p>
        </p:txBody>
      </p:sp>
      <p:sp>
        <p:nvSpPr>
          <p:cNvPr id="57347" name="Rectangle 2">
            <a:extLst>
              <a:ext uri="{FF2B5EF4-FFF2-40B4-BE49-F238E27FC236}">
                <a16:creationId xmlns:a16="http://schemas.microsoft.com/office/drawing/2014/main" id="{10F23E06-5DD7-4CF7-831B-A145D35CF2C1}"/>
              </a:ext>
            </a:extLst>
          </p:cNvPr>
          <p:cNvSpPr>
            <a:spLocks noGrp="1" noRot="1" noChangeAspect="1" noChangeArrowheads="1" noTextEdit="1"/>
          </p:cNvSpPr>
          <p:nvPr>
            <p:ph type="sldImg"/>
          </p:nvPr>
        </p:nvSpPr>
        <p:spPr>
          <a:xfrm>
            <a:off x="2270125" y="533400"/>
            <a:ext cx="4603750" cy="2590800"/>
          </a:xfrm>
          <a:ln/>
        </p:spPr>
      </p:sp>
      <p:sp>
        <p:nvSpPr>
          <p:cNvPr id="57348" name="Rectangle 3">
            <a:extLst>
              <a:ext uri="{FF2B5EF4-FFF2-40B4-BE49-F238E27FC236}">
                <a16:creationId xmlns:a16="http://schemas.microsoft.com/office/drawing/2014/main" id="{55C895EC-7BCC-4BCD-A49F-5F05D4AF8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8523166-338E-485D-8B89-4395E2F790D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2CCFDB24-9CEF-4A2F-B675-1943E10BB6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a:p>
        </p:txBody>
      </p:sp>
    </p:spTree>
    <p:extLst>
      <p:ext uri="{BB962C8B-B14F-4D97-AF65-F5344CB8AC3E}">
        <p14:creationId xmlns:p14="http://schemas.microsoft.com/office/powerpoint/2010/main" val="55372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1656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385905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99682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880067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865863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5384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B9DE97EC-328B-4D78-892A-1F114E54A5A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69D0C13-D0A7-4C98-8EAB-21F177830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1CDA74-F113-46AE-8177-68999F34D310}"/>
              </a:ext>
            </a:extLst>
          </p:cNvPr>
          <p:cNvSpPr>
            <a:spLocks noGrp="1"/>
          </p:cNvSpPr>
          <p:nvPr>
            <p:ph type="sldNum" sz="quarter" idx="12"/>
          </p:nvPr>
        </p:nvSpPr>
        <p:spPr/>
        <p:txBody>
          <a:bodyPr/>
          <a:lstStyle>
            <a:lvl1pPr>
              <a:defRPr/>
            </a:lvl1pPr>
          </a:lstStyle>
          <a:p>
            <a:fld id="{AD2D63F4-449D-4DCC-8BE3-465728E3FE4C}" type="slidenum">
              <a:rPr lang="en-US" altLang="en-US"/>
              <a:pPr/>
              <a:t>‹#›</a:t>
            </a:fld>
            <a:endParaRPr lang="en-US" altLang="en-US"/>
          </a:p>
        </p:txBody>
      </p:sp>
    </p:spTree>
    <p:extLst>
      <p:ext uri="{BB962C8B-B14F-4D97-AF65-F5344CB8AC3E}">
        <p14:creationId xmlns:p14="http://schemas.microsoft.com/office/powerpoint/2010/main" val="227455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25488" y="109404"/>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35169"/>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5: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92377"/>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3-2025</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2"/>
          <a:stretch>
            <a:fillRect/>
          </a:stretch>
        </p:blipFill>
        <p:spPr>
          <a:xfrm>
            <a:off x="47329" y="50725"/>
            <a:ext cx="1152127" cy="708181"/>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03" r:id="rId14"/>
    <p:sldLayoutId id="2147483719" r:id="rId15"/>
    <p:sldLayoutId id="2147483720" r:id="rId16"/>
    <p:sldLayoutId id="2147483721" r:id="rId17"/>
    <p:sldLayoutId id="2147483722" r:id="rId18"/>
    <p:sldLayoutId id="2147483723" r:id="rId19"/>
    <p:sldLayoutId id="2147483725" r:id="rId20"/>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5.bin"/><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4.wmf"/><Relationship Id="rId5" Type="http://schemas.openxmlformats.org/officeDocument/2006/relationships/oleObject" Target="../embeddings/oleObject6.bin"/><Relationship Id="rId4" Type="http://schemas.openxmlformats.org/officeDocument/2006/relationships/image" Target="../media/image23.wmf"/><Relationship Id="rId9" Type="http://schemas.openxmlformats.org/officeDocument/2006/relationships/hyperlink" Target="https://en.wikipedia.org/wiki/Finite_field_arithmetic"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hyperlink" Target="https://csrc.nist.gov/projects/block-cipher-techniques/bcm/current-mode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licegg.tech/2019/06/23/aes-cbc.html" TargetMode="External"/><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hyperlink" Target="https://cve.mitre.org/cgi-bin/cvename.cgi?name=2020-8911"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wmf"/><Relationship Id="rId11" Type="http://schemas.openxmlformats.org/officeDocument/2006/relationships/image" Target="../media/image15.png"/><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3092469" y="116632"/>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4" y="933393"/>
            <a:ext cx="8656161"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5: </a:t>
            </a:r>
            <a:r>
              <a:rPr lang="en-US" sz="3600"/>
              <a:t>Modern Symmetric Ciphers (P2)</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188640"/>
            <a:ext cx="8229600" cy="646321"/>
          </a:xfrm>
        </p:spPr>
        <p:txBody>
          <a:bodyPr wrap="square">
            <a:spAutoFit/>
          </a:bodyPr>
          <a:lstStyle/>
          <a:p>
            <a:r>
              <a:rPr lang="en-IN" altLang="en-US">
                <a:ea typeface="ヒラギノ角ゴ Pro W3" charset="-128"/>
              </a:rPr>
              <a:t>Finite Field Arithmetic</a:t>
            </a:r>
            <a:endParaRPr lang="en-US" sz="2800"/>
          </a:p>
        </p:txBody>
      </p:sp>
      <p:sp>
        <p:nvSpPr>
          <p:cNvPr id="3" name="Content Placeholder 2"/>
          <p:cNvSpPr>
            <a:spLocks noGrp="1"/>
          </p:cNvSpPr>
          <p:nvPr>
            <p:ph idx="1"/>
          </p:nvPr>
        </p:nvSpPr>
        <p:spPr>
          <a:xfrm>
            <a:off x="263352" y="1124744"/>
            <a:ext cx="11731311" cy="5400600"/>
          </a:xfrm>
        </p:spPr>
        <p:txBody>
          <a:bodyPr>
            <a:noAutofit/>
          </a:bodyPr>
          <a:lstStyle/>
          <a:p>
            <a:r>
              <a:rPr lang="en-US" sz="2400"/>
              <a:t>If one of the operations used in the </a:t>
            </a:r>
            <a:r>
              <a:rPr lang="en-US" sz="2400">
                <a:solidFill>
                  <a:schemeClr val="accent2"/>
                </a:solidFill>
              </a:rPr>
              <a:t>algorithm is division</a:t>
            </a:r>
            <a:r>
              <a:rPr lang="en-US" sz="2400"/>
              <a:t>, then we need to work in arithmetic defined over a field</a:t>
            </a:r>
          </a:p>
          <a:p>
            <a:pPr lvl="1">
              <a:spcBef>
                <a:spcPts val="1200"/>
              </a:spcBef>
            </a:pPr>
            <a:r>
              <a:rPr lang="en-US" sz="2400"/>
              <a:t>Division requires: nonzero element have a multiplicative inverse</a:t>
            </a:r>
          </a:p>
          <a:p>
            <a:r>
              <a:rPr lang="en-US" sz="2400"/>
              <a:t>For convenience and for implementation efficiency we would like to work with integers that fit </a:t>
            </a:r>
            <a:r>
              <a:rPr lang="en-US" sz="2400">
                <a:solidFill>
                  <a:srgbClr val="FF0000"/>
                </a:solidFill>
              </a:rPr>
              <a:t>exactly into a given number of bits with no wasted bit patterns</a:t>
            </a:r>
          </a:p>
          <a:p>
            <a:pPr lvl="1"/>
            <a:r>
              <a:rPr lang="en-US" sz="2400"/>
              <a:t>Integers in the range 0 through 2</a:t>
            </a:r>
            <a:r>
              <a:rPr lang="en-US" sz="2400" baseline="30000"/>
              <a:t>n</a:t>
            </a:r>
            <a:r>
              <a:rPr lang="en-US" sz="2400"/>
              <a:t> – 1, which fit into an </a:t>
            </a:r>
            <a:r>
              <a:rPr lang="en-US" sz="2400" i="1"/>
              <a:t>n-</a:t>
            </a:r>
            <a:r>
              <a:rPr lang="en-US" sz="2400"/>
              <a:t>bit word</a:t>
            </a:r>
            <a:endParaRPr lang="en-US" sz="2400" baseline="30000"/>
          </a:p>
          <a:p>
            <a:r>
              <a:rPr lang="en-US" sz="2400"/>
              <a:t>The set of such integers, Z</a:t>
            </a:r>
            <a:r>
              <a:rPr lang="en-US" sz="2400" baseline="-25000"/>
              <a:t>2</a:t>
            </a:r>
            <a:r>
              <a:rPr lang="en-US" sz="2400" baseline="30000"/>
              <a:t>n</a:t>
            </a:r>
            <a:r>
              <a:rPr lang="en-US" sz="2400"/>
              <a:t>, using modular arithmetic, </a:t>
            </a:r>
            <a:r>
              <a:rPr lang="en-US" sz="2400" b="1"/>
              <a:t>is not a field</a:t>
            </a:r>
          </a:p>
          <a:p>
            <a:pPr lvl="1"/>
            <a:r>
              <a:rPr lang="en-US" sz="2400"/>
              <a:t>The integer 2 has no multiplicative inverse in Z</a:t>
            </a:r>
            <a:r>
              <a:rPr lang="en-US" sz="2400" baseline="-25000"/>
              <a:t>2</a:t>
            </a:r>
            <a:r>
              <a:rPr lang="en-US" sz="2400" baseline="30000"/>
              <a:t>n</a:t>
            </a:r>
            <a:r>
              <a:rPr lang="en-US" sz="2400"/>
              <a:t>,  (no integer </a:t>
            </a:r>
            <a:r>
              <a:rPr lang="en-US" sz="2400" i="1"/>
              <a:t>b, </a:t>
            </a:r>
            <a:r>
              <a:rPr lang="en-US" sz="2400"/>
              <a:t>such that:</a:t>
            </a:r>
          </a:p>
          <a:p>
            <a:pPr marL="457200" lvl="1" indent="0" algn="ctr">
              <a:buNone/>
            </a:pPr>
            <a:r>
              <a:rPr lang="en-US" sz="2400"/>
              <a:t> 2.</a:t>
            </a:r>
            <a:r>
              <a:rPr lang="en-US" sz="2400" i="1"/>
              <a:t>b </a:t>
            </a:r>
            <a:r>
              <a:rPr lang="en-US" sz="2400"/>
              <a:t>mod 2</a:t>
            </a:r>
            <a:r>
              <a:rPr lang="en-US" sz="2400" i="1" baseline="30000"/>
              <a:t>n</a:t>
            </a:r>
            <a:r>
              <a:rPr lang="en-US" sz="2400" i="1"/>
              <a:t> = 1)</a:t>
            </a:r>
            <a:endParaRPr lang="en-US" sz="2400"/>
          </a:p>
          <a:p>
            <a:r>
              <a:rPr lang="en-US" sz="2400"/>
              <a:t>A finite field containing 2</a:t>
            </a:r>
            <a:r>
              <a:rPr lang="en-US" sz="2400" baseline="30000"/>
              <a:t>n</a:t>
            </a:r>
            <a:r>
              <a:rPr lang="en-US" sz="2400"/>
              <a:t> elements is referred to as </a:t>
            </a:r>
            <a:r>
              <a:rPr lang="en-US" sz="2400" spc="-200">
                <a:solidFill>
                  <a:srgbClr val="FF0000"/>
                </a:solidFill>
              </a:rPr>
              <a:t>G </a:t>
            </a:r>
            <a:r>
              <a:rPr lang="en-US" sz="2400">
                <a:solidFill>
                  <a:srgbClr val="FF0000"/>
                </a:solidFill>
              </a:rPr>
              <a:t>F(2</a:t>
            </a:r>
            <a:r>
              <a:rPr lang="en-US" sz="2400" baseline="30000">
                <a:solidFill>
                  <a:srgbClr val="FF0000"/>
                </a:solidFill>
              </a:rPr>
              <a:t>n</a:t>
            </a:r>
            <a:r>
              <a:rPr lang="en-US" sz="2400">
                <a:solidFill>
                  <a:srgbClr val="FF0000"/>
                </a:solidFill>
              </a:rPr>
              <a:t>)</a:t>
            </a:r>
          </a:p>
          <a:p>
            <a:pPr lvl="1"/>
            <a:r>
              <a:rPr lang="en-US" sz="2400"/>
              <a:t>Every polynomial in </a:t>
            </a:r>
            <a:r>
              <a:rPr lang="en-US" sz="2400" spc="-200"/>
              <a:t>G </a:t>
            </a:r>
            <a:r>
              <a:rPr lang="en-US" sz="2400"/>
              <a:t>F(2</a:t>
            </a:r>
            <a:r>
              <a:rPr lang="en-US" sz="2400" baseline="30000"/>
              <a:t>n</a:t>
            </a:r>
            <a:r>
              <a:rPr lang="en-US" sz="2400"/>
              <a:t>) can be represented by an n-bit number</a:t>
            </a:r>
          </a:p>
        </p:txBody>
      </p:sp>
    </p:spTree>
    <p:extLst>
      <p:ext uri="{BB962C8B-B14F-4D97-AF65-F5344CB8AC3E}">
        <p14:creationId xmlns:p14="http://schemas.microsoft.com/office/powerpoint/2010/main" val="199327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343472" y="0"/>
            <a:ext cx="7543800" cy="884238"/>
          </a:xfrm>
        </p:spPr>
        <p:txBody>
          <a:bodyPr anchor="ctr"/>
          <a:lstStyle/>
          <a:p>
            <a:pPr eaLnBrk="1" hangingPunct="1"/>
            <a:r>
              <a:rPr lang="en-US" altLang="zh-CN">
                <a:ea typeface="宋体" panose="02010600030101010101" pitchFamily="2" charset="-122"/>
                <a:cs typeface="Times New Roman" panose="02020603050405020304" pitchFamily="18" charset="0"/>
              </a:rPr>
              <a:t>The Four Simple Operations</a:t>
            </a: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1052736"/>
            <a:ext cx="11161240" cy="4411662"/>
          </a:xfrm>
        </p:spPr>
        <p:txBody>
          <a:bodyPr/>
          <a:lstStyle/>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substitute-bytes</a:t>
            </a:r>
            <a:r>
              <a:rPr lang="en-US" altLang="zh-CN" sz="280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Non-linear operation based on a defined </a:t>
            </a:r>
            <a:r>
              <a:rPr lang="en-US" altLang="zh-CN" sz="2400" b="1">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shift-rows</a:t>
            </a:r>
            <a:r>
              <a:rPr lang="en-US" altLang="zh-CN" sz="2800">
                <a:ea typeface="宋体" panose="02010600030101010101" pitchFamily="2" charset="-122"/>
                <a:cs typeface="Times New Roman" panose="02020603050405020304" pitchFamily="18" charset="0"/>
              </a:rPr>
              <a:t> (</a:t>
            </a:r>
            <a:r>
              <a:rPr lang="en-US" altLang="zh-CN" sz="2800" err="1">
                <a:ea typeface="宋体" panose="02010600030101010101" pitchFamily="2" charset="-122"/>
                <a:cs typeface="Times New Roman" panose="02020603050405020304" pitchFamily="18" charset="0"/>
              </a:rPr>
              <a:t>shr</a:t>
            </a:r>
            <a:r>
              <a:rPr lang="en-US" altLang="zh-CN" sz="280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mix-columns</a:t>
            </a:r>
            <a:r>
              <a:rPr lang="en-US" altLang="zh-CN" sz="280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Elementary operation also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add-round-key</a:t>
            </a:r>
            <a:r>
              <a:rPr lang="en-US" altLang="zh-CN" sz="2800">
                <a:ea typeface="宋体" panose="02010600030101010101" pitchFamily="2" charset="-122"/>
                <a:cs typeface="Times New Roman" panose="02020603050405020304" pitchFamily="18" charset="0"/>
              </a:rPr>
              <a:t> (ark)</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Simple set of ⊕ operations on state matrices </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Produces </a:t>
            </a:r>
            <a:r>
              <a:rPr lang="en-US" altLang="zh-CN" sz="2400" b="1">
                <a:ea typeface="宋体" panose="02010600030101010101" pitchFamily="2" charset="-122"/>
                <a:cs typeface="Times New Roman" panose="02020603050405020304" pitchFamily="18" charset="0"/>
              </a:rPr>
              <a:t>confusion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0CB47-AFDD-688F-8F4B-B212D4A430CD}"/>
            </a:ext>
          </a:extLst>
        </p:cNvPr>
        <p:cNvGrpSpPr/>
        <p:nvPr/>
      </p:nvGrpSpPr>
      <p:grpSpPr>
        <a:xfrm>
          <a:off x="0" y="0"/>
          <a:ext cx="0" cy="0"/>
          <a:chOff x="0" y="0"/>
          <a:chExt cx="0" cy="0"/>
        </a:xfrm>
      </p:grpSpPr>
      <p:sp>
        <p:nvSpPr>
          <p:cNvPr id="36867" name="Rectangle 5">
            <a:extLst>
              <a:ext uri="{FF2B5EF4-FFF2-40B4-BE49-F238E27FC236}">
                <a16:creationId xmlns:a16="http://schemas.microsoft.com/office/drawing/2014/main" id="{7A068468-EE50-2E02-6FC4-B230EE366B10}"/>
              </a:ext>
            </a:extLst>
          </p:cNvPr>
          <p:cNvSpPr>
            <a:spLocks noGrp="1" noChangeArrowheads="1"/>
          </p:cNvSpPr>
          <p:nvPr>
            <p:ph type="title"/>
          </p:nvPr>
        </p:nvSpPr>
        <p:spPr>
          <a:xfrm>
            <a:off x="1271464" y="24130"/>
            <a:ext cx="7344816" cy="792163"/>
          </a:xfrm>
        </p:spPr>
        <p:txBody>
          <a:bodyPr/>
          <a:lstStyle/>
          <a:p>
            <a:pPr eaLnBrk="1" hangingPunct="1"/>
            <a:r>
              <a:rPr lang="en-US" altLang="en-US" sz="3600"/>
              <a:t>AES-128</a:t>
            </a:r>
          </a:p>
        </p:txBody>
      </p:sp>
      <p:pic>
        <p:nvPicPr>
          <p:cNvPr id="36868" name="Picture 10" descr="AES">
            <a:extLst>
              <a:ext uri="{FF2B5EF4-FFF2-40B4-BE49-F238E27FC236}">
                <a16:creationId xmlns:a16="http://schemas.microsoft.com/office/drawing/2014/main" id="{7C6A9FA9-CB48-0E16-4A3D-BD1DD8199DD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71364" y="1052736"/>
            <a:ext cx="8748972" cy="54265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6D8803BC-2F3E-4B1A-28B2-EA23A40CA214}"/>
              </a:ext>
            </a:extLst>
          </p:cNvPr>
          <p:cNvSpPr/>
          <p:nvPr/>
        </p:nvSpPr>
        <p:spPr>
          <a:xfrm>
            <a:off x="9252543" y="1268760"/>
            <a:ext cx="2925801" cy="1292662"/>
          </a:xfrm>
          <a:prstGeom prst="rect">
            <a:avLst/>
          </a:prstGeom>
        </p:spPr>
        <p:txBody>
          <a:bodyPr wrap="none" lIns="91440" tIns="45720" rIns="91440" bIns="45720" anchor="t">
            <a:spAutoFit/>
          </a:bodyPr>
          <a:lstStyle/>
          <a:p>
            <a:r>
              <a:rPr lang="en-US" altLang="zh-CN" sz="2600">
                <a:latin typeface="Times"/>
                <a:ea typeface="宋体"/>
                <a:cs typeface="Times"/>
              </a:rPr>
              <a:t>AES-128: 10 rounds</a:t>
            </a:r>
          </a:p>
          <a:p>
            <a:r>
              <a:rPr lang="en-US" altLang="zh-CN" sz="2600">
                <a:latin typeface="Times"/>
                <a:ea typeface="宋体"/>
                <a:cs typeface="Times"/>
              </a:rPr>
              <a:t>AES-192: 12 rounds</a:t>
            </a:r>
          </a:p>
          <a:p>
            <a:r>
              <a:rPr lang="en-US" altLang="zh-CN" sz="2600">
                <a:latin typeface="Times"/>
                <a:ea typeface="宋体"/>
                <a:cs typeface="Times"/>
              </a:rPr>
              <a:t> AES-256:14 round</a:t>
            </a:r>
            <a:endParaRPr lang="en-US" sz="2600">
              <a:latin typeface="Times"/>
              <a:ea typeface="宋体"/>
              <a:cs typeface="Times"/>
            </a:endParaRPr>
          </a:p>
        </p:txBody>
      </p:sp>
    </p:spTree>
    <p:extLst>
      <p:ext uri="{BB962C8B-B14F-4D97-AF65-F5344CB8AC3E}">
        <p14:creationId xmlns:p14="http://schemas.microsoft.com/office/powerpoint/2010/main" val="17647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A E </a:t>
            </a:r>
            <a:r>
              <a:rPr lang="en-IN" altLang="en-US">
                <a:ea typeface="ヒラギノ角ゴ Pro W3" charset="-128"/>
              </a:rPr>
              <a:t>S Encryption Round</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328" y="980728"/>
            <a:ext cx="11161240"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4D095EAA-D881-455F-B506-65F254785AA3}"/>
              </a:ext>
            </a:extLst>
          </p:cNvPr>
          <p:cNvSpPr txBox="1"/>
          <p:nvPr/>
        </p:nvSpPr>
        <p:spPr>
          <a:xfrm>
            <a:off x="10056440" y="363509"/>
            <a:ext cx="1390124" cy="523220"/>
          </a:xfrm>
          <a:prstGeom prst="rect">
            <a:avLst/>
          </a:prstGeom>
          <a:noFill/>
        </p:spPr>
        <p:txBody>
          <a:bodyPr wrap="none" rtlCol="0">
            <a:spAutoFit/>
          </a:bodyPr>
          <a:lstStyle/>
          <a:p>
            <a:r>
              <a:rPr lang="en-US"/>
              <a:t>16 bytes</a:t>
            </a:r>
          </a:p>
        </p:txBody>
      </p:sp>
    </p:spTree>
    <p:extLst>
      <p:ext uri="{BB962C8B-B14F-4D97-AF65-F5344CB8AC3E}">
        <p14:creationId xmlns:p14="http://schemas.microsoft.com/office/powerpoint/2010/main" val="294906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D663198D-B6A7-4B7B-BE1A-CCBDDFA91171}"/>
              </a:ext>
            </a:extLst>
          </p:cNvPr>
          <p:cNvSpPr>
            <a:spLocks noGrp="1"/>
          </p:cNvSpPr>
          <p:nvPr>
            <p:ph type="title" idx="4294967295"/>
          </p:nvPr>
        </p:nvSpPr>
        <p:spPr>
          <a:xfrm>
            <a:off x="1991544" y="-14670"/>
            <a:ext cx="7543800" cy="736591"/>
          </a:xfrm>
        </p:spPr>
        <p:txBody>
          <a:bodyPr anchor="ctr"/>
          <a:lstStyle/>
          <a:p>
            <a:pPr eaLnBrk="1" hangingPunct="1"/>
            <a:r>
              <a:rPr lang="en-US" altLang="zh-CN">
                <a:ea typeface="宋体" panose="02010600030101010101" pitchFamily="2" charset="-122"/>
              </a:rPr>
              <a:t>AES Substution Box (S-Box)</a:t>
            </a:r>
          </a:p>
        </p:txBody>
      </p:sp>
      <mc:AlternateContent xmlns:mc="http://schemas.openxmlformats.org/markup-compatibility/2006" xmlns:a14="http://schemas.microsoft.com/office/drawing/2010/main">
        <mc:Choice Requires="a14">
          <p:sp>
            <p:nvSpPr>
              <p:cNvPr id="37892" name="Content Placeholder 2">
                <a:extLst>
                  <a:ext uri="{FF2B5EF4-FFF2-40B4-BE49-F238E27FC236}">
                    <a16:creationId xmlns:a16="http://schemas.microsoft.com/office/drawing/2014/main" id="{A95D5603-A5C3-404C-A567-09925D3D5F1B}"/>
                  </a:ext>
                </a:extLst>
              </p:cNvPr>
              <p:cNvSpPr>
                <a:spLocks noGrp="1"/>
              </p:cNvSpPr>
              <p:nvPr>
                <p:ph idx="4294967295"/>
              </p:nvPr>
            </p:nvSpPr>
            <p:spPr>
              <a:xfrm>
                <a:off x="694339" y="981789"/>
                <a:ext cx="10801200" cy="4896544"/>
              </a:xfrm>
            </p:spPr>
            <p:txBody>
              <a:bodyPr/>
              <a:lstStyle/>
              <a:p>
                <a:pPr eaLnBrk="1" hangingPunct="1">
                  <a:lnSpc>
                    <a:spcPct val="150000"/>
                  </a:lnSpc>
                </a:pPr>
                <a:r>
                  <a:rPr lang="en-GB" altLang="zh-CN" sz="2400">
                    <a:ea typeface="宋体" panose="02010600030101010101" pitchFamily="2" charset="-122"/>
                  </a:rPr>
                  <a:t>S-box: a </a:t>
                </a:r>
                <a14:m>
                  <m:oMath xmlns:m="http://schemas.openxmlformats.org/officeDocument/2006/math">
                    <m:r>
                      <a:rPr lang="en-GB" altLang="zh-CN" sz="2400" i="1" dirty="0">
                        <a:latin typeface="Cambria Math" panose="02040503050406030204" pitchFamily="18" charset="0"/>
                        <a:ea typeface="宋体" panose="02010600030101010101" pitchFamily="2" charset="-122"/>
                      </a:rPr>
                      <m:t>16</m:t>
                    </m:r>
                    <m:r>
                      <a:rPr lang="en-GB" altLang="zh-CN" sz="2400" i="1" dirty="0">
                        <a:latin typeface="Cambria Math" panose="02040503050406030204" pitchFamily="18" charset="0"/>
                        <a:ea typeface="Cambria Math" panose="02040503050406030204" pitchFamily="18" charset="0"/>
                      </a:rPr>
                      <m:t>×</m:t>
                    </m:r>
                    <m:r>
                      <a:rPr lang="en-GB" altLang="zh-CN" sz="2400" i="1" dirty="0">
                        <a:latin typeface="Cambria Math" panose="02040503050406030204" pitchFamily="18" charset="0"/>
                        <a:ea typeface="宋体" panose="02010600030101010101" pitchFamily="2" charset="-122"/>
                      </a:rPr>
                      <m:t>16</m:t>
                    </m:r>
                  </m:oMath>
                </a14:m>
                <a:r>
                  <a:rPr lang="en-GB" altLang="zh-CN" sz="2400">
                    <a:ea typeface="宋体" panose="02010600030101010101" pitchFamily="2" charset="-122"/>
                  </a:rPr>
                  <a:t> matrix built from operations over finite field GF(</a:t>
                </a:r>
                <a:r>
                  <a:rPr lang="en-GB" altLang="zh-CN" sz="2400">
                    <a:latin typeface="Times New Roman" panose="02020603050405020304" pitchFamily="18" charset="0"/>
                    <a:ea typeface="宋体" panose="02010600030101010101" pitchFamily="2" charset="-122"/>
                  </a:rPr>
                  <a:t>2</a:t>
                </a:r>
                <a:r>
                  <a:rPr lang="en-GB" altLang="zh-CN" sz="2400" baseline="33000">
                    <a:latin typeface="Times New Roman" panose="02020603050405020304" pitchFamily="18" charset="0"/>
                    <a:ea typeface="宋体" panose="02010600030101010101" pitchFamily="2" charset="-122"/>
                  </a:rPr>
                  <a:t>8</a:t>
                </a:r>
                <a:r>
                  <a:rPr lang="en-GB" altLang="zh-CN" sz="2400">
                    <a:ea typeface="宋体" panose="02010600030101010101" pitchFamily="2" charset="-122"/>
                  </a:rPr>
                  <a:t>) </a:t>
                </a:r>
              </a:p>
              <a:p>
                <a:pPr lvl="1" eaLnBrk="1" hangingPunct="1">
                  <a:lnSpc>
                    <a:spcPct val="150000"/>
                  </a:lnSpc>
                </a:pPr>
                <a:r>
                  <a:rPr lang="en-GB" altLang="zh-CN" sz="2400">
                    <a:ea typeface="宋体" panose="02010600030101010101" pitchFamily="2" charset="-122"/>
                  </a:rPr>
                  <a:t>permute all </a:t>
                </a:r>
                <a:r>
                  <a:rPr lang="en-GB" altLang="zh-CN" sz="2400">
                    <a:latin typeface="Times New Roman" panose="02020603050405020304" pitchFamily="18" charset="0"/>
                    <a:ea typeface="宋体" panose="02010600030101010101" pitchFamily="2" charset="-122"/>
                  </a:rPr>
                  <a:t>256</a:t>
                </a:r>
                <a:r>
                  <a:rPr lang="en-GB" altLang="zh-CN" sz="2400">
                    <a:ea typeface="宋体" panose="02010600030101010101" pitchFamily="2" charset="-122"/>
                  </a:rPr>
                  <a:t> elements in GF(</a:t>
                </a:r>
                <a:r>
                  <a:rPr lang="en-GB" altLang="zh-CN" sz="2400">
                    <a:latin typeface="Times New Roman" panose="02020603050405020304" pitchFamily="18" charset="0"/>
                    <a:ea typeface="宋体" panose="02010600030101010101" pitchFamily="2" charset="-122"/>
                  </a:rPr>
                  <a:t>2</a:t>
                </a:r>
                <a:r>
                  <a:rPr lang="en-GB" altLang="zh-CN" sz="2400" baseline="33000">
                    <a:latin typeface="Times New Roman" panose="02020603050405020304" pitchFamily="18" charset="0"/>
                    <a:ea typeface="宋体" panose="02010600030101010101" pitchFamily="2" charset="-122"/>
                  </a:rPr>
                  <a:t>8</a:t>
                </a:r>
                <a:r>
                  <a:rPr lang="en-GB" altLang="zh-CN" sz="2400">
                    <a:ea typeface="宋体" panose="02010600030101010101" pitchFamily="2" charset="-122"/>
                  </a:rPr>
                  <a:t>)</a:t>
                </a:r>
              </a:p>
              <a:p>
                <a:pPr lvl="1" eaLnBrk="1" hangingPunct="1">
                  <a:lnSpc>
                    <a:spcPct val="150000"/>
                  </a:lnSpc>
                </a:pPr>
                <a:r>
                  <a:rPr lang="en-GB" altLang="zh-CN" sz="2400">
                    <a:ea typeface="宋体" panose="02010600030101010101" pitchFamily="2" charset="-122"/>
                  </a:rPr>
                  <a:t>each element and its index are represented by two hexadecimal digits</a:t>
                </a:r>
              </a:p>
              <a:p>
                <a:pPr eaLnBrk="1" hangingPunct="1">
                  <a:lnSpc>
                    <a:spcPct val="150000"/>
                  </a:lnSpc>
                </a:pPr>
                <a:r>
                  <a:rPr lang="en-GB" altLang="zh-CN" sz="2400">
                    <a:ea typeface="宋体" panose="02010600030101010101" pitchFamily="2" charset="-122"/>
                  </a:rPr>
                  <a:t>Let </a:t>
                </a:r>
                <a:r>
                  <a:rPr lang="en-GB" altLang="zh-CN" sz="2400" i="1">
                    <a:solidFill>
                      <a:srgbClr val="FF0000"/>
                    </a:solidFill>
                    <a:latin typeface="Times New Roman" panose="02020603050405020304" pitchFamily="18" charset="0"/>
                    <a:ea typeface="宋体" panose="02010600030101010101" pitchFamily="2" charset="-122"/>
                  </a:rPr>
                  <a:t>w</a:t>
                </a:r>
                <a:r>
                  <a:rPr lang="en-GB" altLang="zh-CN" sz="2400">
                    <a:solidFill>
                      <a:srgbClr val="FF0000"/>
                    </a:solidFill>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0</a:t>
                </a:r>
                <a:r>
                  <a:rPr lang="en-GB" altLang="zh-CN" sz="2400">
                    <a:solidFill>
                      <a:srgbClr val="FF0000"/>
                    </a:solidFill>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7</a:t>
                </a:r>
                <a:r>
                  <a:rPr lang="en-GB" altLang="zh-CN" sz="2400" baseline="-33000">
                    <a:solidFill>
                      <a:srgbClr val="FF0000"/>
                    </a:solidFill>
                    <a:ea typeface="宋体" panose="02010600030101010101" pitchFamily="2" charset="-122"/>
                  </a:rPr>
                  <a:t>  </a:t>
                </a:r>
                <a:r>
                  <a:rPr lang="en-GB" altLang="zh-CN" sz="2400">
                    <a:ea typeface="宋体" panose="02010600030101010101" pitchFamily="2" charset="-122"/>
                  </a:rPr>
                  <a:t>be a byte. Define a byte-substitution function </a:t>
                </a:r>
                <a:r>
                  <a:rPr lang="en-GB" altLang="zh-CN" sz="2400" i="1">
                    <a:latin typeface="Times New Roman" panose="02020603050405020304" pitchFamily="18" charset="0"/>
                    <a:ea typeface="宋体" panose="02010600030101010101" pitchFamily="2" charset="-122"/>
                  </a:rPr>
                  <a:t>S</a:t>
                </a:r>
                <a:r>
                  <a:rPr lang="en-GB" altLang="zh-CN" sz="2400">
                    <a:ea typeface="宋体" panose="02010600030101010101" pitchFamily="2" charset="-122"/>
                  </a:rPr>
                  <a:t> as follows:</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err="1">
                    <a:latin typeface="Times New Roman" panose="02020603050405020304" pitchFamily="18" charset="0"/>
                    <a:ea typeface="宋体" panose="02010600030101010101" pitchFamily="2" charset="-122"/>
                  </a:rPr>
                  <a:t>i</a:t>
                </a:r>
                <a:r>
                  <a:rPr lang="en-GB" altLang="zh-CN" sz="2400" i="1">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0</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1</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2</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3</a:t>
                </a:r>
                <a:r>
                  <a:rPr lang="en-GB" altLang="zh-CN" sz="2400">
                    <a:ea typeface="宋体" panose="02010600030101010101" pitchFamily="2" charset="-122"/>
                  </a:rPr>
                  <a:t>, the binary representation of the row index</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a:latin typeface="Times New Roman" panose="02020603050405020304" pitchFamily="18" charset="0"/>
                    <a:ea typeface="宋体" panose="02010600030101010101" pitchFamily="2" charset="-122"/>
                  </a:rPr>
                  <a:t>j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4</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5</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6</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7</a:t>
                </a:r>
                <a:r>
                  <a:rPr lang="en-GB" altLang="zh-CN" sz="2400">
                    <a:ea typeface="宋体" panose="02010600030101010101" pitchFamily="2" charset="-122"/>
                  </a:rPr>
                  <a:t>, the binary representation of the column index</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a:latin typeface="Times New Roman" panose="02020603050405020304" pitchFamily="18" charset="0"/>
                    <a:ea typeface="宋体" panose="02010600030101010101" pitchFamily="2" charset="-122"/>
                  </a:rPr>
                  <a:t>S</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w</a:t>
                </a:r>
                <a:r>
                  <a:rPr lang="en-GB" altLang="zh-CN" sz="2400">
                    <a:latin typeface="Times New Roman" panose="02020603050405020304" pitchFamily="18" charset="0"/>
                    <a:ea typeface="宋体" panose="02010600030101010101" pitchFamily="2" charset="-122"/>
                  </a:rPr>
                  <a:t>) = </a:t>
                </a:r>
                <a:r>
                  <a:rPr lang="en-GB" altLang="zh-CN" sz="2400" i="1" err="1">
                    <a:latin typeface="Times New Roman" panose="02020603050405020304" pitchFamily="18" charset="0"/>
                    <a:ea typeface="宋体" panose="02010600030101010101" pitchFamily="2" charset="-122"/>
                  </a:rPr>
                  <a:t>s</a:t>
                </a:r>
                <a:r>
                  <a:rPr lang="en-GB" altLang="zh-CN" sz="2400" i="1" baseline="-25000" err="1">
                    <a:latin typeface="Times New Roman" panose="02020603050405020304" pitchFamily="18" charset="0"/>
                    <a:ea typeface="宋体" panose="02010600030101010101" pitchFamily="2" charset="-122"/>
                  </a:rPr>
                  <a:t>ij</a:t>
                </a:r>
                <a:r>
                  <a:rPr lang="en-GB" altLang="zh-CN" sz="2400" baseline="-25000">
                    <a:latin typeface="Times New Roman" panose="02020603050405020304" pitchFamily="18" charset="0"/>
                    <a:ea typeface="宋体" panose="02010600030101010101" pitchFamily="2" charset="-122"/>
                  </a:rPr>
                  <a:t>,</a:t>
                </a:r>
                <a:r>
                  <a:rPr lang="en-GB" altLang="zh-CN" sz="2400">
                    <a:latin typeface="Times New Roman" panose="02020603050405020304" pitchFamily="18" charset="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S</a:t>
                </a:r>
                <a:r>
                  <a:rPr lang="en-GB" altLang="zh-CN" sz="2400" i="1" baseline="30000">
                    <a:latin typeface="Times New Roman" panose="02020603050405020304" pitchFamily="18" charset="0"/>
                    <a:ea typeface="宋体" panose="02010600030101010101" pitchFamily="2" charset="-122"/>
                  </a:rPr>
                  <a:t>-</a:t>
                </a:r>
                <a:r>
                  <a:rPr lang="en-GB" altLang="zh-CN" sz="2400" baseline="30000">
                    <a:latin typeface="Times New Roman" panose="02020603050405020304" pitchFamily="18" charset="0"/>
                    <a:ea typeface="宋体" panose="02010600030101010101" pitchFamily="2" charset="-122"/>
                  </a:rPr>
                  <a:t>1</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w</a:t>
                </a:r>
                <a:r>
                  <a:rPr lang="en-GB" altLang="zh-CN" sz="2400">
                    <a:latin typeface="Times New Roman" panose="02020603050405020304" pitchFamily="18" charset="0"/>
                    <a:ea typeface="宋体" panose="02010600030101010101" pitchFamily="2" charset="-122"/>
                  </a:rPr>
                  <a:t>) = </a:t>
                </a:r>
                <a:r>
                  <a:rPr lang="en-GB" altLang="zh-CN" sz="2400" i="1" err="1">
                    <a:latin typeface="Times New Roman" panose="02020603050405020304" pitchFamily="18" charset="0"/>
                    <a:ea typeface="宋体" panose="02010600030101010101" pitchFamily="2" charset="-122"/>
                  </a:rPr>
                  <a:t>s</a:t>
                </a:r>
                <a:r>
                  <a:rPr lang="en-GB" altLang="zh-CN" sz="2400" i="1" baseline="30000" err="1">
                    <a:latin typeface="Times New Roman" panose="02020603050405020304" pitchFamily="18" charset="0"/>
                    <a:ea typeface="宋体" panose="02010600030101010101" pitchFamily="2" charset="-122"/>
                  </a:rPr>
                  <a:t>’</a:t>
                </a:r>
                <a:r>
                  <a:rPr lang="en-GB" altLang="zh-CN" sz="2400" i="1" baseline="-25000" err="1">
                    <a:latin typeface="Times New Roman" panose="02020603050405020304" pitchFamily="18" charset="0"/>
                    <a:ea typeface="宋体" panose="02010600030101010101" pitchFamily="2" charset="-122"/>
                  </a:rPr>
                  <a:t>ij</a:t>
                </a:r>
                <a:endParaRPr lang="en-GB" altLang="zh-CN" sz="2400" i="1">
                  <a:latin typeface="Times New Roman" panose="02020603050405020304" pitchFamily="18" charset="0"/>
                  <a:ea typeface="宋体" panose="02010600030101010101" pitchFamily="2" charset="-122"/>
                </a:endParaRPr>
              </a:p>
              <a:p>
                <a:pPr eaLnBrk="1" hangingPunct="1">
                  <a:lnSpc>
                    <a:spcPct val="150000"/>
                  </a:lnSpc>
                </a:pPr>
                <a:r>
                  <a:rPr lang="en-US" altLang="zh-CN" sz="2400">
                    <a:ea typeface="宋体" panose="02010600030101010101" pitchFamily="2" charset="-122"/>
                  </a:rPr>
                  <a:t>We have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w</a:t>
                </a:r>
                <a:r>
                  <a:rPr lang="en-US" altLang="zh-CN" sz="2400">
                    <a:ea typeface="宋体" panose="02010600030101010101" pitchFamily="2" charset="-122"/>
                  </a:rPr>
                  <a:t> and </a:t>
                </a:r>
                <a:r>
                  <a:rPr lang="en-US" altLang="zh-CN" sz="2400" i="1">
                    <a:latin typeface="Times New Roman" panose="02020603050405020304" pitchFamily="18" charset="0"/>
                    <a:ea typeface="宋体" panose="02010600030101010101" pitchFamily="2" charset="-122"/>
                  </a:rPr>
                  <a:t>S</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w</a:t>
                </a:r>
              </a:p>
            </p:txBody>
          </p:sp>
        </mc:Choice>
        <mc:Fallback xmlns="">
          <p:sp>
            <p:nvSpPr>
              <p:cNvPr id="37892" name="Content Placeholder 2">
                <a:extLst>
                  <a:ext uri="{FF2B5EF4-FFF2-40B4-BE49-F238E27FC236}">
                    <a16:creationId xmlns:a16="http://schemas.microsoft.com/office/drawing/2014/main" id="{A95D5603-A5C3-404C-A567-09925D3D5F1B}"/>
                  </a:ext>
                </a:extLst>
              </p:cNvPr>
              <p:cNvSpPr>
                <a:spLocks noGrp="1" noRot="1" noChangeAspect="1" noMove="1" noResize="1" noEditPoints="1" noAdjustHandles="1" noChangeArrowheads="1" noChangeShapeType="1" noTextEdit="1"/>
              </p:cNvSpPr>
              <p:nvPr>
                <p:ph idx="4294967295"/>
              </p:nvPr>
            </p:nvSpPr>
            <p:spPr>
              <a:xfrm>
                <a:off x="694339" y="981789"/>
                <a:ext cx="10801200" cy="4896544"/>
              </a:xfrm>
              <a:blipFill>
                <a:blip r:embed="rId3"/>
                <a:stretch>
                  <a:fillRect l="-1185" b="-4359"/>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00" y="75171"/>
            <a:ext cx="7494984" cy="646321"/>
          </a:xfrm>
        </p:spPr>
        <p:txBody>
          <a:bodyPr wrap="square">
            <a:spAutoFit/>
          </a:bodyPr>
          <a:lstStyle/>
          <a:p>
            <a:r>
              <a:rPr lang="en-IN">
                <a:latin typeface="+mj-lt"/>
              </a:rPr>
              <a:t>AES S-Boxes </a:t>
            </a:r>
            <a:r>
              <a:rPr lang="en-IN" sz="2800"/>
              <a:t>(1 of 2)</a:t>
            </a:r>
            <a:endParaRPr lang="en-IN">
              <a:latin typeface="+mj-lt"/>
            </a:endParaRPr>
          </a:p>
        </p:txBody>
      </p:sp>
      <p:pic>
        <p:nvPicPr>
          <p:cNvPr id="7" name="Picture 2" descr="The following information is given in the table:&#10;The values for y are given on the top row and the values for x are given in the bottom row.&#10;When y equals 0; the x values are as follows:&#10;• 0: 63&#10;• 1: CA&#10;• 2: B7&#10;• 3: 04&#10;• 4: 09&#10;• 5: 53&#10;• 6: D0&#10;• 7: 51&#10;• 8: CD&#10;• 9: 60&#10;• A: E0&#10;• B: E7&#10;• C: BA&#10;• D: 70&#10;• E: E1&#10;• F: 8C&#10;When y equals 1; the x values are as follows:&#10;• 0: 7C&#10;• 1: 82&#10;• 2: FD&#10;• 3: C7&#10;• 4: 83&#10;• 5: D1&#10;• 6: EF&#10;• 7: A3&#10;• 8: 0C&#10;• 9: 81&#10;• A: 32&#10;• B: C8&#10;• C: 78&#10;• D: 3E&#10;• E: F8&#10;• F: A1&#10;When y equals 2; the x values are as follows:&#10;• 0: 77&#10;• 1: C9&#10;• 2: 93&#10;• 3: 23&#10;• 4: 2C&#10;• 5: 00&#10;• 6: AA&#10;• 7: 40&#10;• 8: 13&#10;• 9: 4F&#10;• A: 3A&#10;• B: 37&#10;• C: 25&#10;• D: B5&#10;• E: 98&#10;• F: 89&#10;When y equals 3; the x values are as follows:&#10;• 0: 7B&#10;• 1: 7D&#10;• 2: 26&#10;• 3: C3&#10;• 4: 1A&#10;• 5: ED&#10;• 6: FB&#10;• 7: 8F&#10;• 8: EC&#10;• 9: DC&#10;• A: 0A&#10;• B: 6D&#10;• C: 2E&#10;• D: 66&#10;• E: 11&#10;• F: 0D&#10;When y equals 4; the x values are as follows:&#10;• 0: F2&#10;• 1: FA&#10;• 2: 36&#10;• 3: 18&#10;• 4: 1B&#10;• 5: 20&#10;• 6: 43&#10;• 7: 92&#10;• 8: 5F&#10;• 9: 22&#10;• A: 49&#10;• B: 8D&#10;• C: 1C&#10;• D: 48&#10;• E: 69&#10;• F: BF&#10;When y equals 5; the x values are as follows:&#10;• 0: 6B&#10;• 1: 59&#10;• 2: 3F&#10;• 3: 96&#10;• 4: 6E&#10;• 5: FC&#10;• 6: 4D&#10;• 7: 9D&#10;• 8: 97&#10;• 9: 2A&#10;• A: 06&#10;• B: D5&#10;• C: A6&#10;• D: 03&#10;• E: D9&#10;• F: E6&#10;When y equals 6; the x values are as follows:&#10;• 0: 6F&#10;• 1: 47&#10;• 2: F7&#10;• 3: 05&#10;• 4: 5A&#10;• 5: B1&#10;• 6: 33&#10;• 7: 38 &#10;• 8: 44&#10;• 9: 90&#10;• A: 24&#10;• B: 4E&#10;• C: B4&#10;• D: F6&#10;• E: 8E&#10;• F: 42&#10;When y equals 7; the x values are as follows:&#10;• 0: C5&#10;• 1: F0&#10;• 2: CC&#10;• 3: 9A&#10;• 4: A0&#10;• 5: 5B&#10;• 6: 85&#10;• 7: F5&#10;• 8: 17&#10;• 9: 88&#10;• A: 5C&#10;• B: A9&#10;• C: C6&#10;• D: 0E&#10;• E: 94&#10;• F: 68&#10;When y equals 8; the x values are as follows:&#10;• 0: 30&#10;• 1: AD&#10;• 2: 34&#10;• 3: 07&#10;• 4: 52&#10;• 5: 6A&#10;• 6: 45&#10;• 7: BC&#10;• 8: C4&#10;• 9: 46&#10;• A: C2&#10;• B: 6C&#10;• C: E8&#10;• D: 61&#10;• E: 9B&#10;• F: 41&#10;When y equals 9; the x values are as follows:&#10;• 0: 01&#10;• 1: D4&#10;• 2: A5&#10;• 3: 12&#10;• 4: 3B&#10;• 5: CB&#10;• 6: F9&#10;• 7: B6&#10;• 8: A7&#10;• 9: EE&#10;• A: D3&#10;• B: 56&#10;• C: DD&#10;• D: 35&#10;• E: 1E&#10;• F: 99&#10;When y equals A; the x values are as follows:&#10;• 0: 67&#10;• 1: A2&#10;• 2: E5&#10;• 3: 80&#10;• 4: D6&#10;• 5: BE&#10;• 6: 02&#10;• 7: DA&#10;• 8: 7E&#10;• 9: B8&#10;• A: AC&#10;• B: F4&#10;• C: 74&#10;• D: 57&#10;• E: 87&#10;• F: 2D&#10;When y equals B; the x values are as follows:&#10;• 0: 2B&#10;• 1: AF&#10;• 2: F1&#10;• 3: E2&#10;• 4: B3&#10;• 5: 39&#10;• 6: 7F&#10;• 7: 21&#10;• 8: 3D&#10;• 9: 14&#10;• A: 62&#10;• B: EA&#10;• C: 1F&#10;• D: B9&#10;• E: E9&#10;• F: 0F&#10;When y equals C; the x values are as follows:&#10;• 0: FE&#10;• 1: 9C&#10;• 2: 71&#10;• 3: EB&#10;• 4: 29&#10;• 5: 4A&#10;• 6: 50&#10;• 7: 10&#10;• 8: 64&#10;• 9: DE&#10;• A: 91&#10;• B: 65&#10;• C: 4B&#10;• D: 86&#10;• E: CE&#10;• F: B0&#10;&#10;When y equals D; the x values are as follows:&#10;• 0: D7&#10;• 1: A4&#10;• 2: D8&#10;• 3: 27&#10;• 4: E3&#10;• 5: 4C&#10;• 6: 3C&#10;• 7: FF&#10;• 8: 5D&#10;• 9: 5E&#10;• A: 95&#10;• B: 7A&#10;• C: BD&#10;• D: C1&#10;• E: 55&#10;• F: 54&#10;When y equals E; the x values are as follows:&#10;• 0: AB&#10;• 1: 72&#10;• 2: 31&#10;• 3: B2&#10;• 4: 2F&#10;• 5: 58&#10;• 6: 9F&#10;• 7: F3&#10;• 8: 19&#10;• 9: 0B&#10;• A: E4&#10;• B: AE&#10;• C: 8B&#10;• D: 1D&#10;• E: 28&#10;• F: BB&#10;When y equals F; the x values are as follows:&#10;• 0: 76&#10;• 1: C0&#10;• 2: 15&#10;• 3: 75&#10;• 4: 84&#10;• 5: CF&#10;• 6: A8&#10;• 7: D2&#10;• 8: 73&#10;• 9: DB&#10;• A: 79&#10;• B: 08&#10;• C: 8A&#10;• D: 9E&#10;• E: DF&#10;• F: 1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9375" y="1079317"/>
            <a:ext cx="8403297"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543B5BA7-0BBE-43ED-8478-9770334FE417}"/>
              </a:ext>
            </a:extLst>
          </p:cNvPr>
          <p:cNvSpPr txBox="1"/>
          <p:nvPr/>
        </p:nvSpPr>
        <p:spPr>
          <a:xfrm>
            <a:off x="9264352" y="1412776"/>
            <a:ext cx="2176173" cy="523220"/>
          </a:xfrm>
          <a:prstGeom prst="rect">
            <a:avLst/>
          </a:prstGeom>
          <a:noFill/>
        </p:spPr>
        <p:txBody>
          <a:bodyPr wrap="none" rtlCol="0">
            <a:spAutoFit/>
          </a:bodyPr>
          <a:lstStyle/>
          <a:p>
            <a:r>
              <a:rPr lang="en-US"/>
              <a:t>P=1101  0011</a:t>
            </a:r>
          </a:p>
        </p:txBody>
      </p:sp>
      <p:cxnSp>
        <p:nvCxnSpPr>
          <p:cNvPr id="5" name="Straight Arrow Connector 4">
            <a:extLst>
              <a:ext uri="{FF2B5EF4-FFF2-40B4-BE49-F238E27FC236}">
                <a16:creationId xmlns:a16="http://schemas.microsoft.com/office/drawing/2014/main" id="{798C0837-FE5A-4CC5-82C5-F4DFAE403816}"/>
              </a:ext>
            </a:extLst>
          </p:cNvPr>
          <p:cNvCxnSpPr/>
          <p:nvPr/>
        </p:nvCxnSpPr>
        <p:spPr bwMode="auto">
          <a:xfrm>
            <a:off x="9912424" y="1970502"/>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85F0E810-4D66-4C4D-BE0D-AE89C55685F2}"/>
              </a:ext>
            </a:extLst>
          </p:cNvPr>
          <p:cNvSpPr txBox="1"/>
          <p:nvPr/>
        </p:nvSpPr>
        <p:spPr>
          <a:xfrm>
            <a:off x="9508987" y="2468530"/>
            <a:ext cx="835485" cy="523220"/>
          </a:xfrm>
          <a:prstGeom prst="rect">
            <a:avLst/>
          </a:prstGeom>
          <a:noFill/>
        </p:spPr>
        <p:txBody>
          <a:bodyPr wrap="none" rtlCol="0">
            <a:spAutoFit/>
          </a:bodyPr>
          <a:lstStyle/>
          <a:p>
            <a:r>
              <a:rPr lang="en-US"/>
              <a:t>i =D</a:t>
            </a:r>
          </a:p>
        </p:txBody>
      </p:sp>
      <p:sp>
        <p:nvSpPr>
          <p:cNvPr id="8" name="TextBox 7">
            <a:extLst>
              <a:ext uri="{FF2B5EF4-FFF2-40B4-BE49-F238E27FC236}">
                <a16:creationId xmlns:a16="http://schemas.microsoft.com/office/drawing/2014/main" id="{7557E895-3345-48ED-AF35-C177FB58E14C}"/>
              </a:ext>
            </a:extLst>
          </p:cNvPr>
          <p:cNvSpPr txBox="1"/>
          <p:nvPr/>
        </p:nvSpPr>
        <p:spPr>
          <a:xfrm>
            <a:off x="10961329" y="2468530"/>
            <a:ext cx="755335" cy="523220"/>
          </a:xfrm>
          <a:prstGeom prst="rect">
            <a:avLst/>
          </a:prstGeom>
          <a:noFill/>
        </p:spPr>
        <p:txBody>
          <a:bodyPr wrap="none" rtlCol="0">
            <a:spAutoFit/>
          </a:bodyPr>
          <a:lstStyle/>
          <a:p>
            <a:r>
              <a:rPr lang="en-US"/>
              <a:t>j= 3</a:t>
            </a:r>
          </a:p>
        </p:txBody>
      </p:sp>
      <p:cxnSp>
        <p:nvCxnSpPr>
          <p:cNvPr id="9" name="Straight Arrow Connector 8">
            <a:extLst>
              <a:ext uri="{FF2B5EF4-FFF2-40B4-BE49-F238E27FC236}">
                <a16:creationId xmlns:a16="http://schemas.microsoft.com/office/drawing/2014/main" id="{A00E9AED-DAAD-4353-A641-88A17F26BD59}"/>
              </a:ext>
            </a:extLst>
          </p:cNvPr>
          <p:cNvCxnSpPr/>
          <p:nvPr/>
        </p:nvCxnSpPr>
        <p:spPr bwMode="auto">
          <a:xfrm>
            <a:off x="11136560" y="1935996"/>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9F592784-E35A-4AEE-BCB4-9465E7FEE3B8}"/>
              </a:ext>
            </a:extLst>
          </p:cNvPr>
          <p:cNvSpPr txBox="1"/>
          <p:nvPr/>
        </p:nvSpPr>
        <p:spPr>
          <a:xfrm>
            <a:off x="9055629" y="3396772"/>
            <a:ext cx="3136371" cy="523220"/>
          </a:xfrm>
          <a:prstGeom prst="rect">
            <a:avLst/>
          </a:prstGeom>
          <a:noFill/>
        </p:spPr>
        <p:txBody>
          <a:bodyPr wrap="none" rtlCol="0">
            <a:spAutoFit/>
          </a:bodyPr>
          <a:lstStyle/>
          <a:p>
            <a:r>
              <a:rPr lang="en-US"/>
              <a:t>C=66 = (01100110)</a:t>
            </a:r>
            <a:r>
              <a:rPr lang="en-US" baseline="-25000"/>
              <a:t>2</a:t>
            </a:r>
            <a:endParaRPr lang="en-US"/>
          </a:p>
        </p:txBody>
      </p:sp>
      <p:sp>
        <p:nvSpPr>
          <p:cNvPr id="11" name="Arrow: Down 10">
            <a:extLst>
              <a:ext uri="{FF2B5EF4-FFF2-40B4-BE49-F238E27FC236}">
                <a16:creationId xmlns:a16="http://schemas.microsoft.com/office/drawing/2014/main" id="{50A134FC-1FCE-410C-971B-DC5D2C332246}"/>
              </a:ext>
            </a:extLst>
          </p:cNvPr>
          <p:cNvSpPr/>
          <p:nvPr/>
        </p:nvSpPr>
        <p:spPr bwMode="auto">
          <a:xfrm>
            <a:off x="10128448" y="2991750"/>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0EB32A64-C34C-4282-B839-33FB46EFC6E7}"/>
              </a:ext>
            </a:extLst>
          </p:cNvPr>
          <p:cNvSpPr txBox="1"/>
          <p:nvPr/>
        </p:nvSpPr>
        <p:spPr>
          <a:xfrm>
            <a:off x="9926729" y="1916832"/>
            <a:ext cx="543739" cy="523220"/>
          </a:xfrm>
          <a:prstGeom prst="rect">
            <a:avLst/>
          </a:prstGeom>
          <a:noFill/>
        </p:spPr>
        <p:txBody>
          <a:bodyPr wrap="none" rtlCol="0">
            <a:spAutoFit/>
          </a:bodyPr>
          <a:lstStyle/>
          <a:p>
            <a:r>
              <a:rPr lang="en-US"/>
              <a:t>13</a:t>
            </a:r>
          </a:p>
        </p:txBody>
      </p:sp>
      <p:sp>
        <p:nvSpPr>
          <p:cNvPr id="18" name="TextBox 17">
            <a:extLst>
              <a:ext uri="{FF2B5EF4-FFF2-40B4-BE49-F238E27FC236}">
                <a16:creationId xmlns:a16="http://schemas.microsoft.com/office/drawing/2014/main" id="{C43CD445-46B3-4C66-8005-D42B657FDDA5}"/>
              </a:ext>
            </a:extLst>
          </p:cNvPr>
          <p:cNvSpPr txBox="1"/>
          <p:nvPr/>
        </p:nvSpPr>
        <p:spPr>
          <a:xfrm>
            <a:off x="641879" y="5120775"/>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9" name="TextBox 18">
            <a:extLst>
              <a:ext uri="{FF2B5EF4-FFF2-40B4-BE49-F238E27FC236}">
                <a16:creationId xmlns:a16="http://schemas.microsoft.com/office/drawing/2014/main" id="{67F0B880-023D-4325-8C22-2E3D58C98F21}"/>
              </a:ext>
            </a:extLst>
          </p:cNvPr>
          <p:cNvSpPr txBox="1"/>
          <p:nvPr/>
        </p:nvSpPr>
        <p:spPr>
          <a:xfrm>
            <a:off x="2894376" y="1036568"/>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133094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30890"/>
            <a:ext cx="8229600" cy="646321"/>
          </a:xfrm>
        </p:spPr>
        <p:txBody>
          <a:bodyPr wrap="square">
            <a:spAutoFit/>
          </a:bodyPr>
          <a:lstStyle/>
          <a:p>
            <a:r>
              <a:rPr lang="en-IN">
                <a:latin typeface="+mj-lt"/>
              </a:rPr>
              <a:t>AES inverse substution Box </a:t>
            </a:r>
            <a:r>
              <a:rPr lang="en-IN" sz="2800"/>
              <a:t>(2 of 2)</a:t>
            </a:r>
            <a:endParaRPr lang="en-IN">
              <a:latin typeface="+mj-lt"/>
            </a:endParaRPr>
          </a:p>
        </p:txBody>
      </p:sp>
      <p:pic>
        <p:nvPicPr>
          <p:cNvPr id="8" name="Picture 2" descr="The following information is given in the table:&#10;The values for y are given on the top row and the values for x are given in the bottom row.&#10;When y equals 0; the x values are as follows:&#10;&#10;When y equals 0; the x values are as follows:&#10;• 0: 52&#10;• 1: 7C&#10;• 2: 54&#10;• 3: 08&#10;• 4: 72&#10;• 5: 6C&#10;• 6: 90&#10;• 7: D0&#10;• 8: 3A&#10;• 9: 96&#10;• A: 47&#10;• B: FC&#10;• C: 1F&#10;• D: 60&#10;• E: A0&#10;• F: 17&#10;When y equals 1; the x values are as follows:&#10;• 0: 09&#10;• 1: E3&#10;• 2: 7B&#10;• 3: 2E&#10;• 4: F8&#10;• 5: 70&#10;• 6: D8&#10;• 7: 2C&#10;• 8: 91&#10;• 9: AC&#10;• A: F1&#10;• B: 56&#10;• C: DD&#10;• D: 51&#10;• E: E0&#10;• F: 2B&#10;When y equals 2; the x values are as follows:&#10;• 0: 6A&#10;• 1: 39&#10;• 2: 94&#10;• 3: A1&#10;• 4: F6&#10;• 5: 48&#10;• 6: AB&#10;• 7: 1E&#10;• 8: 11&#10;• 9: 74&#10;• A: 1A&#10;• B: 3E&#10;• C: A8&#10;• D: 7F&#10;• E: 3B&#10;• F: 04&#10;When y equals 3; the x values are as follows:&#10;• 0: D5&#10;• 1: 82&#10;• 2: 32&#10;• 3: 66&#10;• 4: 64&#10;• 5: 50&#10;• 6: 00&#10;• 7: 8F&#10;• 8: 41&#10;• 9: 22&#10;• A: 71&#10;• B: 4B&#10;• C: 33&#10;• D: A9&#10;• E: 4D&#10;• F: 7E&#10;When y equals 4; the x values are as follows:&#10;• 0: 30&#10;• 1: 9B&#10;• 2: A6&#10;• 3: 28&#10;• 4: 86&#10;• 5: FD&#10;• 6: 8C&#10;• 7: CA&#10;• 8: 4F&#10;• 9: E7&#10;• A: 1D&#10;• B: C6&#10;• C: 88&#10;• D: 19&#10;• E: AE&#10;• F: BA&#10;When y equals 5; the x values are as follows:&#10;• 0: 36&#10;• 1: 2F&#10;• 2: C2&#10;• 3: D9&#10;• 4: 68&#10;• 5: ED&#10;• 6: BC&#10;• 7: 3F&#10;• 8: 67&#10;• 9: AD&#10;• A: 29&#10;• B: D2&#10;• C: 07&#10;• D: B5&#10;• E: 2A&#10;• F: 77&#10;When y equals 6; the x values are as follows:&#10;• 0: A5&#10;• 1: FF&#10;• 2: 23&#10;• 3: 24&#10;• 4: 98&#10;• 5: B9&#10;• 6: D3&#10;• 7: 0F&#10;• 8: DC&#10;• 9: 35&#10;• A: C5&#10;• B: 79&#10;• C: C7&#10;• D: 4A&#10;• E: F5&#10;• F: D6&#10;When y equals 7; the x values are as follows:&#10;• 0: 38&#10;• 1: 87&#10;• 2: 3D&#10;• 3: B2&#10;• 4: 16&#10;• 5: DA&#10;• 6: 0A&#10;• 7: 02&#10;• 8: EA&#10;• 9: 85&#10;• A: 89&#10;• B: 20&#10;• C: 31&#10;• D: 0D&#10;• E: B0&#10;• F: 26&#10;When y equals 8; the x values are as follows:&#10;• 0: BF&#10;• 1: 34&#10;• 2: EE&#10;• 3: 76&#10;• 4: D4&#10;• 5: 5E&#10;• 6: F7&#10;• 7: C1&#10;• 8: 97&#10;• 9: E2&#10;• A: 6F&#10;• B: 9A&#10;• C: B1&#10;• D: 2D&#10;• E: C8&#10;• F: E1&#10;When y equals 9; the x values are as follows:&#10;• 0: 40&#10;• 1: 8E&#10;• 2: 4C&#10;• 3: 5B&#10;• 4: A4&#10;• 5: 15&#10;• 6: E4&#10;• 7: AF&#10;• 8: F2&#10;• 9: F9&#10;• A: B7&#10;• B: DB&#10;• C: 12&#10;• D: E5&#10;• E: EB&#10;• F: 69&#10;When y equals A; the x values are as follows:&#10;• 0: A3&#10;• 1: 43&#10;• 2: 95&#10;• 3: A2&#10;• 4: 5C&#10;• 5: 46&#10;• 6: 58&#10;• 7: BD&#10;• 8: CF&#10;• 9: 37&#10;• A: 62&#10;• B: C0&#10;• C: 10&#10;• D: 7A&#10;• E: BB&#10;• F: 14&#10;&#10;When y equals B; the x values are as follows:&#10;• 0: 9E&#10;• 1: 44&#10;• 2: 0B&#10;• 3: 49&#10;• 4: CC&#10;• 5: 57&#10;• 6: 05&#10;• 7: 03&#10;• 8: CE&#10;• 9: E8&#10;• A: 0E&#10;• B: FE&#10;• C: 59&#10;• D: 9F&#10;• E: 3C&#10;• F: 63&#10;When y equals C the x values are as follows:&#10;• 0: 81&#10;• 1: C4&#10;• 2: 42&#10;• 3: 6D&#10;• 4: 5D&#10;• 5: A7&#10;• 6: B8&#10;• 7: 01&#10;• 8: F0&#10;• 9: 1C&#10;• A: AA&#10;• B: 78&#10;• C: 27&#10;• D: 93&#10;• E: 83&#10;• F: 55&#10;When y equals D the x values are as follows:&#10;• 0: F3&#10;• 1: DE&#10;• 2: FA&#10;• 3: 8B&#10;• 4: 65&#10;• 5: 8D&#10;• 6: B3&#10;• 7: 13&#10;• 8: B4&#10;• 9: 75&#10;• A: 18&#10;• B: CD&#10;• C: 80&#10;• D: C9&#10;• E: 53&#10;• F: 21&#10;When y equals E the x values are as follows:&#10;• 0: D7&#10;• 1: E9&#10;• 2: C3&#10;• 3: D1&#10;• 4: B6&#10;• 5: 9D&#10;• 6: 45&#10;• 7: 8A&#10;• 8: E6&#10;• 9: DF&#10;• A: BE&#10;• B: 5A&#10;• C: EC&#10;• D: 9C&#10;• E: 99&#10;• F: 0C&#10;When y equals F the x values are as follows:&#10;• 0: FB&#10;• 1: CB&#10;• 2: 4E&#10;• 3: 25&#10;• 4: 92&#10;• 5: 84&#10;• 6: 06&#10;• 7: 6B&#10;• 8: 73&#10;• 9: 6E&#10;• A: 1B&#10;• B: F4&#10;• C: 5F&#10;• D: EF&#10;• E: 61&#10;• F: 7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3352" y="985080"/>
            <a:ext cx="8905487" cy="5538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a:extLst>
              <a:ext uri="{FF2B5EF4-FFF2-40B4-BE49-F238E27FC236}">
                <a16:creationId xmlns:a16="http://schemas.microsoft.com/office/drawing/2014/main" id="{EF4D6F8F-3464-49B1-99B6-4F66687FA14C}"/>
              </a:ext>
            </a:extLst>
          </p:cNvPr>
          <p:cNvCxnSpPr/>
          <p:nvPr/>
        </p:nvCxnSpPr>
        <p:spPr bwMode="auto">
          <a:xfrm>
            <a:off x="10615861" y="1754693"/>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140DAF5B-35CA-49DF-9231-BEBED9E1BBE4}"/>
              </a:ext>
            </a:extLst>
          </p:cNvPr>
          <p:cNvSpPr txBox="1"/>
          <p:nvPr/>
        </p:nvSpPr>
        <p:spPr>
          <a:xfrm>
            <a:off x="10206071" y="2328880"/>
            <a:ext cx="755335" cy="523220"/>
          </a:xfrm>
          <a:prstGeom prst="rect">
            <a:avLst/>
          </a:prstGeom>
          <a:noFill/>
        </p:spPr>
        <p:txBody>
          <a:bodyPr wrap="none" rtlCol="0">
            <a:spAutoFit/>
          </a:bodyPr>
          <a:lstStyle/>
          <a:p>
            <a:r>
              <a:rPr lang="en-US"/>
              <a:t>i =6</a:t>
            </a:r>
          </a:p>
        </p:txBody>
      </p:sp>
      <p:sp>
        <p:nvSpPr>
          <p:cNvPr id="7" name="TextBox 6">
            <a:extLst>
              <a:ext uri="{FF2B5EF4-FFF2-40B4-BE49-F238E27FC236}">
                <a16:creationId xmlns:a16="http://schemas.microsoft.com/office/drawing/2014/main" id="{BC4C7280-BE98-4B73-9458-72BFF2CB84D6}"/>
              </a:ext>
            </a:extLst>
          </p:cNvPr>
          <p:cNvSpPr txBox="1"/>
          <p:nvPr/>
        </p:nvSpPr>
        <p:spPr>
          <a:xfrm>
            <a:off x="11325107" y="2370565"/>
            <a:ext cx="755335" cy="523220"/>
          </a:xfrm>
          <a:prstGeom prst="rect">
            <a:avLst/>
          </a:prstGeom>
          <a:noFill/>
        </p:spPr>
        <p:txBody>
          <a:bodyPr wrap="none" rtlCol="0">
            <a:spAutoFit/>
          </a:bodyPr>
          <a:lstStyle/>
          <a:p>
            <a:r>
              <a:rPr lang="en-US"/>
              <a:t>j=6 </a:t>
            </a:r>
          </a:p>
        </p:txBody>
      </p:sp>
      <p:cxnSp>
        <p:nvCxnSpPr>
          <p:cNvPr id="9" name="Straight Arrow Connector 8">
            <a:extLst>
              <a:ext uri="{FF2B5EF4-FFF2-40B4-BE49-F238E27FC236}">
                <a16:creationId xmlns:a16="http://schemas.microsoft.com/office/drawing/2014/main" id="{B3016A19-F296-4E59-A417-B784E8FA47DE}"/>
              </a:ext>
            </a:extLst>
          </p:cNvPr>
          <p:cNvCxnSpPr/>
          <p:nvPr/>
        </p:nvCxnSpPr>
        <p:spPr bwMode="auto">
          <a:xfrm>
            <a:off x="11568608" y="1710390"/>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D2BF9F0E-7D95-4037-B38A-DFA2BD72AE09}"/>
              </a:ext>
            </a:extLst>
          </p:cNvPr>
          <p:cNvSpPr txBox="1"/>
          <p:nvPr/>
        </p:nvSpPr>
        <p:spPr>
          <a:xfrm>
            <a:off x="9055629" y="3396772"/>
            <a:ext cx="3267818" cy="523220"/>
          </a:xfrm>
          <a:prstGeom prst="rect">
            <a:avLst/>
          </a:prstGeom>
          <a:noFill/>
        </p:spPr>
        <p:txBody>
          <a:bodyPr wrap="none" rtlCol="0">
            <a:spAutoFit/>
          </a:bodyPr>
          <a:lstStyle/>
          <a:p>
            <a:r>
              <a:rPr lang="en-US"/>
              <a:t>P=D3 = (1101 0011)</a:t>
            </a:r>
            <a:r>
              <a:rPr lang="en-US" baseline="-25000"/>
              <a:t>2</a:t>
            </a:r>
            <a:endParaRPr lang="en-US"/>
          </a:p>
        </p:txBody>
      </p:sp>
      <p:sp>
        <p:nvSpPr>
          <p:cNvPr id="11" name="Arrow: Down 10">
            <a:extLst>
              <a:ext uri="{FF2B5EF4-FFF2-40B4-BE49-F238E27FC236}">
                <a16:creationId xmlns:a16="http://schemas.microsoft.com/office/drawing/2014/main" id="{32FC9010-D3FE-4C81-B2B2-5E583A368A7F}"/>
              </a:ext>
            </a:extLst>
          </p:cNvPr>
          <p:cNvSpPr/>
          <p:nvPr/>
        </p:nvSpPr>
        <p:spPr bwMode="auto">
          <a:xfrm>
            <a:off x="10999857" y="2823635"/>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TextBox 9">
            <a:extLst>
              <a:ext uri="{FF2B5EF4-FFF2-40B4-BE49-F238E27FC236}">
                <a16:creationId xmlns:a16="http://schemas.microsoft.com/office/drawing/2014/main" id="{D2BF9F0E-7D95-4037-B38A-DFA2BD72AE09}"/>
              </a:ext>
            </a:extLst>
          </p:cNvPr>
          <p:cNvSpPr txBox="1"/>
          <p:nvPr/>
        </p:nvSpPr>
        <p:spPr>
          <a:xfrm>
            <a:off x="9010744" y="1231473"/>
            <a:ext cx="3226140" cy="523220"/>
          </a:xfrm>
          <a:prstGeom prst="rect">
            <a:avLst/>
          </a:prstGeom>
          <a:noFill/>
        </p:spPr>
        <p:txBody>
          <a:bodyPr wrap="none"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t>C=66 = (0110 0110)</a:t>
            </a:r>
            <a:r>
              <a:rPr lang="en-US" baseline="-25000"/>
              <a:t>2</a:t>
            </a:r>
            <a:endParaRPr lang="en-US"/>
          </a:p>
        </p:txBody>
      </p:sp>
      <p:sp>
        <p:nvSpPr>
          <p:cNvPr id="3" name="TextBox 2">
            <a:extLst>
              <a:ext uri="{FF2B5EF4-FFF2-40B4-BE49-F238E27FC236}">
                <a16:creationId xmlns:a16="http://schemas.microsoft.com/office/drawing/2014/main" id="{1F04D576-C22B-4FF6-8EE2-CFA56D1A2A24}"/>
              </a:ext>
            </a:extLst>
          </p:cNvPr>
          <p:cNvSpPr txBox="1"/>
          <p:nvPr/>
        </p:nvSpPr>
        <p:spPr>
          <a:xfrm>
            <a:off x="531135" y="3253474"/>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4" name="TextBox 13">
            <a:extLst>
              <a:ext uri="{FF2B5EF4-FFF2-40B4-BE49-F238E27FC236}">
                <a16:creationId xmlns:a16="http://schemas.microsoft.com/office/drawing/2014/main" id="{9B7C22DD-9945-4FF9-8B39-0D4B1EDEC7FB}"/>
              </a:ext>
            </a:extLst>
          </p:cNvPr>
          <p:cNvSpPr txBox="1"/>
          <p:nvPr/>
        </p:nvSpPr>
        <p:spPr>
          <a:xfrm>
            <a:off x="4351041" y="969863"/>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426966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4">
            <a:extLst>
              <a:ext uri="{FF2B5EF4-FFF2-40B4-BE49-F238E27FC236}">
                <a16:creationId xmlns:a16="http://schemas.microsoft.com/office/drawing/2014/main" id="{A8B26C9D-62FF-4ED2-B604-40FDBFF5B785}"/>
              </a:ext>
            </a:extLst>
          </p:cNvPr>
          <p:cNvSpPr>
            <a:spLocks noGrp="1"/>
          </p:cNvSpPr>
          <p:nvPr>
            <p:ph type="title" idx="4294967295"/>
          </p:nvPr>
        </p:nvSpPr>
        <p:spPr>
          <a:xfrm>
            <a:off x="1447800" y="-207963"/>
            <a:ext cx="6705600" cy="1295400"/>
          </a:xfrm>
        </p:spPr>
        <p:txBody>
          <a:bodyPr anchor="ctr"/>
          <a:lstStyle/>
          <a:p>
            <a:pPr eaLnBrk="1" hangingPunct="1"/>
            <a:r>
              <a:rPr lang="en-US" altLang="zh-CN">
                <a:ea typeface="宋体" panose="02010600030101010101" pitchFamily="2" charset="-122"/>
              </a:rPr>
              <a:t>Substitute-Bytes (</a:t>
            </a:r>
            <a:r>
              <a:rPr lang="en-US" altLang="zh-CN" i="1">
                <a:latin typeface="Times New Roman" panose="02020603050405020304" pitchFamily="18" charset="0"/>
                <a:ea typeface="宋体" panose="02010600030101010101" pitchFamily="2" charset="-122"/>
              </a:rPr>
              <a:t>sub</a:t>
            </a:r>
            <a:r>
              <a:rPr lang="en-US" altLang="zh-CN">
                <a:ea typeface="宋体" panose="02010600030101010101" pitchFamily="2" charset="-122"/>
              </a:rPr>
              <a:t>)</a:t>
            </a:r>
          </a:p>
        </p:txBody>
      </p:sp>
      <p:sp>
        <p:nvSpPr>
          <p:cNvPr id="41988" name="Content Placeholder 5">
            <a:extLst>
              <a:ext uri="{FF2B5EF4-FFF2-40B4-BE49-F238E27FC236}">
                <a16:creationId xmlns:a16="http://schemas.microsoft.com/office/drawing/2014/main" id="{FF3F25F2-9824-4FF5-8584-101EF1F57E73}"/>
              </a:ext>
            </a:extLst>
          </p:cNvPr>
          <p:cNvSpPr>
            <a:spLocks noGrp="1"/>
          </p:cNvSpPr>
          <p:nvPr>
            <p:ph idx="4294967295"/>
          </p:nvPr>
        </p:nvSpPr>
        <p:spPr>
          <a:xfrm>
            <a:off x="386680" y="1087437"/>
            <a:ext cx="11613976" cy="4683125"/>
          </a:xfrm>
        </p:spPr>
        <p:txBody>
          <a:bodyPr/>
          <a:lstStyle/>
          <a:p>
            <a:pPr eaLnBrk="1" hangingPunct="1"/>
            <a:r>
              <a:rPr lang="en-US" altLang="zh-CN" sz="2000">
                <a:ea typeface="宋体" panose="02010600030101010101" pitchFamily="2" charset="-122"/>
              </a:rPr>
              <a:t>Substitution function that takes a byte as an input, uses its first four bits as the row index and the last four bits as the column index, and outputs a byte using a table-lookup at the S-box</a:t>
            </a:r>
          </a:p>
          <a:p>
            <a:pPr eaLnBrk="1" hangingPunct="1"/>
            <a:r>
              <a:rPr lang="en-US" altLang="zh-CN" sz="2000">
                <a:ea typeface="宋体" panose="02010600030101010101" pitchFamily="2" charset="-122"/>
              </a:rPr>
              <a:t>Let </a:t>
            </a:r>
            <a:r>
              <a:rPr lang="en-US" altLang="zh-CN" sz="2000" i="1">
                <a:latin typeface="Times New Roman" panose="02020603050405020304" pitchFamily="18" charset="0"/>
                <a:ea typeface="宋体" panose="02010600030101010101" pitchFamily="2" charset="-122"/>
              </a:rPr>
              <a:t>A</a:t>
            </a:r>
            <a:r>
              <a:rPr lang="en-US" altLang="zh-CN" sz="2000">
                <a:ea typeface="宋体" panose="02010600030101010101" pitchFamily="2" charset="-122"/>
              </a:rPr>
              <a:t> be a state matrix. Then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0,0 </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     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0,1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0,2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baseline="-25000">
                <a:ea typeface="宋体" panose="02010600030101010101" pitchFamily="2" charset="-122"/>
              </a:rPr>
              <a:t> </a:t>
            </a:r>
            <a:r>
              <a:rPr lang="en-US" altLang="zh-CN" sz="200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C=</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 </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                                           							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	</a:t>
            </a: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3,3 </a:t>
            </a:r>
            <a:r>
              <a:rPr lang="en-US" altLang="zh-CN" sz="2000">
                <a:latin typeface="Times New Roman" panose="02020603050405020304" pitchFamily="18" charset="0"/>
                <a:ea typeface="宋体" panose="02010600030101010101" pitchFamily="2" charset="-122"/>
              </a:rPr>
              <a:t>)	</a:t>
            </a:r>
          </a:p>
          <a:p>
            <a:pPr eaLnBrk="1" hangingPunct="1"/>
            <a:r>
              <a:rPr lang="en-US" altLang="zh-CN" sz="2000" i="1">
                <a:latin typeface="Times New Roman" panose="02020603050405020304" pitchFamily="18" charset="0"/>
                <a:ea typeface="宋体" panose="02010600030101010101" pitchFamily="2" charset="-122"/>
              </a:rPr>
              <a:t>sub</a:t>
            </a:r>
            <a:r>
              <a:rPr lang="en-US" altLang="zh-CN" sz="2000" baseline="30000">
                <a:ea typeface="宋体" panose="02010600030101010101" pitchFamily="2" charset="-122"/>
              </a:rPr>
              <a:t>-1</a:t>
            </a:r>
            <a:r>
              <a:rPr lang="en-US" altLang="zh-CN" sz="200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ea typeface="宋体" panose="02010600030101010101" pitchFamily="2" charset="-122"/>
              </a:rPr>
              <a:t>) will just be the inverse substitution operation applied to the matrix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0,0 </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     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0,1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0,2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 =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	</a:t>
            </a: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3,3 </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endParaRPr lang="en-US" altLang="zh-CN" sz="2000">
              <a:ea typeface="宋体" panose="02010600030101010101" pitchFamily="2" charset="-122"/>
            </a:endParaRPr>
          </a:p>
          <a:p>
            <a:pPr eaLnBrk="1" hangingPunct="1"/>
            <a:r>
              <a:rPr lang="en-US" altLang="zh-CN" sz="2000">
                <a:ea typeface="宋体" panose="02010600030101010101" pitchFamily="2" charset="-122"/>
              </a:rPr>
              <a:t>We have </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sub</a:t>
            </a:r>
            <a:r>
              <a:rPr lang="en-US" altLang="zh-CN" sz="2000" i="1" baseline="30000">
                <a:latin typeface="Times New Roman" panose="02020603050405020304" pitchFamily="18" charset="0"/>
                <a:ea typeface="宋体" panose="02010600030101010101" pitchFamily="2" charset="-122"/>
              </a:rPr>
              <a:t>-</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A</a:t>
            </a:r>
          </a:p>
        </p:txBody>
      </p:sp>
      <p:sp>
        <p:nvSpPr>
          <p:cNvPr id="41989" name="AutoShape 5">
            <a:extLst>
              <a:ext uri="{FF2B5EF4-FFF2-40B4-BE49-F238E27FC236}">
                <a16:creationId xmlns:a16="http://schemas.microsoft.com/office/drawing/2014/main" id="{632770A1-9DBF-4F31-AEFD-EA0654B0372F}"/>
              </a:ext>
            </a:extLst>
          </p:cNvPr>
          <p:cNvSpPr>
            <a:spLocks noChangeArrowheads="1"/>
          </p:cNvSpPr>
          <p:nvPr/>
        </p:nvSpPr>
        <p:spPr bwMode="auto">
          <a:xfrm>
            <a:off x="6744072" y="2011253"/>
            <a:ext cx="4032445"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0" name="AutoShape 8">
            <a:extLst>
              <a:ext uri="{FF2B5EF4-FFF2-40B4-BE49-F238E27FC236}">
                <a16:creationId xmlns:a16="http://schemas.microsoft.com/office/drawing/2014/main" id="{05BB32FC-6229-4BF3-91E8-94C9BAEDBA0F}"/>
              </a:ext>
            </a:extLst>
          </p:cNvPr>
          <p:cNvSpPr>
            <a:spLocks noChangeArrowheads="1"/>
          </p:cNvSpPr>
          <p:nvPr/>
        </p:nvSpPr>
        <p:spPr bwMode="auto">
          <a:xfrm>
            <a:off x="5227721" y="3890907"/>
            <a:ext cx="482871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1" name="Line 9">
            <a:extLst>
              <a:ext uri="{FF2B5EF4-FFF2-40B4-BE49-F238E27FC236}">
                <a16:creationId xmlns:a16="http://schemas.microsoft.com/office/drawing/2014/main" id="{32D49F91-7694-4207-94F5-0A488BEA88DE}"/>
              </a:ext>
            </a:extLst>
          </p:cNvPr>
          <p:cNvSpPr>
            <a:spLocks noChangeShapeType="1"/>
          </p:cNvSpPr>
          <p:nvPr/>
        </p:nvSpPr>
        <p:spPr bwMode="auto">
          <a:xfrm>
            <a:off x="4800600" y="48768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Rectangle 1">
            <a:extLst>
              <a:ext uri="{FF2B5EF4-FFF2-40B4-BE49-F238E27FC236}">
                <a16:creationId xmlns:a16="http://schemas.microsoft.com/office/drawing/2014/main" id="{05A4B0C6-20B0-4AF5-A372-343B65E7BFCA}"/>
              </a:ext>
            </a:extLst>
          </p:cNvPr>
          <p:cNvSpPr/>
          <p:nvPr/>
        </p:nvSpPr>
        <p:spPr>
          <a:xfrm>
            <a:off x="10416480" y="3595159"/>
            <a:ext cx="195438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Inverse S-Box</a:t>
            </a:r>
            <a:endParaRPr lang="en-US" sz="3600"/>
          </a:p>
        </p:txBody>
      </p:sp>
      <p:sp>
        <p:nvSpPr>
          <p:cNvPr id="8" name="Rectangle 7">
            <a:extLst>
              <a:ext uri="{FF2B5EF4-FFF2-40B4-BE49-F238E27FC236}">
                <a16:creationId xmlns:a16="http://schemas.microsoft.com/office/drawing/2014/main" id="{2398A57E-CC1F-40BD-8B9E-15DD89E33109}"/>
              </a:ext>
            </a:extLst>
          </p:cNvPr>
          <p:cNvSpPr/>
          <p:nvPr/>
        </p:nvSpPr>
        <p:spPr>
          <a:xfrm>
            <a:off x="4166612" y="1750164"/>
            <a:ext cx="97174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S-Box</a:t>
            </a:r>
            <a:endParaRPr lang="en-US" sz="3600"/>
          </a:p>
        </p:txBody>
      </p:sp>
      <p:sp>
        <p:nvSpPr>
          <p:cNvPr id="10" name="Rectangle 9">
            <a:extLst>
              <a:ext uri="{FF2B5EF4-FFF2-40B4-BE49-F238E27FC236}">
                <a16:creationId xmlns:a16="http://schemas.microsoft.com/office/drawing/2014/main" id="{3411A45F-EAA4-4607-879D-9FD4171CD9F9}"/>
              </a:ext>
            </a:extLst>
          </p:cNvPr>
          <p:cNvSpPr/>
          <p:nvPr/>
        </p:nvSpPr>
        <p:spPr>
          <a:xfrm>
            <a:off x="859559" y="1957865"/>
            <a:ext cx="3048000"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1" name="AutoShape 5">
            <a:extLst>
              <a:ext uri="{FF2B5EF4-FFF2-40B4-BE49-F238E27FC236}">
                <a16:creationId xmlns:a16="http://schemas.microsoft.com/office/drawing/2014/main" id="{0295DD4E-22C9-44C2-B9AF-3BECDD2620D4}"/>
              </a:ext>
            </a:extLst>
          </p:cNvPr>
          <p:cNvSpPr>
            <a:spLocks noChangeArrowheads="1"/>
          </p:cNvSpPr>
          <p:nvPr/>
        </p:nvSpPr>
        <p:spPr bwMode="auto">
          <a:xfrm>
            <a:off x="695400" y="2073330"/>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 name="Arrow: Right 3">
            <a:extLst>
              <a:ext uri="{FF2B5EF4-FFF2-40B4-BE49-F238E27FC236}">
                <a16:creationId xmlns:a16="http://schemas.microsoft.com/office/drawing/2014/main" id="{4F28510A-3F48-4853-BBB7-DD66E9740710}"/>
              </a:ext>
            </a:extLst>
          </p:cNvPr>
          <p:cNvSpPr/>
          <p:nvPr/>
        </p:nvSpPr>
        <p:spPr bwMode="auto">
          <a:xfrm>
            <a:off x="4380438" y="2450732"/>
            <a:ext cx="544091" cy="36289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Arrow: Right 12">
            <a:extLst>
              <a:ext uri="{FF2B5EF4-FFF2-40B4-BE49-F238E27FC236}">
                <a16:creationId xmlns:a16="http://schemas.microsoft.com/office/drawing/2014/main" id="{567EB12A-ED2E-486B-9E79-F6980DD65EE6}"/>
              </a:ext>
            </a:extLst>
          </p:cNvPr>
          <p:cNvSpPr/>
          <p:nvPr/>
        </p:nvSpPr>
        <p:spPr bwMode="auto">
          <a:xfrm rot="5400000">
            <a:off x="9843935" y="4012815"/>
            <a:ext cx="739512" cy="3145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80236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58853"/>
            <a:ext cx="8229600" cy="523210"/>
          </a:xfrm>
        </p:spPr>
        <p:txBody>
          <a:bodyPr wrap="square">
            <a:spAutoFit/>
          </a:bodyPr>
          <a:lstStyle/>
          <a:p>
            <a:r>
              <a:rPr lang="en-IN" altLang="en-US" sz="2800" spc="-400">
                <a:ea typeface="ヒラギノ角ゴ Pro W3" charset="-128"/>
              </a:rPr>
              <a:t>A E </a:t>
            </a:r>
            <a:r>
              <a:rPr lang="en-IN" altLang="en-US" sz="2800">
                <a:ea typeface="ヒラギノ角ゴ Pro W3" charset="-128"/>
              </a:rPr>
              <a:t>S Row and Column Operations</a:t>
            </a:r>
            <a:endParaRPr lang="en-US" sz="2000"/>
          </a:p>
        </p:txBody>
      </p:sp>
      <p:pic>
        <p:nvPicPr>
          <p:cNvPr id="7" name="Picture 2" descr="a. Shift row transformation: A 16-byte square has first column from s sub 0,0 to s sub 3,0 and first row from s sub 0,0 to s sub 0,3. The bottom three rows have cells shifted: second row with cells s sub 1,1, s sub 1,2, s sub 1,3, and s sub 1,0; third row with cells s sub 2,2, s sub 2,3, s sub 2,0, and s sub 2,1; fourth row with cells s sub 3,3, s sub 3,0, s sub 3,1, and s sub 1,2.&#10;b. Mix column transformation: The 16-byte square has arrows from each column leading to a matrix equation, with numbers 1 through 3 in a 4-by-4 matrix multiplied by a column to get another column, to get a 16-byte square with prime number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919536" y="908720"/>
            <a:ext cx="7056784" cy="560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26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a:ea typeface="宋体" panose="02010600030101010101" pitchFamily="2" charset="-122"/>
              </a:rPr>
              <a:t>Shift-Rows (</a:t>
            </a:r>
            <a:r>
              <a:rPr lang="en-US" altLang="zh-CN" i="1" err="1">
                <a:latin typeface="Times New Roman" panose="02020603050405020304" pitchFamily="18" charset="0"/>
                <a:ea typeface="宋体" panose="02010600030101010101" pitchFamily="2" charset="-122"/>
              </a:rPr>
              <a:t>shr</a:t>
            </a:r>
            <a:r>
              <a:rPr lang="en-US" altLang="zh-CN">
                <a:ea typeface="宋体" panose="02010600030101010101" pitchFamily="2" charset="-122"/>
              </a:rPr>
              <a:t>)</a:t>
            </a:r>
          </a:p>
        </p:txBody>
      </p:sp>
      <p:sp>
        <p:nvSpPr>
          <p:cNvPr id="43012" name="Content Placeholder 5">
            <a:extLst>
              <a:ext uri="{FF2B5EF4-FFF2-40B4-BE49-F238E27FC236}">
                <a16:creationId xmlns:a16="http://schemas.microsoft.com/office/drawing/2014/main" id="{9548B17D-A8E7-43C9-9268-A95E83FFD58E}"/>
              </a:ext>
            </a:extLst>
          </p:cNvPr>
          <p:cNvSpPr>
            <a:spLocks noGrp="1"/>
          </p:cNvSpPr>
          <p:nvPr>
            <p:ph idx="4294967295"/>
          </p:nvPr>
        </p:nvSpPr>
        <p:spPr>
          <a:xfrm>
            <a:off x="407368" y="1223169"/>
            <a:ext cx="11089232" cy="4411662"/>
          </a:xfrm>
        </p:spPr>
        <p:txBody>
          <a:bodyPr/>
          <a:lstStyle/>
          <a:p>
            <a:pPr eaLnBrk="1" hangingPunct="1"/>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performs a left-circular-shift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a:t>
            </a:r>
            <a:r>
              <a:rPr lang="en-US" altLang="zh-CN" sz="2400">
                <a:ea typeface="宋体" panose="02010600030101010101" pitchFamily="2" charset="-122"/>
              </a:rPr>
              <a:t> times on the </a:t>
            </a:r>
            <a:r>
              <a:rPr lang="en-US" altLang="zh-CN" sz="2400" i="1" err="1">
                <a:latin typeface="Times New Roman" panose="02020603050405020304" pitchFamily="18" charset="0"/>
                <a:ea typeface="宋体" panose="02010600030101010101" pitchFamily="2" charset="-122"/>
              </a:rPr>
              <a:t>i</a:t>
            </a:r>
            <a:r>
              <a:rPr lang="en-US" altLang="zh-CN" sz="2400" err="1">
                <a:ea typeface="宋体" panose="02010600030101010101" pitchFamily="2" charset="-122"/>
              </a:rPr>
              <a:t>-th</a:t>
            </a:r>
            <a:r>
              <a:rPr lang="en-US" altLang="zh-CN" sz="2400">
                <a:ea typeface="宋体" panose="02010600030101010101" pitchFamily="2" charset="-122"/>
              </a:rPr>
              <a:t> row in the matrix </a:t>
            </a:r>
            <a:r>
              <a:rPr lang="en-US" altLang="zh-CN" sz="2400" i="1">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a:ea typeface="宋体" panose="02010600030101010101" pitchFamily="2" charset="-122"/>
              </a:rPr>
              <a:t>a</a:t>
            </a:r>
            <a:r>
              <a:rPr lang="en-US" altLang="zh-CN" sz="2400" baseline="-25000">
                <a:ea typeface="宋体" panose="02010600030101010101" pitchFamily="2" charset="-122"/>
              </a:rPr>
              <a:t>0,1     </a:t>
            </a:r>
            <a:r>
              <a:rPr lang="en-US" altLang="zh-CN" sz="2400">
                <a:ea typeface="宋体" panose="02010600030101010101" pitchFamily="2" charset="-122"/>
              </a:rPr>
              <a:t>a</a:t>
            </a:r>
            <a:r>
              <a:rPr lang="en-US" altLang="zh-CN" sz="2400" baseline="-25000">
                <a:ea typeface="宋体" panose="02010600030101010101" pitchFamily="2" charset="-122"/>
              </a:rPr>
              <a:t>0,2     </a:t>
            </a:r>
            <a:r>
              <a:rPr lang="en-US" altLang="zh-CN" sz="2400">
                <a:ea typeface="宋体" panose="02010600030101010101" pitchFamily="2" charset="-122"/>
              </a:rPr>
              <a:t>a</a:t>
            </a:r>
            <a:r>
              <a:rPr lang="en-US" altLang="zh-CN" sz="2400" baseline="-25000">
                <a:ea typeface="宋体" panose="02010600030101010101" pitchFamily="2" charset="-122"/>
              </a:rPr>
              <a:t>0,3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  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     </a:t>
            </a:r>
            <a:r>
              <a:rPr lang="en-US" altLang="zh-CN" sz="2400">
                <a:ea typeface="宋体" panose="02010600030101010101" pitchFamily="2" charset="-122"/>
              </a:rPr>
              <a:t>a</a:t>
            </a:r>
            <a:r>
              <a:rPr lang="en-US" altLang="zh-CN" sz="2400" baseline="-25000">
                <a:ea typeface="宋体" panose="02010600030101010101" pitchFamily="2" charset="-122"/>
              </a:rPr>
              <a:t>1,0	      = C</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     </a:t>
            </a:r>
            <a:r>
              <a:rPr lang="en-US" altLang="zh-CN" sz="2400">
                <a:ea typeface="宋体" panose="02010600030101010101" pitchFamily="2" charset="-122"/>
              </a:rPr>
              <a:t>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3,3     </a:t>
            </a:r>
            <a:r>
              <a:rPr lang="en-US" altLang="zh-CN" sz="2400">
                <a:ea typeface="宋体" panose="02010600030101010101" pitchFamily="2" charset="-122"/>
              </a:rPr>
              <a:t>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performs a right-circular-shift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a:t>
            </a:r>
            <a:r>
              <a:rPr lang="en-US" altLang="zh-CN" sz="2400">
                <a:ea typeface="宋体" panose="02010600030101010101" pitchFamily="2" charset="-122"/>
              </a:rPr>
              <a:t> times on the </a:t>
            </a:r>
            <a:r>
              <a:rPr lang="en-US" altLang="zh-CN" sz="2400" i="1" err="1">
                <a:latin typeface="Times New Roman" panose="02020603050405020304" pitchFamily="18" charset="0"/>
                <a:ea typeface="宋体" panose="02010600030101010101" pitchFamily="2" charset="-122"/>
              </a:rPr>
              <a:t>i</a:t>
            </a:r>
            <a:r>
              <a:rPr lang="en-US" altLang="zh-CN" sz="2400" err="1">
                <a:ea typeface="宋体" panose="02010600030101010101" pitchFamily="2" charset="-122"/>
              </a:rPr>
              <a:t>-th</a:t>
            </a:r>
            <a:r>
              <a:rPr lang="en-US" altLang="zh-CN" sz="2400">
                <a:ea typeface="宋体" panose="02010600030101010101" pitchFamily="2" charset="-122"/>
              </a:rPr>
              <a:t> row in the matrix </a:t>
            </a:r>
            <a:r>
              <a:rPr lang="en-US" altLang="zh-CN" sz="2400" i="1">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a:ea typeface="宋体" panose="02010600030101010101" pitchFamily="2" charset="-122"/>
              </a:rPr>
              <a:t>a</a:t>
            </a:r>
            <a:r>
              <a:rPr lang="en-US" altLang="zh-CN" sz="2400" baseline="-25000">
                <a:ea typeface="宋体" panose="02010600030101010101" pitchFamily="2" charset="-122"/>
              </a:rPr>
              <a:t>0,1     </a:t>
            </a:r>
            <a:r>
              <a:rPr lang="en-US" altLang="zh-CN" sz="2400">
                <a:ea typeface="宋体" panose="02010600030101010101" pitchFamily="2" charset="-122"/>
              </a:rPr>
              <a:t>a</a:t>
            </a:r>
            <a:r>
              <a:rPr lang="en-US" altLang="zh-CN" sz="2400" baseline="-25000">
                <a:ea typeface="宋体" panose="02010600030101010101" pitchFamily="2" charset="-122"/>
              </a:rPr>
              <a:t>0,2     </a:t>
            </a:r>
            <a:r>
              <a:rPr lang="en-US" altLang="zh-CN" sz="2400">
                <a:ea typeface="宋体" panose="02010600030101010101" pitchFamily="2" charset="-122"/>
              </a:rPr>
              <a:t>a</a:t>
            </a:r>
            <a:r>
              <a:rPr lang="en-US" altLang="zh-CN" sz="2400" baseline="-25000">
                <a:ea typeface="宋体" panose="02010600030101010101" pitchFamily="2" charset="-122"/>
              </a:rPr>
              <a:t>0,3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ea typeface="宋体" panose="02010600030101010101" pitchFamily="2" charset="-122"/>
              </a:rPr>
              <a:t>1</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a</a:t>
            </a:r>
            <a:r>
              <a:rPr lang="en-US" altLang="zh-CN" sz="2400" baseline="-25000">
                <a:ea typeface="宋体" panose="02010600030101010101" pitchFamily="2" charset="-122"/>
              </a:rPr>
              <a:t>1,0     </a:t>
            </a:r>
            <a:r>
              <a:rPr lang="en-US" altLang="zh-CN" sz="2400">
                <a:ea typeface="宋体" panose="02010600030101010101" pitchFamily="2" charset="-122"/>
              </a:rPr>
              <a:t>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r>
              <a:rPr lang="en-US" altLang="zh-CN" sz="2400">
                <a:ea typeface="宋体" panose="02010600030101010101" pitchFamily="2" charset="-122"/>
              </a:rPr>
              <a:t>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r>
              <a:rPr lang="en-US" altLang="zh-CN" sz="2400">
                <a:ea typeface="宋体" panose="02010600030101010101" pitchFamily="2" charset="-122"/>
              </a:rPr>
              <a:t>a</a:t>
            </a:r>
            <a:r>
              <a:rPr lang="en-US" altLang="zh-CN" sz="2400" baseline="-25000">
                <a:ea typeface="宋体" panose="02010600030101010101" pitchFamily="2" charset="-122"/>
              </a:rPr>
              <a:t>3,3	</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r>
              <a:rPr lang="en-US" altLang="zh-CN" sz="2400">
                <a:ea typeface="宋体" panose="02010600030101010101" pitchFamily="2" charset="-122"/>
              </a:rPr>
              <a:t>We have </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p>
        </p:txBody>
      </p:sp>
      <p:sp>
        <p:nvSpPr>
          <p:cNvPr id="43013" name="AutoShape 5">
            <a:extLst>
              <a:ext uri="{FF2B5EF4-FFF2-40B4-BE49-F238E27FC236}">
                <a16:creationId xmlns:a16="http://schemas.microsoft.com/office/drawing/2014/main" id="{EEA882E3-01E8-43DF-8EEB-50A58F12B373}"/>
              </a:ext>
            </a:extLst>
          </p:cNvPr>
          <p:cNvSpPr>
            <a:spLocks noChangeArrowheads="1"/>
          </p:cNvSpPr>
          <p:nvPr/>
        </p:nvSpPr>
        <p:spPr bwMode="auto">
          <a:xfrm>
            <a:off x="5984182" y="2026821"/>
            <a:ext cx="2952328" cy="182425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3014" name="AutoShape 7">
            <a:extLst>
              <a:ext uri="{FF2B5EF4-FFF2-40B4-BE49-F238E27FC236}">
                <a16:creationId xmlns:a16="http://schemas.microsoft.com/office/drawing/2014/main" id="{E82634FE-A95A-4AE6-B6FE-31825075D3D8}"/>
              </a:ext>
            </a:extLst>
          </p:cNvPr>
          <p:cNvSpPr>
            <a:spLocks noChangeArrowheads="1"/>
          </p:cNvSpPr>
          <p:nvPr/>
        </p:nvSpPr>
        <p:spPr bwMode="auto">
          <a:xfrm>
            <a:off x="5735960" y="4619196"/>
            <a:ext cx="3200550" cy="205016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6" name="Rectangle 5">
            <a:extLst>
              <a:ext uri="{FF2B5EF4-FFF2-40B4-BE49-F238E27FC236}">
                <a16:creationId xmlns:a16="http://schemas.microsoft.com/office/drawing/2014/main" id="{3411A45F-EAA4-4607-879D-9FD4171CD9F9}"/>
              </a:ext>
            </a:extLst>
          </p:cNvPr>
          <p:cNvSpPr/>
          <p:nvPr/>
        </p:nvSpPr>
        <p:spPr>
          <a:xfrm>
            <a:off x="695400" y="191135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531241" y="2026821"/>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Arrow: Right 1">
            <a:extLst>
              <a:ext uri="{FF2B5EF4-FFF2-40B4-BE49-F238E27FC236}">
                <a16:creationId xmlns:a16="http://schemas.microsoft.com/office/drawing/2014/main" id="{20617507-6614-47CB-BAD4-89A71BE50999}"/>
              </a:ext>
            </a:extLst>
          </p:cNvPr>
          <p:cNvSpPr/>
          <p:nvPr/>
        </p:nvSpPr>
        <p:spPr bwMode="auto">
          <a:xfrm>
            <a:off x="4299962" y="2590835"/>
            <a:ext cx="427886" cy="2548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8" name="Straight Arrow Connector 7">
            <a:extLst>
              <a:ext uri="{FF2B5EF4-FFF2-40B4-BE49-F238E27FC236}">
                <a16:creationId xmlns:a16="http://schemas.microsoft.com/office/drawing/2014/main" id="{2DB4924C-C2F8-468F-BEAA-CC445D4C4271}"/>
              </a:ext>
            </a:extLst>
          </p:cNvPr>
          <p:cNvCxnSpPr>
            <a:cxnSpLocks/>
          </p:cNvCxnSpPr>
          <p:nvPr/>
        </p:nvCxnSpPr>
        <p:spPr bwMode="auto">
          <a:xfrm flipH="1">
            <a:off x="3863752" y="22048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C6928B6F-6FCA-451E-B034-BBD1EB04C042}"/>
              </a:ext>
            </a:extLst>
          </p:cNvPr>
          <p:cNvSpPr txBox="1"/>
          <p:nvPr/>
        </p:nvSpPr>
        <p:spPr>
          <a:xfrm>
            <a:off x="3935760" y="1772816"/>
            <a:ext cx="364202" cy="523220"/>
          </a:xfrm>
          <a:prstGeom prst="rect">
            <a:avLst/>
          </a:prstGeom>
          <a:noFill/>
        </p:spPr>
        <p:txBody>
          <a:bodyPr wrap="none" rtlCol="0">
            <a:spAutoFit/>
          </a:bodyPr>
          <a:lstStyle/>
          <a:p>
            <a:r>
              <a:rPr lang="en-US"/>
              <a:t>0</a:t>
            </a:r>
          </a:p>
        </p:txBody>
      </p:sp>
      <p:cxnSp>
        <p:nvCxnSpPr>
          <p:cNvPr id="15" name="Straight Arrow Connector 14">
            <a:extLst>
              <a:ext uri="{FF2B5EF4-FFF2-40B4-BE49-F238E27FC236}">
                <a16:creationId xmlns:a16="http://schemas.microsoft.com/office/drawing/2014/main" id="{64EF7E28-52DB-4611-89F3-D78F78AEF12A}"/>
              </a:ext>
            </a:extLst>
          </p:cNvPr>
          <p:cNvCxnSpPr>
            <a:cxnSpLocks/>
          </p:cNvCxnSpPr>
          <p:nvPr/>
        </p:nvCxnSpPr>
        <p:spPr bwMode="auto">
          <a:xfrm flipH="1">
            <a:off x="3791744" y="2617748"/>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CE5247F5-A48B-4367-8C95-0BC0583FB013}"/>
              </a:ext>
            </a:extLst>
          </p:cNvPr>
          <p:cNvSpPr txBox="1"/>
          <p:nvPr/>
        </p:nvSpPr>
        <p:spPr>
          <a:xfrm>
            <a:off x="3935760" y="2185700"/>
            <a:ext cx="364202" cy="523220"/>
          </a:xfrm>
          <a:prstGeom prst="rect">
            <a:avLst/>
          </a:prstGeom>
          <a:noFill/>
        </p:spPr>
        <p:txBody>
          <a:bodyPr wrap="none" rtlCol="0">
            <a:spAutoFit/>
          </a:bodyPr>
          <a:lstStyle/>
          <a:p>
            <a:r>
              <a:rPr lang="en-US"/>
              <a:t>1</a:t>
            </a:r>
          </a:p>
        </p:txBody>
      </p:sp>
      <p:cxnSp>
        <p:nvCxnSpPr>
          <p:cNvPr id="19" name="Straight Arrow Connector 18">
            <a:extLst>
              <a:ext uri="{FF2B5EF4-FFF2-40B4-BE49-F238E27FC236}">
                <a16:creationId xmlns:a16="http://schemas.microsoft.com/office/drawing/2014/main" id="{07141CEE-238C-4358-91BC-53ADC257019F}"/>
              </a:ext>
            </a:extLst>
          </p:cNvPr>
          <p:cNvCxnSpPr>
            <a:cxnSpLocks/>
          </p:cNvCxnSpPr>
          <p:nvPr/>
        </p:nvCxnSpPr>
        <p:spPr bwMode="auto">
          <a:xfrm flipH="1">
            <a:off x="3791744" y="306896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8361ADA0-3724-4446-B981-4EBAE97BAB0F}"/>
              </a:ext>
            </a:extLst>
          </p:cNvPr>
          <p:cNvSpPr txBox="1"/>
          <p:nvPr/>
        </p:nvSpPr>
        <p:spPr>
          <a:xfrm>
            <a:off x="3863752" y="2636912"/>
            <a:ext cx="453970" cy="523220"/>
          </a:xfrm>
          <a:prstGeom prst="rect">
            <a:avLst/>
          </a:prstGeom>
          <a:noFill/>
        </p:spPr>
        <p:txBody>
          <a:bodyPr wrap="none" rtlCol="0">
            <a:spAutoFit/>
          </a:bodyPr>
          <a:lstStyle/>
          <a:p>
            <a:r>
              <a:rPr lang="en-US"/>
              <a:t> 2</a:t>
            </a:r>
          </a:p>
        </p:txBody>
      </p:sp>
      <p:cxnSp>
        <p:nvCxnSpPr>
          <p:cNvPr id="21" name="Straight Arrow Connector 20">
            <a:extLst>
              <a:ext uri="{FF2B5EF4-FFF2-40B4-BE49-F238E27FC236}">
                <a16:creationId xmlns:a16="http://schemas.microsoft.com/office/drawing/2014/main" id="{E694BFB3-40A9-4539-B6B6-02C06DEF7214}"/>
              </a:ext>
            </a:extLst>
          </p:cNvPr>
          <p:cNvCxnSpPr>
            <a:cxnSpLocks/>
          </p:cNvCxnSpPr>
          <p:nvPr/>
        </p:nvCxnSpPr>
        <p:spPr bwMode="auto">
          <a:xfrm flipH="1">
            <a:off x="3791744" y="342900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AD45744D-6D3C-45D3-B516-206D987EEA18}"/>
              </a:ext>
            </a:extLst>
          </p:cNvPr>
          <p:cNvSpPr txBox="1"/>
          <p:nvPr/>
        </p:nvSpPr>
        <p:spPr>
          <a:xfrm>
            <a:off x="3935760" y="2996952"/>
            <a:ext cx="364202" cy="523220"/>
          </a:xfrm>
          <a:prstGeom prst="rect">
            <a:avLst/>
          </a:prstGeom>
          <a:noFill/>
        </p:spPr>
        <p:txBody>
          <a:bodyPr wrap="none" rtlCol="0">
            <a:spAutoFit/>
          </a:bodyPr>
          <a:lstStyle/>
          <a:p>
            <a:r>
              <a:rPr lang="en-US"/>
              <a:t>3</a:t>
            </a:r>
          </a:p>
        </p:txBody>
      </p:sp>
    </p:spTree>
    <p:extLst>
      <p:ext uri="{BB962C8B-B14F-4D97-AF65-F5344CB8AC3E}">
        <p14:creationId xmlns:p14="http://schemas.microsoft.com/office/powerpoint/2010/main" val="61323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33365"/>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11424" y="1196752"/>
            <a:ext cx="8278688" cy="4967287"/>
          </a:xfrm>
        </p:spPr>
        <p:txBody>
          <a:bodyPr/>
          <a:lstStyle/>
          <a:p>
            <a:pPr eaLnBrk="1" hangingPunct="1">
              <a:spcBef>
                <a:spcPct val="25000"/>
              </a:spcBef>
            </a:pPr>
            <a:r>
              <a:rPr lang="en-GB" altLang="en-US"/>
              <a:t>Stream Cipher</a:t>
            </a:r>
          </a:p>
          <a:p>
            <a:pPr eaLnBrk="1" hangingPunct="1">
              <a:spcBef>
                <a:spcPct val="25000"/>
              </a:spcBef>
            </a:pPr>
            <a:r>
              <a:rPr lang="en-GB" altLang="en-US"/>
              <a:t>Block cipher</a:t>
            </a:r>
          </a:p>
          <a:p>
            <a:pPr lvl="1" eaLnBrk="1" hangingPunct="1">
              <a:spcBef>
                <a:spcPct val="25000"/>
              </a:spcBef>
            </a:pPr>
            <a:r>
              <a:rPr lang="en-GB" altLang="en-US"/>
              <a:t>Data Encryption Standard (DES)</a:t>
            </a:r>
          </a:p>
          <a:p>
            <a:pPr lvl="1" eaLnBrk="1" hangingPunct="1">
              <a:spcBef>
                <a:spcPct val="25000"/>
              </a:spcBef>
            </a:pPr>
            <a:r>
              <a:rPr lang="en-GB" altLang="en-US">
                <a:solidFill>
                  <a:srgbClr val="FF0000"/>
                </a:solidFill>
              </a:rPr>
              <a:t>Advanced Encryption Standard (AES)</a:t>
            </a:r>
          </a:p>
          <a:p>
            <a:pPr lvl="1" eaLnBrk="1" hangingPunct="1">
              <a:spcBef>
                <a:spcPct val="25000"/>
              </a:spcBef>
            </a:pPr>
            <a:r>
              <a:rPr lang="en-GB" altLang="en-US">
                <a:solidFill>
                  <a:srgbClr val="FF0000"/>
                </a:solidFill>
              </a:rPr>
              <a:t> Mode of operation</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a:ea typeface="宋体" panose="02010600030101010101" pitchFamily="2" charset="-122"/>
              </a:rPr>
              <a:t>Mix-Columns (</a:t>
            </a:r>
            <a:r>
              <a:rPr lang="en-US" altLang="zh-CN" i="1">
                <a:latin typeface="Times New Roman" panose="02020603050405020304" pitchFamily="18" charset="0"/>
                <a:ea typeface="宋体" panose="02010600030101010101" pitchFamily="2" charset="-122"/>
              </a:rPr>
              <a:t>mic</a:t>
            </a:r>
            <a:r>
              <a:rPr lang="en-US" altLang="zh-CN">
                <a:ea typeface="宋体" panose="02010600030101010101" pitchFamily="2" charset="-122"/>
              </a:rPr>
              <a:t>)</a:t>
            </a:r>
          </a:p>
        </p:txBody>
      </p:sp>
      <p:sp>
        <p:nvSpPr>
          <p:cNvPr id="6" name="Rectangle 5">
            <a:extLst>
              <a:ext uri="{FF2B5EF4-FFF2-40B4-BE49-F238E27FC236}">
                <a16:creationId xmlns:a16="http://schemas.microsoft.com/office/drawing/2014/main" id="{3411A45F-EAA4-4607-879D-9FD4171CD9F9}"/>
              </a:ext>
            </a:extLst>
          </p:cNvPr>
          <p:cNvSpPr/>
          <p:nvPr/>
        </p:nvSpPr>
        <p:spPr>
          <a:xfrm>
            <a:off x="863588" y="117509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811500" y="1244522"/>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 name="TextBox 2">
            <a:extLst>
              <a:ext uri="{FF2B5EF4-FFF2-40B4-BE49-F238E27FC236}">
                <a16:creationId xmlns:a16="http://schemas.microsoft.com/office/drawing/2014/main" id="{2FA73596-A520-4BAA-B000-9C996DE0B699}"/>
              </a:ext>
            </a:extLst>
          </p:cNvPr>
          <p:cNvSpPr txBox="1"/>
          <p:nvPr/>
        </p:nvSpPr>
        <p:spPr>
          <a:xfrm>
            <a:off x="183571" y="1769155"/>
            <a:ext cx="646331" cy="523220"/>
          </a:xfrm>
          <a:prstGeom prst="rect">
            <a:avLst/>
          </a:prstGeom>
          <a:noFill/>
        </p:spPr>
        <p:txBody>
          <a:bodyPr wrap="none" rtlCol="0">
            <a:spAutoFit/>
          </a:bodyPr>
          <a:lstStyle/>
          <a:p>
            <a:r>
              <a:rPr lang="en-US"/>
              <a:t>A=</a:t>
            </a:r>
          </a:p>
        </p:txBody>
      </p:sp>
      <p:sp>
        <p:nvSpPr>
          <p:cNvPr id="23" name="Rectangle 22">
            <a:extLst>
              <a:ext uri="{FF2B5EF4-FFF2-40B4-BE49-F238E27FC236}">
                <a16:creationId xmlns:a16="http://schemas.microsoft.com/office/drawing/2014/main" id="{E4FB1ACE-6171-4E5E-B452-182F4D43C0BD}"/>
              </a:ext>
            </a:extLst>
          </p:cNvPr>
          <p:cNvSpPr/>
          <p:nvPr/>
        </p:nvSpPr>
        <p:spPr>
          <a:xfrm>
            <a:off x="5833218" y="1316172"/>
            <a:ext cx="2138597"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2</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3</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2     3</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1     1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2     3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1     2</a:t>
            </a:r>
            <a:r>
              <a:rPr lang="en-US" altLang="zh-CN" sz="2400">
                <a:ea typeface="宋体" panose="02010600030101010101" pitchFamily="2" charset="-122"/>
              </a:rPr>
              <a:t>	</a:t>
            </a:r>
            <a:endParaRPr lang="en-US" sz="2400"/>
          </a:p>
        </p:txBody>
      </p:sp>
      <p:sp>
        <p:nvSpPr>
          <p:cNvPr id="24" name="AutoShape 5">
            <a:extLst>
              <a:ext uri="{FF2B5EF4-FFF2-40B4-BE49-F238E27FC236}">
                <a16:creationId xmlns:a16="http://schemas.microsoft.com/office/drawing/2014/main" id="{DCDB9597-D1A2-4FFB-9312-6D38F417E671}"/>
              </a:ext>
            </a:extLst>
          </p:cNvPr>
          <p:cNvSpPr>
            <a:spLocks noChangeArrowheads="1"/>
          </p:cNvSpPr>
          <p:nvPr/>
        </p:nvSpPr>
        <p:spPr bwMode="auto">
          <a:xfrm>
            <a:off x="8387199" y="1257137"/>
            <a:ext cx="3048000" cy="1694682"/>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8" name="Rectangle 27">
            <a:extLst>
              <a:ext uri="{FF2B5EF4-FFF2-40B4-BE49-F238E27FC236}">
                <a16:creationId xmlns:a16="http://schemas.microsoft.com/office/drawing/2014/main" id="{85FF6FD3-74BC-4CCB-9C05-C84290686ED8}"/>
              </a:ext>
            </a:extLst>
          </p:cNvPr>
          <p:cNvSpPr/>
          <p:nvPr/>
        </p:nvSpPr>
        <p:spPr>
          <a:xfrm>
            <a:off x="6834908" y="352768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29" name="AutoShape 5">
            <a:extLst>
              <a:ext uri="{FF2B5EF4-FFF2-40B4-BE49-F238E27FC236}">
                <a16:creationId xmlns:a16="http://schemas.microsoft.com/office/drawing/2014/main" id="{7D856646-AD33-4C27-A06A-DD18FC936A48}"/>
              </a:ext>
            </a:extLst>
          </p:cNvPr>
          <p:cNvSpPr>
            <a:spLocks noChangeArrowheads="1"/>
          </p:cNvSpPr>
          <p:nvPr/>
        </p:nvSpPr>
        <p:spPr bwMode="auto">
          <a:xfrm>
            <a:off x="6499379" y="3500374"/>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5" name="TextBox 4">
            <a:extLst>
              <a:ext uri="{FF2B5EF4-FFF2-40B4-BE49-F238E27FC236}">
                <a16:creationId xmlns:a16="http://schemas.microsoft.com/office/drawing/2014/main" id="{9A669A2E-485D-4674-B95B-B33D7FE7508D}"/>
              </a:ext>
            </a:extLst>
          </p:cNvPr>
          <p:cNvSpPr txBox="1"/>
          <p:nvPr/>
        </p:nvSpPr>
        <p:spPr>
          <a:xfrm>
            <a:off x="794921" y="5726929"/>
            <a:ext cx="10068782" cy="584775"/>
          </a:xfrm>
          <a:prstGeom prst="rect">
            <a:avLst/>
          </a:prstGeom>
          <a:noFill/>
        </p:spPr>
        <p:txBody>
          <a:bodyPr wrap="none" rtlCol="0">
            <a:spAutoFit/>
          </a:bodyPr>
          <a:lstStyle/>
          <a:p>
            <a:r>
              <a:rPr lang="en-US" sz="3200"/>
              <a:t>Addition, subtraction, multiplication, and division on bytes?</a:t>
            </a:r>
          </a:p>
        </p:txBody>
      </p:sp>
      <p:pic>
        <p:nvPicPr>
          <p:cNvPr id="2" name="Picture 1">
            <a:extLst>
              <a:ext uri="{FF2B5EF4-FFF2-40B4-BE49-F238E27FC236}">
                <a16:creationId xmlns:a16="http://schemas.microsoft.com/office/drawing/2014/main" id="{EEBCF96D-285E-4A3D-817B-1294F909C163}"/>
              </a:ext>
            </a:extLst>
          </p:cNvPr>
          <p:cNvPicPr>
            <a:picLocks noChangeAspect="1"/>
          </p:cNvPicPr>
          <p:nvPr/>
        </p:nvPicPr>
        <p:blipFill>
          <a:blip r:embed="rId3"/>
          <a:stretch>
            <a:fillRect/>
          </a:stretch>
        </p:blipFill>
        <p:spPr>
          <a:xfrm>
            <a:off x="2571592" y="3345610"/>
            <a:ext cx="3749709" cy="1997914"/>
          </a:xfrm>
          <a:prstGeom prst="rect">
            <a:avLst/>
          </a:prstGeom>
        </p:spPr>
      </p:pic>
      <p:sp>
        <p:nvSpPr>
          <p:cNvPr id="8" name="TextBox 7">
            <a:extLst>
              <a:ext uri="{FF2B5EF4-FFF2-40B4-BE49-F238E27FC236}">
                <a16:creationId xmlns:a16="http://schemas.microsoft.com/office/drawing/2014/main" id="{F2752CF5-CE23-4FA3-B678-E91E379B9F00}"/>
              </a:ext>
            </a:extLst>
          </p:cNvPr>
          <p:cNvSpPr txBox="1"/>
          <p:nvPr/>
        </p:nvSpPr>
        <p:spPr>
          <a:xfrm>
            <a:off x="6383986" y="654653"/>
            <a:ext cx="503664" cy="523220"/>
          </a:xfrm>
          <a:prstGeom prst="rect">
            <a:avLst/>
          </a:prstGeom>
          <a:noFill/>
        </p:spPr>
        <p:txBody>
          <a:bodyPr wrap="none" rtlCol="0">
            <a:spAutoFit/>
          </a:bodyPr>
          <a:lstStyle/>
          <a:p>
            <a:r>
              <a:rPr lang="en-US"/>
              <a:t>M</a:t>
            </a:r>
          </a:p>
        </p:txBody>
      </p:sp>
      <p:sp>
        <p:nvSpPr>
          <p:cNvPr id="9" name="Arrow: Right 8">
            <a:extLst>
              <a:ext uri="{FF2B5EF4-FFF2-40B4-BE49-F238E27FC236}">
                <a16:creationId xmlns:a16="http://schemas.microsoft.com/office/drawing/2014/main" id="{D85F1027-4585-4F18-BA24-6E3DBD8381DD}"/>
              </a:ext>
            </a:extLst>
          </p:cNvPr>
          <p:cNvSpPr/>
          <p:nvPr/>
        </p:nvSpPr>
        <p:spPr bwMode="auto">
          <a:xfrm>
            <a:off x="4511823" y="1769155"/>
            <a:ext cx="712307" cy="363701"/>
          </a:xfrm>
          <a:prstGeom prst="right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0" name="Rectangle 9">
            <a:extLst>
              <a:ext uri="{FF2B5EF4-FFF2-40B4-BE49-F238E27FC236}">
                <a16:creationId xmlns:a16="http://schemas.microsoft.com/office/drawing/2014/main" id="{CFE6B0BE-0E0A-453E-A1F9-82906267DE9C}"/>
              </a:ext>
            </a:extLst>
          </p:cNvPr>
          <p:cNvSpPr/>
          <p:nvPr/>
        </p:nvSpPr>
        <p:spPr>
          <a:xfrm>
            <a:off x="8442167" y="1189568"/>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2" name="AutoShape 5">
            <a:extLst>
              <a:ext uri="{FF2B5EF4-FFF2-40B4-BE49-F238E27FC236}">
                <a16:creationId xmlns:a16="http://schemas.microsoft.com/office/drawing/2014/main" id="{26FBCBD7-CF51-4CFD-A7D1-74167044ED3D}"/>
              </a:ext>
            </a:extLst>
          </p:cNvPr>
          <p:cNvSpPr>
            <a:spLocks noChangeArrowheads="1"/>
          </p:cNvSpPr>
          <p:nvPr/>
        </p:nvSpPr>
        <p:spPr bwMode="auto">
          <a:xfrm>
            <a:off x="5537293" y="1337971"/>
            <a:ext cx="2485951" cy="1585359"/>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13" name="TextBox 12">
            <a:extLst>
              <a:ext uri="{FF2B5EF4-FFF2-40B4-BE49-F238E27FC236}">
                <a16:creationId xmlns:a16="http://schemas.microsoft.com/office/drawing/2014/main" id="{01FD4749-D30E-271D-E2F9-6045DC6FD8BB}"/>
              </a:ext>
            </a:extLst>
          </p:cNvPr>
          <p:cNvSpPr txBox="1"/>
          <p:nvPr/>
        </p:nvSpPr>
        <p:spPr>
          <a:xfrm>
            <a:off x="9714335" y="633673"/>
            <a:ext cx="444352" cy="523220"/>
          </a:xfrm>
          <a:prstGeom prst="rect">
            <a:avLst/>
          </a:prstGeom>
          <a:noFill/>
        </p:spPr>
        <p:txBody>
          <a:bodyPr wrap="none" rtlCol="0">
            <a:spAutoFit/>
          </a:bodyPr>
          <a:lstStyle/>
          <a:p>
            <a:r>
              <a:rPr lang="en-US"/>
              <a:t>A</a:t>
            </a:r>
          </a:p>
        </p:txBody>
      </p:sp>
      <p:sp>
        <p:nvSpPr>
          <p:cNvPr id="14" name="TextBox 13">
            <a:extLst>
              <a:ext uri="{FF2B5EF4-FFF2-40B4-BE49-F238E27FC236}">
                <a16:creationId xmlns:a16="http://schemas.microsoft.com/office/drawing/2014/main" id="{3FC4B4E0-A5C6-73E6-8B7A-3468FA74F541}"/>
              </a:ext>
            </a:extLst>
          </p:cNvPr>
          <p:cNvSpPr txBox="1"/>
          <p:nvPr/>
        </p:nvSpPr>
        <p:spPr>
          <a:xfrm>
            <a:off x="11435199" y="1842868"/>
            <a:ext cx="625492" cy="523220"/>
          </a:xfrm>
          <a:prstGeom prst="rect">
            <a:avLst/>
          </a:prstGeom>
          <a:noFill/>
        </p:spPr>
        <p:txBody>
          <a:bodyPr wrap="none" rtlCol="0">
            <a:spAutoFit/>
          </a:bodyPr>
          <a:lstStyle/>
          <a:p>
            <a:r>
              <a:rPr lang="en-US"/>
              <a:t>=C</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37C2C4-0C30-B4EC-BF14-B63D1276D9F6}"/>
                  </a:ext>
                </a:extLst>
              </p:cNvPr>
              <p:cNvSpPr txBox="1"/>
              <p:nvPr/>
            </p:nvSpPr>
            <p:spPr>
              <a:xfrm>
                <a:off x="4449552" y="3055686"/>
                <a:ext cx="947311" cy="523220"/>
              </a:xfrm>
              <a:prstGeom prst="rect">
                <a:avLst/>
              </a:prstGeom>
              <a:noFill/>
            </p:spPr>
            <p:txBody>
              <a:bodyPr wrap="none" rtlCol="0">
                <a:spAutoFit/>
              </a:bodyPr>
              <a:lstStyle/>
              <a:p>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𝑀</m:t>
                        </m:r>
                      </m:e>
                      <m:sup>
                        <m:r>
                          <a:rPr lang="en-US" i="1" dirty="0" smtClean="0">
                            <a:latin typeface="Cambria Math" panose="02040503050406030204" pitchFamily="18" charset="0"/>
                          </a:rPr>
                          <m:t>−1</m:t>
                        </m:r>
                      </m:sup>
                    </m:sSup>
                  </m:oMath>
                </a14:m>
                <a:r>
                  <a:rPr lang="en-US"/>
                  <a:t> </a:t>
                </a:r>
              </a:p>
            </p:txBody>
          </p:sp>
        </mc:Choice>
        <mc:Fallback xmlns="">
          <p:sp>
            <p:nvSpPr>
              <p:cNvPr id="15" name="TextBox 14">
                <a:extLst>
                  <a:ext uri="{FF2B5EF4-FFF2-40B4-BE49-F238E27FC236}">
                    <a16:creationId xmlns:a16="http://schemas.microsoft.com/office/drawing/2014/main" id="{4737C2C4-0C30-B4EC-BF14-B63D1276D9F6}"/>
                  </a:ext>
                </a:extLst>
              </p:cNvPr>
              <p:cNvSpPr txBox="1">
                <a:spLocks noRot="1" noChangeAspect="1" noMove="1" noResize="1" noEditPoints="1" noAdjustHandles="1" noChangeArrowheads="1" noChangeShapeType="1" noTextEdit="1"/>
              </p:cNvSpPr>
              <p:nvPr/>
            </p:nvSpPr>
            <p:spPr>
              <a:xfrm>
                <a:off x="4449552" y="3055686"/>
                <a:ext cx="947311" cy="523220"/>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3334EE-3562-CEBC-A4C5-B383DF91684B}"/>
              </a:ext>
            </a:extLst>
          </p:cNvPr>
          <p:cNvSpPr txBox="1"/>
          <p:nvPr/>
        </p:nvSpPr>
        <p:spPr>
          <a:xfrm>
            <a:off x="4236088" y="1186310"/>
            <a:ext cx="1321196" cy="523220"/>
          </a:xfrm>
          <a:prstGeom prst="rect">
            <a:avLst/>
          </a:prstGeom>
          <a:noFill/>
        </p:spPr>
        <p:txBody>
          <a:bodyPr wrap="none" rtlCol="0">
            <a:spAutoFit/>
          </a:bodyPr>
          <a:lstStyle/>
          <a:p>
            <a:r>
              <a:rPr lang="en-US"/>
              <a:t>Encrypt</a:t>
            </a:r>
          </a:p>
        </p:txBody>
      </p:sp>
      <p:sp>
        <p:nvSpPr>
          <p:cNvPr id="17" name="TextBox 16">
            <a:extLst>
              <a:ext uri="{FF2B5EF4-FFF2-40B4-BE49-F238E27FC236}">
                <a16:creationId xmlns:a16="http://schemas.microsoft.com/office/drawing/2014/main" id="{2886B046-196D-BD4E-F325-27E4369CFD9A}"/>
              </a:ext>
            </a:extLst>
          </p:cNvPr>
          <p:cNvSpPr txBox="1"/>
          <p:nvPr/>
        </p:nvSpPr>
        <p:spPr>
          <a:xfrm>
            <a:off x="1727883" y="3297106"/>
            <a:ext cx="1340432" cy="523220"/>
          </a:xfrm>
          <a:prstGeom prst="rect">
            <a:avLst/>
          </a:prstGeom>
          <a:noFill/>
        </p:spPr>
        <p:txBody>
          <a:bodyPr wrap="none" rtlCol="0">
            <a:spAutoFit/>
          </a:bodyPr>
          <a:lstStyle/>
          <a:p>
            <a:r>
              <a:rPr lang="en-US"/>
              <a:t>Decrypt</a:t>
            </a:r>
          </a:p>
        </p:txBody>
      </p:sp>
      <p:sp>
        <p:nvSpPr>
          <p:cNvPr id="19" name="TextBox 18">
            <a:extLst>
              <a:ext uri="{FF2B5EF4-FFF2-40B4-BE49-F238E27FC236}">
                <a16:creationId xmlns:a16="http://schemas.microsoft.com/office/drawing/2014/main" id="{226446FC-90B0-6F32-8906-CCC23E8D334E}"/>
              </a:ext>
            </a:extLst>
          </p:cNvPr>
          <p:cNvSpPr txBox="1"/>
          <p:nvPr/>
        </p:nvSpPr>
        <p:spPr>
          <a:xfrm>
            <a:off x="2033475" y="4057907"/>
            <a:ext cx="678145" cy="523220"/>
          </a:xfrm>
          <a:prstGeom prst="rect">
            <a:avLst/>
          </a:prstGeom>
          <a:solidFill>
            <a:schemeClr val="bg1"/>
          </a:solidFill>
        </p:spPr>
        <p:txBody>
          <a:bodyPr wrap="square" rtlCol="0">
            <a:spAutoFit/>
          </a:bodyPr>
          <a:lstStyle/>
          <a:p>
            <a:r>
              <a:rPr lang="en-US"/>
              <a:t>A</a:t>
            </a:r>
          </a:p>
        </p:txBody>
      </p:sp>
      <p:sp>
        <p:nvSpPr>
          <p:cNvPr id="18" name="Arrow: Right 17">
            <a:extLst>
              <a:ext uri="{FF2B5EF4-FFF2-40B4-BE49-F238E27FC236}">
                <a16:creationId xmlns:a16="http://schemas.microsoft.com/office/drawing/2014/main" id="{F75648E9-FF61-4543-A854-314FCE129A8F}"/>
              </a:ext>
            </a:extLst>
          </p:cNvPr>
          <p:cNvSpPr/>
          <p:nvPr/>
        </p:nvSpPr>
        <p:spPr bwMode="auto">
          <a:xfrm rot="10800000">
            <a:off x="2480463" y="4142939"/>
            <a:ext cx="633684" cy="42749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0" name="TextBox 19">
            <a:extLst>
              <a:ext uri="{FF2B5EF4-FFF2-40B4-BE49-F238E27FC236}">
                <a16:creationId xmlns:a16="http://schemas.microsoft.com/office/drawing/2014/main" id="{6257FB17-C681-E627-14BA-BE0E840D4471}"/>
              </a:ext>
            </a:extLst>
          </p:cNvPr>
          <p:cNvSpPr txBox="1"/>
          <p:nvPr/>
        </p:nvSpPr>
        <p:spPr>
          <a:xfrm>
            <a:off x="7893701" y="3084000"/>
            <a:ext cx="423514" cy="523220"/>
          </a:xfrm>
          <a:prstGeom prst="rect">
            <a:avLst/>
          </a:prstGeom>
          <a:noFill/>
        </p:spPr>
        <p:txBody>
          <a:bodyPr wrap="none" rtlCol="0">
            <a:spAutoFit/>
          </a:bodyPr>
          <a:lstStyle/>
          <a:p>
            <a:r>
              <a:rPr lang="en-US"/>
              <a:t>C</a:t>
            </a:r>
          </a:p>
        </p:txBody>
      </p:sp>
    </p:spTree>
    <p:extLst>
      <p:ext uri="{BB962C8B-B14F-4D97-AF65-F5344CB8AC3E}">
        <p14:creationId xmlns:p14="http://schemas.microsoft.com/office/powerpoint/2010/main" val="373785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8229"/>
            <a:ext cx="8229600" cy="646321"/>
          </a:xfrm>
        </p:spPr>
        <p:txBody>
          <a:bodyPr wrap="square">
            <a:spAutoFit/>
          </a:bodyPr>
          <a:lstStyle/>
          <a:p>
            <a:r>
              <a:rPr lang="en-IN" altLang="en-US">
                <a:ea typeface="ヒラギノ角ゴ Pro W3" charset="-128"/>
              </a:rPr>
              <a:t>Finite Field Arithmetic </a:t>
            </a:r>
            <a:r>
              <a:rPr lang="en-IN" altLang="en-US" sz="2800">
                <a:ea typeface="ヒラギノ角ゴ Pro W3" charset="-128"/>
              </a:rPr>
              <a:t>(3/3)</a:t>
            </a:r>
            <a:endParaRPr lang="en-US" sz="2800"/>
          </a:p>
        </p:txBody>
      </p:sp>
      <p:sp>
        <p:nvSpPr>
          <p:cNvPr id="3" name="Content Placeholder 2"/>
          <p:cNvSpPr>
            <a:spLocks noGrp="1"/>
          </p:cNvSpPr>
          <p:nvPr>
            <p:ph idx="1"/>
          </p:nvPr>
        </p:nvSpPr>
        <p:spPr>
          <a:xfrm>
            <a:off x="479376" y="1081079"/>
            <a:ext cx="11521280" cy="1643517"/>
          </a:xfrm>
        </p:spPr>
        <p:txBody>
          <a:bodyPr wrap="square">
            <a:spAutoFit/>
          </a:bodyPr>
          <a:lstStyle/>
          <a:p>
            <a:r>
              <a:rPr lang="en-IN" sz="2400"/>
              <a:t>In the Advanced Encryption Standard (</a:t>
            </a:r>
            <a:r>
              <a:rPr lang="en-IN" sz="2400" spc="-250"/>
              <a:t>A E </a:t>
            </a:r>
            <a:r>
              <a:rPr lang="en-IN" sz="2400"/>
              <a:t>S) all operations are performed on 8-bit (1 byte);</a:t>
            </a:r>
          </a:p>
          <a:p>
            <a:r>
              <a:rPr lang="en-IN" sz="2400"/>
              <a:t>The arithmetic operations of addition, multiplication, and division are performed over the </a:t>
            </a:r>
            <a:r>
              <a:rPr lang="en-IN" sz="2400" b="1"/>
              <a:t>finite field </a:t>
            </a:r>
            <a:r>
              <a:rPr lang="en-IN" sz="2400" b="1" spc="-250"/>
              <a:t>G </a:t>
            </a:r>
            <a:r>
              <a:rPr lang="en-IN" sz="2400" b="1"/>
              <a:t>F(2</a:t>
            </a:r>
            <a:r>
              <a:rPr lang="en-IN" sz="2400" b="1" baseline="30000"/>
              <a:t>8</a:t>
            </a:r>
            <a:r>
              <a:rPr lang="en-IN" sz="2400" b="1"/>
              <a:t>)</a:t>
            </a:r>
          </a:p>
        </p:txBody>
      </p:sp>
      <p:sp>
        <p:nvSpPr>
          <p:cNvPr id="4" name="Rectangle 3">
            <a:extLst>
              <a:ext uri="{FF2B5EF4-FFF2-40B4-BE49-F238E27FC236}">
                <a16:creationId xmlns:a16="http://schemas.microsoft.com/office/drawing/2014/main" id="{CECAB38B-DB1F-4862-96F9-F840F5341FE6}"/>
              </a:ext>
            </a:extLst>
          </p:cNvPr>
          <p:cNvSpPr/>
          <p:nvPr/>
        </p:nvSpPr>
        <p:spPr>
          <a:xfrm>
            <a:off x="512185" y="3256007"/>
            <a:ext cx="4503156" cy="523220"/>
          </a:xfrm>
          <a:prstGeom prst="rect">
            <a:avLst/>
          </a:prstGeom>
        </p:spPr>
        <p:txBody>
          <a:bodyPr wrap="none">
            <a:spAutoFit/>
          </a:bodyPr>
          <a:lstStyle/>
          <a:p>
            <a:pPr marL="457200" indent="-457200">
              <a:buFont typeface="Wingdings" panose="05000000000000000000" pitchFamily="2" charset="2"/>
              <a:buChar char="§"/>
            </a:pPr>
            <a:r>
              <a:rPr lang="en-US" b="1" err="1">
                <a:solidFill>
                  <a:srgbClr val="242729"/>
                </a:solidFill>
                <a:latin typeface="Georgia" panose="02040502050405020303" pitchFamily="18" charset="0"/>
              </a:rPr>
              <a:t>Rijndael's</a:t>
            </a:r>
            <a:r>
              <a:rPr lang="en-US" b="1">
                <a:solidFill>
                  <a:srgbClr val="242729"/>
                </a:solidFill>
                <a:latin typeface="Georgia" panose="02040502050405020303" pitchFamily="18" charset="0"/>
              </a:rPr>
              <a:t> finite field</a:t>
            </a:r>
            <a:endParaRPr lang="en-US" b="1"/>
          </a:p>
        </p:txBody>
      </p:sp>
      <p:graphicFrame>
        <p:nvGraphicFramePr>
          <p:cNvPr id="5" name="Object 4">
            <a:extLst>
              <a:ext uri="{FF2B5EF4-FFF2-40B4-BE49-F238E27FC236}">
                <a16:creationId xmlns:a16="http://schemas.microsoft.com/office/drawing/2014/main" id="{5E39E4CB-AAB6-463A-8C63-E3B3319F0585}"/>
              </a:ext>
            </a:extLst>
          </p:cNvPr>
          <p:cNvGraphicFramePr>
            <a:graphicFrameLocks noChangeAspect="1"/>
          </p:cNvGraphicFramePr>
          <p:nvPr/>
        </p:nvGraphicFramePr>
        <p:xfrm>
          <a:off x="5047469" y="3337782"/>
          <a:ext cx="1231900" cy="482600"/>
        </p:xfrm>
        <a:graphic>
          <a:graphicData uri="http://schemas.openxmlformats.org/presentationml/2006/ole">
            <mc:AlternateContent xmlns:mc="http://schemas.openxmlformats.org/markup-compatibility/2006">
              <mc:Choice xmlns:v="urn:schemas-microsoft-com:vml" Requires="v">
                <p:oleObj name="Equation" r:id="rId3" imgW="1231560" imgH="482400" progId="Equation.DSMT4">
                  <p:embed/>
                </p:oleObj>
              </mc:Choice>
              <mc:Fallback>
                <p:oleObj name="Equation" r:id="rId3" imgW="1231560" imgH="482400" progId="Equation.DSMT4">
                  <p:embed/>
                  <p:pic>
                    <p:nvPicPr>
                      <p:cNvPr id="5" name="Object 4">
                        <a:extLst>
                          <a:ext uri="{FF2B5EF4-FFF2-40B4-BE49-F238E27FC236}">
                            <a16:creationId xmlns:a16="http://schemas.microsoft.com/office/drawing/2014/main" id="{5E39E4CB-AAB6-463A-8C63-E3B3319F0585}"/>
                          </a:ext>
                        </a:extLst>
                      </p:cNvPr>
                      <p:cNvPicPr/>
                      <p:nvPr/>
                    </p:nvPicPr>
                    <p:blipFill>
                      <a:blip r:embed="rId4"/>
                      <a:stretch>
                        <a:fillRect/>
                      </a:stretch>
                    </p:blipFill>
                    <p:spPr>
                      <a:xfrm>
                        <a:off x="5047469" y="3337782"/>
                        <a:ext cx="1231900" cy="482600"/>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67D9175F-0740-4112-9B85-D28B90D5AC55}"/>
              </a:ext>
            </a:extLst>
          </p:cNvPr>
          <p:cNvGrpSpPr/>
          <p:nvPr/>
        </p:nvGrpSpPr>
        <p:grpSpPr>
          <a:xfrm>
            <a:off x="479376" y="5862147"/>
            <a:ext cx="6009099" cy="560750"/>
            <a:chOff x="9678089" y="2444222"/>
            <a:chExt cx="6009099" cy="560750"/>
          </a:xfrm>
        </p:grpSpPr>
        <p:sp>
          <p:nvSpPr>
            <p:cNvPr id="7" name="Rectangle 6">
              <a:extLst>
                <a:ext uri="{FF2B5EF4-FFF2-40B4-BE49-F238E27FC236}">
                  <a16:creationId xmlns:a16="http://schemas.microsoft.com/office/drawing/2014/main" id="{F5619FCE-E787-411D-8D0B-56AAE97CF66F}"/>
                </a:ext>
              </a:extLst>
            </p:cNvPr>
            <p:cNvSpPr/>
            <p:nvPr/>
          </p:nvSpPr>
          <p:spPr>
            <a:xfrm>
              <a:off x="11312246" y="2444222"/>
              <a:ext cx="4253087" cy="523220"/>
            </a:xfrm>
            <a:prstGeom prst="rect">
              <a:avLst/>
            </a:prstGeom>
          </p:spPr>
          <p:txBody>
            <a:bodyPr wrap="none">
              <a:spAutoFit/>
            </a:bodyPr>
            <a:lstStyle/>
            <a:p>
              <a:r>
                <a:rPr lang="en-US">
                  <a:solidFill>
                    <a:srgbClr val="202122"/>
                  </a:solidFill>
                  <a:latin typeface="Nimbus Roman No9 L"/>
                </a:rPr>
                <a:t>GF(2)[</a:t>
              </a:r>
              <a:r>
                <a:rPr lang="en-US" i="1">
                  <a:solidFill>
                    <a:srgbClr val="202122"/>
                  </a:solidFill>
                  <a:latin typeface="Nimbus Roman No9 L"/>
                </a:rPr>
                <a:t>x</a:t>
              </a:r>
              <a:r>
                <a:rPr lang="en-US">
                  <a:solidFill>
                    <a:srgbClr val="202122"/>
                  </a:solidFill>
                  <a:latin typeface="Nimbus Roman No9 L"/>
                </a:rPr>
                <a:t>]/(</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endParaRPr lang="en-US"/>
            </a:p>
          </p:txBody>
        </p:sp>
        <p:graphicFrame>
          <p:nvGraphicFramePr>
            <p:cNvPr id="8" name="Object 7">
              <a:extLst>
                <a:ext uri="{FF2B5EF4-FFF2-40B4-BE49-F238E27FC236}">
                  <a16:creationId xmlns:a16="http://schemas.microsoft.com/office/drawing/2014/main" id="{F326AB71-9ABB-422D-8003-5AD3EB2E024E}"/>
                </a:ext>
              </a:extLst>
            </p:cNvPr>
            <p:cNvGraphicFramePr>
              <a:graphicFrameLocks noChangeAspect="1"/>
            </p:cNvGraphicFramePr>
            <p:nvPr>
              <p:extLst>
                <p:ext uri="{D42A27DB-BD31-4B8C-83A1-F6EECF244321}">
                  <p14:modId xmlns:p14="http://schemas.microsoft.com/office/powerpoint/2010/main" val="4060455533"/>
                </p:ext>
              </p:extLst>
            </p:nvPr>
          </p:nvGraphicFramePr>
          <p:xfrm>
            <a:off x="9678089" y="2500666"/>
            <a:ext cx="1511300" cy="482600"/>
          </p:xfrm>
          <a:graphic>
            <a:graphicData uri="http://schemas.openxmlformats.org/presentationml/2006/ole">
              <mc:AlternateContent xmlns:mc="http://schemas.openxmlformats.org/markup-compatibility/2006">
                <mc:Choice xmlns:v="urn:schemas-microsoft-com:vml" Requires="v">
                  <p:oleObj name="Equation" r:id="rId5" imgW="1511280" imgH="482400" progId="Equation.DSMT4">
                    <p:embed/>
                  </p:oleObj>
                </mc:Choice>
                <mc:Fallback>
                  <p:oleObj name="Equation" r:id="rId5" imgW="1511280" imgH="482400" progId="Equation.DSMT4">
                    <p:embed/>
                    <p:pic>
                      <p:nvPicPr>
                        <p:cNvPr id="8" name="Object 7">
                          <a:extLst>
                            <a:ext uri="{FF2B5EF4-FFF2-40B4-BE49-F238E27FC236}">
                              <a16:creationId xmlns:a16="http://schemas.microsoft.com/office/drawing/2014/main" id="{F326AB71-9ABB-422D-8003-5AD3EB2E024E}"/>
                            </a:ext>
                          </a:extLst>
                        </p:cNvPr>
                        <p:cNvPicPr/>
                        <p:nvPr/>
                      </p:nvPicPr>
                      <p:blipFill>
                        <a:blip r:embed="rId6"/>
                        <a:stretch>
                          <a:fillRect/>
                        </a:stretch>
                      </p:blipFill>
                      <p:spPr>
                        <a:xfrm>
                          <a:off x="9678089" y="2500666"/>
                          <a:ext cx="1511300" cy="482600"/>
                        </a:xfrm>
                        <a:prstGeom prst="rect">
                          <a:avLst/>
                        </a:prstGeom>
                      </p:spPr>
                    </p:pic>
                  </p:oleObj>
                </mc:Fallback>
              </mc:AlternateContent>
            </a:graphicData>
          </a:graphic>
        </p:graphicFrame>
        <p:sp>
          <p:nvSpPr>
            <p:cNvPr id="9" name="Left Brace 8">
              <a:extLst>
                <a:ext uri="{FF2B5EF4-FFF2-40B4-BE49-F238E27FC236}">
                  <a16:creationId xmlns:a16="http://schemas.microsoft.com/office/drawing/2014/main" id="{9AEA53C6-FF58-44F9-9C9C-7C8EF11490D9}"/>
                </a:ext>
              </a:extLst>
            </p:cNvPr>
            <p:cNvSpPr/>
            <p:nvPr/>
          </p:nvSpPr>
          <p:spPr bwMode="auto">
            <a:xfrm>
              <a:off x="11217166" y="2470967"/>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Left Brace 10">
              <a:extLst>
                <a:ext uri="{FF2B5EF4-FFF2-40B4-BE49-F238E27FC236}">
                  <a16:creationId xmlns:a16="http://schemas.microsoft.com/office/drawing/2014/main" id="{0591E15F-FC2F-429E-94E1-6AAD8264D06C}"/>
                </a:ext>
              </a:extLst>
            </p:cNvPr>
            <p:cNvSpPr/>
            <p:nvPr/>
          </p:nvSpPr>
          <p:spPr bwMode="auto">
            <a:xfrm rot="10800000">
              <a:off x="15443477" y="2522371"/>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1161C7-6A9D-4E57-A3FC-5661EBDB009C}"/>
                  </a:ext>
                </a:extLst>
              </p:cNvPr>
              <p:cNvSpPr/>
              <p:nvPr/>
            </p:nvSpPr>
            <p:spPr>
              <a:xfrm>
                <a:off x="-1609" y="5182774"/>
                <a:ext cx="8415572" cy="4658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𝑟</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7</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7</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6</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6</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5</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5</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4</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4</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3</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3</m:t>
                              </m:r>
                            </m:sup>
                          </m:sSup>
                          <m:sSub>
                            <m:sSubPr>
                              <m:ctrlPr>
                                <a:rPr lang="en-US" sz="2400" i="1" dirty="0">
                                  <a:latin typeface="Cambria Math" panose="02040503050406030204" pitchFamily="18" charset="0"/>
                                </a:rPr>
                              </m:ctrlPr>
                            </m:sSubPr>
                            <m:e>
                              <m:r>
                                <a:rPr lang="en-US" sz="2400" i="1" dirty="0">
                                  <a:latin typeface="Cambria Math" panose="02040503050406030204" pitchFamily="18" charset="0"/>
                                </a:rPr>
                                <m:t>+</m:t>
                              </m:r>
                              <m:r>
                                <a:rPr lang="en-US" sz="2400" i="1" dirty="0">
                                  <a:latin typeface="Cambria Math" panose="02040503050406030204" pitchFamily="18" charset="0"/>
                                </a:rPr>
                                <m:t>𝑏</m:t>
                              </m:r>
                            </m:e>
                            <m:sub>
                              <m:r>
                                <a:rPr lang="en-US" sz="2400" i="1" dirty="0">
                                  <a:latin typeface="Cambria Math" panose="02040503050406030204" pitchFamily="18" charset="0"/>
                                </a:rPr>
                                <m:t>2</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2</m:t>
                              </m:r>
                            </m:sup>
                          </m:sSup>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m:t>
                              </m:r>
                              <m:sSub>
                                <m:sSubPr>
                                  <m:ctrlPr>
                                    <a:rPr lang="en-US" sz="2400" i="1" dirty="0">
                                      <a:solidFill>
                                        <a:srgbClr val="202122"/>
                                      </a:solidFill>
                                      <a:latin typeface="Cambria Math" panose="02040503050406030204" pitchFamily="18" charset="0"/>
                                    </a:rPr>
                                  </m:ctrlPr>
                                </m:sSubPr>
                                <m:e>
                                  <m:r>
                                    <a:rPr lang="en-US" sz="2400" i="1" dirty="0">
                                      <a:solidFill>
                                        <a:srgbClr val="202122"/>
                                      </a:solidFill>
                                      <a:latin typeface="Cambria Math" panose="02040503050406030204" pitchFamily="18" charset="0"/>
                                    </a:rPr>
                                    <m:t>𝑏</m:t>
                                  </m:r>
                                </m:e>
                                <m:sub>
                                  <m:r>
                                    <a:rPr lang="en-US" sz="2400" i="1" dirty="0">
                                      <a:solidFill>
                                        <a:srgbClr val="202122"/>
                                      </a:solidFill>
                                      <a:latin typeface="Cambria Math" panose="02040503050406030204" pitchFamily="18" charset="0"/>
                                    </a:rPr>
                                    <m:t>1</m:t>
                                  </m:r>
                                </m:sub>
                              </m:sSub>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1</m:t>
                              </m:r>
                            </m:sup>
                          </m:sSup>
                          <m:r>
                            <a:rPr lang="en-US" sz="2400" i="1" dirty="0">
                              <a:solidFill>
                                <a:srgbClr val="202122"/>
                              </a:solidFill>
                              <a:latin typeface="Cambria Math" panose="02040503050406030204" pitchFamily="18" charset="0"/>
                            </a:rPr>
                            <m:t>+</m:t>
                          </m:r>
                          <m:r>
                            <a:rPr lang="en-US" sz="2400" i="1" dirty="0">
                              <a:solidFill>
                                <a:srgbClr val="202122"/>
                              </a:solidFill>
                              <a:latin typeface="Cambria Math" panose="02040503050406030204" pitchFamily="18" charset="0"/>
                            </a:rPr>
                            <m:t>𝑏</m:t>
                          </m:r>
                        </m:e>
                        <m:sub>
                          <m:r>
                            <a:rPr lang="en-US" sz="2400" i="1" dirty="0">
                              <a:latin typeface="Cambria Math" panose="02040503050406030204" pitchFamily="18" charset="0"/>
                            </a:rPr>
                            <m:t>0</m:t>
                          </m:r>
                        </m:sub>
                      </m:sSub>
                    </m:oMath>
                  </m:oMathPara>
                </a14:m>
                <a:endParaRPr lang="en-US" sz="2400"/>
              </a:p>
            </p:txBody>
          </p:sp>
        </mc:Choice>
        <mc:Fallback xmlns="">
          <p:sp>
            <p:nvSpPr>
              <p:cNvPr id="6" name="Rectangle 5">
                <a:extLst>
                  <a:ext uri="{FF2B5EF4-FFF2-40B4-BE49-F238E27FC236}">
                    <a16:creationId xmlns:a16="http://schemas.microsoft.com/office/drawing/2014/main" id="{6E1161C7-6A9D-4E57-A3FC-5661EBDB009C}"/>
                  </a:ext>
                </a:extLst>
              </p:cNvPr>
              <p:cNvSpPr>
                <a:spLocks noRot="1" noChangeAspect="1" noMove="1" noResize="1" noEditPoints="1" noAdjustHandles="1" noChangeArrowheads="1" noChangeShapeType="1" noTextEdit="1"/>
              </p:cNvSpPr>
              <p:nvPr/>
            </p:nvSpPr>
            <p:spPr>
              <a:xfrm>
                <a:off x="-1609" y="5182774"/>
                <a:ext cx="8415572" cy="465833"/>
              </a:xfrm>
              <a:prstGeom prst="rect">
                <a:avLst/>
              </a:prstGeom>
              <a:blipFill>
                <a:blip r:embed="rId7"/>
                <a:stretch>
                  <a:fillRect b="-259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F809CD93-9B0C-4031-92DB-3F3952FE9566}"/>
              </a:ext>
            </a:extLst>
          </p:cNvPr>
          <p:cNvCxnSpPr>
            <a:cxnSpLocks/>
          </p:cNvCxnSpPr>
          <p:nvPr/>
        </p:nvCxnSpPr>
        <p:spPr bwMode="auto">
          <a:xfrm>
            <a:off x="3576381" y="4511609"/>
            <a:ext cx="0" cy="772934"/>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B3E28A-0498-4306-B8E2-F651AA78B484}"/>
                  </a:ext>
                </a:extLst>
              </p:cNvPr>
              <p:cNvSpPr/>
              <p:nvPr/>
            </p:nvSpPr>
            <p:spPr>
              <a:xfrm>
                <a:off x="1272125" y="3957305"/>
                <a:ext cx="5015540" cy="523220"/>
              </a:xfrm>
              <a:prstGeom prst="rect">
                <a:avLst/>
              </a:prstGeom>
            </p:spPr>
            <p:txBody>
              <a:bodyPr wrap="none">
                <a:spAutoFit/>
              </a:bodyPr>
              <a:lstStyle/>
              <a:p>
                <a14:m>
                  <m:oMath xmlns:m="http://schemas.openxmlformats.org/officeDocument/2006/math">
                    <m:r>
                      <a:rPr lang="en-US" i="1" dirty="0">
                        <a:latin typeface="Cambria Math" panose="02040503050406030204" pitchFamily="18" charset="0"/>
                      </a:rPr>
                      <m:t>𝑟</m:t>
                    </m:r>
                    <m:r>
                      <a:rPr lang="en-IN"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7</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6</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5</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4</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3</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oMath>
                </a14:m>
                <a:r>
                  <a:rPr lang="en-US"/>
                  <a:t> (1 byte)</a:t>
                </a:r>
              </a:p>
            </p:txBody>
          </p:sp>
        </mc:Choice>
        <mc:Fallback xmlns="">
          <p:sp>
            <p:nvSpPr>
              <p:cNvPr id="15" name="Rectangle 14">
                <a:extLst>
                  <a:ext uri="{FF2B5EF4-FFF2-40B4-BE49-F238E27FC236}">
                    <a16:creationId xmlns:a16="http://schemas.microsoft.com/office/drawing/2014/main" id="{D1B3E28A-0498-4306-B8E2-F651AA78B484}"/>
                  </a:ext>
                </a:extLst>
              </p:cNvPr>
              <p:cNvSpPr>
                <a:spLocks noRot="1" noChangeAspect="1" noMove="1" noResize="1" noEditPoints="1" noAdjustHandles="1" noChangeArrowheads="1" noChangeShapeType="1" noTextEdit="1"/>
              </p:cNvSpPr>
              <p:nvPr/>
            </p:nvSpPr>
            <p:spPr>
              <a:xfrm>
                <a:off x="1272125" y="3957305"/>
                <a:ext cx="5015540" cy="523220"/>
              </a:xfrm>
              <a:prstGeom prst="rect">
                <a:avLst/>
              </a:prstGeom>
              <a:blipFill>
                <a:blip r:embed="rId8"/>
                <a:stretch>
                  <a:fillRect t="-11628" b="-3139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5C9998E-647B-4940-A478-B74DF2D337D1}"/>
              </a:ext>
            </a:extLst>
          </p:cNvPr>
          <p:cNvCxnSpPr/>
          <p:nvPr/>
        </p:nvCxnSpPr>
        <p:spPr bwMode="auto">
          <a:xfrm>
            <a:off x="695400" y="2996952"/>
            <a:ext cx="903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a:extLst>
              <a:ext uri="{FF2B5EF4-FFF2-40B4-BE49-F238E27FC236}">
                <a16:creationId xmlns:a16="http://schemas.microsoft.com/office/drawing/2014/main" id="{19914D3A-0A94-403D-8B00-CF70580D3B20}"/>
              </a:ext>
            </a:extLst>
          </p:cNvPr>
          <p:cNvSpPr txBox="1"/>
          <p:nvPr/>
        </p:nvSpPr>
        <p:spPr>
          <a:xfrm>
            <a:off x="7412206" y="3037774"/>
            <a:ext cx="4950394" cy="2246769"/>
          </a:xfrm>
          <a:prstGeom prst="rect">
            <a:avLst/>
          </a:prstGeom>
          <a:noFill/>
        </p:spPr>
        <p:txBody>
          <a:bodyPr wrap="square" rtlCol="0">
            <a:spAutoFit/>
          </a:bodyPr>
          <a:lstStyle/>
          <a:p>
            <a:pPr marL="457200" indent="-457200">
              <a:buFont typeface="Arial" panose="020B0604020202020204" pitchFamily="34" charset="0"/>
              <a:buChar char="•"/>
            </a:pPr>
            <a:r>
              <a:rPr lang="en-US"/>
              <a:t>addition, </a:t>
            </a:r>
          </a:p>
          <a:p>
            <a:pPr marL="457200" indent="-457200">
              <a:buFont typeface="Arial" panose="020B0604020202020204" pitchFamily="34" charset="0"/>
              <a:buChar char="•"/>
            </a:pPr>
            <a:r>
              <a:rPr lang="en-US"/>
              <a:t>subtraction, </a:t>
            </a:r>
          </a:p>
          <a:p>
            <a:pPr marL="457200" indent="-457200">
              <a:buFont typeface="Arial" panose="020B0604020202020204" pitchFamily="34" charset="0"/>
              <a:buChar char="•"/>
            </a:pPr>
            <a:r>
              <a:rPr lang="en-US"/>
              <a:t>multiplication,</a:t>
            </a:r>
          </a:p>
          <a:p>
            <a:pPr marL="457200" indent="-457200">
              <a:buFont typeface="Arial" panose="020B0604020202020204" pitchFamily="34" charset="0"/>
              <a:buChar char="•"/>
            </a:pPr>
            <a:r>
              <a:rPr lang="en-US"/>
              <a:t>division  on polynomials</a:t>
            </a:r>
          </a:p>
          <a:p>
            <a:r>
              <a:rPr lang="en-US"/>
              <a:t>mod (</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r>
              <a:rPr lang="en-US"/>
              <a:t>) </a:t>
            </a:r>
          </a:p>
        </p:txBody>
      </p:sp>
      <p:cxnSp>
        <p:nvCxnSpPr>
          <p:cNvPr id="13" name="Straight Connector 12">
            <a:extLst>
              <a:ext uri="{FF2B5EF4-FFF2-40B4-BE49-F238E27FC236}">
                <a16:creationId xmlns:a16="http://schemas.microsoft.com/office/drawing/2014/main" id="{5D989E9F-88FB-46DE-92E7-AFC57117C993}"/>
              </a:ext>
            </a:extLst>
          </p:cNvPr>
          <p:cNvCxnSpPr>
            <a:cxnSpLocks/>
          </p:cNvCxnSpPr>
          <p:nvPr/>
        </p:nvCxnSpPr>
        <p:spPr bwMode="auto">
          <a:xfrm>
            <a:off x="7176120" y="2996952"/>
            <a:ext cx="0" cy="19630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38E46CC4-D4E5-4E1F-927A-63F8417FE6BD}"/>
              </a:ext>
            </a:extLst>
          </p:cNvPr>
          <p:cNvSpPr/>
          <p:nvPr/>
        </p:nvSpPr>
        <p:spPr>
          <a:xfrm>
            <a:off x="6516251" y="5903141"/>
            <a:ext cx="6096000" cy="400110"/>
          </a:xfrm>
          <a:prstGeom prst="rect">
            <a:avLst/>
          </a:prstGeom>
        </p:spPr>
        <p:txBody>
          <a:bodyPr>
            <a:spAutoFit/>
          </a:bodyPr>
          <a:lstStyle/>
          <a:p>
            <a:r>
              <a:rPr lang="en-US" sz="2000">
                <a:hlinkClick r:id="rId9">
                  <a:extLst>
                    <a:ext uri="{A12FA001-AC4F-418D-AE19-62706E023703}">
                      <ahyp:hlinkClr xmlns:ahyp="http://schemas.microsoft.com/office/drawing/2018/hyperlinkcolor" val="tx"/>
                    </a:ext>
                  </a:extLst>
                </a:hlinkClick>
              </a:rPr>
              <a:t>https://en.wikipedia.org/wiki/Finite_field_arithmetic</a:t>
            </a:r>
            <a:endParaRPr lang="en-US" sz="2000"/>
          </a:p>
        </p:txBody>
      </p:sp>
    </p:spTree>
    <p:extLst>
      <p:ext uri="{BB962C8B-B14F-4D97-AF65-F5344CB8AC3E}">
        <p14:creationId xmlns:p14="http://schemas.microsoft.com/office/powerpoint/2010/main" val="214912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039520" y="0"/>
            <a:ext cx="9881016" cy="962744"/>
          </a:xfrm>
        </p:spPr>
        <p:txBody>
          <a:bodyPr anchor="ctr"/>
          <a:lstStyle/>
          <a:p>
            <a:pPr eaLnBrk="1" hangingPunct="1"/>
            <a:r>
              <a:rPr lang="en-US" altLang="zh-CN" sz="4400">
                <a:ea typeface="宋体" panose="02010600030101010101" pitchFamily="2" charset="-122"/>
              </a:rPr>
              <a:t>Mix-Columns (</a:t>
            </a:r>
            <a:r>
              <a:rPr lang="en-US" altLang="zh-CN" sz="4400" i="1">
                <a:latin typeface="Times New Roman" panose="02020603050405020304" pitchFamily="18" charset="0"/>
                <a:ea typeface="宋体" panose="02010600030101010101" pitchFamily="2" charset="-122"/>
              </a:rPr>
              <a:t>mic</a:t>
            </a:r>
            <a:r>
              <a:rPr lang="en-US" altLang="zh-CN" sz="440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335360" y="1066800"/>
            <a:ext cx="10585176" cy="4724400"/>
          </a:xfrm>
        </p:spPr>
        <p:txBody>
          <a:bodyPr/>
          <a:lstStyle/>
          <a:p>
            <a:pPr eaLnBrk="1" hangingPunct="1"/>
            <a:r>
              <a:rPr lang="en-US" altLang="zh-CN" sz="2400" i="1">
                <a:latin typeface="Times New Roman"/>
                <a:ea typeface="宋体"/>
                <a:cs typeface="Times New Roman"/>
              </a:rPr>
              <a:t>mic</a:t>
            </a:r>
            <a:r>
              <a:rPr lang="en-US" altLang="zh-CN" sz="2400">
                <a:ea typeface="宋体"/>
              </a:rPr>
              <a:t>(</a:t>
            </a:r>
            <a:r>
              <a:rPr lang="en-US" altLang="zh-CN" sz="2400" i="1">
                <a:latin typeface="Times New Roman"/>
                <a:ea typeface="宋体"/>
                <a:cs typeface="Times New Roman"/>
              </a:rPr>
              <a:t>A</a:t>
            </a:r>
            <a:r>
              <a:rPr lang="en-US" altLang="zh-CN" sz="2400">
                <a:ea typeface="宋体"/>
              </a:rPr>
              <a:t>) </a:t>
            </a:r>
            <a:r>
              <a:rPr lang="en-US" altLang="zh-CN" sz="2400">
                <a:latin typeface="Times New Roman"/>
                <a:ea typeface="宋体"/>
                <a:cs typeface="Times New Roman"/>
              </a:rPr>
              <a:t>= [</a:t>
            </a:r>
            <a:r>
              <a:rPr lang="en-US" altLang="zh-CN" sz="2400" err="1">
                <a:latin typeface="Times New Roman"/>
                <a:ea typeface="宋体"/>
                <a:cs typeface="Times New Roman"/>
              </a:rPr>
              <a:t>a</a:t>
            </a:r>
            <a:r>
              <a:rPr lang="en-US" altLang="zh-CN" sz="2400" baseline="30000" err="1">
                <a:latin typeface="Times New Roman"/>
                <a:ea typeface="宋体"/>
                <a:cs typeface="Times New Roman"/>
              </a:rPr>
              <a:t>’</a:t>
            </a:r>
            <a:r>
              <a:rPr lang="en-US" altLang="zh-CN" sz="2400" baseline="-25000" err="1">
                <a:latin typeface="Times New Roman"/>
                <a:ea typeface="宋体"/>
                <a:cs typeface="Times New Roman"/>
              </a:rPr>
              <a:t>ij</a:t>
            </a:r>
            <a:r>
              <a:rPr lang="en-US" altLang="zh-CN" sz="2400">
                <a:latin typeface="Times New Roman"/>
                <a:ea typeface="宋体"/>
                <a:cs typeface="Times New Roman"/>
              </a:rPr>
              <a:t>]</a:t>
            </a:r>
            <a:r>
              <a:rPr lang="en-US" altLang="zh-CN" sz="2400" baseline="-25000">
                <a:latin typeface="Times New Roman"/>
                <a:ea typeface="宋体"/>
                <a:cs typeface="Times New Roman"/>
              </a:rPr>
              <a:t>4×4</a:t>
            </a:r>
            <a:r>
              <a:rPr lang="en-US" altLang="zh-CN" sz="2400">
                <a:ea typeface="宋体"/>
              </a:rPr>
              <a:t> is determined by the following operation (</a:t>
            </a:r>
            <a:r>
              <a:rPr lang="en-US" altLang="zh-CN" sz="2400" i="1">
                <a:latin typeface="Times New Roman"/>
                <a:ea typeface="宋体"/>
                <a:cs typeface="Times New Roman"/>
              </a:rPr>
              <a:t>j</a:t>
            </a:r>
            <a:r>
              <a:rPr lang="en-US" altLang="zh-CN" sz="2400">
                <a:ea typeface="宋体"/>
              </a:rPr>
              <a:t> = 0, 1, 2, 3):</a:t>
            </a:r>
          </a:p>
          <a:p>
            <a:pPr eaLnBrk="1" hangingPunct="1">
              <a:buNone/>
            </a:pPr>
            <a:r>
              <a:rPr lang="en-US" altLang="zh-CN" sz="2400">
                <a:ea typeface="宋体"/>
              </a:rPr>
              <a:t>                           a’</a:t>
            </a:r>
            <a:r>
              <a:rPr lang="en-US" altLang="zh-CN" sz="2400" baseline="-25000">
                <a:ea typeface="宋体"/>
              </a:rPr>
              <a:t>0,j</a:t>
            </a:r>
            <a:r>
              <a:rPr lang="en-US" altLang="zh-CN" sz="2400">
                <a:ea typeface="宋体"/>
              </a:rPr>
              <a:t> = </a:t>
            </a:r>
            <a:r>
              <a:rPr lang="en-US" altLang="zh-CN" sz="2400" i="1">
                <a:ea typeface="宋体"/>
              </a:rPr>
              <a:t>M</a:t>
            </a:r>
            <a:r>
              <a:rPr lang="en-US" altLang="zh-CN" sz="2400" i="1">
                <a:latin typeface="Blackadder ITC"/>
                <a:ea typeface="宋体"/>
              </a:rPr>
              <a:t> </a:t>
            </a:r>
            <a:r>
              <a:rPr lang="en-US" altLang="zh-CN" sz="2400">
                <a:ea typeface="宋体"/>
              </a:rPr>
              <a:t>(a</a:t>
            </a:r>
            <a:r>
              <a:rPr lang="en-US" altLang="zh-CN" sz="2400" baseline="-25000">
                <a:ea typeface="宋体"/>
              </a:rPr>
              <a:t>0,j</a:t>
            </a:r>
            <a:r>
              <a:rPr lang="en-US" altLang="zh-CN" sz="2400">
                <a:ea typeface="宋体"/>
              </a:rPr>
              <a:t>) </a:t>
            </a:r>
            <a:r>
              <a:rPr lang="en-GB" altLang="zh-CN" sz="2400">
                <a:ea typeface="StarBats"/>
                <a:cs typeface="StarBats"/>
              </a:rPr>
              <a:t>⊕ [</a:t>
            </a:r>
            <a:r>
              <a:rPr lang="en-GB" altLang="zh-CN" sz="2400" i="1">
                <a:latin typeface="Times New Roman"/>
                <a:ea typeface="StarBats"/>
                <a:cs typeface="StarBats"/>
              </a:rPr>
              <a:t>M</a:t>
            </a:r>
            <a:r>
              <a:rPr lang="en-GB" altLang="zh-CN" sz="2400" i="1">
                <a:latin typeface="Blackadder ITC"/>
                <a:ea typeface="StarBats"/>
                <a:cs typeface="StarBats"/>
              </a:rPr>
              <a:t> </a:t>
            </a:r>
            <a:r>
              <a:rPr lang="en-GB" altLang="zh-CN" sz="2400">
                <a:ea typeface="StarBats"/>
                <a:cs typeface="StarBats"/>
              </a:rPr>
              <a:t>(a</a:t>
            </a:r>
            <a:r>
              <a:rPr lang="en-GB" altLang="zh-CN" sz="2400" baseline="-25000">
                <a:ea typeface="StarBats"/>
                <a:cs typeface="StarBats"/>
              </a:rPr>
              <a:t>1,j</a:t>
            </a:r>
            <a:r>
              <a:rPr lang="en-GB" altLang="zh-CN" sz="2400">
                <a:ea typeface="StarBats"/>
                <a:cs typeface="StarBats"/>
              </a:rPr>
              <a:t>) ⊕ a</a:t>
            </a:r>
            <a:r>
              <a:rPr lang="en-GB" altLang="zh-CN" sz="2400" baseline="-25000">
                <a:ea typeface="StarBats"/>
                <a:cs typeface="StarBats"/>
              </a:rPr>
              <a:t>1,j</a:t>
            </a:r>
            <a:r>
              <a:rPr lang="en-GB" altLang="zh-CN" sz="2400">
                <a:ea typeface="StarBats"/>
                <a:cs typeface="StarBats"/>
              </a:rPr>
              <a:t>] ⊕ a</a:t>
            </a:r>
            <a:r>
              <a:rPr lang="en-GB" altLang="zh-CN" sz="2400" baseline="-25000">
                <a:ea typeface="StarBats"/>
                <a:cs typeface="StarBats"/>
              </a:rPr>
              <a:t>2,j</a:t>
            </a:r>
            <a:r>
              <a:rPr lang="en-GB" altLang="zh-CN" sz="2400">
                <a:ea typeface="StarBats"/>
                <a:cs typeface="StarBats"/>
              </a:rPr>
              <a:t> ⊕ a</a:t>
            </a:r>
            <a:r>
              <a:rPr lang="en-GB" altLang="zh-CN" sz="2400" baseline="-25000">
                <a:ea typeface="StarBats"/>
                <a:cs typeface="StarBats"/>
              </a:rPr>
              <a:t>3,j</a:t>
            </a:r>
          </a:p>
          <a:p>
            <a:pPr eaLnBrk="1" hangingPunct="1">
              <a:buFont typeface="Wingdings" panose="05000000000000000000" pitchFamily="2" charset="2"/>
              <a:buNone/>
            </a:pPr>
            <a:r>
              <a:rPr lang="en-GB" altLang="zh-CN" sz="2400">
                <a:ea typeface="宋体"/>
              </a:rPr>
              <a:t>                           a’</a:t>
            </a:r>
            <a:r>
              <a:rPr lang="en-GB" altLang="zh-CN" sz="2400" baseline="-25000">
                <a:ea typeface="宋体"/>
              </a:rPr>
              <a:t>1,j</a:t>
            </a:r>
            <a:r>
              <a:rPr lang="en-GB" altLang="zh-CN" sz="2400">
                <a:ea typeface="宋体"/>
              </a:rPr>
              <a:t> = </a:t>
            </a:r>
            <a:r>
              <a:rPr lang="en-US" altLang="zh-CN" sz="2400">
                <a:ea typeface="宋体"/>
              </a:rPr>
              <a:t>a</a:t>
            </a:r>
            <a:r>
              <a:rPr lang="en-US" altLang="zh-CN" sz="2400" baseline="-25000">
                <a:ea typeface="宋体"/>
              </a:rPr>
              <a:t>0,j </a:t>
            </a:r>
            <a:r>
              <a:rPr lang="en-GB" altLang="zh-CN" sz="2400">
                <a:ea typeface="StarBats"/>
                <a:cs typeface="StarBats"/>
              </a:rPr>
              <a:t>⊕ </a:t>
            </a:r>
            <a:r>
              <a:rPr lang="en-GB" altLang="zh-CN" sz="2400" i="1">
                <a:ea typeface="StarBats"/>
                <a:cs typeface="StarBats"/>
              </a:rPr>
              <a:t>M</a:t>
            </a:r>
            <a:r>
              <a:rPr lang="en-GB" altLang="zh-CN" sz="2400" i="1">
                <a:latin typeface="Blackadder ITC"/>
                <a:ea typeface="StarBats"/>
                <a:cs typeface="StarBats"/>
              </a:rPr>
              <a:t> </a:t>
            </a:r>
            <a:r>
              <a:rPr lang="en-GB" altLang="zh-CN" sz="2400">
                <a:ea typeface="StarBats"/>
                <a:cs typeface="StarBats"/>
              </a:rPr>
              <a:t>(a</a:t>
            </a:r>
            <a:r>
              <a:rPr lang="en-GB" altLang="zh-CN" sz="2400" baseline="-25000">
                <a:ea typeface="StarBats"/>
                <a:cs typeface="StarBats"/>
              </a:rPr>
              <a:t>1,j</a:t>
            </a:r>
            <a:r>
              <a:rPr lang="en-GB" altLang="zh-CN" sz="2400">
                <a:ea typeface="StarBats"/>
                <a:cs typeface="StarBats"/>
              </a:rPr>
              <a:t>) ⊕ [</a:t>
            </a:r>
            <a:r>
              <a:rPr lang="en-GB" altLang="zh-CN" sz="2400" i="1">
                <a:ea typeface="StarBats"/>
                <a:cs typeface="StarBats"/>
              </a:rPr>
              <a:t>M</a:t>
            </a:r>
            <a:r>
              <a:rPr lang="en-GB" altLang="zh-CN" sz="2400" i="1">
                <a:latin typeface="Blackadder ITC"/>
                <a:ea typeface="StarBats"/>
                <a:cs typeface="StarBats"/>
              </a:rPr>
              <a:t> </a:t>
            </a:r>
            <a:r>
              <a:rPr lang="en-GB" altLang="zh-CN" sz="2400">
                <a:ea typeface="StarBats"/>
                <a:cs typeface="StarBats"/>
              </a:rPr>
              <a:t>(a</a:t>
            </a:r>
            <a:r>
              <a:rPr lang="en-GB" altLang="zh-CN" sz="2400" baseline="-25000">
                <a:ea typeface="StarBats"/>
                <a:cs typeface="StarBats"/>
              </a:rPr>
              <a:t>2,j</a:t>
            </a:r>
            <a:r>
              <a:rPr lang="en-GB" altLang="zh-CN" sz="2400">
                <a:ea typeface="StarBats"/>
                <a:cs typeface="StarBats"/>
              </a:rPr>
              <a:t> )⊕a</a:t>
            </a:r>
            <a:r>
              <a:rPr lang="en-GB" altLang="zh-CN" sz="2400" baseline="-25000">
                <a:ea typeface="StarBats"/>
                <a:cs typeface="StarBats"/>
              </a:rPr>
              <a:t>2,j</a:t>
            </a:r>
            <a:r>
              <a:rPr lang="en-GB" altLang="zh-CN" sz="2400">
                <a:ea typeface="StarBats"/>
                <a:cs typeface="StarBats"/>
              </a:rPr>
              <a:t>] ⊕ a</a:t>
            </a:r>
            <a:r>
              <a:rPr lang="en-GB" altLang="zh-CN" sz="2400" baseline="-25000">
                <a:ea typeface="StarBats"/>
                <a:cs typeface="StarBats"/>
              </a:rPr>
              <a:t>3,j</a:t>
            </a:r>
            <a:endParaRPr lang="en-GB" altLang="zh-CN" sz="2400">
              <a:ea typeface="宋体" panose="02010600030101010101" pitchFamily="2" charset="-122"/>
            </a:endParaRPr>
          </a:p>
          <a:p>
            <a:pPr eaLnBrk="1" hangingPunct="1">
              <a:buFont typeface="Wingdings" panose="05000000000000000000" pitchFamily="2" charset="2"/>
              <a:buNone/>
            </a:pPr>
            <a:r>
              <a:rPr lang="en-GB" altLang="zh-CN" sz="2400">
                <a:ea typeface="宋体"/>
              </a:rPr>
              <a:t>                           a’</a:t>
            </a:r>
            <a:r>
              <a:rPr lang="en-GB" altLang="zh-CN" sz="2400" baseline="-25000">
                <a:ea typeface="宋体"/>
              </a:rPr>
              <a:t>2,j</a:t>
            </a:r>
            <a:r>
              <a:rPr lang="en-GB" altLang="zh-CN" sz="2400">
                <a:ea typeface="宋体"/>
              </a:rPr>
              <a:t> = </a:t>
            </a:r>
            <a:r>
              <a:rPr lang="en-US" altLang="zh-CN" sz="2400">
                <a:ea typeface="宋体"/>
              </a:rPr>
              <a:t>a</a:t>
            </a:r>
            <a:r>
              <a:rPr lang="en-US" altLang="zh-CN" sz="2400" baseline="-25000">
                <a:ea typeface="宋体"/>
              </a:rPr>
              <a:t>0,j </a:t>
            </a:r>
            <a:r>
              <a:rPr lang="en-GB" altLang="zh-CN" sz="2400">
                <a:ea typeface="StarBats"/>
                <a:cs typeface="StarBats"/>
              </a:rPr>
              <a:t>⊕ a</a:t>
            </a:r>
            <a:r>
              <a:rPr lang="en-GB" altLang="zh-CN" sz="2400" baseline="-25000">
                <a:ea typeface="StarBats"/>
                <a:cs typeface="StarBats"/>
              </a:rPr>
              <a:t>1,j </a:t>
            </a:r>
            <a:r>
              <a:rPr lang="en-GB" altLang="zh-CN" sz="2400">
                <a:ea typeface="StarBats"/>
                <a:cs typeface="StarBats"/>
              </a:rPr>
              <a:t>⊕ </a:t>
            </a:r>
            <a:r>
              <a:rPr lang="en-US" altLang="zh-CN" sz="2400" i="1">
                <a:ea typeface="宋体"/>
              </a:rPr>
              <a:t>M</a:t>
            </a:r>
            <a:r>
              <a:rPr lang="en-US" altLang="zh-CN" sz="2400" i="1">
                <a:latin typeface="Blackadder ITC"/>
                <a:ea typeface="宋体"/>
              </a:rPr>
              <a:t> </a:t>
            </a:r>
            <a:r>
              <a:rPr lang="en-US" altLang="zh-CN" sz="2400">
                <a:ea typeface="宋体"/>
              </a:rPr>
              <a:t>(</a:t>
            </a:r>
            <a:r>
              <a:rPr lang="en-GB" altLang="zh-CN" sz="2400">
                <a:ea typeface="StarBats"/>
                <a:cs typeface="StarBats"/>
              </a:rPr>
              <a:t>a</a:t>
            </a:r>
            <a:r>
              <a:rPr lang="en-GB" altLang="zh-CN" sz="2400" baseline="-25000">
                <a:ea typeface="StarBats"/>
                <a:cs typeface="StarBats"/>
              </a:rPr>
              <a:t>2,j</a:t>
            </a:r>
            <a:r>
              <a:rPr lang="en-GB" altLang="zh-CN" sz="2400">
                <a:ea typeface="StarBats"/>
                <a:cs typeface="StarBats"/>
              </a:rPr>
              <a:t> ) ⊕ [</a:t>
            </a:r>
            <a:r>
              <a:rPr lang="en-US" altLang="zh-CN" sz="2400" i="1">
                <a:ea typeface="宋体"/>
              </a:rPr>
              <a:t>M</a:t>
            </a:r>
            <a:r>
              <a:rPr lang="en-US" altLang="zh-CN" sz="2400" i="1">
                <a:latin typeface="Blackadder ITC"/>
                <a:ea typeface="宋体"/>
              </a:rPr>
              <a:t> </a:t>
            </a:r>
            <a:r>
              <a:rPr lang="en-US" altLang="zh-CN" sz="2400">
                <a:ea typeface="宋体"/>
              </a:rPr>
              <a:t>(</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 ) ⊕</a:t>
            </a:r>
            <a:r>
              <a:rPr lang="en-GB" altLang="zh-CN" sz="2400" baseline="-25000">
                <a:ea typeface="StarBats"/>
                <a:cs typeface="StarBats"/>
              </a:rPr>
              <a:t> </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a:t>
            </a:r>
            <a:endParaRPr lang="en-GB" altLang="zh-CN" sz="2400">
              <a:ea typeface="宋体" panose="02010600030101010101" pitchFamily="2" charset="-122"/>
            </a:endParaRPr>
          </a:p>
          <a:p>
            <a:pPr eaLnBrk="1" hangingPunct="1">
              <a:buFont typeface="Wingdings" panose="05000000000000000000" pitchFamily="2" charset="2"/>
              <a:buNone/>
            </a:pPr>
            <a:r>
              <a:rPr lang="en-GB" altLang="zh-CN" sz="2400">
                <a:ea typeface="宋体"/>
              </a:rPr>
              <a:t>                           a’</a:t>
            </a:r>
            <a:r>
              <a:rPr lang="en-GB" altLang="zh-CN" sz="2400" baseline="-25000">
                <a:ea typeface="宋体"/>
              </a:rPr>
              <a:t>3,j </a:t>
            </a:r>
            <a:r>
              <a:rPr lang="en-GB" altLang="zh-CN" sz="2400">
                <a:ea typeface="宋体"/>
              </a:rPr>
              <a:t>= [</a:t>
            </a:r>
            <a:r>
              <a:rPr lang="en-US" altLang="zh-CN" sz="2400" i="1">
                <a:ea typeface="宋体"/>
              </a:rPr>
              <a:t>M</a:t>
            </a:r>
            <a:r>
              <a:rPr lang="en-US" altLang="zh-CN" sz="2400" i="1">
                <a:latin typeface="Blackadder ITC"/>
                <a:ea typeface="宋体"/>
              </a:rPr>
              <a:t> </a:t>
            </a:r>
            <a:r>
              <a:rPr lang="en-US" altLang="zh-CN" sz="2400">
                <a:ea typeface="宋体"/>
              </a:rPr>
              <a:t>(a</a:t>
            </a:r>
            <a:r>
              <a:rPr lang="en-US" altLang="zh-CN" sz="2400" baseline="-25000">
                <a:ea typeface="宋体"/>
              </a:rPr>
              <a:t>0,j</a:t>
            </a:r>
            <a:r>
              <a:rPr lang="en-GB" altLang="zh-CN" sz="2400">
                <a:ea typeface="StarBats"/>
                <a:cs typeface="StarBats"/>
              </a:rPr>
              <a:t> )⊕</a:t>
            </a:r>
            <a:r>
              <a:rPr lang="en-US" altLang="zh-CN" sz="2400" baseline="-25000">
                <a:ea typeface="宋体"/>
              </a:rPr>
              <a:t> </a:t>
            </a:r>
            <a:r>
              <a:rPr lang="en-US" altLang="zh-CN" sz="2400">
                <a:ea typeface="宋体"/>
              </a:rPr>
              <a:t>a</a:t>
            </a:r>
            <a:r>
              <a:rPr lang="en-US" altLang="zh-CN" sz="2400" baseline="-25000">
                <a:ea typeface="宋体"/>
              </a:rPr>
              <a:t>0,j </a:t>
            </a:r>
            <a:r>
              <a:rPr lang="en-US" altLang="zh-CN" sz="2400">
                <a:ea typeface="宋体"/>
              </a:rPr>
              <a:t>] </a:t>
            </a:r>
            <a:r>
              <a:rPr lang="en-GB" altLang="zh-CN" sz="2400">
                <a:ea typeface="StarBats"/>
                <a:cs typeface="StarBats"/>
              </a:rPr>
              <a:t>⊕ a</a:t>
            </a:r>
            <a:r>
              <a:rPr lang="en-GB" altLang="zh-CN" sz="2400" baseline="-25000">
                <a:ea typeface="StarBats"/>
                <a:cs typeface="StarBats"/>
              </a:rPr>
              <a:t>1,j </a:t>
            </a:r>
            <a:r>
              <a:rPr lang="en-GB" altLang="zh-CN" sz="2400">
                <a:ea typeface="StarBats"/>
                <a:cs typeface="StarBats"/>
              </a:rPr>
              <a:t>⊕ a</a:t>
            </a:r>
            <a:r>
              <a:rPr lang="en-GB" altLang="zh-CN" sz="2400" baseline="-25000">
                <a:ea typeface="StarBats"/>
                <a:cs typeface="StarBats"/>
              </a:rPr>
              <a:t>2,j </a:t>
            </a:r>
            <a:r>
              <a:rPr lang="en-GB" altLang="zh-CN" sz="2400">
                <a:ea typeface="StarBats"/>
                <a:cs typeface="StarBats"/>
              </a:rPr>
              <a:t>⊕ </a:t>
            </a:r>
            <a:r>
              <a:rPr lang="en-US" altLang="zh-CN" sz="2400" i="1">
                <a:ea typeface="宋体"/>
              </a:rPr>
              <a:t>M</a:t>
            </a:r>
            <a:r>
              <a:rPr lang="en-US" altLang="zh-CN" sz="2400" i="1">
                <a:latin typeface="Blackadder ITC"/>
                <a:ea typeface="宋体"/>
              </a:rPr>
              <a:t> </a:t>
            </a:r>
            <a:r>
              <a:rPr lang="en-US" altLang="zh-CN" sz="2400">
                <a:ea typeface="宋体"/>
              </a:rPr>
              <a:t>(</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 )</a:t>
            </a:r>
          </a:p>
        </p:txBody>
      </p:sp>
    </p:spTree>
    <p:extLst>
      <p:ext uri="{BB962C8B-B14F-4D97-AF65-F5344CB8AC3E}">
        <p14:creationId xmlns:p14="http://schemas.microsoft.com/office/powerpoint/2010/main" val="231192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271464" y="0"/>
            <a:ext cx="9881016" cy="1295400"/>
          </a:xfrm>
        </p:spPr>
        <p:txBody>
          <a:bodyPr anchor="ctr"/>
          <a:lstStyle/>
          <a:p>
            <a:pPr eaLnBrk="1" hangingPunct="1"/>
            <a:r>
              <a:rPr lang="en-US" altLang="zh-CN" sz="4400">
                <a:ea typeface="宋体" panose="02010600030101010101" pitchFamily="2" charset="-122"/>
              </a:rPr>
              <a:t>Mix-Columns (</a:t>
            </a:r>
            <a:r>
              <a:rPr lang="en-US" altLang="zh-CN" sz="4400" i="1">
                <a:latin typeface="Times New Roman" panose="02020603050405020304" pitchFamily="18" charset="0"/>
                <a:ea typeface="宋体" panose="02010600030101010101" pitchFamily="2" charset="-122"/>
              </a:rPr>
              <a:t>mic</a:t>
            </a:r>
            <a:r>
              <a:rPr lang="en-US" altLang="zh-CN" sz="440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451332" y="1066800"/>
            <a:ext cx="11521280" cy="4724400"/>
          </a:xfrm>
        </p:spPr>
        <p:txBody>
          <a:bodyPr/>
          <a:lstStyle/>
          <a:p>
            <a:pPr eaLnBrk="1" hangingPunct="1"/>
            <a:r>
              <a:rPr lang="en-GB" altLang="zh-CN" sz="2000" i="1">
                <a:latin typeface="+mj-lt"/>
                <a:ea typeface="宋体" panose="02010600030101010101" pitchFamily="2" charset="-122"/>
              </a:rPr>
              <a:t>mic</a:t>
            </a:r>
            <a:r>
              <a:rPr lang="en-GB" altLang="zh-CN" sz="2000" baseline="30000">
                <a:latin typeface="+mj-lt"/>
                <a:ea typeface="宋体" panose="02010600030101010101" pitchFamily="2" charset="-122"/>
              </a:rPr>
              <a:t>-1</a:t>
            </a:r>
            <a:r>
              <a:rPr lang="en-GB" altLang="zh-CN" sz="2000">
                <a:latin typeface="+mj-lt"/>
                <a:ea typeface="宋体" panose="02010600030101010101" pitchFamily="2" charset="-122"/>
              </a:rPr>
              <a:t>(</a:t>
            </a:r>
            <a:r>
              <a:rPr lang="en-GB" altLang="zh-CN" sz="2000" i="1">
                <a:latin typeface="+mj-lt"/>
                <a:ea typeface="宋体" panose="02010600030101010101" pitchFamily="2" charset="-122"/>
              </a:rPr>
              <a:t>A</a:t>
            </a:r>
            <a:r>
              <a:rPr lang="en-GB" altLang="zh-CN" sz="2000">
                <a:latin typeface="+mj-lt"/>
                <a:ea typeface="宋体" panose="02010600030101010101" pitchFamily="2" charset="-122"/>
              </a:rPr>
              <a:t>) is defined as follows:</a:t>
            </a:r>
          </a:p>
          <a:p>
            <a:pPr lvl="1" eaLnBrk="1" hangingPunct="1"/>
            <a:r>
              <a:rPr lang="en-GB" altLang="zh-CN" sz="2000">
                <a:ea typeface="宋体" panose="02010600030101010101" pitchFamily="2" charset="-122"/>
              </a:rPr>
              <a:t>Let </a:t>
            </a:r>
            <a:r>
              <a:rPr lang="en-GB" altLang="zh-CN" sz="2000">
                <a:latin typeface="Times New Roman" panose="02020603050405020304" pitchFamily="18" charset="0"/>
                <a:ea typeface="宋体" panose="02010600030101010101" pitchFamily="2" charset="-122"/>
              </a:rPr>
              <a:t>w</a:t>
            </a:r>
            <a:r>
              <a:rPr lang="en-GB" altLang="zh-CN" sz="2000">
                <a:ea typeface="宋体" panose="02010600030101010101" pitchFamily="2" charset="-122"/>
              </a:rPr>
              <a:t> be a byte and </a:t>
            </a:r>
            <a:r>
              <a:rPr lang="en-GB" altLang="zh-CN" sz="2000" i="1" err="1">
                <a:latin typeface="Times New Roman" panose="02020603050405020304" pitchFamily="18" charset="0"/>
                <a:ea typeface="宋体" panose="02010600030101010101" pitchFamily="2" charset="-122"/>
              </a:rPr>
              <a:t>i</a:t>
            </a:r>
            <a:r>
              <a:rPr lang="en-GB" altLang="zh-CN" sz="2000">
                <a:ea typeface="宋体" panose="02010600030101010101" pitchFamily="2" charset="-122"/>
              </a:rPr>
              <a:t> a positive integer:</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i="1" baseline="30000" err="1">
                <a:latin typeface="Times New Roman" panose="02020603050405020304" pitchFamily="18" charset="0"/>
                <a:ea typeface="宋体" panose="02010600030101010101" pitchFamily="2" charset="-122"/>
              </a:rPr>
              <a:t>i</a:t>
            </a:r>
            <a:r>
              <a:rPr lang="en-GB" altLang="zh-CN" sz="2000">
                <a:latin typeface="Times New Roman" panose="02020603050405020304" pitchFamily="18" charset="0"/>
                <a:ea typeface="宋体" panose="02010600030101010101" pitchFamily="2" charset="-122"/>
              </a:rPr>
              <a:t>(w) = </a:t>
            </a:r>
            <a:r>
              <a:rPr lang="en-GB" altLang="zh-CN" sz="2000" i="1">
                <a:ea typeface="宋体" panose="02010600030101010101" pitchFamily="2" charset="-122"/>
              </a:rPr>
              <a:t>M </a:t>
            </a:r>
            <a:r>
              <a:rPr lang="en-GB" altLang="zh-CN" sz="2000">
                <a:latin typeface="Times New Roman" panose="02020603050405020304" pitchFamily="18" charset="0"/>
                <a:ea typeface="宋体" panose="02010600030101010101" pitchFamily="2" charset="-122"/>
              </a:rPr>
              <a:t>(</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i="1" baseline="30000">
                <a:latin typeface="Times New Roman" panose="02020603050405020304" pitchFamily="18" charset="0"/>
                <a:ea typeface="宋体" panose="02010600030101010101" pitchFamily="2" charset="-122"/>
              </a:rPr>
              <a:t>i</a:t>
            </a:r>
            <a:r>
              <a:rPr lang="en-GB" altLang="zh-CN" sz="2000" baseline="30000">
                <a:latin typeface="Times New Roman" panose="02020603050405020304" pitchFamily="18" charset="0"/>
                <a:ea typeface="宋体" panose="02010600030101010101" pitchFamily="2" charset="-122"/>
              </a:rPr>
              <a:t>-1</a:t>
            </a:r>
            <a:r>
              <a:rPr lang="en-GB" altLang="zh-CN" sz="2000">
                <a:latin typeface="Times New Roman" panose="02020603050405020304" pitchFamily="18" charset="0"/>
                <a:ea typeface="宋体" panose="02010600030101010101" pitchFamily="2" charset="-122"/>
              </a:rPr>
              <a:t>(w)) (</a:t>
            </a:r>
            <a:r>
              <a:rPr lang="en-GB" altLang="zh-CN" sz="2000" i="1" err="1">
                <a:latin typeface="Times New Roman" panose="02020603050405020304" pitchFamily="18" charset="0"/>
                <a:ea typeface="宋体" panose="02010600030101010101" pitchFamily="2" charset="-122"/>
              </a:rPr>
              <a:t>i</a:t>
            </a:r>
            <a:r>
              <a:rPr lang="en-GB" altLang="zh-CN" sz="2000">
                <a:latin typeface="Times New Roman" panose="02020603050405020304" pitchFamily="18" charset="0"/>
                <a:ea typeface="宋体" panose="02010600030101010101" pitchFamily="2" charset="-122"/>
              </a:rPr>
              <a:t> &gt; 1),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baseline="30000">
                <a:latin typeface="Times New Roman" panose="02020603050405020304" pitchFamily="18" charset="0"/>
                <a:ea typeface="宋体" panose="02010600030101010101" pitchFamily="2" charset="-122"/>
              </a:rPr>
              <a:t>1</a:t>
            </a:r>
            <a:r>
              <a:rPr lang="en-GB" altLang="zh-CN" sz="2000">
                <a:latin typeface="Times New Roman" panose="02020603050405020304" pitchFamily="18" charset="0"/>
                <a:ea typeface="宋体" panose="02010600030101010101" pitchFamily="2" charset="-122"/>
              </a:rPr>
              <a:t>(w) =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a:latin typeface="Times New Roman" panose="02020603050405020304" pitchFamily="18" charset="0"/>
                <a:ea typeface="宋体" panose="02010600030101010101" pitchFamily="2" charset="-122"/>
              </a:rPr>
              <a:t>(w)</a:t>
            </a:r>
          </a:p>
          <a:p>
            <a:pPr lvl="1" eaLnBrk="1" hangingPunct="1"/>
            <a:r>
              <a:rPr lang="en-GB" altLang="zh-CN" sz="2000">
                <a:ea typeface="宋体" panose="02010600030101010101" pitchFamily="2" charset="-122"/>
              </a:rPr>
              <a:t>Let </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1</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baseline="30000">
                <a:ea typeface="宋体" panose="02010600030101010101" pitchFamily="2" charset="-122"/>
              </a:rPr>
              <a:t>2</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a:ea typeface="宋体" panose="02010600030101010101" pitchFamily="2" charset="-122"/>
              </a:rPr>
              <a:t>(w)</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2</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a:ea typeface="宋体" panose="02010600030101010101" pitchFamily="2" charset="-122"/>
              </a:rPr>
              <a:t>(w) </a:t>
            </a:r>
            <a:r>
              <a:rPr lang="en-GB" altLang="zh-CN" sz="2000">
                <a:ea typeface="StarBats"/>
                <a:cs typeface="StarBats"/>
              </a:rPr>
              <a:t>⊕ w</a:t>
            </a:r>
            <a:endParaRPr lang="en-GB" altLang="zh-CN" sz="2000">
              <a:ea typeface="宋体" panose="02010600030101010101" pitchFamily="2" charset="-122"/>
            </a:endParaRP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3</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baseline="30000">
                <a:ea typeface="宋体" panose="02010600030101010101" pitchFamily="2" charset="-122"/>
              </a:rPr>
              <a:t>2</a:t>
            </a:r>
            <a:r>
              <a:rPr lang="en-GB" altLang="zh-CN" sz="2000">
                <a:ea typeface="宋体" panose="02010600030101010101" pitchFamily="2" charset="-122"/>
              </a:rPr>
              <a:t>(w) </a:t>
            </a:r>
            <a:r>
              <a:rPr lang="en-GB" altLang="zh-CN" sz="2000">
                <a:ea typeface="StarBats"/>
                <a:cs typeface="StarBats"/>
              </a:rPr>
              <a:t>⊕ w</a:t>
            </a:r>
            <a:endParaRPr lang="en-GB" altLang="zh-CN" sz="2000">
              <a:ea typeface="宋体" panose="02010600030101010101" pitchFamily="2" charset="-122"/>
            </a:endParaRP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4</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w</a:t>
            </a:r>
          </a:p>
          <a:p>
            <a:pPr eaLnBrk="1" hangingPunct="1"/>
            <a:r>
              <a:rPr lang="en-US" altLang="zh-CN" sz="2000" i="1">
                <a:latin typeface="Times New Roman" panose="02020603050405020304" pitchFamily="18" charset="0"/>
                <a:ea typeface="宋体" panose="02010600030101010101" pitchFamily="2" charset="-122"/>
              </a:rPr>
              <a:t>mic</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a:t>
            </a:r>
            <a:r>
              <a:rPr lang="en-US" altLang="zh-CN" sz="2000" baseline="30000">
                <a:latin typeface="Times New Roman" panose="02020603050405020304" pitchFamily="18" charset="0"/>
                <a:ea typeface="宋体" panose="02010600030101010101" pitchFamily="2" charset="-122"/>
              </a:rPr>
              <a:t>’’</a:t>
            </a:r>
            <a:r>
              <a:rPr lang="en-US" altLang="zh-CN" sz="2000" baseline="-25000" err="1">
                <a:latin typeface="Times New Roman" panose="02020603050405020304" pitchFamily="18" charset="0"/>
                <a:ea typeface="宋体" panose="02010600030101010101" pitchFamily="2" charset="-122"/>
              </a:rPr>
              <a:t>ij</a:t>
            </a:r>
            <a:r>
              <a:rPr lang="en-US" altLang="zh-CN" sz="2000">
                <a:latin typeface="Times New Roman" panose="02020603050405020304" pitchFamily="18" charset="0"/>
                <a:ea typeface="宋体" panose="02010600030101010101" pitchFamily="2" charset="-122"/>
              </a:rPr>
              <a:t>]</a:t>
            </a:r>
            <a:r>
              <a:rPr lang="en-US" altLang="zh-CN" sz="2000" baseline="-25000">
                <a:latin typeface="Times New Roman" panose="02020603050405020304" pitchFamily="18" charset="0"/>
                <a:ea typeface="宋体" panose="02010600030101010101" pitchFamily="2" charset="-122"/>
              </a:rPr>
              <a:t>4×4</a:t>
            </a:r>
            <a:r>
              <a:rPr lang="en-US" altLang="zh-CN" sz="200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0,j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1,j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2,j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3,j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r>
              <a:rPr lang="en-US" altLang="zh-CN" sz="2000">
                <a:ea typeface="宋体" panose="02010600030101010101" pitchFamily="2" charset="-122"/>
              </a:rPr>
              <a:t>We have </a:t>
            </a:r>
            <a:r>
              <a:rPr lang="en-US" altLang="zh-CN" sz="2000" i="1">
                <a:latin typeface="Times New Roman" panose="02020603050405020304" pitchFamily="18" charset="0"/>
                <a:ea typeface="宋体" panose="02010600030101010101" pitchFamily="2" charset="-122"/>
              </a:rPr>
              <a:t>mic</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mic</a:t>
            </a:r>
            <a:r>
              <a:rPr lang="en-US" altLang="zh-CN" sz="2000" i="1" baseline="30000">
                <a:latin typeface="Times New Roman" panose="02020603050405020304" pitchFamily="18" charset="0"/>
                <a:ea typeface="宋体" panose="02010600030101010101" pitchFamily="2" charset="-122"/>
              </a:rPr>
              <a:t>-</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mic</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mic</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329184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4">
            <a:extLst>
              <a:ext uri="{FF2B5EF4-FFF2-40B4-BE49-F238E27FC236}">
                <a16:creationId xmlns:a16="http://schemas.microsoft.com/office/drawing/2014/main" id="{9EC51770-7A01-4C90-B7D6-06CA6A6597EB}"/>
              </a:ext>
            </a:extLst>
          </p:cNvPr>
          <p:cNvSpPr>
            <a:spLocks noGrp="1"/>
          </p:cNvSpPr>
          <p:nvPr>
            <p:ph type="title" idx="4294967295"/>
          </p:nvPr>
        </p:nvSpPr>
        <p:spPr>
          <a:xfrm>
            <a:off x="1271464" y="44624"/>
            <a:ext cx="7543800" cy="1106760"/>
          </a:xfrm>
        </p:spPr>
        <p:txBody>
          <a:bodyPr anchor="ctr"/>
          <a:lstStyle/>
          <a:p>
            <a:pPr eaLnBrk="1" hangingPunct="1"/>
            <a:r>
              <a:rPr lang="en-US" altLang="zh-CN">
                <a:ea typeface="宋体" panose="02010600030101010101" pitchFamily="2" charset="-122"/>
              </a:rPr>
              <a:t>Add Round Keys (</a:t>
            </a:r>
            <a:r>
              <a:rPr lang="en-US" altLang="zh-CN" i="1">
                <a:latin typeface="Times New Roman" panose="02020603050405020304" pitchFamily="18" charset="0"/>
                <a:ea typeface="宋体" panose="02010600030101010101" pitchFamily="2" charset="-122"/>
              </a:rPr>
              <a:t>ark</a:t>
            </a:r>
            <a:r>
              <a:rPr lang="en-US" altLang="zh-CN">
                <a:ea typeface="宋体" panose="02010600030101010101" pitchFamily="2" charset="-122"/>
              </a:rPr>
              <a:t>)</a:t>
            </a:r>
          </a:p>
        </p:txBody>
      </p:sp>
      <p:sp>
        <p:nvSpPr>
          <p:cNvPr id="40964" name="Content Placeholder 5">
            <a:extLst>
              <a:ext uri="{FF2B5EF4-FFF2-40B4-BE49-F238E27FC236}">
                <a16:creationId xmlns:a16="http://schemas.microsoft.com/office/drawing/2014/main" id="{A15A2242-60CC-4D94-AE76-61F00657DF29}"/>
              </a:ext>
            </a:extLst>
          </p:cNvPr>
          <p:cNvSpPr>
            <a:spLocks noGrp="1"/>
          </p:cNvSpPr>
          <p:nvPr>
            <p:ph idx="4294967295"/>
          </p:nvPr>
        </p:nvSpPr>
        <p:spPr>
          <a:xfrm>
            <a:off x="479376" y="1105136"/>
            <a:ext cx="11233248" cy="5257328"/>
          </a:xfrm>
        </p:spPr>
        <p:txBody>
          <a:bodyPr/>
          <a:lstStyle/>
          <a:p>
            <a:pPr eaLnBrk="1" hangingPunct="1"/>
            <a:r>
              <a:rPr lang="en-US" altLang="zh-CN" sz="2400">
                <a:ea typeface="宋体" panose="02010600030101010101" pitchFamily="2" charset="-122"/>
              </a:rPr>
              <a:t>Rewrite </a:t>
            </a:r>
            <a:r>
              <a:rPr lang="en-US" altLang="zh-CN" sz="2400" i="1">
                <a:ea typeface="宋体" panose="02010600030101010101" pitchFamily="2" charset="-122"/>
              </a:rPr>
              <a:t>K</a:t>
            </a:r>
            <a:r>
              <a:rPr lang="en-US" altLang="zh-CN" sz="2400" i="1" baseline="-25000">
                <a:ea typeface="宋体" panose="02010600030101010101" pitchFamily="2" charset="-122"/>
              </a:rPr>
              <a:t>i</a:t>
            </a:r>
            <a:r>
              <a:rPr lang="en-US" altLang="zh-CN" sz="2400">
                <a:ea typeface="宋体" panose="02010600030101010101" pitchFamily="2" charset="-122"/>
              </a:rPr>
              <a:t> as a 4 x 4 matrix of bytes:</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0,3</a:t>
            </a:r>
            <a:r>
              <a:rPr lang="en-US" altLang="zh-CN" sz="2400" baseline="-25000">
                <a:ea typeface="宋体" panose="02010600030101010101" pitchFamily="2" charset="-122"/>
              </a:rPr>
              <a:t>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k</a:t>
            </a:r>
            <a:r>
              <a:rPr lang="en-US" altLang="zh-CN" sz="2400" baseline="-25000">
                <a:latin typeface="Times New Roman" panose="02020603050405020304" pitchFamily="18" charset="0"/>
                <a:ea typeface="宋体" panose="02010600030101010101" pitchFamily="2" charset="-122"/>
              </a:rPr>
              <a:t>1,0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1,3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2,3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3,0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3,3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where each element is a byte and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 </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 = k</a:t>
            </a:r>
            <a:r>
              <a:rPr lang="en-US" altLang="zh-CN" sz="2400" baseline="-25000">
                <a:latin typeface="Times New Roman" panose="02020603050405020304" pitchFamily="18" charset="0"/>
                <a:ea typeface="宋体" panose="02010600030101010101" pitchFamily="2" charset="-122"/>
              </a:rPr>
              <a:t>0,j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3,j</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 = 0, 1 , 2, 3</a:t>
            </a:r>
            <a:r>
              <a:rPr lang="en-US" altLang="zh-CN" sz="2400">
                <a:ea typeface="宋体" panose="02010600030101010101" pitchFamily="2" charset="-122"/>
              </a:rPr>
              <a:t>	</a:t>
            </a:r>
            <a:endParaRPr lang="en-GB" altLang="zh-CN" sz="2400">
              <a:ea typeface="StarBats"/>
              <a:cs typeface="StarBats"/>
            </a:endParaRPr>
          </a:p>
          <a:p>
            <a:pPr eaLnBrk="1" hangingPunct="1"/>
            <a:r>
              <a:rPr lang="en-GB" altLang="zh-CN" sz="2400">
                <a:ea typeface="StarBats"/>
                <a:cs typeface="StarBats"/>
              </a:rPr>
              <a:t>Initially, let </a:t>
            </a:r>
            <a:r>
              <a:rPr lang="en-GB" altLang="zh-CN" sz="2400" i="1">
                <a:latin typeface="Times New Roman" panose="02020603050405020304" pitchFamily="18" charset="0"/>
                <a:ea typeface="StarBats"/>
                <a:cs typeface="StarBats"/>
              </a:rPr>
              <a:t>A = M</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0,0</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0,3</a:t>
            </a:r>
            <a:r>
              <a:rPr lang="en-GB" altLang="zh-CN" sz="2400">
                <a:latin typeface="Times New Roman" panose="02020603050405020304" pitchFamily="18" charset="0"/>
                <a:ea typeface="StarBats"/>
                <a:cs typeface="StarBats"/>
              </a:rPr>
              <a:t> ⊕</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0,3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0,4</a:t>
            </a:r>
            <a:r>
              <a:rPr lang="en-GB" altLang="zh-CN" sz="2400">
                <a:latin typeface="Times New Roman" panose="02020603050405020304" pitchFamily="18" charset="0"/>
                <a:ea typeface="StarBats"/>
                <a:cs typeface="StarBats"/>
              </a:rPr>
              <a:t> ⊕</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0,4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GB" altLang="zh-CN" sz="240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ark</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K</a:t>
            </a:r>
            <a:r>
              <a:rPr lang="en-GB" altLang="zh-CN" sz="2400" i="1" baseline="-25000">
                <a:latin typeface="Times New Roman" panose="02020603050405020304" pitchFamily="18" charset="0"/>
                <a:ea typeface="宋体" panose="02010600030101010101" pitchFamily="2" charset="-122"/>
              </a:rPr>
              <a:t>i</a:t>
            </a:r>
            <a:r>
              <a:rPr lang="en-GB" altLang="zh-CN" sz="2400">
                <a:latin typeface="Times New Roman" panose="02020603050405020304" pitchFamily="18" charset="0"/>
                <a:ea typeface="宋体" panose="02010600030101010101" pitchFamily="2" charset="-122"/>
              </a:rPr>
              <a:t>) = </a:t>
            </a:r>
            <a:r>
              <a:rPr lang="en-GB" altLang="zh-CN" sz="2400" i="1">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a:latin typeface="Times New Roman" panose="02020603050405020304" pitchFamily="18" charset="0"/>
                <a:ea typeface="StarBats"/>
                <a:cs typeface="StarBats"/>
              </a:rPr>
              <a:t>⊕ </a:t>
            </a:r>
            <a:r>
              <a:rPr lang="en-GB" altLang="zh-CN" sz="2400" i="1">
                <a:latin typeface="Times New Roman" panose="02020603050405020304" pitchFamily="18" charset="0"/>
                <a:ea typeface="StarBats"/>
                <a:cs typeface="StarBats"/>
              </a:rPr>
              <a:t>K</a:t>
            </a:r>
            <a:r>
              <a:rPr lang="en-GB" altLang="zh-CN" sz="2400" i="1" baseline="-25000">
                <a:latin typeface="Times New Roman" panose="02020603050405020304" pitchFamily="18" charset="0"/>
                <a:ea typeface="StarBats"/>
                <a:cs typeface="StarBats"/>
              </a:rPr>
              <a:t>i</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1,0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1,3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2,0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2,3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3,0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3,3 </a:t>
            </a:r>
            <a:endParaRPr lang="en-US" altLang="zh-CN" sz="2400">
              <a:ea typeface="宋体" panose="02010600030101010101" pitchFamily="2" charset="-122"/>
            </a:endParaRPr>
          </a:p>
          <a:p>
            <a:pPr eaLnBrk="1" hangingPunct="1">
              <a:spcBef>
                <a:spcPts val="1200"/>
              </a:spcBef>
            </a:pPr>
            <a:r>
              <a:rPr lang="en-US" altLang="zh-CN" sz="2400">
                <a:ea typeface="宋体" panose="02010600030101010101" pitchFamily="2" charset="-122"/>
              </a:rPr>
              <a:t>Since this is a ⊕ operation, </a:t>
            </a:r>
            <a:r>
              <a:rPr lang="en-US" altLang="zh-CN" sz="2400" i="1">
                <a:latin typeface="Times New Roman" panose="02020603050405020304" pitchFamily="18" charset="0"/>
                <a:ea typeface="宋体" panose="02010600030101010101" pitchFamily="2" charset="-122"/>
              </a:rPr>
              <a:t>ark</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ea typeface="宋体" panose="02010600030101010101" pitchFamily="2" charset="-122"/>
              </a:rPr>
              <a:t> is the same as </a:t>
            </a:r>
            <a:r>
              <a:rPr lang="en-US" altLang="zh-CN" sz="2400" i="1">
                <a:latin typeface="Times New Roman" panose="02020603050405020304" pitchFamily="18" charset="0"/>
                <a:ea typeface="宋体" panose="02010600030101010101" pitchFamily="2" charset="-122"/>
              </a:rPr>
              <a:t>ark</a:t>
            </a:r>
            <a:r>
              <a:rPr lang="en-US" altLang="zh-CN" sz="2400">
                <a:ea typeface="宋体" panose="02010600030101010101" pitchFamily="2" charset="-122"/>
              </a:rPr>
              <a:t>. We have</a:t>
            </a:r>
          </a:p>
          <a:p>
            <a:pPr eaLnBrk="1" hangingPunct="1">
              <a:spcBef>
                <a:spcPts val="1200"/>
              </a:spcBef>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p>
        </p:txBody>
      </p:sp>
      <p:sp>
        <p:nvSpPr>
          <p:cNvPr id="40965" name="AutoShape 8">
            <a:extLst>
              <a:ext uri="{FF2B5EF4-FFF2-40B4-BE49-F238E27FC236}">
                <a16:creationId xmlns:a16="http://schemas.microsoft.com/office/drawing/2014/main" id="{FC8E2777-7218-4823-94D3-F1FD4E9B1A93}"/>
              </a:ext>
            </a:extLst>
          </p:cNvPr>
          <p:cNvSpPr>
            <a:spLocks noChangeArrowheads="1"/>
          </p:cNvSpPr>
          <p:nvPr/>
        </p:nvSpPr>
        <p:spPr bwMode="auto">
          <a:xfrm>
            <a:off x="3143672" y="1556979"/>
            <a:ext cx="2592288" cy="180001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6" name="Line 9">
            <a:extLst>
              <a:ext uri="{FF2B5EF4-FFF2-40B4-BE49-F238E27FC236}">
                <a16:creationId xmlns:a16="http://schemas.microsoft.com/office/drawing/2014/main" id="{24F26577-6C3B-4A60-888F-1F0647F5EB02}"/>
              </a:ext>
            </a:extLst>
          </p:cNvPr>
          <p:cNvSpPr>
            <a:spLocks noChangeShapeType="1"/>
          </p:cNvSpPr>
          <p:nvPr/>
        </p:nvSpPr>
        <p:spPr bwMode="auto">
          <a:xfrm>
            <a:off x="4648200" y="24384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967" name="AutoShape 11">
            <a:extLst>
              <a:ext uri="{FF2B5EF4-FFF2-40B4-BE49-F238E27FC236}">
                <a16:creationId xmlns:a16="http://schemas.microsoft.com/office/drawing/2014/main" id="{65268DC2-4127-4B7E-A15F-30F74423DDCE}"/>
              </a:ext>
            </a:extLst>
          </p:cNvPr>
          <p:cNvSpPr>
            <a:spLocks noChangeArrowheads="1"/>
          </p:cNvSpPr>
          <p:nvPr/>
        </p:nvSpPr>
        <p:spPr bwMode="auto">
          <a:xfrm>
            <a:off x="4151784" y="4077072"/>
            <a:ext cx="5904656" cy="201622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8" name="Line 12">
            <a:extLst>
              <a:ext uri="{FF2B5EF4-FFF2-40B4-BE49-F238E27FC236}">
                <a16:creationId xmlns:a16="http://schemas.microsoft.com/office/drawing/2014/main" id="{EDA1C76C-4304-4561-B66A-6CD65F249548}"/>
              </a:ext>
            </a:extLst>
          </p:cNvPr>
          <p:cNvSpPr>
            <a:spLocks noChangeShapeType="1"/>
          </p:cNvSpPr>
          <p:nvPr/>
        </p:nvSpPr>
        <p:spPr bwMode="auto">
          <a:xfrm>
            <a:off x="4343400" y="46482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Rectangle 7">
            <a:extLst>
              <a:ext uri="{FF2B5EF4-FFF2-40B4-BE49-F238E27FC236}">
                <a16:creationId xmlns:a16="http://schemas.microsoft.com/office/drawing/2014/main" id="{8EEBBF1E-E519-4EAE-9250-D539452738E8}"/>
              </a:ext>
            </a:extLst>
          </p:cNvPr>
          <p:cNvSpPr/>
          <p:nvPr/>
        </p:nvSpPr>
        <p:spPr>
          <a:xfrm>
            <a:off x="6958335" y="1441514"/>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baseline="-25000">
                <a:latin typeface="Times New Roman" panose="02020603050405020304" pitchFamily="18" charset="0"/>
                <a:ea typeface="宋体" panose="02010600030101010101" pitchFamily="2" charset="-122"/>
              </a:rPr>
              <a:t>a0,0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9" name="AutoShape 5">
            <a:extLst>
              <a:ext uri="{FF2B5EF4-FFF2-40B4-BE49-F238E27FC236}">
                <a16:creationId xmlns:a16="http://schemas.microsoft.com/office/drawing/2014/main" id="{8DD8C743-0FFC-4946-B848-A5B6918EECE0}"/>
              </a:ext>
            </a:extLst>
          </p:cNvPr>
          <p:cNvSpPr>
            <a:spLocks noChangeArrowheads="1"/>
          </p:cNvSpPr>
          <p:nvPr/>
        </p:nvSpPr>
        <p:spPr bwMode="auto">
          <a:xfrm>
            <a:off x="6794176" y="1556979"/>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TextBox 1">
            <a:extLst>
              <a:ext uri="{FF2B5EF4-FFF2-40B4-BE49-F238E27FC236}">
                <a16:creationId xmlns:a16="http://schemas.microsoft.com/office/drawing/2014/main" id="{BBD84506-DDA5-4DF1-9CB0-ECBAF5344471}"/>
              </a:ext>
            </a:extLst>
          </p:cNvPr>
          <p:cNvSpPr txBox="1"/>
          <p:nvPr/>
        </p:nvSpPr>
        <p:spPr>
          <a:xfrm>
            <a:off x="6147845" y="2195375"/>
            <a:ext cx="646331" cy="523220"/>
          </a:xfrm>
          <a:prstGeom prst="rect">
            <a:avLst/>
          </a:prstGeom>
          <a:noFill/>
        </p:spPr>
        <p:txBody>
          <a:bodyPr wrap="none" rtlCol="0">
            <a:spAutoFit/>
          </a:bodyPr>
          <a:lstStyle/>
          <a:p>
            <a:r>
              <a:rPr lang="en-US"/>
              <a:t>A=</a:t>
            </a:r>
          </a:p>
        </p:txBody>
      </p:sp>
    </p:spTree>
    <p:extLst>
      <p:ext uri="{BB962C8B-B14F-4D97-AF65-F5344CB8AC3E}">
        <p14:creationId xmlns:p14="http://schemas.microsoft.com/office/powerpoint/2010/main" val="328126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FF2BFCF-EA86-4CCF-9A62-376DFA962486}"/>
              </a:ext>
            </a:extLst>
          </p:cNvPr>
          <p:cNvSpPr>
            <a:spLocks noGrp="1" noChangeArrowheads="1"/>
          </p:cNvSpPr>
          <p:nvPr>
            <p:ph type="subTitle" idx="4294967295"/>
          </p:nvPr>
        </p:nvSpPr>
        <p:spPr>
          <a:xfrm>
            <a:off x="407368" y="1124744"/>
            <a:ext cx="11377264" cy="6250932"/>
          </a:xfrm>
          <a:ln w="12700">
            <a:solidFill>
              <a:srgbClr val="FFFFFF"/>
            </a:solidFill>
            <a:miter lim="800000"/>
            <a:headEnd/>
            <a:tailEnd/>
          </a:ln>
        </p:spPr>
        <p:txBody>
          <a:bodyPr wrap="square" anchor="ctr">
            <a:spAutoFit/>
          </a:bodyPr>
          <a:lstStyle/>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Let </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 = </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[0,31]</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[32,63]</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[64,95]</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[96,127]</a:t>
            </a:r>
            <a:r>
              <a:rPr lang="en-GB" altLang="zh-CN" sz="2300">
                <a:ea typeface="宋体" panose="02010600030101010101" pitchFamily="2" charset="-122"/>
              </a:rPr>
              <a:t> be a 4-word encryption key </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AES expands </a:t>
            </a:r>
            <a:r>
              <a:rPr lang="en-GB" altLang="zh-CN" sz="2300" i="1">
                <a:latin typeface="Times New Roman" panose="02020603050405020304" pitchFamily="18" charset="0"/>
                <a:ea typeface="宋体" panose="02010600030101010101" pitchFamily="2" charset="-122"/>
              </a:rPr>
              <a:t>K</a:t>
            </a:r>
            <a:r>
              <a:rPr lang="en-GB" altLang="zh-CN" sz="2300">
                <a:ea typeface="宋体" panose="02010600030101010101" pitchFamily="2" charset="-122"/>
              </a:rPr>
              <a:t> into a 44-word array </a:t>
            </a:r>
            <a:r>
              <a:rPr lang="en-GB" altLang="zh-CN" sz="2300" i="1">
                <a:latin typeface="Times New Roman" panose="02020603050405020304" pitchFamily="18" charset="0"/>
                <a:ea typeface="宋体" panose="02010600030101010101" pitchFamily="2" charset="-122"/>
              </a:rPr>
              <a:t>W</a:t>
            </a:r>
            <a:r>
              <a:rPr lang="en-GB" altLang="zh-CN" sz="2300">
                <a:latin typeface="Times New Roman" panose="02020603050405020304" pitchFamily="18" charset="0"/>
                <a:ea typeface="宋体" panose="02010600030101010101" pitchFamily="2" charset="-122"/>
              </a:rPr>
              <a:t>[0,43]</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Define a byte transformation function </a:t>
            </a:r>
            <a:r>
              <a:rPr lang="en-GB" altLang="zh-CN" sz="2300" i="1">
                <a:latin typeface="Blackadder ITC" panose="04020505050007020D02" pitchFamily="82" charset="0"/>
                <a:ea typeface="宋体" panose="02010600030101010101" pitchFamily="2" charset="-122"/>
              </a:rPr>
              <a:t>M   </a:t>
            </a:r>
            <a:r>
              <a:rPr lang="en-GB" altLang="zh-CN" sz="230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0</a:t>
            </a:r>
            <a:r>
              <a:rPr lang="en-GB" altLang="zh-CN" sz="2300">
                <a:ea typeface="宋体" panose="02010600030101010101" pitchFamily="2" charset="-122"/>
              </a:rPr>
              <a:t>,                     if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 = 0</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a:ea typeface="宋体" panose="02010600030101010101" pitchFamily="2" charset="-122"/>
              </a:rPr>
              <a:t>	</a:t>
            </a:r>
            <a:r>
              <a:rPr lang="en-GB" altLang="zh-CN" sz="2300" i="1">
                <a:latin typeface="Blackadder ITC" panose="04020505050007020D02" pitchFamily="82" charset="0"/>
                <a:ea typeface="宋体" panose="02010600030101010101" pitchFamily="2" charset="-122"/>
              </a:rPr>
              <a:t>M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0 </a:t>
            </a:r>
            <a:r>
              <a:rPr lang="en-GB" altLang="zh-CN" sz="2300">
                <a:latin typeface="Times New Roman" panose="02020603050405020304" pitchFamily="18" charset="0"/>
                <a:ea typeface="StarBats"/>
                <a:cs typeface="StarBats"/>
              </a:rPr>
              <a:t>⊕</a:t>
            </a:r>
            <a:r>
              <a:rPr lang="en-GB" altLang="zh-CN" sz="2300">
                <a:latin typeface="Times New Roman" panose="02020603050405020304" pitchFamily="18" charset="0"/>
                <a:ea typeface="宋体" panose="02010600030101010101" pitchFamily="2" charset="-122"/>
              </a:rPr>
              <a:t> 00011011</a:t>
            </a:r>
            <a:r>
              <a:rPr lang="en-GB" altLang="zh-CN" sz="2300">
                <a:ea typeface="宋体" panose="02010600030101010101" pitchFamily="2" charset="-122"/>
              </a:rPr>
              <a:t>,  if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 = 1</a:t>
            </a:r>
            <a:r>
              <a:rPr lang="en-GB" altLang="zh-CN" sz="2300">
                <a:ea typeface="宋体" panose="02010600030101010101" pitchFamily="2" charset="-122"/>
              </a:rPr>
              <a:t> 			</a:t>
            </a:r>
          </a:p>
          <a:p>
            <a:pPr marL="0" indent="0"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Next, let </a:t>
            </a:r>
            <a:r>
              <a:rPr lang="en-GB" altLang="zh-CN" sz="2300">
                <a:latin typeface="Times New Roman" panose="02020603050405020304" pitchFamily="18" charset="0"/>
                <a:ea typeface="宋体" panose="02010600030101010101" pitchFamily="2" charset="-122"/>
              </a:rPr>
              <a:t>j</a:t>
            </a:r>
            <a:r>
              <a:rPr lang="en-GB" altLang="zh-CN" sz="2300">
                <a:ea typeface="宋体" panose="02010600030101010101" pitchFamily="2" charset="-122"/>
              </a:rPr>
              <a:t> be a non-negative number. Define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00000001</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0</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00000010</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1</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i="1">
                <a:latin typeface="Blackadder ITC" panose="04020505050007020D02" pitchFamily="82" charset="0"/>
                <a:ea typeface="宋体" panose="02010600030101010101" pitchFamily="2" charset="-122"/>
              </a:rPr>
              <a:t>M  </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(j–1))</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&gt; 1</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Finally, define a word-substitution function </a:t>
            </a:r>
            <a:r>
              <a:rPr lang="en-GB" altLang="zh-CN" sz="2300" i="1">
                <a:latin typeface="Times New Roman" panose="02020603050405020304" pitchFamily="18" charset="0"/>
                <a:ea typeface="宋体" panose="02010600030101010101" pitchFamily="2" charset="-122"/>
              </a:rPr>
              <a:t>T</a:t>
            </a:r>
            <a:r>
              <a:rPr lang="en-GB" altLang="zh-CN" sz="2300">
                <a:ea typeface="宋体" panose="02010600030101010101" pitchFamily="2" charset="-122"/>
              </a:rPr>
              <a:t> as follows, which transforms a 32-bit string into a 32-bit string, using parameter </a:t>
            </a:r>
            <a:r>
              <a:rPr lang="en-GB" altLang="zh-CN" sz="2300" i="1">
                <a:latin typeface="Times New Roman" panose="02020603050405020304" pitchFamily="18" charset="0"/>
                <a:ea typeface="宋体" panose="02010600030101010101" pitchFamily="2" charset="-122"/>
              </a:rPr>
              <a:t>j</a:t>
            </a:r>
            <a:r>
              <a:rPr lang="en-GB" altLang="zh-CN" sz="2300">
                <a:ea typeface="宋体" panose="02010600030101010101" pitchFamily="2" charset="-122"/>
              </a:rPr>
              <a:t> and the AES S-Box:  </a:t>
            </a:r>
            <a:r>
              <a:rPr lang="en-GB" altLang="zh-CN" sz="2300" i="1">
                <a:latin typeface="Times New Roman" panose="02020603050405020304" pitchFamily="18" charset="0"/>
                <a:ea typeface="宋体" panose="02010600030101010101" pitchFamily="2" charset="-122"/>
              </a:rPr>
              <a:t>T</a:t>
            </a:r>
            <a:r>
              <a:rPr lang="en-GB" altLang="zh-CN" sz="2300">
                <a:latin typeface="Times New Roman" panose="02020603050405020304" pitchFamily="18" charset="0"/>
                <a:ea typeface="宋体" panose="02010600030101010101" pitchFamily="2" charset="-122"/>
              </a:rPr>
              <a:t>(w</a:t>
            </a:r>
            <a:r>
              <a:rPr lang="en-GB" altLang="zh-CN" sz="2300">
                <a:ea typeface="宋体" panose="02010600030101010101" pitchFamily="2" charset="-122"/>
              </a:rPr>
              <a:t>,</a:t>
            </a:r>
            <a:r>
              <a:rPr lang="en-GB" altLang="zh-CN" sz="2300">
                <a:latin typeface="Times New Roman" panose="02020603050405020304" pitchFamily="18" charset="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a:t>
            </a:r>
            <a:r>
              <a:rPr lang="en-GB" altLang="zh-CN" sz="2300" i="1">
                <a:latin typeface="Times New Roman" panose="02020603050405020304" pitchFamily="18" charset="0"/>
                <a:ea typeface="宋体" panose="02010600030101010101" pitchFamily="2" charset="-122"/>
              </a:rPr>
              <a:t>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 </a:t>
            </a:r>
            <a:r>
              <a:rPr lang="en-GB" altLang="zh-CN" sz="2300">
                <a:latin typeface="Times New Roman" panose="02020603050405020304" pitchFamily="18" charset="0"/>
                <a:ea typeface="StarBats"/>
                <a:cs typeface="StarBats"/>
              </a:rPr>
              <a:t>⊕</a:t>
            </a:r>
            <a:r>
              <a:rPr lang="en-GB" altLang="zh-CN" sz="2300">
                <a:latin typeface="Times New Roman" panose="02020603050405020304" pitchFamily="18" charset="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1)]</a:t>
            </a:r>
            <a:r>
              <a:rPr lang="en-GB" altLang="zh-CN" sz="2300" i="1">
                <a:latin typeface="Times New Roman" panose="02020603050405020304" pitchFamily="18" charset="0"/>
                <a:ea typeface="宋体" panose="02010600030101010101" pitchFamily="2" charset="-122"/>
              </a:rPr>
              <a:t>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 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 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a:t>
            </a:r>
            <a:r>
              <a:rPr lang="en-GB" altLang="zh-CN" sz="2300">
                <a:ea typeface="宋体" panose="02010600030101010101" pitchFamily="2" charset="-122"/>
              </a:rPr>
              <a:t>,</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where </a:t>
            </a:r>
            <a:r>
              <a:rPr lang="en-GB" altLang="zh-CN" sz="2300">
                <a:latin typeface="Times New Roman" panose="02020603050405020304" pitchFamily="18" charset="0"/>
                <a:ea typeface="宋体" panose="02010600030101010101" pitchFamily="2" charset="-122"/>
              </a:rPr>
              <a:t>w = w</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4</a:t>
            </a:r>
            <a:r>
              <a:rPr lang="en-GB" altLang="zh-CN" sz="2300" baseline="-33000">
                <a:ea typeface="宋体" panose="02010600030101010101" pitchFamily="2" charset="-122"/>
              </a:rPr>
              <a:t>  </a:t>
            </a:r>
            <a:r>
              <a:rPr lang="en-GB" altLang="zh-CN" sz="2300">
                <a:ea typeface="宋体" panose="02010600030101010101" pitchFamily="2" charset="-122"/>
              </a:rPr>
              <a:t>with each </a:t>
            </a:r>
            <a:r>
              <a:rPr lang="en-GB" altLang="zh-CN" sz="2300" err="1">
                <a:latin typeface="Times New Roman" panose="02020603050405020304" pitchFamily="18" charset="0"/>
                <a:ea typeface="宋体" panose="02010600030101010101" pitchFamily="2" charset="-122"/>
              </a:rPr>
              <a:t>w</a:t>
            </a:r>
            <a:r>
              <a:rPr lang="en-GB" altLang="zh-CN" sz="2300" i="1" baseline="-25000" err="1">
                <a:latin typeface="Times New Roman" panose="02020603050405020304" pitchFamily="18" charset="0"/>
                <a:ea typeface="宋体" panose="02010600030101010101" pitchFamily="2" charset="-122"/>
              </a:rPr>
              <a:t>i</a:t>
            </a:r>
            <a:r>
              <a:rPr lang="en-GB" altLang="zh-CN" sz="2300">
                <a:ea typeface="宋体" panose="02010600030101010101" pitchFamily="2" charset="-122"/>
              </a:rPr>
              <a:t> being a byte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300">
              <a:latin typeface="Times New Roman" panose="02020603050405020304" pitchFamily="18" charset="0"/>
              <a:ea typeface="宋体" panose="02010600030101010101" pitchFamily="2" charset="-122"/>
            </a:endParaRPr>
          </a:p>
          <a:p>
            <a:pPr marL="0" indent="0" algn="r"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a:ea typeface="宋体" panose="02010600030101010101" pitchFamily="2" charset="-122"/>
              </a:rPr>
              <a:t>    </a:t>
            </a:r>
          </a:p>
        </p:txBody>
      </p:sp>
      <p:sp>
        <p:nvSpPr>
          <p:cNvPr id="38916" name="Title 3">
            <a:extLst>
              <a:ext uri="{FF2B5EF4-FFF2-40B4-BE49-F238E27FC236}">
                <a16:creationId xmlns:a16="http://schemas.microsoft.com/office/drawing/2014/main" id="{E70E8A6E-083C-4193-A803-2C40F53D18EF}"/>
              </a:ext>
            </a:extLst>
          </p:cNvPr>
          <p:cNvSpPr>
            <a:spLocks noGrp="1"/>
          </p:cNvSpPr>
          <p:nvPr>
            <p:ph type="title" idx="4294967295"/>
          </p:nvPr>
        </p:nvSpPr>
        <p:spPr>
          <a:xfrm>
            <a:off x="984597" y="193576"/>
            <a:ext cx="7542213" cy="685800"/>
          </a:xfrm>
        </p:spPr>
        <p:txBody>
          <a:bodyPr anchor="ctr"/>
          <a:lstStyle/>
          <a:p>
            <a:pPr eaLnBrk="1" hangingPunct="1"/>
            <a:r>
              <a:rPr lang="en-GB" altLang="zh-CN">
                <a:solidFill>
                  <a:schemeClr val="tx1"/>
                </a:solidFill>
                <a:ea typeface="宋体" panose="02010600030101010101" pitchFamily="2" charset="-122"/>
              </a:rPr>
              <a:t>AES-128 Round Keys</a:t>
            </a:r>
            <a:endParaRPr lang="en-US" altLang="zh-CN">
              <a:solidFill>
                <a:schemeClr val="tx1"/>
              </a:solidFill>
              <a:ea typeface="宋体" panose="02010600030101010101" pitchFamily="2" charset="-122"/>
            </a:endParaRPr>
          </a:p>
        </p:txBody>
      </p:sp>
      <p:sp>
        <p:nvSpPr>
          <p:cNvPr id="38917" name="AutoShape 5">
            <a:extLst>
              <a:ext uri="{FF2B5EF4-FFF2-40B4-BE49-F238E27FC236}">
                <a16:creationId xmlns:a16="http://schemas.microsoft.com/office/drawing/2014/main" id="{B0DDCDB9-B49D-4385-9E93-7054AADE4AC7}"/>
              </a:ext>
            </a:extLst>
          </p:cNvPr>
          <p:cNvSpPr>
            <a:spLocks/>
          </p:cNvSpPr>
          <p:nvPr/>
        </p:nvSpPr>
        <p:spPr bwMode="auto">
          <a:xfrm>
            <a:off x="4583832" y="2492896"/>
            <a:ext cx="144016" cy="1080120"/>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18" name="Line 20">
            <a:extLst>
              <a:ext uri="{FF2B5EF4-FFF2-40B4-BE49-F238E27FC236}">
                <a16:creationId xmlns:a16="http://schemas.microsoft.com/office/drawing/2014/main" id="{8F71D584-A653-4510-8F66-6FAF4FC9AB1D}"/>
              </a:ext>
            </a:extLst>
          </p:cNvPr>
          <p:cNvSpPr>
            <a:spLocks noChangeShapeType="1"/>
          </p:cNvSpPr>
          <p:nvPr/>
        </p:nvSpPr>
        <p:spPr bwMode="auto">
          <a:xfrm>
            <a:off x="4831904" y="3089176"/>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AutoShape 22">
            <a:extLst>
              <a:ext uri="{FF2B5EF4-FFF2-40B4-BE49-F238E27FC236}">
                <a16:creationId xmlns:a16="http://schemas.microsoft.com/office/drawing/2014/main" id="{5C433714-5030-4365-ADE2-2F860B8EED24}"/>
              </a:ext>
            </a:extLst>
          </p:cNvPr>
          <p:cNvSpPr>
            <a:spLocks/>
          </p:cNvSpPr>
          <p:nvPr/>
        </p:nvSpPr>
        <p:spPr bwMode="auto">
          <a:xfrm>
            <a:off x="2279576" y="4437112"/>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20" name="Line 23">
            <a:extLst>
              <a:ext uri="{FF2B5EF4-FFF2-40B4-BE49-F238E27FC236}">
                <a16:creationId xmlns:a16="http://schemas.microsoft.com/office/drawing/2014/main" id="{57718AFD-349D-4CC3-A052-A4562CB86B1A}"/>
              </a:ext>
            </a:extLst>
          </p:cNvPr>
          <p:cNvSpPr>
            <a:spLocks noChangeShapeType="1"/>
          </p:cNvSpPr>
          <p:nvPr/>
        </p:nvSpPr>
        <p:spPr bwMode="auto">
          <a:xfrm>
            <a:off x="4831904" y="2936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1" name="Line 24">
            <a:extLst>
              <a:ext uri="{FF2B5EF4-FFF2-40B4-BE49-F238E27FC236}">
                <a16:creationId xmlns:a16="http://schemas.microsoft.com/office/drawing/2014/main" id="{9873D696-A0B4-4502-AA17-3C3F827464F1}"/>
              </a:ext>
            </a:extLst>
          </p:cNvPr>
          <p:cNvSpPr>
            <a:spLocks noChangeShapeType="1"/>
          </p:cNvSpPr>
          <p:nvPr/>
        </p:nvSpPr>
        <p:spPr bwMode="auto">
          <a:xfrm>
            <a:off x="3307904" y="4460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a:extLst>
              <a:ext uri="{FF2B5EF4-FFF2-40B4-BE49-F238E27FC236}">
                <a16:creationId xmlns:a16="http://schemas.microsoft.com/office/drawing/2014/main" id="{C36A9A79-4500-4863-B685-B6406EC1A65D}"/>
              </a:ext>
            </a:extLst>
          </p:cNvPr>
          <p:cNvSpPr>
            <a:spLocks noGrp="1"/>
          </p:cNvSpPr>
          <p:nvPr>
            <p:ph type="title" idx="4294967295"/>
          </p:nvPr>
        </p:nvSpPr>
        <p:spPr>
          <a:xfrm>
            <a:off x="1199456" y="70520"/>
            <a:ext cx="7543800" cy="838200"/>
          </a:xfrm>
        </p:spPr>
        <p:txBody>
          <a:bodyPr anchor="ctr"/>
          <a:lstStyle/>
          <a:p>
            <a:pPr eaLnBrk="1" hangingPunct="1"/>
            <a:r>
              <a:rPr lang="en-US" altLang="zh-CN">
                <a:ea typeface="宋体" panose="02010600030101010101" pitchFamily="2" charset="-122"/>
              </a:rPr>
              <a:t>Putting Things Together</a:t>
            </a:r>
          </a:p>
        </p:txBody>
      </p:sp>
      <p:sp>
        <p:nvSpPr>
          <p:cNvPr id="39940" name="Content Placeholder 5">
            <a:extLst>
              <a:ext uri="{FF2B5EF4-FFF2-40B4-BE49-F238E27FC236}">
                <a16:creationId xmlns:a16="http://schemas.microsoft.com/office/drawing/2014/main" id="{EA6E9FDF-C368-47B2-B111-7AEC693FCE8E}"/>
              </a:ext>
            </a:extLst>
          </p:cNvPr>
          <p:cNvSpPr>
            <a:spLocks noGrp="1"/>
          </p:cNvSpPr>
          <p:nvPr>
            <p:ph idx="4294967295"/>
          </p:nvPr>
        </p:nvSpPr>
        <p:spPr>
          <a:xfrm>
            <a:off x="767408" y="1196752"/>
            <a:ext cx="10945216" cy="4495800"/>
          </a:xfrm>
        </p:spPr>
        <p:txBody>
          <a:bodyPr/>
          <a:lstStyle/>
          <a:p>
            <a:pPr eaLnBrk="1" hangingPunct="1"/>
            <a:r>
              <a:rPr lang="en-US" altLang="zh-CN" sz="2400">
                <a:ea typeface="宋体" panose="02010600030101010101" pitchFamily="2" charset="-122"/>
              </a:rPr>
              <a:t>Use all of these functions to create round keys of size 4 words (11 round keys are needed for AES-128; i.e. 44 words)</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[0] = </a:t>
            </a:r>
            <a:r>
              <a:rPr lang="en-GB" altLang="zh-CN" sz="2400" i="1">
                <a:latin typeface="Times New Roman" panose="02020603050405020304" pitchFamily="18" charset="0"/>
                <a:ea typeface="宋体" panose="02010600030101010101" pitchFamily="2" charset="-122"/>
              </a:rPr>
              <a:t>K</a:t>
            </a:r>
            <a:r>
              <a:rPr lang="en-GB" altLang="zh-CN" sz="2400">
                <a:latin typeface="Times New Roman" panose="02020603050405020304" pitchFamily="18" charset="0"/>
                <a:ea typeface="宋体" panose="02010600030101010101" pitchFamily="2" charset="-122"/>
              </a:rPr>
              <a:t>[0, 31]</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[1] = </a:t>
            </a:r>
            <a:r>
              <a:rPr lang="en-GB" altLang="zh-CN" sz="2400" i="1">
                <a:latin typeface="Times New Roman" panose="02020603050405020304" pitchFamily="18" charset="0"/>
                <a:ea typeface="宋体" panose="02010600030101010101" pitchFamily="2" charset="-122"/>
              </a:rPr>
              <a:t>K</a:t>
            </a:r>
            <a:r>
              <a:rPr lang="en-GB" altLang="zh-CN" sz="2400">
                <a:latin typeface="Times New Roman" panose="02020603050405020304" pitchFamily="18" charset="0"/>
                <a:ea typeface="宋体" panose="02010600030101010101" pitchFamily="2" charset="-122"/>
              </a:rPr>
              <a:t>[32, 63]</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[2] = </a:t>
            </a:r>
            <a:r>
              <a:rPr lang="en-GB" altLang="zh-CN" sz="2400" i="1">
                <a:latin typeface="Times New Roman" panose="02020603050405020304" pitchFamily="18" charset="0"/>
                <a:ea typeface="宋体" panose="02010600030101010101" pitchFamily="2" charset="-122"/>
              </a:rPr>
              <a:t>K</a:t>
            </a:r>
            <a:r>
              <a:rPr lang="en-GB" altLang="zh-CN" sz="2400">
                <a:latin typeface="Times New Roman" panose="02020603050405020304" pitchFamily="18" charset="0"/>
                <a:ea typeface="宋体" panose="02010600030101010101" pitchFamily="2" charset="-122"/>
              </a:rPr>
              <a:t>[64, 95]</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[3] = </a:t>
            </a:r>
            <a:r>
              <a:rPr lang="en-GB" altLang="zh-CN" sz="2400" i="1">
                <a:latin typeface="Times New Roman" panose="02020603050405020304" pitchFamily="18" charset="0"/>
                <a:ea typeface="宋体" panose="02010600030101010101" pitchFamily="2" charset="-122"/>
              </a:rPr>
              <a:t>K</a:t>
            </a:r>
            <a:r>
              <a:rPr lang="en-GB" altLang="zh-CN" sz="2400">
                <a:latin typeface="Times New Roman" panose="02020603050405020304" pitchFamily="18" charset="0"/>
                <a:ea typeface="宋体" panose="02010600030101010101" pitchFamily="2" charset="-122"/>
              </a:rPr>
              <a:t>[96, 127]</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rPr>
              <a:t>4]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–1],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/4),</a:t>
            </a:r>
            <a:r>
              <a:rPr lang="en-US" altLang="zh-CN" sz="2400">
                <a:ea typeface="宋体" panose="02010600030101010101" pitchFamily="2" charset="-122"/>
              </a:rPr>
              <a:t> if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is divisible by 4</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–4]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–1],</a:t>
            </a:r>
            <a:r>
              <a:rPr lang="en-US" altLang="zh-CN" sz="2400">
                <a:ea typeface="宋体" panose="02010600030101010101" pitchFamily="2" charset="-122"/>
              </a:rPr>
              <a:t> otherwise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4, …, 43</a:t>
            </a:r>
          </a:p>
          <a:p>
            <a:pPr eaLnBrk="1" hangingPunct="1"/>
            <a:r>
              <a:rPr lang="en-US" altLang="zh-CN" sz="2400">
                <a:ea typeface="宋体" panose="02010600030101010101" pitchFamily="2" charset="-122"/>
              </a:rPr>
              <a:t>11 round keys: For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0, …, 10</a:t>
            </a:r>
            <a:r>
              <a:rPr lang="en-US" altLang="zh-CN" sz="2400">
                <a:ea typeface="宋体" panose="02010600030101010101" pitchFamily="2" charset="-122"/>
              </a:rPr>
              <a:t>:</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[4i, 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+ 3] =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+ 0]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+ 2]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+ 3]</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endParaRPr lang="en-US" altLang="zh-CN" sz="2000">
              <a:ea typeface="宋体" panose="02010600030101010101" pitchFamily="2" charset="-122"/>
            </a:endParaRPr>
          </a:p>
          <a:p>
            <a:pPr eaLnBrk="1" hangingPunct="1"/>
            <a:endParaRPr lang="en-US" altLang="zh-CN" sz="2000">
              <a:ea typeface="宋体" panose="02010600030101010101" pitchFamily="2" charset="-122"/>
            </a:endParaRPr>
          </a:p>
        </p:txBody>
      </p:sp>
      <p:sp>
        <p:nvSpPr>
          <p:cNvPr id="39941" name="AutoShape 5">
            <a:extLst>
              <a:ext uri="{FF2B5EF4-FFF2-40B4-BE49-F238E27FC236}">
                <a16:creationId xmlns:a16="http://schemas.microsoft.com/office/drawing/2014/main" id="{0BBCAE14-8EBB-41B9-9E16-FF3CAF84C10A}"/>
              </a:ext>
            </a:extLst>
          </p:cNvPr>
          <p:cNvSpPr>
            <a:spLocks/>
          </p:cNvSpPr>
          <p:nvPr/>
        </p:nvSpPr>
        <p:spPr bwMode="auto">
          <a:xfrm>
            <a:off x="3071664" y="3789040"/>
            <a:ext cx="144016" cy="1224136"/>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4">
            <a:extLst>
              <a:ext uri="{FF2B5EF4-FFF2-40B4-BE49-F238E27FC236}">
                <a16:creationId xmlns:a16="http://schemas.microsoft.com/office/drawing/2014/main" id="{0F498CFC-741A-46CC-92F8-AB5AE5B0BAF4}"/>
              </a:ext>
            </a:extLst>
          </p:cNvPr>
          <p:cNvSpPr>
            <a:spLocks noGrp="1"/>
          </p:cNvSpPr>
          <p:nvPr>
            <p:ph type="title" idx="4294967295"/>
          </p:nvPr>
        </p:nvSpPr>
        <p:spPr>
          <a:xfrm>
            <a:off x="1343472" y="-167521"/>
            <a:ext cx="7543800" cy="1295400"/>
          </a:xfrm>
        </p:spPr>
        <p:txBody>
          <a:bodyPr anchor="ctr"/>
          <a:lstStyle/>
          <a:p>
            <a:pPr eaLnBrk="1" hangingPunct="1"/>
            <a:r>
              <a:rPr lang="en-US" altLang="zh-CN">
                <a:ea typeface="宋体" panose="02010600030101010101" pitchFamily="2" charset="-122"/>
              </a:rPr>
              <a:t>AES-128 Encryption/Decryption</a:t>
            </a:r>
          </a:p>
        </p:txBody>
      </p:sp>
      <p:sp>
        <p:nvSpPr>
          <p:cNvPr id="45060" name="Content Placeholder 5">
            <a:extLst>
              <a:ext uri="{FF2B5EF4-FFF2-40B4-BE49-F238E27FC236}">
                <a16:creationId xmlns:a16="http://schemas.microsoft.com/office/drawing/2014/main" id="{71E6335A-D77C-4184-B05D-316258EF03BC}"/>
              </a:ext>
            </a:extLst>
          </p:cNvPr>
          <p:cNvSpPr>
            <a:spLocks noGrp="1"/>
          </p:cNvSpPr>
          <p:nvPr>
            <p:ph idx="4294967295"/>
          </p:nvPr>
        </p:nvSpPr>
        <p:spPr>
          <a:xfrm>
            <a:off x="551384" y="1143000"/>
            <a:ext cx="11640616" cy="4572000"/>
          </a:xfrm>
        </p:spPr>
        <p:txBody>
          <a:bodyPr/>
          <a:lstStyle/>
          <a:p>
            <a:pPr eaLnBrk="1" hangingPunct="1"/>
            <a:r>
              <a:rPr lang="en-US" altLang="zh-CN" sz="2400">
                <a:ea typeface="宋体" panose="02010600030101010101" pitchFamily="2" charset="-122"/>
              </a:rPr>
              <a:t>AES-128 encryption:</a:t>
            </a:r>
          </a:p>
          <a:p>
            <a:pPr eaLnBrk="1" hangingPunct="1"/>
            <a:r>
              <a:rPr lang="en-US" altLang="zh-CN" sz="2400">
                <a:ea typeface="宋体" panose="02010600030101010101" pitchFamily="2" charset="-122"/>
              </a:rPr>
              <a:t>Let </a:t>
            </a:r>
            <a:r>
              <a:rPr lang="en-US" altLang="zh-CN" sz="2400" i="1">
                <a:latin typeface="Times New Roman" panose="02020603050405020304" pitchFamily="18" charset="0"/>
                <a:ea typeface="宋体" panose="02010600030101010101" pitchFamily="2" charset="-122"/>
              </a:rPr>
              <a:t>A</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 0, …, 11) be a sequence of state matrices, where </a:t>
            </a:r>
            <a:r>
              <a:rPr lang="en-US" altLang="zh-CN" sz="2400" i="1">
                <a:latin typeface="Times New Roman" panose="02020603050405020304" pitchFamily="18" charset="0"/>
                <a:ea typeface="宋体" panose="02010600030101010101" pitchFamily="2" charset="-122"/>
              </a:rPr>
              <a:t>A</a:t>
            </a:r>
            <a:r>
              <a:rPr lang="en-US" altLang="zh-CN" sz="2400" baseline="-25000">
                <a:ea typeface="宋体" panose="02010600030101010101" pitchFamily="2" charset="-122"/>
              </a:rPr>
              <a:t>0</a:t>
            </a:r>
            <a:r>
              <a:rPr lang="en-US" altLang="zh-CN" sz="2400">
                <a:ea typeface="宋体" panose="02010600030101010101" pitchFamily="2" charset="-122"/>
              </a:rPr>
              <a:t> is the initial state matrix </a:t>
            </a:r>
            <a:r>
              <a:rPr lang="en-US" altLang="zh-CN" sz="2400" i="1">
                <a:latin typeface="Times New Roman" panose="02020603050405020304" pitchFamily="18" charset="0"/>
                <a:ea typeface="宋体" panose="02010600030101010101" pitchFamily="2" charset="-122"/>
              </a:rPr>
              <a:t>M</a:t>
            </a:r>
            <a:r>
              <a:rPr lang="en-US" altLang="zh-CN" sz="2400">
                <a:ea typeface="宋体" panose="02010600030101010101" pitchFamily="2" charset="-122"/>
              </a:rPr>
              <a:t>, and </a:t>
            </a:r>
            <a:r>
              <a:rPr lang="en-US" altLang="zh-CN" sz="2400" i="1">
                <a:latin typeface="Times New Roman" panose="02020603050405020304" pitchFamily="18" charset="0"/>
                <a:ea typeface="宋体" panose="02010600030101010101" pitchFamily="2" charset="-122"/>
              </a:rPr>
              <a:t>A</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 1, …, 10) represents the input state matrix at round </a:t>
            </a:r>
            <a:r>
              <a:rPr lang="en-US" altLang="zh-CN" sz="2400" i="1" err="1">
                <a:latin typeface="Times New Roman" panose="02020603050405020304" pitchFamily="18" charset="0"/>
                <a:ea typeface="宋体" panose="02010600030101010101" pitchFamily="2" charset="-122"/>
              </a:rPr>
              <a:t>i</a:t>
            </a:r>
            <a:endParaRPr lang="en-US" altLang="zh-CN" sz="2400">
              <a:ea typeface="宋体" panose="02010600030101010101" pitchFamily="2" charset="-122"/>
            </a:endParaRPr>
          </a:p>
          <a:p>
            <a:pPr eaLnBrk="1" hangingPunct="1"/>
            <a:r>
              <a:rPr lang="en-US" altLang="zh-CN" sz="2400" i="1">
                <a:latin typeface="Times New Roman" panose="02020603050405020304" pitchFamily="18" charset="0"/>
                <a:ea typeface="宋体" panose="02010600030101010101" pitchFamily="2" charset="-122"/>
              </a:rPr>
              <a:t>A</a:t>
            </a:r>
            <a:r>
              <a:rPr lang="en-US" altLang="zh-CN" sz="2400" baseline="-25000">
                <a:ea typeface="宋体" panose="02010600030101010101" pitchFamily="2" charset="-122"/>
              </a:rPr>
              <a:t>11</a:t>
            </a:r>
            <a:r>
              <a:rPr lang="en-US" altLang="zh-CN" sz="2400">
                <a:ea typeface="宋体" panose="02010600030101010101" pitchFamily="2" charset="-122"/>
              </a:rPr>
              <a:t> is the cipher text block </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obtained as follows:</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i+1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mic</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arc</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a:t>
            </a:r>
          </a:p>
          <a:p>
            <a:pPr eaLnBrk="1" hangingPunct="1"/>
            <a:r>
              <a:rPr lang="en-US" altLang="zh-CN" sz="2400">
                <a:ea typeface="宋体" panose="02010600030101010101" pitchFamily="2" charset="-122"/>
              </a:rPr>
              <a:t>AES-128 decryption: </a:t>
            </a:r>
          </a:p>
          <a:p>
            <a:pPr eaLnBrk="1" hangingPunct="1"/>
            <a:r>
              <a:rPr lang="en-US" altLang="zh-CN" sz="2400">
                <a:ea typeface="宋体" panose="02010600030101010101" pitchFamily="2" charset="-122"/>
              </a:rPr>
              <a:t>Let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C</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a:t>
            </a:r>
            <a:r>
              <a:rPr lang="en-US" altLang="zh-CN" sz="2400">
                <a:ea typeface="宋体" panose="02010600030101010101" pitchFamily="2" charset="-122"/>
              </a:rPr>
              <a:t>, where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is the output state matrix from the previous round</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 </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i="1" baseline="-25000">
                <a:latin typeface="Times New Roman" panose="02020603050405020304" pitchFamily="18" charset="0"/>
                <a:ea typeface="宋体" panose="02010600030101010101" pitchFamily="2" charset="-122"/>
              </a:rPr>
              <a:t>i</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mic</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10-i</a:t>
            </a:r>
            <a:r>
              <a:rPr lang="en-US" altLang="zh-CN" sz="2400">
                <a:latin typeface="Times New Roman" panose="02020603050405020304" pitchFamily="18" charset="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err="1">
                <a:latin typeface="Times New Roman" panose="02020603050405020304" pitchFamily="18" charset="0"/>
                <a:ea typeface="宋体" panose="02010600030101010101" pitchFamily="2" charset="-122"/>
              </a:rPr>
              <a:t>shr</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4">
            <a:extLst>
              <a:ext uri="{FF2B5EF4-FFF2-40B4-BE49-F238E27FC236}">
                <a16:creationId xmlns:a16="http://schemas.microsoft.com/office/drawing/2014/main" id="{430E4336-E8D5-47FD-B6AF-9383B180CFCF}"/>
              </a:ext>
            </a:extLst>
          </p:cNvPr>
          <p:cNvSpPr>
            <a:spLocks noGrp="1"/>
          </p:cNvSpPr>
          <p:nvPr>
            <p:ph type="title" idx="4294967295"/>
          </p:nvPr>
        </p:nvSpPr>
        <p:spPr>
          <a:xfrm>
            <a:off x="1199456" y="0"/>
            <a:ext cx="7543800" cy="944562"/>
          </a:xfrm>
        </p:spPr>
        <p:txBody>
          <a:bodyPr anchor="ctr"/>
          <a:lstStyle/>
          <a:p>
            <a:pPr eaLnBrk="1" hangingPunct="1"/>
            <a:r>
              <a:rPr lang="en-US" altLang="zh-CN">
                <a:ea typeface="宋体" panose="02010600030101010101" pitchFamily="2" charset="-122"/>
              </a:rPr>
              <a:t>Correctness Proof of Decryption</a:t>
            </a:r>
          </a:p>
        </p:txBody>
      </p:sp>
      <p:sp>
        <p:nvSpPr>
          <p:cNvPr id="46084" name="Content Placeholder 5">
            <a:extLst>
              <a:ext uri="{FF2B5EF4-FFF2-40B4-BE49-F238E27FC236}">
                <a16:creationId xmlns:a16="http://schemas.microsoft.com/office/drawing/2014/main" id="{1A29B2A3-F3E3-4458-A918-9A21846AC84B}"/>
              </a:ext>
            </a:extLst>
          </p:cNvPr>
          <p:cNvSpPr>
            <a:spLocks noGrp="1"/>
          </p:cNvSpPr>
          <p:nvPr>
            <p:ph idx="4294967295"/>
          </p:nvPr>
        </p:nvSpPr>
        <p:spPr>
          <a:xfrm>
            <a:off x="623392" y="980728"/>
            <a:ext cx="11017224" cy="4953000"/>
          </a:xfrm>
        </p:spPr>
        <p:txBody>
          <a:bodyPr/>
          <a:lstStyle/>
          <a:p>
            <a:pPr eaLnBrk="1" hangingPunct="1"/>
            <a:r>
              <a:rPr lang="en-US" altLang="zh-CN" sz="1600">
                <a:ea typeface="宋体" panose="02010600030101010101" pitchFamily="2" charset="-122"/>
              </a:rPr>
              <a:t>We now show that </a:t>
            </a:r>
            <a:r>
              <a:rPr lang="en-US" altLang="zh-CN" sz="1600" i="1">
                <a:latin typeface="Times New Roman" panose="02020603050405020304" pitchFamily="18" charset="0"/>
                <a:ea typeface="宋体" panose="02010600030101010101" pitchFamily="2" charset="-122"/>
              </a:rPr>
              <a:t>C</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0</a:t>
            </a:r>
            <a:r>
              <a:rPr lang="en-US" altLang="zh-CN" sz="1600">
                <a:ea typeface="宋体" panose="02010600030101010101" pitchFamily="2" charset="-122"/>
              </a:rPr>
              <a:t> </a:t>
            </a:r>
          </a:p>
          <a:p>
            <a:pPr eaLnBrk="1" hangingPunct="1"/>
            <a:r>
              <a:rPr lang="en-US" altLang="zh-CN" sz="1600">
                <a:ea typeface="宋体" panose="02010600030101010101" pitchFamily="2" charset="-122"/>
              </a:rPr>
              <a:t>We first show the following equality using mathematical induction:</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C</a:t>
            </a:r>
            <a:r>
              <a:rPr lang="en-US" altLang="zh-CN" sz="1600" i="1" baseline="-25000">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 </a:t>
            </a:r>
            <a:r>
              <a:rPr lang="en-US" altLang="zh-CN" sz="1600" i="1" err="1">
                <a:solidFill>
                  <a:srgbClr val="0000FF"/>
                </a:solidFill>
                <a:latin typeface="Times New Roman" panose="02020603050405020304" pitchFamily="18" charset="0"/>
                <a:ea typeface="宋体" panose="02010600030101010101" pitchFamily="2" charset="-122"/>
              </a:rPr>
              <a:t>shr</a:t>
            </a:r>
            <a:r>
              <a:rPr lang="en-US" altLang="zh-CN" sz="1600">
                <a:solidFill>
                  <a:srgbClr val="0000FF"/>
                </a:solidFill>
                <a:latin typeface="Times New Roman" panose="02020603050405020304" pitchFamily="18" charset="0"/>
                <a:ea typeface="宋体" panose="02010600030101010101" pitchFamily="2" charset="-122"/>
              </a:rPr>
              <a:t>(</a:t>
            </a:r>
            <a:r>
              <a:rPr lang="en-US" altLang="zh-CN" sz="1600" i="1">
                <a:solidFill>
                  <a:srgbClr val="0000FF"/>
                </a:solidFill>
                <a:latin typeface="Times New Roman" panose="02020603050405020304" pitchFamily="18" charset="0"/>
                <a:ea typeface="宋体" panose="02010600030101010101" pitchFamily="2" charset="-122"/>
              </a:rPr>
              <a:t>sub</a:t>
            </a:r>
            <a:r>
              <a:rPr lang="en-US" altLang="zh-CN" sz="1600">
                <a:solidFill>
                  <a:srgbClr val="0000FF"/>
                </a:solidFill>
                <a:latin typeface="Times New Roman" panose="02020603050405020304" pitchFamily="18" charset="0"/>
                <a:ea typeface="宋体" panose="02010600030101010101" pitchFamily="2" charset="-122"/>
              </a:rPr>
              <a:t>(</a:t>
            </a:r>
            <a:r>
              <a:rPr lang="en-US" altLang="zh-CN" sz="1600" i="1">
                <a:solidFill>
                  <a:srgbClr val="0000FF"/>
                </a:solidFill>
                <a:latin typeface="Times New Roman" panose="02020603050405020304" pitchFamily="18" charset="0"/>
                <a:ea typeface="宋体" panose="02010600030101010101" pitchFamily="2" charset="-122"/>
              </a:rPr>
              <a:t>A</a:t>
            </a:r>
            <a:r>
              <a:rPr lang="en-US" altLang="zh-CN" sz="1600" baseline="-25000">
                <a:solidFill>
                  <a:srgbClr val="0000FF"/>
                </a:solidFill>
                <a:latin typeface="Times New Roman" panose="02020603050405020304" pitchFamily="18" charset="0"/>
                <a:ea typeface="宋体" panose="02010600030101010101" pitchFamily="2" charset="-122"/>
              </a:rPr>
              <a:t>11-</a:t>
            </a:r>
            <a:r>
              <a:rPr lang="en-US" altLang="zh-CN" sz="1600" i="1" baseline="-25000">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a:t>
            </a:r>
            <a:r>
              <a:rPr lang="en-US" altLang="zh-CN" sz="1600" i="1" err="1">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 1, …, 10</a:t>
            </a:r>
          </a:p>
          <a:p>
            <a:pPr eaLnBrk="1" hangingPunct="1">
              <a:buFont typeface="Wingdings" panose="05000000000000000000" pitchFamily="2" charset="2"/>
              <a:buNone/>
            </a:pPr>
            <a:r>
              <a:rPr lang="en-US" altLang="zh-CN" sz="1600">
                <a:ea typeface="宋体" panose="02010600030101010101" pitchFamily="2" charset="-122"/>
              </a:rPr>
              <a:t>	For </a:t>
            </a:r>
            <a:r>
              <a:rPr lang="en-US" altLang="zh-CN" sz="1600" i="1" err="1">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 1</a:t>
            </a:r>
            <a:r>
              <a:rPr lang="en-US" altLang="zh-CN" sz="1600">
                <a:ea typeface="宋体" panose="02010600030101010101" pitchFamily="2" charset="-122"/>
              </a:rPr>
              <a:t> we have</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C</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endParaRPr lang="en-US" altLang="zh-CN" sz="16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a:t>
            </a:r>
          </a:p>
          <a:p>
            <a:pPr eaLnBrk="1" hangingPunct="1"/>
            <a:r>
              <a:rPr lang="en-US" altLang="zh-CN" sz="1600">
                <a:ea typeface="宋体" panose="02010600030101010101" pitchFamily="2" charset="-122"/>
              </a:rPr>
              <a:t>Assume that the equality holds for </a:t>
            </a:r>
            <a:r>
              <a:rPr lang="en-US" altLang="zh-CN" sz="1600">
                <a:latin typeface="Times New Roman" panose="02020603050405020304" pitchFamily="18" charset="0"/>
                <a:ea typeface="宋体" panose="02010600030101010101" pitchFamily="2" charset="-122"/>
              </a:rPr>
              <a:t>1 ≤ </a:t>
            </a:r>
            <a:r>
              <a:rPr lang="en-US" altLang="zh-CN" sz="1600" i="1" err="1">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 10</a:t>
            </a:r>
            <a:r>
              <a:rPr lang="en-US" altLang="zh-CN" sz="1600">
                <a:ea typeface="宋体" panose="02010600030101010101" pitchFamily="2" charset="-122"/>
              </a:rPr>
              <a:t>. We have</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C</a:t>
            </a:r>
            <a:r>
              <a:rPr lang="en-US" altLang="zh-CN" sz="1600" i="1" baseline="-25000">
                <a:latin typeface="Times New Roman" panose="02020603050405020304" pitchFamily="18" charset="0"/>
                <a:ea typeface="宋体" panose="02010600030101010101" pitchFamily="2" charset="-122"/>
              </a:rPr>
              <a:t>i</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C</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GB" altLang="zh-CN" sz="1600">
                <a:latin typeface="Times New Roman" panose="02020603050405020304" pitchFamily="18" charset="0"/>
                <a:ea typeface="StarBats"/>
                <a:cs typeface="StarBats"/>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a:t>
            </a:r>
          </a:p>
          <a:p>
            <a:pPr eaLnBrk="1" hangingPunct="1">
              <a:buFont typeface="Wingdings" panose="05000000000000000000" pitchFamily="2" charset="2"/>
              <a:buNone/>
            </a:pPr>
            <a:r>
              <a:rPr lang="en-GB" altLang="zh-CN" sz="1600" baseline="-250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mic</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mic</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 ⊕</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p>
          <a:p>
            <a:pPr eaLnBrk="1" hangingPunct="1"/>
            <a:r>
              <a:rPr lang="en-US" altLang="zh-CN" sz="1600">
                <a:ea typeface="宋体" panose="02010600030101010101" pitchFamily="2" charset="-122"/>
              </a:rPr>
              <a:t>This completes the induction proof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75C1EC7-323A-4AC2-9B66-19A3C30FE61C}"/>
              </a:ext>
            </a:extLst>
          </p:cNvPr>
          <p:cNvSpPr>
            <a:spLocks noChangeArrowheads="1"/>
          </p:cNvSpPr>
          <p:nvPr/>
        </p:nvSpPr>
        <p:spPr bwMode="auto">
          <a:xfrm>
            <a:off x="840915" y="1150937"/>
            <a:ext cx="8016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
                <a:srgbClr val="9E9EFF"/>
              </a:buClr>
              <a:buSzTx/>
              <a:buFont typeface="Wingdings" panose="05000000000000000000" pitchFamily="2" charset="2"/>
              <a:buChar char=""/>
            </a:pPr>
            <a:r>
              <a:rPr lang="en-US" altLang="zh-CN" sz="2000"/>
              <a:t> </a:t>
            </a:r>
            <a:r>
              <a:rPr lang="en-US" altLang="zh-CN" sz="2400"/>
              <a:t>Finally, we have</a:t>
            </a:r>
          </a:p>
          <a:p>
            <a:pPr eaLnBrk="1" hangingPunct="1">
              <a:spcBef>
                <a:spcPct val="0"/>
              </a:spcBef>
              <a:buClr>
                <a:srgbClr val="9E9EFF"/>
              </a:buClr>
              <a:buSzTx/>
              <a:buFontTx/>
              <a:buNone/>
            </a:pPr>
            <a:r>
              <a:rPr lang="en-US" altLang="zh-CN" sz="2400" baseline="-25000"/>
              <a:t>	</a:t>
            </a:r>
          </a:p>
          <a:p>
            <a:pPr eaLnBrk="1" hangingPunct="1">
              <a:spcBef>
                <a:spcPct val="0"/>
              </a:spcBef>
              <a:buClr>
                <a:srgbClr val="9E9EFF"/>
              </a:buClr>
              <a:buSzTx/>
              <a:buFontTx/>
              <a:buNone/>
            </a:pPr>
            <a:r>
              <a:rPr lang="en-US" altLang="zh-CN" sz="2400" baseline="-25000"/>
              <a:t>	</a:t>
            </a:r>
            <a:r>
              <a:rPr lang="en-US" altLang="zh-CN" sz="2400">
                <a:latin typeface="Times New Roman" panose="02020603050405020304" pitchFamily="18" charset="0"/>
              </a:rPr>
              <a:t>C</a:t>
            </a:r>
            <a:r>
              <a:rPr lang="en-US" altLang="zh-CN" sz="2400" baseline="-25000">
                <a:latin typeface="Times New Roman" panose="02020603050405020304" pitchFamily="18" charset="0"/>
              </a:rPr>
              <a:t>11</a:t>
            </a:r>
            <a:r>
              <a:rPr lang="en-US" altLang="zh-CN" sz="2400">
                <a:latin typeface="Times New Roman" panose="02020603050405020304" pitchFamily="18" charset="0"/>
              </a:rPr>
              <a:t> = ark(sub</a:t>
            </a:r>
            <a:r>
              <a:rPr lang="en-US" altLang="zh-CN" sz="2400" baseline="30000">
                <a:latin typeface="Times New Roman" panose="02020603050405020304" pitchFamily="18" charset="0"/>
              </a:rPr>
              <a:t>-1</a:t>
            </a:r>
            <a:r>
              <a:rPr lang="en-US" altLang="zh-CN" sz="2400">
                <a:latin typeface="Times New Roman" panose="02020603050405020304" pitchFamily="18" charset="0"/>
              </a:rPr>
              <a:t>(shr</a:t>
            </a:r>
            <a:r>
              <a:rPr lang="en-US" altLang="zh-CN" sz="2400" baseline="30000">
                <a:latin typeface="Times New Roman" panose="02020603050405020304" pitchFamily="18" charset="0"/>
              </a:rPr>
              <a:t>-1</a:t>
            </a:r>
            <a:r>
              <a:rPr lang="en-US" altLang="zh-CN" sz="2400">
                <a:latin typeface="Times New Roman" panose="02020603050405020304" pitchFamily="18" charset="0"/>
              </a:rPr>
              <a:t>(C</a:t>
            </a:r>
            <a:r>
              <a:rPr lang="en-US" altLang="zh-CN" sz="2400" baseline="-25000">
                <a:latin typeface="Times New Roman" panose="02020603050405020304" pitchFamily="18" charset="0"/>
              </a:rPr>
              <a:t>10</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r>
              <a:rPr lang="en-US" altLang="zh-CN" sz="2400">
                <a:latin typeface="Times New Roman" panose="02020603050405020304" pitchFamily="18" charset="0"/>
              </a:rPr>
              <a:t>)</a:t>
            </a:r>
          </a:p>
          <a:p>
            <a:pPr eaLnBrk="1" hangingPunct="1">
              <a:spcBef>
                <a:spcPct val="0"/>
              </a:spcBef>
              <a:buClr>
                <a:srgbClr val="9E9EFF"/>
              </a:buClr>
              <a:buSzTx/>
              <a:buFontTx/>
              <a:buNone/>
            </a:pPr>
            <a:r>
              <a:rPr lang="en-US" altLang="zh-CN" sz="2400" baseline="-25000">
                <a:latin typeface="Times New Roman" panose="02020603050405020304" pitchFamily="18" charset="0"/>
              </a:rPr>
              <a:t>	         </a:t>
            </a:r>
            <a:r>
              <a:rPr lang="en-US" altLang="zh-CN" sz="2400">
                <a:latin typeface="Times New Roman" panose="02020603050405020304" pitchFamily="18" charset="0"/>
              </a:rPr>
              <a:t>= sub</a:t>
            </a:r>
            <a:r>
              <a:rPr lang="en-US" altLang="zh-CN" sz="2400" baseline="30000">
                <a:latin typeface="Times New Roman" panose="02020603050405020304" pitchFamily="18" charset="0"/>
              </a:rPr>
              <a:t>-1</a:t>
            </a:r>
            <a:r>
              <a:rPr lang="en-US" altLang="zh-CN" sz="2400">
                <a:latin typeface="Times New Roman" panose="02020603050405020304" pitchFamily="18" charset="0"/>
              </a:rPr>
              <a:t>(shr</a:t>
            </a:r>
            <a:r>
              <a:rPr lang="en-US" altLang="zh-CN" sz="2400" baseline="30000">
                <a:latin typeface="Times New Roman" panose="02020603050405020304" pitchFamily="18" charset="0"/>
              </a:rPr>
              <a:t>-1</a:t>
            </a:r>
            <a:r>
              <a:rPr lang="en-US" altLang="zh-CN" sz="2400">
                <a:latin typeface="Times New Roman" panose="02020603050405020304" pitchFamily="18" charset="0"/>
              </a:rPr>
              <a:t>(</a:t>
            </a:r>
            <a:r>
              <a:rPr lang="en-US" altLang="zh-CN" sz="2400" err="1">
                <a:latin typeface="Times New Roman" panose="02020603050405020304" pitchFamily="18" charset="0"/>
              </a:rPr>
              <a:t>shr</a:t>
            </a:r>
            <a:r>
              <a:rPr lang="en-US" altLang="zh-CN" sz="2400">
                <a:latin typeface="Times New Roman" panose="02020603050405020304" pitchFamily="18" charset="0"/>
              </a:rPr>
              <a:t>(sub(A</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0</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 typeface="Wingdings" panose="05000000000000000000" pitchFamily="2" charset="2"/>
              <a:buChar char=""/>
            </a:pP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t>This completes the correctness proof of AES-128 Decryption</a:t>
            </a:r>
          </a:p>
          <a:p>
            <a:pPr eaLnBrk="1" hangingPunct="1">
              <a:spcBef>
                <a:spcPct val="0"/>
              </a:spcBef>
              <a:buClr>
                <a:srgbClr val="9E9EFF"/>
              </a:buClr>
              <a:buSzTx/>
              <a:buFontTx/>
              <a:buNone/>
            </a:pPr>
            <a:r>
              <a:rPr lang="en-US" altLang="zh-CN" sz="2400" baseline="-25000"/>
              <a:t>			</a:t>
            </a:r>
          </a:p>
          <a:p>
            <a:pPr eaLnBrk="1" hangingPunct="1">
              <a:spcBef>
                <a:spcPct val="0"/>
              </a:spcBef>
              <a:buClr>
                <a:srgbClr val="9E9EFF"/>
              </a:buClr>
              <a:buSzTx/>
              <a:buFontTx/>
              <a:buNone/>
            </a:pPr>
            <a:endParaRPr lang="en-US" altLang="zh-CN" sz="2400" baseline="-25000"/>
          </a:p>
          <a:p>
            <a:pPr eaLnBrk="1" hangingPunct="1">
              <a:spcBef>
                <a:spcPct val="0"/>
              </a:spcBef>
              <a:buClr>
                <a:srgbClr val="9E9EFF"/>
              </a:buClr>
              <a:buSzTx/>
              <a:buFont typeface="Wingdings" panose="05000000000000000000" pitchFamily="2" charset="2"/>
              <a:buChar char=""/>
            </a:pPr>
            <a:endParaRPr lang="en-US" altLang="zh-CN" sz="2000" baseline="-25000"/>
          </a:p>
          <a:p>
            <a:pPr eaLnBrk="1" hangingPunct="1">
              <a:spcBef>
                <a:spcPct val="0"/>
              </a:spcBef>
              <a:buClr>
                <a:srgbClr val="9E9EFF"/>
              </a:buClr>
              <a:buSzTx/>
              <a:buFont typeface="Wingdings" panose="05000000000000000000" pitchFamily="2" charset="2"/>
              <a:buChar char=""/>
            </a:pPr>
            <a:endParaRPr lang="en-US" altLang="zh-CN" sz="2000" baseline="-25000"/>
          </a:p>
        </p:txBody>
      </p:sp>
      <p:sp>
        <p:nvSpPr>
          <p:cNvPr id="3" name="Title 4">
            <a:extLst>
              <a:ext uri="{FF2B5EF4-FFF2-40B4-BE49-F238E27FC236}">
                <a16:creationId xmlns:a16="http://schemas.microsoft.com/office/drawing/2014/main" id="{8EB1874B-344F-4023-ADFB-A33E80E4773B}"/>
              </a:ext>
            </a:extLst>
          </p:cNvPr>
          <p:cNvSpPr txBox="1">
            <a:spLocks/>
          </p:cNvSpPr>
          <p:nvPr/>
        </p:nvSpPr>
        <p:spPr bwMode="auto">
          <a:xfrm>
            <a:off x="1343472" y="-69011"/>
            <a:ext cx="75438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3600" kern="0">
                <a:ea typeface="宋体" panose="02010600030101010101" pitchFamily="2" charset="-122"/>
              </a:rPr>
              <a:t>Correctness Proof of Decryption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927648" y="188566"/>
            <a:ext cx="6661248" cy="792163"/>
          </a:xfrm>
        </p:spPr>
        <p:txBody>
          <a:bodyPr/>
          <a:lstStyle/>
          <a:p>
            <a:pPr eaLnBrk="1" hangingPunct="1"/>
            <a:r>
              <a:rPr lang="en-US" altLang="en-US"/>
              <a:t>Textbooks and References</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a:t>Text books</a:t>
            </a:r>
          </a:p>
          <a:p>
            <a:pPr marL="0" indent="0" eaLnBrk="1" hangingPunct="1">
              <a:spcBef>
                <a:spcPct val="25000"/>
              </a:spcBef>
              <a:buNone/>
            </a:pPr>
            <a:endParaRPr lang="en-US" altLang="en-US"/>
          </a:p>
          <a:p>
            <a:pPr marL="0" indent="0" eaLnBrk="1" hangingPunct="1">
              <a:spcBef>
                <a:spcPct val="25000"/>
              </a:spcBef>
              <a:buNone/>
            </a:pPr>
            <a:endParaRPr lang="en-GB" altLang="en-US"/>
          </a:p>
        </p:txBody>
      </p:sp>
      <p:sp>
        <p:nvSpPr>
          <p:cNvPr id="2" name="Rectangle 1">
            <a:extLst>
              <a:ext uri="{FF2B5EF4-FFF2-40B4-BE49-F238E27FC236}">
                <a16:creationId xmlns:a16="http://schemas.microsoft.com/office/drawing/2014/main" id="{2EC6BF2E-3E4F-4B44-9AB7-7782F5E6277D}"/>
              </a:ext>
            </a:extLst>
          </p:cNvPr>
          <p:cNvSpPr/>
          <p:nvPr/>
        </p:nvSpPr>
        <p:spPr>
          <a:xfrm>
            <a:off x="2260110" y="5297543"/>
            <a:ext cx="3089518" cy="400110"/>
          </a:xfrm>
          <a:prstGeom prst="rect">
            <a:avLst/>
          </a:prstGeom>
        </p:spPr>
        <p:txBody>
          <a:bodyPr wrap="square">
            <a:spAutoFit/>
          </a:bodyPr>
          <a:lstStyle/>
          <a:p>
            <a:r>
              <a:rPr lang="en-US" sz="2000">
                <a:latin typeface="Times New Roman" panose="02020603050405020304" pitchFamily="18" charset="0"/>
                <a:ea typeface="Times New Roman" panose="02020603050405020304" pitchFamily="18" charset="0"/>
              </a:rPr>
              <a:t>[1] Chapter 4,6</a:t>
            </a:r>
            <a:endParaRPr lang="en-US" sz="2000"/>
          </a:p>
        </p:txBody>
      </p:sp>
      <p:sp>
        <p:nvSpPr>
          <p:cNvPr id="3" name="Rectangle 2">
            <a:extLst>
              <a:ext uri="{FF2B5EF4-FFF2-40B4-BE49-F238E27FC236}">
                <a16:creationId xmlns:a16="http://schemas.microsoft.com/office/drawing/2014/main" id="{564AF6BE-42FE-4845-BDF7-2FD8337A5BF2}"/>
              </a:ext>
            </a:extLst>
          </p:cNvPr>
          <p:cNvSpPr/>
          <p:nvPr/>
        </p:nvSpPr>
        <p:spPr>
          <a:xfrm>
            <a:off x="6429164" y="5297543"/>
            <a:ext cx="3366120" cy="400110"/>
          </a:xfrm>
          <a:prstGeom prst="rect">
            <a:avLst/>
          </a:prstGeom>
        </p:spPr>
        <p:txBody>
          <a:bodyPr wrap="square">
            <a:spAutoFit/>
          </a:bodyPr>
          <a:lstStyle/>
          <a:p>
            <a:pPr marL="457200">
              <a:spcAft>
                <a:spcPts val="0"/>
              </a:spcAft>
            </a:pPr>
            <a:r>
              <a:rPr lang="en-US" sz="2000">
                <a:latin typeface="Calibri" panose="020F0502020204030204" pitchFamily="34" charset="0"/>
                <a:ea typeface="Calibri" panose="020F0502020204030204" pitchFamily="34" charset="0"/>
              </a:rPr>
              <a:t>[2] Chapter 5</a:t>
            </a:r>
            <a:endParaRPr lang="en-US" sz="2000">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691355"/>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736" y="1629625"/>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32656"/>
            <a:ext cx="7632848" cy="646321"/>
          </a:xfrm>
        </p:spPr>
        <p:txBody>
          <a:bodyPr wrap="square">
            <a:spAutoFit/>
          </a:bodyPr>
          <a:lstStyle/>
          <a:p>
            <a:r>
              <a:rPr lang="en-IN" altLang="en-US" spc="-400">
                <a:ea typeface="ヒラギノ角ゴ Pro W3" charset="-128"/>
              </a:rPr>
              <a:t>A E </a:t>
            </a:r>
            <a:r>
              <a:rPr lang="en-IN" altLang="en-US">
                <a:ea typeface="ヒラギノ角ゴ Pro W3" charset="-128"/>
              </a:rPr>
              <a:t>S Key Expansion</a:t>
            </a:r>
            <a:endParaRPr lang="en-US" sz="2800"/>
          </a:p>
        </p:txBody>
      </p:sp>
      <p:sp>
        <p:nvSpPr>
          <p:cNvPr id="3" name="Content Placeholder 2"/>
          <p:cNvSpPr>
            <a:spLocks noGrp="1"/>
          </p:cNvSpPr>
          <p:nvPr>
            <p:ph idx="1"/>
          </p:nvPr>
        </p:nvSpPr>
        <p:spPr>
          <a:xfrm>
            <a:off x="602704" y="1124744"/>
            <a:ext cx="10893896" cy="5209118"/>
          </a:xfrm>
        </p:spPr>
        <p:txBody>
          <a:bodyPr>
            <a:noAutofit/>
          </a:bodyPr>
          <a:lstStyle/>
          <a:p>
            <a:pPr marL="266700" indent="-266700">
              <a:buSzPct val="100000"/>
              <a:defRPr/>
            </a:pPr>
            <a:r>
              <a:rPr lang="en-IN" sz="2200"/>
              <a:t>Takes as input a four-word (16 byte) key and produces a linear array of 44 words (176) bytes</a:t>
            </a:r>
          </a:p>
          <a:p>
            <a:pPr marL="753618" lvl="1" indent="-266700">
              <a:buSzPct val="100000"/>
              <a:defRPr/>
            </a:pPr>
            <a:r>
              <a:rPr lang="en-IN" sz="2200"/>
              <a:t>This is sufficient to provide a four-word round key for the initial </a:t>
            </a:r>
            <a:r>
              <a:rPr lang="en-IN" sz="2200" err="1"/>
              <a:t>AddRoundKey</a:t>
            </a:r>
            <a:r>
              <a:rPr lang="en-IN" sz="2200"/>
              <a:t> stage and each of the 10 rounds of the cipher</a:t>
            </a:r>
          </a:p>
          <a:p>
            <a:pPr marL="266700" indent="-266700">
              <a:buSzPct val="100000"/>
              <a:defRPr/>
            </a:pPr>
            <a:r>
              <a:rPr lang="en-IN" sz="2200"/>
              <a:t>Key is copied into the first four words of the expanded key</a:t>
            </a:r>
          </a:p>
          <a:p>
            <a:pPr marL="753618" lvl="1" indent="-266700">
              <a:buSzPct val="100000"/>
              <a:defRPr/>
            </a:pPr>
            <a:r>
              <a:rPr lang="en-IN" sz="2200"/>
              <a:t>The remainder of the expanded key is filled in four words at a time</a:t>
            </a:r>
          </a:p>
          <a:p>
            <a:pPr marL="266700" indent="-266700">
              <a:buSzPct val="100000"/>
              <a:defRPr/>
            </a:pPr>
            <a:r>
              <a:rPr lang="en-IN" sz="2200"/>
              <a:t>Each added word </a:t>
            </a:r>
            <a:r>
              <a:rPr lang="en-IN" sz="2200" i="1"/>
              <a:t>w</a:t>
            </a:r>
            <a:r>
              <a:rPr lang="en-IN" sz="2200"/>
              <a:t>[</a:t>
            </a:r>
            <a:r>
              <a:rPr lang="en-IN" sz="2200" err="1"/>
              <a:t>i</a:t>
            </a:r>
            <a:r>
              <a:rPr lang="en-IN" sz="2200"/>
              <a:t>] depends on the immediately preceding word, </a:t>
            </a:r>
            <a:r>
              <a:rPr lang="en-IN" sz="2200" i="1"/>
              <a:t>w[</a:t>
            </a:r>
            <a:r>
              <a:rPr lang="en-IN" sz="2200" i="1" err="1"/>
              <a:t>i</a:t>
            </a:r>
            <a:r>
              <a:rPr lang="en-IN" sz="2200" i="1"/>
              <a:t> – 1]</a:t>
            </a:r>
            <a:r>
              <a:rPr lang="en-IN" sz="2200"/>
              <a:t>, and the word four positions back, w[</a:t>
            </a:r>
            <a:r>
              <a:rPr lang="en-IN" sz="2200" err="1"/>
              <a:t>i</a:t>
            </a:r>
            <a:r>
              <a:rPr lang="en-IN" sz="2200"/>
              <a:t> – 4]</a:t>
            </a:r>
          </a:p>
          <a:p>
            <a:pPr marL="753618" lvl="1" indent="-266700">
              <a:buSzPct val="100000"/>
              <a:defRPr/>
            </a:pPr>
            <a:r>
              <a:rPr lang="en-IN" sz="2200"/>
              <a:t>In three out of four cases a simple </a:t>
            </a:r>
            <a:r>
              <a:rPr lang="en-IN" sz="2200" spc="-300"/>
              <a:t>X O </a:t>
            </a:r>
            <a:r>
              <a:rPr lang="en-IN" sz="2200"/>
              <a:t>R is used</a:t>
            </a:r>
          </a:p>
          <a:p>
            <a:pPr marL="753618" lvl="1" indent="-266700">
              <a:buSzPct val="100000"/>
              <a:defRPr/>
            </a:pPr>
            <a:r>
              <a:rPr lang="en-IN" sz="2200"/>
              <a:t>For a word whose position in the w array is a multiple of 4, a more complex function is used</a:t>
            </a:r>
          </a:p>
        </p:txBody>
      </p:sp>
    </p:spTree>
    <p:extLst>
      <p:ext uri="{BB962C8B-B14F-4D97-AF65-F5344CB8AC3E}">
        <p14:creationId xmlns:p14="http://schemas.microsoft.com/office/powerpoint/2010/main" val="2511428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0"/>
            <a:ext cx="7740352" cy="646321"/>
          </a:xfrm>
        </p:spPr>
        <p:txBody>
          <a:bodyPr wrap="square">
            <a:spAutoFit/>
          </a:bodyPr>
          <a:lstStyle/>
          <a:p>
            <a:r>
              <a:rPr lang="en-IN" altLang="en-US" spc="-400">
                <a:ea typeface="ヒラギノ角ゴ Pro W3" charset="-128"/>
              </a:rPr>
              <a:t>A E </a:t>
            </a:r>
            <a:r>
              <a:rPr lang="en-IN" altLang="en-US">
                <a:ea typeface="ヒラギノ角ゴ Pro W3" charset="-128"/>
              </a:rPr>
              <a:t>S Key Expansion</a:t>
            </a:r>
            <a:endParaRPr lang="en-US" sz="2800"/>
          </a:p>
        </p:txBody>
      </p:sp>
      <p:pic>
        <p:nvPicPr>
          <p:cNvPr id="7" name="Picture 2" descr="a. Overall algorithm: 16 bytes in a 4-by-4 matrix have cells k sub 0 through k sub 15 down the columns. Flow from each column leads to cells in a row from w sub 0 to w sub 3. Flow from each of these cells leads through an X O R operation to row matrix cells w sub 4 through w sub 7, respectively. A flow from w sub 3 in the first row passes through g to the first X O R operation (w sub 0 to w sub 4). Flow from w sub 4, w sub 5, and w sub 6 rises to the next X O R operation. This sequence is repeated to a row from w sub 40 to w sub 43.&#10;b. Function g: a flow is illustrated from w into g, where flow leads through a row matrix from B sub 0 to B sub 3, which is then shifted to B sub 1 through B sub 0. Flow then leads through states S to B prime sub 1 to B prime sub 0, and then to an X O R operation with input from a row with cells R C sub j, 0, 0, and 0. Flow then leads out of function g to w prime.&#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066369" y="1124744"/>
            <a:ext cx="9577064" cy="4972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339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0"/>
            <a:ext cx="7472144" cy="646321"/>
          </a:xfrm>
        </p:spPr>
        <p:txBody>
          <a:bodyPr wrap="square">
            <a:spAutoFit/>
          </a:bodyPr>
          <a:lstStyle/>
          <a:p>
            <a:r>
              <a:rPr lang="en-AU"/>
              <a:t>Key Expansion Rationale </a:t>
            </a:r>
            <a:r>
              <a:rPr lang="en-AU" sz="2800"/>
              <a:t>(1 of 2)</a:t>
            </a:r>
            <a:endParaRPr lang="en-US" sz="2800"/>
          </a:p>
        </p:txBody>
      </p:sp>
      <p:sp>
        <p:nvSpPr>
          <p:cNvPr id="3" name="Content Placeholder 2"/>
          <p:cNvSpPr>
            <a:spLocks noGrp="1"/>
          </p:cNvSpPr>
          <p:nvPr>
            <p:ph idx="1"/>
          </p:nvPr>
        </p:nvSpPr>
        <p:spPr>
          <a:xfrm>
            <a:off x="767408" y="1217364"/>
            <a:ext cx="10297144" cy="1646595"/>
          </a:xfrm>
        </p:spPr>
        <p:txBody>
          <a:bodyPr wrap="square">
            <a:spAutoFit/>
          </a:bodyPr>
          <a:lstStyle/>
          <a:p>
            <a:pPr marL="266700" indent="-266700">
              <a:spcBef>
                <a:spcPts val="600"/>
              </a:spcBef>
              <a:buSzPct val="100000"/>
            </a:pPr>
            <a:r>
              <a:rPr lang="en-IN" sz="2400"/>
              <a:t>The </a:t>
            </a:r>
            <a:r>
              <a:rPr lang="en-IN" sz="2400" err="1"/>
              <a:t>Rijndael</a:t>
            </a:r>
            <a:r>
              <a:rPr lang="en-IN" sz="2400"/>
              <a:t> developers designed the expansion key algorithm to be resistant to known cryptanalytic attacks</a:t>
            </a:r>
          </a:p>
          <a:p>
            <a:pPr marL="266700" indent="-266700">
              <a:spcBef>
                <a:spcPts val="600"/>
              </a:spcBef>
              <a:buSzPct val="100000"/>
            </a:pPr>
            <a:r>
              <a:rPr lang="en-IN" sz="2400"/>
              <a:t>Inclusion of a round-dependent round constant eliminates the symmetry between the ways in which round keys are generated in different rounds</a:t>
            </a:r>
          </a:p>
        </p:txBody>
      </p:sp>
    </p:spTree>
    <p:extLst>
      <p:ext uri="{BB962C8B-B14F-4D97-AF65-F5344CB8AC3E}">
        <p14:creationId xmlns:p14="http://schemas.microsoft.com/office/powerpoint/2010/main" val="3253042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14488"/>
            <a:ext cx="9381728" cy="646321"/>
          </a:xfrm>
        </p:spPr>
        <p:txBody>
          <a:bodyPr wrap="square">
            <a:spAutoFit/>
          </a:bodyPr>
          <a:lstStyle/>
          <a:p>
            <a:r>
              <a:rPr lang="en-AU"/>
              <a:t>Key Expansion Rationale </a:t>
            </a:r>
            <a:r>
              <a:rPr lang="en-AU" sz="2800"/>
              <a:t>(2 of 2)</a:t>
            </a:r>
            <a:endParaRPr lang="en-US" sz="2800"/>
          </a:p>
        </p:txBody>
      </p:sp>
      <p:sp>
        <p:nvSpPr>
          <p:cNvPr id="6" name="Content Placeholder 5"/>
          <p:cNvSpPr>
            <a:spLocks noGrp="1"/>
          </p:cNvSpPr>
          <p:nvPr>
            <p:ph idx="13"/>
          </p:nvPr>
        </p:nvSpPr>
        <p:spPr>
          <a:xfrm>
            <a:off x="767408" y="1052736"/>
            <a:ext cx="11017224" cy="4302706"/>
          </a:xfrm>
        </p:spPr>
        <p:txBody>
          <a:bodyPr wrap="square">
            <a:spAutoFit/>
          </a:bodyPr>
          <a:lstStyle/>
          <a:p>
            <a:pPr>
              <a:spcBef>
                <a:spcPts val="600"/>
              </a:spcBef>
            </a:pPr>
            <a:r>
              <a:rPr lang="en-IN" sz="2400"/>
              <a:t>The specific criteria that were used are:</a:t>
            </a:r>
          </a:p>
          <a:p>
            <a:pPr lvl="1"/>
            <a:r>
              <a:rPr lang="en-IN" sz="2400"/>
              <a:t>Knowledge of a part of the cipher key or round key does not enable calculation of many other round-key bits</a:t>
            </a:r>
          </a:p>
          <a:p>
            <a:pPr lvl="1"/>
            <a:r>
              <a:rPr lang="en-IN" sz="2400"/>
              <a:t>An invertible transformation</a:t>
            </a:r>
          </a:p>
          <a:p>
            <a:pPr lvl="1"/>
            <a:r>
              <a:rPr lang="en-IN" sz="2400"/>
              <a:t>Speed on a wide range of processors</a:t>
            </a:r>
          </a:p>
          <a:p>
            <a:pPr lvl="1"/>
            <a:r>
              <a:rPr lang="en-IN" sz="2400"/>
              <a:t>Usage of round constants to eliminate symmetries</a:t>
            </a:r>
          </a:p>
          <a:p>
            <a:pPr lvl="1"/>
            <a:r>
              <a:rPr lang="en-IN" sz="2400"/>
              <a:t>Diffusion of cipher key differences into the round keys</a:t>
            </a:r>
          </a:p>
          <a:p>
            <a:pPr lvl="1"/>
            <a:r>
              <a:rPr lang="en-IN" sz="2400"/>
              <a:t>Enough nonlinearity to prohibit the full determination of round key differences from cipher key differences only</a:t>
            </a:r>
          </a:p>
          <a:p>
            <a:pPr lvl="1"/>
            <a:r>
              <a:rPr lang="en-IN" sz="2400"/>
              <a:t>Simplicity of description</a:t>
            </a:r>
          </a:p>
        </p:txBody>
      </p:sp>
    </p:spTree>
    <p:extLst>
      <p:ext uri="{BB962C8B-B14F-4D97-AF65-F5344CB8AC3E}">
        <p14:creationId xmlns:p14="http://schemas.microsoft.com/office/powerpoint/2010/main" val="3664508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2105"/>
            <a:ext cx="8229600" cy="646321"/>
          </a:xfrm>
        </p:spPr>
        <p:txBody>
          <a:bodyPr wrap="square">
            <a:spAutoFit/>
          </a:bodyPr>
          <a:lstStyle/>
          <a:p>
            <a:r>
              <a:rPr lang="en-AU" spc="-400"/>
              <a:t>A E </a:t>
            </a:r>
            <a:r>
              <a:rPr lang="en-AU"/>
              <a:t>S Implementation</a:t>
            </a:r>
            <a:endParaRPr lang="en-US" sz="2800"/>
          </a:p>
        </p:txBody>
      </p:sp>
      <p:sp>
        <p:nvSpPr>
          <p:cNvPr id="3" name="Content Placeholder 2"/>
          <p:cNvSpPr>
            <a:spLocks noGrp="1"/>
          </p:cNvSpPr>
          <p:nvPr>
            <p:ph idx="1"/>
          </p:nvPr>
        </p:nvSpPr>
        <p:spPr>
          <a:xfrm>
            <a:off x="551384" y="1052737"/>
            <a:ext cx="5392216" cy="5228091"/>
          </a:xfrm>
        </p:spPr>
        <p:txBody>
          <a:bodyPr>
            <a:noAutofit/>
          </a:bodyPr>
          <a:lstStyle/>
          <a:p>
            <a:pPr marL="266700" indent="-266700">
              <a:buSzPct val="100000"/>
            </a:pPr>
            <a:r>
              <a:rPr lang="en-IN" sz="2400" spc="-250"/>
              <a:t>A E </a:t>
            </a:r>
            <a:r>
              <a:rPr lang="en-IN" sz="2400"/>
              <a:t>S decryption cipher is not identical to the encryption cipher</a:t>
            </a:r>
          </a:p>
          <a:p>
            <a:pPr marL="753618" lvl="1" indent="-266700">
              <a:buSzPct val="100000"/>
            </a:pPr>
            <a:r>
              <a:rPr lang="en-IN" sz="2400"/>
              <a:t>The sequence of transformations differs although the form of the key schedules is the same</a:t>
            </a:r>
          </a:p>
          <a:p>
            <a:pPr marL="753618" lvl="1" indent="-266700">
              <a:buSzPct val="100000"/>
            </a:pPr>
            <a:r>
              <a:rPr lang="en-IN" sz="2400"/>
              <a:t>Has the disadvantage that two separate software or firmware modules are needed for applications that require both encryption and decryption</a:t>
            </a:r>
          </a:p>
        </p:txBody>
      </p:sp>
      <p:sp>
        <p:nvSpPr>
          <p:cNvPr id="6" name="Content Placeholder 5"/>
          <p:cNvSpPr>
            <a:spLocks noGrp="1"/>
          </p:cNvSpPr>
          <p:nvPr>
            <p:ph idx="13"/>
          </p:nvPr>
        </p:nvSpPr>
        <p:spPr>
          <a:xfrm>
            <a:off x="6261425" y="1044788"/>
            <a:ext cx="4744142" cy="4403272"/>
          </a:xfrm>
        </p:spPr>
        <p:txBody>
          <a:bodyPr/>
          <a:lstStyle/>
          <a:p>
            <a:pPr marL="285750" indent="-285750"/>
            <a:r>
              <a:rPr lang="en-IN" sz="2400"/>
              <a:t>Two separate changes are needed to bring the decryption structure in line with the encryption structure</a:t>
            </a:r>
          </a:p>
          <a:p>
            <a:pPr marL="285750" indent="-285750"/>
            <a:r>
              <a:rPr lang="en-IN" sz="2400"/>
              <a:t>The first two stages of the decryption round need to be interchanged</a:t>
            </a:r>
          </a:p>
          <a:p>
            <a:pPr marL="285750" indent="-285750"/>
            <a:r>
              <a:rPr lang="en-IN" sz="2400"/>
              <a:t>The second two stages of the decryption round need to be interchanged</a:t>
            </a:r>
          </a:p>
        </p:txBody>
      </p:sp>
    </p:spTree>
    <p:extLst>
      <p:ext uri="{BB962C8B-B14F-4D97-AF65-F5344CB8AC3E}">
        <p14:creationId xmlns:p14="http://schemas.microsoft.com/office/powerpoint/2010/main" val="206658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008F609-D6FC-44B6-BE7C-5916A30BBAE6}"/>
              </a:ext>
            </a:extLst>
          </p:cNvPr>
          <p:cNvSpPr>
            <a:spLocks noGrp="1"/>
          </p:cNvSpPr>
          <p:nvPr>
            <p:ph type="ctrTitle"/>
          </p:nvPr>
        </p:nvSpPr>
        <p:spPr>
          <a:xfrm>
            <a:off x="1415480" y="-350234"/>
            <a:ext cx="7772400" cy="1470025"/>
          </a:xfrm>
        </p:spPr>
        <p:txBody>
          <a:bodyPr/>
          <a:lstStyle/>
          <a:p>
            <a:pPr eaLnBrk="1" hangingPunct="1"/>
            <a:r>
              <a:rPr lang="en-US" altLang="en-US">
                <a:ea typeface="ＭＳ Ｐゴシック" panose="020B0600070205080204" pitchFamily="34" charset="-128"/>
              </a:rPr>
              <a:t>Modes of Operations</a:t>
            </a:r>
          </a:p>
        </p:txBody>
      </p:sp>
      <p:sp>
        <p:nvSpPr>
          <p:cNvPr id="3" name="Rectangle 2">
            <a:extLst>
              <a:ext uri="{FF2B5EF4-FFF2-40B4-BE49-F238E27FC236}">
                <a16:creationId xmlns:a16="http://schemas.microsoft.com/office/drawing/2014/main" id="{19787084-06CF-4331-B898-100CFAE5A110}"/>
              </a:ext>
            </a:extLst>
          </p:cNvPr>
          <p:cNvSpPr/>
          <p:nvPr/>
        </p:nvSpPr>
        <p:spPr>
          <a:xfrm>
            <a:off x="819944" y="1124744"/>
            <a:ext cx="6030416" cy="523220"/>
          </a:xfrm>
          <a:prstGeom prst="rect">
            <a:avLst/>
          </a:prstGeom>
        </p:spPr>
        <p:txBody>
          <a:bodyPr wrap="square">
            <a:spAutoFit/>
          </a:bodyPr>
          <a:lstStyle/>
          <a:p>
            <a:pPr marL="457200" indent="-457200">
              <a:buFont typeface="Wingdings" panose="05000000000000000000" pitchFamily="2" charset="2"/>
              <a:buChar char="Ø"/>
            </a:pPr>
            <a:r>
              <a:rPr lang="en-US"/>
              <a:t>NIST has approved 14 modes </a:t>
            </a:r>
          </a:p>
        </p:txBody>
      </p:sp>
      <p:sp>
        <p:nvSpPr>
          <p:cNvPr id="6" name="Rectangle 5">
            <a:extLst>
              <a:ext uri="{FF2B5EF4-FFF2-40B4-BE49-F238E27FC236}">
                <a16:creationId xmlns:a16="http://schemas.microsoft.com/office/drawing/2014/main" id="{0B3F0784-B283-476C-BE13-558D8F08B325}"/>
              </a:ext>
            </a:extLst>
          </p:cNvPr>
          <p:cNvSpPr/>
          <p:nvPr/>
        </p:nvSpPr>
        <p:spPr>
          <a:xfrm>
            <a:off x="1199456" y="2090172"/>
            <a:ext cx="7772400" cy="2677656"/>
          </a:xfrm>
          <a:prstGeom prst="rect">
            <a:avLst/>
          </a:prstGeom>
        </p:spPr>
        <p:txBody>
          <a:bodyPr wrap="square">
            <a:spAutoFit/>
          </a:bodyPr>
          <a:lstStyle/>
          <a:p>
            <a:pPr marL="457200" indent="-457200">
              <a:buFont typeface="Wingdings" panose="05000000000000000000" pitchFamily="2" charset="2"/>
              <a:buChar char="ü"/>
            </a:pPr>
            <a:r>
              <a:rPr lang="en-US">
                <a:latin typeface="Source Sans Pro" panose="020B0604020202020204" pitchFamily="34" charset="0"/>
              </a:rPr>
              <a:t>8 confidentiality modes: ECB, CBC, OFB, CFB, CTR, XTS-AES, FF1, FF3;</a:t>
            </a:r>
          </a:p>
          <a:p>
            <a:pPr marL="457200" indent="-457200">
              <a:buFont typeface="Wingdings" panose="05000000000000000000" pitchFamily="2" charset="2"/>
              <a:buChar char="ü"/>
            </a:pPr>
            <a:r>
              <a:rPr lang="en-US"/>
              <a:t>1 authentication mode: CMAC;</a:t>
            </a:r>
          </a:p>
          <a:p>
            <a:pPr marL="457200" indent="-457200">
              <a:buFont typeface="Wingdings" panose="05000000000000000000" pitchFamily="2" charset="2"/>
              <a:buChar char="ü"/>
            </a:pPr>
            <a:r>
              <a:rPr lang="en-US"/>
              <a:t> 5 combined modes for confidentiality and authentication: CCM, GCM, KW, KWP,TKW</a:t>
            </a:r>
          </a:p>
          <a:p>
            <a:pPr marL="457200" indent="-457200">
              <a:buFont typeface="Wingdings" panose="05000000000000000000" pitchFamily="2" charset="2"/>
              <a:buChar char="ü"/>
            </a:pPr>
            <a:endParaRPr lang="en-US"/>
          </a:p>
        </p:txBody>
      </p:sp>
      <p:sp>
        <p:nvSpPr>
          <p:cNvPr id="8" name="Rectangle 7">
            <a:extLst>
              <a:ext uri="{FF2B5EF4-FFF2-40B4-BE49-F238E27FC236}">
                <a16:creationId xmlns:a16="http://schemas.microsoft.com/office/drawing/2014/main" id="{7CB1E036-B399-4ED1-9DC7-DFFAE9E9A4F7}"/>
              </a:ext>
            </a:extLst>
          </p:cNvPr>
          <p:cNvSpPr/>
          <p:nvPr/>
        </p:nvSpPr>
        <p:spPr>
          <a:xfrm>
            <a:off x="1232174" y="5082322"/>
            <a:ext cx="7772399" cy="769441"/>
          </a:xfrm>
          <a:prstGeom prst="rect">
            <a:avLst/>
          </a:prstGeom>
        </p:spPr>
        <p:txBody>
          <a:bodyPr wrap="square">
            <a:spAutoFit/>
          </a:bodyPr>
          <a:lstStyle/>
          <a:p>
            <a:r>
              <a:rPr lang="en-US" sz="2200">
                <a:solidFill>
                  <a:schemeClr val="tx2"/>
                </a:solidFill>
                <a:hlinkClick r:id="rId2">
                  <a:extLst>
                    <a:ext uri="{A12FA001-AC4F-418D-AE19-62706E023703}">
                      <ahyp:hlinkClr xmlns:ahyp="http://schemas.microsoft.com/office/drawing/2018/hyperlinkcolor" val="tx"/>
                    </a:ext>
                  </a:extLst>
                </a:hlinkClick>
              </a:rPr>
              <a:t>https://csrc.nist.gov/projects/block-cipher-techniques/bcm/current-modes</a:t>
            </a:r>
            <a:endParaRPr lang="en-US" sz="220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1C3927-77E7-4903-942F-C4890CD59A7C}"/>
              </a:ext>
            </a:extLst>
          </p:cNvPr>
          <p:cNvSpPr>
            <a:spLocks noGrp="1"/>
          </p:cNvSpPr>
          <p:nvPr>
            <p:ph type="title"/>
          </p:nvPr>
        </p:nvSpPr>
        <p:spPr>
          <a:xfrm>
            <a:off x="1415480" y="0"/>
            <a:ext cx="7344816" cy="792163"/>
          </a:xfrm>
        </p:spPr>
        <p:txBody>
          <a:bodyPr/>
          <a:lstStyle/>
          <a:p>
            <a:r>
              <a:rPr lang="en-US" altLang="en-US">
                <a:ea typeface="ＭＳ Ｐゴシック" panose="020B0600070205080204" pitchFamily="34" charset="-128"/>
              </a:rPr>
              <a:t>Topics</a:t>
            </a:r>
          </a:p>
        </p:txBody>
      </p:sp>
      <p:sp>
        <p:nvSpPr>
          <p:cNvPr id="16387" name="Content Placeholder 2">
            <a:extLst>
              <a:ext uri="{FF2B5EF4-FFF2-40B4-BE49-F238E27FC236}">
                <a16:creationId xmlns:a16="http://schemas.microsoft.com/office/drawing/2014/main" id="{5A0D7D95-2E3D-4B2E-89AA-945480F45767}"/>
              </a:ext>
            </a:extLst>
          </p:cNvPr>
          <p:cNvSpPr>
            <a:spLocks noGrp="1"/>
          </p:cNvSpPr>
          <p:nvPr>
            <p:ph sz="quarter" idx="1"/>
          </p:nvPr>
        </p:nvSpPr>
        <p:spPr>
          <a:xfrm>
            <a:off x="1088638" y="764705"/>
            <a:ext cx="8229600" cy="2664295"/>
          </a:xfrm>
        </p:spPr>
        <p:txBody>
          <a:bodyPr/>
          <a:lstStyle/>
          <a:p>
            <a:pPr marL="0" indent="0">
              <a:buNone/>
            </a:pPr>
            <a:endParaRPr lang="en-US" altLang="en-US">
              <a:ea typeface="ＭＳ Ｐゴシック" panose="020B0600070205080204" pitchFamily="34" charset="-128"/>
            </a:endParaRPr>
          </a:p>
          <a:p>
            <a:r>
              <a:rPr lang="en-US" altLang="en-US">
                <a:ea typeface="ＭＳ Ｐゴシック" panose="020B0600070205080204" pitchFamily="34" charset="-128"/>
              </a:rPr>
              <a:t>EBC, CBC, CFB, OFB, CTR</a:t>
            </a:r>
          </a:p>
          <a:p>
            <a:r>
              <a:rPr lang="en-US" altLang="en-US">
                <a:ea typeface="ＭＳ Ｐゴシック" panose="020B0600070205080204" pitchFamily="34" charset="-128"/>
              </a:rPr>
              <a:t>Notes and Remarks on each modes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66589C-3303-457E-8591-D3FA9CB30115}"/>
              </a:ext>
            </a:extLst>
          </p:cNvPr>
          <p:cNvSpPr>
            <a:spLocks noGrp="1" noChangeArrowheads="1"/>
          </p:cNvSpPr>
          <p:nvPr>
            <p:ph type="title"/>
          </p:nvPr>
        </p:nvSpPr>
        <p:spPr>
          <a:xfrm>
            <a:off x="1055440" y="0"/>
            <a:ext cx="7344816" cy="792163"/>
          </a:xfrm>
        </p:spPr>
        <p:txBody>
          <a:bodyPr/>
          <a:lstStyle/>
          <a:p>
            <a:pPr eaLnBrk="1" hangingPunct="1"/>
            <a:r>
              <a:rPr lang="en-US" altLang="en-US">
                <a:ea typeface="ＭＳ Ｐゴシック" panose="020B0600070205080204" pitchFamily="34" charset="-128"/>
              </a:rPr>
              <a:t>Modes of Operation</a:t>
            </a:r>
            <a:endParaRPr lang="en-AU" altLang="en-US">
              <a:ea typeface="ＭＳ Ｐゴシック" panose="020B0600070205080204" pitchFamily="34" charset="-128"/>
            </a:endParaRPr>
          </a:p>
        </p:txBody>
      </p:sp>
      <p:sp>
        <p:nvSpPr>
          <p:cNvPr id="17411" name="Rectangle 3">
            <a:extLst>
              <a:ext uri="{FF2B5EF4-FFF2-40B4-BE49-F238E27FC236}">
                <a16:creationId xmlns:a16="http://schemas.microsoft.com/office/drawing/2014/main" id="{FA3446C2-FDAD-4FDE-955A-7CD4869116D3}"/>
              </a:ext>
            </a:extLst>
          </p:cNvPr>
          <p:cNvSpPr>
            <a:spLocks noGrp="1" noChangeArrowheads="1"/>
          </p:cNvSpPr>
          <p:nvPr>
            <p:ph sz="quarter" idx="1"/>
          </p:nvPr>
        </p:nvSpPr>
        <p:spPr>
          <a:xfrm>
            <a:off x="613048" y="1196752"/>
            <a:ext cx="11387608" cy="4937125"/>
          </a:xfrm>
        </p:spPr>
        <p:txBody>
          <a:bodyPr/>
          <a:lstStyle/>
          <a:p>
            <a:pPr eaLnBrk="1" hangingPunct="1">
              <a:lnSpc>
                <a:spcPct val="90000"/>
              </a:lnSpc>
            </a:pPr>
            <a:r>
              <a:rPr lang="en-AU" altLang="en-US" sz="2400">
                <a:ea typeface="ＭＳ Ｐゴシック" panose="020B0600070205080204" pitchFamily="34" charset="-128"/>
              </a:rPr>
              <a:t>Block ciphers encrypt fixed size blocks</a:t>
            </a:r>
          </a:p>
          <a:p>
            <a:pPr lvl="1" eaLnBrk="1" hangingPunct="1">
              <a:lnSpc>
                <a:spcPct val="90000"/>
              </a:lnSpc>
            </a:pPr>
            <a:r>
              <a:rPr lang="en-AU" altLang="en-US" sz="2400">
                <a:ea typeface="ＭＳ Ｐゴシック" panose="020B0600070205080204" pitchFamily="34" charset="-128"/>
              </a:rPr>
              <a:t>eg. DES encrypts 64-bit blocks, with 56-bit key </a:t>
            </a:r>
          </a:p>
          <a:p>
            <a:pPr lvl="1" eaLnBrk="1" hangingPunct="1">
              <a:lnSpc>
                <a:spcPct val="90000"/>
              </a:lnSpc>
            </a:pPr>
            <a:r>
              <a:rPr lang="en-AU" altLang="en-US" sz="2400">
                <a:ea typeface="ＭＳ Ｐゴシック" panose="020B0600070205080204" pitchFamily="34" charset="-128"/>
              </a:rPr>
              <a:t> AES encrypts 128-bit blocks with 128, 192, 256-bit key </a:t>
            </a:r>
          </a:p>
          <a:p>
            <a:pPr marL="0" indent="0" eaLnBrk="1" hangingPunct="1">
              <a:lnSpc>
                <a:spcPct val="90000"/>
              </a:lnSpc>
              <a:buNone/>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Need way to use in practise, given </a:t>
            </a:r>
            <a:r>
              <a:rPr lang="en-AU" altLang="en-US" sz="2400" b="1">
                <a:ea typeface="ＭＳ Ｐゴシック" panose="020B0600070205080204" pitchFamily="34" charset="-128"/>
              </a:rPr>
              <a:t>usually have arbitrary amount of data to encrypt</a:t>
            </a:r>
          </a:p>
          <a:p>
            <a:pPr lvl="1" eaLnBrk="1" hangingPunct="1">
              <a:lnSpc>
                <a:spcPct val="90000"/>
              </a:lnSpc>
            </a:pPr>
            <a:r>
              <a:rPr lang="en-US" altLang="en-US" sz="2400">
                <a:ea typeface="ＭＳ Ｐゴシック" panose="020B0600070205080204" pitchFamily="34" charset="-128"/>
              </a:rPr>
              <a:t>Partition message into separate block for ciphering</a:t>
            </a: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A </a:t>
            </a:r>
            <a:r>
              <a:rPr lang="en-US" altLang="en-US" sz="2400" b="1">
                <a:ea typeface="ＭＳ Ｐゴシック" panose="020B0600070205080204" pitchFamily="34" charset="-128"/>
              </a:rPr>
              <a:t>mode of operation </a:t>
            </a:r>
            <a:r>
              <a:rPr lang="en-US" altLang="en-US" sz="2400">
                <a:ea typeface="ＭＳ Ｐゴシック" panose="020B0600070205080204" pitchFamily="34" charset="-128"/>
              </a:rPr>
              <a:t>describes the process of encrypting each of these blocks </a:t>
            </a:r>
            <a:r>
              <a:rPr lang="en-US" altLang="en-US" sz="2400" b="1">
                <a:ea typeface="ＭＳ Ｐゴシック" panose="020B0600070205080204" pitchFamily="34" charset="-128"/>
              </a:rPr>
              <a:t>under a single key</a:t>
            </a:r>
            <a:endParaRPr lang="en-AU" altLang="en-US" sz="2400">
              <a:ea typeface="ＭＳ Ｐゴシック" panose="020B0600070205080204" pitchFamily="34" charset="-128"/>
            </a:endParaRP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Some modes may use randomized addition input value</a:t>
            </a:r>
            <a:endParaRPr lang="en-AU" altLang="en-US" sz="2400">
              <a:ea typeface="ＭＳ Ｐゴシック"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23AA3A3-F607-4144-9364-62D779285ABA}"/>
              </a:ext>
            </a:extLst>
          </p:cNvPr>
          <p:cNvSpPr>
            <a:spLocks noGrp="1"/>
          </p:cNvSpPr>
          <p:nvPr>
            <p:ph type="title"/>
          </p:nvPr>
        </p:nvSpPr>
        <p:spPr>
          <a:xfrm>
            <a:off x="1271464" y="16112"/>
            <a:ext cx="7344816" cy="792163"/>
          </a:xfrm>
        </p:spPr>
        <p:txBody>
          <a:bodyPr/>
          <a:lstStyle/>
          <a:p>
            <a:r>
              <a:rPr lang="en-US" altLang="en-US">
                <a:ea typeface="ＭＳ Ｐゴシック" panose="020B0600070205080204" pitchFamily="34" charset="-128"/>
              </a:rPr>
              <a:t>Quick History</a:t>
            </a:r>
          </a:p>
        </p:txBody>
      </p:sp>
      <p:sp>
        <p:nvSpPr>
          <p:cNvPr id="19459" name="Content Placeholder 2">
            <a:extLst>
              <a:ext uri="{FF2B5EF4-FFF2-40B4-BE49-F238E27FC236}">
                <a16:creationId xmlns:a16="http://schemas.microsoft.com/office/drawing/2014/main" id="{274EE958-B580-45A9-95F4-F6ADF5C7E316}"/>
              </a:ext>
            </a:extLst>
          </p:cNvPr>
          <p:cNvSpPr>
            <a:spLocks noGrp="1"/>
          </p:cNvSpPr>
          <p:nvPr>
            <p:ph sz="quarter" idx="1"/>
          </p:nvPr>
        </p:nvSpPr>
        <p:spPr>
          <a:xfrm>
            <a:off x="1379240" y="1122947"/>
            <a:ext cx="9662120" cy="4937125"/>
          </a:xfrm>
        </p:spPr>
        <p:txBody>
          <a:bodyPr/>
          <a:lstStyle/>
          <a:p>
            <a:r>
              <a:rPr lang="en-US" altLang="en-US">
                <a:ea typeface="ＭＳ Ｐゴシック" panose="020B0600070205080204" pitchFamily="34" charset="-128"/>
              </a:rPr>
              <a:t>Early modes of operation: </a:t>
            </a:r>
            <a:r>
              <a:rPr lang="en-US" altLang="en-US" b="1">
                <a:ea typeface="ＭＳ Ｐゴシック" panose="020B0600070205080204" pitchFamily="34" charset="-128"/>
              </a:rPr>
              <a:t>ECB, CBC, CFB, OFB</a:t>
            </a:r>
          </a:p>
          <a:p>
            <a:pPr lvl="1"/>
            <a:r>
              <a:rPr lang="en-US" altLang="en-US" sz="2000">
                <a:ea typeface="ＭＳ Ｐゴシック" panose="020B0600070205080204" pitchFamily="34" charset="-128"/>
              </a:rPr>
              <a:t>DES Modes of operation </a:t>
            </a:r>
          </a:p>
          <a:p>
            <a:pPr lvl="1">
              <a:buFont typeface="Wingdings 3" panose="05040102010807070707" pitchFamily="18" charset="2"/>
              <a:buNone/>
            </a:pPr>
            <a:r>
              <a:rPr lang="en-US" altLang="en-US" sz="1800" i="1">
                <a:ea typeface="ＭＳ Ｐゴシック" panose="020B0600070205080204" pitchFamily="34" charset="-128"/>
              </a:rPr>
              <a:t>	http://www.itl.nist.gov/fipspubs/fip81.htm</a:t>
            </a:r>
            <a:endParaRPr lang="en-US" altLang="en-US">
              <a:ea typeface="ＭＳ Ｐゴシック" panose="020B0600070205080204" pitchFamily="34" charset="-128"/>
            </a:endParaRPr>
          </a:p>
          <a:p>
            <a:r>
              <a:rPr lang="en-US" altLang="en-US">
                <a:ea typeface="ＭＳ Ｐゴシック" panose="020B0600070205080204" pitchFamily="34" charset="-128"/>
              </a:rPr>
              <a:t>Revised and including </a:t>
            </a:r>
            <a:r>
              <a:rPr lang="en-US" altLang="en-US" b="1">
                <a:ea typeface="ＭＳ Ｐゴシック" panose="020B0600070205080204" pitchFamily="34" charset="-128"/>
              </a:rPr>
              <a:t>CTR</a:t>
            </a:r>
            <a:r>
              <a:rPr lang="en-US" altLang="en-US">
                <a:ea typeface="ＭＳ Ｐゴシック" panose="020B0600070205080204" pitchFamily="34" charset="-128"/>
              </a:rPr>
              <a:t> mode and AES </a:t>
            </a:r>
          </a:p>
          <a:p>
            <a:pPr lvl="1"/>
            <a:r>
              <a:rPr lang="en-US" altLang="en-US" sz="2000">
                <a:ea typeface="ＭＳ Ｐゴシック" panose="020B0600070205080204" pitchFamily="34" charset="-128"/>
              </a:rPr>
              <a:t>Recommendation for Block Cipher Modes of Operation</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http://csrc.nist.gov/publications/nistpubs/800-38a/sp800-38a.pdf</a:t>
            </a:r>
            <a:endParaRPr lang="en-US" altLang="en-US">
              <a:ea typeface="ＭＳ Ｐゴシック" panose="020B0600070205080204" pitchFamily="34" charset="-128"/>
            </a:endParaRPr>
          </a:p>
          <a:p>
            <a:r>
              <a:rPr lang="en-US" altLang="en-US">
                <a:ea typeface="ＭＳ Ｐゴシック" panose="020B0600070205080204" pitchFamily="34" charset="-128"/>
              </a:rPr>
              <a:t>New Mode : </a:t>
            </a:r>
            <a:r>
              <a:rPr lang="en-US" altLang="en-US" b="1">
                <a:ea typeface="ＭＳ Ｐゴシック" panose="020B0600070205080204" pitchFamily="34" charset="-128"/>
              </a:rPr>
              <a:t>XTS-AES</a:t>
            </a:r>
          </a:p>
          <a:p>
            <a:pPr lvl="1"/>
            <a:r>
              <a:rPr lang="en-US" altLang="en-US" sz="1700">
                <a:ea typeface="ＭＳ Ｐゴシック" panose="020B0600070205080204" pitchFamily="34" charset="-128"/>
              </a:rPr>
              <a:t>Recommendation for Block Cipher Modes of Operation: The XTS-AES Mode for Confidentiality on Storage Devices</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http://csrc.nist.gov/publications/nistpubs/800-38E/nist-sp-800-38E.pdf</a:t>
            </a:r>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C9F0287-C513-48A6-A0C3-531D32A31257}"/>
              </a:ext>
            </a:extLst>
          </p:cNvPr>
          <p:cNvSpPr/>
          <p:nvPr/>
        </p:nvSpPr>
        <p:spPr>
          <a:xfrm>
            <a:off x="1415480" y="1122946"/>
            <a:ext cx="107776" cy="51797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58ADEB1F-849B-4353-BFF3-F4598E173205}"/>
              </a:ext>
            </a:extLst>
          </p:cNvPr>
          <p:cNvSpPr/>
          <p:nvPr/>
        </p:nvSpPr>
        <p:spPr>
          <a:xfrm>
            <a:off x="541041" y="1199146"/>
            <a:ext cx="986167" cy="523220"/>
          </a:xfrm>
          <a:prstGeom prst="rect">
            <a:avLst/>
          </a:prstGeom>
        </p:spPr>
        <p:txBody>
          <a:bodyPr wrap="none">
            <a:spAutoFit/>
          </a:bodyPr>
          <a:lstStyle/>
          <a:p>
            <a:pPr>
              <a:defRPr/>
            </a:pPr>
            <a:r>
              <a:rPr lang="en-US">
                <a:latin typeface="+mn-lt"/>
              </a:rPr>
              <a:t>1981</a:t>
            </a:r>
          </a:p>
        </p:txBody>
      </p:sp>
      <p:sp>
        <p:nvSpPr>
          <p:cNvPr id="6" name="Rectangle 5">
            <a:extLst>
              <a:ext uri="{FF2B5EF4-FFF2-40B4-BE49-F238E27FC236}">
                <a16:creationId xmlns:a16="http://schemas.microsoft.com/office/drawing/2014/main" id="{363182B2-7876-45EF-B606-6E61EDFEAF96}"/>
              </a:ext>
            </a:extLst>
          </p:cNvPr>
          <p:cNvSpPr/>
          <p:nvPr/>
        </p:nvSpPr>
        <p:spPr>
          <a:xfrm>
            <a:off x="464841" y="2418346"/>
            <a:ext cx="986167" cy="523220"/>
          </a:xfrm>
          <a:prstGeom prst="rect">
            <a:avLst/>
          </a:prstGeom>
        </p:spPr>
        <p:txBody>
          <a:bodyPr wrap="none">
            <a:spAutoFit/>
          </a:bodyPr>
          <a:lstStyle/>
          <a:p>
            <a:pPr>
              <a:defRPr/>
            </a:pPr>
            <a:r>
              <a:rPr lang="en-US">
                <a:latin typeface="+mn-lt"/>
              </a:rPr>
              <a:t>2001</a:t>
            </a:r>
          </a:p>
        </p:txBody>
      </p:sp>
      <p:sp>
        <p:nvSpPr>
          <p:cNvPr id="7" name="Rectangle 6">
            <a:extLst>
              <a:ext uri="{FF2B5EF4-FFF2-40B4-BE49-F238E27FC236}">
                <a16:creationId xmlns:a16="http://schemas.microsoft.com/office/drawing/2014/main" id="{44F035C6-ECF8-4FB3-BF2E-AFD43BB04CC6}"/>
              </a:ext>
            </a:extLst>
          </p:cNvPr>
          <p:cNvSpPr/>
          <p:nvPr/>
        </p:nvSpPr>
        <p:spPr>
          <a:xfrm>
            <a:off x="464841" y="3561346"/>
            <a:ext cx="986167" cy="523220"/>
          </a:xfrm>
          <a:prstGeom prst="rect">
            <a:avLst/>
          </a:prstGeom>
        </p:spPr>
        <p:txBody>
          <a:bodyPr wrap="none">
            <a:spAutoFit/>
          </a:bodyPr>
          <a:lstStyle/>
          <a:p>
            <a:pPr>
              <a:defRPr/>
            </a:pPr>
            <a:r>
              <a:rPr lang="en-US">
                <a:latin typeface="+mn-lt"/>
              </a:rPr>
              <a:t>2010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E4A3DE-49E9-4B61-8F34-F51968EAD99B}"/>
              </a:ext>
            </a:extLst>
          </p:cNvPr>
          <p:cNvSpPr>
            <a:spLocks noGrp="1"/>
          </p:cNvSpPr>
          <p:nvPr>
            <p:ph type="title"/>
          </p:nvPr>
        </p:nvSpPr>
        <p:spPr>
          <a:xfrm>
            <a:off x="1271464" y="16112"/>
            <a:ext cx="7344816" cy="792163"/>
          </a:xfrm>
        </p:spPr>
        <p:txBody>
          <a:bodyPr/>
          <a:lstStyle/>
          <a:p>
            <a:pPr eaLnBrk="1" hangingPunct="1"/>
            <a:r>
              <a:rPr lang="en-US" altLang="en-US">
                <a:ea typeface="ＭＳ Ｐゴシック" panose="020B0600070205080204" pitchFamily="34" charset="-128"/>
              </a:rPr>
              <a:t>Modes of Operation Taxonomy</a:t>
            </a:r>
          </a:p>
        </p:txBody>
      </p:sp>
      <p:pic>
        <p:nvPicPr>
          <p:cNvPr id="20483" name="Picture 8">
            <a:extLst>
              <a:ext uri="{FF2B5EF4-FFF2-40B4-BE49-F238E27FC236}">
                <a16:creationId xmlns:a16="http://schemas.microsoft.com/office/drawing/2014/main" id="{9437C778-FD71-48CA-BC5F-182F648FE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1" y="2132856"/>
            <a:ext cx="82264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096612CC-E056-4C9C-99BA-4009FE1DEDBE}"/>
              </a:ext>
            </a:extLst>
          </p:cNvPr>
          <p:cNvSpPr>
            <a:spLocks noGrp="1" noChangeArrowheads="1"/>
          </p:cNvSpPr>
          <p:nvPr>
            <p:ph sz="quarter" idx="1"/>
          </p:nvPr>
        </p:nvSpPr>
        <p:spPr>
          <a:xfrm>
            <a:off x="460649" y="1293145"/>
            <a:ext cx="8229600" cy="990600"/>
          </a:xfrm>
        </p:spPr>
        <p:txBody>
          <a:bodyPr/>
          <a:lstStyle/>
          <a:p>
            <a:pPr eaLnBrk="1" hangingPunct="1">
              <a:lnSpc>
                <a:spcPct val="90000"/>
              </a:lnSpc>
            </a:pPr>
            <a:r>
              <a:rPr lang="en-AU" altLang="en-US" sz="2400">
                <a:ea typeface="ＭＳ Ｐゴシック" panose="020B0600070205080204" pitchFamily="34" charset="-128"/>
              </a:rPr>
              <a:t>Current well-known modes of operation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90392"/>
            <a:ext cx="6480720" cy="646321"/>
          </a:xfrm>
        </p:spPr>
        <p:txBody>
          <a:bodyPr wrap="square">
            <a:spAutoFit/>
          </a:bodyPr>
          <a:lstStyle/>
          <a:p>
            <a:r>
              <a:rPr lang="en-IN" altLang="en-US">
                <a:ea typeface="ヒラギノ角ゴ Pro W3" charset="-128"/>
              </a:rPr>
              <a:t>DES review</a:t>
            </a:r>
            <a:endParaRPr lang="en-US" sz="2800"/>
          </a:p>
        </p:txBody>
      </p:sp>
      <p:pic>
        <p:nvPicPr>
          <p:cNvPr id="18" name="Picture 17">
            <a:extLst>
              <a:ext uri="{FF2B5EF4-FFF2-40B4-BE49-F238E27FC236}">
                <a16:creationId xmlns:a16="http://schemas.microsoft.com/office/drawing/2014/main" id="{85454DE9-F723-45B5-8267-97A19F0A69BE}"/>
              </a:ext>
            </a:extLst>
          </p:cNvPr>
          <p:cNvPicPr>
            <a:picLocks noChangeAspect="1"/>
          </p:cNvPicPr>
          <p:nvPr/>
        </p:nvPicPr>
        <p:blipFill>
          <a:blip r:embed="rId3"/>
          <a:stretch>
            <a:fillRect/>
          </a:stretch>
        </p:blipFill>
        <p:spPr>
          <a:xfrm>
            <a:off x="1746228" y="978977"/>
            <a:ext cx="4349773" cy="5202178"/>
          </a:xfrm>
          <a:prstGeom prst="rect">
            <a:avLst/>
          </a:prstGeom>
        </p:spPr>
      </p:pic>
      <p:sp>
        <p:nvSpPr>
          <p:cNvPr id="20" name="TextBox 19">
            <a:extLst>
              <a:ext uri="{FF2B5EF4-FFF2-40B4-BE49-F238E27FC236}">
                <a16:creationId xmlns:a16="http://schemas.microsoft.com/office/drawing/2014/main" id="{5AFF0764-89AB-4851-81A3-393806428BCE}"/>
              </a:ext>
            </a:extLst>
          </p:cNvPr>
          <p:cNvSpPr txBox="1"/>
          <p:nvPr/>
        </p:nvSpPr>
        <p:spPr>
          <a:xfrm>
            <a:off x="1771420" y="978978"/>
            <a:ext cx="1083951" cy="492443"/>
          </a:xfrm>
          <a:prstGeom prst="rect">
            <a:avLst/>
          </a:prstGeom>
          <a:noFill/>
        </p:spPr>
        <p:txBody>
          <a:bodyPr wrap="none" rtlCol="0">
            <a:spAutoFit/>
          </a:bodyPr>
          <a:lstStyle/>
          <a:p>
            <a:r>
              <a:rPr lang="en-US" sz="2600"/>
              <a:t>64 bits</a:t>
            </a:r>
          </a:p>
        </p:txBody>
      </p:sp>
      <p:pic>
        <p:nvPicPr>
          <p:cNvPr id="23" name="Picture 22">
            <a:extLst>
              <a:ext uri="{FF2B5EF4-FFF2-40B4-BE49-F238E27FC236}">
                <a16:creationId xmlns:a16="http://schemas.microsoft.com/office/drawing/2014/main" id="{3E372614-FCD5-4485-B67B-00D9D2BE2E54}"/>
              </a:ext>
            </a:extLst>
          </p:cNvPr>
          <p:cNvPicPr>
            <a:picLocks noChangeAspect="1"/>
          </p:cNvPicPr>
          <p:nvPr/>
        </p:nvPicPr>
        <p:blipFill>
          <a:blip r:embed="rId4"/>
          <a:stretch>
            <a:fillRect/>
          </a:stretch>
        </p:blipFill>
        <p:spPr>
          <a:xfrm>
            <a:off x="6312041" y="978574"/>
            <a:ext cx="4108535" cy="5485374"/>
          </a:xfrm>
          <a:prstGeom prst="rect">
            <a:avLst/>
          </a:prstGeom>
        </p:spPr>
      </p:pic>
      <p:cxnSp>
        <p:nvCxnSpPr>
          <p:cNvPr id="25" name="Straight Arrow Connector 24">
            <a:extLst>
              <a:ext uri="{FF2B5EF4-FFF2-40B4-BE49-F238E27FC236}">
                <a16:creationId xmlns:a16="http://schemas.microsoft.com/office/drawing/2014/main" id="{23C4828A-A262-4625-9226-07A89AB567C5}"/>
              </a:ext>
            </a:extLst>
          </p:cNvPr>
          <p:cNvCxnSpPr>
            <a:cxnSpLocks/>
          </p:cNvCxnSpPr>
          <p:nvPr/>
        </p:nvCxnSpPr>
        <p:spPr bwMode="auto">
          <a:xfrm>
            <a:off x="2567608" y="5949281"/>
            <a:ext cx="0" cy="41720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6411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A852CE-5748-4F53-9970-C94B84C94C27}"/>
              </a:ext>
            </a:extLst>
          </p:cNvPr>
          <p:cNvSpPr>
            <a:spLocks noGrp="1"/>
          </p:cNvSpPr>
          <p:nvPr>
            <p:ph type="title"/>
          </p:nvPr>
        </p:nvSpPr>
        <p:spPr>
          <a:xfrm>
            <a:off x="1199456" y="116632"/>
            <a:ext cx="7344816" cy="792163"/>
          </a:xfrm>
        </p:spPr>
        <p:txBody>
          <a:bodyPr/>
          <a:lstStyle/>
          <a:p>
            <a:r>
              <a:rPr lang="en-US" altLang="en-US">
                <a:ea typeface="ＭＳ Ｐゴシック" panose="020B0600070205080204" pitchFamily="34" charset="-128"/>
              </a:rPr>
              <a:t>Moe Technical Notes</a:t>
            </a:r>
          </a:p>
        </p:txBody>
      </p:sp>
      <p:sp>
        <p:nvSpPr>
          <p:cNvPr id="21507" name="Content Placeholder 2">
            <a:extLst>
              <a:ext uri="{FF2B5EF4-FFF2-40B4-BE49-F238E27FC236}">
                <a16:creationId xmlns:a16="http://schemas.microsoft.com/office/drawing/2014/main" id="{4D56F818-CE0E-4F2D-A601-13D8657ABC20}"/>
              </a:ext>
            </a:extLst>
          </p:cNvPr>
          <p:cNvSpPr>
            <a:spLocks noGrp="1"/>
          </p:cNvSpPr>
          <p:nvPr>
            <p:ph sz="quarter" idx="1"/>
          </p:nvPr>
        </p:nvSpPr>
        <p:spPr>
          <a:xfrm>
            <a:off x="623392" y="1219201"/>
            <a:ext cx="9587408" cy="4937125"/>
          </a:xfrm>
        </p:spPr>
        <p:txBody>
          <a:bodyPr/>
          <a:lstStyle/>
          <a:p>
            <a:r>
              <a:rPr lang="en-US" altLang="en-US" sz="2400">
                <a:ea typeface="ＭＳ Ｐゴシック" panose="020B0600070205080204" pitchFamily="34" charset="-128"/>
              </a:rPr>
              <a:t>Initialize Vector (IV)</a:t>
            </a:r>
          </a:p>
          <a:p>
            <a:pPr lvl="1"/>
            <a:r>
              <a:rPr lang="en-US" altLang="en-US" sz="2000">
                <a:ea typeface="ＭＳ Ｐゴシック" panose="020B0600070205080204" pitchFamily="34" charset="-128"/>
              </a:rPr>
              <a:t>a block of bits to randomize the encryption and hence to produce distinct ciphertext</a:t>
            </a:r>
          </a:p>
          <a:p>
            <a:r>
              <a:rPr lang="en-US" altLang="en-US" sz="2400">
                <a:ea typeface="ＭＳ Ｐゴシック" panose="020B0600070205080204" pitchFamily="34" charset="-128"/>
              </a:rPr>
              <a:t>Nonce : Number (used) Once </a:t>
            </a:r>
          </a:p>
          <a:p>
            <a:pPr lvl="1"/>
            <a:r>
              <a:rPr lang="en-US" altLang="en-US" sz="2000">
                <a:ea typeface="ＭＳ Ｐゴシック" panose="020B0600070205080204" pitchFamily="34" charset="-128"/>
              </a:rPr>
              <a:t>Random of psuedorandom number to ensure that past communications can not be reused in replay attacks</a:t>
            </a:r>
          </a:p>
          <a:p>
            <a:pPr lvl="1"/>
            <a:r>
              <a:rPr lang="en-US" altLang="en-US" sz="2000">
                <a:ea typeface="ＭＳ Ｐゴシック" panose="020B0600070205080204" pitchFamily="34" charset="-128"/>
              </a:rPr>
              <a:t>Some also refer to initialize vector as nonce  </a:t>
            </a:r>
          </a:p>
          <a:p>
            <a:r>
              <a:rPr lang="en-US" altLang="en-US" sz="2400">
                <a:ea typeface="ＭＳ Ｐゴシック" panose="020B0600070205080204" pitchFamily="34" charset="-128"/>
              </a:rPr>
              <a:t>Padding</a:t>
            </a:r>
          </a:p>
          <a:p>
            <a:pPr lvl="1"/>
            <a:r>
              <a:rPr lang="en-US" altLang="en-US" sz="2000">
                <a:ea typeface="ＭＳ Ｐゴシック" panose="020B0600070205080204" pitchFamily="34" charset="-128"/>
              </a:rPr>
              <a:t>final block may require a padding to fit a block size</a:t>
            </a:r>
          </a:p>
          <a:p>
            <a:pPr lvl="1"/>
            <a:r>
              <a:rPr lang="en-US" altLang="en-US" sz="2000">
                <a:ea typeface="ＭＳ Ｐゴシック" panose="020B0600070205080204" pitchFamily="34" charset="-128"/>
              </a:rPr>
              <a:t>Method</a:t>
            </a:r>
          </a:p>
          <a:p>
            <a:pPr lvl="2"/>
            <a:r>
              <a:rPr lang="en-US" altLang="en-US" sz="1800">
                <a:ea typeface="ＭＳ Ｐゴシック" panose="020B0600070205080204" pitchFamily="34" charset="-128"/>
              </a:rPr>
              <a:t>Add null Bytes</a:t>
            </a:r>
          </a:p>
          <a:p>
            <a:pPr lvl="2"/>
            <a:r>
              <a:rPr lang="en-US" altLang="en-US" sz="1800">
                <a:ea typeface="ＭＳ Ｐゴシック" panose="020B0600070205080204" pitchFamily="34" charset="-128"/>
              </a:rPr>
              <a:t>Add 0x80 and many 0x00</a:t>
            </a:r>
          </a:p>
          <a:p>
            <a:pPr lvl="2"/>
            <a:r>
              <a:rPr lang="en-US" altLang="en-US" sz="1800">
                <a:ea typeface="ＭＳ Ｐゴシック" panose="020B0600070205080204" pitchFamily="34" charset="-128"/>
              </a:rPr>
              <a:t>Add the </a:t>
            </a:r>
            <a:r>
              <a:rPr lang="en-US" altLang="en-US" sz="1800" i="1">
                <a:ea typeface="ＭＳ Ｐゴシック" panose="020B0600070205080204" pitchFamily="34" charset="-128"/>
              </a:rPr>
              <a:t>n</a:t>
            </a:r>
            <a:r>
              <a:rPr lang="en-US" altLang="en-US" sz="1800">
                <a:ea typeface="ＭＳ Ｐゴシック" panose="020B0600070205080204" pitchFamily="34" charset="-128"/>
              </a:rPr>
              <a:t> bytes with value </a:t>
            </a:r>
            <a:r>
              <a:rPr lang="en-US" altLang="en-US" sz="1800" i="1">
                <a:ea typeface="ＭＳ Ｐゴシック" panose="020B0600070205080204" pitchFamily="34" charset="-128"/>
              </a:rPr>
              <a:t>n</a:t>
            </a:r>
            <a:r>
              <a:rPr lang="en-US" altLang="en-US" sz="1800">
                <a:ea typeface="ＭＳ Ｐゴシック" panose="020B0600070205080204" pitchFamily="34" charset="-128"/>
              </a:rPr>
              <a:t> </a:t>
            </a:r>
          </a:p>
          <a:p>
            <a:endParaRPr lang="en-US" altLang="en-US" sz="2400">
              <a:ea typeface="ＭＳ Ｐゴシック"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D6156FE-066E-4705-A276-B0087510B18F}"/>
              </a:ext>
            </a:extLst>
          </p:cNvPr>
          <p:cNvSpPr>
            <a:spLocks noGrp="1"/>
          </p:cNvSpPr>
          <p:nvPr>
            <p:ph type="title"/>
          </p:nvPr>
        </p:nvSpPr>
        <p:spPr>
          <a:xfrm>
            <a:off x="1343472" y="17253"/>
            <a:ext cx="7704856" cy="792163"/>
          </a:xfrm>
        </p:spPr>
        <p:txBody>
          <a:bodyPr/>
          <a:lstStyle/>
          <a:p>
            <a:pPr eaLnBrk="1" hangingPunct="1"/>
            <a:r>
              <a:rPr lang="en-AU" altLang="en-US">
                <a:ea typeface="ＭＳ Ｐゴシック" panose="020B0600070205080204" pitchFamily="34" charset="-128"/>
              </a:rPr>
              <a:t>Electronic Codebook Book (ECB)</a:t>
            </a:r>
            <a:endParaRPr lang="en-US" altLang="en-US">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9459" name="Content Placeholder 2">
                <a:extLst>
                  <a:ext uri="{FF2B5EF4-FFF2-40B4-BE49-F238E27FC236}">
                    <a16:creationId xmlns:a16="http://schemas.microsoft.com/office/drawing/2014/main" id="{A63AB86A-C7A4-44D1-ABF3-B0BB7FDAE89F}"/>
                  </a:ext>
                </a:extLst>
              </p:cNvPr>
              <p:cNvSpPr>
                <a:spLocks noGrp="1"/>
              </p:cNvSpPr>
              <p:nvPr>
                <p:ph sz="quarter" idx="1"/>
              </p:nvPr>
            </p:nvSpPr>
            <p:spPr>
              <a:xfrm>
                <a:off x="479376" y="960438"/>
                <a:ext cx="11521280" cy="4937125"/>
              </a:xfrm>
            </p:spPr>
            <p:txBody>
              <a:bodyPr/>
              <a:lstStyle/>
              <a:p>
                <a:pPr eaLnBrk="1" hangingPunct="1"/>
                <a:r>
                  <a:rPr lang="en-AU" altLang="en-US">
                    <a:ea typeface="ＭＳ Ｐゴシック" panose="020B0600070205080204" pitchFamily="34" charset="-128"/>
                  </a:rPr>
                  <a:t>Message is broken into independent blocks which are encrypted </a:t>
                </a:r>
              </a:p>
              <a:p>
                <a:pPr eaLnBrk="1" hangingPunct="1"/>
                <a:r>
                  <a:rPr lang="en-AU" altLang="en-US">
                    <a:ea typeface="ＭＳ Ｐゴシック" panose="020B0600070205080204" pitchFamily="34" charset="-128"/>
                  </a:rPr>
                  <a:t>Each block is a value which is substituted, like a codebook, hence name </a:t>
                </a:r>
              </a:p>
              <a:p>
                <a:pPr eaLnBrk="1" hangingPunct="1"/>
                <a:r>
                  <a:rPr lang="en-AU" altLang="en-US">
                    <a:ea typeface="ＭＳ Ｐゴシック" panose="020B0600070205080204" pitchFamily="34" charset="-128"/>
                  </a:rPr>
                  <a:t>Each block is encoded independently of the other blocks </a:t>
                </a:r>
              </a:p>
              <a:p>
                <a:pPr lvl="1" eaLnBrk="1" hangingPunct="1">
                  <a:buFontTx/>
                  <a:buNone/>
                </a:pPr>
                <a:r>
                  <a:rPr lang="en-AU" altLang="en-US">
                    <a:latin typeface="Courier New" panose="02070309020205020404" pitchFamily="49" charset="0"/>
                    <a:ea typeface="ＭＳ Ｐゴシック" panose="020B0600070205080204" pitchFamily="34" charset="-128"/>
                  </a:rPr>
                  <a:t>				</a:t>
                </a:r>
                <a14:m>
                  <m:oMath xmlns:m="http://schemas.openxmlformats.org/officeDocument/2006/math">
                    <m:r>
                      <a:rPr lang="en-AU" altLang="en-US" i="1" smtClean="0">
                        <a:latin typeface="Cambria Math" panose="02040503050406030204" pitchFamily="18" charset="0"/>
                        <a:ea typeface="ＭＳ Ｐゴシック" panose="020B0600070205080204" pitchFamily="34" charset="-128"/>
                      </a:rPr>
                      <m:t>𝐶</m:t>
                    </m:r>
                    <m:r>
                      <a:rPr lang="en-AU" altLang="en-US" i="1" baseline="-25000">
                        <a:latin typeface="Cambria Math" panose="02040503050406030204" pitchFamily="18" charset="0"/>
                        <a:ea typeface="ＭＳ Ｐゴシック" panose="020B0600070205080204" pitchFamily="34" charset="-128"/>
                      </a:rPr>
                      <m:t>𝑖</m:t>
                    </m:r>
                    <m:r>
                      <a:rPr lang="en-AU" altLang="en-US" i="1">
                        <a:latin typeface="Cambria Math" panose="02040503050406030204" pitchFamily="18" charset="0"/>
                        <a:ea typeface="ＭＳ Ｐゴシック" panose="020B0600070205080204" pitchFamily="34" charset="-128"/>
                      </a:rPr>
                      <m:t> = </m:t>
                    </m:r>
                    <m:sSub>
                      <m:sSubPr>
                        <m:ctrlPr>
                          <a:rPr lang="en-US" altLang="en-US" b="0" i="1" smtClean="0">
                            <a:latin typeface="Cambria Math" panose="02040503050406030204" pitchFamily="18" charset="0"/>
                            <a:ea typeface="ＭＳ Ｐゴシック" panose="020B0600070205080204" pitchFamily="34" charset="-128"/>
                          </a:rPr>
                        </m:ctrlPr>
                      </m:sSubPr>
                      <m:e>
                        <m:r>
                          <a:rPr lang="en-AU" altLang="en-US" i="1">
                            <a:latin typeface="Cambria Math" panose="02040503050406030204" pitchFamily="18" charset="0"/>
                            <a:ea typeface="ＭＳ Ｐゴシック" panose="020B0600070205080204" pitchFamily="34" charset="-128"/>
                          </a:rPr>
                          <m:t>𝐸</m:t>
                        </m:r>
                      </m:e>
                      <m:sub>
                        <m:r>
                          <a:rPr lang="en-AU" altLang="en-US" i="1">
                            <a:latin typeface="Cambria Math" panose="02040503050406030204" pitchFamily="18" charset="0"/>
                            <a:ea typeface="ＭＳ Ｐゴシック" panose="020B0600070205080204" pitchFamily="34" charset="-128"/>
                          </a:rPr>
                          <m:t>𝐾</m:t>
                        </m:r>
                      </m:sub>
                    </m:sSub>
                    <m:r>
                      <a:rPr lang="en-US" altLang="en-US" b="0" i="1" smtClean="0">
                        <a:latin typeface="Cambria Math" panose="02040503050406030204" pitchFamily="18" charset="0"/>
                        <a:ea typeface="ＭＳ Ｐゴシック" panose="020B0600070205080204" pitchFamily="34" charset="-128"/>
                      </a:rPr>
                      <m:t>(</m:t>
                    </m:r>
                    <m:r>
                      <a:rPr lang="en-AU" altLang="en-US" i="1">
                        <a:latin typeface="Cambria Math" panose="02040503050406030204" pitchFamily="18" charset="0"/>
                        <a:ea typeface="ＭＳ Ｐゴシック" panose="020B0600070205080204" pitchFamily="34" charset="-128"/>
                      </a:rPr>
                      <m:t>𝑃𝑖</m:t>
                    </m:r>
                    <m:r>
                      <a:rPr lang="en-AU" altLang="en-US" i="1">
                        <a:latin typeface="Cambria Math" panose="02040503050406030204" pitchFamily="18" charset="0"/>
                        <a:ea typeface="ＭＳ Ｐゴシック" panose="020B0600070205080204" pitchFamily="34" charset="-128"/>
                      </a:rPr>
                      <m:t>)</m:t>
                    </m:r>
                  </m:oMath>
                </a14:m>
                <a:endParaRPr lang="en-AU" altLang="en-US">
                  <a:ea typeface="ＭＳ Ｐゴシック" panose="020B0600070205080204" pitchFamily="34" charset="-128"/>
                </a:endParaRPr>
              </a:p>
              <a:p>
                <a:pPr eaLnBrk="1" hangingPunct="1"/>
                <a:r>
                  <a:rPr lang="en-US" altLang="en-US">
                    <a:ea typeface="ＭＳ Ｐゴシック" panose="020B0600070205080204" pitchFamily="34" charset="-128"/>
                  </a:rPr>
                  <a:t>Uses: secure transmission of single values</a:t>
                </a:r>
              </a:p>
              <a:p>
                <a:pPr lvl="1" eaLnBrk="1" hangingPunct="1">
                  <a:buFontTx/>
                  <a:buNone/>
                </a:pPr>
                <a:r>
                  <a:rPr lang="en-US" altLang="en-US">
                    <a:ea typeface="ＭＳ Ｐゴシック" panose="020B0600070205080204" pitchFamily="34" charset="-128"/>
                  </a:rPr>
                  <a:t>		</a:t>
                </a:r>
              </a:p>
              <a:p>
                <a:pPr marL="0" indent="0" eaLnBrk="1" hangingPunct="1">
                  <a:buNone/>
                </a:pPr>
                <a:endParaRPr lang="en-US" altLang="en-US">
                  <a:ea typeface="ＭＳ Ｐゴシック" panose="020B0600070205080204" pitchFamily="34" charset="-128"/>
                </a:endParaRPr>
              </a:p>
            </p:txBody>
          </p:sp>
        </mc:Choice>
        <mc:Fallback xmlns="">
          <p:sp>
            <p:nvSpPr>
              <p:cNvPr id="19459" name="Content Placeholder 2">
                <a:extLst>
                  <a:ext uri="{FF2B5EF4-FFF2-40B4-BE49-F238E27FC236}">
                    <a16:creationId xmlns:a16="http://schemas.microsoft.com/office/drawing/2014/main" id="{A63AB86A-C7A4-44D1-ABF3-B0BB7FDAE89F}"/>
                  </a:ext>
                </a:extLst>
              </p:cNvPr>
              <p:cNvSpPr>
                <a:spLocks noGrp="1" noRot="1" noChangeAspect="1" noMove="1" noResize="1" noEditPoints="1" noAdjustHandles="1" noChangeArrowheads="1" noChangeShapeType="1" noTextEdit="1"/>
              </p:cNvSpPr>
              <p:nvPr>
                <p:ph sz="quarter" idx="1"/>
              </p:nvPr>
            </p:nvSpPr>
            <p:spPr>
              <a:xfrm>
                <a:off x="479376" y="960438"/>
                <a:ext cx="11521280" cy="4937125"/>
              </a:xfrm>
              <a:blipFill>
                <a:blip r:embed="rId2"/>
                <a:stretch>
                  <a:fillRect l="-1693" t="-3337"/>
                </a:stretch>
              </a:blipFill>
            </p:spPr>
            <p:txBody>
              <a:bodyPr/>
              <a:lstStyle/>
              <a:p>
                <a:r>
                  <a:rPr 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771198-D0EE-416F-BAB2-7462716D17C6}"/>
              </a:ext>
            </a:extLst>
          </p:cNvPr>
          <p:cNvSpPr>
            <a:spLocks noGrp="1" noChangeArrowheads="1"/>
          </p:cNvSpPr>
          <p:nvPr>
            <p:ph type="title"/>
          </p:nvPr>
        </p:nvSpPr>
        <p:spPr>
          <a:xfrm>
            <a:off x="2639616" y="188641"/>
            <a:ext cx="7344816" cy="792163"/>
          </a:xfrm>
        </p:spPr>
        <p:txBody>
          <a:bodyPr/>
          <a:lstStyle/>
          <a:p>
            <a:pPr eaLnBrk="1" hangingPunct="1"/>
            <a:r>
              <a:rPr lang="en-AU" altLang="en-US">
                <a:ea typeface="ＭＳ Ｐゴシック" panose="020B0600070205080204" pitchFamily="34" charset="-128"/>
              </a:rPr>
              <a:t>ECB Scheme</a:t>
            </a:r>
          </a:p>
        </p:txBody>
      </p:sp>
      <p:pic>
        <p:nvPicPr>
          <p:cNvPr id="24579" name="Picture 14">
            <a:extLst>
              <a:ext uri="{FF2B5EF4-FFF2-40B4-BE49-F238E27FC236}">
                <a16:creationId xmlns:a16="http://schemas.microsoft.com/office/drawing/2014/main" id="{AA52840F-C9BF-44F0-8DD9-4AC6EFC51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368" y="1018176"/>
            <a:ext cx="8686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9">
            <a:extLst>
              <a:ext uri="{FF2B5EF4-FFF2-40B4-BE49-F238E27FC236}">
                <a16:creationId xmlns:a16="http://schemas.microsoft.com/office/drawing/2014/main" id="{4CD635BA-D98C-4187-8FEF-5BCD32B24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247" y="1810338"/>
            <a:ext cx="81216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FA85C1-7B2C-4493-9E39-5EB18728261F}"/>
                  </a:ext>
                </a:extLst>
              </p:cNvPr>
              <p:cNvSpPr txBox="1"/>
              <p:nvPr/>
            </p:nvSpPr>
            <p:spPr>
              <a:xfrm>
                <a:off x="3503713" y="2276873"/>
                <a:ext cx="21437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=64 </m:t>
                      </m:r>
                      <m:r>
                        <a:rPr lang="en-US" sz="2400" i="1">
                          <a:latin typeface="Cambria Math" panose="02040503050406030204" pitchFamily="18" charset="0"/>
                        </a:rPr>
                        <m:t>𝑜𝑟</m:t>
                      </m:r>
                      <m:r>
                        <a:rPr lang="en-US" sz="2400" i="1">
                          <a:latin typeface="Cambria Math" panose="02040503050406030204" pitchFamily="18" charset="0"/>
                        </a:rPr>
                        <m:t> 128</m:t>
                      </m:r>
                    </m:oMath>
                  </m:oMathPara>
                </a14:m>
                <a:endParaRPr lang="en-US" sz="2400"/>
              </a:p>
            </p:txBody>
          </p:sp>
        </mc:Choice>
        <mc:Fallback xmlns="">
          <p:sp>
            <p:nvSpPr>
              <p:cNvPr id="2" name="TextBox 1">
                <a:extLst>
                  <a:ext uri="{FF2B5EF4-FFF2-40B4-BE49-F238E27FC236}">
                    <a16:creationId xmlns:a16="http://schemas.microsoft.com/office/drawing/2014/main" id="{57FA85C1-7B2C-4493-9E39-5EB18728261F}"/>
                  </a:ext>
                </a:extLst>
              </p:cNvPr>
              <p:cNvSpPr txBox="1">
                <a:spLocks noRot="1" noChangeAspect="1" noMove="1" noResize="1" noEditPoints="1" noAdjustHandles="1" noChangeArrowheads="1" noChangeShapeType="1" noTextEdit="1"/>
              </p:cNvSpPr>
              <p:nvPr/>
            </p:nvSpPr>
            <p:spPr>
              <a:xfrm>
                <a:off x="3503713" y="2276873"/>
                <a:ext cx="2143727" cy="461665"/>
              </a:xfrm>
              <a:prstGeom prst="rect">
                <a:avLst/>
              </a:prstGeom>
              <a:blipFill>
                <a:blip r:embed="rId5"/>
                <a:stretch>
                  <a:fillRect/>
                </a:stretch>
              </a:blipFill>
            </p:spPr>
            <p:txBody>
              <a:bodyPr/>
              <a:lstStyle/>
              <a:p>
                <a:r>
                  <a:rPr lang="en-US">
                    <a:noFill/>
                  </a:rPr>
                  <a:t> </a:t>
                </a:r>
              </a:p>
            </p:txBody>
          </p:sp>
        </mc:Fallback>
      </mc:AlternateContent>
      <p:sp>
        <p:nvSpPr>
          <p:cNvPr id="3" name="Arrow: Down 2">
            <a:extLst>
              <a:ext uri="{FF2B5EF4-FFF2-40B4-BE49-F238E27FC236}">
                <a16:creationId xmlns:a16="http://schemas.microsoft.com/office/drawing/2014/main" id="{28F4956C-80A4-4DC0-9614-ED8ECA198AA2}"/>
              </a:ext>
            </a:extLst>
          </p:cNvPr>
          <p:cNvSpPr/>
          <p:nvPr/>
        </p:nvSpPr>
        <p:spPr bwMode="auto">
          <a:xfrm>
            <a:off x="1631504" y="3573016"/>
            <a:ext cx="144016" cy="18722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 name="Arrow: Down 3">
            <a:extLst>
              <a:ext uri="{FF2B5EF4-FFF2-40B4-BE49-F238E27FC236}">
                <a16:creationId xmlns:a16="http://schemas.microsoft.com/office/drawing/2014/main" id="{B6F666BA-84DE-4B0B-A6F7-1089D6114210}"/>
              </a:ext>
            </a:extLst>
          </p:cNvPr>
          <p:cNvSpPr/>
          <p:nvPr/>
        </p:nvSpPr>
        <p:spPr bwMode="auto">
          <a:xfrm rot="10800000">
            <a:off x="10298970" y="3429000"/>
            <a:ext cx="91005" cy="21602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ABAD2B-9D9B-4022-8C64-901A14207C0A}"/>
                  </a:ext>
                </a:extLst>
              </p:cNvPr>
              <p:cNvSpPr txBox="1"/>
              <p:nvPr/>
            </p:nvSpPr>
            <p:spPr>
              <a:xfrm>
                <a:off x="1976420" y="5851364"/>
                <a:ext cx="3026149"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oMath>
                </a14:m>
                <a:r>
                  <a:rPr lang="en-US"/>
                  <a:t> </a:t>
                </a:r>
              </a:p>
            </p:txBody>
          </p:sp>
        </mc:Choice>
        <mc:Fallback xmlns="">
          <p:sp>
            <p:nvSpPr>
              <p:cNvPr id="5" name="TextBox 4">
                <a:extLst>
                  <a:ext uri="{FF2B5EF4-FFF2-40B4-BE49-F238E27FC236}">
                    <a16:creationId xmlns:a16="http://schemas.microsoft.com/office/drawing/2014/main" id="{44ABAD2B-9D9B-4022-8C64-901A14207C0A}"/>
                  </a:ext>
                </a:extLst>
              </p:cNvPr>
              <p:cNvSpPr txBox="1">
                <a:spLocks noRot="1" noChangeAspect="1" noMove="1" noResize="1" noEditPoints="1" noAdjustHandles="1" noChangeArrowheads="1" noChangeShapeType="1" noTextEdit="1"/>
              </p:cNvSpPr>
              <p:nvPr/>
            </p:nvSpPr>
            <p:spPr>
              <a:xfrm>
                <a:off x="1976420" y="5851364"/>
                <a:ext cx="3026149" cy="5786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B66E5F-A9F9-461C-B092-25F70AC44894}"/>
                  </a:ext>
                </a:extLst>
              </p:cNvPr>
              <p:cNvSpPr txBox="1"/>
              <p:nvPr/>
            </p:nvSpPr>
            <p:spPr>
              <a:xfrm>
                <a:off x="6897828" y="2078604"/>
                <a:ext cx="2998128"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e>
                        </m:d>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𝑛</m:t>
                        </m:r>
                      </m:sub>
                      <m:sup>
                        <m:r>
                          <a:rPr lang="en-US" i="1">
                            <a:latin typeface="Cambria Math" panose="02040503050406030204" pitchFamily="18" charset="0"/>
                          </a:rPr>
                          <m:t>∗</m:t>
                        </m:r>
                      </m:sup>
                    </m:sSubSup>
                  </m:oMath>
                </a14:m>
                <a:r>
                  <a:rPr lang="en-US"/>
                  <a:t> </a:t>
                </a:r>
              </a:p>
            </p:txBody>
          </p:sp>
        </mc:Choice>
        <mc:Fallback xmlns="">
          <p:sp>
            <p:nvSpPr>
              <p:cNvPr id="9" name="TextBox 8">
                <a:extLst>
                  <a:ext uri="{FF2B5EF4-FFF2-40B4-BE49-F238E27FC236}">
                    <a16:creationId xmlns:a16="http://schemas.microsoft.com/office/drawing/2014/main" id="{3BB66E5F-A9F9-461C-B092-25F70AC44894}"/>
                  </a:ext>
                </a:extLst>
              </p:cNvPr>
              <p:cNvSpPr txBox="1">
                <a:spLocks noRot="1" noChangeAspect="1" noMove="1" noResize="1" noEditPoints="1" noAdjustHandles="1" noChangeArrowheads="1" noChangeShapeType="1" noTextEdit="1"/>
              </p:cNvSpPr>
              <p:nvPr/>
            </p:nvSpPr>
            <p:spPr>
              <a:xfrm>
                <a:off x="6897828" y="2078604"/>
                <a:ext cx="2998128" cy="578685"/>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0"/>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sp>
        <p:nvSpPr>
          <p:cNvPr id="26628" name="Rectangle 3">
            <a:extLst>
              <a:ext uri="{FF2B5EF4-FFF2-40B4-BE49-F238E27FC236}">
                <a16:creationId xmlns:a16="http://schemas.microsoft.com/office/drawing/2014/main" id="{09AB2AE4-0CA7-4F21-8694-18E0C9779F8F}"/>
              </a:ext>
            </a:extLst>
          </p:cNvPr>
          <p:cNvSpPr>
            <a:spLocks noGrp="1" noChangeArrowheads="1"/>
          </p:cNvSpPr>
          <p:nvPr>
            <p:ph sz="quarter" idx="1"/>
          </p:nvPr>
        </p:nvSpPr>
        <p:spPr>
          <a:xfrm>
            <a:off x="623392" y="1052737"/>
            <a:ext cx="9587408" cy="4937125"/>
          </a:xfrm>
        </p:spPr>
        <p:txBody>
          <a:bodyPr/>
          <a:lstStyle/>
          <a:p>
            <a:pPr eaLnBrk="1" hangingPunct="1"/>
            <a:r>
              <a:rPr lang="en-AU" altLang="en-US" sz="2800">
                <a:ea typeface="ＭＳ Ｐゴシック" panose="020B0600070205080204" pitchFamily="34" charset="-128"/>
                <a:cs typeface="Arial" panose="020B0604020202020204" pitchFamily="34" charset="0"/>
              </a:rPr>
              <a:t>Strength: it’s simple.</a:t>
            </a:r>
          </a:p>
          <a:p>
            <a:pPr eaLnBrk="1" hangingPunct="1">
              <a:lnSpc>
                <a:spcPct val="90000"/>
              </a:lnSpc>
            </a:pPr>
            <a:r>
              <a:rPr lang="en-AU" altLang="en-US" sz="2800">
                <a:ea typeface="ＭＳ Ｐゴシック" panose="020B0600070205080204" pitchFamily="34" charset="-128"/>
                <a:cs typeface="Arial" panose="020B0604020202020204" pitchFamily="34" charset="0"/>
              </a:rPr>
              <a:t>Weakness:</a:t>
            </a:r>
          </a:p>
          <a:p>
            <a:pPr lvl="1" eaLnBrk="1" hangingPunct="1">
              <a:lnSpc>
                <a:spcPct val="90000"/>
              </a:lnSpc>
            </a:pPr>
            <a:r>
              <a:rPr lang="en-US" altLang="en-US">
                <a:ea typeface="ＭＳ Ｐゴシック" panose="020B0600070205080204" pitchFamily="34" charset="-128"/>
                <a:cs typeface="Arial" panose="020B0604020202020204" pitchFamily="34" charset="0"/>
              </a:rPr>
              <a:t>Repetitive data contained in the plaintext</a:t>
            </a:r>
            <a:r>
              <a:rPr lang="en-AU" altLang="en-US">
                <a:ea typeface="ＭＳ Ｐゴシック" panose="020B0600070205080204" pitchFamily="34" charset="-128"/>
                <a:cs typeface="Arial" panose="020B0604020202020204" pitchFamily="34" charset="0"/>
              </a:rPr>
              <a:t> may show in the ciphertext, if aligned with blocks. </a:t>
            </a:r>
          </a:p>
          <a:p>
            <a:pPr lvl="1" eaLnBrk="1" hangingPunct="1">
              <a:lnSpc>
                <a:spcPct val="90000"/>
              </a:lnSpc>
            </a:pPr>
            <a:r>
              <a:rPr lang="en-US" altLang="en-US">
                <a:ea typeface="ＭＳ Ｐゴシック" panose="020B0600070205080204" pitchFamily="34" charset="-128"/>
                <a:cs typeface="Arial" panose="020B0604020202020204" pitchFamily="34" charset="0"/>
              </a:rPr>
              <a:t>If the same message is encrypted (with the same key) and sent twice, their ciphertext are the same.</a:t>
            </a:r>
          </a:p>
          <a:p>
            <a:pPr eaLnBrk="1" hangingPunct="1">
              <a:lnSpc>
                <a:spcPct val="90000"/>
              </a:lnSpc>
            </a:pPr>
            <a:endParaRPr lang="en-US" altLang="en-US" sz="2800">
              <a:ea typeface="ＭＳ Ｐゴシック" panose="020B0600070205080204" pitchFamily="34" charset="-128"/>
              <a:cs typeface="Arial" panose="020B0604020202020204" pitchFamily="34" charset="0"/>
            </a:endParaRPr>
          </a:p>
          <a:p>
            <a:pPr eaLnBrk="1" hangingPunct="1">
              <a:lnSpc>
                <a:spcPct val="90000"/>
              </a:lnSpc>
            </a:pPr>
            <a:r>
              <a:rPr lang="en-US" altLang="en-US" sz="2800">
                <a:ea typeface="ＭＳ Ｐゴシック" panose="020B0600070205080204" pitchFamily="34" charset="-128"/>
                <a:cs typeface="Arial" panose="020B0604020202020204" pitchFamily="34" charset="0"/>
              </a:rPr>
              <a:t>Typical application: </a:t>
            </a:r>
          </a:p>
          <a:p>
            <a:pPr lvl="1" eaLnBrk="1" hangingPunct="1">
              <a:lnSpc>
                <a:spcPct val="90000"/>
              </a:lnSpc>
            </a:pPr>
            <a:r>
              <a:rPr lang="en-US" altLang="en-US" sz="2500">
                <a:ea typeface="ＭＳ Ｐゴシック" panose="020B0600070205080204" pitchFamily="34" charset="-128"/>
                <a:cs typeface="Arial" panose="020B0604020202020204" pitchFamily="34" charset="0"/>
              </a:rPr>
              <a:t>secure transmission of short pieces of information (e.g. a temporary encryption key)</a:t>
            </a:r>
          </a:p>
          <a:p>
            <a:pPr eaLnBrk="1" hangingPunct="1">
              <a:buFontTx/>
              <a:buNone/>
            </a:pPr>
            <a:endParaRPr lang="en-US" altLang="en-US" sz="2800">
              <a:ea typeface="ＭＳ Ｐゴシック" panose="020B0600070205080204" pitchFamily="34" charset="-128"/>
              <a:cs typeface="Arial" panose="020B0604020202020204" pitchFamily="34" charset="0"/>
            </a:endParaRPr>
          </a:p>
          <a:p>
            <a:pPr eaLnBrk="1" hangingPunct="1"/>
            <a:endParaRPr lang="en-AU" altLang="en-US" sz="2800">
              <a:ea typeface="ＭＳ Ｐゴシック" panose="020B0600070205080204" pitchFamily="34" charset="-128"/>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43408"/>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pic>
        <p:nvPicPr>
          <p:cNvPr id="4" name="Picture 3">
            <a:extLst>
              <a:ext uri="{FF2B5EF4-FFF2-40B4-BE49-F238E27FC236}">
                <a16:creationId xmlns:a16="http://schemas.microsoft.com/office/drawing/2014/main" id="{B9A2B831-99BD-48F5-A0EB-9FA5C2E74A42}"/>
              </a:ext>
            </a:extLst>
          </p:cNvPr>
          <p:cNvPicPr>
            <a:picLocks noChangeAspect="1"/>
          </p:cNvPicPr>
          <p:nvPr/>
        </p:nvPicPr>
        <p:blipFill>
          <a:blip r:embed="rId3"/>
          <a:stretch>
            <a:fillRect/>
          </a:stretch>
        </p:blipFill>
        <p:spPr>
          <a:xfrm>
            <a:off x="1775520" y="1268761"/>
            <a:ext cx="8712968" cy="4752527"/>
          </a:xfrm>
          <a:prstGeom prst="rect">
            <a:avLst/>
          </a:prstGeom>
        </p:spPr>
      </p:pic>
    </p:spTree>
    <p:extLst>
      <p:ext uri="{BB962C8B-B14F-4D97-AF65-F5344CB8AC3E}">
        <p14:creationId xmlns:p14="http://schemas.microsoft.com/office/powerpoint/2010/main" val="3291011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967D7B6-9818-4BD3-8572-25B1B888CAD5}"/>
              </a:ext>
            </a:extLst>
          </p:cNvPr>
          <p:cNvSpPr>
            <a:spLocks noGrp="1" noChangeArrowheads="1"/>
          </p:cNvSpPr>
          <p:nvPr>
            <p:ph type="title"/>
          </p:nvPr>
        </p:nvSpPr>
        <p:spPr>
          <a:xfrm>
            <a:off x="1127448" y="0"/>
            <a:ext cx="7344816" cy="792163"/>
          </a:xfrm>
        </p:spPr>
        <p:txBody>
          <a:bodyPr/>
          <a:lstStyle/>
          <a:p>
            <a:pPr eaLnBrk="1" hangingPunct="1"/>
            <a:r>
              <a:rPr lang="en-AU" altLang="en-US">
                <a:ea typeface="ＭＳ Ｐゴシック" panose="020B0600070205080204" pitchFamily="34" charset="-128"/>
              </a:rPr>
              <a:t>Cipher Block Chaining (CBC) </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097A9E10-4711-49E7-B876-A9C5E92B3D4E}"/>
                  </a:ext>
                </a:extLst>
              </p:cNvPr>
              <p:cNvSpPr>
                <a:spLocks noGrp="1" noChangeArrowheads="1"/>
              </p:cNvSpPr>
              <p:nvPr>
                <p:ph sz="quarter" idx="1"/>
              </p:nvPr>
            </p:nvSpPr>
            <p:spPr>
              <a:xfrm>
                <a:off x="767408" y="960437"/>
                <a:ext cx="9875440" cy="4937125"/>
              </a:xfrm>
            </p:spPr>
            <p:txBody>
              <a:bodyPr/>
              <a:lstStyle/>
              <a:p>
                <a:pPr eaLnBrk="1" hangingPunct="1">
                  <a:lnSpc>
                    <a:spcPct val="90000"/>
                  </a:lnSpc>
                </a:pPr>
                <a:r>
                  <a:rPr lang="en-AU" altLang="en-US">
                    <a:ea typeface="ＭＳ Ｐゴシック" panose="020B0600070205080204" pitchFamily="34" charset="-128"/>
                  </a:rPr>
                  <a:t>Solve security deficiencies in ECB</a:t>
                </a:r>
              </a:p>
              <a:p>
                <a:pPr lvl="1" eaLnBrk="1" hangingPunct="1">
                  <a:lnSpc>
                    <a:spcPct val="90000"/>
                  </a:lnSpc>
                </a:pPr>
                <a:r>
                  <a:rPr lang="en-AU" altLang="en-US" sz="2400">
                    <a:ea typeface="ＭＳ Ｐゴシック" panose="020B0600070205080204" pitchFamily="34" charset="-128"/>
                  </a:rPr>
                  <a:t>Repeated same plaintext block result different ciphertext block</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Each previous cipher blocks is chained to be input with current plaintext block, hence name </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Use Initial Vector (IV) to start process </a:t>
                </a:r>
              </a:p>
              <a:p>
                <a:pPr lvl="1" eaLnBrk="1" hangingPunct="1">
                  <a:lnSpc>
                    <a:spcPct val="90000"/>
                  </a:lnSpc>
                  <a:buFontTx/>
                  <a:buNone/>
                </a:pPr>
                <a:r>
                  <a:rPr lang="en-AU" altLang="en-US">
                    <a:latin typeface="Courier New" panose="02070309020205020404" pitchFamily="49" charset="0"/>
                    <a:ea typeface="ＭＳ Ｐゴシック" panose="020B0600070205080204" pitchFamily="34" charset="-128"/>
                  </a:rPr>
                  <a:t>			</a:t>
                </a:r>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a:t>
                </a:r>
                <a:r>
                  <a:rPr lang="en-AU" altLang="en-US" b="1">
                    <a:latin typeface="Courier New" panose="02070309020205020404" pitchFamily="49" charset="0"/>
                    <a:ea typeface="ＭＳ Ｐゴシック" panose="020B0600070205080204" pitchFamily="34" charset="-128"/>
                  </a:rPr>
                  <a:t> = E</a:t>
                </a:r>
                <a:r>
                  <a:rPr lang="en-AU" altLang="en-US" b="1" baseline="-25000">
                    <a:latin typeface="Courier New" panose="02070309020205020404" pitchFamily="49" charset="0"/>
                    <a:ea typeface="ＭＳ Ｐゴシック" panose="020B0600070205080204" pitchFamily="34" charset="-128"/>
                  </a:rPr>
                  <a:t>K </a:t>
                </a:r>
                <a:r>
                  <a:rPr lang="en-AU" altLang="en-US" b="1">
                    <a:latin typeface="Courier New" panose="02070309020205020404" pitchFamily="49" charset="0"/>
                    <a:ea typeface="ＭＳ Ｐゴシック" panose="020B0600070205080204" pitchFamily="34" charset="-128"/>
                  </a:rPr>
                  <a:t>(P</a:t>
                </a:r>
                <a:r>
                  <a:rPr lang="en-AU" altLang="en-US" b="1" baseline="-25000">
                    <a:latin typeface="Courier New" panose="02070309020205020404" pitchFamily="49" charset="0"/>
                    <a:ea typeface="ＭＳ Ｐゴシック" panose="020B0600070205080204" pitchFamily="34" charset="-128"/>
                  </a:rPr>
                  <a:t>i</a:t>
                </a:r>
                <a14:m>
                  <m:oMath xmlns:m="http://schemas.openxmlformats.org/officeDocument/2006/math">
                    <m:r>
                      <a:rPr lang="en-AU" altLang="en-US" b="1" i="1" smtClean="0">
                        <a:latin typeface="Cambria Math" panose="02040503050406030204" pitchFamily="18" charset="0"/>
                        <a:ea typeface="Cambria Math" panose="02040503050406030204" pitchFamily="18" charset="0"/>
                      </a:rPr>
                      <m:t>⊕</m:t>
                    </m:r>
                  </m:oMath>
                </a14:m>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i-1</a:t>
                </a:r>
                <a:r>
                  <a:rPr lang="en-AU" altLang="en-US" b="1">
                    <a:latin typeface="Courier New" panose="02070309020205020404" pitchFamily="49" charset="0"/>
                    <a:ea typeface="ＭＳ Ｐゴシック" panose="020B0600070205080204" pitchFamily="34" charset="-128"/>
                  </a:rPr>
                  <a:t>)</a:t>
                </a:r>
              </a:p>
              <a:p>
                <a:pPr lvl="1" eaLnBrk="1" hangingPunct="1">
                  <a:lnSpc>
                    <a:spcPct val="90000"/>
                  </a:lnSpc>
                  <a:buFontTx/>
                  <a:buNone/>
                </a:pPr>
                <a:r>
                  <a:rPr lang="en-AU" altLang="en-US" b="1">
                    <a:latin typeface="Courier New" panose="02070309020205020404" pitchFamily="49" charset="0"/>
                    <a:ea typeface="ＭＳ Ｐゴシック" panose="020B0600070205080204" pitchFamily="34" charset="-128"/>
                  </a:rPr>
                  <a:t>			C</a:t>
                </a:r>
                <a:r>
                  <a:rPr lang="en-AU" altLang="en-US" b="1" baseline="-25000">
                    <a:latin typeface="Courier New" panose="02070309020205020404" pitchFamily="49" charset="0"/>
                    <a:ea typeface="ＭＳ Ｐゴシック" panose="020B0600070205080204" pitchFamily="34" charset="-128"/>
                  </a:rPr>
                  <a:t>0 </a:t>
                </a:r>
                <a:r>
                  <a:rPr lang="en-AU" altLang="en-US" b="1">
                    <a:latin typeface="Courier New" panose="02070309020205020404" pitchFamily="49" charset="0"/>
                    <a:ea typeface="ＭＳ Ｐゴシック" panose="020B0600070205080204" pitchFamily="34" charset="-128"/>
                  </a:rPr>
                  <a:t>= IV</a:t>
                </a:r>
                <a:r>
                  <a:rPr lang="en-AU" altLang="en-US" b="1">
                    <a:ea typeface="ＭＳ Ｐゴシック" panose="020B0600070205080204" pitchFamily="34" charset="-128"/>
                  </a:rPr>
                  <a:t> </a:t>
                </a: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Uses: bulk data encryption, authentication</a:t>
                </a:r>
                <a:endParaRPr lang="en-AU" altLang="en-US">
                  <a:ea typeface="ＭＳ Ｐゴシック" panose="020B0600070205080204" pitchFamily="34" charset="-128"/>
                </a:endParaRPr>
              </a:p>
            </p:txBody>
          </p:sp>
        </mc:Choice>
        <mc:Fallback xmlns="">
          <p:sp>
            <p:nvSpPr>
              <p:cNvPr id="28675" name="Rectangle 3">
                <a:extLst>
                  <a:ext uri="{FF2B5EF4-FFF2-40B4-BE49-F238E27FC236}">
                    <a16:creationId xmlns:a16="http://schemas.microsoft.com/office/drawing/2014/main" id="{097A9E10-4711-49E7-B876-A9C5E92B3D4E}"/>
                  </a:ext>
                </a:extLst>
              </p:cNvPr>
              <p:cNvSpPr>
                <a:spLocks noGrp="1" noRot="1" noChangeAspect="1" noMove="1" noResize="1" noEditPoints="1" noAdjustHandles="1" noChangeArrowheads="1" noChangeShapeType="1" noTextEdit="1"/>
              </p:cNvSpPr>
              <p:nvPr>
                <p:ph sz="quarter" idx="1"/>
              </p:nvPr>
            </p:nvSpPr>
            <p:spPr>
              <a:xfrm>
                <a:off x="767408" y="960437"/>
                <a:ext cx="9875440" cy="4937125"/>
              </a:xfrm>
              <a:blipFill>
                <a:blip r:embed="rId3"/>
                <a:stretch>
                  <a:fillRect l="-1975" t="-4326" b="-6428"/>
                </a:stretch>
              </a:blipFill>
            </p:spPr>
            <p:txBody>
              <a:bodyPr/>
              <a:lstStyle/>
              <a:p>
                <a:r>
                  <a:rPr 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846650A-42B9-42D2-98B9-47D5AAE4B6C4}"/>
              </a:ext>
            </a:extLst>
          </p:cNvPr>
          <p:cNvSpPr>
            <a:spLocks noGrp="1" noChangeArrowheads="1"/>
          </p:cNvSpPr>
          <p:nvPr>
            <p:ph type="title"/>
          </p:nvPr>
        </p:nvSpPr>
        <p:spPr>
          <a:xfrm>
            <a:off x="1343472" y="36630"/>
            <a:ext cx="7344816" cy="792163"/>
          </a:xfrm>
        </p:spPr>
        <p:txBody>
          <a:bodyPr/>
          <a:lstStyle/>
          <a:p>
            <a:pPr eaLnBrk="1" hangingPunct="1"/>
            <a:r>
              <a:rPr lang="en-AU" altLang="en-US">
                <a:ea typeface="ＭＳ Ｐゴシック" panose="020B0600070205080204" pitchFamily="34" charset="-128"/>
              </a:rPr>
              <a:t>CBC scheme</a:t>
            </a:r>
          </a:p>
        </p:txBody>
      </p:sp>
      <p:pic>
        <p:nvPicPr>
          <p:cNvPr id="30723" name="Picture 12">
            <a:extLst>
              <a:ext uri="{FF2B5EF4-FFF2-40B4-BE49-F238E27FC236}">
                <a16:creationId xmlns:a16="http://schemas.microsoft.com/office/drawing/2014/main" id="{6DDE1F11-1D80-432A-B586-E17D35839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19200"/>
            <a:ext cx="8426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3">
            <a:extLst>
              <a:ext uri="{FF2B5EF4-FFF2-40B4-BE49-F238E27FC236}">
                <a16:creationId xmlns:a16="http://schemas.microsoft.com/office/drawing/2014/main" id="{A10C164C-C92E-496B-80EA-FFB69D424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396" y="5105400"/>
            <a:ext cx="9089604" cy="12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a:extLst>
              <a:ext uri="{FF2B5EF4-FFF2-40B4-BE49-F238E27FC236}">
                <a16:creationId xmlns:a16="http://schemas.microsoft.com/office/drawing/2014/main" id="{5E4F446B-1A96-432C-A46D-3ECCB2F525A3}"/>
              </a:ext>
            </a:extLst>
          </p:cNvPr>
          <p:cNvGrpSpPr>
            <a:grpSpLocks/>
          </p:cNvGrpSpPr>
          <p:nvPr/>
        </p:nvGrpSpPr>
        <p:grpSpPr bwMode="auto">
          <a:xfrm>
            <a:off x="1828800" y="2893892"/>
            <a:ext cx="1066800" cy="2906715"/>
            <a:chOff x="336" y="1968"/>
            <a:chExt cx="672" cy="1831"/>
          </a:xfrm>
        </p:grpSpPr>
        <p:sp>
          <p:nvSpPr>
            <p:cNvPr id="30726" name="Oval 14">
              <a:extLst>
                <a:ext uri="{FF2B5EF4-FFF2-40B4-BE49-F238E27FC236}">
                  <a16:creationId xmlns:a16="http://schemas.microsoft.com/office/drawing/2014/main" id="{21F555A1-8E38-4FBF-9DD4-E3BD3893750D}"/>
                </a:ext>
              </a:extLst>
            </p:cNvPr>
            <p:cNvSpPr>
              <a:spLocks noChangeArrowheads="1"/>
            </p:cNvSpPr>
            <p:nvPr/>
          </p:nvSpPr>
          <p:spPr bwMode="auto">
            <a:xfrm>
              <a:off x="432" y="3607"/>
              <a:ext cx="576" cy="192"/>
            </a:xfrm>
            <a:prstGeom prst="ellipse">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0727" name="Line 15">
              <a:extLst>
                <a:ext uri="{FF2B5EF4-FFF2-40B4-BE49-F238E27FC236}">
                  <a16:creationId xmlns:a16="http://schemas.microsoft.com/office/drawing/2014/main" id="{21235A64-F350-44AE-A4D2-BFFAA7A0A5C6}"/>
                </a:ext>
              </a:extLst>
            </p:cNvPr>
            <p:cNvSpPr>
              <a:spLocks noChangeShapeType="1"/>
            </p:cNvSpPr>
            <p:nvPr/>
          </p:nvSpPr>
          <p:spPr bwMode="auto">
            <a:xfrm flipH="1" flipV="1">
              <a:off x="336" y="1968"/>
              <a:ext cx="288" cy="1584"/>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3967"/>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145704" y="960437"/>
            <a:ext cx="9900592" cy="4937125"/>
          </a:xfrm>
        </p:spPr>
        <p:txBody>
          <a:bodyPr/>
          <a:lstStyle/>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The encryption of a block depends on the current and </a:t>
            </a:r>
            <a:r>
              <a:rPr lang="en-AU" altLang="en-US" sz="2700" b="1">
                <a:ea typeface="ＭＳ Ｐゴシック" panose="020B0600070205080204" pitchFamily="34" charset="-128"/>
                <a:cs typeface="Arial" panose="020B0604020202020204" pitchFamily="34" charset="0"/>
              </a:rPr>
              <a:t>all</a:t>
            </a:r>
            <a:r>
              <a:rPr lang="en-AU" altLang="en-US" sz="2700">
                <a:ea typeface="ＭＳ Ｐゴシック" panose="020B0600070205080204" pitchFamily="34" charset="-128"/>
                <a:cs typeface="Arial" panose="020B0604020202020204" pitchFamily="34" charset="0"/>
              </a:rPr>
              <a:t> blocks before it.</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So, repeated plaintext blocks are encrypted differently.</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Initialization Vector (IV)</a:t>
            </a:r>
          </a:p>
          <a:p>
            <a:pPr lvl="1" eaLnBrk="1" hangingPunct="1"/>
            <a:r>
              <a:rPr lang="en-AU" altLang="en-US" sz="2400">
                <a:ea typeface="ＭＳ Ｐゴシック" panose="020B0600070205080204" pitchFamily="34" charset="-128"/>
                <a:cs typeface="Arial" panose="020B0604020202020204" pitchFamily="34" charset="0"/>
              </a:rPr>
              <a:t>May sent encrypted in ECB mode before the rest of ciphertext</a:t>
            </a:r>
          </a:p>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41892"/>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001578" y="1073474"/>
            <a:ext cx="8748464" cy="4937125"/>
          </a:xfrm>
        </p:spPr>
        <p:txBody>
          <a:bodyPr/>
          <a:lstStyle/>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pic>
        <p:nvPicPr>
          <p:cNvPr id="6146" name="Picture 2" descr="CBC encryption">
            <a:extLst>
              <a:ext uri="{FF2B5EF4-FFF2-40B4-BE49-F238E27FC236}">
                <a16:creationId xmlns:a16="http://schemas.microsoft.com/office/drawing/2014/main" id="{B5C94AA9-0836-4B60-A361-087E1C6DB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528206"/>
            <a:ext cx="8560041" cy="40276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FF1386E-860F-478D-B080-F4DF9A9F9EDB}"/>
              </a:ext>
            </a:extLst>
          </p:cNvPr>
          <p:cNvSpPr/>
          <p:nvPr/>
        </p:nvSpPr>
        <p:spPr>
          <a:xfrm>
            <a:off x="1919536" y="5555865"/>
            <a:ext cx="7560840" cy="400110"/>
          </a:xfrm>
          <a:prstGeom prst="rect">
            <a:avLst/>
          </a:prstGeom>
        </p:spPr>
        <p:txBody>
          <a:bodyPr wrap="square">
            <a:spAutoFit/>
          </a:bodyPr>
          <a:lstStyle/>
          <a:p>
            <a:r>
              <a:rPr lang="en-US" sz="2000">
                <a:solidFill>
                  <a:schemeClr val="tx2"/>
                </a:solidFill>
                <a:hlinkClick r:id="rId3">
                  <a:extLst>
                    <a:ext uri="{A12FA001-AC4F-418D-AE19-62706E023703}">
                      <ahyp:hlinkClr xmlns:ahyp="http://schemas.microsoft.com/office/drawing/2018/hyperlinkcolor" val="tx"/>
                    </a:ext>
                  </a:extLst>
                </a:hlinkClick>
              </a:rPr>
              <a:t>https://alicegg.tech/2019/06/23/aes-cbc.html</a:t>
            </a:r>
            <a:endParaRPr lang="en-US" sz="2000">
              <a:solidFill>
                <a:schemeClr val="tx2"/>
              </a:solidFill>
            </a:endParaRPr>
          </a:p>
        </p:txBody>
      </p:sp>
      <p:sp>
        <p:nvSpPr>
          <p:cNvPr id="3" name="Rectangle 2">
            <a:extLst>
              <a:ext uri="{FF2B5EF4-FFF2-40B4-BE49-F238E27FC236}">
                <a16:creationId xmlns:a16="http://schemas.microsoft.com/office/drawing/2014/main" id="{047E4B38-6C87-4CAD-8823-39D57364AE07}"/>
              </a:ext>
            </a:extLst>
          </p:cNvPr>
          <p:cNvSpPr/>
          <p:nvPr/>
        </p:nvSpPr>
        <p:spPr>
          <a:xfrm>
            <a:off x="1919536" y="6036234"/>
            <a:ext cx="7992888" cy="400110"/>
          </a:xfrm>
          <a:prstGeom prst="rect">
            <a:avLst/>
          </a:prstGeom>
        </p:spPr>
        <p:txBody>
          <a:bodyPr wrap="square">
            <a:spAutoFit/>
          </a:bodyPr>
          <a:lstStyle/>
          <a:p>
            <a:r>
              <a:rPr lang="en-US" sz="2000">
                <a:solidFill>
                  <a:schemeClr val="tx2"/>
                </a:solidFill>
                <a:hlinkClick r:id="rId4">
                  <a:extLst>
                    <a:ext uri="{A12FA001-AC4F-418D-AE19-62706E023703}">
                      <ahyp:hlinkClr xmlns:ahyp="http://schemas.microsoft.com/office/drawing/2018/hyperlinkcolor" val="tx"/>
                    </a:ext>
                  </a:extLst>
                </a:hlinkClick>
              </a:rPr>
              <a:t>https://cve.mitre.org/cgi-bin/cvename.cgi?name=2020-8911</a:t>
            </a:r>
            <a:endParaRPr lang="en-US" sz="2000">
              <a:solidFill>
                <a:schemeClr val="tx2"/>
              </a:solidFill>
            </a:endParaRPr>
          </a:p>
        </p:txBody>
      </p:sp>
    </p:spTree>
    <p:extLst>
      <p:ext uri="{BB962C8B-B14F-4D97-AF65-F5344CB8AC3E}">
        <p14:creationId xmlns:p14="http://schemas.microsoft.com/office/powerpoint/2010/main" val="145734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07F9E23-86F7-4F71-8FD4-5136C439953E}"/>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Cipher FeedBack (CFB)</a:t>
            </a:r>
          </a:p>
        </p:txBody>
      </p:sp>
      <mc:AlternateContent xmlns:mc="http://schemas.openxmlformats.org/markup-compatibility/2006" xmlns:a14="http://schemas.microsoft.com/office/drawing/2010/main">
        <mc:Choice Requires="a14">
          <p:sp>
            <p:nvSpPr>
              <p:cNvPr id="87043" name="Rectangle 3">
                <a:extLst>
                  <a:ext uri="{FF2B5EF4-FFF2-40B4-BE49-F238E27FC236}">
                    <a16:creationId xmlns:a16="http://schemas.microsoft.com/office/drawing/2014/main" id="{184DF9AD-4BD1-49A3-9EEC-8448FB9703D0}"/>
                  </a:ext>
                </a:extLst>
              </p:cNvPr>
              <p:cNvSpPr>
                <a:spLocks noGrp="1" noChangeArrowheads="1"/>
              </p:cNvSpPr>
              <p:nvPr>
                <p:ph sz="quarter" idx="1"/>
              </p:nvPr>
            </p:nvSpPr>
            <p:spPr>
              <a:xfrm>
                <a:off x="767408" y="1012155"/>
                <a:ext cx="10081120" cy="4937125"/>
              </a:xfrm>
            </p:spPr>
            <p:txBody>
              <a:bodyPr>
                <a:noAutofit/>
              </a:bodyPr>
              <a:lstStyle/>
              <a:p>
                <a:pPr eaLnBrk="1" hangingPunct="1">
                  <a:lnSpc>
                    <a:spcPct val="110000"/>
                  </a:lnSpc>
                  <a:spcBef>
                    <a:spcPts val="1200"/>
                  </a:spcBef>
                </a:pPr>
                <a:r>
                  <a:rPr lang="en-US" altLang="en-US" sz="2000">
                    <a:ea typeface="ＭＳ Ｐゴシック" panose="020B0600070205080204" pitchFamily="34" charset="-128"/>
                  </a:rPr>
                  <a:t>Use Initial Vector to start process</a:t>
                </a:r>
              </a:p>
              <a:p>
                <a:pPr eaLnBrk="1" hangingPunct="1">
                  <a:lnSpc>
                    <a:spcPct val="110000"/>
                  </a:lnSpc>
                  <a:spcBef>
                    <a:spcPts val="1200"/>
                  </a:spcBef>
                </a:pPr>
                <a:r>
                  <a:rPr lang="en-US" altLang="en-US" sz="2000">
                    <a:ea typeface="ＭＳ Ｐゴシック" panose="020B0600070205080204" pitchFamily="34" charset="-128"/>
                  </a:rPr>
                  <a:t>Encrypt previous ciphertext , then combined with the plaintext block using X-OR to produce the current ciphertext</a:t>
                </a:r>
                <a:endParaRPr lang="en-AU" altLang="en-US" sz="2000">
                  <a:ea typeface="ＭＳ Ｐゴシック" panose="020B0600070205080204" pitchFamily="34" charset="-128"/>
                </a:endParaRPr>
              </a:p>
              <a:p>
                <a:pPr eaLnBrk="1" hangingPunct="1">
                  <a:lnSpc>
                    <a:spcPct val="110000"/>
                  </a:lnSpc>
                  <a:spcBef>
                    <a:spcPts val="1200"/>
                  </a:spcBef>
                </a:pPr>
                <a:r>
                  <a:rPr lang="en-AU" altLang="en-US" sz="2000">
                    <a:ea typeface="ＭＳ Ｐゴシック" panose="020B0600070205080204" pitchFamily="34" charset="-128"/>
                  </a:rPr>
                  <a:t>Cipher is fed back (hence name) to concatenate with the rest of IV</a:t>
                </a:r>
              </a:p>
              <a:p>
                <a:pPr eaLnBrk="1" hangingPunct="1">
                  <a:lnSpc>
                    <a:spcPct val="110000"/>
                  </a:lnSpc>
                  <a:spcBef>
                    <a:spcPts val="1200"/>
                  </a:spcBef>
                </a:pPr>
                <a:r>
                  <a:rPr lang="en-AU" altLang="en-US" sz="2000">
                    <a:ea typeface="ＭＳ Ｐゴシック" panose="020B0600070205080204" pitchFamily="34" charset="-128"/>
                  </a:rPr>
                  <a:t>Plaintext is treated as a stream of bits </a:t>
                </a:r>
              </a:p>
              <a:p>
                <a:pPr lvl="1" eaLnBrk="1" hangingPunct="1">
                  <a:lnSpc>
                    <a:spcPct val="110000"/>
                  </a:lnSpc>
                  <a:spcBef>
                    <a:spcPts val="1200"/>
                  </a:spcBef>
                </a:pPr>
                <a:r>
                  <a:rPr lang="en-AU" altLang="en-US" sz="2000">
                    <a:ea typeface="ＭＳ Ｐゴシック" panose="020B0600070205080204" pitchFamily="34" charset="-128"/>
                  </a:rPr>
                  <a:t>Any number of bit (1, 8 or 64 or whatever) to be feed back (denoted CFB-1, CFB-8, CFB-64)</a:t>
                </a:r>
                <a:endParaRPr lang="en-US" altLang="en-US" sz="2000">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Relation between plaintext and ciphertext</a:t>
                </a:r>
                <a:endParaRPr lang="en-AU" altLang="en-US" sz="2000">
                  <a:ea typeface="ＭＳ Ｐゴシック" panose="020B0600070205080204" pitchFamily="34" charset="-128"/>
                </a:endParaRPr>
              </a:p>
              <a:p>
                <a:pPr lvl="1" eaLnBrk="1" hangingPunct="1">
                  <a:lnSpc>
                    <a:spcPct val="110000"/>
                  </a:lnSpc>
                  <a:spcBef>
                    <a:spcPts val="1200"/>
                  </a:spcBef>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14:m>
                  <m:oMath xmlns:m="http://schemas.openxmlformats.org/officeDocument/2006/math">
                    <m:r>
                      <a:rPr lang="en-AU" altLang="en-US" sz="2200" b="1" i="1">
                        <a:latin typeface="Cambria Math" panose="02040503050406030204" pitchFamily="18" charset="0"/>
                        <a:ea typeface="Cambria Math" panose="02040503050406030204" pitchFamily="18" charset="0"/>
                      </a:rPr>
                      <m:t>⊕</m:t>
                    </m:r>
                  </m:oMath>
                </a14:m>
                <a:r>
                  <a:rPr lang="en-AU" altLang="en-US" sz="2200" b="1">
                    <a:latin typeface="Courier New" panose="02070309020205020404" pitchFamily="49" charset="0"/>
                    <a:ea typeface="ＭＳ Ｐゴシック" panose="020B0600070205080204" pitchFamily="34" charset="-128"/>
                  </a:rPr>
                  <a:t> SelectLeft(E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(ShiftLeft(C</a:t>
                </a:r>
                <a:r>
                  <a:rPr lang="en-AU" altLang="en-US" sz="2200" b="1" baseline="-25000">
                    <a:latin typeface="Courier New" panose="02070309020205020404" pitchFamily="49" charset="0"/>
                    <a:ea typeface="ＭＳ Ｐゴシック" panose="020B0600070205080204" pitchFamily="34" charset="-128"/>
                  </a:rPr>
                  <a:t>i-1</a:t>
                </a:r>
                <a:r>
                  <a:rPr lang="en-AU" altLang="en-US" sz="2200" b="1">
                    <a:latin typeface="Courier New" panose="02070309020205020404" pitchFamily="49" charset="0"/>
                    <a:ea typeface="ＭＳ Ｐゴシック" panose="020B0600070205080204" pitchFamily="34" charset="-128"/>
                  </a:rPr>
                  <a:t>)))</a:t>
                </a:r>
              </a:p>
              <a:p>
                <a:pPr lvl="1" eaLnBrk="1" hangingPunct="1">
                  <a:lnSpc>
                    <a:spcPct val="110000"/>
                  </a:lnSpc>
                  <a:spcBef>
                    <a:spcPts val="1200"/>
                  </a:spcBef>
                  <a:buNone/>
                </a:pPr>
                <a:r>
                  <a:rPr lang="en-AU" altLang="en-US" sz="2200" b="1">
                    <a:latin typeface="Courier New" panose="02070309020205020404" pitchFamily="49" charset="0"/>
                    <a:ea typeface="ＭＳ Ｐゴシック" panose="020B0600070205080204" pitchFamily="34" charset="-128"/>
                  </a:rPr>
                  <a:t>		C</a:t>
                </a:r>
                <a:r>
                  <a:rPr lang="en-AU" altLang="en-US" sz="2200" b="1" baseline="-25000">
                    <a:latin typeface="Courier New" panose="02070309020205020404" pitchFamily="49" charset="0"/>
                    <a:ea typeface="ＭＳ Ｐゴシック" panose="020B0600070205080204" pitchFamily="34" charset="-128"/>
                  </a:rPr>
                  <a:t>0</a:t>
                </a:r>
                <a:r>
                  <a:rPr lang="en-AU" altLang="en-US" sz="2200" b="1">
                    <a:latin typeface="Courier New" panose="02070309020205020404" pitchFamily="49" charset="0"/>
                    <a:ea typeface="ＭＳ Ｐゴシック" panose="020B0600070205080204" pitchFamily="34" charset="-128"/>
                  </a:rPr>
                  <a:t> = IV</a:t>
                </a:r>
                <a:r>
                  <a:rPr lang="en-AU" altLang="en-US" sz="2200" b="1">
                    <a:ea typeface="ＭＳ Ｐゴシック" panose="020B0600070205080204" pitchFamily="34" charset="-128"/>
                  </a:rPr>
                  <a:t> </a:t>
                </a:r>
                <a:endParaRPr lang="en-US" altLang="en-US" sz="2200" b="1">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Uses: stream data encryption, authentication</a:t>
                </a:r>
                <a:endParaRPr lang="en-AU" altLang="en-US" sz="2000">
                  <a:ea typeface="ＭＳ Ｐゴシック" panose="020B0600070205080204" pitchFamily="34" charset="-128"/>
                </a:endParaRPr>
              </a:p>
            </p:txBody>
          </p:sp>
        </mc:Choice>
        <mc:Fallback xmlns="">
          <p:sp>
            <p:nvSpPr>
              <p:cNvPr id="87043" name="Rectangle 3">
                <a:extLst>
                  <a:ext uri="{FF2B5EF4-FFF2-40B4-BE49-F238E27FC236}">
                    <a16:creationId xmlns:a16="http://schemas.microsoft.com/office/drawing/2014/main" id="{184DF9AD-4BD1-49A3-9EEC-8448FB9703D0}"/>
                  </a:ext>
                </a:extLst>
              </p:cNvPr>
              <p:cNvSpPr>
                <a:spLocks noGrp="1" noRot="1" noChangeAspect="1" noMove="1" noResize="1" noEditPoints="1" noAdjustHandles="1" noChangeArrowheads="1" noChangeShapeType="1" noTextEdit="1"/>
              </p:cNvSpPr>
              <p:nvPr>
                <p:ph sz="quarter" idx="1"/>
              </p:nvPr>
            </p:nvSpPr>
            <p:spPr>
              <a:xfrm>
                <a:off x="767408" y="1012155"/>
                <a:ext cx="10081120" cy="4937125"/>
              </a:xfrm>
              <a:blipFill>
                <a:blip r:embed="rId3"/>
                <a:stretch>
                  <a:fillRect l="-907" t="-1605" r="-121" b="-4938"/>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64090"/>
            <a:ext cx="7725080" cy="646321"/>
          </a:xfrm>
        </p:spPr>
        <p:txBody>
          <a:bodyPr wrap="square">
            <a:spAutoFit/>
          </a:bodyPr>
          <a:lstStyle/>
          <a:p>
            <a:r>
              <a:rPr lang="en-IN" altLang="en-US">
                <a:ea typeface="ヒラギノ角ゴ Pro W3" charset="-128"/>
              </a:rPr>
              <a:t>DES review</a:t>
            </a:r>
            <a:endParaRPr lang="en-US" sz="2800"/>
          </a:p>
        </p:txBody>
      </p:sp>
      <p:pic>
        <p:nvPicPr>
          <p:cNvPr id="3" name="Picture 2">
            <a:extLst>
              <a:ext uri="{FF2B5EF4-FFF2-40B4-BE49-F238E27FC236}">
                <a16:creationId xmlns:a16="http://schemas.microsoft.com/office/drawing/2014/main" id="{DA8871B5-FFDF-4BFA-A269-D0C0421D78E1}"/>
              </a:ext>
            </a:extLst>
          </p:cNvPr>
          <p:cNvPicPr>
            <a:picLocks noChangeAspect="1"/>
          </p:cNvPicPr>
          <p:nvPr/>
        </p:nvPicPr>
        <p:blipFill>
          <a:blip r:embed="rId3"/>
          <a:stretch>
            <a:fillRect/>
          </a:stretch>
        </p:blipFill>
        <p:spPr>
          <a:xfrm>
            <a:off x="2010058" y="1395172"/>
            <a:ext cx="5112568" cy="5091354"/>
          </a:xfrm>
          <a:prstGeom prst="rect">
            <a:avLst/>
          </a:prstGeom>
        </p:spPr>
      </p:pic>
      <p:cxnSp>
        <p:nvCxnSpPr>
          <p:cNvPr id="5" name="Straight Arrow Connector 4">
            <a:extLst>
              <a:ext uri="{FF2B5EF4-FFF2-40B4-BE49-F238E27FC236}">
                <a16:creationId xmlns:a16="http://schemas.microsoft.com/office/drawing/2014/main" id="{237A6853-16C6-4921-94E3-946C5FA25623}"/>
              </a:ext>
            </a:extLst>
          </p:cNvPr>
          <p:cNvCxnSpPr>
            <a:cxnSpLocks/>
          </p:cNvCxnSpPr>
          <p:nvPr/>
        </p:nvCxnSpPr>
        <p:spPr bwMode="auto">
          <a:xfrm>
            <a:off x="6600056" y="2727432"/>
            <a:ext cx="0" cy="109044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6CF4C359-B7E7-4146-BF47-CA07C586BE55}"/>
              </a:ext>
            </a:extLst>
          </p:cNvPr>
          <p:cNvSpPr txBox="1"/>
          <p:nvPr/>
        </p:nvSpPr>
        <p:spPr>
          <a:xfrm>
            <a:off x="6456211" y="2249915"/>
            <a:ext cx="1919115" cy="523220"/>
          </a:xfrm>
          <a:prstGeom prst="rect">
            <a:avLst/>
          </a:prstGeom>
          <a:noFill/>
        </p:spPr>
        <p:txBody>
          <a:bodyPr wrap="none" rtlCol="0">
            <a:spAutoFit/>
          </a:bodyPr>
          <a:lstStyle/>
          <a:p>
            <a:r>
              <a:rPr lang="en-US"/>
              <a:t>Substitution</a:t>
            </a:r>
          </a:p>
        </p:txBody>
      </p:sp>
      <p:cxnSp>
        <p:nvCxnSpPr>
          <p:cNvPr id="8" name="Straight Arrow Connector 7">
            <a:extLst>
              <a:ext uri="{FF2B5EF4-FFF2-40B4-BE49-F238E27FC236}">
                <a16:creationId xmlns:a16="http://schemas.microsoft.com/office/drawing/2014/main" id="{C482E940-35D3-4212-A56F-B51F3E594B43}"/>
              </a:ext>
            </a:extLst>
          </p:cNvPr>
          <p:cNvCxnSpPr>
            <a:cxnSpLocks/>
          </p:cNvCxnSpPr>
          <p:nvPr/>
        </p:nvCxnSpPr>
        <p:spPr bwMode="auto">
          <a:xfrm flipH="1">
            <a:off x="6502156" y="3749640"/>
            <a:ext cx="1250028" cy="142719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5908A61F-87AC-4C91-B8B6-A72E0BFB04E5}"/>
              </a:ext>
            </a:extLst>
          </p:cNvPr>
          <p:cNvSpPr txBox="1"/>
          <p:nvPr/>
        </p:nvSpPr>
        <p:spPr>
          <a:xfrm>
            <a:off x="7143049" y="3226419"/>
            <a:ext cx="1938351" cy="523220"/>
          </a:xfrm>
          <a:prstGeom prst="rect">
            <a:avLst/>
          </a:prstGeom>
          <a:noFill/>
        </p:spPr>
        <p:txBody>
          <a:bodyPr wrap="none" rtlCol="0">
            <a:spAutoFit/>
          </a:bodyPr>
          <a:lstStyle/>
          <a:p>
            <a:r>
              <a:rPr lang="en-US"/>
              <a:t>Permutation</a:t>
            </a:r>
          </a:p>
        </p:txBody>
      </p:sp>
      <p:pic>
        <p:nvPicPr>
          <p:cNvPr id="16" name="Picture 15">
            <a:extLst>
              <a:ext uri="{FF2B5EF4-FFF2-40B4-BE49-F238E27FC236}">
                <a16:creationId xmlns:a16="http://schemas.microsoft.com/office/drawing/2014/main" id="{B993C907-E716-4159-9D91-1176FB871BE3}"/>
              </a:ext>
            </a:extLst>
          </p:cNvPr>
          <p:cNvPicPr>
            <a:picLocks noChangeAspect="1"/>
          </p:cNvPicPr>
          <p:nvPr/>
        </p:nvPicPr>
        <p:blipFill>
          <a:blip r:embed="rId4"/>
          <a:stretch>
            <a:fillRect/>
          </a:stretch>
        </p:blipFill>
        <p:spPr>
          <a:xfrm>
            <a:off x="7143048" y="4363307"/>
            <a:ext cx="3448050" cy="2000250"/>
          </a:xfrm>
          <a:prstGeom prst="rect">
            <a:avLst/>
          </a:prstGeom>
        </p:spPr>
      </p:pic>
      <p:sp>
        <p:nvSpPr>
          <p:cNvPr id="4" name="Rectangle 3">
            <a:extLst>
              <a:ext uri="{FF2B5EF4-FFF2-40B4-BE49-F238E27FC236}">
                <a16:creationId xmlns:a16="http://schemas.microsoft.com/office/drawing/2014/main" id="{2F9AF1B5-9962-497C-9F7A-D3DDE11A920F}"/>
              </a:ext>
            </a:extLst>
          </p:cNvPr>
          <p:cNvSpPr/>
          <p:nvPr/>
        </p:nvSpPr>
        <p:spPr>
          <a:xfrm>
            <a:off x="2135560" y="871952"/>
            <a:ext cx="8154620" cy="523220"/>
          </a:xfrm>
          <a:prstGeom prst="rect">
            <a:avLst/>
          </a:prstGeom>
        </p:spPr>
        <p:txBody>
          <a:bodyPr wrap="square">
            <a:spAutoFit/>
          </a:bodyPr>
          <a:lstStyle/>
          <a:p>
            <a:pPr eaLnBrk="1" hangingPunct="1">
              <a:buFont typeface="Wingdings" panose="05000000000000000000" pitchFamily="2" charset="2"/>
              <a:buNone/>
            </a:pPr>
            <a:r>
              <a:rPr lang="en-US" altLang="zh-CN" i="1">
                <a:solidFill>
                  <a:schemeClr val="accent6"/>
                </a:solidFill>
                <a:latin typeface="Times New Roman" panose="02020603050405020304" pitchFamily="18" charset="0"/>
                <a:ea typeface="宋体" panose="02010600030101010101" pitchFamily="2" charset="-122"/>
              </a:rPr>
              <a:t>F</a:t>
            </a:r>
            <a:r>
              <a:rPr lang="en-US" altLang="zh-CN">
                <a:solidFill>
                  <a:schemeClr val="accent6"/>
                </a:solidFill>
                <a:ea typeface="宋体" panose="02010600030101010101" pitchFamily="2" charset="-122"/>
              </a:rPr>
              <a:t>(</a:t>
            </a:r>
            <a:r>
              <a:rPr lang="en-US" altLang="zh-CN" i="1">
                <a:solidFill>
                  <a:schemeClr val="accent6"/>
                </a:solidFill>
                <a:latin typeface="Times New Roman" panose="02020603050405020304" pitchFamily="18" charset="0"/>
                <a:ea typeface="宋体" panose="02010600030101010101" pitchFamily="2" charset="-122"/>
              </a:rPr>
              <a:t>R</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a:solidFill>
                  <a:schemeClr val="accent6"/>
                </a:solidFill>
                <a:ea typeface="宋体" panose="02010600030101010101" pitchFamily="2" charset="-122"/>
              </a:rPr>
              <a:t>1</a:t>
            </a:r>
            <a:r>
              <a:rPr lang="en-US" altLang="zh-CN">
                <a:solidFill>
                  <a:schemeClr val="accent6"/>
                </a:solidFill>
                <a:ea typeface="宋体" panose="02010600030101010101" pitchFamily="2" charset="-122"/>
              </a:rPr>
              <a:t>, </a:t>
            </a:r>
            <a:r>
              <a:rPr lang="en-US" altLang="zh-CN" i="1">
                <a:solidFill>
                  <a:schemeClr val="accent6"/>
                </a:solidFill>
                <a:latin typeface="Times New Roman" panose="02020603050405020304" pitchFamily="18" charset="0"/>
                <a:ea typeface="宋体" panose="02010600030101010101" pitchFamily="2" charset="-122"/>
              </a:rPr>
              <a:t>K</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a:solidFill>
                  <a:schemeClr val="accent6"/>
                </a:solidFill>
                <a:ea typeface="宋体" panose="02010600030101010101" pitchFamily="2" charset="-122"/>
              </a:rPr>
              <a:t>)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EP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i–</a:t>
            </a:r>
            <a:r>
              <a:rPr lang="en-US" altLang="zh-CN" baseline="-25000">
                <a:ea typeface="宋体" panose="02010600030101010101" pitchFamily="2" charset="-122"/>
              </a:rPr>
              <a:t>1</a:t>
            </a:r>
            <a:r>
              <a:rPr lang="en-US" altLang="zh-CN">
                <a:ea typeface="宋体" panose="02010600030101010101" pitchFamily="2" charset="-122"/>
              </a:rPr>
              <a:t>) </a:t>
            </a:r>
            <a:r>
              <a:rPr lang="en-GB" altLang="zh-CN">
                <a:ea typeface="StarBats"/>
                <a:cs typeface="StarBats"/>
              </a:rPr>
              <a:t>⊕</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K</a:t>
            </a:r>
            <a:r>
              <a:rPr lang="en-US" altLang="zh-CN" i="1" baseline="-25000">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 </a:t>
            </a:r>
            <a:r>
              <a:rPr lang="en-US" altLang="zh-CN">
                <a:latin typeface="Times New Roman" panose="02020603050405020304" pitchFamily="18" charset="0"/>
                <a:ea typeface="宋体" panose="02010600030101010101" pitchFamily="2" charset="-122"/>
              </a:rPr>
              <a:t>1,…,16</a:t>
            </a:r>
          </a:p>
        </p:txBody>
      </p:sp>
    </p:spTree>
    <p:extLst>
      <p:ext uri="{BB962C8B-B14F-4D97-AF65-F5344CB8AC3E}">
        <p14:creationId xmlns:p14="http://schemas.microsoft.com/office/powerpoint/2010/main" val="2199289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9250600-BBD1-484A-8D9C-5EC90BEDA4BA}"/>
              </a:ext>
            </a:extLst>
          </p:cNvPr>
          <p:cNvSpPr>
            <a:spLocks noGrp="1"/>
          </p:cNvSpPr>
          <p:nvPr>
            <p:ph type="title"/>
          </p:nvPr>
        </p:nvSpPr>
        <p:spPr>
          <a:xfrm>
            <a:off x="1199456" y="47004"/>
            <a:ext cx="7344816" cy="792163"/>
          </a:xfrm>
        </p:spPr>
        <p:txBody>
          <a:bodyPr/>
          <a:lstStyle/>
          <a:p>
            <a:pPr eaLnBrk="1" hangingPunct="1"/>
            <a:r>
              <a:rPr lang="en-US" altLang="en-US">
                <a:ea typeface="ＭＳ Ｐゴシック" panose="020B0600070205080204" pitchFamily="34" charset="-128"/>
                <a:cs typeface="Arial" panose="020B0604020202020204" pitchFamily="34" charset="0"/>
              </a:rPr>
              <a:t>CFB Scheme</a:t>
            </a:r>
          </a:p>
        </p:txBody>
      </p:sp>
      <p:pic>
        <p:nvPicPr>
          <p:cNvPr id="35844" name="Picture 18">
            <a:extLst>
              <a:ext uri="{FF2B5EF4-FFF2-40B4-BE49-F238E27FC236}">
                <a16:creationId xmlns:a16="http://schemas.microsoft.com/office/drawing/2014/main" id="{1D222EBA-E4BD-4CE6-AA19-D617D2D4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22" y="2204863"/>
            <a:ext cx="82819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7">
            <a:extLst>
              <a:ext uri="{FF2B5EF4-FFF2-40B4-BE49-F238E27FC236}">
                <a16:creationId xmlns:a16="http://schemas.microsoft.com/office/drawing/2014/main" id="{76FE3076-F620-48AC-89AE-E0C9D9B8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268760"/>
            <a:ext cx="72215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4" name="Picture 3">
            <a:extLst>
              <a:ext uri="{FF2B5EF4-FFF2-40B4-BE49-F238E27FC236}">
                <a16:creationId xmlns:a16="http://schemas.microsoft.com/office/drawing/2014/main" id="{9930E099-AED1-40B9-9B64-17309C325D71}"/>
              </a:ext>
            </a:extLst>
          </p:cNvPr>
          <p:cNvPicPr>
            <a:picLocks noChangeAspect="1"/>
          </p:cNvPicPr>
          <p:nvPr/>
        </p:nvPicPr>
        <p:blipFill>
          <a:blip r:embed="rId3"/>
          <a:stretch>
            <a:fillRect/>
          </a:stretch>
        </p:blipFill>
        <p:spPr>
          <a:xfrm>
            <a:off x="767408" y="1160747"/>
            <a:ext cx="10081120" cy="500823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343472" y="33365"/>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2" name="Picture 1">
            <a:extLst>
              <a:ext uri="{FF2B5EF4-FFF2-40B4-BE49-F238E27FC236}">
                <a16:creationId xmlns:a16="http://schemas.microsoft.com/office/drawing/2014/main" id="{B3AB767F-EB2C-4A94-A342-6379F420087B}"/>
              </a:ext>
            </a:extLst>
          </p:cNvPr>
          <p:cNvPicPr>
            <a:picLocks noChangeAspect="1"/>
          </p:cNvPicPr>
          <p:nvPr/>
        </p:nvPicPr>
        <p:blipFill>
          <a:blip r:embed="rId3"/>
          <a:stretch>
            <a:fillRect/>
          </a:stretch>
        </p:blipFill>
        <p:spPr>
          <a:xfrm>
            <a:off x="1055440" y="1484784"/>
            <a:ext cx="9781728" cy="4752528"/>
          </a:xfrm>
          <a:prstGeom prst="rect">
            <a:avLst/>
          </a:prstGeom>
        </p:spPr>
      </p:pic>
    </p:spTree>
    <p:extLst>
      <p:ext uri="{BB962C8B-B14F-4D97-AF65-F5344CB8AC3E}">
        <p14:creationId xmlns:p14="http://schemas.microsoft.com/office/powerpoint/2010/main" val="297832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3B57D88-A192-4378-9E89-183B0DE1FFC2}"/>
              </a:ext>
            </a:extLst>
          </p:cNvPr>
          <p:cNvSpPr>
            <a:spLocks noGrp="1"/>
          </p:cNvSpPr>
          <p:nvPr>
            <p:ph type="title"/>
          </p:nvPr>
        </p:nvSpPr>
        <p:spPr/>
        <p:txBody>
          <a:bodyPr/>
          <a:lstStyle/>
          <a:p>
            <a:pPr eaLnBrk="1" hangingPunct="1"/>
            <a:r>
              <a:rPr lang="en-US" altLang="en-US">
                <a:ea typeface="ＭＳ Ｐゴシック" panose="020B0600070205080204" pitchFamily="34" charset="-128"/>
              </a:rPr>
              <a:t>CFB as a Stream Cipher</a:t>
            </a:r>
          </a:p>
        </p:txBody>
      </p:sp>
      <p:sp>
        <p:nvSpPr>
          <p:cNvPr id="90115" name="Content Placeholder 2">
            <a:extLst>
              <a:ext uri="{FF2B5EF4-FFF2-40B4-BE49-F238E27FC236}">
                <a16:creationId xmlns:a16="http://schemas.microsoft.com/office/drawing/2014/main" id="{02D38FCA-31BA-4150-B2A3-2343B1C17DA7}"/>
              </a:ext>
            </a:extLst>
          </p:cNvPr>
          <p:cNvSpPr>
            <a:spLocks noGrp="1"/>
          </p:cNvSpPr>
          <p:nvPr>
            <p:ph sz="quarter" idx="1"/>
          </p:nvPr>
        </p:nvSpPr>
        <p:spPr>
          <a:xfrm>
            <a:off x="1981200" y="908720"/>
            <a:ext cx="8229600" cy="838200"/>
          </a:xfrm>
        </p:spPr>
        <p:txBody>
          <a:bodyPr>
            <a:noAutofit/>
          </a:bodyPr>
          <a:lstStyle/>
          <a:p>
            <a:pPr eaLnBrk="1" hangingPunct="1">
              <a:lnSpc>
                <a:spcPct val="170000"/>
              </a:lnSpc>
            </a:pPr>
            <a:r>
              <a:rPr lang="en-US" altLang="en-US" sz="2200">
                <a:ea typeface="ＭＳ Ｐゴシック" panose="020B0600070205080204" pitchFamily="34" charset="-128"/>
              </a:rPr>
              <a:t>In CFB mode, encipherment and decipherment use the encryption function of the underlying block cipher.</a:t>
            </a:r>
          </a:p>
          <a:p>
            <a:pPr eaLnBrk="1" hangingPunct="1">
              <a:lnSpc>
                <a:spcPct val="170000"/>
              </a:lnSpc>
            </a:pPr>
            <a:endParaRPr lang="en-US" altLang="en-US" sz="2200">
              <a:ea typeface="ＭＳ Ｐゴシック" panose="020B0600070205080204" pitchFamily="34" charset="-128"/>
            </a:endParaRPr>
          </a:p>
        </p:txBody>
      </p:sp>
      <p:pic>
        <p:nvPicPr>
          <p:cNvPr id="38916" name="Picture 12">
            <a:extLst>
              <a:ext uri="{FF2B5EF4-FFF2-40B4-BE49-F238E27FC236}">
                <a16:creationId xmlns:a16="http://schemas.microsoft.com/office/drawing/2014/main" id="{95E57813-99F5-45C7-8BDE-90DE922D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5" y="2250976"/>
            <a:ext cx="8790583" cy="41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21F8D00-194F-4101-8B87-F7DAF4E7B039}"/>
              </a:ext>
            </a:extLst>
          </p:cNvPr>
          <p:cNvSpPr>
            <a:spLocks noGrp="1" noChangeArrowheads="1"/>
          </p:cNvSpPr>
          <p:nvPr>
            <p:ph type="title"/>
          </p:nvPr>
        </p:nvSpPr>
        <p:spPr>
          <a:xfrm>
            <a:off x="1415480" y="69011"/>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CFB</a:t>
            </a:r>
          </a:p>
        </p:txBody>
      </p:sp>
      <p:sp>
        <p:nvSpPr>
          <p:cNvPr id="39940" name="Rectangle 3">
            <a:extLst>
              <a:ext uri="{FF2B5EF4-FFF2-40B4-BE49-F238E27FC236}">
                <a16:creationId xmlns:a16="http://schemas.microsoft.com/office/drawing/2014/main" id="{96BE9E2C-4221-42A1-A56C-A225EFFA87A9}"/>
              </a:ext>
            </a:extLst>
          </p:cNvPr>
          <p:cNvSpPr>
            <a:spLocks noGrp="1" noChangeArrowheads="1"/>
          </p:cNvSpPr>
          <p:nvPr>
            <p:ph sz="quarter" idx="1"/>
          </p:nvPr>
        </p:nvSpPr>
        <p:spPr>
          <a:xfrm>
            <a:off x="551384" y="1166019"/>
            <a:ext cx="10801200" cy="5071293"/>
          </a:xfrm>
        </p:spPr>
        <p:txBody>
          <a:bodyPr/>
          <a:lstStyle/>
          <a:p>
            <a:pPr eaLnBrk="1" hangingPunct="1"/>
            <a:r>
              <a:rPr lang="en-AU" altLang="en-US" sz="2800">
                <a:ea typeface="ＭＳ Ｐゴシック" panose="020B0600070205080204" pitchFamily="34" charset="-128"/>
                <a:cs typeface="Arial" panose="020B0604020202020204" pitchFamily="34" charset="0"/>
              </a:rPr>
              <a:t>The block cipher is used as a stream cipher.</a:t>
            </a:r>
          </a:p>
          <a:p>
            <a:pPr lvl="1" eaLnBrk="1" hangingPunct="1">
              <a:buFont typeface="Arial" panose="020B0604020202020204" pitchFamily="34" charset="0"/>
              <a:buChar char="•"/>
            </a:pPr>
            <a:r>
              <a:rPr lang="en-US" altLang="en-US" sz="2400">
                <a:ea typeface="ＭＳ Ｐゴシック" panose="020B0600070205080204" pitchFamily="34" charset="-128"/>
              </a:rPr>
              <a:t>enable to encrypt any number of bits e.g. single bits or single characters (bytes)</a:t>
            </a:r>
            <a:r>
              <a:rPr lang="en-AU" altLang="en-US" sz="2400">
                <a:ea typeface="ＭＳ Ｐゴシック" panose="020B0600070205080204" pitchFamily="34" charset="-128"/>
                <a:cs typeface="Arial" panose="020B0604020202020204" pitchFamily="34" charset="0"/>
              </a:rPr>
              <a:t>  </a:t>
            </a:r>
            <a:endParaRPr lang="en-AU" altLang="en-US" sz="400">
              <a:ea typeface="ＭＳ Ｐゴシック" panose="020B0600070205080204" pitchFamily="34" charset="-128"/>
              <a:cs typeface="Arial" panose="020B0604020202020204" pitchFamily="34" charset="0"/>
            </a:endParaRPr>
          </a:p>
          <a:p>
            <a:pPr lvl="1" eaLnBrk="1" hangingPunct="1">
              <a:buFont typeface="Arial" panose="020B0604020202020204" pitchFamily="34" charset="0"/>
              <a:buChar char="•"/>
            </a:pPr>
            <a:r>
              <a:rPr lang="en-AU" altLang="en-US" sz="2400">
                <a:ea typeface="ＭＳ Ｐゴシック" panose="020B0600070205080204" pitchFamily="34" charset="-128"/>
              </a:rPr>
              <a:t>S=1  : bit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S=8  : character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S=64, S=128 (block cipher)</a:t>
            </a:r>
            <a:endParaRPr lang="en-AU" altLang="en-US" sz="2800">
              <a:ea typeface="ＭＳ Ｐゴシック" panose="020B0600070205080204" pitchFamily="34" charset="-128"/>
              <a:cs typeface="Arial" panose="020B0604020202020204" pitchFamily="34" charset="0"/>
            </a:endParaRPr>
          </a:p>
          <a:p>
            <a:pPr eaLnBrk="1" hangingPunct="1"/>
            <a:r>
              <a:rPr lang="en-AU" altLang="en-US" sz="2800">
                <a:ea typeface="ＭＳ Ｐゴシック" panose="020B0600070205080204" pitchFamily="34" charset="-128"/>
                <a:cs typeface="Arial" panose="020B0604020202020204" pitchFamily="34" charset="0"/>
              </a:rPr>
              <a:t>A ciphertext segment depends on the current and all preceding plaintext segments.</a:t>
            </a:r>
          </a:p>
          <a:p>
            <a:pPr eaLnBrk="1" hangingPunct="1"/>
            <a:r>
              <a:rPr lang="en-AU" altLang="en-US" sz="2800">
                <a:ea typeface="ＭＳ Ｐゴシック" panose="020B0600070205080204" pitchFamily="34" charset="-128"/>
                <a:cs typeface="Arial" panose="020B0604020202020204" pitchFamily="34" charset="0"/>
              </a:rPr>
              <a:t>A corrupted ciphertext segment during transmission will affect the current and next several plaintext segments.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4388D82-FA78-488E-97B6-477087FDF9BC}"/>
              </a:ext>
            </a:extLst>
          </p:cNvPr>
          <p:cNvSpPr>
            <a:spLocks noGrp="1" noChangeArrowheads="1"/>
          </p:cNvSpPr>
          <p:nvPr>
            <p:ph type="title"/>
          </p:nvPr>
        </p:nvSpPr>
        <p:spPr>
          <a:xfrm>
            <a:off x="1199456" y="-90489"/>
            <a:ext cx="7344816" cy="792163"/>
          </a:xfrm>
        </p:spPr>
        <p:txBody>
          <a:bodyPr/>
          <a:lstStyle/>
          <a:p>
            <a:pPr eaLnBrk="1" hangingPunct="1"/>
            <a:r>
              <a:rPr lang="en-AU" altLang="en-US">
                <a:ea typeface="ＭＳ Ｐゴシック" panose="020B0600070205080204" pitchFamily="34" charset="-128"/>
              </a:rPr>
              <a:t>Output FeedBack (OFB)</a:t>
            </a:r>
          </a:p>
        </p:txBody>
      </p:sp>
      <p:sp>
        <p:nvSpPr>
          <p:cNvPr id="41987" name="Rectangle 3">
            <a:extLst>
              <a:ext uri="{FF2B5EF4-FFF2-40B4-BE49-F238E27FC236}">
                <a16:creationId xmlns:a16="http://schemas.microsoft.com/office/drawing/2014/main" id="{342A27C6-7AC6-4223-A9BF-0070C05F97A6}"/>
              </a:ext>
            </a:extLst>
          </p:cNvPr>
          <p:cNvSpPr>
            <a:spLocks noGrp="1" noChangeArrowheads="1"/>
          </p:cNvSpPr>
          <p:nvPr>
            <p:ph sz="quarter" idx="1"/>
          </p:nvPr>
        </p:nvSpPr>
        <p:spPr>
          <a:xfrm>
            <a:off x="983432" y="960437"/>
            <a:ext cx="8229600" cy="4937125"/>
          </a:xfrm>
        </p:spPr>
        <p:txBody>
          <a:bodyPr/>
          <a:lstStyle/>
          <a:p>
            <a:pPr eaLnBrk="1" hangingPunct="1"/>
            <a:r>
              <a:rPr lang="en-AU" altLang="en-US" sz="2400">
                <a:ea typeface="ＭＳ Ｐゴシック" panose="020B0600070205080204" pitchFamily="34" charset="-128"/>
              </a:rPr>
              <a:t>Very similar to CFB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But output </a:t>
            </a:r>
            <a:r>
              <a:rPr lang="en-US" altLang="en-US" sz="2400">
                <a:ea typeface="ＭＳ Ｐゴシック" panose="020B0600070205080204" pitchFamily="34" charset="-128"/>
              </a:rPr>
              <a:t>of the encryption function </a:t>
            </a:r>
            <a:r>
              <a:rPr lang="en-AU" altLang="en-US" sz="2400">
                <a:ea typeface="ＭＳ Ｐゴシック" panose="020B0600070205080204" pitchFamily="34" charset="-128"/>
              </a:rPr>
              <a:t>output of cipher is fed back (hence name), instead of ciphertext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Feedback is independent of message </a:t>
            </a:r>
          </a:p>
          <a:p>
            <a:pPr eaLnBrk="1" hangingPunct="1"/>
            <a:endParaRPr lang="en-AU"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 between plaintext and ciphertext</a:t>
            </a:r>
            <a:endParaRPr lang="en-AU" altLang="en-US" sz="2400">
              <a:ea typeface="ＭＳ Ｐゴシック" panose="020B0600070205080204" pitchFamily="34" charset="-128"/>
            </a:endParaRPr>
          </a:p>
          <a:p>
            <a:pPr lvl="1" eaLnBrk="1" hangingPunct="1">
              <a:buFontTx/>
              <a:buNone/>
            </a:pPr>
            <a:r>
              <a:rPr lang="en-AU" altLang="en-US" sz="2000">
                <a:latin typeface="Courier New" panose="02070309020205020404" pitchFamily="49" charset="0"/>
                <a:ea typeface="ＭＳ Ｐゴシック" panose="020B0600070205080204" pitchFamily="34" charset="-128"/>
              </a:rPr>
              <a:t>		C</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P</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E</a:t>
            </a:r>
            <a:r>
              <a:rPr lang="en-AU" altLang="en-US" sz="2000" baseline="-25000">
                <a:latin typeface="Courier New" panose="02070309020205020404" pitchFamily="49" charset="0"/>
                <a:ea typeface="ＭＳ Ｐゴシック" panose="020B0600070205080204" pitchFamily="34" charset="-128"/>
              </a:rPr>
              <a:t>K </a:t>
            </a:r>
            <a:r>
              <a:rPr lang="en-AU" altLang="en-US" sz="2000">
                <a:latin typeface="Courier New" panose="02070309020205020404" pitchFamily="49" charset="0"/>
                <a:ea typeface="ＭＳ Ｐゴシック" panose="020B0600070205080204" pitchFamily="34" charset="-128"/>
              </a:rPr>
              <a:t>(O</a:t>
            </a:r>
            <a:r>
              <a:rPr lang="en-AU" altLang="en-US" sz="2000" baseline="-25000">
                <a:latin typeface="Courier New" panose="02070309020205020404" pitchFamily="49" charset="0"/>
                <a:ea typeface="ＭＳ Ｐゴシック" panose="020B0600070205080204" pitchFamily="34" charset="-128"/>
              </a:rPr>
              <a:t>i-1</a:t>
            </a:r>
            <a:r>
              <a:rPr lang="en-AU" altLang="en-US" sz="2000">
                <a:latin typeface="Courier New" panose="02070309020205020404" pitchFamily="49" charset="0"/>
                <a:ea typeface="ＭＳ Ｐゴシック" panose="020B0600070205080204" pitchFamily="34" charset="-128"/>
              </a:rPr>
              <a:t>)</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0</a:t>
            </a:r>
            <a:r>
              <a:rPr lang="en-AU" altLang="en-US" sz="2000">
                <a:latin typeface="Courier New" panose="02070309020205020404" pitchFamily="49" charset="0"/>
                <a:ea typeface="ＭＳ Ｐゴシック" panose="020B0600070205080204" pitchFamily="34" charset="-128"/>
              </a:rPr>
              <a:t> = IV</a:t>
            </a:r>
          </a:p>
          <a:p>
            <a:pPr eaLnBrk="1" hangingPunct="1"/>
            <a:r>
              <a:rPr lang="en-US" altLang="en-US" sz="2400">
                <a:ea typeface="ＭＳ Ｐゴシック" panose="020B0600070205080204" pitchFamily="34" charset="-128"/>
              </a:rPr>
              <a:t>Uses: stream encryption over noisy channels</a:t>
            </a:r>
            <a:endParaRPr lang="en-AU" altLang="en-US" sz="2400">
              <a:ea typeface="ＭＳ Ｐゴシック" panose="020B0600070205080204"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16E6A74-EFD7-42EB-8A32-FA14C5DAD0AB}"/>
              </a:ext>
            </a:extLst>
          </p:cNvPr>
          <p:cNvSpPr>
            <a:spLocks noGrp="1"/>
          </p:cNvSpPr>
          <p:nvPr>
            <p:ph type="title"/>
          </p:nvPr>
        </p:nvSpPr>
        <p:spPr>
          <a:xfrm>
            <a:off x="1199456" y="31303"/>
            <a:ext cx="9793088" cy="792163"/>
          </a:xfrm>
        </p:spPr>
        <p:txBody>
          <a:bodyPr/>
          <a:lstStyle/>
          <a:p>
            <a:pPr eaLnBrk="1" hangingPunct="1"/>
            <a:r>
              <a:rPr lang="en-US" altLang="en-US">
                <a:ea typeface="ＭＳ Ｐゴシック" panose="020B0600070205080204" pitchFamily="34" charset="-128"/>
              </a:rPr>
              <a:t>OFB Scheme</a:t>
            </a:r>
          </a:p>
        </p:txBody>
      </p:sp>
      <p:pic>
        <p:nvPicPr>
          <p:cNvPr id="45060" name="Picture 18">
            <a:extLst>
              <a:ext uri="{FF2B5EF4-FFF2-40B4-BE49-F238E27FC236}">
                <a16:creationId xmlns:a16="http://schemas.microsoft.com/office/drawing/2014/main" id="{38E576E1-DF63-4134-B354-6F1C56B24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242" y="1134840"/>
            <a:ext cx="9795439" cy="52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5C0221-5F9D-4812-AB97-CB0B40E6C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657601"/>
            <a:ext cx="4267200" cy="2633663"/>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EFF9969-86AD-4E3C-9162-0D17FC2F5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62050"/>
            <a:ext cx="4260850" cy="2419350"/>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sp>
        <p:nvSpPr>
          <p:cNvPr id="44036" name="Title 1">
            <a:extLst>
              <a:ext uri="{FF2B5EF4-FFF2-40B4-BE49-F238E27FC236}">
                <a16:creationId xmlns:a16="http://schemas.microsoft.com/office/drawing/2014/main" id="{1C4BA9C7-C931-4383-B9F9-103F4BFF1FB9}"/>
              </a:ext>
            </a:extLst>
          </p:cNvPr>
          <p:cNvSpPr>
            <a:spLocks noGrp="1"/>
          </p:cNvSpPr>
          <p:nvPr>
            <p:ph type="title"/>
          </p:nvPr>
        </p:nvSpPr>
        <p:spPr/>
        <p:txBody>
          <a:bodyPr/>
          <a:lstStyle/>
          <a:p>
            <a:pPr eaLnBrk="1" hangingPunct="1"/>
            <a:r>
              <a:rPr lang="en-US" altLang="en-US">
                <a:ea typeface="ＭＳ Ｐゴシック" panose="020B0600070205080204" pitchFamily="34" charset="-128"/>
              </a:rPr>
              <a:t>CFB V.S. OFB</a:t>
            </a:r>
          </a:p>
        </p:txBody>
      </p:sp>
      <p:sp>
        <p:nvSpPr>
          <p:cNvPr id="44037" name="TextBox 6">
            <a:extLst>
              <a:ext uri="{FF2B5EF4-FFF2-40B4-BE49-F238E27FC236}">
                <a16:creationId xmlns:a16="http://schemas.microsoft.com/office/drawing/2014/main" id="{0067F886-6C80-47D8-A4C9-DB14CBC10F47}"/>
              </a:ext>
            </a:extLst>
          </p:cNvPr>
          <p:cNvSpPr txBox="1">
            <a:spLocks noChangeArrowheads="1"/>
          </p:cNvSpPr>
          <p:nvPr/>
        </p:nvSpPr>
        <p:spPr bwMode="auto">
          <a:xfrm>
            <a:off x="2057400" y="1905001"/>
            <a:ext cx="2692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chemeClr val="tx2"/>
                </a:solidFill>
                <a:latin typeface="Calibri" panose="020F0502020204030204" pitchFamily="34" charset="0"/>
              </a:rPr>
              <a:t>Cipher Feedback</a:t>
            </a: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r>
              <a:rPr lang="en-US" altLang="en-US" sz="2800">
                <a:solidFill>
                  <a:schemeClr val="tx2"/>
                </a:solidFill>
                <a:latin typeface="Calibri" panose="020F0502020204030204" pitchFamily="34" charset="0"/>
              </a:rPr>
              <a:t>Output Feedback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199456" y="1856"/>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9698" name="Picture 2" descr="OFB encryption.svg">
            <a:extLst>
              <a:ext uri="{FF2B5EF4-FFF2-40B4-BE49-F238E27FC236}">
                <a16:creationId xmlns:a16="http://schemas.microsoft.com/office/drawing/2014/main" id="{8D44BAC9-039C-4B2D-8C48-F40DB06C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84" y="980728"/>
            <a:ext cx="10280651" cy="5652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313756" y="130150"/>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3490" name="Picture 2" descr="OFB decryption.svg">
            <a:extLst>
              <a:ext uri="{FF2B5EF4-FFF2-40B4-BE49-F238E27FC236}">
                <a16:creationId xmlns:a16="http://schemas.microsoft.com/office/drawing/2014/main" id="{1191066B-0604-4F04-93A9-D54BD23C5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052736"/>
            <a:ext cx="8784976"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6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04587"/>
            <a:ext cx="7776864" cy="646321"/>
          </a:xfrm>
        </p:spPr>
        <p:txBody>
          <a:bodyPr wrap="square">
            <a:spAutoFit/>
          </a:bodyPr>
          <a:lstStyle/>
          <a:p>
            <a:r>
              <a:rPr lang="en-IN" altLang="en-US">
                <a:ea typeface="ヒラギノ角ゴ Pro W3" charset="-128"/>
              </a:rPr>
              <a:t>DES review</a:t>
            </a:r>
            <a:endParaRPr lang="en-US" sz="2800"/>
          </a:p>
        </p:txBody>
      </p:sp>
      <p:sp>
        <p:nvSpPr>
          <p:cNvPr id="3" name="TextBox 2">
            <a:extLst>
              <a:ext uri="{FF2B5EF4-FFF2-40B4-BE49-F238E27FC236}">
                <a16:creationId xmlns:a16="http://schemas.microsoft.com/office/drawing/2014/main" id="{01ABD2C7-18C2-45D9-9ABB-CBD0305BC5A0}"/>
              </a:ext>
            </a:extLst>
          </p:cNvPr>
          <p:cNvSpPr txBox="1"/>
          <p:nvPr/>
        </p:nvSpPr>
        <p:spPr>
          <a:xfrm>
            <a:off x="1841065" y="992720"/>
            <a:ext cx="2714205" cy="523220"/>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Security analysis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1841064" y="1430290"/>
                <a:ext cx="6140592" cy="528093"/>
              </a:xfrm>
              <a:prstGeom prst="rect">
                <a:avLst/>
              </a:prstGeom>
              <a:noFill/>
            </p:spPr>
            <p:txBody>
              <a:bodyPr wrap="none" rtlCol="0">
                <a:spAutoFit/>
              </a:bodyPr>
              <a:lstStyle/>
              <a:p>
                <a:r>
                  <a:rPr lang="en-US"/>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1841064" y="1430290"/>
                <a:ext cx="6140592" cy="528093"/>
              </a:xfrm>
              <a:prstGeom prst="rect">
                <a:avLst/>
              </a:prstGeom>
              <a:blipFill>
                <a:blip r:embed="rId3"/>
                <a:stretch>
                  <a:fillRect l="-1986" t="-11628" r="-1092"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1854425" y="1913913"/>
            <a:ext cx="2972289" cy="523220"/>
          </a:xfrm>
          <a:prstGeom prst="rect">
            <a:avLst/>
          </a:prstGeom>
          <a:noFill/>
        </p:spPr>
        <p:txBody>
          <a:bodyPr wrap="none" rtlCol="0">
            <a:spAutoFit/>
          </a:bodyPr>
          <a:lstStyle/>
          <a:p>
            <a:r>
              <a:rPr lang="en-US"/>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1735891" y="249289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1735892" y="3814323"/>
            <a:ext cx="8608581" cy="2076450"/>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1758299" y="5930117"/>
            <a:ext cx="8586173" cy="461665"/>
          </a:xfrm>
          <a:prstGeom prst="rect">
            <a:avLst/>
          </a:prstGeom>
        </p:spPr>
        <p:txBody>
          <a:bodyPr wrap="square">
            <a:spAutoFit/>
          </a:bodyPr>
          <a:lstStyle/>
          <a:p>
            <a:r>
              <a:rPr lang="en-US" sz="2400"/>
              <a:t>https://en.wikipedia.org/wiki/Data_Encryption_Standard</a:t>
            </a:r>
          </a:p>
        </p:txBody>
      </p:sp>
    </p:spTree>
    <p:extLst>
      <p:ext uri="{BB962C8B-B14F-4D97-AF65-F5344CB8AC3E}">
        <p14:creationId xmlns:p14="http://schemas.microsoft.com/office/powerpoint/2010/main" val="1867126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232D23C-0ADB-44E2-A948-BAC56D160A17}"/>
              </a:ext>
            </a:extLst>
          </p:cNvPr>
          <p:cNvSpPr>
            <a:spLocks noGrp="1"/>
          </p:cNvSpPr>
          <p:nvPr>
            <p:ph type="title"/>
          </p:nvPr>
        </p:nvSpPr>
        <p:spPr>
          <a:xfrm>
            <a:off x="1295500"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48131" name="Picture 12">
            <a:extLst>
              <a:ext uri="{FF2B5EF4-FFF2-40B4-BE49-F238E27FC236}">
                <a16:creationId xmlns:a16="http://schemas.microsoft.com/office/drawing/2014/main" id="{E1198029-BCF3-4923-BBF0-38ED272C6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88" y="1893833"/>
            <a:ext cx="9361040" cy="445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19608409-3AEF-41B4-B9E5-F79D1BBEED88}"/>
              </a:ext>
            </a:extLst>
          </p:cNvPr>
          <p:cNvSpPr>
            <a:spLocks noGrp="1"/>
          </p:cNvSpPr>
          <p:nvPr>
            <p:ph sz="quarter" idx="1"/>
          </p:nvPr>
        </p:nvSpPr>
        <p:spPr>
          <a:xfrm>
            <a:off x="403176" y="1055633"/>
            <a:ext cx="10685412" cy="838200"/>
          </a:xfrm>
        </p:spPr>
        <p:txBody>
          <a:bodyPr>
            <a:normAutofit/>
          </a:bodyPr>
          <a:lstStyle/>
          <a:p>
            <a:pPr eaLnBrk="1" hangingPunct="1"/>
            <a:r>
              <a:rPr lang="en-US" altLang="en-US" sz="2000">
                <a:solidFill>
                  <a:srgbClr val="595959"/>
                </a:solidFill>
                <a:ea typeface="ＭＳ Ｐゴシック" panose="020B0600070205080204" pitchFamily="34" charset="-128"/>
              </a:rPr>
              <a:t>In OFB mode, encipherment and decipherment use the encryption function of the underlying block cipher.</a:t>
            </a:r>
          </a:p>
          <a:p>
            <a:pPr eaLnBrk="1" hangingPunct="1"/>
            <a:endParaRPr lang="en-US" altLang="en-US" sz="1800">
              <a:solidFill>
                <a:srgbClr val="595959"/>
              </a:solidFill>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098F245-E09B-4372-8B5A-A3AAE31218ED}"/>
              </a:ext>
            </a:extLst>
          </p:cNvPr>
          <p:cNvSpPr>
            <a:spLocks noGrp="1" noChangeArrowheads="1"/>
          </p:cNvSpPr>
          <p:nvPr>
            <p:ph type="title"/>
          </p:nvPr>
        </p:nvSpPr>
        <p:spPr>
          <a:xfrm>
            <a:off x="1055440" y="0"/>
            <a:ext cx="9793088" cy="792163"/>
          </a:xfrm>
        </p:spPr>
        <p:txBody>
          <a:bodyPr/>
          <a:lstStyle/>
          <a:p>
            <a:pPr eaLnBrk="1" hangingPunct="1"/>
            <a:r>
              <a:rPr lang="en-AU" altLang="en-US">
                <a:ea typeface="ＭＳ Ｐゴシック" panose="020B0600070205080204" pitchFamily="34" charset="-128"/>
              </a:rPr>
              <a:t>Remarks on OFB</a:t>
            </a:r>
          </a:p>
        </p:txBody>
      </p:sp>
      <p:sp>
        <p:nvSpPr>
          <p:cNvPr id="49155" name="Rectangle 3">
            <a:extLst>
              <a:ext uri="{FF2B5EF4-FFF2-40B4-BE49-F238E27FC236}">
                <a16:creationId xmlns:a16="http://schemas.microsoft.com/office/drawing/2014/main" id="{8E74CE23-8857-4239-A2A9-63A0996E6F66}"/>
              </a:ext>
            </a:extLst>
          </p:cNvPr>
          <p:cNvSpPr>
            <a:spLocks noGrp="1" noChangeArrowheads="1"/>
          </p:cNvSpPr>
          <p:nvPr>
            <p:ph sz="quarter" idx="1"/>
          </p:nvPr>
        </p:nvSpPr>
        <p:spPr>
          <a:xfrm>
            <a:off x="417712" y="1219201"/>
            <a:ext cx="11438928" cy="4937125"/>
          </a:xfrm>
        </p:spPr>
        <p:txBody>
          <a:bodyPr/>
          <a:lstStyle/>
          <a:p>
            <a:pPr eaLnBrk="1" hangingPunct="1">
              <a:lnSpc>
                <a:spcPct val="90000"/>
              </a:lnSpc>
            </a:pPr>
            <a:r>
              <a:rPr lang="en-US" altLang="en-US" sz="2400">
                <a:ea typeface="ＭＳ Ｐゴシック" panose="020B0600070205080204" pitchFamily="34" charset="-128"/>
              </a:rPr>
              <a:t>Each bit in the ciphertext is independent of the previous bit or bits. This avoids error propagation</a:t>
            </a:r>
          </a:p>
          <a:p>
            <a:pPr eaLnBrk="1" hangingPunct="1">
              <a:lnSpc>
                <a:spcPct val="90000"/>
              </a:lnSpc>
            </a:pPr>
            <a:endParaRPr lang="en-US"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Pre-compute of forward cipher is possible</a:t>
            </a: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Security issue </a:t>
            </a:r>
          </a:p>
          <a:p>
            <a:pPr lvl="1" eaLnBrk="1" hangingPunct="1">
              <a:lnSpc>
                <a:spcPct val="90000"/>
              </a:lnSpc>
            </a:pPr>
            <a:r>
              <a:rPr lang="en-AU" altLang="en-US" sz="2100">
                <a:ea typeface="ＭＳ Ｐゴシック" panose="020B0600070205080204" pitchFamily="34" charset="-128"/>
              </a:rPr>
              <a:t>when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is known, the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output of the forward cipher function will be known</a:t>
            </a:r>
          </a:p>
          <a:p>
            <a:pPr lvl="1" eaLnBrk="1" hangingPunct="1">
              <a:lnSpc>
                <a:spcPct val="90000"/>
              </a:lnSpc>
            </a:pPr>
            <a:r>
              <a:rPr lang="en-AU" altLang="en-US" sz="2100">
                <a:ea typeface="ＭＳ Ｐゴシック" panose="020B0600070205080204" pitchFamily="34" charset="-128"/>
              </a:rPr>
              <a:t>Easily cover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block of other message with the same IV    </a:t>
            </a:r>
          </a:p>
          <a:p>
            <a:pPr lvl="1" eaLnBrk="1" hangingPunct="1">
              <a:lnSpc>
                <a:spcPct val="90000"/>
              </a:lnSpc>
            </a:pPr>
            <a:endParaRPr lang="en-AU" altLang="en-US" sz="21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Require that the IV is a nonce</a:t>
            </a:r>
            <a:r>
              <a:rPr lang="en-AU" altLang="en-US" sz="2100">
                <a:ea typeface="ＭＳ Ｐゴシック" panose="020B0600070205080204" pitchFamily="34" charset="-128"/>
              </a:rPr>
              <a:t>   </a:t>
            </a:r>
          </a:p>
          <a:p>
            <a:pPr lvl="1" eaLnBrk="1" hangingPunct="1">
              <a:lnSpc>
                <a:spcPct val="90000"/>
              </a:lnSpc>
            </a:pPr>
            <a:endParaRPr lang="en-AU" altLang="en-US" sz="2100">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EE4D7DA-4F94-4CDF-8745-0BA0FC40B77B}"/>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Counter (CTR)</a:t>
            </a:r>
            <a:endParaRPr lang="en-AU" altLang="en-US">
              <a:ea typeface="ＭＳ Ｐゴシック" panose="020B0600070205080204" pitchFamily="34" charset="-128"/>
            </a:endParaRPr>
          </a:p>
        </p:txBody>
      </p:sp>
      <p:sp>
        <p:nvSpPr>
          <p:cNvPr id="51203" name="Rectangle 3">
            <a:extLst>
              <a:ext uri="{FF2B5EF4-FFF2-40B4-BE49-F238E27FC236}">
                <a16:creationId xmlns:a16="http://schemas.microsoft.com/office/drawing/2014/main" id="{CAD9284F-B5B4-4B15-A832-B290806A6BCC}"/>
              </a:ext>
            </a:extLst>
          </p:cNvPr>
          <p:cNvSpPr>
            <a:spLocks noGrp="1" noChangeArrowheads="1"/>
          </p:cNvSpPr>
          <p:nvPr>
            <p:ph sz="quarter" idx="1"/>
          </p:nvPr>
        </p:nvSpPr>
        <p:spPr>
          <a:xfrm>
            <a:off x="479376" y="1219201"/>
            <a:ext cx="11640616" cy="4937125"/>
          </a:xfrm>
        </p:spPr>
        <p:txBody>
          <a:bodyPr/>
          <a:lstStyle/>
          <a:p>
            <a:pPr eaLnBrk="1" hangingPunct="1"/>
            <a:r>
              <a:rPr lang="en-US" altLang="en-US" sz="2400">
                <a:ea typeface="ＭＳ Ｐゴシック" panose="020B0600070205080204" pitchFamily="34" charset="-128"/>
              </a:rPr>
              <a:t>Encrypts counter value with the key rather than any feedback value (no feedback)</a:t>
            </a: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Counter for each plaintext will be different </a:t>
            </a:r>
          </a:p>
          <a:p>
            <a:pPr lvl="1" eaLnBrk="1" hangingPunct="1"/>
            <a:r>
              <a:rPr lang="en-US" altLang="en-US" sz="2000">
                <a:ea typeface="ＭＳ Ｐゴシック" panose="020B0600070205080204" pitchFamily="34" charset="-128"/>
              </a:rPr>
              <a:t>can be any function which produces a sequence which is guaranteed not to repeat for a long time</a:t>
            </a:r>
            <a:endParaRPr lang="en-US" altLang="en-US" sz="2100">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a:t>
            </a:r>
          </a:p>
          <a:p>
            <a:pPr lvl="1" eaLnBrk="1" hangingPunct="1">
              <a:buFontTx/>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p>
          <a:p>
            <a:pPr lvl="1" eaLnBrk="1" hangingPunct="1">
              <a:buFontTx/>
              <a:buNone/>
            </a:pPr>
            <a:r>
              <a:rPr lang="en-AU" altLang="en-US" sz="2200" b="1">
                <a:latin typeface="Courier New" panose="02070309020205020404" pitchFamily="49" charset="0"/>
                <a:ea typeface="ＭＳ Ｐゴシック" panose="020B0600070205080204" pitchFamily="34" charset="-128"/>
              </a:rPr>
              <a:t>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(i)</a:t>
            </a:r>
            <a:endParaRPr lang="en-US" altLang="en-US" sz="2200" b="1">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Uses: high-speed network encryptions</a:t>
            </a:r>
            <a:endParaRPr lang="en-AU" altLang="en-US" sz="2400">
              <a:ea typeface="ＭＳ Ｐゴシック"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DE210D2-6B4A-4075-A188-0C7FBBD43CBA}"/>
              </a:ext>
            </a:extLst>
          </p:cNvPr>
          <p:cNvSpPr>
            <a:spLocks noGrp="1"/>
          </p:cNvSpPr>
          <p:nvPr>
            <p:ph type="title"/>
          </p:nvPr>
        </p:nvSpPr>
        <p:spPr>
          <a:xfrm>
            <a:off x="1199456" y="80590"/>
            <a:ext cx="9793088" cy="792163"/>
          </a:xfrm>
        </p:spPr>
        <p:txBody>
          <a:bodyPr/>
          <a:lstStyle/>
          <a:p>
            <a:pPr eaLnBrk="1" hangingPunct="1"/>
            <a:r>
              <a:rPr lang="en-US" altLang="en-US">
                <a:ea typeface="ＭＳ Ｐゴシック" panose="020B0600070205080204" pitchFamily="34" charset="-128"/>
              </a:rPr>
              <a:t>CTR Scheme</a:t>
            </a:r>
          </a:p>
        </p:txBody>
      </p:sp>
      <p:pic>
        <p:nvPicPr>
          <p:cNvPr id="52228" name="Picture 18">
            <a:extLst>
              <a:ext uri="{FF2B5EF4-FFF2-40B4-BE49-F238E27FC236}">
                <a16:creationId xmlns:a16="http://schemas.microsoft.com/office/drawing/2014/main" id="{7933033C-0F08-46E5-B32A-2C1EF0B66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196752"/>
            <a:ext cx="10976048"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22530" name="Picture 2" descr="CTR encryption 2.svg">
            <a:extLst>
              <a:ext uri="{FF2B5EF4-FFF2-40B4-BE49-F238E27FC236}">
                <a16:creationId xmlns:a16="http://schemas.microsoft.com/office/drawing/2014/main" id="{F9D62360-8DD8-4010-B6BB-E26C9250F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44" y="1412776"/>
            <a:ext cx="10931911" cy="5040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61442" name="Picture 2" descr="CTR decryption 2.svg">
            <a:extLst>
              <a:ext uri="{FF2B5EF4-FFF2-40B4-BE49-F238E27FC236}">
                <a16:creationId xmlns:a16="http://schemas.microsoft.com/office/drawing/2014/main" id="{E480CD12-95BC-4E6C-A4ED-A3D74A31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10" y="1124744"/>
            <a:ext cx="11158779"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30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9894A33-283F-4F7E-9661-F59B976ED003}"/>
              </a:ext>
            </a:extLst>
          </p:cNvPr>
          <p:cNvSpPr>
            <a:spLocks noGrp="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55299" name="Picture 12">
            <a:extLst>
              <a:ext uri="{FF2B5EF4-FFF2-40B4-BE49-F238E27FC236}">
                <a16:creationId xmlns:a16="http://schemas.microsoft.com/office/drawing/2014/main" id="{B33A07DC-CAC5-4CBE-A1B6-2E6A1EB60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8" y="1168758"/>
            <a:ext cx="10542376" cy="514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015D5FB-2DDE-4DEF-942A-E26930F483E3}"/>
              </a:ext>
            </a:extLst>
          </p:cNvPr>
          <p:cNvSpPr>
            <a:spLocks noGrp="1" noChangeArrowheads="1"/>
          </p:cNvSpPr>
          <p:nvPr>
            <p:ph type="title"/>
          </p:nvPr>
        </p:nvSpPr>
        <p:spPr>
          <a:xfrm>
            <a:off x="1199456" y="19108"/>
            <a:ext cx="9793088"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CTR</a:t>
            </a:r>
          </a:p>
        </p:txBody>
      </p:sp>
      <p:sp>
        <p:nvSpPr>
          <p:cNvPr id="56324" name="Rectangle 3">
            <a:extLst>
              <a:ext uri="{FF2B5EF4-FFF2-40B4-BE49-F238E27FC236}">
                <a16:creationId xmlns:a16="http://schemas.microsoft.com/office/drawing/2014/main" id="{9A5EE987-22B8-44D4-9531-A98FB9E0E552}"/>
              </a:ext>
            </a:extLst>
          </p:cNvPr>
          <p:cNvSpPr>
            <a:spLocks noGrp="1" noChangeArrowheads="1"/>
          </p:cNvSpPr>
          <p:nvPr>
            <p:ph sz="quarter" idx="1"/>
          </p:nvPr>
        </p:nvSpPr>
        <p:spPr>
          <a:xfrm>
            <a:off x="493912" y="1340769"/>
            <a:ext cx="11074696" cy="4525963"/>
          </a:xfrm>
        </p:spPr>
        <p:txBody>
          <a:bodyPr/>
          <a:lstStyle/>
          <a:p>
            <a:pPr eaLnBrk="1" hangingPunct="1">
              <a:lnSpc>
                <a:spcPct val="120000"/>
              </a:lnSpc>
            </a:pPr>
            <a:r>
              <a:rPr lang="en-AU" altLang="en-US" sz="2400">
                <a:ea typeface="ＭＳ Ｐゴシック" panose="020B0600070205080204" pitchFamily="34" charset="-128"/>
                <a:cs typeface="Arial" panose="020B0604020202020204" pitchFamily="34" charset="0"/>
              </a:rPr>
              <a:t>Strengthes:  </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Needs only the encryption algorithm</a:t>
            </a:r>
          </a:p>
          <a:p>
            <a:pPr lvl="1" eaLnBrk="1" hangingPunct="1">
              <a:lnSpc>
                <a:spcPct val="120000"/>
              </a:lnSpc>
            </a:pPr>
            <a:r>
              <a:rPr lang="en-US" altLang="en-US" sz="2000">
                <a:ea typeface="ＭＳ Ｐゴシック" panose="020B0600070205080204" pitchFamily="34" charset="-128"/>
                <a:cs typeface="Arial" panose="020B0604020202020204" pitchFamily="34" charset="0"/>
              </a:rPr>
              <a:t>Random access to encrypted data blocks</a:t>
            </a:r>
          </a:p>
          <a:p>
            <a:pPr lvl="2" eaLnBrk="1" hangingPunct="1">
              <a:lnSpc>
                <a:spcPct val="120000"/>
              </a:lnSpc>
            </a:pPr>
            <a:r>
              <a:rPr lang="en-AU" altLang="en-US">
                <a:ea typeface="ＭＳ Ｐゴシック" panose="020B0600070205080204" pitchFamily="34" charset="-128"/>
                <a:cs typeface="Arial" panose="020B0604020202020204" pitchFamily="34" charset="0"/>
              </a:rPr>
              <a:t>blocks can be processed (encrypted or decrypted) in parallel</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Simple; fast encryption/decryption</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eaLnBrk="1" hangingPunct="1">
              <a:lnSpc>
                <a:spcPct val="120000"/>
              </a:lnSpc>
            </a:pPr>
            <a:r>
              <a:rPr lang="en-AU" altLang="en-US" sz="2400">
                <a:ea typeface="ＭＳ Ｐゴシック" panose="020B0600070205080204" pitchFamily="34" charset="-128"/>
                <a:cs typeface="Arial" panose="020B0604020202020204" pitchFamily="34" charset="0"/>
              </a:rPr>
              <a:t>Counter must be </a:t>
            </a:r>
          </a:p>
          <a:p>
            <a:pPr lvl="1" eaLnBrk="1" hangingPunct="1"/>
            <a:r>
              <a:rPr lang="en-US" altLang="en-US" sz="2100">
                <a:ea typeface="ＭＳ Ｐゴシック" panose="020B0600070205080204" pitchFamily="34" charset="-128"/>
              </a:rPr>
              <a:t>Must be unknown and unpredictable</a:t>
            </a:r>
          </a:p>
          <a:p>
            <a:pPr lvl="1" eaLnBrk="1" hangingPunct="1"/>
            <a:r>
              <a:rPr lang="en-US" altLang="en-US" sz="2100">
                <a:ea typeface="ＭＳ Ｐゴシック" panose="020B0600070205080204" pitchFamily="34" charset="-128"/>
              </a:rPr>
              <a:t>pseudo-randomness in the key stream is a goal</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lvl="1" eaLnBrk="1" hangingPunct="1"/>
            <a:endParaRPr lang="en-AU" altLang="en-US" sz="2000">
              <a:ea typeface="ＭＳ Ｐゴシック" panose="020B0600070205080204" pitchFamily="34" charset="-128"/>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37668C-A649-41D7-A2BE-98949457207A}"/>
              </a:ext>
            </a:extLst>
          </p:cNvPr>
          <p:cNvSpPr>
            <a:spLocks noGrp="1" noChangeArrowheads="1"/>
          </p:cNvSpPr>
          <p:nvPr>
            <p:ph type="title"/>
          </p:nvPr>
        </p:nvSpPr>
        <p:spPr>
          <a:xfrm>
            <a:off x="1217712" y="0"/>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Remark on each mode</a:t>
            </a:r>
          </a:p>
        </p:txBody>
      </p:sp>
      <p:sp>
        <p:nvSpPr>
          <p:cNvPr id="59396" name="Rectangle 3">
            <a:extLst>
              <a:ext uri="{FF2B5EF4-FFF2-40B4-BE49-F238E27FC236}">
                <a16:creationId xmlns:a16="http://schemas.microsoft.com/office/drawing/2014/main" id="{1A5EDC7D-FE4C-4E8C-A4DD-575F75AAAFD9}"/>
              </a:ext>
            </a:extLst>
          </p:cNvPr>
          <p:cNvSpPr>
            <a:spLocks noGrp="1" noChangeArrowheads="1"/>
          </p:cNvSpPr>
          <p:nvPr>
            <p:ph sz="quarter" idx="1"/>
          </p:nvPr>
        </p:nvSpPr>
        <p:spPr>
          <a:xfrm>
            <a:off x="1217712" y="1219201"/>
            <a:ext cx="9198768" cy="4937125"/>
          </a:xfrm>
        </p:spPr>
        <p:txBody>
          <a:bodyPr/>
          <a:lstStyle/>
          <a:p>
            <a:pPr eaLnBrk="1" hangingPunct="1"/>
            <a:r>
              <a:rPr lang="en-US" altLang="en-US">
                <a:ea typeface="ＭＳ Ｐゴシック" panose="020B0600070205080204" pitchFamily="34" charset="-128"/>
              </a:rPr>
              <a:t>Basically two types: </a:t>
            </a:r>
          </a:p>
          <a:p>
            <a:pPr lvl="1" eaLnBrk="1" hangingPunct="1"/>
            <a:r>
              <a:rPr lang="en-US" altLang="en-US">
                <a:ea typeface="ＭＳ Ｐゴシック" panose="020B0600070205080204" pitchFamily="34" charset="-128"/>
              </a:rPr>
              <a:t>block cipher </a:t>
            </a:r>
          </a:p>
          <a:p>
            <a:pPr lvl="1" eaLnBrk="1" hangingPunct="1"/>
            <a:r>
              <a:rPr lang="en-US" altLang="en-US">
                <a:ea typeface="ＭＳ Ｐゴシック" panose="020B0600070205080204" pitchFamily="34" charset="-128"/>
              </a:rPr>
              <a:t>stream cipher</a:t>
            </a:r>
          </a:p>
          <a:p>
            <a:pPr eaLnBrk="1" hangingPunct="1"/>
            <a:r>
              <a:rPr lang="en-US" altLang="en-US">
                <a:ea typeface="ＭＳ Ｐゴシック" panose="020B0600070205080204" pitchFamily="34" charset="-128"/>
              </a:rPr>
              <a:t>CBC is an excellent block cipher</a:t>
            </a:r>
          </a:p>
          <a:p>
            <a:pPr eaLnBrk="1" hangingPunct="1"/>
            <a:r>
              <a:rPr lang="en-US" altLang="en-US">
                <a:ea typeface="ＭＳ Ｐゴシック" panose="020B0600070205080204" pitchFamily="34" charset="-128"/>
              </a:rPr>
              <a:t>CFB, OFB, and CTR are stream ciphers</a:t>
            </a:r>
          </a:p>
          <a:p>
            <a:pPr eaLnBrk="1" hangingPunct="1"/>
            <a:r>
              <a:rPr lang="en-US" altLang="en-US">
                <a:ea typeface="ＭＳ Ｐゴシック" panose="020B0600070205080204" pitchFamily="34" charset="-128"/>
              </a:rPr>
              <a:t>CTR is faster because simpler and it allows parallel processing</a:t>
            </a:r>
          </a:p>
          <a:p>
            <a:pPr eaLnBrk="1" hangingPunct="1"/>
            <a:endParaRPr lang="en-US" altLang="en-US">
              <a:ea typeface="ＭＳ Ｐゴシック" panose="020B0600070205080204" pitchFamily="34" charset="-128"/>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05D9319-4629-436D-B38D-08B96E9104CF}"/>
              </a:ext>
            </a:extLst>
          </p:cNvPr>
          <p:cNvSpPr>
            <a:spLocks noGrp="1"/>
          </p:cNvSpPr>
          <p:nvPr>
            <p:ph type="title"/>
          </p:nvPr>
        </p:nvSpPr>
        <p:spPr>
          <a:xfrm>
            <a:off x="1235460" y="116632"/>
            <a:ext cx="9793088" cy="792163"/>
          </a:xfrm>
        </p:spPr>
        <p:txBody>
          <a:bodyPr/>
          <a:lstStyle/>
          <a:p>
            <a:r>
              <a:rPr lang="en-US" altLang="en-US">
                <a:ea typeface="ＭＳ Ｐゴシック" panose="020B0600070205080204" pitchFamily="34" charset="-128"/>
              </a:rPr>
              <a:t>Modes and IV</a:t>
            </a:r>
          </a:p>
        </p:txBody>
      </p:sp>
      <p:sp>
        <p:nvSpPr>
          <p:cNvPr id="60419" name="Content Placeholder 2">
            <a:extLst>
              <a:ext uri="{FF2B5EF4-FFF2-40B4-BE49-F238E27FC236}">
                <a16:creationId xmlns:a16="http://schemas.microsoft.com/office/drawing/2014/main" id="{E3E9AAE2-512F-4FD5-A6A0-8051A57443B7}"/>
              </a:ext>
            </a:extLst>
          </p:cNvPr>
          <p:cNvSpPr>
            <a:spLocks noGrp="1"/>
          </p:cNvSpPr>
          <p:nvPr>
            <p:ph sz="quarter" idx="1"/>
          </p:nvPr>
        </p:nvSpPr>
        <p:spPr>
          <a:xfrm>
            <a:off x="623392" y="1219201"/>
            <a:ext cx="11017224" cy="4937125"/>
          </a:xfrm>
        </p:spPr>
        <p:txBody>
          <a:bodyPr/>
          <a:lstStyle/>
          <a:p>
            <a:r>
              <a:rPr lang="en-US" altLang="en-US">
                <a:ea typeface="ＭＳ Ｐゴシック" panose="020B0600070205080204" pitchFamily="34" charset="-128"/>
              </a:rPr>
              <a:t>An IV has different security requirements than a key</a:t>
            </a:r>
          </a:p>
          <a:p>
            <a:r>
              <a:rPr lang="en-US" altLang="en-US">
                <a:ea typeface="ＭＳ Ｐゴシック" panose="020B0600070205080204" pitchFamily="34" charset="-128"/>
              </a:rPr>
              <a:t>Generally, an IV will not be reused under the same key </a:t>
            </a:r>
          </a:p>
          <a:p>
            <a:r>
              <a:rPr lang="en-US" altLang="en-US">
                <a:ea typeface="ＭＳ Ｐゴシック" panose="020B0600070205080204" pitchFamily="34" charset="-128"/>
              </a:rPr>
              <a:t>CBC and CFB </a:t>
            </a:r>
          </a:p>
          <a:p>
            <a:pPr lvl="1"/>
            <a:r>
              <a:rPr lang="en-US" altLang="en-US">
                <a:ea typeface="ＭＳ Ｐゴシック" panose="020B0600070205080204" pitchFamily="34" charset="-128"/>
              </a:rPr>
              <a:t>reusing an IV leaks some information about the first block of plaintext, and about any common prefix shared by the two messages</a:t>
            </a:r>
          </a:p>
          <a:p>
            <a:r>
              <a:rPr lang="en-US" altLang="en-US">
                <a:ea typeface="ＭＳ Ｐゴシック" panose="020B0600070205080204" pitchFamily="34" charset="-128"/>
              </a:rPr>
              <a:t>OFB and CTR</a:t>
            </a:r>
          </a:p>
          <a:p>
            <a:pPr lvl="1"/>
            <a:r>
              <a:rPr lang="en-US" altLang="en-US">
                <a:ea typeface="ＭＳ Ｐゴシック" panose="020B0600070205080204" pitchFamily="34" charset="-128"/>
              </a:rPr>
              <a:t>reusing an IV completely destroys security</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04528" y="1196752"/>
            <a:ext cx="8278688" cy="4967287"/>
          </a:xfrm>
        </p:spPr>
        <p:txBody>
          <a:bodyPr/>
          <a:lstStyle/>
          <a:p>
            <a:pPr eaLnBrk="1" hangingPunct="1">
              <a:spcBef>
                <a:spcPct val="25000"/>
              </a:spcBef>
            </a:pPr>
            <a:r>
              <a:rPr lang="en-GB" altLang="en-US"/>
              <a:t>Stream Cipher</a:t>
            </a:r>
          </a:p>
          <a:p>
            <a:pPr eaLnBrk="1" hangingPunct="1">
              <a:spcBef>
                <a:spcPct val="25000"/>
              </a:spcBef>
            </a:pPr>
            <a:r>
              <a:rPr lang="en-GB" altLang="en-US"/>
              <a:t>Block cipher</a:t>
            </a:r>
          </a:p>
          <a:p>
            <a:pPr lvl="1" eaLnBrk="1" hangingPunct="1">
              <a:spcBef>
                <a:spcPct val="25000"/>
              </a:spcBef>
            </a:pPr>
            <a:r>
              <a:rPr lang="en-GB" altLang="en-US"/>
              <a:t>Data Encryption Standard (DES)</a:t>
            </a:r>
          </a:p>
          <a:p>
            <a:pPr lvl="1" eaLnBrk="1" hangingPunct="1">
              <a:spcBef>
                <a:spcPct val="25000"/>
              </a:spcBef>
            </a:pPr>
            <a:r>
              <a:rPr lang="en-GB" altLang="en-US">
                <a:solidFill>
                  <a:srgbClr val="FF0000"/>
                </a:solidFill>
              </a:rPr>
              <a:t>Advanced Encryption Standard (AES)</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extLst>
      <p:ext uri="{BB962C8B-B14F-4D97-AF65-F5344CB8AC3E}">
        <p14:creationId xmlns:p14="http://schemas.microsoft.com/office/powerpoint/2010/main" val="2022642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A9ED12BE-EE53-4DF7-B9D0-A293C60421CE}"/>
              </a:ext>
            </a:extLst>
          </p:cNvPr>
          <p:cNvSpPr>
            <a:spLocks noGrp="1" noChangeArrowheads="1"/>
          </p:cNvSpPr>
          <p:nvPr>
            <p:ph type="title"/>
          </p:nvPr>
        </p:nvSpPr>
        <p:spPr>
          <a:xfrm>
            <a:off x="1271464" y="-101904"/>
            <a:ext cx="8229600" cy="1102568"/>
          </a:xfrm>
        </p:spPr>
        <p:txBody>
          <a:bodyPr/>
          <a:lstStyle/>
          <a:p>
            <a:pPr eaLnBrk="1" hangingPunct="1"/>
            <a:r>
              <a:rPr lang="en-US" altLang="en-US">
                <a:ea typeface="ＭＳ Ｐゴシック" panose="020B0600070205080204" pitchFamily="34" charset="-128"/>
                <a:cs typeface="Arial" panose="020B0604020202020204" pitchFamily="34" charset="0"/>
              </a:rPr>
              <a:t>CBC and CTR comparison</a:t>
            </a:r>
          </a:p>
        </p:txBody>
      </p:sp>
      <p:graphicFrame>
        <p:nvGraphicFramePr>
          <p:cNvPr id="34849" name="Group 33">
            <a:extLst>
              <a:ext uri="{FF2B5EF4-FFF2-40B4-BE49-F238E27FC236}">
                <a16:creationId xmlns:a16="http://schemas.microsoft.com/office/drawing/2014/main" id="{5F8F6ECD-BEA4-4621-ACC3-A5B01D354B46}"/>
              </a:ext>
            </a:extLst>
          </p:cNvPr>
          <p:cNvGraphicFramePr>
            <a:graphicFrameLocks noGrp="1"/>
          </p:cNvGraphicFramePr>
          <p:nvPr>
            <p:ph type="tbl" idx="1"/>
            <p:extLst>
              <p:ext uri="{D42A27DB-BD31-4B8C-83A1-F6EECF244321}">
                <p14:modId xmlns:p14="http://schemas.microsoft.com/office/powerpoint/2010/main" val="2775678173"/>
              </p:ext>
            </p:extLst>
          </p:nvPr>
        </p:nvGraphicFramePr>
        <p:xfrm>
          <a:off x="1981200" y="1676400"/>
          <a:ext cx="8229600" cy="4267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31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Padding needed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padding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2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parallel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Parallel processing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Separate encryption and decryption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Encryption function alone is enough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Random IV or a nonce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Unique nonce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25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leaks some information about initial plaintext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will leak information about the entire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F51FC1D-224B-4BEE-8D7E-2501D9C81E85}"/>
              </a:ext>
            </a:extLst>
          </p:cNvPr>
          <p:cNvSpPr>
            <a:spLocks noGrp="1"/>
          </p:cNvSpPr>
          <p:nvPr>
            <p:ph type="title"/>
          </p:nvPr>
        </p:nvSpPr>
        <p:spPr>
          <a:xfrm>
            <a:off x="1415480" y="116632"/>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Comparison of Different Modes</a:t>
            </a:r>
          </a:p>
        </p:txBody>
      </p:sp>
      <p:pic>
        <p:nvPicPr>
          <p:cNvPr id="62467" name="Picture 3">
            <a:extLst>
              <a:ext uri="{FF2B5EF4-FFF2-40B4-BE49-F238E27FC236}">
                <a16:creationId xmlns:a16="http://schemas.microsoft.com/office/drawing/2014/main" id="{84A0AA34-9C50-4066-BB2D-357880632F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1196752"/>
            <a:ext cx="10391721" cy="47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BA4ED868-FC6D-43E4-9673-AE90CF9E5E97}"/>
              </a:ext>
            </a:extLst>
          </p:cNvPr>
          <p:cNvSpPr>
            <a:spLocks noGrp="1" noChangeArrowheads="1"/>
          </p:cNvSpPr>
          <p:nvPr>
            <p:ph type="title"/>
          </p:nvPr>
        </p:nvSpPr>
        <p:spPr>
          <a:xfrm>
            <a:off x="1055440" y="0"/>
            <a:ext cx="8229600" cy="838200"/>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37951" name="Group 63">
            <a:extLst>
              <a:ext uri="{FF2B5EF4-FFF2-40B4-BE49-F238E27FC236}">
                <a16:creationId xmlns:a16="http://schemas.microsoft.com/office/drawing/2014/main" id="{48B2E410-B9A7-44BA-8793-7A5DB91C80C5}"/>
              </a:ext>
            </a:extLst>
          </p:cNvPr>
          <p:cNvGraphicFramePr>
            <a:graphicFrameLocks noGrp="1"/>
          </p:cNvGraphicFramePr>
          <p:nvPr>
            <p:ph type="tbl" idx="1"/>
            <p:extLst>
              <p:ext uri="{D42A27DB-BD31-4B8C-83A1-F6EECF244321}">
                <p14:modId xmlns:p14="http://schemas.microsoft.com/office/powerpoint/2010/main" val="4271984509"/>
              </p:ext>
            </p:extLst>
          </p:nvPr>
        </p:nvGraphicFramePr>
        <p:xfrm>
          <a:off x="1981200" y="1600200"/>
          <a:ext cx="8939336" cy="4439537"/>
        </p:xfrm>
        <a:graphic>
          <a:graphicData uri="http://schemas.openxmlformats.org/drawingml/2006/table">
            <a:tbl>
              <a:tblPr/>
              <a:tblGrid>
                <a:gridCol w="1572466">
                  <a:extLst>
                    <a:ext uri="{9D8B030D-6E8A-4147-A177-3AD203B41FA5}">
                      <a16:colId xmlns:a16="http://schemas.microsoft.com/office/drawing/2014/main" val="20000"/>
                    </a:ext>
                  </a:extLst>
                </a:gridCol>
                <a:gridCol w="4387091">
                  <a:extLst>
                    <a:ext uri="{9D8B030D-6E8A-4147-A177-3AD203B41FA5}">
                      <a16:colId xmlns:a16="http://schemas.microsoft.com/office/drawing/2014/main" val="20001"/>
                    </a:ext>
                  </a:extLst>
                </a:gridCol>
                <a:gridCol w="2979779">
                  <a:extLst>
                    <a:ext uri="{9D8B030D-6E8A-4147-A177-3AD203B41FA5}">
                      <a16:colId xmlns:a16="http://schemas.microsoft.com/office/drawing/2014/main" val="20002"/>
                    </a:ext>
                  </a:extLst>
                </a:gridCol>
              </a:tblGrid>
              <a:tr h="8555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Mode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Description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Application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ECB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 encoded separately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Secure transmission of encryption key</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689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CBC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blocks are XORed with preceding 64-bit ciphertext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Commonly used method.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CFB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 bits are processed at a time and used similar to CBC</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Primary stream cipher.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8C20E768-A6E3-4CBB-9A8D-8B69AE5A1AEB}"/>
              </a:ext>
            </a:extLst>
          </p:cNvPr>
          <p:cNvSpPr>
            <a:spLocks noGrp="1" noChangeArrowheads="1"/>
          </p:cNvSpPr>
          <p:nvPr>
            <p:ph type="title"/>
          </p:nvPr>
        </p:nvSpPr>
        <p:spPr>
          <a:xfrm>
            <a:off x="1415480" y="0"/>
            <a:ext cx="8229600" cy="944562"/>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42038" name="Group 54">
            <a:extLst>
              <a:ext uri="{FF2B5EF4-FFF2-40B4-BE49-F238E27FC236}">
                <a16:creationId xmlns:a16="http://schemas.microsoft.com/office/drawing/2014/main" id="{299BD7F3-DE64-4D4F-A7F7-2712E6A72E21}"/>
              </a:ext>
            </a:extLst>
          </p:cNvPr>
          <p:cNvGraphicFramePr>
            <a:graphicFrameLocks noGrp="1"/>
          </p:cNvGraphicFramePr>
          <p:nvPr>
            <p:ph type="tbl" idx="1"/>
            <p:extLst>
              <p:ext uri="{D42A27DB-BD31-4B8C-83A1-F6EECF244321}">
                <p14:modId xmlns:p14="http://schemas.microsoft.com/office/powerpoint/2010/main" val="825457687"/>
              </p:ext>
            </p:extLst>
          </p:nvPr>
        </p:nvGraphicFramePr>
        <p:xfrm>
          <a:off x="2209800" y="1600200"/>
          <a:ext cx="8854752" cy="4493096"/>
        </p:xfrm>
        <a:graphic>
          <a:graphicData uri="http://schemas.openxmlformats.org/drawingml/2006/table">
            <a:tbl>
              <a:tblPr/>
              <a:tblGrid>
                <a:gridCol w="1637906">
                  <a:extLst>
                    <a:ext uri="{9D8B030D-6E8A-4147-A177-3AD203B41FA5}">
                      <a16:colId xmlns:a16="http://schemas.microsoft.com/office/drawing/2014/main" val="20000"/>
                    </a:ext>
                  </a:extLst>
                </a:gridCol>
                <a:gridCol w="3773331">
                  <a:extLst>
                    <a:ext uri="{9D8B030D-6E8A-4147-A177-3AD203B41FA5}">
                      <a16:colId xmlns:a16="http://schemas.microsoft.com/office/drawing/2014/main" val="20001"/>
                    </a:ext>
                  </a:extLst>
                </a:gridCol>
                <a:gridCol w="3443515">
                  <a:extLst>
                    <a:ext uri="{9D8B030D-6E8A-4147-A177-3AD203B41FA5}">
                      <a16:colId xmlns:a16="http://schemas.microsoft.com/office/drawing/2014/main" val="20002"/>
                    </a:ext>
                  </a:extLst>
                </a:gridCol>
              </a:tblGrid>
              <a:tr h="832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6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OFB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Similar to CFB except that the output is fed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Stream cipher well suited for transmission over noisy channels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49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CTR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Key calculated using the nonce and the counter value.  Counter is incremented for each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General purpose block oriented transmission.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Used for high-speed communications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294F5BE-6592-4D35-9498-DF9372967F1D}"/>
              </a:ext>
            </a:extLst>
          </p:cNvPr>
          <p:cNvSpPr>
            <a:spLocks noGrp="1" noChangeArrowheads="1"/>
          </p:cNvSpPr>
          <p:nvPr>
            <p:ph type="title"/>
          </p:nvPr>
        </p:nvSpPr>
        <p:spPr>
          <a:xfrm>
            <a:off x="1271464" y="103517"/>
            <a:ext cx="7344816" cy="792163"/>
          </a:xfrm>
        </p:spPr>
        <p:txBody>
          <a:bodyPr/>
          <a:lstStyle/>
          <a:p>
            <a:pPr eaLnBrk="1" hangingPunct="1"/>
            <a:r>
              <a:rPr lang="en-US" altLang="en-US">
                <a:ea typeface="ＭＳ Ｐゴシック" panose="020B0600070205080204" pitchFamily="34" charset="-128"/>
              </a:rPr>
              <a:t>Final Notes</a:t>
            </a:r>
            <a:endParaRPr lang="en-US" altLang="en-US">
              <a:ea typeface="ＭＳ Ｐゴシック" panose="020B0600070205080204" pitchFamily="34" charset="-128"/>
              <a:cs typeface="Arial" panose="020B0604020202020204" pitchFamily="34" charset="0"/>
            </a:endParaRPr>
          </a:p>
        </p:txBody>
      </p:sp>
      <p:sp>
        <p:nvSpPr>
          <p:cNvPr id="65540" name="Rectangle 3">
            <a:extLst>
              <a:ext uri="{FF2B5EF4-FFF2-40B4-BE49-F238E27FC236}">
                <a16:creationId xmlns:a16="http://schemas.microsoft.com/office/drawing/2014/main" id="{14AA0E90-A7A0-444F-95B3-C705114CA164}"/>
              </a:ext>
            </a:extLst>
          </p:cNvPr>
          <p:cNvSpPr>
            <a:spLocks noGrp="1" noChangeArrowheads="1"/>
          </p:cNvSpPr>
          <p:nvPr>
            <p:ph sz="quarter" idx="1"/>
          </p:nvPr>
        </p:nvSpPr>
        <p:spPr>
          <a:xfrm>
            <a:off x="767408" y="1196752"/>
            <a:ext cx="11161240" cy="4937125"/>
          </a:xfrm>
        </p:spPr>
        <p:txBody>
          <a:bodyPr/>
          <a:lstStyle/>
          <a:p>
            <a:pPr eaLnBrk="1" hangingPunct="1"/>
            <a:r>
              <a:rPr lang="en-US" altLang="en-US" sz="2400">
                <a:ea typeface="ＭＳ Ｐゴシック" panose="020B0600070205080204" pitchFamily="34" charset="-128"/>
              </a:rPr>
              <a:t>ECB, CBC, OFB, CFB, CTR, and XTS modes only provide confidentiality</a:t>
            </a:r>
          </a:p>
          <a:p>
            <a:pPr eaLnBrk="1" hangingPunct="1"/>
            <a:endParaRPr lang="en-US" altLang="en-US" sz="1200">
              <a:ea typeface="ＭＳ Ｐゴシック" panose="020B0600070205080204" pitchFamily="34" charset="-128"/>
            </a:endParaRPr>
          </a:p>
          <a:p>
            <a:pPr eaLnBrk="1" hangingPunct="1"/>
            <a:r>
              <a:rPr lang="en-US" altLang="en-US" sz="2400">
                <a:ea typeface="ＭＳ Ｐゴシック" panose="020B0600070205080204" pitchFamily="34" charset="-128"/>
              </a:rPr>
              <a:t>To ensure an encrypted message is not accidentally modified or maliciously tampered requires a separate Message Authentication Code (MAC)</a:t>
            </a:r>
          </a:p>
          <a:p>
            <a:pPr eaLnBrk="1" hangingPunct="1"/>
            <a:endParaRPr lang="en-US" altLang="en-US" sz="1400">
              <a:ea typeface="ＭＳ Ｐゴシック" panose="020B0600070205080204" pitchFamily="34" charset="-128"/>
            </a:endParaRPr>
          </a:p>
          <a:p>
            <a:pPr eaLnBrk="1" hangingPunct="1"/>
            <a:r>
              <a:rPr lang="en-US" altLang="en-US" sz="2400">
                <a:ea typeface="ＭＳ Ｐゴシック" panose="020B0600070205080204" pitchFamily="34" charset="-128"/>
              </a:rPr>
              <a:t>Several MAC schemes</a:t>
            </a:r>
          </a:p>
          <a:p>
            <a:pPr lvl="1" eaLnBrk="1" hangingPunct="1"/>
            <a:r>
              <a:rPr lang="en-US" altLang="en-US" sz="2000">
                <a:ea typeface="ＭＳ Ｐゴシック" panose="020B0600070205080204" pitchFamily="34" charset="-128"/>
              </a:rPr>
              <a:t>HMAC, CMAC and GMAC </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But.. compositing a confidentiality mode with an authenticity mode could be difficult and error prone</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New modes combined confidentiality and data integrity into a single cryptographic primitive</a:t>
            </a:r>
          </a:p>
          <a:p>
            <a:pPr lvl="1" eaLnBrk="1" hangingPunct="1"/>
            <a:r>
              <a:rPr lang="en-US" altLang="en-US" sz="2400">
                <a:ea typeface="ＭＳ Ｐゴシック" panose="020B0600070205080204" pitchFamily="34" charset="-128"/>
              </a:rPr>
              <a:t>CCM, GCM, CWC, EAX, IAPM and OCB</a:t>
            </a:r>
          </a:p>
          <a:p>
            <a:pPr eaLnBrk="1" hangingPunct="1"/>
            <a:endParaRPr lang="en-US" altLang="en-US" sz="2400">
              <a:ea typeface="ＭＳ Ｐゴシック" panose="020B0600070205080204" pitchFamily="34" charset="-128"/>
            </a:endParaRPr>
          </a:p>
          <a:p>
            <a:pPr eaLnBrk="1" hangingPunct="1"/>
            <a:endParaRPr lang="en-US" altLang="en-US" sz="240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DC5213F-42A5-47E6-BC6E-F03F941F437E}"/>
              </a:ext>
            </a:extLst>
          </p:cNvPr>
          <p:cNvSpPr>
            <a:spLocks noGrp="1"/>
          </p:cNvSpPr>
          <p:nvPr>
            <p:ph type="body" idx="4294967295"/>
          </p:nvPr>
        </p:nvSpPr>
        <p:spPr>
          <a:xfrm>
            <a:off x="168696" y="1014160"/>
            <a:ext cx="11831960" cy="5867400"/>
          </a:xfrm>
        </p:spPr>
        <p:txBody>
          <a:bodyPr/>
          <a:lstStyle/>
          <a:p>
            <a:pPr eaLnBrk="1" hangingPunct="1">
              <a:buFont typeface="Wingdings" panose="05000000000000000000" pitchFamily="2" charset="2"/>
              <a:buChar char="ü"/>
            </a:pPr>
            <a:r>
              <a:rPr lang="en-US" altLang="zh-CN" sz="2800">
                <a:ea typeface="宋体" panose="02010600030101010101" pitchFamily="2" charset="-122"/>
              </a:rPr>
              <a:t>Advanced Encryption Standard competition began in 1997</a:t>
            </a:r>
          </a:p>
          <a:p>
            <a:pPr eaLnBrk="1" hangingPunct="1">
              <a:buFont typeface="Wingdings" panose="05000000000000000000" pitchFamily="2" charset="2"/>
              <a:buChar char="ü"/>
            </a:pPr>
            <a:r>
              <a:rPr lang="en-US" altLang="zh-CN" sz="2800" err="1">
                <a:ea typeface="宋体" panose="02010600030101010101" pitchFamily="2" charset="-122"/>
              </a:rPr>
              <a:t>Rijndael</a:t>
            </a:r>
            <a:r>
              <a:rPr lang="en-US" altLang="zh-CN" sz="2800">
                <a:ea typeface="宋体" panose="02010600030101010101" pitchFamily="2" charset="-122"/>
              </a:rPr>
              <a:t> was selected to be the new AES in 2001 </a:t>
            </a:r>
          </a:p>
          <a:p>
            <a:pPr eaLnBrk="1" hangingPunct="1">
              <a:buFont typeface="Wingdings" panose="05000000000000000000" pitchFamily="2" charset="2"/>
              <a:buChar char="ü"/>
            </a:pPr>
            <a:r>
              <a:rPr lang="en-US" altLang="zh-CN" sz="2800">
                <a:ea typeface="宋体" panose="02010600030101010101" pitchFamily="2" charset="-122"/>
              </a:rPr>
              <a:t>AES basic structures:</a:t>
            </a:r>
          </a:p>
          <a:p>
            <a:pPr lvl="1" eaLnBrk="1" hangingPunct="1">
              <a:buFont typeface="Wingdings" panose="05000000000000000000" pitchFamily="2" charset="2"/>
              <a:buChar char=""/>
            </a:pPr>
            <a:r>
              <a:rPr lang="en-US" altLang="zh-CN" sz="2400">
                <a:ea typeface="宋体" panose="02010600030101010101" pitchFamily="2" charset="-122"/>
              </a:rPr>
              <a:t>block cipher, but not Feistel cipher</a:t>
            </a:r>
          </a:p>
          <a:p>
            <a:pPr lvl="1" eaLnBrk="1" hangingPunct="1">
              <a:buFont typeface="Wingdings" panose="05000000000000000000" pitchFamily="2" charset="2"/>
              <a:buChar char=""/>
            </a:pPr>
            <a:r>
              <a:rPr lang="en-US" altLang="zh-CN" sz="2400">
                <a:ea typeface="宋体" panose="02010600030101010101" pitchFamily="2" charset="-122"/>
              </a:rPr>
              <a:t>encryption and decryption are similar, but not symmetrical</a:t>
            </a:r>
          </a:p>
          <a:p>
            <a:pPr lvl="1" eaLnBrk="1" hangingPunct="1">
              <a:buFont typeface="Wingdings" panose="05000000000000000000" pitchFamily="2" charset="2"/>
              <a:buChar char=""/>
            </a:pPr>
            <a:r>
              <a:rPr lang="en-US" altLang="zh-CN" sz="2400">
                <a:ea typeface="宋体" panose="02010600030101010101" pitchFamily="2" charset="-122"/>
              </a:rPr>
              <a:t>basic unit: byte, not bit</a:t>
            </a:r>
          </a:p>
          <a:p>
            <a:pPr lvl="1" eaLnBrk="1" hangingPunct="1">
              <a:buFont typeface="Wingdings" panose="05000000000000000000" pitchFamily="2" charset="2"/>
              <a:buChar char=""/>
            </a:pPr>
            <a:r>
              <a:rPr lang="en-US" altLang="zh-CN" sz="2400">
                <a:ea typeface="宋体" panose="02010600030101010101" pitchFamily="2" charset="-122"/>
              </a:rPr>
              <a:t>block size: 16-bytes (128 bits)</a:t>
            </a:r>
          </a:p>
          <a:p>
            <a:pPr lvl="1" eaLnBrk="1" hangingPunct="1">
              <a:buFont typeface="Wingdings" panose="05000000000000000000" pitchFamily="2" charset="2"/>
              <a:buChar char=""/>
            </a:pPr>
            <a:r>
              <a:rPr lang="en-US" altLang="zh-CN" sz="2400">
                <a:ea typeface="宋体" panose="02010600030101010101" pitchFamily="2" charset="-122"/>
              </a:rPr>
              <a:t>three different key lengths: 128, 192, </a:t>
            </a:r>
            <a:r>
              <a:rPr lang="en-US" altLang="zh-CN" sz="2400">
                <a:solidFill>
                  <a:schemeClr val="accent1">
                    <a:lumMod val="50000"/>
                  </a:schemeClr>
                </a:solidFill>
                <a:ea typeface="宋体" panose="02010600030101010101" pitchFamily="2" charset="-122"/>
              </a:rPr>
              <a:t>256 bits </a:t>
            </a:r>
            <a:r>
              <a:rPr lang="en-US" altLang="zh-CN" sz="2400">
                <a:ea typeface="宋体" panose="02010600030101010101" pitchFamily="2" charset="-122"/>
              </a:rPr>
              <a:t>(AES-128, AES-192, AES-256) </a:t>
            </a:r>
          </a:p>
          <a:p>
            <a:pPr lvl="1" eaLnBrk="1" hangingPunct="1">
              <a:buFont typeface="Wingdings" panose="05000000000000000000" pitchFamily="2" charset="2"/>
              <a:buChar char=""/>
            </a:pPr>
            <a:r>
              <a:rPr lang="en-US" altLang="zh-CN" sz="2400">
                <a:ea typeface="宋体" panose="02010600030101010101" pitchFamily="2" charset="-122"/>
              </a:rPr>
              <a:t>each 16-byte block is represented as a 4 x 4 square matrix, called the </a:t>
            </a:r>
            <a:r>
              <a:rPr lang="en-US" altLang="zh-CN" sz="2400" b="1" i="1">
                <a:ea typeface="宋体" panose="02010600030101010101" pitchFamily="2" charset="-122"/>
              </a:rPr>
              <a:t>state matrix</a:t>
            </a:r>
            <a:endParaRPr lang="en-US" altLang="zh-CN" sz="2400" b="1">
              <a:ea typeface="宋体" panose="02010600030101010101" pitchFamily="2" charset="-122"/>
            </a:endParaRPr>
          </a:p>
          <a:p>
            <a:pPr lvl="1" eaLnBrk="1" hangingPunct="1">
              <a:buFont typeface="Wingdings" panose="05000000000000000000" pitchFamily="2" charset="2"/>
              <a:buChar char=""/>
            </a:pPr>
            <a:r>
              <a:rPr lang="en-GB" altLang="zh-CN" sz="2400">
                <a:ea typeface="宋体" panose="02010600030101010101" pitchFamily="2" charset="-122"/>
              </a:rPr>
              <a:t>the number of rounds depends on key lengths</a:t>
            </a:r>
          </a:p>
          <a:p>
            <a:pPr lvl="1" eaLnBrk="1" hangingPunct="1">
              <a:buFont typeface="Wingdings" panose="05000000000000000000" pitchFamily="2" charset="2"/>
              <a:buChar char=""/>
            </a:pPr>
            <a:r>
              <a:rPr lang="en-US" altLang="zh-CN" sz="2400">
                <a:ea typeface="宋体" panose="02010600030101010101" pitchFamily="2" charset="-122"/>
              </a:rPr>
              <a:t>4 simple operations on the state matrix every round (except the last round)</a:t>
            </a:r>
          </a:p>
        </p:txBody>
      </p:sp>
      <p:sp>
        <p:nvSpPr>
          <p:cNvPr id="5" name="Title 1">
            <a:extLst>
              <a:ext uri="{FF2B5EF4-FFF2-40B4-BE49-F238E27FC236}">
                <a16:creationId xmlns:a16="http://schemas.microsoft.com/office/drawing/2014/main" id="{52351E6F-DF97-4431-BB38-1E3E3049B6CA}"/>
              </a:ext>
            </a:extLst>
          </p:cNvPr>
          <p:cNvSpPr txBox="1">
            <a:spLocks/>
          </p:cNvSpPr>
          <p:nvPr/>
        </p:nvSpPr>
        <p:spPr bwMode="auto">
          <a:xfrm>
            <a:off x="1271464" y="0"/>
            <a:ext cx="7803976" cy="97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4100" kern="0">
                <a:ea typeface="宋体" panose="02010600030101010101" pitchFamily="2" charset="-122"/>
              </a:rPr>
              <a:t>Advanced Encryption Standard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126127"/>
            <a:ext cx="8229600" cy="646321"/>
          </a:xfrm>
        </p:spPr>
        <p:txBody>
          <a:bodyPr wrap="square">
            <a:spAutoFit/>
          </a:bodyPr>
          <a:lstStyle/>
          <a:p>
            <a:r>
              <a:rPr lang="en-IN" altLang="en-US">
                <a:ea typeface="ヒラギノ角ゴ Pro W3" charset="-128"/>
              </a:rPr>
              <a:t>Finite Field Arithmetic</a:t>
            </a:r>
            <a:endParaRPr lang="en-US" sz="2800"/>
          </a:p>
        </p:txBody>
      </p:sp>
      <p:sp>
        <p:nvSpPr>
          <p:cNvPr id="3" name="Content Placeholder 2"/>
          <p:cNvSpPr>
            <a:spLocks noGrp="1"/>
          </p:cNvSpPr>
          <p:nvPr>
            <p:ph idx="1"/>
          </p:nvPr>
        </p:nvSpPr>
        <p:spPr>
          <a:xfrm>
            <a:off x="191344" y="1196752"/>
            <a:ext cx="3826768" cy="509592"/>
          </a:xfrm>
        </p:spPr>
        <p:txBody>
          <a:bodyPr wrap="square">
            <a:spAutoFit/>
          </a:bodyPr>
          <a:lstStyle/>
          <a:p>
            <a:r>
              <a:rPr lang="en-IN" sz="2600"/>
              <a:t>p is a prime number</a:t>
            </a:r>
          </a:p>
        </p:txBody>
      </p:sp>
      <p:graphicFrame>
        <p:nvGraphicFramePr>
          <p:cNvPr id="5" name="Object 4">
            <a:extLst>
              <a:ext uri="{FF2B5EF4-FFF2-40B4-BE49-F238E27FC236}">
                <a16:creationId xmlns:a16="http://schemas.microsoft.com/office/drawing/2014/main" id="{A84C8BE0-1289-4DFE-9217-4F6FE861BFD6}"/>
              </a:ext>
            </a:extLst>
          </p:cNvPr>
          <p:cNvGraphicFramePr>
            <a:graphicFrameLocks noChangeAspect="1"/>
          </p:cNvGraphicFramePr>
          <p:nvPr>
            <p:extLst>
              <p:ext uri="{D42A27DB-BD31-4B8C-83A1-F6EECF244321}">
                <p14:modId xmlns:p14="http://schemas.microsoft.com/office/powerpoint/2010/main" val="1803711343"/>
              </p:ext>
            </p:extLst>
          </p:nvPr>
        </p:nvGraphicFramePr>
        <p:xfrm>
          <a:off x="659657" y="1805772"/>
          <a:ext cx="2882900" cy="469900"/>
        </p:xfrm>
        <a:graphic>
          <a:graphicData uri="http://schemas.openxmlformats.org/presentationml/2006/ole">
            <mc:AlternateContent xmlns:mc="http://schemas.openxmlformats.org/markup-compatibility/2006">
              <mc:Choice xmlns:v="urn:schemas-microsoft-com:vml" Requires="v">
                <p:oleObj name="Equation" r:id="rId3" imgW="2882880" imgH="469800" progId="Equation.DSMT4">
                  <p:embed/>
                </p:oleObj>
              </mc:Choice>
              <mc:Fallback>
                <p:oleObj name="Equation" r:id="rId3" imgW="2882880" imgH="469800" progId="Equation.DSMT4">
                  <p:embed/>
                  <p:pic>
                    <p:nvPicPr>
                      <p:cNvPr id="5" name="Object 4">
                        <a:extLst>
                          <a:ext uri="{FF2B5EF4-FFF2-40B4-BE49-F238E27FC236}">
                            <a16:creationId xmlns:a16="http://schemas.microsoft.com/office/drawing/2014/main" id="{A84C8BE0-1289-4DFE-9217-4F6FE861BFD6}"/>
                          </a:ext>
                        </a:extLst>
                      </p:cNvPr>
                      <p:cNvPicPr/>
                      <p:nvPr/>
                    </p:nvPicPr>
                    <p:blipFill>
                      <a:blip r:embed="rId4"/>
                      <a:stretch>
                        <a:fillRect/>
                      </a:stretch>
                    </p:blipFill>
                    <p:spPr>
                      <a:xfrm>
                        <a:off x="659657" y="1805772"/>
                        <a:ext cx="2882900" cy="469900"/>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FCA616C6-7AE6-4EB5-A42F-0115F2D253C2}"/>
              </a:ext>
            </a:extLst>
          </p:cNvPr>
          <p:cNvSpPr txBox="1">
            <a:spLocks/>
          </p:cNvSpPr>
          <p:nvPr/>
        </p:nvSpPr>
        <p:spPr bwMode="auto">
          <a:xfrm>
            <a:off x="3466064" y="1759262"/>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a:t> is a  finite field; </a:t>
            </a:r>
          </a:p>
        </p:txBody>
      </p:sp>
      <p:sp>
        <p:nvSpPr>
          <p:cNvPr id="7" name="Content Placeholder 2">
            <a:extLst>
              <a:ext uri="{FF2B5EF4-FFF2-40B4-BE49-F238E27FC236}">
                <a16:creationId xmlns:a16="http://schemas.microsoft.com/office/drawing/2014/main" id="{738A59B3-C5EE-4BDD-9C18-C9DB522C65C4}"/>
              </a:ext>
            </a:extLst>
          </p:cNvPr>
          <p:cNvSpPr txBox="1">
            <a:spLocks/>
          </p:cNvSpPr>
          <p:nvPr/>
        </p:nvSpPr>
        <p:spPr bwMode="auto">
          <a:xfrm>
            <a:off x="210384" y="2518695"/>
            <a:ext cx="5351864" cy="49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IN" sz="2600" kern="0"/>
              <a:t>N=2</a:t>
            </a:r>
            <a:r>
              <a:rPr lang="en-IN" sz="2600" kern="0" baseline="30000"/>
              <a:t>n</a:t>
            </a:r>
            <a:r>
              <a:rPr lang="en-IN" sz="2600" kern="0"/>
              <a:t>  is a composite number</a:t>
            </a:r>
          </a:p>
        </p:txBody>
      </p:sp>
      <p:graphicFrame>
        <p:nvGraphicFramePr>
          <p:cNvPr id="8" name="Object 7">
            <a:extLst>
              <a:ext uri="{FF2B5EF4-FFF2-40B4-BE49-F238E27FC236}">
                <a16:creationId xmlns:a16="http://schemas.microsoft.com/office/drawing/2014/main" id="{EC74FABC-8E4D-4FF6-8B41-E8FB575C389B}"/>
              </a:ext>
            </a:extLst>
          </p:cNvPr>
          <p:cNvGraphicFramePr>
            <a:graphicFrameLocks noChangeAspect="1"/>
          </p:cNvGraphicFramePr>
          <p:nvPr>
            <p:extLst>
              <p:ext uri="{D42A27DB-BD31-4B8C-83A1-F6EECF244321}">
                <p14:modId xmlns:p14="http://schemas.microsoft.com/office/powerpoint/2010/main" val="2175462611"/>
              </p:ext>
            </p:extLst>
          </p:nvPr>
        </p:nvGraphicFramePr>
        <p:xfrm>
          <a:off x="577107" y="3361522"/>
          <a:ext cx="3048000" cy="520700"/>
        </p:xfrm>
        <a:graphic>
          <a:graphicData uri="http://schemas.openxmlformats.org/presentationml/2006/ole">
            <mc:AlternateContent xmlns:mc="http://schemas.openxmlformats.org/markup-compatibility/2006">
              <mc:Choice xmlns:v="urn:schemas-microsoft-com:vml" Requires="v">
                <p:oleObj name="Equation" r:id="rId5" imgW="3047760" imgH="520560" progId="Equation.DSMT4">
                  <p:embed/>
                </p:oleObj>
              </mc:Choice>
              <mc:Fallback>
                <p:oleObj name="Equation" r:id="rId5" imgW="3047760" imgH="52056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6"/>
                      <a:stretch>
                        <a:fillRect/>
                      </a:stretch>
                    </p:blipFill>
                    <p:spPr>
                      <a:xfrm>
                        <a:off x="577107" y="3361522"/>
                        <a:ext cx="3048000" cy="520700"/>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89601AD6-52E7-452D-AC1E-FA294E4416F5}"/>
              </a:ext>
            </a:extLst>
          </p:cNvPr>
          <p:cNvSpPr txBox="1">
            <a:spLocks/>
          </p:cNvSpPr>
          <p:nvPr/>
        </p:nvSpPr>
        <p:spPr bwMode="auto">
          <a:xfrm>
            <a:off x="3466084" y="3340884"/>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a:t>  is a finite field? </a:t>
            </a:r>
          </a:p>
        </p:txBody>
      </p:sp>
      <p:sp>
        <p:nvSpPr>
          <p:cNvPr id="10" name="TextBox 9">
            <a:extLst>
              <a:ext uri="{FF2B5EF4-FFF2-40B4-BE49-F238E27FC236}">
                <a16:creationId xmlns:a16="http://schemas.microsoft.com/office/drawing/2014/main" id="{A5739A84-61E9-4661-916F-952452D3BFE0}"/>
              </a:ext>
            </a:extLst>
          </p:cNvPr>
          <p:cNvSpPr txBox="1"/>
          <p:nvPr/>
        </p:nvSpPr>
        <p:spPr>
          <a:xfrm>
            <a:off x="5150115" y="3697868"/>
            <a:ext cx="824265" cy="523220"/>
          </a:xfrm>
          <a:prstGeom prst="rect">
            <a:avLst/>
          </a:prstGeom>
          <a:noFill/>
        </p:spPr>
        <p:txBody>
          <a:bodyPr wrap="none" rtlCol="0">
            <a:spAutoFit/>
          </a:bodyPr>
          <a:lstStyle/>
          <a:p>
            <a:r>
              <a:rPr lang="en-US">
                <a:solidFill>
                  <a:srgbClr val="FF0000"/>
                </a:solidFill>
              </a:rPr>
              <a:t>NO!</a:t>
            </a:r>
          </a:p>
        </p:txBody>
      </p:sp>
      <p:sp>
        <p:nvSpPr>
          <p:cNvPr id="11" name="TextBox 10">
            <a:extLst>
              <a:ext uri="{FF2B5EF4-FFF2-40B4-BE49-F238E27FC236}">
                <a16:creationId xmlns:a16="http://schemas.microsoft.com/office/drawing/2014/main" id="{9E8F62AF-DE3D-4645-991A-BDED7A4AFA0F}"/>
              </a:ext>
            </a:extLst>
          </p:cNvPr>
          <p:cNvSpPr txBox="1"/>
          <p:nvPr/>
        </p:nvSpPr>
        <p:spPr>
          <a:xfrm>
            <a:off x="1268797" y="5129940"/>
            <a:ext cx="4519186" cy="523220"/>
          </a:xfrm>
          <a:prstGeom prst="rect">
            <a:avLst/>
          </a:prstGeom>
          <a:noFill/>
        </p:spPr>
        <p:txBody>
          <a:bodyPr wrap="square" rtlCol="0">
            <a:spAutoFit/>
          </a:bodyPr>
          <a:lstStyle/>
          <a:p>
            <a:r>
              <a:rPr lang="en-US">
                <a:solidFill>
                  <a:schemeClr val="accent2"/>
                </a:solidFill>
              </a:rPr>
              <a:t>But                is a finite field!  </a:t>
            </a:r>
          </a:p>
        </p:txBody>
      </p:sp>
      <p:graphicFrame>
        <p:nvGraphicFramePr>
          <p:cNvPr id="12" name="Object 11">
            <a:extLst>
              <a:ext uri="{FF2B5EF4-FFF2-40B4-BE49-F238E27FC236}">
                <a16:creationId xmlns:a16="http://schemas.microsoft.com/office/drawing/2014/main" id="{E77D2B07-4B79-4EA7-A3F7-09FF1E6893CE}"/>
              </a:ext>
            </a:extLst>
          </p:cNvPr>
          <p:cNvGraphicFramePr>
            <a:graphicFrameLocks noChangeAspect="1"/>
          </p:cNvGraphicFramePr>
          <p:nvPr>
            <p:extLst>
              <p:ext uri="{D42A27DB-BD31-4B8C-83A1-F6EECF244321}">
                <p14:modId xmlns:p14="http://schemas.microsoft.com/office/powerpoint/2010/main" val="2791143562"/>
              </p:ext>
            </p:extLst>
          </p:nvPr>
        </p:nvGraphicFramePr>
        <p:xfrm>
          <a:off x="1960438" y="5223404"/>
          <a:ext cx="1295400" cy="482600"/>
        </p:xfrm>
        <a:graphic>
          <a:graphicData uri="http://schemas.openxmlformats.org/presentationml/2006/ole">
            <mc:AlternateContent xmlns:mc="http://schemas.openxmlformats.org/markup-compatibility/2006">
              <mc:Choice xmlns:v="urn:schemas-microsoft-com:vml" Requires="v">
                <p:oleObj name="Equation" r:id="rId7" imgW="1295280" imgH="482400" progId="Equation.DSMT4">
                  <p:embed/>
                </p:oleObj>
              </mc:Choice>
              <mc:Fallback>
                <p:oleObj name="Equation" r:id="rId7" imgW="1295280" imgH="482400" progId="Equation.DSMT4">
                  <p:embed/>
                  <p:pic>
                    <p:nvPicPr>
                      <p:cNvPr id="12" name="Object 11">
                        <a:extLst>
                          <a:ext uri="{FF2B5EF4-FFF2-40B4-BE49-F238E27FC236}">
                            <a16:creationId xmlns:a16="http://schemas.microsoft.com/office/drawing/2014/main" id="{E77D2B07-4B79-4EA7-A3F7-09FF1E6893CE}"/>
                          </a:ext>
                        </a:extLst>
                      </p:cNvPr>
                      <p:cNvPicPr/>
                      <p:nvPr/>
                    </p:nvPicPr>
                    <p:blipFill>
                      <a:blip r:embed="rId8"/>
                      <a:stretch>
                        <a:fillRect/>
                      </a:stretch>
                    </p:blipFill>
                    <p:spPr>
                      <a:xfrm>
                        <a:off x="1960438" y="5223404"/>
                        <a:ext cx="1295400" cy="4826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98158DE-D803-4308-BFB6-040D8BCC6045}"/>
              </a:ext>
            </a:extLst>
          </p:cNvPr>
          <p:cNvSpPr txBox="1"/>
          <p:nvPr/>
        </p:nvSpPr>
        <p:spPr>
          <a:xfrm>
            <a:off x="960794" y="5003661"/>
            <a:ext cx="4827189" cy="773565"/>
          </a:xfrm>
          <a:prstGeom prst="rect">
            <a:avLst/>
          </a:prstGeom>
          <a:noFill/>
          <a:ln>
            <a:solidFill>
              <a:schemeClr val="tx1"/>
            </a:solidFill>
          </a:ln>
        </p:spPr>
        <p:txBody>
          <a:bodyPr wrap="square" rtlCol="0">
            <a:spAutoFit/>
          </a:bodyPr>
          <a:lstStyle/>
          <a:p>
            <a:endParaRPr lang="en-US"/>
          </a:p>
        </p:txBody>
      </p:sp>
      <p:graphicFrame>
        <p:nvGraphicFramePr>
          <p:cNvPr id="13" name="Object 12">
            <a:extLst>
              <a:ext uri="{FF2B5EF4-FFF2-40B4-BE49-F238E27FC236}">
                <a16:creationId xmlns:a16="http://schemas.microsoft.com/office/drawing/2014/main" id="{60E28729-C3FE-4EC1-B910-B420DF89C70F}"/>
              </a:ext>
            </a:extLst>
          </p:cNvPr>
          <p:cNvGraphicFramePr>
            <a:graphicFrameLocks noChangeAspect="1"/>
          </p:cNvGraphicFramePr>
          <p:nvPr>
            <p:extLst>
              <p:ext uri="{D42A27DB-BD31-4B8C-83A1-F6EECF244321}">
                <p14:modId xmlns:p14="http://schemas.microsoft.com/office/powerpoint/2010/main" val="4165102531"/>
              </p:ext>
            </p:extLst>
          </p:nvPr>
        </p:nvGraphicFramePr>
        <p:xfrm>
          <a:off x="2212975" y="4213225"/>
          <a:ext cx="3467100" cy="482600"/>
        </p:xfrm>
        <a:graphic>
          <a:graphicData uri="http://schemas.openxmlformats.org/presentationml/2006/ole">
            <mc:AlternateContent xmlns:mc="http://schemas.openxmlformats.org/markup-compatibility/2006">
              <mc:Choice xmlns:v="urn:schemas-microsoft-com:vml" Requires="v">
                <p:oleObj name="Equation" r:id="rId9" imgW="3466800" imgH="482400" progId="Equation.DSMT4">
                  <p:embed/>
                </p:oleObj>
              </mc:Choice>
              <mc:Fallback>
                <p:oleObj name="Equation" r:id="rId9" imgW="3466800" imgH="48240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10"/>
                      <a:stretch>
                        <a:fillRect/>
                      </a:stretch>
                    </p:blipFill>
                    <p:spPr>
                      <a:xfrm>
                        <a:off x="2212975" y="4213225"/>
                        <a:ext cx="3467100" cy="482600"/>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C1077174-000B-4135-92CE-DD7D0099CEDF}"/>
              </a:ext>
            </a:extLst>
          </p:cNvPr>
          <p:cNvSpPr txBox="1"/>
          <p:nvPr/>
        </p:nvSpPr>
        <p:spPr>
          <a:xfrm>
            <a:off x="534304" y="4132567"/>
            <a:ext cx="1558440" cy="523220"/>
          </a:xfrm>
          <a:prstGeom prst="rect">
            <a:avLst/>
          </a:prstGeom>
          <a:noFill/>
        </p:spPr>
        <p:txBody>
          <a:bodyPr wrap="none" rtlCol="0">
            <a:spAutoFit/>
          </a:bodyPr>
          <a:lstStyle/>
          <a:p>
            <a:r>
              <a:rPr lang="en-US"/>
              <a:t>Example:</a:t>
            </a:r>
          </a:p>
        </p:txBody>
      </p:sp>
      <p:pic>
        <p:nvPicPr>
          <p:cNvPr id="15" name="Picture 14">
            <a:extLst>
              <a:ext uri="{FF2B5EF4-FFF2-40B4-BE49-F238E27FC236}">
                <a16:creationId xmlns:a16="http://schemas.microsoft.com/office/drawing/2014/main" id="{B0338586-D113-48ED-AF73-1533EC5E163E}"/>
              </a:ext>
            </a:extLst>
          </p:cNvPr>
          <p:cNvPicPr>
            <a:picLocks noChangeAspect="1"/>
          </p:cNvPicPr>
          <p:nvPr/>
        </p:nvPicPr>
        <p:blipFill>
          <a:blip r:embed="rId11"/>
          <a:stretch>
            <a:fillRect/>
          </a:stretch>
        </p:blipFill>
        <p:spPr>
          <a:xfrm>
            <a:off x="6096000" y="1075237"/>
            <a:ext cx="5885616" cy="3767779"/>
          </a:xfrm>
          <a:prstGeom prst="rect">
            <a:avLst/>
          </a:prstGeom>
        </p:spPr>
      </p:pic>
      <p:sp>
        <p:nvSpPr>
          <p:cNvPr id="16" name="TextBox 15">
            <a:extLst>
              <a:ext uri="{FF2B5EF4-FFF2-40B4-BE49-F238E27FC236}">
                <a16:creationId xmlns:a16="http://schemas.microsoft.com/office/drawing/2014/main" id="{BC76A079-4BCA-4D75-B7CA-B5A1617E1EA0}"/>
              </a:ext>
            </a:extLst>
          </p:cNvPr>
          <p:cNvSpPr txBox="1"/>
          <p:nvPr/>
        </p:nvSpPr>
        <p:spPr>
          <a:xfrm>
            <a:off x="6364398" y="4941168"/>
            <a:ext cx="2260555" cy="523220"/>
          </a:xfrm>
          <a:prstGeom prst="rect">
            <a:avLst/>
          </a:prstGeom>
          <a:noFill/>
        </p:spPr>
        <p:txBody>
          <a:bodyPr wrap="none" rtlCol="0">
            <a:spAutoFit/>
          </a:bodyPr>
          <a:lstStyle/>
          <a:p>
            <a:r>
              <a:rPr lang="en-US"/>
              <a:t>3.3 mode 8 =1</a:t>
            </a:r>
          </a:p>
        </p:txBody>
      </p:sp>
      <p:sp>
        <p:nvSpPr>
          <p:cNvPr id="17" name="TextBox 16">
            <a:extLst>
              <a:ext uri="{FF2B5EF4-FFF2-40B4-BE49-F238E27FC236}">
                <a16:creationId xmlns:a16="http://schemas.microsoft.com/office/drawing/2014/main" id="{0BE8EBAC-E250-4C0A-8B2B-A3EB0B83F723}"/>
              </a:ext>
            </a:extLst>
          </p:cNvPr>
          <p:cNvSpPr txBox="1"/>
          <p:nvPr/>
        </p:nvSpPr>
        <p:spPr>
          <a:xfrm>
            <a:off x="6360344" y="5452963"/>
            <a:ext cx="2260555" cy="523220"/>
          </a:xfrm>
          <a:prstGeom prst="rect">
            <a:avLst/>
          </a:prstGeom>
          <a:noFill/>
        </p:spPr>
        <p:txBody>
          <a:bodyPr wrap="none" rtlCol="0">
            <a:spAutoFit/>
          </a:bodyPr>
          <a:lstStyle/>
          <a:p>
            <a:r>
              <a:rPr lang="en-US"/>
              <a:t>5.5 mode 8 =1</a:t>
            </a:r>
          </a:p>
        </p:txBody>
      </p:sp>
      <p:sp>
        <p:nvSpPr>
          <p:cNvPr id="18" name="TextBox 17">
            <a:extLst>
              <a:ext uri="{FF2B5EF4-FFF2-40B4-BE49-F238E27FC236}">
                <a16:creationId xmlns:a16="http://schemas.microsoft.com/office/drawing/2014/main" id="{2F26B300-6D53-456E-BDE0-593A94D9A7BC}"/>
              </a:ext>
            </a:extLst>
          </p:cNvPr>
          <p:cNvSpPr txBox="1"/>
          <p:nvPr/>
        </p:nvSpPr>
        <p:spPr>
          <a:xfrm>
            <a:off x="6360344" y="5949280"/>
            <a:ext cx="2260555" cy="523220"/>
          </a:xfrm>
          <a:prstGeom prst="rect">
            <a:avLst/>
          </a:prstGeom>
          <a:noFill/>
        </p:spPr>
        <p:txBody>
          <a:bodyPr wrap="none" rtlCol="0">
            <a:spAutoFit/>
          </a:bodyPr>
          <a:lstStyle/>
          <a:p>
            <a:r>
              <a:rPr lang="en-US"/>
              <a:t>7.7 mode 8 =1</a:t>
            </a:r>
          </a:p>
        </p:txBody>
      </p:sp>
      <p:sp>
        <p:nvSpPr>
          <p:cNvPr id="19" name="TextBox 18">
            <a:extLst>
              <a:ext uri="{FF2B5EF4-FFF2-40B4-BE49-F238E27FC236}">
                <a16:creationId xmlns:a16="http://schemas.microsoft.com/office/drawing/2014/main" id="{21DB678B-0859-47D5-A67E-0837D84DD557}"/>
              </a:ext>
            </a:extLst>
          </p:cNvPr>
          <p:cNvSpPr txBox="1"/>
          <p:nvPr/>
        </p:nvSpPr>
        <p:spPr>
          <a:xfrm>
            <a:off x="9021936" y="4941168"/>
            <a:ext cx="2419252" cy="523220"/>
          </a:xfrm>
          <a:prstGeom prst="rect">
            <a:avLst/>
          </a:prstGeom>
          <a:noFill/>
        </p:spPr>
        <p:txBody>
          <a:bodyPr wrap="none" rtlCol="0">
            <a:spAutoFit/>
          </a:bodyPr>
          <a:lstStyle/>
          <a:p>
            <a:r>
              <a:rPr lang="en-US"/>
              <a:t>2.x mode 8 =1?</a:t>
            </a:r>
          </a:p>
        </p:txBody>
      </p:sp>
      <p:sp>
        <p:nvSpPr>
          <p:cNvPr id="20" name="TextBox 19">
            <a:extLst>
              <a:ext uri="{FF2B5EF4-FFF2-40B4-BE49-F238E27FC236}">
                <a16:creationId xmlns:a16="http://schemas.microsoft.com/office/drawing/2014/main" id="{77CB6253-4B84-42A7-82F9-86B6C3B432B8}"/>
              </a:ext>
            </a:extLst>
          </p:cNvPr>
          <p:cNvSpPr txBox="1"/>
          <p:nvPr/>
        </p:nvSpPr>
        <p:spPr>
          <a:xfrm>
            <a:off x="9048328" y="5462477"/>
            <a:ext cx="2419252" cy="523220"/>
          </a:xfrm>
          <a:prstGeom prst="rect">
            <a:avLst/>
          </a:prstGeom>
          <a:noFill/>
        </p:spPr>
        <p:txBody>
          <a:bodyPr wrap="none" rtlCol="0">
            <a:spAutoFit/>
          </a:bodyPr>
          <a:lstStyle/>
          <a:p>
            <a:r>
              <a:rPr lang="en-US"/>
              <a:t>4.x mode 8 =1?</a:t>
            </a:r>
          </a:p>
        </p:txBody>
      </p:sp>
      <p:sp>
        <p:nvSpPr>
          <p:cNvPr id="21" name="TextBox 20">
            <a:extLst>
              <a:ext uri="{FF2B5EF4-FFF2-40B4-BE49-F238E27FC236}">
                <a16:creationId xmlns:a16="http://schemas.microsoft.com/office/drawing/2014/main" id="{60A0C169-510E-460D-9A73-92EE5C83A9AD}"/>
              </a:ext>
            </a:extLst>
          </p:cNvPr>
          <p:cNvSpPr txBox="1"/>
          <p:nvPr/>
        </p:nvSpPr>
        <p:spPr>
          <a:xfrm>
            <a:off x="9048328" y="5947369"/>
            <a:ext cx="2419252" cy="523220"/>
          </a:xfrm>
          <a:prstGeom prst="rect">
            <a:avLst/>
          </a:prstGeom>
          <a:noFill/>
        </p:spPr>
        <p:txBody>
          <a:bodyPr wrap="none" rtlCol="0">
            <a:spAutoFit/>
          </a:bodyPr>
          <a:lstStyle/>
          <a:p>
            <a:r>
              <a:rPr lang="en-US"/>
              <a:t>6.x mode 8 =1?</a:t>
            </a:r>
          </a:p>
        </p:txBody>
      </p:sp>
      <p:cxnSp>
        <p:nvCxnSpPr>
          <p:cNvPr id="23" name="Straight Connector 22">
            <a:extLst>
              <a:ext uri="{FF2B5EF4-FFF2-40B4-BE49-F238E27FC236}">
                <a16:creationId xmlns:a16="http://schemas.microsoft.com/office/drawing/2014/main" id="{01D0D292-2244-4089-B0A8-D851C0128E67}"/>
              </a:ext>
            </a:extLst>
          </p:cNvPr>
          <p:cNvCxnSpPr/>
          <p:nvPr/>
        </p:nvCxnSpPr>
        <p:spPr bwMode="auto">
          <a:xfrm>
            <a:off x="8832304" y="4843016"/>
            <a:ext cx="2635276" cy="16823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20970419"/>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ef61426-0e10-4280-8fba-e9a96162fedc">
      <Terms xmlns="http://schemas.microsoft.com/office/infopath/2007/PartnerControls"/>
    </lcf76f155ced4ddcb4097134ff3c332f>
    <TaxCatchAll xmlns="8ce3eb15-a429-4b26-917f-6653cdc387b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4DF376B2D2375846A4CAAAB0E2C9C93C" ma:contentTypeVersion="12" ma:contentTypeDescription="Tạo tài liệu mới." ma:contentTypeScope="" ma:versionID="d1e3b19e88acc71d47794354119bf001">
  <xsd:schema xmlns:xsd="http://www.w3.org/2001/XMLSchema" xmlns:xs="http://www.w3.org/2001/XMLSchema" xmlns:p="http://schemas.microsoft.com/office/2006/metadata/properties" xmlns:ns2="5ef61426-0e10-4280-8fba-e9a96162fedc" xmlns:ns3="8ce3eb15-a429-4b26-917f-6653cdc387b0" targetNamespace="http://schemas.microsoft.com/office/2006/metadata/properties" ma:root="true" ma:fieldsID="bd61f6e575e4fa34df9ac3132e802ff9" ns2:_="" ns3:_="">
    <xsd:import namespace="5ef61426-0e10-4280-8fba-e9a96162fedc"/>
    <xsd:import namespace="8ce3eb15-a429-4b26-917f-6653cdc387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61426-0e10-4280-8fba-e9a96162f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e3eb15-a429-4b26-917f-6653cdc387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f4498ad-eb82-4d97-954c-b576ce6c862c}" ma:internalName="TaxCatchAll" ma:showField="CatchAllData" ma:web="8ce3eb15-a429-4b26-917f-6653cdc387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08B6DF-DB2C-4387-A093-F0D02452272A}">
  <ds:schemaRefs>
    <ds:schemaRef ds:uri="5ef61426-0e10-4280-8fba-e9a96162fedc"/>
    <ds:schemaRef ds:uri="8ce3eb15-a429-4b26-917f-6653cdc387b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DAE3EF7-E058-4DDA-86C7-00B845F4F943}"/>
</file>

<file path=customXml/itemProps3.xml><?xml version="1.0" encoding="utf-8"?>
<ds:datastoreItem xmlns:ds="http://schemas.openxmlformats.org/officeDocument/2006/customXml" ds:itemID="{88650F44-4C14-4020-93C6-3D0BBF57F0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74</Slides>
  <Notes>50</Notes>
  <HiddenSlides>0</HiddenSlide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2_Standarddesign</vt:lpstr>
      <vt:lpstr>  NT219- Cryptography    </vt:lpstr>
      <vt:lpstr>Outline</vt:lpstr>
      <vt:lpstr>Textbooks and References</vt:lpstr>
      <vt:lpstr>DES review</vt:lpstr>
      <vt:lpstr>DES review</vt:lpstr>
      <vt:lpstr>DES review</vt:lpstr>
      <vt:lpstr>Outline</vt:lpstr>
      <vt:lpstr>PowerPoint Presentation</vt:lpstr>
      <vt:lpstr>Finite Field Arithmetic</vt:lpstr>
      <vt:lpstr>Finite Field Arithmetic</vt:lpstr>
      <vt:lpstr>The Four Simple Operations</vt:lpstr>
      <vt:lpstr>AES-128</vt:lpstr>
      <vt:lpstr>A E S Encryption Round</vt:lpstr>
      <vt:lpstr>AES Substution Box (S-Box)</vt:lpstr>
      <vt:lpstr>AES S-Boxes (1 of 2)</vt:lpstr>
      <vt:lpstr>AES inverse substution Box (2 of 2)</vt:lpstr>
      <vt:lpstr>Substitute-Bytes (sub)</vt:lpstr>
      <vt:lpstr>A E S Row and Column Operations</vt:lpstr>
      <vt:lpstr>Shift-Rows (shr)</vt:lpstr>
      <vt:lpstr>Mix-Columns (mic)</vt:lpstr>
      <vt:lpstr>Finite Field Arithmetic (3/3)</vt:lpstr>
      <vt:lpstr>Mix-Columns (mic)</vt:lpstr>
      <vt:lpstr>Mix-Columns (mic)</vt:lpstr>
      <vt:lpstr>Add Round Keys (ark)</vt:lpstr>
      <vt:lpstr>AES-128 Round Keys</vt:lpstr>
      <vt:lpstr>Putting Things Together</vt:lpstr>
      <vt:lpstr>AES-128 Encryption/Decryption</vt:lpstr>
      <vt:lpstr>Correctness Proof of Decryption</vt:lpstr>
      <vt:lpstr>PowerPoint Presentation</vt:lpstr>
      <vt:lpstr>A E S Key Expansion</vt:lpstr>
      <vt:lpstr>A E S Key Expansion</vt:lpstr>
      <vt:lpstr>Key Expansion Rationale (1 of 2)</vt:lpstr>
      <vt:lpstr>Key Expansion Rationale (2 of 2)</vt:lpstr>
      <vt:lpstr>A E S Implementation</vt:lpstr>
      <vt:lpstr>Modes of Operations</vt:lpstr>
      <vt:lpstr>Topics</vt:lpstr>
      <vt:lpstr>Modes of Operation</vt:lpstr>
      <vt:lpstr>Quick History</vt:lpstr>
      <vt:lpstr>Modes of Operation Taxonomy</vt:lpstr>
      <vt:lpstr>Moe Technical Notes</vt:lpstr>
      <vt:lpstr>Electronic Codebook Book (ECB)</vt:lpstr>
      <vt:lpstr>ECB Scheme</vt:lpstr>
      <vt:lpstr>Remarks on ECB</vt:lpstr>
      <vt:lpstr>Remarks on ECB</vt:lpstr>
      <vt:lpstr>Cipher Block Chaining (CBC) </vt:lpstr>
      <vt:lpstr>CBC scheme</vt:lpstr>
      <vt:lpstr>Remarks on CBC</vt:lpstr>
      <vt:lpstr>Remarks on CBC</vt:lpstr>
      <vt:lpstr>Cipher FeedBack (CFB)</vt:lpstr>
      <vt:lpstr>CFB Scheme</vt:lpstr>
      <vt:lpstr>CFB Encryption/Decryption</vt:lpstr>
      <vt:lpstr>CFB Encryption/Decryption</vt:lpstr>
      <vt:lpstr>CFB as a Stream Cipher</vt:lpstr>
      <vt:lpstr>Remark on CFB</vt:lpstr>
      <vt:lpstr>Output FeedBack (OFB)</vt:lpstr>
      <vt:lpstr>OFB Scheme</vt:lpstr>
      <vt:lpstr>CFB V.S. OFB</vt:lpstr>
      <vt:lpstr>OFB Encryption and Decryption</vt:lpstr>
      <vt:lpstr>OFB Encryption and Decryption</vt:lpstr>
      <vt:lpstr>OFB as a Stream Cipher</vt:lpstr>
      <vt:lpstr>Remarks on OFB</vt:lpstr>
      <vt:lpstr>Counter (CTR)</vt:lpstr>
      <vt:lpstr>CTR Scheme</vt:lpstr>
      <vt:lpstr>CTR Encryption and Decryption</vt:lpstr>
      <vt:lpstr>CTR Encryption and Decryption</vt:lpstr>
      <vt:lpstr>OFB as a Stream Cipher</vt:lpstr>
      <vt:lpstr>Remark on CTR</vt:lpstr>
      <vt:lpstr>Remark on each mode</vt:lpstr>
      <vt:lpstr>Modes and IV</vt:lpstr>
      <vt:lpstr>CBC and CTR comparison</vt:lpstr>
      <vt:lpstr>Comparison of Different Modes</vt:lpstr>
      <vt:lpstr>Comparison of Modes</vt:lpstr>
      <vt:lpstr>Comparison of Modes</vt:lpstr>
      <vt:lpstr>Final Notes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3</cp:revision>
  <cp:lastPrinted>1999-07-26T11:07:16Z</cp:lastPrinted>
  <dcterms:created xsi:type="dcterms:W3CDTF">1999-06-21T09:15:32Z</dcterms:created>
  <dcterms:modified xsi:type="dcterms:W3CDTF">2025-06-12T16:35:58Z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0x0101004DF376B2D2375846A4CAAAB0E2C9C93C</vt:lpwstr>
  </property>
  <property fmtid="{D5CDD505-2E9C-101B-9397-08002B2CF9AE}" pid="3" name="MediaServiceImageTags">
    <vt:lpwstr/>
  </property>
</Properties>
</file>