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38"/>
  </p:notesMasterIdLst>
  <p:handoutMasterIdLst>
    <p:handoutMasterId r:id="rId39"/>
  </p:handoutMasterIdLst>
  <p:sldIdLst>
    <p:sldId id="494" r:id="rId5"/>
    <p:sldId id="1508" r:id="rId6"/>
    <p:sldId id="1402" r:id="rId7"/>
    <p:sldId id="504" r:id="rId8"/>
    <p:sldId id="1431" r:id="rId9"/>
    <p:sldId id="1512" r:id="rId10"/>
    <p:sldId id="1419" r:id="rId11"/>
    <p:sldId id="1417" r:id="rId12"/>
    <p:sldId id="1418" r:id="rId13"/>
    <p:sldId id="1423" r:id="rId14"/>
    <p:sldId id="1424" r:id="rId15"/>
    <p:sldId id="1426" r:id="rId16"/>
    <p:sldId id="1427" r:id="rId17"/>
    <p:sldId id="1428" r:id="rId18"/>
    <p:sldId id="1429" r:id="rId19"/>
    <p:sldId id="1408" r:id="rId20"/>
    <p:sldId id="1514" r:id="rId21"/>
    <p:sldId id="1515" r:id="rId22"/>
    <p:sldId id="1436" r:id="rId23"/>
    <p:sldId id="332" r:id="rId24"/>
    <p:sldId id="1453" r:id="rId25"/>
    <p:sldId id="1467" r:id="rId26"/>
    <p:sldId id="1468" r:id="rId27"/>
    <p:sldId id="1471" r:id="rId28"/>
    <p:sldId id="1472" r:id="rId29"/>
    <p:sldId id="1516" r:id="rId30"/>
    <p:sldId id="901" r:id="rId31"/>
    <p:sldId id="258" r:id="rId32"/>
    <p:sldId id="906" r:id="rId33"/>
    <p:sldId id="903" r:id="rId34"/>
    <p:sldId id="1450" r:id="rId35"/>
    <p:sldId id="904" r:id="rId36"/>
    <p:sldId id="905" r:id="rId37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  <a:srgbClr val="990000"/>
    <a:srgbClr val="006666"/>
    <a:srgbClr val="3399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660" autoAdjust="0"/>
  </p:normalViewPr>
  <p:slideViewPr>
    <p:cSldViewPr>
      <p:cViewPr varScale="1">
        <p:scale>
          <a:sx n="69" d="100"/>
          <a:sy n="69" d="100"/>
        </p:scale>
        <p:origin x="1186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434"/>
    </p:cViewPr>
  </p:outlineViewPr>
  <p:notesTextViewPr>
    <p:cViewPr>
      <p:scale>
        <a:sx n="100" d="100"/>
        <a:sy n="100" d="100"/>
      </p:scale>
      <p:origin x="0" y="-1675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24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ê Quốc Khôi" userId="S::23520769@ms.uit.edu.vn::252112e7-061b-4cce-9729-75e77cd3f657" providerId="AD" clId="Web-{91078EDF-033E-8DB7-119C-4055B6A2A027}"/>
    <pc:docChg chg="addSld delSld">
      <pc:chgData name="Lê Quốc Khôi" userId="S::23520769@ms.uit.edu.vn::252112e7-061b-4cce-9729-75e77cd3f657" providerId="AD" clId="Web-{91078EDF-033E-8DB7-119C-4055B6A2A027}" dt="2025-06-10T18:44:46.939" v="1"/>
      <pc:docMkLst>
        <pc:docMk/>
      </pc:docMkLst>
      <pc:sldChg chg="new del">
        <pc:chgData name="Lê Quốc Khôi" userId="S::23520769@ms.uit.edu.vn::252112e7-061b-4cce-9729-75e77cd3f657" providerId="AD" clId="Web-{91078EDF-033E-8DB7-119C-4055B6A2A027}" dt="2025-06-10T18:44:46.939" v="1"/>
        <pc:sldMkLst>
          <pc:docMk/>
          <pc:sldMk cId="2289016788" sldId="1517"/>
        </pc:sldMkLst>
      </pc:sldChg>
    </pc:docChg>
  </pc:docChgLst>
  <pc:docChgLst>
    <pc:chgData name="Trần Gia Bảo" userId="3616934c-7063-4e23-ba02-ee7dba0f7652" providerId="ADAL" clId="{AB6ADDA7-0641-4F09-9363-FF48191B0693}"/>
    <pc:docChg chg="undo custSel modSld">
      <pc:chgData name="Trần Gia Bảo" userId="3616934c-7063-4e23-ba02-ee7dba0f7652" providerId="ADAL" clId="{AB6ADDA7-0641-4F09-9363-FF48191B0693}" dt="2025-06-15T09:29:31.101" v="1" actId="1076"/>
      <pc:docMkLst>
        <pc:docMk/>
      </pc:docMkLst>
      <pc:sldChg chg="modSp mod">
        <pc:chgData name="Trần Gia Bảo" userId="3616934c-7063-4e23-ba02-ee7dba0f7652" providerId="ADAL" clId="{AB6ADDA7-0641-4F09-9363-FF48191B0693}" dt="2025-06-15T09:29:31.101" v="1" actId="1076"/>
        <pc:sldMkLst>
          <pc:docMk/>
          <pc:sldMk cId="3039630372" sldId="1468"/>
        </pc:sldMkLst>
        <pc:spChg chg="mod">
          <ac:chgData name="Trần Gia Bảo" userId="3616934c-7063-4e23-ba02-ee7dba0f7652" providerId="ADAL" clId="{AB6ADDA7-0641-4F09-9363-FF48191B0693}" dt="2025-06-15T09:29:31.101" v="1" actId="1076"/>
          <ac:spMkLst>
            <pc:docMk/>
            <pc:sldMk cId="3039630372" sldId="1468"/>
            <ac:spMk id="4" creationId="{2BAB87AA-1A76-482E-837C-3D572E7578B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1" dirty="0"/>
              <a:t>Cipher=</a:t>
            </a:r>
            <a:r>
              <a:rPr lang="en-US" sz="1300" dirty="0"/>
              <a:t>a secret system of writing;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06AA-0BB2-4BB1-B1C4-C766EA432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94440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We can therefore develop the algorithm for computing </a:t>
            </a:r>
            <a:r>
              <a:rPr lang="en-US" sz="1300" i="1" dirty="0" err="1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</a:t>
            </a:r>
            <a:r>
              <a:rPr lang="en-US" sz="1300" baseline="30000" dirty="0" err="1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mod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shown in</a:t>
            </a: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9.8.</a:t>
            </a:r>
            <a:endParaRPr lang="en-US" b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A0B04-779F-428B-AC70-8F0F008E3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 eaLnBrk="1" hangingPunct="1">
              <a:defRPr/>
            </a:pP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09293-395C-4C5E-A020-3736F6506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We cannot similarly choose a small constant value of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efficient operation. A small value of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vulnerable to a brute-force attack and to other forms of cryptanalysis [WIEN90]. However, there is a way to speed up computation using the</a:t>
            </a:r>
            <a:r>
              <a:rPr lang="en-US" baseline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CRT.</a:t>
            </a:r>
          </a:p>
          <a:p>
            <a:pPr eaLnBrk="1" hangingPunct="1"/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quantities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mod (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- 1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 and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mod (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- 1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 can be </a:t>
            </a:r>
            <a:r>
              <a:rPr lang="en-US" sz="1300" dirty="0" err="1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precalculated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end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result is that the calculation is approximately four times as fast as evaluating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 = C</a:t>
            </a:r>
            <a:r>
              <a:rPr lang="en-US" sz="2800" i="1" baseline="30000" dirty="0">
                <a:solidFill>
                  <a:schemeClr val="tx2"/>
                </a:solidFill>
                <a:latin typeface="+mn-lt"/>
                <a:ea typeface="ＭＳ Ｐゴシック" pitchFamily="-84" charset="-128"/>
              </a:rPr>
              <a:t>d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mod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directly [BONE02].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D3077-0FB1-478F-BF93-8DECA27077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Before the application of the public-key cryptosystem, each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participant must generate a pair of keys. This involves the following tasks.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Determining two prime numbers,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p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Selecting either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or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calculating the other.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First, consider the selection of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Because the value of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 = </a:t>
            </a:r>
            <a:r>
              <a:rPr lang="en-US" sz="1300" i="1" dirty="0" err="1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pq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will be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known to any potential adversary, in order to prevent the discovery of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by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exhaustive methods, these primes must be chosen from a sufficiently large set (i.e.,</a:t>
            </a:r>
          </a:p>
          <a:p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must be large numbers). On the other hand, the method used for finding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large primes must be reasonably efficient.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At present, there are no useful techniques that yield arbitrarily large primes,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so some other means of tackling the problem is needed. The procedure that is generally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used is to pick at random an odd number of the desired order of magnitude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test whether that number is prime. If not, pick successive random numbers until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one is found that tests prime.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variety of tests for </a:t>
            </a:r>
            <a:r>
              <a:rPr lang="en-US" sz="1300" dirty="0" err="1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primality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have been developed (e.g., see [KNUT98] for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description of a number of such tests). Almost invariably, the tests are probabilistic.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is, the test will merely determine that a given integer is probably prime.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Despite this lack of certainty, these tests can be run in such a way as to make the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probability as close to 1.0 as desired. As an example, one of the more efficient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popular algorithms, the Miller-Rabin algorithm, is described in Chapter 2.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With this algorithm and most such algorithms, the procedure for testing whether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given integer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n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prime is to perform some calculation that involves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n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a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randomly chosen integer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If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“fails” the test, then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not prime. If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“passes”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test, then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may be prime or nonprime. If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n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passes many such tests with many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different randomly chosen values for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, then we can have high confidence that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is, in fact, prime.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67724-FA13-40D3-8EBF-54EC5E8BE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summary, the procedure for picking a prime number is as follows.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1. Pick an odd integer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at random (e.g., using a pseudorandom number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generator).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2. Pick an integer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&lt; n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at random.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3. Perform the probabilistic </a:t>
            </a:r>
            <a:r>
              <a:rPr lang="en-US" sz="1300" dirty="0" err="1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primality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test, such as Miller-Rabin, with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as a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parameter. If n fails the test, reject the value n and go to step 1.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4. If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has passed a sufficient number of tests, accept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; otherwise, go to step 2.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91214-14B0-4F56-872F-AA0F717EA8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Let us take a closer look at the essential elements of a public-key encryption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scheme, using Figure 9.2 (compare with Figure 3.2).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scheme illustrated in Figure 9.2 provides confidentiality.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3CA9B-99DA-4BAE-889F-A47850AC6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Let us take a closer look at the essential elements of a public-key encryption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scheme, using Figure 9.2 (compare with Figure 3.2).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scheme illustrated in Figure 9.2 provides confidentiality.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3CA9B-99DA-4BAE-889F-A47850AC6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Let us take a closer look at the essential elements of a public-key encryption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scheme, using Figure 9.2 (compare with Figure 3.2).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scheme illustrated in Figure 9.2 provides confidentiality.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3CA9B-99DA-4BAE-889F-A47850AC6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42096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11C4C-9E4A-42EE-A3EE-A57B5944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06AA-0BB2-4BB1-B1C4-C766EA432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4049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13C80-22A9-4B4E-8748-E9B06A73E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85819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06AA-0BB2-4BB1-B1C4-C766EA432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586735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DSA is based on the difficulty of computing discrete logarithms (see Chapter 2)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is based on schemes originally presented by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Elgamal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[ELGA85] and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Schnorr</a:t>
            </a:r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[SCHN91].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13.3 summarizes the algorithm.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There are three parameters that are public and can be common to a group of users. An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-bit prime number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chosen. Next, a prime number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selected with a length between 512 and 1024 bits such that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divides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- 1). Finally,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chosen to be of the form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</a:t>
            </a:r>
            <a:r>
              <a:rPr lang="en-US" sz="1200" i="1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-1)/</a:t>
            </a:r>
            <a:r>
              <a:rPr lang="en-US" sz="1200" i="1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where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an integer between 1 and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 with the restriction that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must be greater than 1. Thus, the global public-key components of DSA are the same as in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Schnorr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sig- nature scheme. 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With these parameters in hand, each user selects a private key and generates a public key. The private key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must be a number from 1 to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 and should be chosen randomly 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pseudorandomly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public key is calculated from the private key as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=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i="1" kern="1200" baseline="300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calculation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given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relatively straight- forward. However, given the public key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it is believed to be computationally infeasible to determine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which is the discrete logarithm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the base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mod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(see Chapter 2). </a:t>
            </a:r>
            <a:endParaRPr lang="en-US" dirty="0"/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signature of a message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consists of the pair of numbers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which are functions of the public key components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p, q, 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the user’s private key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the hash code of the message H(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and an additional integer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should be generated randomly 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pseudorandomly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be unique for each signing. 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′, 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′ be the received versions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respectively. Verification is performed using the formulas shown in Figure 13.3. The receiver generates a quantity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is a function of the public key components, the sender’s public key, the hash code of the incoming message, and the received versions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If this quantity matches the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component of the signature, then the signature is validated.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7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18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90260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06AA-0BB2-4BB1-B1C4-C766EA432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20083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31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61929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33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5457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99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80327-895F-43D4-B82B-CAF24361A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502984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80327-895F-43D4-B82B-CAF24361A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864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9.5 summarizes the RSA algorithm. It corresponds to Figure 9.1a: Alice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generates a public/private key pair; Bob encrypts using Alice’s public key; and Alice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decrypts using her private key.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5AD8A-3E45-4711-AD20-0FF580FC4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endParaRPr lang="en-US" b="0" i="1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BA1C7-B7C0-4E5F-9981-F288EF61A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For this algorithm to be satisfactory for public-key encryption, the following requirements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must be met.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1. It is possible to find values of e, d, and n such that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300" i="1" baseline="300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ed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mod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=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for all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 &lt; n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2. It is relatively easy to calculate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300" i="1" baseline="300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1300" baseline="300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</a:t>
            </a:r>
            <a:r>
              <a:rPr lang="en-US" sz="1300" i="1" baseline="300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mod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for all values of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 &lt; n .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3. It is infeasible to determine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given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</a:t>
            </a:r>
            <a:endParaRPr lang="en-AU" b="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46959-3E6D-485E-8E8C-BF80B0C734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Both encryption and decryption in RSA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involve raising an integer to an integer power, mod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If the exponentiation is done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over the integers and then reduced modulo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, the intermediate values would be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gargantuan. Fortunately, as the preceding example shows, we can make use of a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property of modular arithmetic: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[(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mod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 * (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)] mod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= (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* b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 mod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Thus, we can reduce intermediate results modulo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This makes the calculation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practical.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Another consideration is the efficiency of exponentiation, because with RSA,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we are dealing with potentially large exponents. To see how efficiency might be increased,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consider that we wish to compute x</a:t>
            </a:r>
            <a:r>
              <a:rPr lang="en-US" sz="1300" baseline="300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16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A straightforward approach requires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15 multiplications: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300" baseline="300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16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=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 * x * x * x * x * x * x * x * x * x * x * x * x * x * x * x</a:t>
            </a:r>
          </a:p>
          <a:p>
            <a:endParaRPr lang="en-US" sz="1300" i="1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However, we can achieve the same final result with only four multiplications if we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repeatedly take the square of each partial result, successively forming (x</a:t>
            </a:r>
            <a:r>
              <a:rPr lang="en-US" sz="1300" baseline="300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2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, x</a:t>
            </a:r>
            <a:r>
              <a:rPr lang="en-US" sz="1300" baseline="300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4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, x</a:t>
            </a:r>
            <a:r>
              <a:rPr lang="en-US" sz="1300" baseline="300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8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, x</a:t>
            </a:r>
            <a:r>
              <a:rPr lang="en-US" sz="1300" baseline="300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16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).</a:t>
            </a:r>
            <a:endParaRPr lang="en-US" b="0" i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34C7-2CBC-4645-8B78-7E078FB27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81885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60649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91586" y="197203"/>
            <a:ext cx="8448831" cy="78352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75" y="1415114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807477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51816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219200" y="6019800"/>
            <a:ext cx="934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695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09" y="260574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10" y="265297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10" y="265113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37000" y="6168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9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text styles</a:t>
            </a:r>
          </a:p>
          <a:p>
            <a:pPr lvl="1"/>
            <a:r>
              <a:rPr lang="de-DE" altLang="en-US" dirty="0"/>
              <a:t>Second level</a:t>
            </a:r>
          </a:p>
          <a:p>
            <a:pPr lvl="2"/>
            <a:r>
              <a:rPr lang="de-DE" altLang="en-US" dirty="0"/>
              <a:t>Third level</a:t>
            </a:r>
          </a:p>
          <a:p>
            <a:pPr lvl="3"/>
            <a:r>
              <a:rPr lang="de-DE" altLang="en-US" dirty="0"/>
              <a:t>Fourth level</a:t>
            </a:r>
          </a:p>
          <a:p>
            <a:pPr lvl="4"/>
            <a:r>
              <a:rPr lang="de-DE" altLang="en-US" dirty="0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817185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 dirty="0">
                <a:latin typeface="Arial" panose="020B0604020202020204" pitchFamily="34" charset="0"/>
              </a:rPr>
              <a:t>Week 7: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492377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NT219–</a:t>
            </a:r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Cryptography</a:t>
            </a:r>
            <a:endParaRPr lang="en-US" sz="1600" b="1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7329" y="50725"/>
            <a:ext cx="1152127" cy="70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726" r:id="rId13"/>
    <p:sldLayoutId id="2147483727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1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9.png"/><Relationship Id="rId7" Type="http://schemas.openxmlformats.org/officeDocument/2006/relationships/image" Target="../media/image22.jpeg"/><Relationship Id="rId12" Type="http://schemas.openxmlformats.org/officeDocument/2006/relationships/image" Target="../media/image1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11" Type="http://schemas.openxmlformats.org/officeDocument/2006/relationships/image" Target="../media/image161.png"/><Relationship Id="rId5" Type="http://schemas.openxmlformats.org/officeDocument/2006/relationships/image" Target="../media/image20.png"/><Relationship Id="rId10" Type="http://schemas.openxmlformats.org/officeDocument/2006/relationships/image" Target="../media/image10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6.png"/><Relationship Id="rId13" Type="http://schemas.openxmlformats.org/officeDocument/2006/relationships/image" Target="../media/image23.png"/><Relationship Id="rId3" Type="http://schemas.openxmlformats.org/officeDocument/2006/relationships/image" Target="../media/image16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jpeg"/><Relationship Id="rId11" Type="http://schemas.openxmlformats.org/officeDocument/2006/relationships/image" Target="../media/image180.png"/><Relationship Id="rId5" Type="http://schemas.openxmlformats.org/officeDocument/2006/relationships/image" Target="../media/image21.svg"/><Relationship Id="rId10" Type="http://schemas.openxmlformats.org/officeDocument/2006/relationships/image" Target="../media/image170.png"/><Relationship Id="rId4" Type="http://schemas.openxmlformats.org/officeDocument/2006/relationships/image" Target="../media/image20.png"/><Relationship Id="rId9" Type="http://schemas.openxmlformats.org/officeDocument/2006/relationships/image" Target="../../clipboard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6.png"/><Relationship Id="rId13" Type="http://schemas.openxmlformats.org/officeDocument/2006/relationships/image" Target="../media/image25.png"/><Relationship Id="rId3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jpeg"/><Relationship Id="rId11" Type="http://schemas.openxmlformats.org/officeDocument/2006/relationships/image" Target="../media/image230.png"/><Relationship Id="rId5" Type="http://schemas.openxmlformats.org/officeDocument/2006/relationships/image" Target="../media/image21.sv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../clipboard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etcombank.com.v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3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9.wmf"/><Relationship Id="rId7" Type="http://schemas.openxmlformats.org/officeDocument/2006/relationships/image" Target="../media/image4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.png"/><Relationship Id="rId5" Type="http://schemas.openxmlformats.org/officeDocument/2006/relationships/image" Target="../media/image41.emf"/><Relationship Id="rId10" Type="http://schemas.openxmlformats.org/officeDocument/2006/relationships/image" Target="../media/image51.png"/><Relationship Id="rId4" Type="http://schemas.openxmlformats.org/officeDocument/2006/relationships/image" Target="../media/image40.wmf"/><Relationship Id="rId9" Type="http://schemas.openxmlformats.org/officeDocument/2006/relationships/image" Target="../media/image5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9.wmf"/><Relationship Id="rId7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5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42.jp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59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43.jp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8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wmf"/><Relationship Id="rId11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9.png"/><Relationship Id="rId9" Type="http://schemas.openxmlformats.org/officeDocument/2006/relationships/image" Target="../media/image28.png"/><Relationship Id="rId1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4375" y="0"/>
            <a:ext cx="6984775" cy="79216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/>
              <a:t> NT219- </a:t>
            </a:r>
            <a:r>
              <a:rPr lang="en-US" dirty="0"/>
              <a:t>Cryptography  	</a:t>
            </a:r>
            <a:br>
              <a:rPr lang="en-US" dirty="0"/>
            </a:br>
            <a:endParaRPr lang="en-GB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3" y="2276775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 dirty="0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375" y="933393"/>
            <a:ext cx="8080098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600" kern="0" dirty="0"/>
              <a:t>Week 7: </a:t>
            </a:r>
            <a:r>
              <a:rPr lang="en-US" sz="3600" dirty="0"/>
              <a:t>Modern Asymmetric Ciphers</a:t>
            </a:r>
            <a:endParaRPr lang="de-DE" altLang="en-US" sz="3600" kern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575721" y="2132856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89787"/>
            <a:ext cx="8229600" cy="646321"/>
          </a:xfrm>
        </p:spPr>
        <p:txBody>
          <a:bodyPr wrap="square">
            <a:spAutoFit/>
          </a:bodyPr>
          <a:lstStyle/>
          <a:p>
            <a:r>
              <a:rPr lang="en-US" altLang="en-US" sz="3600" dirty="0">
                <a:ea typeface="ヒラギノ角ゴ Pro W3" charset="-128"/>
              </a:rPr>
              <a:t>Exponentiation in Modular Arithmetic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8744" y="1102744"/>
            <a:ext cx="11089232" cy="1308099"/>
          </a:xfrm>
        </p:spPr>
        <p:txBody>
          <a:bodyPr/>
          <a:lstStyle/>
          <a:p>
            <a:r>
              <a:rPr lang="en-AU" sz="2800" dirty="0"/>
              <a:t>Both encryption and decryption in RSA involve raising an integer to an integer power, mod </a:t>
            </a:r>
            <a:r>
              <a:rPr lang="en-AU" sz="2800" i="1" dirty="0"/>
              <a:t>n</a:t>
            </a:r>
          </a:p>
          <a:p>
            <a:r>
              <a:rPr lang="en-AU" sz="2800" dirty="0"/>
              <a:t>Can make use of a property of modular arithmetic: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479376" y="2777480"/>
            <a:ext cx="11089232" cy="1371600"/>
          </a:xfrm>
        </p:spPr>
        <p:txBody>
          <a:bodyPr/>
          <a:lstStyle/>
          <a:p>
            <a:pPr marL="0" indent="228600">
              <a:buNone/>
            </a:pPr>
            <a:r>
              <a:rPr lang="en-AU" sz="2800" dirty="0"/>
              <a:t>[(</a:t>
            </a:r>
            <a:r>
              <a:rPr lang="en-AU" sz="2800" i="1" dirty="0"/>
              <a:t>a </a:t>
            </a:r>
            <a:r>
              <a:rPr lang="en-AU" sz="2800" dirty="0"/>
              <a:t>mod </a:t>
            </a:r>
            <a:r>
              <a:rPr lang="en-AU" sz="2800" i="1" dirty="0"/>
              <a:t>n) x (b </a:t>
            </a:r>
            <a:r>
              <a:rPr lang="en-AU" sz="2800" dirty="0"/>
              <a:t>mod </a:t>
            </a:r>
            <a:r>
              <a:rPr lang="en-AU" sz="2800" i="1" dirty="0"/>
              <a:t>n)] </a:t>
            </a:r>
            <a:r>
              <a:rPr lang="en-AU" sz="2800" dirty="0"/>
              <a:t>mod </a:t>
            </a:r>
            <a:r>
              <a:rPr lang="en-AU" sz="2800" i="1" dirty="0"/>
              <a:t>n </a:t>
            </a:r>
            <a:r>
              <a:rPr lang="en-AU" sz="2800" dirty="0"/>
              <a:t>=(</a:t>
            </a:r>
            <a:r>
              <a:rPr lang="en-AU" sz="2800" i="1" dirty="0"/>
              <a:t>a x b) </a:t>
            </a:r>
            <a:r>
              <a:rPr lang="en-AU" sz="2800" dirty="0"/>
              <a:t>mod </a:t>
            </a:r>
            <a:r>
              <a:rPr lang="en-AU" sz="2800" i="1" dirty="0"/>
              <a:t>n</a:t>
            </a:r>
          </a:p>
          <a:p>
            <a:r>
              <a:rPr lang="en-AU" sz="2800" dirty="0"/>
              <a:t>With RSA you are dealing with potentially large exponents so efficiency of exponentiation is a consideration</a:t>
            </a:r>
          </a:p>
        </p:txBody>
      </p:sp>
    </p:spTree>
    <p:extLst>
      <p:ext uri="{BB962C8B-B14F-4D97-AF65-F5344CB8AC3E}">
        <p14:creationId xmlns:p14="http://schemas.microsoft.com/office/powerpoint/2010/main" val="148278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25460"/>
            <a:ext cx="8229600" cy="646321"/>
          </a:xfrm>
        </p:spPr>
        <p:txBody>
          <a:bodyPr wrap="square">
            <a:spAutoFit/>
          </a:bodyPr>
          <a:lstStyle/>
          <a:p>
            <a:r>
              <a:rPr lang="en-US" sz="3600" dirty="0"/>
              <a:t>Algorithm for Computing </a:t>
            </a:r>
            <a:r>
              <a:rPr lang="en-US" sz="3600" i="1" dirty="0"/>
              <a:t>a</a:t>
            </a:r>
            <a:r>
              <a:rPr lang="en-US" sz="3600" i="1" baseline="30000" dirty="0"/>
              <a:t>b</a:t>
            </a:r>
            <a:r>
              <a:rPr lang="en-US" sz="3600" i="1" dirty="0"/>
              <a:t> </a:t>
            </a:r>
            <a:r>
              <a:rPr lang="en-US" sz="3600" dirty="0"/>
              <a:t>mod </a:t>
            </a:r>
            <a:r>
              <a:rPr lang="en-US" sz="3600" i="1" dirty="0"/>
              <a:t>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9420" y="887951"/>
                <a:ext cx="10927180" cy="492432"/>
              </a:xfr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600" i="1" dirty="0"/>
                  <a:t>Note: </a:t>
                </a:r>
                <a:r>
                  <a:rPr lang="en-US" sz="2600" dirty="0"/>
                  <a:t>The integer b is expressed as a binary </a:t>
                </a:r>
                <a:r>
                  <a:rPr lang="en-US" sz="2600"/>
                  <a:t>number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6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420" y="887951"/>
                <a:ext cx="10927180" cy="492432"/>
              </a:xfrm>
              <a:blipFill>
                <a:blip r:embed="rId3"/>
                <a:stretch>
                  <a:fillRect l="-1004" t="-1250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The 'a' subscript b mod n algorithm reads, c gets 0; f gets 1 for i gets k downto 0 do c gets 2 times c f gets (f times f) mod n if b subscript i equals 1 then c gets c plus 1 f gets (f times a) mod n return f"/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0507" y="1380383"/>
            <a:ext cx="6148400" cy="4920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33F4F52-20D9-4846-80FC-C548B9D095A1}"/>
                  </a:ext>
                </a:extLst>
              </p:cNvPr>
              <p:cNvSpPr/>
              <p:nvPr/>
            </p:nvSpPr>
            <p:spPr>
              <a:xfrm>
                <a:off x="475125" y="1669893"/>
                <a:ext cx="4490653" cy="1052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0"/>
              </a:p>
              <a:p>
                <a:r>
                  <a:rPr lang="en-US"/>
                  <a:t>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+2.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33F4F52-20D9-4846-80FC-C548B9D09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25" y="1669893"/>
                <a:ext cx="4490653" cy="1052468"/>
              </a:xfrm>
              <a:prstGeom prst="rect">
                <a:avLst/>
              </a:prstGeom>
              <a:blipFill>
                <a:blip r:embed="rId5"/>
                <a:stretch>
                  <a:fillRect b="-15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56891C-E1A4-4B4D-9087-D66A89B746EB}"/>
                  </a:ext>
                </a:extLst>
              </p:cNvPr>
              <p:cNvSpPr/>
              <p:nvPr/>
            </p:nvSpPr>
            <p:spPr>
              <a:xfrm>
                <a:off x="989307" y="2811767"/>
                <a:ext cx="5222581" cy="617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56891C-E1A4-4B4D-9087-D66A89B74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07" y="2811767"/>
                <a:ext cx="5222581" cy="617092"/>
              </a:xfrm>
              <a:prstGeom prst="rect">
                <a:avLst/>
              </a:prstGeom>
              <a:blipFill>
                <a:blip r:embed="rId6"/>
                <a:stretch>
                  <a:fillRect l="-2334" b="-25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Down 5">
            <a:extLst>
              <a:ext uri="{FF2B5EF4-FFF2-40B4-BE49-F238E27FC236}">
                <a16:creationId xmlns:a16="http://schemas.microsoft.com/office/drawing/2014/main" id="{5ABF655E-B698-4048-8FF4-A1FD10699016}"/>
              </a:ext>
            </a:extLst>
          </p:cNvPr>
          <p:cNvSpPr/>
          <p:nvPr/>
        </p:nvSpPr>
        <p:spPr bwMode="auto">
          <a:xfrm rot="10800000">
            <a:off x="4628814" y="3715705"/>
            <a:ext cx="275208" cy="39458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4956C1-4CB6-46CC-B1FB-663500DFC9D0}"/>
                  </a:ext>
                </a:extLst>
              </p:cNvPr>
              <p:cNvSpPr txBox="1"/>
              <p:nvPr/>
            </p:nvSpPr>
            <p:spPr>
              <a:xfrm>
                <a:off x="4223792" y="4221088"/>
                <a:ext cx="2752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4956C1-4CB6-46CC-B1FB-663500DFC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4221088"/>
                <a:ext cx="275209" cy="523220"/>
              </a:xfrm>
              <a:prstGeom prst="rect">
                <a:avLst/>
              </a:prstGeom>
              <a:blipFill>
                <a:blip r:embed="rId7"/>
                <a:stretch>
                  <a:fillRect r="-3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5DACAD-6965-498F-9BD3-4775C52ACE27}"/>
                  </a:ext>
                </a:extLst>
              </p:cNvPr>
              <p:cNvSpPr/>
              <p:nvPr/>
            </p:nvSpPr>
            <p:spPr>
              <a:xfrm>
                <a:off x="557309" y="4004601"/>
                <a:ext cx="1519711" cy="6053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5DACAD-6965-498F-9BD3-4775C52ACE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09" y="4004601"/>
                <a:ext cx="1519711" cy="6053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B1B51A1D-6BCE-43E6-B9FF-91F9B3FE4005}"/>
              </a:ext>
            </a:extLst>
          </p:cNvPr>
          <p:cNvSpPr/>
          <p:nvPr/>
        </p:nvSpPr>
        <p:spPr bwMode="auto">
          <a:xfrm rot="5400000">
            <a:off x="937037" y="4607592"/>
            <a:ext cx="380728" cy="45114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7242A8-CFA7-44F6-8196-9A76AF0955BF}"/>
                  </a:ext>
                </a:extLst>
              </p:cNvPr>
              <p:cNvSpPr/>
              <p:nvPr/>
            </p:nvSpPr>
            <p:spPr>
              <a:xfrm>
                <a:off x="157552" y="5059101"/>
                <a:ext cx="3657411" cy="1118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2.2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7242A8-CFA7-44F6-8196-9A76AF095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52" y="5059101"/>
                <a:ext cx="3657411" cy="11183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F59B0E1D-96F7-4775-BAD7-7783B1DE98DE}"/>
              </a:ext>
            </a:extLst>
          </p:cNvPr>
          <p:cNvSpPr/>
          <p:nvPr/>
        </p:nvSpPr>
        <p:spPr bwMode="auto">
          <a:xfrm>
            <a:off x="1349347" y="2029933"/>
            <a:ext cx="1108773" cy="91929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D8BBD52-A6EC-424F-820A-7B5647272404}"/>
              </a:ext>
            </a:extLst>
          </p:cNvPr>
          <p:cNvSpPr/>
          <p:nvPr/>
        </p:nvSpPr>
        <p:spPr bwMode="auto">
          <a:xfrm rot="5400000">
            <a:off x="4595277" y="2971607"/>
            <a:ext cx="342283" cy="1086737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B5D2D4-E514-46CB-9724-52D87E3049B3}"/>
              </a:ext>
            </a:extLst>
          </p:cNvPr>
          <p:cNvGrpSpPr/>
          <p:nvPr/>
        </p:nvGrpSpPr>
        <p:grpSpPr>
          <a:xfrm>
            <a:off x="10209655" y="2422353"/>
            <a:ext cx="1986075" cy="2527528"/>
            <a:chOff x="4871864" y="2299050"/>
            <a:chExt cx="1986075" cy="2527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FDD0E8-81BF-4872-A707-F1FEA210E3C9}"/>
                    </a:ext>
                  </a:extLst>
                </p:cNvPr>
                <p:cNvSpPr txBox="1"/>
                <p:nvPr/>
              </p:nvSpPr>
              <p:spPr>
                <a:xfrm>
                  <a:off x="5064765" y="2651729"/>
                  <a:ext cx="1232132" cy="5371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FDD0E8-81BF-4872-A707-F1FEA210E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4765" y="2651729"/>
                  <a:ext cx="1232132" cy="53713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4CACA4-0545-45B6-BA19-BDDB6F9BBB52}"/>
                    </a:ext>
                  </a:extLst>
                </p:cNvPr>
                <p:cNvSpPr txBox="1"/>
                <p:nvPr/>
              </p:nvSpPr>
              <p:spPr>
                <a:xfrm>
                  <a:off x="5334060" y="3986983"/>
                  <a:ext cx="1523879" cy="5371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a14:m>
                  <a:r>
                    <a:rPr lang="en-US">
                      <a:solidFill>
                        <a:srgbClr val="FF0000"/>
                      </a:solidFill>
                    </a:rPr>
                    <a:t>+1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4CACA4-0545-45B6-BA19-BDDB6F9BBB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60" y="3986983"/>
                  <a:ext cx="1523879" cy="537135"/>
                </a:xfrm>
                <a:prstGeom prst="rect">
                  <a:avLst/>
                </a:prstGeom>
                <a:blipFill>
                  <a:blip r:embed="rId11"/>
                  <a:stretch>
                    <a:fillRect t="-7955" r="-7200" b="-3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88E0A52-B2E8-47F4-BD84-E6F93A3DBFE7}"/>
                </a:ext>
              </a:extLst>
            </p:cNvPr>
            <p:cNvCxnSpPr/>
            <p:nvPr/>
          </p:nvCxnSpPr>
          <p:spPr bwMode="auto">
            <a:xfrm>
              <a:off x="4871864" y="2299050"/>
              <a:ext cx="0" cy="9930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A9CD411-67AE-4F1C-8B73-CDBF29250DAB}"/>
                </a:ext>
              </a:extLst>
            </p:cNvPr>
            <p:cNvCxnSpPr/>
            <p:nvPr/>
          </p:nvCxnSpPr>
          <p:spPr bwMode="auto">
            <a:xfrm>
              <a:off x="5257508" y="3833492"/>
              <a:ext cx="0" cy="9930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593388-FC6D-414F-AF31-56E68C0377C7}"/>
                  </a:ext>
                </a:extLst>
              </p:cNvPr>
              <p:cNvSpPr txBox="1"/>
              <p:nvPr/>
            </p:nvSpPr>
            <p:spPr>
              <a:xfrm>
                <a:off x="638090" y="3583977"/>
                <a:ext cx="1232132" cy="53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593388-FC6D-414F-AF31-56E68C037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90" y="3583977"/>
                <a:ext cx="1232132" cy="5371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4FDA47-BCEE-428A-AD2C-2025613FEAF3}"/>
              </a:ext>
            </a:extLst>
          </p:cNvPr>
          <p:cNvCxnSpPr/>
          <p:nvPr/>
        </p:nvCxnSpPr>
        <p:spPr bwMode="auto">
          <a:xfrm>
            <a:off x="3814963" y="4833163"/>
            <a:ext cx="0" cy="170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B10D38-27A2-4286-B900-809E087FAA94}"/>
                  </a:ext>
                </a:extLst>
              </p:cNvPr>
              <p:cNvSpPr txBox="1"/>
              <p:nvPr/>
            </p:nvSpPr>
            <p:spPr>
              <a:xfrm>
                <a:off x="4142082" y="4852929"/>
                <a:ext cx="1523879" cy="53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B10D38-27A2-4286-B900-809E087FA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82" y="4852929"/>
                <a:ext cx="1523879" cy="537135"/>
              </a:xfrm>
              <a:prstGeom prst="rect">
                <a:avLst/>
              </a:prstGeom>
              <a:blipFill>
                <a:blip r:embed="rId13"/>
                <a:stretch>
                  <a:fillRect t="-7955" r="-7600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D0E90EC-CAD0-4508-A4FE-76D432862213}"/>
                  </a:ext>
                </a:extLst>
              </p:cNvPr>
              <p:cNvSpPr/>
              <p:nvPr/>
            </p:nvSpPr>
            <p:spPr>
              <a:xfrm>
                <a:off x="3675504" y="5617621"/>
                <a:ext cx="264445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D0E90EC-CAD0-4508-A4FE-76D4328622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504" y="5617621"/>
                <a:ext cx="264445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Right 25">
            <a:extLst>
              <a:ext uri="{FF2B5EF4-FFF2-40B4-BE49-F238E27FC236}">
                <a16:creationId xmlns:a16="http://schemas.microsoft.com/office/drawing/2014/main" id="{204403E6-9591-4824-A7FF-815510D8CA69}"/>
              </a:ext>
            </a:extLst>
          </p:cNvPr>
          <p:cNvSpPr/>
          <p:nvPr/>
        </p:nvSpPr>
        <p:spPr bwMode="auto">
          <a:xfrm rot="5400000">
            <a:off x="4461803" y="5349889"/>
            <a:ext cx="380728" cy="45114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1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116632"/>
            <a:ext cx="8507288" cy="646321"/>
          </a:xfrm>
        </p:spPr>
        <p:txBody>
          <a:bodyPr wrap="square">
            <a:spAutoFit/>
          </a:bodyPr>
          <a:lstStyle/>
          <a:p>
            <a:r>
              <a:rPr lang="en-US" altLang="en-US" sz="3600" dirty="0">
                <a:ea typeface="ヒラギノ角ゴ Pro W3" charset="-128"/>
              </a:rPr>
              <a:t>Efficient Operation Using the Public Key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7408" y="980728"/>
            <a:ext cx="11161240" cy="4320480"/>
          </a:xfrm>
        </p:spPr>
        <p:txBody>
          <a:bodyPr/>
          <a:lstStyle/>
          <a:p>
            <a:r>
              <a:rPr lang="en-US" sz="2600" dirty="0"/>
              <a:t>To speed up the operation of the </a:t>
            </a:r>
            <a:r>
              <a:rPr lang="en-US" sz="2600" spc="-300" dirty="0"/>
              <a:t>R S </a:t>
            </a:r>
            <a:r>
              <a:rPr lang="en-US" sz="2600" dirty="0"/>
              <a:t>A algorithm using the public key, a specific choice of </a:t>
            </a:r>
            <a:r>
              <a:rPr lang="en-US" sz="2600" i="1" dirty="0"/>
              <a:t>e </a:t>
            </a:r>
            <a:r>
              <a:rPr lang="en-US" sz="2600" dirty="0"/>
              <a:t>is usually made</a:t>
            </a:r>
          </a:p>
          <a:p>
            <a:r>
              <a:rPr lang="en-US" sz="2600" dirty="0"/>
              <a:t>The most common choice is 65537 (2</a:t>
            </a:r>
            <a:r>
              <a:rPr lang="en-US" sz="2600" baseline="30000" dirty="0"/>
              <a:t>16</a:t>
            </a:r>
            <a:r>
              <a:rPr lang="en-US" sz="2600" dirty="0"/>
              <a:t> + 1)</a:t>
            </a:r>
          </a:p>
          <a:p>
            <a:pPr lvl="1"/>
            <a:r>
              <a:rPr lang="en-US" sz="2600" dirty="0"/>
              <a:t>Two other popular choices are </a:t>
            </a:r>
            <a:r>
              <a:rPr lang="en-US" sz="2600" i="1" dirty="0"/>
              <a:t>e</a:t>
            </a:r>
            <a:r>
              <a:rPr lang="en-US" sz="2600" dirty="0"/>
              <a:t>=3 and </a:t>
            </a:r>
            <a:r>
              <a:rPr lang="en-US" sz="2600" i="1" dirty="0"/>
              <a:t>e</a:t>
            </a:r>
            <a:r>
              <a:rPr lang="en-US" sz="2600" dirty="0"/>
              <a:t>=17</a:t>
            </a:r>
          </a:p>
          <a:p>
            <a:pPr lvl="1"/>
            <a:r>
              <a:rPr lang="en-US" sz="2600" dirty="0"/>
              <a:t>Each of these choices has only two 1 bits, so the number of multiplications required to perform exponentiation is minimized</a:t>
            </a:r>
          </a:p>
          <a:p>
            <a:pPr lvl="1"/>
            <a:r>
              <a:rPr lang="en-US" sz="2600" dirty="0"/>
              <a:t>With a very small public key, such as </a:t>
            </a:r>
            <a:r>
              <a:rPr lang="en-US" sz="2600" i="1" dirty="0"/>
              <a:t>e </a:t>
            </a:r>
            <a:r>
              <a:rPr lang="en-US" sz="2600" dirty="0"/>
              <a:t>= 3, </a:t>
            </a:r>
            <a:r>
              <a:rPr lang="en-US" sz="2600" spc="-300" dirty="0"/>
              <a:t>R S </a:t>
            </a:r>
            <a:r>
              <a:rPr lang="en-US" sz="2600" dirty="0"/>
              <a:t>A becomes vulnerable to a </a:t>
            </a:r>
            <a:r>
              <a:rPr lang="en-US" sz="2600" dirty="0">
                <a:solidFill>
                  <a:srgbClr val="FF0000"/>
                </a:solidFill>
              </a:rPr>
              <a:t>simple attack</a:t>
            </a:r>
          </a:p>
        </p:txBody>
      </p:sp>
    </p:spTree>
    <p:extLst>
      <p:ext uri="{BB962C8B-B14F-4D97-AF65-F5344CB8AC3E}">
        <p14:creationId xmlns:p14="http://schemas.microsoft.com/office/powerpoint/2010/main" val="185707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16112"/>
            <a:ext cx="8579296" cy="646321"/>
          </a:xfrm>
        </p:spPr>
        <p:txBody>
          <a:bodyPr wrap="square">
            <a:spAutoFit/>
          </a:bodyPr>
          <a:lstStyle/>
          <a:p>
            <a:r>
              <a:rPr lang="en-US" altLang="en-US" sz="3600" dirty="0">
                <a:ea typeface="ヒラギノ角ゴ Pro W3" charset="-128"/>
              </a:rPr>
              <a:t>Efficient Operation Using the Private Key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5400" y="980728"/>
            <a:ext cx="10801200" cy="4536503"/>
          </a:xfrm>
        </p:spPr>
        <p:txBody>
          <a:bodyPr/>
          <a:lstStyle/>
          <a:p>
            <a:r>
              <a:rPr lang="en-US" sz="2600" dirty="0"/>
              <a:t>Decryption uses exponentiation to power </a:t>
            </a:r>
            <a:r>
              <a:rPr lang="en-US" sz="2600" i="1" dirty="0"/>
              <a:t>d</a:t>
            </a:r>
          </a:p>
          <a:p>
            <a:pPr lvl="1"/>
            <a:r>
              <a:rPr lang="en-US" sz="2600" dirty="0"/>
              <a:t>A small value of </a:t>
            </a:r>
            <a:r>
              <a:rPr lang="en-US" sz="2600" i="1" dirty="0"/>
              <a:t>d </a:t>
            </a:r>
            <a:r>
              <a:rPr lang="en-US" sz="2600" dirty="0"/>
              <a:t>is vulnerable to a brute-force attack and to other forms of cryptanalysis</a:t>
            </a:r>
          </a:p>
          <a:p>
            <a:r>
              <a:rPr lang="en-US" sz="2600" dirty="0"/>
              <a:t>Can use the Chinese Remainder Theorem (</a:t>
            </a:r>
            <a:r>
              <a:rPr lang="en-US" sz="2600" spc="-300" dirty="0"/>
              <a:t>C R </a:t>
            </a:r>
            <a:r>
              <a:rPr lang="en-US" sz="2600" dirty="0"/>
              <a:t>T) to </a:t>
            </a:r>
            <a:r>
              <a:rPr lang="en-US" sz="2600" dirty="0">
                <a:solidFill>
                  <a:srgbClr val="FF0000"/>
                </a:solidFill>
              </a:rPr>
              <a:t>speed up computation</a:t>
            </a:r>
          </a:p>
          <a:p>
            <a:pPr lvl="1"/>
            <a:r>
              <a:rPr lang="en-US" sz="2600" dirty="0"/>
              <a:t>The quantities </a:t>
            </a:r>
            <a:r>
              <a:rPr lang="en-US" sz="2600" i="1" dirty="0"/>
              <a:t>d </a:t>
            </a:r>
            <a:r>
              <a:rPr lang="en-US" sz="2600" dirty="0"/>
              <a:t>mod (</a:t>
            </a:r>
            <a:r>
              <a:rPr lang="en-US" sz="2600" i="1" dirty="0"/>
              <a:t>p – 1) </a:t>
            </a:r>
            <a:r>
              <a:rPr lang="en-US" sz="2600" dirty="0"/>
              <a:t>and</a:t>
            </a:r>
            <a:r>
              <a:rPr lang="en-US" sz="2600" i="1" dirty="0"/>
              <a:t> d</a:t>
            </a:r>
            <a:r>
              <a:rPr lang="en-US" sz="2600" dirty="0"/>
              <a:t> mod (</a:t>
            </a:r>
            <a:r>
              <a:rPr lang="en-US" sz="2600" i="1" dirty="0"/>
              <a:t>q – 1) </a:t>
            </a:r>
            <a:r>
              <a:rPr lang="en-US" sz="2600" dirty="0"/>
              <a:t>can be </a:t>
            </a:r>
            <a:r>
              <a:rPr lang="en-US" sz="2600" dirty="0" err="1"/>
              <a:t>precalculated</a:t>
            </a:r>
            <a:endParaRPr lang="en-US" sz="2600" dirty="0"/>
          </a:p>
          <a:p>
            <a:pPr lvl="1"/>
            <a:r>
              <a:rPr lang="en-US" sz="2600" dirty="0"/>
              <a:t> End result is that the calculation is approximately four times as fast as evaluating </a:t>
            </a:r>
            <a:r>
              <a:rPr lang="en-US" sz="2600" i="1" dirty="0"/>
              <a:t>M = C</a:t>
            </a:r>
            <a:r>
              <a:rPr lang="en-US" sz="2600" i="1" baseline="30000" dirty="0"/>
              <a:t>d</a:t>
            </a:r>
            <a:r>
              <a:rPr lang="en-US" sz="2600" i="1" dirty="0"/>
              <a:t> </a:t>
            </a:r>
            <a:r>
              <a:rPr lang="en-US" sz="2600" dirty="0"/>
              <a:t>mod </a:t>
            </a:r>
            <a:r>
              <a:rPr lang="en-US" sz="2600" i="1" dirty="0"/>
              <a:t>n </a:t>
            </a:r>
            <a:r>
              <a:rPr lang="en-US" sz="2600" dirty="0"/>
              <a:t>directly</a:t>
            </a:r>
          </a:p>
        </p:txBody>
      </p:sp>
    </p:spTree>
    <p:extLst>
      <p:ext uri="{BB962C8B-B14F-4D97-AF65-F5344CB8AC3E}">
        <p14:creationId xmlns:p14="http://schemas.microsoft.com/office/powerpoint/2010/main" val="3517183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273" y="0"/>
            <a:ext cx="7906072" cy="646321"/>
          </a:xfrm>
        </p:spPr>
        <p:txBody>
          <a:bodyPr wrap="square">
            <a:spAutoFit/>
          </a:bodyPr>
          <a:lstStyle/>
          <a:p>
            <a:r>
              <a:rPr lang="en-US" altLang="en-US" sz="3600" dirty="0">
                <a:ea typeface="ヒラギノ角ゴ Pro W3" charset="-128"/>
              </a:rPr>
              <a:t>Key Generation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5400" y="878004"/>
            <a:ext cx="11233248" cy="3810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dirty="0"/>
              <a:t>Before the application of the public-key cryptosystem each participant must generate a pair of keys: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Determine two prime numbers </a:t>
            </a:r>
            <a:r>
              <a:rPr lang="en-AU" sz="2600" i="1" dirty="0"/>
              <a:t>p</a:t>
            </a:r>
            <a:r>
              <a:rPr lang="en-AU" sz="2600" dirty="0"/>
              <a:t> and </a:t>
            </a:r>
            <a:r>
              <a:rPr lang="en-AU" sz="2600" i="1" dirty="0"/>
              <a:t>q</a:t>
            </a:r>
            <a:r>
              <a:rPr lang="en-AU" sz="26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Select either </a:t>
            </a:r>
            <a:r>
              <a:rPr lang="en-US" sz="2600" i="1" dirty="0"/>
              <a:t>e</a:t>
            </a:r>
            <a:r>
              <a:rPr lang="en-US" sz="2600" dirty="0"/>
              <a:t> or </a:t>
            </a:r>
            <a:r>
              <a:rPr lang="en-US" sz="2600" i="1" dirty="0"/>
              <a:t>d</a:t>
            </a:r>
            <a:r>
              <a:rPr lang="en-US" sz="2600" dirty="0"/>
              <a:t> and calculate the other</a:t>
            </a:r>
          </a:p>
          <a:p>
            <a:pPr>
              <a:lnSpc>
                <a:spcPct val="150000"/>
              </a:lnSpc>
            </a:pPr>
            <a:r>
              <a:rPr lang="en-AU" sz="2600" dirty="0"/>
              <a:t>Because the value of </a:t>
            </a:r>
            <a:r>
              <a:rPr lang="en-AU" sz="2600" i="1" dirty="0"/>
              <a:t>n = </a:t>
            </a:r>
            <a:r>
              <a:rPr lang="en-AU" sz="2600" i="1" dirty="0" err="1"/>
              <a:t>pq</a:t>
            </a:r>
            <a:r>
              <a:rPr lang="en-AU" sz="2600" i="1" dirty="0"/>
              <a:t> </a:t>
            </a:r>
            <a:r>
              <a:rPr lang="en-AU" sz="2600" dirty="0"/>
              <a:t>will be known to any potential adversary, primes must be chosen from a sufficiently large set</a:t>
            </a:r>
          </a:p>
          <a:p>
            <a:pPr lvl="1">
              <a:lnSpc>
                <a:spcPct val="150000"/>
              </a:lnSpc>
            </a:pPr>
            <a:r>
              <a:rPr lang="en-AU" sz="2600" dirty="0"/>
              <a:t>The </a:t>
            </a:r>
            <a:r>
              <a:rPr lang="en-AU" sz="2600" dirty="0">
                <a:solidFill>
                  <a:srgbClr val="FF0000"/>
                </a:solidFill>
              </a:rPr>
              <a:t>method used for finding large primes must be reasonably efficient</a:t>
            </a:r>
          </a:p>
        </p:txBody>
      </p:sp>
    </p:spTree>
    <p:extLst>
      <p:ext uri="{BB962C8B-B14F-4D97-AF65-F5344CB8AC3E}">
        <p14:creationId xmlns:p14="http://schemas.microsoft.com/office/powerpoint/2010/main" val="174918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0"/>
            <a:ext cx="8229600" cy="646321"/>
          </a:xfrm>
        </p:spPr>
        <p:txBody>
          <a:bodyPr wrap="square">
            <a:spAutoFit/>
          </a:bodyPr>
          <a:lstStyle/>
          <a:p>
            <a:r>
              <a:rPr lang="en-US" altLang="en-US" sz="3600" dirty="0">
                <a:ea typeface="ヒラギノ角ゴ Pro W3" charset="-128"/>
              </a:rPr>
              <a:t>Procedure for Picking a Prime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731404" y="980728"/>
                <a:ext cx="10729192" cy="4320480"/>
              </a:xfrm>
            </p:spPr>
            <p:txBody>
              <a:bodyPr/>
              <a:lstStyle/>
              <a:p>
                <a:r>
                  <a:rPr lang="en-US" sz="2600" dirty="0"/>
                  <a:t>Pick an odd integer </a:t>
                </a:r>
                <a:r>
                  <a:rPr lang="en-US" sz="2600" i="1" dirty="0"/>
                  <a:t>n</a:t>
                </a:r>
                <a:r>
                  <a:rPr lang="en-US" sz="2600" dirty="0"/>
                  <a:t> at random</a:t>
                </a:r>
              </a:p>
              <a:p>
                <a:r>
                  <a:rPr lang="en-US" sz="2600" dirty="0"/>
                  <a:t>Pick an integer </a:t>
                </a:r>
                <a:r>
                  <a:rPr lang="en-US" sz="2600" i="1" dirty="0"/>
                  <a:t>a &lt; n </a:t>
                </a:r>
                <a:r>
                  <a:rPr lang="en-US" sz="2600" dirty="0"/>
                  <a:t>at random</a:t>
                </a:r>
              </a:p>
              <a:p>
                <a:r>
                  <a:rPr lang="en-US" sz="2600" dirty="0"/>
                  <a:t>Perform the probabilistic </a:t>
                </a:r>
                <a:r>
                  <a:rPr lang="en-US" sz="2600" dirty="0" err="1"/>
                  <a:t>primality</a:t>
                </a:r>
                <a:r>
                  <a:rPr lang="en-US" sz="2600" dirty="0"/>
                  <a:t> test with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600" i="1" dirty="0"/>
                  <a:t> </a:t>
                </a:r>
                <a:r>
                  <a:rPr lang="en-US" sz="2600" dirty="0"/>
                  <a:t>as a parameter. If </a:t>
                </a:r>
                <a:r>
                  <a:rPr lang="en-US" sz="2600" i="1" dirty="0"/>
                  <a:t>n </a:t>
                </a:r>
                <a:r>
                  <a:rPr lang="en-US" sz="2600" dirty="0"/>
                  <a:t>fails the test, reject the value </a:t>
                </a:r>
                <a:r>
                  <a:rPr lang="en-US" sz="2600" i="1" dirty="0"/>
                  <a:t>n </a:t>
                </a:r>
                <a:r>
                  <a:rPr lang="en-US" sz="2600" dirty="0"/>
                  <a:t>and go to step 1</a:t>
                </a:r>
              </a:p>
              <a:p>
                <a:r>
                  <a:rPr lang="en-US" sz="2600" dirty="0"/>
                  <a:t>If </a:t>
                </a:r>
                <a:r>
                  <a:rPr lang="en-US" sz="2600" i="1" dirty="0"/>
                  <a:t>n </a:t>
                </a:r>
                <a:r>
                  <a:rPr lang="en-US" sz="2600" dirty="0"/>
                  <a:t>has passed a sufficient number of tests, accept </a:t>
                </a:r>
                <a:r>
                  <a:rPr lang="en-US" sz="2600" i="1" dirty="0"/>
                  <a:t>n; </a:t>
                </a:r>
                <a:r>
                  <a:rPr lang="en-US" sz="2600" dirty="0"/>
                  <a:t>otherwise, go to step 2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404" y="980728"/>
                <a:ext cx="10729192" cy="4320480"/>
              </a:xfrm>
              <a:blipFill>
                <a:blip r:embed="rId3"/>
                <a:stretch>
                  <a:fillRect l="-1307" t="-2821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328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0"/>
            <a:ext cx="7827282" cy="584765"/>
          </a:xfrm>
        </p:spPr>
        <p:txBody>
          <a:bodyPr wrap="square">
            <a:spAutoFit/>
          </a:bodyPr>
          <a:lstStyle/>
          <a:p>
            <a:r>
              <a:rPr lang="en-US" altLang="en-US" sz="3200">
                <a:ea typeface="ヒラギノ角ゴ Pro W3" charset="-128"/>
              </a:rPr>
              <a:t>RSA: </a:t>
            </a:r>
            <a:r>
              <a:rPr lang="en-US" altLang="en-US" sz="3200" dirty="0">
                <a:ea typeface="ヒラギノ角ゴ Pro W3" charset="-128"/>
              </a:rPr>
              <a:t>Confidentiality</a:t>
            </a:r>
          </a:p>
        </p:txBody>
      </p:sp>
      <p:pic>
        <p:nvPicPr>
          <p:cNvPr id="7" name="Picture 2" descr="Within Source A, X is sent from message source to encryption algorithm, which receives input P U sub b from key pair source under destination B. From the algorithm, Y=E[P U sub b, X) is sent to decryption algorithm within destination B, which receives input P R sub b from the same key pair source, and then X=D[P R sub b, Y] is sent to destination. Output from the encryption algorithm is also sent to cryptanalyst, which also receives input from the key pair source, producing outputs X hat and P hat R sub b.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711178" y="824522"/>
            <a:ext cx="5480822" cy="331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/>
              <p:nvPr/>
            </p:nvSpPr>
            <p:spPr>
              <a:xfrm>
                <a:off x="-32982" y="3027821"/>
                <a:ext cx="368273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982" y="3027821"/>
                <a:ext cx="368273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D59FFF-1D16-4CF4-B4E7-49E2792E52C8}"/>
              </a:ext>
            </a:extLst>
          </p:cNvPr>
          <p:cNvSpPr txBox="1"/>
          <p:nvPr/>
        </p:nvSpPr>
        <p:spPr>
          <a:xfrm>
            <a:off x="551384" y="134076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14C7E-0D74-4882-AB4C-EB4F3A953DE4}"/>
              </a:ext>
            </a:extLst>
          </p:cNvPr>
          <p:cNvSpPr txBox="1"/>
          <p:nvPr/>
        </p:nvSpPr>
        <p:spPr>
          <a:xfrm>
            <a:off x="4629301" y="133054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BD5067F-3539-45B4-BFBB-1E6570A3E4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560" y="773516"/>
            <a:ext cx="879758" cy="879758"/>
          </a:xfrm>
          <a:prstGeom prst="rect">
            <a:avLst/>
          </a:prstGeom>
        </p:spPr>
      </p:pic>
      <p:pic>
        <p:nvPicPr>
          <p:cNvPr id="9218" name="Picture 2" descr="User Icon Vector Art, Icons, and Graphics for Free Download">
            <a:extLst>
              <a:ext uri="{FF2B5EF4-FFF2-40B4-BE49-F238E27FC236}">
                <a16:creationId xmlns:a16="http://schemas.microsoft.com/office/drawing/2014/main" id="{01392DFC-3255-4290-B73A-A2006B79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89" y="802977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347528" y="1782065"/>
                <a:ext cx="17318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8" y="1782065"/>
                <a:ext cx="1731821" cy="492443"/>
              </a:xfrm>
              <a:prstGeom prst="rect">
                <a:avLst/>
              </a:prstGeom>
              <a:blipFill>
                <a:blip r:embed="rId8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4417717" y="1853769"/>
                <a:ext cx="18228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717" y="1853769"/>
                <a:ext cx="1822807" cy="492443"/>
              </a:xfrm>
              <a:prstGeom prst="rect">
                <a:avLst/>
              </a:prstGeom>
              <a:blipFill>
                <a:blip r:embed="rId9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0C6F9233-6D45-4F90-86A4-33CC71B02014}"/>
              </a:ext>
            </a:extLst>
          </p:cNvPr>
          <p:cNvSpPr/>
          <p:nvPr/>
        </p:nvSpPr>
        <p:spPr bwMode="auto">
          <a:xfrm>
            <a:off x="1971080" y="3603749"/>
            <a:ext cx="2304256" cy="18949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/>
              <p:nvPr/>
            </p:nvSpPr>
            <p:spPr>
              <a:xfrm>
                <a:off x="2924586" y="3991694"/>
                <a:ext cx="6342827" cy="1163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i="1" dirty="0"/>
              </a:p>
              <a:p>
                <a:pPr marL="255588" indent="-23813">
                  <a:spcBef>
                    <a:spcPts val="600"/>
                  </a:spcBef>
                </a:pPr>
                <a:r>
                  <a:rPr lang="en-AU" sz="3200" i="1"/>
                  <a:t>                       =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AU" sz="3200" i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586" y="3991694"/>
                <a:ext cx="6342827" cy="1163011"/>
              </a:xfrm>
              <a:prstGeom prst="rect">
                <a:avLst/>
              </a:prstGeom>
              <a:blipFill>
                <a:blip r:embed="rId10"/>
                <a:stretch>
                  <a:fillRect b="-15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714DF84-4D4C-4CCF-8548-AD1A326A5593}"/>
              </a:ext>
            </a:extLst>
          </p:cNvPr>
          <p:cNvSpPr txBox="1"/>
          <p:nvPr/>
        </p:nvSpPr>
        <p:spPr>
          <a:xfrm>
            <a:off x="773560" y="5196009"/>
            <a:ext cx="41985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Protect secret key?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Distribute public keys?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5791DC-FC79-4CD9-B32A-941891050C1A}"/>
              </a:ext>
            </a:extLst>
          </p:cNvPr>
          <p:cNvCxnSpPr/>
          <p:nvPr/>
        </p:nvCxnSpPr>
        <p:spPr bwMode="auto">
          <a:xfrm>
            <a:off x="8587102" y="4032998"/>
            <a:ext cx="0" cy="21171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A3B270-8555-4A71-BD9E-88C0F8F642FF}"/>
                  </a:ext>
                </a:extLst>
              </p:cNvPr>
              <p:cNvSpPr txBox="1"/>
              <p:nvPr/>
            </p:nvSpPr>
            <p:spPr>
              <a:xfrm>
                <a:off x="3846664" y="2422410"/>
                <a:ext cx="37317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A3B270-8555-4A71-BD9E-88C0F8F64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664" y="2422410"/>
                <a:ext cx="373179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744409-EA6C-46F8-95B8-EAB04CAFE9F2}"/>
                  </a:ext>
                </a:extLst>
              </p:cNvPr>
              <p:cNvSpPr txBox="1"/>
              <p:nvPr/>
            </p:nvSpPr>
            <p:spPr>
              <a:xfrm>
                <a:off x="54991" y="2366527"/>
                <a:ext cx="35947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744409-EA6C-46F8-95B8-EAB04CAFE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1" y="2366527"/>
                <a:ext cx="359476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07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0"/>
            <a:ext cx="7827282" cy="584765"/>
          </a:xfrm>
        </p:spPr>
        <p:txBody>
          <a:bodyPr wrap="square">
            <a:spAutoFit/>
          </a:bodyPr>
          <a:lstStyle/>
          <a:p>
            <a:r>
              <a:rPr lang="en-US" altLang="en-US" sz="3200">
                <a:ea typeface="ヒラギノ角ゴ Pro W3" charset="-128"/>
              </a:rPr>
              <a:t>RSA: Authentication</a:t>
            </a:r>
            <a:endParaRPr lang="en-US" altLang="en-US" sz="3200" dirty="0">
              <a:ea typeface="ヒラギノ角ゴ Pro W3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/>
              <p:nvPr/>
            </p:nvSpPr>
            <p:spPr>
              <a:xfrm>
                <a:off x="-9145" y="2750232"/>
                <a:ext cx="3576685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32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45" y="2750232"/>
                <a:ext cx="3576685" cy="593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D59FFF-1D16-4CF4-B4E7-49E2792E52C8}"/>
              </a:ext>
            </a:extLst>
          </p:cNvPr>
          <p:cNvSpPr txBox="1"/>
          <p:nvPr/>
        </p:nvSpPr>
        <p:spPr>
          <a:xfrm>
            <a:off x="551384" y="134076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14C7E-0D74-4882-AB4C-EB4F3A953DE4}"/>
              </a:ext>
            </a:extLst>
          </p:cNvPr>
          <p:cNvSpPr txBox="1"/>
          <p:nvPr/>
        </p:nvSpPr>
        <p:spPr>
          <a:xfrm>
            <a:off x="4629301" y="133054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BD5067F-3539-45B4-BFBB-1E6570A3E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560" y="773516"/>
            <a:ext cx="879758" cy="879758"/>
          </a:xfrm>
          <a:prstGeom prst="rect">
            <a:avLst/>
          </a:prstGeom>
        </p:spPr>
      </p:pic>
      <p:pic>
        <p:nvPicPr>
          <p:cNvPr id="9218" name="Picture 2" descr="User Icon Vector Art, Icons, and Graphics for Free Download">
            <a:extLst>
              <a:ext uri="{FF2B5EF4-FFF2-40B4-BE49-F238E27FC236}">
                <a16:creationId xmlns:a16="http://schemas.microsoft.com/office/drawing/2014/main" id="{01392DFC-3255-4290-B73A-A2006B79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89" y="802977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437561" y="1974304"/>
                <a:ext cx="17318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61" y="1974304"/>
                <a:ext cx="1731821" cy="492443"/>
              </a:xfrm>
              <a:prstGeom prst="rect">
                <a:avLst/>
              </a:prstGeom>
              <a:blipFill>
                <a:blip r:embed="rId8"/>
                <a:stretch>
                  <a:fillRect t="-27160" b="-46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4399794" y="1988840"/>
                <a:ext cx="18228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794" y="1988840"/>
                <a:ext cx="1822807" cy="492443"/>
              </a:xfrm>
              <a:prstGeom prst="rect">
                <a:avLst/>
              </a:prstGeom>
              <a:blipFill>
                <a:blip r:embed="rId9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0C6F9233-6D45-4F90-86A4-33CC71B02014}"/>
              </a:ext>
            </a:extLst>
          </p:cNvPr>
          <p:cNvSpPr/>
          <p:nvPr/>
        </p:nvSpPr>
        <p:spPr bwMode="auto">
          <a:xfrm>
            <a:off x="2325045" y="3454802"/>
            <a:ext cx="2304256" cy="18949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/>
              <p:nvPr/>
            </p:nvSpPr>
            <p:spPr>
              <a:xfrm>
                <a:off x="3402491" y="4248989"/>
                <a:ext cx="6091411" cy="1655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:r>
                  <a:rPr lang="en-AU" sz="3200"/>
                  <a:t>                   </a:t>
                </a:r>
                <a14:m>
                  <m:oMath xmlns:m="http://schemas.openxmlformats.org/officeDocument/2006/math">
                    <m:r>
                      <a:rPr lang="en-AU" sz="3200" i="1" smtClean="0">
                        <a:latin typeface="Cambria Math" panose="02040503050406030204" pitchFamily="18" charset="0"/>
                      </a:rPr>
                      <m:t>?= 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AU" sz="3200" i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91" y="4248989"/>
                <a:ext cx="6091411" cy="16554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4DF84-4D4C-4CCF-8548-AD1A326A5593}"/>
                  </a:ext>
                </a:extLst>
              </p:cNvPr>
              <p:cNvSpPr txBox="1"/>
              <p:nvPr/>
            </p:nvSpPr>
            <p:spPr>
              <a:xfrm>
                <a:off x="3734840" y="3696130"/>
                <a:ext cx="28090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Verify message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4DF84-4D4C-4CCF-8548-AD1A326A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840" y="3696130"/>
                <a:ext cx="2809039" cy="523220"/>
              </a:xfrm>
              <a:prstGeom prst="rect">
                <a:avLst/>
              </a:prstGeom>
              <a:blipFill>
                <a:blip r:embed="rId11"/>
                <a:stretch>
                  <a:fillRect l="-4565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79CF6E-B7CC-459D-B164-FF2D273AFBEA}"/>
                  </a:ext>
                </a:extLst>
              </p:cNvPr>
              <p:cNvSpPr/>
              <p:nvPr/>
            </p:nvSpPr>
            <p:spPr>
              <a:xfrm>
                <a:off x="3639453" y="2866717"/>
                <a:ext cx="170630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3200" i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79CF6E-B7CC-459D-B164-FF2D273AF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453" y="2866717"/>
                <a:ext cx="1706301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42D9A1E2-0BA1-40E0-B98C-082E362075B5}"/>
              </a:ext>
            </a:extLst>
          </p:cNvPr>
          <p:cNvSpPr/>
          <p:nvPr/>
        </p:nvSpPr>
        <p:spPr bwMode="auto">
          <a:xfrm>
            <a:off x="6967819" y="5152505"/>
            <a:ext cx="432048" cy="33195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F35395-2B08-442A-9BC3-AEB0E98D8E85}"/>
              </a:ext>
            </a:extLst>
          </p:cNvPr>
          <p:cNvSpPr txBox="1"/>
          <p:nvPr/>
        </p:nvSpPr>
        <p:spPr>
          <a:xfrm>
            <a:off x="7752184" y="4850229"/>
            <a:ext cx="3677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Sent by 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Original (integrity)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0B4FE6E-7E91-47FD-81DD-B157D2145406}"/>
              </a:ext>
            </a:extLst>
          </p:cNvPr>
          <p:cNvSpPr/>
          <p:nvPr/>
        </p:nvSpPr>
        <p:spPr bwMode="auto">
          <a:xfrm>
            <a:off x="7608168" y="4850229"/>
            <a:ext cx="144016" cy="954107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3DF1EE-5F08-4C11-99D2-02EA08EF6656}"/>
              </a:ext>
            </a:extLst>
          </p:cNvPr>
          <p:cNvCxnSpPr/>
          <p:nvPr/>
        </p:nvCxnSpPr>
        <p:spPr bwMode="auto">
          <a:xfrm>
            <a:off x="7824192" y="4657823"/>
            <a:ext cx="432048" cy="571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70B21C-C436-431D-9F22-F25F612AF106}"/>
              </a:ext>
            </a:extLst>
          </p:cNvPr>
          <p:cNvCxnSpPr/>
          <p:nvPr/>
        </p:nvCxnSpPr>
        <p:spPr bwMode="auto">
          <a:xfrm>
            <a:off x="6967819" y="5661248"/>
            <a:ext cx="12884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D25B8BA-EC57-4395-A4DD-BCB4C01EE9FE}"/>
              </a:ext>
            </a:extLst>
          </p:cNvPr>
          <p:cNvSpPr txBox="1"/>
          <p:nvPr/>
        </p:nvSpPr>
        <p:spPr>
          <a:xfrm>
            <a:off x="349767" y="4943511"/>
            <a:ext cx="41985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Protect secret key?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Distribute public keys?</a:t>
            </a:r>
          </a:p>
        </p:txBody>
      </p:sp>
      <p:pic>
        <p:nvPicPr>
          <p:cNvPr id="25" name="Picture 2" descr="Within Source A, X is sent from message source to encryption algorithm, which receives input P R sub a from key pair source under source A. From the algorithm, Y=E[P R sub a, X) is sent to decryption algorithm within destination B, which receives input P U sub a from the same key pair source, and then X=D[P U sub a, Y] is sent to destination. Output from the encryption algorithm is also sent to cryptanalyst, which also receives input from the key pair source, producing output P hat R sub a.">
            <a:extLst>
              <a:ext uri="{FF2B5EF4-FFF2-40B4-BE49-F238E27FC236}">
                <a16:creationId xmlns:a16="http://schemas.microsoft.com/office/drawing/2014/main" id="{89E9B643-CFE8-4711-AD2B-634EC3B51FE7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477760" y="917180"/>
            <a:ext cx="5400600" cy="302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96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183" y="120721"/>
            <a:ext cx="7827282" cy="584765"/>
          </a:xfrm>
        </p:spPr>
        <p:txBody>
          <a:bodyPr wrap="square">
            <a:spAutoFit/>
          </a:bodyPr>
          <a:lstStyle/>
          <a:p>
            <a:r>
              <a:rPr lang="en-US" altLang="en-US" sz="3200">
                <a:ea typeface="ヒラギノ角ゴ Pro W3" charset="-128"/>
              </a:rPr>
              <a:t>RSA: Authentication and Secrecy</a:t>
            </a:r>
            <a:endParaRPr lang="en-US" altLang="en-US" sz="3200" dirty="0">
              <a:ea typeface="ヒラギノ角ゴ Pro W3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/>
              <p:nvPr/>
            </p:nvSpPr>
            <p:spPr>
              <a:xfrm>
                <a:off x="98169" y="2521572"/>
                <a:ext cx="3576685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32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9" y="2521572"/>
                <a:ext cx="3576685" cy="593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D59FFF-1D16-4CF4-B4E7-49E2792E52C8}"/>
              </a:ext>
            </a:extLst>
          </p:cNvPr>
          <p:cNvSpPr txBox="1"/>
          <p:nvPr/>
        </p:nvSpPr>
        <p:spPr>
          <a:xfrm>
            <a:off x="551384" y="134076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14C7E-0D74-4882-AB4C-EB4F3A953DE4}"/>
              </a:ext>
            </a:extLst>
          </p:cNvPr>
          <p:cNvSpPr txBox="1"/>
          <p:nvPr/>
        </p:nvSpPr>
        <p:spPr>
          <a:xfrm>
            <a:off x="4629301" y="133054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BD5067F-3539-45B4-BFBB-1E6570A3E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560" y="773516"/>
            <a:ext cx="879758" cy="879758"/>
          </a:xfrm>
          <a:prstGeom prst="rect">
            <a:avLst/>
          </a:prstGeom>
        </p:spPr>
      </p:pic>
      <p:pic>
        <p:nvPicPr>
          <p:cNvPr id="9218" name="Picture 2" descr="User Icon Vector Art, Icons, and Graphics for Free Download">
            <a:extLst>
              <a:ext uri="{FF2B5EF4-FFF2-40B4-BE49-F238E27FC236}">
                <a16:creationId xmlns:a16="http://schemas.microsoft.com/office/drawing/2014/main" id="{01392DFC-3255-4290-B73A-A2006B79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89" y="802977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437561" y="1974304"/>
                <a:ext cx="17318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61" y="1974304"/>
                <a:ext cx="1731821" cy="492443"/>
              </a:xfrm>
              <a:prstGeom prst="rect">
                <a:avLst/>
              </a:prstGeom>
              <a:blipFill>
                <a:blip r:embed="rId8"/>
                <a:stretch>
                  <a:fillRect t="-27160" b="-46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4399794" y="1988840"/>
                <a:ext cx="18228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794" y="1988840"/>
                <a:ext cx="1822807" cy="492443"/>
              </a:xfrm>
              <a:prstGeom prst="rect">
                <a:avLst/>
              </a:prstGeom>
              <a:blipFill>
                <a:blip r:embed="rId9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0C6F9233-6D45-4F90-86A4-33CC71B02014}"/>
              </a:ext>
            </a:extLst>
          </p:cNvPr>
          <p:cNvSpPr/>
          <p:nvPr/>
        </p:nvSpPr>
        <p:spPr bwMode="auto">
          <a:xfrm>
            <a:off x="3652008" y="3435612"/>
            <a:ext cx="2304256" cy="18949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/>
              <p:nvPr/>
            </p:nvSpPr>
            <p:spPr>
              <a:xfrm>
                <a:off x="3402491" y="4248989"/>
                <a:ext cx="7814768" cy="2924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b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b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AU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AU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=?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91" y="4248989"/>
                <a:ext cx="7814768" cy="29240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4DF84-4D4C-4CCF-8548-AD1A326A5593}"/>
                  </a:ext>
                </a:extLst>
              </p:cNvPr>
              <p:cNvSpPr txBox="1"/>
              <p:nvPr/>
            </p:nvSpPr>
            <p:spPr>
              <a:xfrm>
                <a:off x="3734840" y="3696130"/>
                <a:ext cx="54225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Decrypt and verify the secret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4DF84-4D4C-4CCF-8548-AD1A326A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840" y="3696130"/>
                <a:ext cx="5422575" cy="523220"/>
              </a:xfrm>
              <a:prstGeom prst="rect">
                <a:avLst/>
              </a:prstGeom>
              <a:blipFill>
                <a:blip r:embed="rId11"/>
                <a:stretch>
                  <a:fillRect l="-2362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 descr="Within Source A, X is sent from message source to encryption algorithm, which receives input P R sub a from key pair source under source A, and then Y is sent to second encryption algorithm, receiving input P U sub b from key pair source under destination B. From this last algorithm, Y=Z is sent to decryption algorithm within destination B, which receives input P R sub b from the key pair source under destination B, and then Y is sent to a second decryption algorithm, receiving input P U sub a from key pair source under source A and producing output X to message destination.">
            <a:extLst>
              <a:ext uri="{FF2B5EF4-FFF2-40B4-BE49-F238E27FC236}">
                <a16:creationId xmlns:a16="http://schemas.microsoft.com/office/drawing/2014/main" id="{D36E2E82-E930-40A1-8B4B-1110EB7F1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859713" y="827940"/>
            <a:ext cx="5029832" cy="265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79CF6E-B7CC-459D-B164-FF2D273AFBEA}"/>
                  </a:ext>
                </a:extLst>
              </p:cNvPr>
              <p:cNvSpPr/>
              <p:nvPr/>
            </p:nvSpPr>
            <p:spPr>
              <a:xfrm>
                <a:off x="2870814" y="2846524"/>
                <a:ext cx="498500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3200" i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79CF6E-B7CC-459D-B164-FF2D273AF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814" y="2846524"/>
                <a:ext cx="4985009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266DD13-0856-4234-A3D7-6B585025B2CF}"/>
              </a:ext>
            </a:extLst>
          </p:cNvPr>
          <p:cNvSpPr txBox="1"/>
          <p:nvPr/>
        </p:nvSpPr>
        <p:spPr>
          <a:xfrm>
            <a:off x="639202" y="4655455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Limitation?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4BEC210-4493-4164-903A-BAEE29B4A7C0}"/>
              </a:ext>
            </a:extLst>
          </p:cNvPr>
          <p:cNvSpPr/>
          <p:nvPr/>
        </p:nvSpPr>
        <p:spPr bwMode="auto">
          <a:xfrm>
            <a:off x="3402492" y="3856286"/>
            <a:ext cx="272362" cy="230901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E255032-2B23-48E8-BCA6-A2B558650698}"/>
              </a:ext>
            </a:extLst>
          </p:cNvPr>
          <p:cNvSpPr/>
          <p:nvPr/>
        </p:nvSpPr>
        <p:spPr bwMode="auto">
          <a:xfrm rot="5400000">
            <a:off x="2675336" y="4772209"/>
            <a:ext cx="379871" cy="43306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46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923"/>
            <a:ext cx="12457384" cy="584765"/>
          </a:xfrm>
        </p:spPr>
        <p:txBody>
          <a:bodyPr wrap="square">
            <a:spAutoFit/>
          </a:bodyPr>
          <a:lstStyle/>
          <a:p>
            <a:r>
              <a:rPr lang="en-US" altLang="en-US" sz="3200" dirty="0">
                <a:ea typeface="ヒラギノ角ゴ Pro W3" charset="-128"/>
              </a:rPr>
              <a:t>Encryption Using Optimal Asymmetric Encryption </a:t>
            </a:r>
            <a:r>
              <a:rPr lang="en-US" altLang="en-US" sz="3200">
                <a:ea typeface="ヒラギノ角ゴ Pro W3" charset="-128"/>
              </a:rPr>
              <a:t>Padding (</a:t>
            </a:r>
            <a:r>
              <a:rPr lang="en-US" altLang="en-US" sz="3200" spc="-450" dirty="0">
                <a:ea typeface="ヒラギノ角ゴ Pro W3" charset="-128"/>
              </a:rPr>
              <a:t>O A E </a:t>
            </a:r>
            <a:r>
              <a:rPr lang="en-US" altLang="en-US" sz="3200" dirty="0">
                <a:ea typeface="ヒラギノ角ゴ Pro W3" charset="-128"/>
              </a:rPr>
              <a:t>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7B0A1-F5BB-4783-AB26-860F44B1D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087"/>
            <a:ext cx="9001000" cy="5281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97E30A-FBF7-4BD5-B278-10BEE33A0E97}"/>
              </a:ext>
            </a:extLst>
          </p:cNvPr>
          <p:cNvSpPr txBox="1"/>
          <p:nvPr/>
        </p:nvSpPr>
        <p:spPr>
          <a:xfrm>
            <a:off x="9000999" y="998422"/>
            <a:ext cx="3344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MGF: a hash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E9A48-9147-4F53-9C7A-C9A1E16D7585}"/>
              </a:ext>
            </a:extLst>
          </p:cNvPr>
          <p:cNvSpPr txBox="1"/>
          <p:nvPr/>
        </p:nvSpPr>
        <p:spPr>
          <a:xfrm>
            <a:off x="5867672" y="5786100"/>
            <a:ext cx="444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A90C8-576F-4913-9BEC-55A13D52F6A6}"/>
              </a:ext>
            </a:extLst>
          </p:cNvPr>
          <p:cNvSpPr/>
          <p:nvPr/>
        </p:nvSpPr>
        <p:spPr>
          <a:xfrm>
            <a:off x="1847528" y="5786100"/>
            <a:ext cx="1259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BA1F20-6B15-4076-A38E-4A5F541CE000}"/>
              </a:ext>
            </a:extLst>
          </p:cNvPr>
          <p:cNvSpPr/>
          <p:nvPr/>
        </p:nvSpPr>
        <p:spPr>
          <a:xfrm>
            <a:off x="6969033" y="3560478"/>
            <a:ext cx="40639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Y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=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 MGF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(Seed)  ⊕  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DB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B9D096-6251-4A8B-8531-B48E5C022674}"/>
              </a:ext>
            </a:extLst>
          </p:cNvPr>
          <p:cNvSpPr/>
          <p:nvPr/>
        </p:nvSpPr>
        <p:spPr>
          <a:xfrm>
            <a:off x="7044051" y="4195184"/>
            <a:ext cx="3704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202122"/>
                </a:solidFill>
                <a:latin typeface="Arial" panose="020B0604020202020204" pitchFamily="34" charset="0"/>
              </a:rPr>
              <a:t>X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=</a:t>
            </a:r>
            <a:r>
              <a:rPr lang="en-US" i="1">
                <a:solidFill>
                  <a:srgbClr val="202122"/>
                </a:solidFill>
                <a:latin typeface="Arial" panose="020B0604020202020204" pitchFamily="34" charset="0"/>
              </a:rPr>
              <a:t> MGF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(Y)  ⊕ Seed  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3A78CD2-67DE-4EF9-A968-7DBF5ADC6E85}"/>
              </a:ext>
            </a:extLst>
          </p:cNvPr>
          <p:cNvSpPr/>
          <p:nvPr/>
        </p:nvSpPr>
        <p:spPr bwMode="auto">
          <a:xfrm>
            <a:off x="8197559" y="2605603"/>
            <a:ext cx="409999" cy="43088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0">
                <a:extLst>
                  <a:ext uri="{FF2B5EF4-FFF2-40B4-BE49-F238E27FC236}">
                    <a16:creationId xmlns:a16="http://schemas.microsoft.com/office/drawing/2014/main" id="{1644E6C1-2406-43DB-BE62-013436A55667}"/>
                  </a:ext>
                </a:extLst>
              </p:cNvPr>
              <p:cNvSpPr txBox="1"/>
              <p:nvPr/>
            </p:nvSpPr>
            <p:spPr>
              <a:xfrm>
                <a:off x="7352662" y="2046779"/>
                <a:ext cx="17488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message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2" name="TextBox 10">
                <a:extLst>
                  <a:ext uri="{FF2B5EF4-FFF2-40B4-BE49-F238E27FC236}">
                    <a16:creationId xmlns:a16="http://schemas.microsoft.com/office/drawing/2014/main" id="{1644E6C1-2406-43DB-BE62-013436A55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662" y="2046779"/>
                <a:ext cx="1748877" cy="523220"/>
              </a:xfrm>
              <a:prstGeom prst="rect">
                <a:avLst/>
              </a:prstGeom>
              <a:blipFill>
                <a:blip r:embed="rId4"/>
                <a:stretch>
                  <a:fillRect l="-6969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F4BC2F43-9698-4F5F-82B8-DA62631667E7}"/>
                  </a:ext>
                </a:extLst>
              </p:cNvPr>
              <p:cNvSpPr txBox="1"/>
              <p:nvPr/>
            </p:nvSpPr>
            <p:spPr>
              <a:xfrm>
                <a:off x="6952090" y="2963677"/>
                <a:ext cx="42554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)||0000.. ||01||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F4BC2F43-9698-4F5F-82B8-DA6263166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090" y="2963677"/>
                <a:ext cx="425546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31006E-0D9E-44DE-BB52-3999F98FE112}"/>
                  </a:ext>
                </a:extLst>
              </p:cNvPr>
              <p:cNvSpPr txBox="1"/>
              <p:nvPr/>
            </p:nvSpPr>
            <p:spPr>
              <a:xfrm>
                <a:off x="8328248" y="1210217"/>
                <a:ext cx="600743" cy="5232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31006E-0D9E-44DE-BB52-3999F98FE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48" y="1210217"/>
                <a:ext cx="6007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Down 13">
            <a:extLst>
              <a:ext uri="{FF2B5EF4-FFF2-40B4-BE49-F238E27FC236}">
                <a16:creationId xmlns:a16="http://schemas.microsoft.com/office/drawing/2014/main" id="{DE2BB41E-311A-4052-9FD9-7287C01C4A24}"/>
              </a:ext>
            </a:extLst>
          </p:cNvPr>
          <p:cNvSpPr/>
          <p:nvPr/>
        </p:nvSpPr>
        <p:spPr bwMode="auto">
          <a:xfrm rot="10800000" flipH="1">
            <a:off x="10985373" y="3792104"/>
            <a:ext cx="444353" cy="138390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070E87-481D-4107-A9CB-0607254ECD41}"/>
              </a:ext>
            </a:extLst>
          </p:cNvPr>
          <p:cNvSpPr txBox="1"/>
          <p:nvPr/>
        </p:nvSpPr>
        <p:spPr>
          <a:xfrm>
            <a:off x="11526123" y="4440310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D1BB45-A880-FCDD-1FED-A5069B32CC7D}"/>
              </a:ext>
            </a:extLst>
          </p:cNvPr>
          <p:cNvCxnSpPr/>
          <p:nvPr/>
        </p:nvCxnSpPr>
        <p:spPr bwMode="auto">
          <a:xfrm>
            <a:off x="7248128" y="3933056"/>
            <a:ext cx="949431" cy="26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B58FC4-F660-8F74-CEA9-9F614F56A5B1}"/>
              </a:ext>
            </a:extLst>
          </p:cNvPr>
          <p:cNvCxnSpPr/>
          <p:nvPr/>
        </p:nvCxnSpPr>
        <p:spPr bwMode="auto">
          <a:xfrm>
            <a:off x="9696400" y="4718404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840747-1B1A-2E7C-ED80-1EC845C02299}"/>
              </a:ext>
            </a:extLst>
          </p:cNvPr>
          <p:cNvCxnSpPr/>
          <p:nvPr/>
        </p:nvCxnSpPr>
        <p:spPr bwMode="auto">
          <a:xfrm>
            <a:off x="9696400" y="4797152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CC3B72-C521-BA99-DB53-5C59D12F89E2}"/>
              </a:ext>
            </a:extLst>
          </p:cNvPr>
          <p:cNvCxnSpPr/>
          <p:nvPr/>
        </p:nvCxnSpPr>
        <p:spPr bwMode="auto">
          <a:xfrm flipH="1" flipV="1">
            <a:off x="8928991" y="4005064"/>
            <a:ext cx="983433" cy="2814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A21277-8E6E-DDFB-8CC8-882FAA97B36B}"/>
              </a:ext>
            </a:extLst>
          </p:cNvPr>
          <p:cNvCxnSpPr/>
          <p:nvPr/>
        </p:nvCxnSpPr>
        <p:spPr bwMode="auto">
          <a:xfrm>
            <a:off x="10200456" y="4077072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7B2D92D-612F-1FA3-0E39-C7DDDCA8A289}"/>
              </a:ext>
            </a:extLst>
          </p:cNvPr>
          <p:cNvCxnSpPr/>
          <p:nvPr/>
        </p:nvCxnSpPr>
        <p:spPr bwMode="auto">
          <a:xfrm>
            <a:off x="10200456" y="4155820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F8E548-6317-D43F-F81F-6666DEF0523B}"/>
              </a:ext>
            </a:extLst>
          </p:cNvPr>
          <p:cNvCxnSpPr>
            <a:cxnSpLocks/>
          </p:cNvCxnSpPr>
          <p:nvPr/>
        </p:nvCxnSpPr>
        <p:spPr bwMode="auto">
          <a:xfrm>
            <a:off x="10704512" y="350100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49EC66-0B1D-0822-B6A1-8744DECDB642}"/>
              </a:ext>
            </a:extLst>
          </p:cNvPr>
          <p:cNvCxnSpPr>
            <a:cxnSpLocks/>
          </p:cNvCxnSpPr>
          <p:nvPr/>
        </p:nvCxnSpPr>
        <p:spPr bwMode="auto">
          <a:xfrm>
            <a:off x="10704512" y="357975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0336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-17253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3432" y="945356"/>
            <a:ext cx="9937104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/>
              <a:t>Why asymmetric cryptography?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>
                <a:solidFill>
                  <a:srgbClr val="FF0000"/>
                </a:solidFill>
              </a:rPr>
              <a:t>Factoring Based Cryptography (P1)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dirty="0">
                <a:solidFill>
                  <a:srgbClr val="FF0000"/>
                </a:solidFill>
              </a:rPr>
              <a:t>Logarithm Based Cryptography (P2)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dirty="0">
                <a:solidFill>
                  <a:srgbClr val="FF0000"/>
                </a:solidFill>
              </a:rPr>
              <a:t> ElGamal cipher;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dirty="0">
                <a:solidFill>
                  <a:srgbClr val="FF0000"/>
                </a:solidFill>
              </a:rPr>
              <a:t> Diffie-Hellman key exchange;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/>
              <a:t>Elliptic Curve Cryptography (P3)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dirty="0"/>
              <a:t>Some advanced c</a:t>
            </a:r>
            <a:r>
              <a:rPr lang="en-US" dirty="0"/>
              <a:t>ryptography system (quantum resistance)</a:t>
            </a:r>
            <a:r>
              <a:rPr lang="en-US" altLang="en-US" dirty="0"/>
              <a:t> </a:t>
            </a:r>
            <a:endParaRPr lang="en-GB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5202D-28AD-590C-6EA6-2D6D72E859BB}"/>
              </a:ext>
            </a:extLst>
          </p:cNvPr>
          <p:cNvSpPr txBox="1"/>
          <p:nvPr/>
        </p:nvSpPr>
        <p:spPr>
          <a:xfrm>
            <a:off x="479376" y="5805264"/>
            <a:ext cx="7491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Publick key: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https://www.vietcombank.com.vn</a:t>
            </a:r>
            <a:r>
              <a:rPr lang="en-US" dirty="0"/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2917773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9456" y="1856"/>
            <a:ext cx="9793088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5400" y="908721"/>
            <a:ext cx="9793088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/>
              <a:t>Why asymmetric cryptography?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/>
              <a:t>Factoring Based Cryptography (P1)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dirty="0">
                <a:solidFill>
                  <a:srgbClr val="FF0000"/>
                </a:solidFill>
              </a:rPr>
              <a:t>Logarithm Based Cryptography (P2)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dirty="0">
                <a:solidFill>
                  <a:srgbClr val="FF0000"/>
                </a:solidFill>
              </a:rPr>
              <a:t> </a:t>
            </a:r>
            <a:r>
              <a:rPr lang="en-GB" altLang="en-US" dirty="0" err="1">
                <a:solidFill>
                  <a:srgbClr val="FF0000"/>
                </a:solidFill>
              </a:rPr>
              <a:t>ElGamal</a:t>
            </a:r>
            <a:r>
              <a:rPr lang="en-GB" altLang="en-US" dirty="0">
                <a:solidFill>
                  <a:srgbClr val="FF0000"/>
                </a:solidFill>
              </a:rPr>
              <a:t> cipher;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dirty="0">
                <a:solidFill>
                  <a:srgbClr val="FF0000"/>
                </a:solidFill>
              </a:rPr>
              <a:t> Diffie-Hellman key exchange;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/>
              <a:t>Elliptic Curve Cryptography (P3)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dirty="0"/>
              <a:t>Some advanced c</a:t>
            </a:r>
            <a:r>
              <a:rPr lang="en-US" dirty="0"/>
              <a:t>ryptography system (quantum resistance)</a:t>
            </a:r>
            <a:r>
              <a:rPr lang="en-US" altLang="en-US" dirty="0"/>
              <a:t> </a:t>
            </a:r>
            <a:endParaRPr lang="en-GB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CC22CB44-F365-43F1-B21E-AF18AD276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3575" y="-113418"/>
            <a:ext cx="8432800" cy="914400"/>
          </a:xfr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Discrete Logarithm problem</a:t>
            </a:r>
            <a:endParaRPr lang="en-US" alt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DB7123-73D2-4385-A7A7-5051BEBFF7CB}"/>
              </a:ext>
            </a:extLst>
          </p:cNvPr>
          <p:cNvCxnSpPr/>
          <p:nvPr/>
        </p:nvCxnSpPr>
        <p:spPr bwMode="auto">
          <a:xfrm flipV="1">
            <a:off x="1644703" y="2935255"/>
            <a:ext cx="2545044" cy="11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D8412C-6081-4564-8307-A67F39C14791}"/>
              </a:ext>
            </a:extLst>
          </p:cNvPr>
          <p:cNvSpPr txBox="1"/>
          <p:nvPr/>
        </p:nvSpPr>
        <p:spPr>
          <a:xfrm>
            <a:off x="1601269" y="2269833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Easy to compute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B4AD8F-27A6-4538-96CB-9F2E169E50FF}"/>
              </a:ext>
            </a:extLst>
          </p:cNvPr>
          <p:cNvCxnSpPr/>
          <p:nvPr/>
        </p:nvCxnSpPr>
        <p:spPr bwMode="auto">
          <a:xfrm flipV="1">
            <a:off x="2798133" y="4133078"/>
            <a:ext cx="2545044" cy="11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B00CD5-3C00-4EAB-9E79-C681C657D08F}"/>
                  </a:ext>
                </a:extLst>
              </p:cNvPr>
              <p:cNvSpPr txBox="1"/>
              <p:nvPr/>
            </p:nvSpPr>
            <p:spPr>
              <a:xfrm>
                <a:off x="797128" y="5139880"/>
                <a:ext cx="84221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Hard to solve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𝐢𝐧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𝐟𝐢𝐧𝐢𝐭𝐞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𝐟𝐢𝐞𝐥𝐝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B00CD5-3C00-4EAB-9E79-C681C657D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28" y="5139880"/>
                <a:ext cx="8422114" cy="523220"/>
              </a:xfrm>
              <a:prstGeom prst="rect">
                <a:avLst/>
              </a:prstGeom>
              <a:blipFill>
                <a:blip r:embed="rId2"/>
                <a:stretch>
                  <a:fillRect l="-1521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8D2876-6148-42DE-98D6-C55840546EB1}"/>
                  </a:ext>
                </a:extLst>
              </p:cNvPr>
              <p:cNvSpPr txBox="1"/>
              <p:nvPr/>
            </p:nvSpPr>
            <p:spPr>
              <a:xfrm>
                <a:off x="119336" y="1052736"/>
                <a:ext cx="85404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Finitemultiplicative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group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.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 ={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8D2876-6148-42DE-98D6-C55840546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1052736"/>
                <a:ext cx="854041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604797-ED18-4A4F-8C4B-673A7B0A86A0}"/>
                  </a:ext>
                </a:extLst>
              </p:cNvPr>
              <p:cNvSpPr txBox="1"/>
              <p:nvPr/>
            </p:nvSpPr>
            <p:spPr>
              <a:xfrm>
                <a:off x="789475" y="2694873"/>
                <a:ext cx="6620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604797-ED18-4A4F-8C4B-673A7B0A8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75" y="2694873"/>
                <a:ext cx="66204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3FFBAB-E868-42B8-819E-0A4E2D2D8218}"/>
                  </a:ext>
                </a:extLst>
              </p:cNvPr>
              <p:cNvSpPr txBox="1"/>
              <p:nvPr/>
            </p:nvSpPr>
            <p:spPr>
              <a:xfrm>
                <a:off x="191343" y="1628799"/>
                <a:ext cx="7736862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3FFBAB-E868-42B8-819E-0A4E2D2D8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3" y="1628799"/>
                <a:ext cx="7736862" cy="556434"/>
              </a:xfrm>
              <a:prstGeom prst="rect">
                <a:avLst/>
              </a:prstGeom>
              <a:blipFill>
                <a:blip r:embed="rId5"/>
                <a:stretch>
                  <a:fillRect l="-1575" t="-10989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3DA10F-1442-4DF2-AD1D-0CC47449F335}"/>
                  </a:ext>
                </a:extLst>
              </p:cNvPr>
              <p:cNvSpPr/>
              <p:nvPr/>
            </p:nvSpPr>
            <p:spPr>
              <a:xfrm>
                <a:off x="4216097" y="2531443"/>
                <a:ext cx="25871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3DA10F-1442-4DF2-AD1D-0CC47449F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097" y="2531443"/>
                <a:ext cx="2587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5EBE53E-B7A2-4AB3-AA93-1117131AFB38}"/>
                  </a:ext>
                </a:extLst>
              </p:cNvPr>
              <p:cNvSpPr/>
              <p:nvPr/>
            </p:nvSpPr>
            <p:spPr>
              <a:xfrm>
                <a:off x="5607969" y="3700166"/>
                <a:ext cx="12436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/>
                  <a:t> p</a:t>
                </a:r>
                <a:endParaRPr lang="en-US" i="1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5EBE53E-B7A2-4AB3-AA93-1117131AF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969" y="3700166"/>
                <a:ext cx="1243674" cy="523220"/>
              </a:xfrm>
              <a:prstGeom prst="rect">
                <a:avLst/>
              </a:prstGeom>
              <a:blipFill>
                <a:blip r:embed="rId7"/>
                <a:stretch>
                  <a:fillRect t="-12791" r="-8824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82E7DE-3F59-4A59-8CB3-A682893F8B63}"/>
                  </a:ext>
                </a:extLst>
              </p:cNvPr>
              <p:cNvSpPr txBox="1"/>
              <p:nvPr/>
            </p:nvSpPr>
            <p:spPr>
              <a:xfrm>
                <a:off x="210476" y="3864675"/>
                <a:ext cx="24024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82E7DE-3F59-4A59-8CB3-A682893F8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6" y="3864675"/>
                <a:ext cx="240245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9A2EE-5A07-49ED-868B-042AFB3FD9C9}"/>
                  </a:ext>
                </a:extLst>
              </p:cNvPr>
              <p:cNvSpPr txBox="1"/>
              <p:nvPr/>
            </p:nvSpPr>
            <p:spPr>
              <a:xfrm>
                <a:off x="3000831" y="3615795"/>
                <a:ext cx="24205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Hard </a:t>
                </a:r>
                <a:r>
                  <a:rPr lang="en-US"/>
                  <a:t>to solve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9A2EE-5A07-49ED-868B-042AFB3FD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831" y="3615795"/>
                <a:ext cx="2420599" cy="523220"/>
              </a:xfrm>
              <a:prstGeom prst="rect">
                <a:avLst/>
              </a:prstGeom>
              <a:blipFill>
                <a:blip r:embed="rId9"/>
                <a:stretch>
                  <a:fillRect l="-5038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7FBF168-8917-423A-ACAF-2033FC645A73}"/>
              </a:ext>
            </a:extLst>
          </p:cNvPr>
          <p:cNvSpPr txBox="1"/>
          <p:nvPr/>
        </p:nvSpPr>
        <p:spPr>
          <a:xfrm>
            <a:off x="700448" y="5190258"/>
            <a:ext cx="861547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FAC7E6-66DF-4BF4-5F7A-A5ADE2618F98}"/>
              </a:ext>
            </a:extLst>
          </p:cNvPr>
          <p:cNvCxnSpPr/>
          <p:nvPr/>
        </p:nvCxnSpPr>
        <p:spPr bwMode="auto">
          <a:xfrm>
            <a:off x="8544272" y="1110447"/>
            <a:ext cx="0" cy="38884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601A41-905C-99F2-4323-EF84767A798A}"/>
              </a:ext>
            </a:extLst>
          </p:cNvPr>
          <p:cNvSpPr txBox="1"/>
          <p:nvPr/>
        </p:nvSpPr>
        <p:spPr>
          <a:xfrm>
            <a:off x="8519662" y="1163170"/>
            <a:ext cx="375817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AutoSeededRandomPool</a:t>
            </a:r>
            <a:r>
              <a:rPr lang="en-US" sz="2000" dirty="0"/>
              <a:t> </a:t>
            </a:r>
            <a:r>
              <a:rPr lang="en-US" sz="2000" dirty="0" err="1"/>
              <a:t>prng</a:t>
            </a:r>
            <a:r>
              <a:rPr lang="en-US" sz="2000" dirty="0"/>
              <a:t>;</a:t>
            </a:r>
          </a:p>
          <a:p>
            <a:r>
              <a:rPr lang="en-US" sz="2000" dirty="0"/>
              <a:t>Integer p, q, g;</a:t>
            </a:r>
          </a:p>
          <a:p>
            <a:r>
              <a:rPr lang="en-US" sz="2000" dirty="0" err="1"/>
              <a:t>CryptoPP</a:t>
            </a:r>
            <a:r>
              <a:rPr lang="en-US" sz="2000" dirty="0"/>
              <a:t>::</a:t>
            </a:r>
            <a:r>
              <a:rPr lang="en-US" sz="2000" dirty="0" err="1"/>
              <a:t>PrimeAndGenerator</a:t>
            </a:r>
            <a:r>
              <a:rPr lang="en-US" sz="2000" dirty="0"/>
              <a:t> </a:t>
            </a:r>
            <a:r>
              <a:rPr lang="en-US" sz="2000" dirty="0" err="1"/>
              <a:t>pg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 err="1"/>
              <a:t>pg.Generate</a:t>
            </a:r>
            <a:r>
              <a:rPr lang="en-US" sz="2000" dirty="0"/>
              <a:t>(1, </a:t>
            </a:r>
            <a:r>
              <a:rPr lang="en-US" sz="2000" dirty="0" err="1"/>
              <a:t>prng</a:t>
            </a:r>
            <a:r>
              <a:rPr lang="en-US" sz="2000" dirty="0"/>
              <a:t>, 512, 511);</a:t>
            </a:r>
          </a:p>
          <a:p>
            <a:r>
              <a:rPr lang="en-US" sz="2000" dirty="0"/>
              <a:t>p = </a:t>
            </a:r>
            <a:r>
              <a:rPr lang="en-US" sz="2000" dirty="0" err="1"/>
              <a:t>pg.Prime</a:t>
            </a:r>
            <a:r>
              <a:rPr lang="en-US" sz="2000" dirty="0"/>
              <a:t>();</a:t>
            </a:r>
          </a:p>
          <a:p>
            <a:r>
              <a:rPr lang="en-US" sz="2000" dirty="0"/>
              <a:t>q = </a:t>
            </a:r>
            <a:r>
              <a:rPr lang="en-US" sz="2000" dirty="0" err="1"/>
              <a:t>pg.SubPrime</a:t>
            </a:r>
            <a:r>
              <a:rPr lang="en-US" sz="2000" dirty="0"/>
              <a:t>();</a:t>
            </a:r>
          </a:p>
          <a:p>
            <a:r>
              <a:rPr lang="en-US" sz="2000" dirty="0"/>
              <a:t>g = </a:t>
            </a:r>
            <a:r>
              <a:rPr lang="en-US" sz="2000" dirty="0" err="1"/>
              <a:t>pg.Generator</a:t>
            </a:r>
            <a:r>
              <a:rPr lang="en-US" sz="20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2170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4" grpId="0"/>
      <p:bldP spid="5" grpId="0"/>
      <p:bldP spid="18" grpId="0"/>
      <p:bldP spid="20" grpId="0"/>
      <p:bldP spid="23" grpId="0"/>
      <p:bldP spid="24" grpId="0"/>
      <p:bldP spid="25" grpId="0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0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945356"/>
            <a:ext cx="10369152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/>
              <a:t>Why asymmetric cryptography?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/>
              <a:t>Factoring Based Cryptography (</a:t>
            </a:r>
            <a:r>
              <a:rPr lang="en-US"/>
              <a:t>P1)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RSA signature;</a:t>
            </a:r>
            <a:endParaRPr lang="en-US" dirty="0"/>
          </a:p>
          <a:p>
            <a:pPr eaLnBrk="1" hangingPunct="1">
              <a:spcBef>
                <a:spcPct val="25000"/>
              </a:spcBef>
            </a:pPr>
            <a:r>
              <a:rPr lang="en-GB" altLang="en-US"/>
              <a:t>Logarithm </a:t>
            </a:r>
            <a:r>
              <a:rPr lang="en-GB" altLang="en-US" dirty="0"/>
              <a:t>Based Cryptography (</a:t>
            </a:r>
            <a:r>
              <a:rPr lang="en-GB" altLang="en-US"/>
              <a:t>P2)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ElGamal cipher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Diffie-Hellman key exchange;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Elliptic Curve Cryptography (P3)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/>
              <a:t>Some </a:t>
            </a:r>
            <a:r>
              <a:rPr lang="en-US" altLang="en-US" dirty="0"/>
              <a:t>advanced c</a:t>
            </a:r>
            <a:r>
              <a:rPr lang="en-US" dirty="0"/>
              <a:t>ryptography system (quantum resistance)</a:t>
            </a:r>
            <a:r>
              <a:rPr lang="en-US" altLang="en-US" dirty="0"/>
              <a:t> 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94744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240" y="-173236"/>
            <a:ext cx="8229600" cy="1097280"/>
          </a:xfrm>
        </p:spPr>
        <p:txBody>
          <a:bodyPr wrap="square">
            <a:noAutofit/>
          </a:bodyPr>
          <a:lstStyle/>
          <a:p>
            <a:r>
              <a:rPr lang="en-US" altLang="en-US">
                <a:ea typeface="ヒラギノ角ゴ Pro W3" charset="-128"/>
              </a:rPr>
              <a:t> ElGamal cipher</a:t>
            </a:r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1F391-CF53-4DFE-8F56-4EEB33F73AC5}"/>
              </a:ext>
            </a:extLst>
          </p:cNvPr>
          <p:cNvSpPr/>
          <p:nvPr/>
        </p:nvSpPr>
        <p:spPr>
          <a:xfrm>
            <a:off x="983432" y="1124744"/>
            <a:ext cx="3403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ElGamal </a:t>
            </a:r>
            <a:r>
              <a:rPr lang="en-US" b="1" dirty="0"/>
              <a:t>p</a:t>
            </a:r>
            <a:r>
              <a:rPr lang="en-US" b="1"/>
              <a:t>arameters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AB87AA-1A76-482E-837C-3D572E7578BC}"/>
                  </a:ext>
                </a:extLst>
              </p:cNvPr>
              <p:cNvSpPr txBox="1"/>
              <p:nvPr/>
            </p:nvSpPr>
            <p:spPr>
              <a:xfrm>
                <a:off x="1092127" y="1729353"/>
                <a:ext cx="3680559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>
                    <a:latin typeface="+mj-lt"/>
                  </a:rPr>
                  <a:t>Large prime number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>
                  <a:latin typeface="+mj-lt"/>
                </a:endParaRPr>
              </a:p>
              <a:p>
                <a:r>
                  <a:rPr lang="en-US"/>
                  <a:t>Multiplicative group</a:t>
                </a:r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AB87AA-1A76-482E-837C-3D572E757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27" y="1729353"/>
                <a:ext cx="3680559" cy="861774"/>
              </a:xfrm>
              <a:prstGeom prst="rect">
                <a:avLst/>
              </a:prstGeom>
              <a:blipFill>
                <a:blip r:embed="rId3"/>
                <a:stretch>
                  <a:fillRect l="-5795" t="-12766" b="-2411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31E1B5-D1EA-4AF7-978D-FC109411CF66}"/>
                  </a:ext>
                </a:extLst>
              </p:cNvPr>
              <p:cNvSpPr txBox="1"/>
              <p:nvPr/>
            </p:nvSpPr>
            <p:spPr>
              <a:xfrm>
                <a:off x="1515546" y="2722112"/>
                <a:ext cx="544803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0}={1,2,…,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31E1B5-D1EA-4AF7-978D-FC109411C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546" y="2722112"/>
                <a:ext cx="5448030" cy="464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AC7BC-F09E-4B30-99F2-6055A1247178}"/>
                  </a:ext>
                </a:extLst>
              </p:cNvPr>
              <p:cNvSpPr txBox="1"/>
              <p:nvPr/>
            </p:nvSpPr>
            <p:spPr>
              <a:xfrm>
                <a:off x="1411011" y="4252749"/>
                <a:ext cx="39258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Secret key: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AC7BC-F09E-4B30-99F2-6055A124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11" y="4252749"/>
                <a:ext cx="3925883" cy="430887"/>
              </a:xfrm>
              <a:prstGeom prst="rect">
                <a:avLst/>
              </a:prstGeom>
              <a:blipFill>
                <a:blip r:embed="rId5"/>
                <a:stretch>
                  <a:fillRect l="-5435" t="-257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775ABF-4538-41F3-A403-0A7FA85CA49D}"/>
                  </a:ext>
                </a:extLst>
              </p:cNvPr>
              <p:cNvSpPr txBox="1"/>
              <p:nvPr/>
            </p:nvSpPr>
            <p:spPr>
              <a:xfrm>
                <a:off x="1417906" y="4768150"/>
                <a:ext cx="459177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Public key: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775ABF-4538-41F3-A403-0A7FA85C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906" y="4768150"/>
                <a:ext cx="4591770" cy="464101"/>
              </a:xfrm>
              <a:prstGeom prst="rect">
                <a:avLst/>
              </a:prstGeom>
              <a:blipFill>
                <a:blip r:embed="rId6"/>
                <a:stretch>
                  <a:fillRect l="-4781" t="-23684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B159E5-8AE0-415B-9366-6DB06282C8BA}"/>
              </a:ext>
            </a:extLst>
          </p:cNvPr>
          <p:cNvCxnSpPr/>
          <p:nvPr/>
        </p:nvCxnSpPr>
        <p:spPr bwMode="auto">
          <a:xfrm>
            <a:off x="789124" y="3317197"/>
            <a:ext cx="59046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7AABFAA-1872-4F55-AE2B-31B6C5940A16}"/>
              </a:ext>
            </a:extLst>
          </p:cNvPr>
          <p:cNvSpPr/>
          <p:nvPr/>
        </p:nvSpPr>
        <p:spPr>
          <a:xfrm>
            <a:off x="983433" y="3605229"/>
            <a:ext cx="2736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generation (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63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66690"/>
            <a:ext cx="8229600" cy="553998"/>
          </a:xfrm>
        </p:spPr>
        <p:txBody>
          <a:bodyPr wrap="square">
            <a:noAutofit/>
          </a:bodyPr>
          <a:lstStyle/>
          <a:p>
            <a:r>
              <a:rPr lang="en-US" altLang="en-US" sz="3600">
                <a:ea typeface="ヒラギノ角ゴ Pro W3" charset="-128"/>
              </a:rPr>
              <a:t>ElGamal cipher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/>
              <p:nvPr/>
            </p:nvSpPr>
            <p:spPr>
              <a:xfrm>
                <a:off x="767408" y="905232"/>
                <a:ext cx="10945216" cy="2523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b="1"/>
                  <a:t>Encryption message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/>
                  <a:t>(using public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b="1">
                    <a:solidFill>
                      <a:srgbClr val="00B050"/>
                    </a:solidFill>
                  </a:rPr>
                  <a:t> </a:t>
                </a:r>
                <a:r>
                  <a:rPr lang="en-US" b="1"/>
                  <a:t>)</a:t>
                </a:r>
                <a:endParaRPr lang="en-US" b="1" dirty="0"/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>
                    <a:ea typeface="Cambria Math" panose="02040503050406030204" pitchFamily="18" charset="0"/>
                  </a:rPr>
                  <a:t>Choose a random number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3000">
                  <a:ea typeface="Cambria Math" panose="02040503050406030204" pitchFamily="18" charset="0"/>
                </a:endParaRP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/>
                  <a:t>Output cipher message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905232"/>
                <a:ext cx="10945216" cy="2523768"/>
              </a:xfrm>
              <a:prstGeom prst="rect">
                <a:avLst/>
              </a:prstGeom>
              <a:blipFill>
                <a:blip r:embed="rId3"/>
                <a:stretch>
                  <a:fillRect l="-1003" t="-2410" b="-6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7353B1-5014-4348-847E-BDDB334A9FA2}"/>
              </a:ext>
            </a:extLst>
          </p:cNvPr>
          <p:cNvSpPr txBox="1"/>
          <p:nvPr/>
        </p:nvSpPr>
        <p:spPr>
          <a:xfrm>
            <a:off x="5159897" y="1484785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486389-A901-4EA2-B046-CE80DBDDD166}"/>
                  </a:ext>
                </a:extLst>
              </p:cNvPr>
              <p:cNvSpPr/>
              <p:nvPr/>
            </p:nvSpPr>
            <p:spPr>
              <a:xfrm>
                <a:off x="759630" y="3431407"/>
                <a:ext cx="8496944" cy="2932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sz="3000" b="1"/>
                  <a:t>Decryption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b="1"/>
                  <a:t> (using secret key </a:t>
                </a:r>
                <a14:m>
                  <m:oMath xmlns:m="http://schemas.openxmlformats.org/officeDocument/2006/math">
                    <m:r>
                      <a:rPr lang="en-US" sz="3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b="1"/>
                  <a:t> )</a:t>
                </a:r>
                <a:endParaRPr lang="en-US" sz="3000" b="1" dirty="0"/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3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3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  </a:t>
                </a:r>
                <a:r>
                  <a:rPr lang="en-US" sz="3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36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3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3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sz="3400" i="1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3400">
                    <a:cs typeface="Times New Roman" panose="02020603050405020304" pitchFamily="18" charset="0"/>
                  </a:rPr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3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sz="3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/>
                  <a:t>Output message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000" dirty="0"/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486389-A901-4EA2-B046-CE80DBDDD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0" y="3431407"/>
                <a:ext cx="8496944" cy="2932149"/>
              </a:xfrm>
              <a:prstGeom prst="rect">
                <a:avLst/>
              </a:prstGeom>
              <a:blipFill>
                <a:blip r:embed="rId4"/>
                <a:stretch>
                  <a:fillRect l="-1508" t="-2703" b="-5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8C61F2-3DCB-489F-87F3-52A234980315}"/>
              </a:ext>
            </a:extLst>
          </p:cNvPr>
          <p:cNvCxnSpPr/>
          <p:nvPr/>
        </p:nvCxnSpPr>
        <p:spPr bwMode="auto">
          <a:xfrm>
            <a:off x="4871864" y="2780928"/>
            <a:ext cx="1944216" cy="18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81313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3937AA94-D255-4782-A30E-2D982014E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736" y="-125010"/>
            <a:ext cx="7462838" cy="9144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ヒラギノ角ゴ Pro W3" charset="-128"/>
              </a:rPr>
              <a:t>ElGamal cipher</a:t>
            </a:r>
            <a:endParaRPr lang="en-US" altLang="en-US" dirty="0"/>
          </a:p>
        </p:txBody>
      </p:sp>
      <p:pic>
        <p:nvPicPr>
          <p:cNvPr id="5124" name="Picture 3" descr="PE03749_">
            <a:extLst>
              <a:ext uri="{FF2B5EF4-FFF2-40B4-BE49-F238E27FC236}">
                <a16:creationId xmlns:a16="http://schemas.microsoft.com/office/drawing/2014/main" id="{0231C114-5A34-40DA-B4A2-58B8067FD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 descr="PE03749_">
            <a:extLst>
              <a:ext uri="{FF2B5EF4-FFF2-40B4-BE49-F238E27FC236}">
                <a16:creationId xmlns:a16="http://schemas.microsoft.com/office/drawing/2014/main" id="{FE58519D-574C-4C04-B517-CAECB8BA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23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5" descr="j0139031">
            <a:extLst>
              <a:ext uri="{FF2B5EF4-FFF2-40B4-BE49-F238E27FC236}">
                <a16:creationId xmlns:a16="http://schemas.microsoft.com/office/drawing/2014/main" id="{43188FF8-A657-499B-AF9A-42A8095E2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052736"/>
            <a:ext cx="69056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 Box 7">
            <a:extLst>
              <a:ext uri="{FF2B5EF4-FFF2-40B4-BE49-F238E27FC236}">
                <a16:creationId xmlns:a16="http://schemas.microsoft.com/office/drawing/2014/main" id="{3279262F-DFBF-43DE-9FB7-0A7874C8C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960" y="1721075"/>
            <a:ext cx="376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5129" name="Group 8">
            <a:extLst>
              <a:ext uri="{FF2B5EF4-FFF2-40B4-BE49-F238E27FC236}">
                <a16:creationId xmlns:a16="http://schemas.microsoft.com/office/drawing/2014/main" id="{C8E79F0A-3140-4B39-BE90-D10A1337C8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95576" y="2529112"/>
            <a:ext cx="657225" cy="322263"/>
            <a:chOff x="1410" y="2496"/>
            <a:chExt cx="414" cy="203"/>
          </a:xfrm>
        </p:grpSpPr>
        <p:sp>
          <p:nvSpPr>
            <p:cNvPr id="5156" name="AutoShape 9">
              <a:extLst>
                <a:ext uri="{FF2B5EF4-FFF2-40B4-BE49-F238E27FC236}">
                  <a16:creationId xmlns:a16="http://schemas.microsoft.com/office/drawing/2014/main" id="{03513D39-356E-4930-94B6-8DBC19DEF0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10">
              <a:extLst>
                <a:ext uri="{FF2B5EF4-FFF2-40B4-BE49-F238E27FC236}">
                  <a16:creationId xmlns:a16="http://schemas.microsoft.com/office/drawing/2014/main" id="{33034FEB-D208-4B56-87D0-16D41643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11">
              <a:extLst>
                <a:ext uri="{FF2B5EF4-FFF2-40B4-BE49-F238E27FC236}">
                  <a16:creationId xmlns:a16="http://schemas.microsoft.com/office/drawing/2014/main" id="{09BD2BA3-4D26-4E1A-98E0-9103F2E33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12">
              <a:extLst>
                <a:ext uri="{FF2B5EF4-FFF2-40B4-BE49-F238E27FC236}">
                  <a16:creationId xmlns:a16="http://schemas.microsoft.com/office/drawing/2014/main" id="{CA0F7793-D55B-41D3-88E2-8030C8B1F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13">
              <a:extLst>
                <a:ext uri="{FF2B5EF4-FFF2-40B4-BE49-F238E27FC236}">
                  <a16:creationId xmlns:a16="http://schemas.microsoft.com/office/drawing/2014/main" id="{284F0832-23C3-467A-8E8F-6862F5B12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14">
              <a:extLst>
                <a:ext uri="{FF2B5EF4-FFF2-40B4-BE49-F238E27FC236}">
                  <a16:creationId xmlns:a16="http://schemas.microsoft.com/office/drawing/2014/main" id="{4B1B23C8-305F-46ED-80EC-4DD2407E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15">
              <a:extLst>
                <a:ext uri="{FF2B5EF4-FFF2-40B4-BE49-F238E27FC236}">
                  <a16:creationId xmlns:a16="http://schemas.microsoft.com/office/drawing/2014/main" id="{17882EB7-9D91-4628-8B35-6978B0B67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16">
              <a:extLst>
                <a:ext uri="{FF2B5EF4-FFF2-40B4-BE49-F238E27FC236}">
                  <a16:creationId xmlns:a16="http://schemas.microsoft.com/office/drawing/2014/main" id="{B5A3E975-9190-43C2-A064-C6B8296FC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17">
              <a:extLst>
                <a:ext uri="{FF2B5EF4-FFF2-40B4-BE49-F238E27FC236}">
                  <a16:creationId xmlns:a16="http://schemas.microsoft.com/office/drawing/2014/main" id="{95F056A5-5A36-4C85-9D8F-D17A66CD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18">
              <a:extLst>
                <a:ext uri="{FF2B5EF4-FFF2-40B4-BE49-F238E27FC236}">
                  <a16:creationId xmlns:a16="http://schemas.microsoft.com/office/drawing/2014/main" id="{A924B261-B532-4913-93AA-231AD9D32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19">
              <a:extLst>
                <a:ext uri="{FF2B5EF4-FFF2-40B4-BE49-F238E27FC236}">
                  <a16:creationId xmlns:a16="http://schemas.microsoft.com/office/drawing/2014/main" id="{A356E030-7F0D-4909-AA78-98350319A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20">
              <a:extLst>
                <a:ext uri="{FF2B5EF4-FFF2-40B4-BE49-F238E27FC236}">
                  <a16:creationId xmlns:a16="http://schemas.microsoft.com/office/drawing/2014/main" id="{EA6D6F64-1698-4E53-8C03-198AA36B6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21">
              <a:extLst>
                <a:ext uri="{FF2B5EF4-FFF2-40B4-BE49-F238E27FC236}">
                  <a16:creationId xmlns:a16="http://schemas.microsoft.com/office/drawing/2014/main" id="{E7689563-853C-452E-B8BB-539B3DF5C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22">
              <a:extLst>
                <a:ext uri="{FF2B5EF4-FFF2-40B4-BE49-F238E27FC236}">
                  <a16:creationId xmlns:a16="http://schemas.microsoft.com/office/drawing/2014/main" id="{0E0A0FAB-19F5-4348-AD64-0C0F4F6B9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23">
              <a:extLst>
                <a:ext uri="{FF2B5EF4-FFF2-40B4-BE49-F238E27FC236}">
                  <a16:creationId xmlns:a16="http://schemas.microsoft.com/office/drawing/2014/main" id="{AA177058-4A24-4CD2-AE31-85BD2965E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24">
              <a:extLst>
                <a:ext uri="{FF2B5EF4-FFF2-40B4-BE49-F238E27FC236}">
                  <a16:creationId xmlns:a16="http://schemas.microsoft.com/office/drawing/2014/main" id="{8DF88E02-FF50-4FF3-9041-3D0E55784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AutoShape 26">
            <a:extLst>
              <a:ext uri="{FF2B5EF4-FFF2-40B4-BE49-F238E27FC236}">
                <a16:creationId xmlns:a16="http://schemas.microsoft.com/office/drawing/2014/main" id="{1577317C-BB2C-48FB-A5DC-1B4110B3F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005236"/>
            <a:ext cx="1219200" cy="331788"/>
          </a:xfrm>
          <a:prstGeom prst="wedgeRectCallout">
            <a:avLst>
              <a:gd name="adj1" fmla="val -23306"/>
              <a:gd name="adj2" fmla="val 10694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8000"/>
                </a:solidFill>
              </a:rPr>
              <a:t>private key</a:t>
            </a:r>
          </a:p>
        </p:txBody>
      </p:sp>
      <p:grpSp>
        <p:nvGrpSpPr>
          <p:cNvPr id="5133" name="Group 28">
            <a:extLst>
              <a:ext uri="{FF2B5EF4-FFF2-40B4-BE49-F238E27FC236}">
                <a16:creationId xmlns:a16="http://schemas.microsoft.com/office/drawing/2014/main" id="{BE9AA4BD-FEEA-4204-AB24-F7B6895632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62576" y="1301974"/>
            <a:ext cx="657225" cy="322262"/>
            <a:chOff x="1410" y="2496"/>
            <a:chExt cx="414" cy="203"/>
          </a:xfrm>
        </p:grpSpPr>
        <p:sp>
          <p:nvSpPr>
            <p:cNvPr id="5140" name="AutoShape 29">
              <a:extLst>
                <a:ext uri="{FF2B5EF4-FFF2-40B4-BE49-F238E27FC236}">
                  <a16:creationId xmlns:a16="http://schemas.microsoft.com/office/drawing/2014/main" id="{B1AF4743-5752-40C4-8123-7FCB628A8D3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30">
              <a:extLst>
                <a:ext uri="{FF2B5EF4-FFF2-40B4-BE49-F238E27FC236}">
                  <a16:creationId xmlns:a16="http://schemas.microsoft.com/office/drawing/2014/main" id="{30009EEF-1319-43CD-A319-FBFEF9A14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31">
              <a:extLst>
                <a:ext uri="{FF2B5EF4-FFF2-40B4-BE49-F238E27FC236}">
                  <a16:creationId xmlns:a16="http://schemas.microsoft.com/office/drawing/2014/main" id="{D8B92DB5-83E2-4BA6-862D-C6FFAD854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32">
              <a:extLst>
                <a:ext uri="{FF2B5EF4-FFF2-40B4-BE49-F238E27FC236}">
                  <a16:creationId xmlns:a16="http://schemas.microsoft.com/office/drawing/2014/main" id="{BD73A024-ADE9-481E-9699-4D815C91E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33">
              <a:extLst>
                <a:ext uri="{FF2B5EF4-FFF2-40B4-BE49-F238E27FC236}">
                  <a16:creationId xmlns:a16="http://schemas.microsoft.com/office/drawing/2014/main" id="{1183088B-B503-413F-89AF-3B6D452E2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34">
              <a:extLst>
                <a:ext uri="{FF2B5EF4-FFF2-40B4-BE49-F238E27FC236}">
                  <a16:creationId xmlns:a16="http://schemas.microsoft.com/office/drawing/2014/main" id="{399B237E-F96A-4767-BBB1-EF2E4E8D4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5">
              <a:extLst>
                <a:ext uri="{FF2B5EF4-FFF2-40B4-BE49-F238E27FC236}">
                  <a16:creationId xmlns:a16="http://schemas.microsoft.com/office/drawing/2014/main" id="{FDB3F7A5-2C4E-4AB7-810B-4F108A92E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6">
              <a:extLst>
                <a:ext uri="{FF2B5EF4-FFF2-40B4-BE49-F238E27FC236}">
                  <a16:creationId xmlns:a16="http://schemas.microsoft.com/office/drawing/2014/main" id="{A379B663-2D90-4F01-B4EE-CA0F8B84B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">
              <a:extLst>
                <a:ext uri="{FF2B5EF4-FFF2-40B4-BE49-F238E27FC236}">
                  <a16:creationId xmlns:a16="http://schemas.microsoft.com/office/drawing/2014/main" id="{052111B1-DEDA-4FBB-993D-45FC9922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8">
              <a:extLst>
                <a:ext uri="{FF2B5EF4-FFF2-40B4-BE49-F238E27FC236}">
                  <a16:creationId xmlns:a16="http://schemas.microsoft.com/office/drawing/2014/main" id="{15B51B54-A6A9-438F-A629-2279EB9D1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9">
              <a:extLst>
                <a:ext uri="{FF2B5EF4-FFF2-40B4-BE49-F238E27FC236}">
                  <a16:creationId xmlns:a16="http://schemas.microsoft.com/office/drawing/2014/main" id="{A6D7A1D0-D238-4A59-9B5D-4EDA6F30B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40">
              <a:extLst>
                <a:ext uri="{FF2B5EF4-FFF2-40B4-BE49-F238E27FC236}">
                  <a16:creationId xmlns:a16="http://schemas.microsoft.com/office/drawing/2014/main" id="{55B98F2E-45C5-4CC1-94E9-6856105F8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41">
              <a:extLst>
                <a:ext uri="{FF2B5EF4-FFF2-40B4-BE49-F238E27FC236}">
                  <a16:creationId xmlns:a16="http://schemas.microsoft.com/office/drawing/2014/main" id="{891D0D99-4CCA-4B2E-9C15-7B5E3943C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42">
              <a:extLst>
                <a:ext uri="{FF2B5EF4-FFF2-40B4-BE49-F238E27FC236}">
                  <a16:creationId xmlns:a16="http://schemas.microsoft.com/office/drawing/2014/main" id="{C0488B30-4FF0-4704-B535-6C8F7B193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43">
              <a:extLst>
                <a:ext uri="{FF2B5EF4-FFF2-40B4-BE49-F238E27FC236}">
                  <a16:creationId xmlns:a16="http://schemas.microsoft.com/office/drawing/2014/main" id="{80F80425-7260-46B4-8628-251111E11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44">
              <a:extLst>
                <a:ext uri="{FF2B5EF4-FFF2-40B4-BE49-F238E27FC236}">
                  <a16:creationId xmlns:a16="http://schemas.microsoft.com/office/drawing/2014/main" id="{82764AE8-A3A6-4ED2-AD2F-9897B9AF2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34" name="Picture 45" descr="BS00740_">
            <a:extLst>
              <a:ext uri="{FF2B5EF4-FFF2-40B4-BE49-F238E27FC236}">
                <a16:creationId xmlns:a16="http://schemas.microsoft.com/office/drawing/2014/main" id="{EAAB8F56-A0CB-4C54-BC2B-8418B84C3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462436"/>
            <a:ext cx="72548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AutoShape 46">
            <a:extLst>
              <a:ext uri="{FF2B5EF4-FFF2-40B4-BE49-F238E27FC236}">
                <a16:creationId xmlns:a16="http://schemas.microsoft.com/office/drawing/2014/main" id="{761027FE-6034-4171-A8F9-CF81F44C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063850"/>
            <a:ext cx="1143000" cy="331787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6" name="AutoShape 47">
            <a:extLst>
              <a:ext uri="{FF2B5EF4-FFF2-40B4-BE49-F238E27FC236}">
                <a16:creationId xmlns:a16="http://schemas.microsoft.com/office/drawing/2014/main" id="{C18EDC41-3BD5-4DA8-85DA-9D40388E1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5288" y="1096710"/>
            <a:ext cx="1143000" cy="396688"/>
          </a:xfrm>
          <a:prstGeom prst="wedgeRectCallout">
            <a:avLst>
              <a:gd name="adj1" fmla="val 5139"/>
              <a:gd name="adj2" fmla="val 109013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7" name="Text Box 48">
            <a:extLst>
              <a:ext uri="{FF2B5EF4-FFF2-40B4-BE49-F238E27FC236}">
                <a16:creationId xmlns:a16="http://schemas.microsoft.com/office/drawing/2014/main" id="{6C01DA71-684C-4352-AFF9-AF67712F8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811" y="1164259"/>
            <a:ext cx="36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138" name="Text Box 49">
            <a:extLst>
              <a:ext uri="{FF2B5EF4-FFF2-40B4-BE49-F238E27FC236}">
                <a16:creationId xmlns:a16="http://schemas.microsoft.com/office/drawing/2014/main" id="{A7E388FB-93A5-49C7-BEB3-7344AC47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3853" y="1089333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B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139" name="Line 6">
            <a:extLst>
              <a:ext uri="{FF2B5EF4-FFF2-40B4-BE49-F238E27FC236}">
                <a16:creationId xmlns:a16="http://schemas.microsoft.com/office/drawing/2014/main" id="{068BA767-6EA3-4AA3-BE68-D43D7F802F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217113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/>
              <p:nvPr/>
            </p:nvSpPr>
            <p:spPr>
              <a:xfrm>
                <a:off x="6172200" y="2896478"/>
                <a:ext cx="51803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896478"/>
                <a:ext cx="51803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/>
              <p:nvPr/>
            </p:nvSpPr>
            <p:spPr>
              <a:xfrm>
                <a:off x="1508865" y="3477950"/>
                <a:ext cx="21991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65" y="3477950"/>
                <a:ext cx="2199128" cy="523220"/>
              </a:xfrm>
              <a:prstGeom prst="rect">
                <a:avLst/>
              </a:prstGeom>
              <a:blipFill>
                <a:blip r:embed="rId7"/>
                <a:stretch>
                  <a:fillRect l="-5833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/>
              <p:nvPr/>
            </p:nvSpPr>
            <p:spPr>
              <a:xfrm>
                <a:off x="1508865" y="4065671"/>
                <a:ext cx="5471306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ea typeface="Cambria Math" panose="02040503050406030204" pitchFamily="18" charset="0"/>
                  </a:rPr>
                  <a:t>Select a random number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65" y="4065671"/>
                <a:ext cx="5471306" cy="1384995"/>
              </a:xfrm>
              <a:prstGeom prst="rect">
                <a:avLst/>
              </a:prstGeom>
              <a:blipFill>
                <a:blip r:embed="rId8"/>
                <a:stretch>
                  <a:fillRect l="-2341" t="-4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36757-BB8B-40BA-8B67-ED7E1AD6B96F}"/>
              </a:ext>
            </a:extLst>
          </p:cNvPr>
          <p:cNvCxnSpPr>
            <a:cxnSpLocks/>
          </p:cNvCxnSpPr>
          <p:nvPr/>
        </p:nvCxnSpPr>
        <p:spPr bwMode="auto">
          <a:xfrm flipV="1">
            <a:off x="6528049" y="4084591"/>
            <a:ext cx="1435039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/>
              <p:nvPr/>
            </p:nvSpPr>
            <p:spPr>
              <a:xfrm>
                <a:off x="6477942" y="3505770"/>
                <a:ext cx="14197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942" y="3505770"/>
                <a:ext cx="141974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BA03461-0160-44A7-AA60-99632B0F48F6}"/>
              </a:ext>
            </a:extLst>
          </p:cNvPr>
          <p:cNvSpPr txBox="1"/>
          <p:nvPr/>
        </p:nvSpPr>
        <p:spPr>
          <a:xfrm>
            <a:off x="8258273" y="3660724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/>
              <p:nvPr/>
            </p:nvSpPr>
            <p:spPr>
              <a:xfrm>
                <a:off x="7027560" y="4279712"/>
                <a:ext cx="4744056" cy="2132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en-US" sz="3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3200" i="1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560" y="4279712"/>
                <a:ext cx="4744056" cy="21325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8">
            <a:extLst>
              <a:ext uri="{FF2B5EF4-FFF2-40B4-BE49-F238E27FC236}">
                <a16:creationId xmlns:a16="http://schemas.microsoft.com/office/drawing/2014/main" id="{24A302AC-311E-4205-9A3B-A1CE91A901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86851" y="1497746"/>
            <a:ext cx="657225" cy="322263"/>
            <a:chOff x="1410" y="2496"/>
            <a:chExt cx="414" cy="203"/>
          </a:xfrm>
        </p:grpSpPr>
        <p:sp>
          <p:nvSpPr>
            <p:cNvPr id="66" name="AutoShape 9">
              <a:extLst>
                <a:ext uri="{FF2B5EF4-FFF2-40B4-BE49-F238E27FC236}">
                  <a16:creationId xmlns:a16="http://schemas.microsoft.com/office/drawing/2014/main" id="{96034AC0-F679-4D5A-885E-B179E43BF9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0E3449CB-0110-442C-A595-6A4AEFE39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572B7D68-B819-4888-B70F-F938341DF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27EA1401-E756-4E51-9063-2C5C23038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753BDEF1-188C-4AC2-BE63-84EE95A33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C5B4230B-628B-4DA4-8AB2-88A52AF5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7D348BDD-0E51-4F67-AF35-C457879FF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426633F9-0C98-46F2-9DCC-C0FE624C9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CD5DD09A-2487-4AB3-BA53-13D08F321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CAC08C34-FB31-497F-9064-28A9A7424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DF62653-0679-4DD3-9077-8D6471654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7D257DF3-69F1-4E6F-A0C6-1049AF641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DEB470D3-3407-491C-A3B7-3CF42176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E89A7C24-265A-4285-ABA1-306E5E096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FC62062E-7E7A-4FED-BD45-8D4EC4C0A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B230D5AA-5345-4D74-878B-68F0A480B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AutoShape 47">
            <a:extLst>
              <a:ext uri="{FF2B5EF4-FFF2-40B4-BE49-F238E27FC236}">
                <a16:creationId xmlns:a16="http://schemas.microsoft.com/office/drawing/2014/main" id="{E504F50E-664C-4B16-A15B-A2D578D29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238" y="1945180"/>
            <a:ext cx="1143000" cy="396688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FFCC00"/>
                </a:solidFill>
              </a:rPr>
              <a:t>public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A7FB30-25A2-4144-8E3F-F27F430CFC6C}"/>
                  </a:ext>
                </a:extLst>
              </p:cNvPr>
              <p:cNvSpPr/>
              <p:nvPr/>
            </p:nvSpPr>
            <p:spPr>
              <a:xfrm>
                <a:off x="2477184" y="2918049"/>
                <a:ext cx="21350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A7FB30-25A2-4144-8E3F-F27F430CF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184" y="2918049"/>
                <a:ext cx="213500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9DE43A-CD04-4695-B7AE-1EAEE0749D0F}"/>
              </a:ext>
            </a:extLst>
          </p:cNvPr>
          <p:cNvCxnSpPr/>
          <p:nvPr/>
        </p:nvCxnSpPr>
        <p:spPr bwMode="auto">
          <a:xfrm>
            <a:off x="6862763" y="4249436"/>
            <a:ext cx="0" cy="19878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25700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0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945356"/>
            <a:ext cx="10369152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/>
              <a:t>Why asymmetric cryptography?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/>
              <a:t>Factoring Based Cryptography (</a:t>
            </a:r>
            <a:r>
              <a:rPr lang="en-US"/>
              <a:t>P1)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RSA signature;</a:t>
            </a:r>
            <a:endParaRPr lang="en-US" dirty="0"/>
          </a:p>
          <a:p>
            <a:pPr eaLnBrk="1" hangingPunct="1">
              <a:spcBef>
                <a:spcPct val="25000"/>
              </a:spcBef>
            </a:pPr>
            <a:r>
              <a:rPr lang="en-GB" altLang="en-US"/>
              <a:t>Logarithm </a:t>
            </a:r>
            <a:r>
              <a:rPr lang="en-GB" altLang="en-US" dirty="0"/>
              <a:t>Based Cryptography (</a:t>
            </a:r>
            <a:r>
              <a:rPr lang="en-GB" altLang="en-US"/>
              <a:t>P2)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ElGamal cipher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Diffie-Hellman key exchange;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Elliptic Curve Cryptography (P3)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/>
              <a:t>Some </a:t>
            </a:r>
            <a:r>
              <a:rPr lang="en-US" altLang="en-US" dirty="0"/>
              <a:t>advanced c</a:t>
            </a:r>
            <a:r>
              <a:rPr lang="en-US" dirty="0"/>
              <a:t>ryptography system (quantum resistance)</a:t>
            </a:r>
            <a:r>
              <a:rPr lang="en-US" altLang="en-US" dirty="0"/>
              <a:t> 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82147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F18713F4-95DD-493B-9169-0AE6B7F01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1" y="-83214"/>
            <a:ext cx="8432800" cy="914400"/>
          </a:xfrm>
        </p:spPr>
        <p:txBody>
          <a:bodyPr/>
          <a:lstStyle/>
          <a:p>
            <a:r>
              <a:rPr lang="en-US" altLang="en-US"/>
              <a:t>Diffie-Hellman key exchange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Rectangle 3">
                <a:extLst>
                  <a:ext uri="{FF2B5EF4-FFF2-40B4-BE49-F238E27FC236}">
                    <a16:creationId xmlns:a16="http://schemas.microsoft.com/office/drawing/2014/main" id="{1077C376-09BB-40BC-A917-86D0191CE281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55440" y="831186"/>
                <a:ext cx="9721080" cy="2743200"/>
              </a:xfrm>
            </p:spPr>
            <p:txBody>
              <a:bodyPr/>
              <a:lstStyle/>
              <a:p>
                <a:r>
                  <a:rPr lang="en-US" altLang="en-US" sz="2600"/>
                  <a:t>A and B </a:t>
                </a:r>
                <a:r>
                  <a:rPr lang="en-US" altLang="en-US" sz="2600" dirty="0"/>
                  <a:t>never met and share </a:t>
                </a:r>
                <a:r>
                  <a:rPr lang="en-US" altLang="en-US" sz="2600"/>
                  <a:t>no secrets;</a:t>
                </a:r>
                <a:endParaRPr lang="en-US" altLang="en-US" sz="2600" dirty="0"/>
              </a:p>
              <a:p>
                <a:r>
                  <a:rPr lang="en-US" altLang="en-US" sz="2600" dirty="0"/>
                  <a:t>Public info</a:t>
                </a:r>
                <a:r>
                  <a:rPr lang="en-US" altLang="en-US" sz="2600"/>
                  <a:t>: the prime number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600"/>
                  <a:t> </a:t>
                </a:r>
                <a:r>
                  <a:rPr lang="en-US" altLang="en-US" sz="2600" dirty="0"/>
                  <a:t>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altLang="en-US" sz="2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600"/>
                  <a:t> </a:t>
                </a:r>
                <a:r>
                  <a:rPr lang="en-US" altLang="en-US" sz="2600" dirty="0"/>
                  <a:t>is a large prime number</a:t>
                </a:r>
                <a:r>
                  <a:rPr lang="en-US" altLang="en-US" sz="2600"/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en-US" sz="2600"/>
                  <a:t> </a:t>
                </a:r>
                <a:r>
                  <a:rPr lang="en-US" altLang="en-US" sz="2600" dirty="0"/>
                  <a:t>is a generator of </a:t>
                </a:r>
                <a:r>
                  <a:rPr lang="en-US" altLang="en-US" sz="2600" dirty="0" err="1"/>
                  <a:t>Z</a:t>
                </a:r>
                <a:r>
                  <a:rPr lang="en-US" altLang="en-US" sz="2600" baseline="-25000" dirty="0" err="1"/>
                  <a:t>p</a:t>
                </a:r>
                <a:r>
                  <a:rPr lang="en-US" altLang="en-US" sz="2600" dirty="0"/>
                  <a:t>*</a:t>
                </a:r>
              </a:p>
              <a:p>
                <a:pPr lvl="2"/>
                <a:r>
                  <a:rPr lang="en-US" altLang="en-US" sz="2600" err="1"/>
                  <a:t>Z</a:t>
                </a:r>
                <a:r>
                  <a:rPr lang="en-US" altLang="en-US" sz="2600" baseline="-25000" err="1"/>
                  <a:t>p</a:t>
                </a:r>
                <a:r>
                  <a:rPr lang="en-US" altLang="en-US" sz="2600"/>
                  <a:t>* = {</a:t>
                </a:r>
                <a:r>
                  <a:rPr lang="en-US" altLang="en-US" sz="2600" dirty="0"/>
                  <a:t>1, 2 </a:t>
                </a:r>
                <a:r>
                  <a:rPr lang="en-US" altLang="en-US" sz="2600"/>
                  <a:t>… p-1: </a:t>
                </a:r>
                <a:r>
                  <a:rPr lang="en-US" altLang="en-US" sz="2600">
                    <a:sym typeface="Symbol" panose="05050102010706020507" pitchFamily="18" charset="2"/>
                  </a:rPr>
                  <a:t></a:t>
                </a:r>
                <a:r>
                  <a:rPr lang="en-US" altLang="en-US" sz="2600" dirty="0" err="1">
                    <a:sym typeface="Symbol" panose="05050102010706020507" pitchFamily="18" charset="2"/>
                  </a:rPr>
                  <a:t>a</a:t>
                </a:r>
                <a:r>
                  <a:rPr lang="en-US" altLang="en-US" sz="2600" dirty="0" err="1"/>
                  <a:t>Z</a:t>
                </a:r>
                <a:r>
                  <a:rPr lang="en-US" altLang="en-US" sz="2600" baseline="-25000" dirty="0" err="1"/>
                  <a:t>p</a:t>
                </a:r>
                <a:r>
                  <a:rPr lang="en-US" altLang="en-US" sz="2600" dirty="0"/>
                  <a:t>* </a:t>
                </a:r>
                <a:r>
                  <a:rPr lang="en-US" altLang="en-US" sz="2600" dirty="0">
                    <a:sym typeface="Symbol" panose="05050102010706020507" pitchFamily="18" charset="2"/>
                  </a:rPr>
                  <a:t></a:t>
                </a:r>
                <a:r>
                  <a:rPr lang="en-US" altLang="en-US" sz="2600" dirty="0" err="1">
                    <a:sym typeface="Symbol" panose="05050102010706020507" pitchFamily="18" charset="2"/>
                  </a:rPr>
                  <a:t>i</a:t>
                </a:r>
                <a:r>
                  <a:rPr lang="en-US" altLang="en-US" sz="2600" dirty="0">
                    <a:sym typeface="Symbol" panose="05050102010706020507" pitchFamily="18" charset="2"/>
                  </a:rPr>
                  <a:t> such </a:t>
                </a:r>
                <a:r>
                  <a:rPr lang="en-US" altLang="en-US" sz="2600">
                    <a:sym typeface="Symbol" panose="05050102010706020507" pitchFamily="18" charset="2"/>
                  </a:rPr>
                  <a:t>that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600"/>
                  <a:t>}</a:t>
                </a:r>
                <a:endParaRPr lang="en-US" altLang="en-US" sz="2600" dirty="0"/>
              </a:p>
            </p:txBody>
          </p:sp>
        </mc:Choice>
        <mc:Fallback xmlns="">
          <p:sp>
            <p:nvSpPr>
              <p:cNvPr id="22532" name="Rectangle 3">
                <a:extLst>
                  <a:ext uri="{FF2B5EF4-FFF2-40B4-BE49-F238E27FC236}">
                    <a16:creationId xmlns:a16="http://schemas.microsoft.com/office/drawing/2014/main" id="{1077C376-09BB-40BC-A917-86D0191CE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5440" y="831186"/>
                <a:ext cx="9721080" cy="2743200"/>
              </a:xfrm>
              <a:blipFill>
                <a:blip r:embed="rId2"/>
                <a:stretch>
                  <a:fillRect l="-1442" t="-4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3" name="Picture 4" descr="PE03749_">
            <a:extLst>
              <a:ext uri="{FF2B5EF4-FFF2-40B4-BE49-F238E27FC236}">
                <a16:creationId xmlns:a16="http://schemas.microsoft.com/office/drawing/2014/main" id="{498CCD9A-FEB1-4540-A3B2-13727A95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97" y="3802986"/>
            <a:ext cx="715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5" descr="PE03749_">
            <a:extLst>
              <a:ext uri="{FF2B5EF4-FFF2-40B4-BE49-F238E27FC236}">
                <a16:creationId xmlns:a16="http://schemas.microsoft.com/office/drawing/2014/main" id="{115A27AF-8C96-4737-8949-8BC3C5448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60097" y="3802986"/>
            <a:ext cx="715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Line 6">
            <a:extLst>
              <a:ext uri="{FF2B5EF4-FFF2-40B4-BE49-F238E27FC236}">
                <a16:creationId xmlns:a16="http://schemas.microsoft.com/office/drawing/2014/main" id="{3E74825B-97BA-4D8E-8BCA-F643B2BC1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2659" y="4107786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E7A7B9DD-FF58-423D-8908-6800512A9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794" y="4253466"/>
            <a:ext cx="3385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537" name="Text Box 8">
            <a:extLst>
              <a:ext uri="{FF2B5EF4-FFF2-40B4-BE49-F238E27FC236}">
                <a16:creationId xmlns:a16="http://schemas.microsoft.com/office/drawing/2014/main" id="{1AB45043-F0CF-48DD-855E-B8368E065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769" y="4166808"/>
            <a:ext cx="3353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8" name="AutoShape 9">
                <a:extLst>
                  <a:ext uri="{FF2B5EF4-FFF2-40B4-BE49-F238E27FC236}">
                    <a16:creationId xmlns:a16="http://schemas.microsoft.com/office/drawing/2014/main" id="{7AA166B5-F0CE-4524-BE83-8059729F1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184" y="2955263"/>
                <a:ext cx="3565537" cy="605496"/>
              </a:xfrm>
              <a:prstGeom prst="wedgeRectCallout">
                <a:avLst>
                  <a:gd name="adj1" fmla="val 29407"/>
                  <a:gd name="adj2" fmla="val 104065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>
                    <a:solidFill>
                      <a:schemeClr val="tx1"/>
                    </a:solidFill>
                  </a:rPr>
                  <a:t>Pick secret, random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38" name="AutoShape 9">
                <a:extLst>
                  <a:ext uri="{FF2B5EF4-FFF2-40B4-BE49-F238E27FC236}">
                    <a16:creationId xmlns:a16="http://schemas.microsoft.com/office/drawing/2014/main" id="{7AA166B5-F0CE-4524-BE83-8059729F1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5184" y="2955263"/>
                <a:ext cx="3565537" cy="605496"/>
              </a:xfrm>
              <a:prstGeom prst="wedgeRectCallout">
                <a:avLst>
                  <a:gd name="adj1" fmla="val 29407"/>
                  <a:gd name="adj2" fmla="val 104065"/>
                </a:avLst>
              </a:prstGeom>
              <a:blipFill>
                <a:blip r:embed="rId4"/>
                <a:stretch>
                  <a:fillRect l="-2381" t="-4487"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39" name="AutoShape 10">
                <a:extLst>
                  <a:ext uri="{FF2B5EF4-FFF2-40B4-BE49-F238E27FC236}">
                    <a16:creationId xmlns:a16="http://schemas.microsoft.com/office/drawing/2014/main" id="{9C42A92D-6D29-4224-9A98-33396D195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0096" y="2934947"/>
                <a:ext cx="3415282" cy="639439"/>
              </a:xfrm>
              <a:prstGeom prst="wedgeRectCallout">
                <a:avLst>
                  <a:gd name="adj1" fmla="val -34462"/>
                  <a:gd name="adj2" fmla="val 98846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>
                    <a:solidFill>
                      <a:schemeClr val="tx1"/>
                    </a:solidFill>
                  </a:rPr>
                  <a:t>Pick secret, random </a:t>
                </a:r>
                <a14:m>
                  <m:oMath xmlns:m="http://schemas.openxmlformats.org/officeDocument/2006/math">
                    <m:r>
                      <a:rPr lang="en-US" alt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39" name="AutoShape 10">
                <a:extLst>
                  <a:ext uri="{FF2B5EF4-FFF2-40B4-BE49-F238E27FC236}">
                    <a16:creationId xmlns:a16="http://schemas.microsoft.com/office/drawing/2014/main" id="{9C42A92D-6D29-4224-9A98-33396D195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0096" y="2934947"/>
                <a:ext cx="3415282" cy="639439"/>
              </a:xfrm>
              <a:prstGeom prst="wedgeRectCallout">
                <a:avLst>
                  <a:gd name="adj1" fmla="val -34462"/>
                  <a:gd name="adj2" fmla="val 98846"/>
                </a:avLst>
              </a:prstGeom>
              <a:blipFill>
                <a:blip r:embed="rId5"/>
                <a:stretch>
                  <a:fillRect l="-2664"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40" name="Line 11">
            <a:extLst>
              <a:ext uri="{FF2B5EF4-FFF2-40B4-BE49-F238E27FC236}">
                <a16:creationId xmlns:a16="http://schemas.microsoft.com/office/drawing/2014/main" id="{8A1B0AF4-1047-4257-A14D-791795E711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4246" y="4717386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41" name="Text Box 12">
                <a:extLst>
                  <a:ext uri="{FF2B5EF4-FFF2-40B4-BE49-F238E27FC236}">
                    <a16:creationId xmlns:a16="http://schemas.microsoft.com/office/drawing/2014/main" id="{906D2C33-E2F1-4E3C-BC39-228CB55C08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5879" y="4166808"/>
                <a:ext cx="2315377" cy="573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en-US" sz="320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2000"/>
              </a:p>
            </p:txBody>
          </p:sp>
        </mc:Choice>
        <mc:Fallback xmlns="">
          <p:sp>
            <p:nvSpPr>
              <p:cNvPr id="22541" name="Text Box 12">
                <a:extLst>
                  <a:ext uri="{FF2B5EF4-FFF2-40B4-BE49-F238E27FC236}">
                    <a16:creationId xmlns:a16="http://schemas.microsoft.com/office/drawing/2014/main" id="{906D2C33-E2F1-4E3C-BC39-228CB55C0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5879" y="4166808"/>
                <a:ext cx="2315377" cy="5734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42" name="Text Box 13">
                <a:extLst>
                  <a:ext uri="{FF2B5EF4-FFF2-40B4-BE49-F238E27FC236}">
                    <a16:creationId xmlns:a16="http://schemas.microsoft.com/office/drawing/2014/main" id="{0008FBD0-28F8-4E80-B394-589747B703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6077" y="3491970"/>
                <a:ext cx="2320892" cy="573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en-US" sz="320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800"/>
              </a:p>
            </p:txBody>
          </p:sp>
        </mc:Choice>
        <mc:Fallback xmlns="">
          <p:sp>
            <p:nvSpPr>
              <p:cNvPr id="22542" name="Text Box 13">
                <a:extLst>
                  <a:ext uri="{FF2B5EF4-FFF2-40B4-BE49-F238E27FC236}">
                    <a16:creationId xmlns:a16="http://schemas.microsoft.com/office/drawing/2014/main" id="{0008FBD0-28F8-4E80-B394-589747B70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6077" y="3491970"/>
                <a:ext cx="2320892" cy="5734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43" name="Text Box 14">
                <a:extLst>
                  <a:ext uri="{FF2B5EF4-FFF2-40B4-BE49-F238E27FC236}">
                    <a16:creationId xmlns:a16="http://schemas.microsoft.com/office/drawing/2014/main" id="{3E8DFCCC-30A9-470B-8C01-2EE7CE17B4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994" y="4566918"/>
                <a:ext cx="4994701" cy="1846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800">
                    <a:solidFill>
                      <a:schemeClr val="tx1"/>
                    </a:solidFill>
                  </a:rPr>
                  <a:t>Compute</a:t>
                </a:r>
              </a:p>
              <a:p>
                <a:pPr>
                  <a:buFontTx/>
                  <a:buNone/>
                </a:pPr>
                <a:r>
                  <a:rPr lang="en-US" altLang="en-US" sz="28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en-US" sz="28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FontTx/>
                  <a:buNone/>
                </a:pPr>
                <a:r>
                  <a:rPr lang="en-US" altLang="en-US" sz="2800" b="0">
                    <a:solidFill>
                      <a:schemeClr val="tx1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en-US" sz="28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  <a:p>
                <a:pPr>
                  <a:buFontTx/>
                  <a:buNone/>
                </a:pPr>
                <a:endParaRPr lang="en-US" altLang="en-US" sz="1800" baseline="30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43" name="Text Box 14">
                <a:extLst>
                  <a:ext uri="{FF2B5EF4-FFF2-40B4-BE49-F238E27FC236}">
                    <a16:creationId xmlns:a16="http://schemas.microsoft.com/office/drawing/2014/main" id="{3E8DFCCC-30A9-470B-8C01-2EE7CE17B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94" y="4566918"/>
                <a:ext cx="4994701" cy="1846659"/>
              </a:xfrm>
              <a:prstGeom prst="rect">
                <a:avLst/>
              </a:prstGeom>
              <a:blipFill>
                <a:blip r:embed="rId8"/>
                <a:stretch>
                  <a:fillRect l="-2564" t="-33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44" name="Text Box 15">
                <a:extLst>
                  <a:ext uri="{FF2B5EF4-FFF2-40B4-BE49-F238E27FC236}">
                    <a16:creationId xmlns:a16="http://schemas.microsoft.com/office/drawing/2014/main" id="{91364D1F-DC42-4876-902E-CDE7F5CFAC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44094" y="4602104"/>
                <a:ext cx="3967112" cy="1375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800">
                    <a:solidFill>
                      <a:schemeClr val="tx1"/>
                    </a:solidFill>
                  </a:rPr>
                  <a:t>Compute</a:t>
                </a:r>
              </a:p>
              <a:p>
                <a:pPr>
                  <a:buFontTx/>
                  <a:buNone/>
                </a:pPr>
                <a:r>
                  <a:rPr lang="en-US" altLang="en-US" sz="28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en-US" sz="28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FontTx/>
                  <a:buNone/>
                </a:pPr>
                <a:r>
                  <a:rPr lang="en-US" altLang="en-US" sz="2800" b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1800" baseline="30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44" name="Text Box 15">
                <a:extLst>
                  <a:ext uri="{FF2B5EF4-FFF2-40B4-BE49-F238E27FC236}">
                    <a16:creationId xmlns:a16="http://schemas.microsoft.com/office/drawing/2014/main" id="{91364D1F-DC42-4876-902E-CDE7F5CFA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4094" y="4602104"/>
                <a:ext cx="3967112" cy="1375056"/>
              </a:xfrm>
              <a:prstGeom prst="rect">
                <a:avLst/>
              </a:prstGeom>
              <a:blipFill>
                <a:blip r:embed="rId9"/>
                <a:stretch>
                  <a:fillRect l="-3072" t="-48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D47A49-3ECE-42DD-AEF4-477B6B4F49FC}"/>
                  </a:ext>
                </a:extLst>
              </p:cNvPr>
              <p:cNvSpPr txBox="1"/>
              <p:nvPr/>
            </p:nvSpPr>
            <p:spPr>
              <a:xfrm>
                <a:off x="3497307" y="5889236"/>
                <a:ext cx="51973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Session key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D47A49-3ECE-42DD-AEF4-477B6B4F4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307" y="5889236"/>
                <a:ext cx="5197385" cy="523220"/>
              </a:xfrm>
              <a:prstGeom prst="rect">
                <a:avLst/>
              </a:prstGeom>
              <a:blipFill>
                <a:blip r:embed="rId10"/>
                <a:stretch>
                  <a:fillRect l="-2465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17C2DE67-A3F8-453F-A69B-E2E30049E763}"/>
              </a:ext>
            </a:extLst>
          </p:cNvPr>
          <p:cNvSpPr/>
          <p:nvPr/>
        </p:nvSpPr>
        <p:spPr bwMode="auto">
          <a:xfrm>
            <a:off x="8735134" y="6012346"/>
            <a:ext cx="360040" cy="2616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7968A-1762-4AC3-ACB9-E0A33D1DB993}"/>
              </a:ext>
            </a:extLst>
          </p:cNvPr>
          <p:cNvSpPr txBox="1"/>
          <p:nvPr/>
        </p:nvSpPr>
        <p:spPr>
          <a:xfrm>
            <a:off x="9278483" y="5933198"/>
            <a:ext cx="2456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Symmetric key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238335" y="3772948"/>
            <a:ext cx="3501440" cy="1917646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algn="ctr">
              <a:spcBef>
                <a:spcPts val="74"/>
              </a:spcBef>
            </a:pP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𝑎</a:t>
            </a:r>
            <a:r>
              <a:rPr sz="2400" spc="96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</a:p>
          <a:p>
            <a:pPr algn="ctr"/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68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40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80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0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36270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63</a:t>
            </a:r>
          </a:p>
          <a:p>
            <a:pPr algn="ctr"/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76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05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92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59196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65</a:t>
            </a:r>
          </a:p>
          <a:p>
            <a:pPr algn="ctr"/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78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69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43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6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86394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59</a:t>
            </a:r>
          </a:p>
          <a:p>
            <a:pPr algn="ctr"/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87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18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8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15314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</a:p>
        </p:txBody>
      </p:sp>
      <p:sp>
        <p:nvSpPr>
          <p:cNvPr id="4" name="object 4"/>
          <p:cNvSpPr/>
          <p:nvPr/>
        </p:nvSpPr>
        <p:spPr>
          <a:xfrm>
            <a:off x="10444255" y="1840996"/>
            <a:ext cx="1446361" cy="976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413777" y="1979277"/>
            <a:ext cx="956107" cy="976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1887707" y="1429654"/>
            <a:ext cx="8176670" cy="1364492"/>
          </a:xfrm>
          <a:custGeom>
            <a:avLst/>
            <a:gdLst/>
            <a:ahLst/>
            <a:cxnLst/>
            <a:rect l="l" t="t" r="r" b="b"/>
            <a:pathLst>
              <a:path w="8404860" h="762000">
                <a:moveTo>
                  <a:pt x="0" y="190500"/>
                </a:moveTo>
                <a:lnTo>
                  <a:pt x="8023859" y="190500"/>
                </a:lnTo>
                <a:lnTo>
                  <a:pt x="8023859" y="0"/>
                </a:lnTo>
                <a:lnTo>
                  <a:pt x="8404860" y="381000"/>
                </a:lnTo>
                <a:lnTo>
                  <a:pt x="8023859" y="762000"/>
                </a:lnTo>
                <a:lnTo>
                  <a:pt x="8023859" y="571500"/>
                </a:lnTo>
                <a:lnTo>
                  <a:pt x="0" y="57150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/>
          <p:nvPr/>
        </p:nvSpPr>
        <p:spPr>
          <a:xfrm>
            <a:off x="1997952" y="2784588"/>
            <a:ext cx="8854874" cy="1364492"/>
          </a:xfrm>
          <a:custGeom>
            <a:avLst/>
            <a:gdLst/>
            <a:ahLst/>
            <a:cxnLst/>
            <a:rect l="l" t="t" r="r" b="b"/>
            <a:pathLst>
              <a:path w="8354695" h="762000">
                <a:moveTo>
                  <a:pt x="8354568" y="571500"/>
                </a:moveTo>
                <a:lnTo>
                  <a:pt x="381000" y="571500"/>
                </a:lnTo>
                <a:lnTo>
                  <a:pt x="381000" y="762000"/>
                </a:lnTo>
                <a:lnTo>
                  <a:pt x="0" y="381000"/>
                </a:lnTo>
                <a:lnTo>
                  <a:pt x="381000" y="0"/>
                </a:lnTo>
                <a:lnTo>
                  <a:pt x="381000" y="190500"/>
                </a:lnTo>
                <a:lnTo>
                  <a:pt x="8354568" y="190500"/>
                </a:lnTo>
                <a:lnTo>
                  <a:pt x="8354568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91431" y="955770"/>
            <a:ext cx="10981219" cy="794492"/>
          </a:xfrm>
          <a:prstGeom prst="rect">
            <a:avLst/>
          </a:prstGeom>
        </p:spPr>
        <p:txBody>
          <a:bodyPr vert="horz" wrap="square" lIns="0" tIns="29888" rIns="0" bIns="0" rtlCol="0">
            <a:spAutoFit/>
          </a:bodyPr>
          <a:lstStyle/>
          <a:p>
            <a:pPr>
              <a:spcBef>
                <a:spcPts val="235"/>
              </a:spcBef>
            </a:pPr>
            <a:r>
              <a:rPr lang="en-US" sz="2400">
                <a:latin typeface="Cambria Math"/>
                <a:cs typeface="Cambria Math"/>
              </a:rPr>
              <a:t>p</a:t>
            </a:r>
            <a:r>
              <a:rPr sz="240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99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1606938044258990275541962092341162602522202993782792835301301</a:t>
            </a:r>
          </a:p>
          <a:p>
            <a:pPr marR="367045">
              <a:spcBef>
                <a:spcPts val="165"/>
              </a:spcBef>
            </a:pPr>
            <a:r>
              <a:rPr sz="2400" dirty="0">
                <a:latin typeface="Cambria Math"/>
                <a:cs typeface="Cambria Math"/>
              </a:rPr>
              <a:t>𝑔  =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123456789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49256" y="3777802"/>
            <a:ext cx="2942744" cy="1917646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504337">
              <a:spcBef>
                <a:spcPts val="74"/>
              </a:spcBef>
            </a:pP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𝑏</a:t>
            </a:r>
            <a:r>
              <a:rPr sz="2400" spc="92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</a:p>
          <a:p>
            <a:pPr marL="9340"/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36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05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9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13191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29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</a:p>
          <a:p>
            <a:pPr marL="9340"/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98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63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88025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73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</a:p>
          <a:p>
            <a:pPr marL="9340"/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26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9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69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6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68283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67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3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</a:p>
          <a:p>
            <a:pPr marL="9340"/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94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24680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74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27623" y="1724275"/>
            <a:ext cx="8108837" cy="656234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>
              <a:spcBef>
                <a:spcPts val="77"/>
              </a:spcBef>
            </a:pPr>
            <a:r>
              <a:rPr sz="2400" spc="37" dirty="0">
                <a:solidFill>
                  <a:srgbClr val="FF0000"/>
                </a:solidFill>
                <a:latin typeface="Cambria Math"/>
                <a:cs typeface="Cambria Math"/>
              </a:rPr>
              <a:t>𝑔</a:t>
            </a:r>
            <a:r>
              <a:rPr sz="2400" spc="55" baseline="27777" dirty="0">
                <a:solidFill>
                  <a:srgbClr val="FF0000"/>
                </a:solidFill>
                <a:latin typeface="Cambria Math"/>
                <a:cs typeface="Cambria Math"/>
              </a:rPr>
              <a:t>𝑎 </a:t>
            </a:r>
            <a:r>
              <a:rPr sz="2400">
                <a:solidFill>
                  <a:srgbClr val="FF0000"/>
                </a:solidFill>
                <a:latin typeface="Segoe UI"/>
                <a:cs typeface="Segoe UI"/>
              </a:rPr>
              <a:t>mod </a:t>
            </a:r>
            <a:r>
              <a:rPr lang="en-US" sz="2400">
                <a:solidFill>
                  <a:srgbClr val="FF0000"/>
                </a:solidFill>
                <a:latin typeface="Segoe UI"/>
                <a:cs typeface="Segoe UI"/>
              </a:rPr>
              <a:t>p</a:t>
            </a: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1800" spc="-84" dirty="0">
                <a:latin typeface="Cambria Math"/>
                <a:cs typeface="Cambria Math"/>
              </a:rPr>
              <a:t> </a:t>
            </a:r>
            <a:r>
              <a:rPr sz="1800" spc="-4" dirty="0">
                <a:latin typeface="Cambria Math"/>
                <a:cs typeface="Cambria Math"/>
              </a:rPr>
              <a:t>78467374529422653579754596319852702575499692980085777948593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28990" y="5337548"/>
            <a:ext cx="4288496" cy="994788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>
              <a:spcBef>
                <a:spcPts val="77"/>
              </a:spcBef>
            </a:pPr>
            <a:r>
              <a:rPr sz="2400" spc="44" dirty="0">
                <a:solidFill>
                  <a:schemeClr val="accent2"/>
                </a:solidFill>
                <a:latin typeface="Cambria Math"/>
                <a:cs typeface="Cambria Math"/>
              </a:rPr>
              <a:t>𝑔</a:t>
            </a:r>
            <a:r>
              <a:rPr sz="2400" spc="65" baseline="27777" dirty="0">
                <a:solidFill>
                  <a:schemeClr val="accent2"/>
                </a:solidFill>
                <a:latin typeface="Cambria Math"/>
                <a:cs typeface="Cambria Math"/>
              </a:rPr>
              <a:t>𝑎𝑏 </a:t>
            </a:r>
            <a:r>
              <a:rPr sz="2400">
                <a:solidFill>
                  <a:schemeClr val="accent2"/>
                </a:solidFill>
                <a:latin typeface="Segoe UI"/>
                <a:cs typeface="Segoe UI"/>
              </a:rPr>
              <a:t>mod </a:t>
            </a:r>
            <a:r>
              <a:rPr lang="en-US" sz="2400">
                <a:solidFill>
                  <a:schemeClr val="accent2"/>
                </a:solidFill>
                <a:latin typeface="Segoe UI"/>
                <a:cs typeface="Segoe UI"/>
              </a:rPr>
              <a:t>p</a:t>
            </a:r>
            <a:r>
              <a:rPr sz="2400">
                <a:solidFill>
                  <a:schemeClr val="accent2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chemeClr val="accent2"/>
                </a:solidFill>
                <a:latin typeface="Cambria Math"/>
                <a:cs typeface="Cambria Math"/>
              </a:rPr>
              <a:t>=</a:t>
            </a:r>
            <a:r>
              <a:rPr sz="2400" spc="168" dirty="0">
                <a:solidFill>
                  <a:schemeClr val="accent2"/>
                </a:solidFill>
                <a:latin typeface="Cambria Math"/>
                <a:cs typeface="Cambria Math"/>
              </a:rPr>
              <a:t> </a:t>
            </a:r>
            <a:r>
              <a:rPr sz="2000" spc="-4" dirty="0">
                <a:solidFill>
                  <a:schemeClr val="accent2"/>
                </a:solidFill>
                <a:latin typeface="Cambria Math"/>
                <a:cs typeface="Cambria Math"/>
              </a:rPr>
              <a:t>437452857085801785219961443000845969831329749878767465041215</a:t>
            </a:r>
            <a:endParaRPr sz="2000" dirty="0">
              <a:solidFill>
                <a:schemeClr val="accent2"/>
              </a:solidFill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9675" y="3137084"/>
            <a:ext cx="7886820" cy="669058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 algn="r">
              <a:spcBef>
                <a:spcPts val="77"/>
              </a:spcBef>
            </a:pPr>
            <a:r>
              <a:rPr lang="en-US" sz="2400">
                <a:latin typeface="Cambria Math"/>
                <a:cs typeface="Cambria Math"/>
              </a:rPr>
              <a:t> </a:t>
            </a:r>
            <a:r>
              <a:rPr lang="en-US" sz="2400" spc="33">
                <a:solidFill>
                  <a:srgbClr val="FF0000"/>
                </a:solidFill>
                <a:latin typeface="Cambria Math"/>
                <a:cs typeface="Cambria Math"/>
              </a:rPr>
              <a:t>𝑔</a:t>
            </a:r>
            <a:r>
              <a:rPr lang="en-US" sz="2400" spc="49" baseline="27777">
                <a:solidFill>
                  <a:srgbClr val="FF0000"/>
                </a:solidFill>
                <a:latin typeface="Cambria Math"/>
                <a:cs typeface="Cambria Math"/>
              </a:rPr>
              <a:t>𝑏 </a:t>
            </a:r>
            <a:r>
              <a:rPr lang="en-US" sz="2400" spc="-4">
                <a:solidFill>
                  <a:srgbClr val="FF0000"/>
                </a:solidFill>
                <a:latin typeface="Segoe UI"/>
                <a:cs typeface="Segoe UI"/>
              </a:rPr>
              <a:t>mod</a:t>
            </a:r>
            <a:r>
              <a:rPr lang="en-US" sz="2400" spc="-59">
                <a:solidFill>
                  <a:srgbClr val="FF0000"/>
                </a:solidFill>
                <a:latin typeface="Segoe UI"/>
                <a:cs typeface="Segoe UI"/>
              </a:rPr>
              <a:t> p =</a:t>
            </a:r>
          </a:p>
          <a:p>
            <a:pPr marL="28019">
              <a:spcBef>
                <a:spcPts val="77"/>
              </a:spcBef>
            </a:pPr>
            <a:r>
              <a:rPr sz="1800" spc="-4">
                <a:latin typeface="Cambria Math"/>
                <a:cs typeface="Cambria Math"/>
              </a:rPr>
              <a:t>560048104293218128667441021342483133802626271394299410128798</a:t>
            </a:r>
            <a:endParaRPr sz="1800" dirty="0">
              <a:solidFill>
                <a:srgbClr val="FF0000"/>
              </a:solidFill>
              <a:latin typeface="Cambria Math"/>
              <a:cs typeface="Cambria Math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B90D442-30E4-4422-8D75-F4E782E09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9862" y="-19400"/>
            <a:ext cx="9694690" cy="914400"/>
          </a:xfrm>
        </p:spPr>
        <p:txBody>
          <a:bodyPr/>
          <a:lstStyle/>
          <a:p>
            <a:r>
              <a:rPr lang="en-US" altLang="en-US"/>
              <a:t>Diffie-Hellman exchange Protocol (DHE)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864E10-68F0-4952-8991-253E0C882649}"/>
                  </a:ext>
                </a:extLst>
              </p:cNvPr>
              <p:cNvSpPr/>
              <p:nvPr/>
            </p:nvSpPr>
            <p:spPr>
              <a:xfrm>
                <a:off x="250902" y="5690594"/>
                <a:ext cx="2237920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pc="44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lang="en-US" b="0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  <m:t>(</m:t>
                            </m:r>
                            <m:r>
                              <a:rPr lang="en-US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  <m:t>𝑏</m:t>
                            </m:r>
                          </m:sup>
                        </m:sSup>
                        <m:r>
                          <a:rPr lang="en-US" b="0" i="1" spc="44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pc="44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pc="65" baseline="27777">
                    <a:solidFill>
                      <a:schemeClr val="accent2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44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mbria Math"/>
                      </a:rPr>
                      <m:t>𝑚𝑜𝑑</m:t>
                    </m:r>
                    <m:r>
                      <a:rPr lang="en-US" i="1" spc="44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i="1" spc="44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mbria Math"/>
                      </a:rPr>
                      <m:t>𝑝</m:t>
                    </m:r>
                  </m:oMath>
                </a14:m>
                <a:r>
                  <a:rPr lang="en-US" spc="65" baseline="27777">
                    <a:solidFill>
                      <a:schemeClr val="accent2"/>
                    </a:solidFill>
                    <a:latin typeface="Cambria Math"/>
                    <a:cs typeface="Cambria Math"/>
                  </a:rPr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864E10-68F0-4952-8991-253E0C882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02" y="5690594"/>
                <a:ext cx="2237920" cy="530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1D79F5F-408F-4E1E-BE9B-11450CB0F8EA}"/>
                  </a:ext>
                </a:extLst>
              </p:cNvPr>
              <p:cNvSpPr/>
              <p:nvPr/>
            </p:nvSpPr>
            <p:spPr>
              <a:xfrm>
                <a:off x="9207033" y="5756218"/>
                <a:ext cx="2210733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pc="44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  <m:t>(</m:t>
                              </m:r>
                              <m:r>
                                <a:rPr lang="en-US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b="0" i="1" spc="44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pc="44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𝑏</m:t>
                          </m:r>
                        </m:sup>
                      </m:sSup>
                      <m:r>
                        <a:rPr lang="en-US" b="0" i="1" spc="44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b="0" i="1" spc="44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b="0" i="1" spc="44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1D79F5F-408F-4E1E-BE9B-11450CB0F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033" y="5756218"/>
                <a:ext cx="2210733" cy="5309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173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CC22CB44-F365-43F1-B21E-AF18AD276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9496" y="-34506"/>
            <a:ext cx="8432800" cy="914400"/>
          </a:xfrm>
        </p:spPr>
        <p:txBody>
          <a:bodyPr/>
          <a:lstStyle/>
          <a:p>
            <a:r>
              <a:rPr lang="en-US" altLang="en-US" dirty="0"/>
              <a:t>Why Is Diffie-Hellman Secure?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7C09403-68FA-4D9E-AF4C-A136A24E6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8264" y="959024"/>
            <a:ext cx="11712624" cy="511872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800" dirty="0"/>
              <a:t>Discrete Logarithm (DL) problem: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800" dirty="0"/>
              <a:t>   given </a:t>
            </a:r>
            <a:r>
              <a:rPr lang="en-US" altLang="en-US" sz="2800" dirty="0" err="1"/>
              <a:t>g</a:t>
            </a:r>
            <a:r>
              <a:rPr lang="en-US" altLang="en-US" sz="2800" baseline="30000" dirty="0" err="1"/>
              <a:t>x</a:t>
            </a:r>
            <a:r>
              <a:rPr lang="en-US" altLang="en-US" sz="2800" dirty="0"/>
              <a:t> mod p, it’s hard to extract x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There is no known efficient algorithm for doing this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This is not enough for Diffie-Hellman to be secure!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800" dirty="0"/>
              <a:t>Computational Diffie-Hellman (CDH) problem: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800" dirty="0"/>
              <a:t>   given </a:t>
            </a:r>
            <a:r>
              <a:rPr lang="en-US" altLang="en-US" sz="2800" dirty="0" err="1"/>
              <a:t>g</a:t>
            </a:r>
            <a:r>
              <a:rPr lang="en-US" altLang="en-US" sz="2800" baseline="30000" dirty="0" err="1"/>
              <a:t>x</a:t>
            </a:r>
            <a:r>
              <a:rPr lang="en-US" altLang="en-US" sz="2800" dirty="0"/>
              <a:t> and </a:t>
            </a:r>
            <a:r>
              <a:rPr lang="en-US" altLang="en-US" sz="2800" dirty="0" err="1"/>
              <a:t>g</a:t>
            </a:r>
            <a:r>
              <a:rPr lang="en-US" altLang="en-US" sz="2800" baseline="30000" dirty="0" err="1"/>
              <a:t>y</a:t>
            </a:r>
            <a:r>
              <a:rPr lang="en-US" altLang="en-US" sz="2800" dirty="0"/>
              <a:t>, it’s hard to compute </a:t>
            </a:r>
            <a:r>
              <a:rPr lang="en-US" altLang="en-US" sz="2800" dirty="0" err="1"/>
              <a:t>g</a:t>
            </a:r>
            <a:r>
              <a:rPr lang="en-US" altLang="en-US" sz="2800" baseline="30000" dirty="0" err="1"/>
              <a:t>xy</a:t>
            </a:r>
            <a:r>
              <a:rPr lang="en-US" altLang="en-US" sz="2800" baseline="30000" dirty="0"/>
              <a:t> </a:t>
            </a:r>
            <a:r>
              <a:rPr lang="en-US" altLang="en-US" sz="2800" dirty="0"/>
              <a:t>mod 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… unless you know x or y, in which case it’s easy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800" dirty="0"/>
              <a:t>Decisional Diffie-Hellman (DDH) problem: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800" dirty="0"/>
              <a:t>   given </a:t>
            </a:r>
            <a:r>
              <a:rPr lang="en-US" altLang="en-US" sz="2800" dirty="0" err="1"/>
              <a:t>g</a:t>
            </a:r>
            <a:r>
              <a:rPr lang="en-US" altLang="en-US" sz="2800" baseline="30000" dirty="0" err="1"/>
              <a:t>x</a:t>
            </a:r>
            <a:r>
              <a:rPr lang="en-US" altLang="en-US" sz="2800" dirty="0"/>
              <a:t> and </a:t>
            </a:r>
            <a:r>
              <a:rPr lang="en-US" altLang="en-US" sz="2800" dirty="0" err="1"/>
              <a:t>g</a:t>
            </a:r>
            <a:r>
              <a:rPr lang="en-US" altLang="en-US" sz="2800" baseline="30000" dirty="0" err="1"/>
              <a:t>y</a:t>
            </a:r>
            <a:r>
              <a:rPr lang="en-US" altLang="en-US" sz="2800" dirty="0"/>
              <a:t>, it’s hard to tell the difference between </a:t>
            </a:r>
            <a:r>
              <a:rPr lang="en-US" altLang="en-US" sz="2800" dirty="0" err="1"/>
              <a:t>g</a:t>
            </a:r>
            <a:r>
              <a:rPr lang="en-US" altLang="en-US" sz="2800" baseline="30000" dirty="0" err="1"/>
              <a:t>xy</a:t>
            </a:r>
            <a:r>
              <a:rPr lang="en-US" altLang="en-US" sz="2800" baseline="30000" dirty="0"/>
              <a:t> </a:t>
            </a:r>
            <a:r>
              <a:rPr lang="en-US" altLang="en-US" sz="2800" dirty="0"/>
              <a:t>mod p and g</a:t>
            </a:r>
            <a:r>
              <a:rPr lang="en-US" altLang="en-US" sz="2800" baseline="30000" dirty="0"/>
              <a:t>r </a:t>
            </a:r>
            <a:r>
              <a:rPr lang="en-US" altLang="en-US" sz="2800" dirty="0"/>
              <a:t>mod p where r is random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0"/>
            <a:ext cx="7819960" cy="677098"/>
          </a:xfrm>
        </p:spPr>
        <p:txBody>
          <a:bodyPr wrap="square">
            <a:spAutoFit/>
          </a:bodyPr>
          <a:lstStyle/>
          <a:p>
            <a:r>
              <a:rPr lang="en-US" altLang="en-US" dirty="0">
                <a:ea typeface="ヒラギノ角ゴ Pro W3" charset="-128"/>
              </a:rPr>
              <a:t>Why </a:t>
            </a:r>
            <a:r>
              <a:rPr lang="en-US" altLang="en-US" dirty="0">
                <a:latin typeface="+mj-lt"/>
                <a:ea typeface="ヒラギノ角ゴ Pro W3" charset="-128"/>
              </a:rPr>
              <a:t>Public-Key Cryptosystems?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982181"/>
            <a:ext cx="10657184" cy="422884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/>
              <a:t>To overcome </a:t>
            </a:r>
            <a:r>
              <a:rPr lang="en-US" sz="2400" dirty="0"/>
              <a:t>two of the most difficult problems associated with symmetric encryption:</a:t>
            </a:r>
          </a:p>
          <a:p>
            <a:r>
              <a:rPr lang="en-US" sz="2400" b="1">
                <a:solidFill>
                  <a:srgbClr val="FF0000"/>
                </a:solidFill>
              </a:rPr>
              <a:t>Key distribution (key for sysmetric encryption)</a:t>
            </a:r>
            <a:endParaRPr lang="en-US" sz="2400" b="1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How to have secure communications in general without having to trust a </a:t>
            </a:r>
            <a:r>
              <a:rPr lang="en-US" sz="2400" spc="-300" dirty="0"/>
              <a:t>K D </a:t>
            </a:r>
            <a:r>
              <a:rPr lang="en-US" sz="2400" dirty="0"/>
              <a:t>C with your key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Digital signatures</a:t>
            </a:r>
          </a:p>
          <a:p>
            <a:pPr lvl="1"/>
            <a:r>
              <a:rPr lang="en-US" sz="2400" dirty="0"/>
              <a:t>How to verify that a message comes intact from the claimed sender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 b="1"/>
              <a:t>Whitfield </a:t>
            </a:r>
            <a:r>
              <a:rPr lang="en-US" sz="2400" b="1" dirty="0" err="1"/>
              <a:t>Diffie</a:t>
            </a:r>
            <a:r>
              <a:rPr lang="en-US" sz="2400" b="1" dirty="0"/>
              <a:t> and </a:t>
            </a:r>
            <a:r>
              <a:rPr lang="en-US" sz="2400" b="1"/>
              <a:t>Martin Hellman:  proposed a </a:t>
            </a:r>
            <a:r>
              <a:rPr lang="en-US" sz="2400"/>
              <a:t>method </a:t>
            </a:r>
            <a:r>
              <a:rPr lang="en-US" sz="2400" dirty="0"/>
              <a:t>that addressed </a:t>
            </a:r>
            <a:r>
              <a:rPr lang="en-US" sz="2400"/>
              <a:t>both problems (1976)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5734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67C1FA01-BEFF-4CCA-8E71-F23237997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1464" y="-4138"/>
            <a:ext cx="7344816" cy="792163"/>
          </a:xfrm>
        </p:spPr>
        <p:txBody>
          <a:bodyPr/>
          <a:lstStyle/>
          <a:p>
            <a:r>
              <a:rPr lang="en-US" altLang="en-US"/>
              <a:t>Properties of Diffie-Hellman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E0975AB-70FD-4175-AD98-975C7D7AC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424" y="1124744"/>
            <a:ext cx="11089232" cy="5105400"/>
          </a:xfrm>
        </p:spPr>
        <p:txBody>
          <a:bodyPr/>
          <a:lstStyle/>
          <a:p>
            <a:r>
              <a:rPr lang="en-US" altLang="en-US" sz="2800" dirty="0"/>
              <a:t>Assuming DDH problem is hard, Diffie-Hellman protocol is a secure key establishment protocol against </a:t>
            </a:r>
            <a:r>
              <a:rPr lang="en-US" altLang="en-US" sz="2800" u="sng" dirty="0"/>
              <a:t>passive</a:t>
            </a:r>
            <a:r>
              <a:rPr lang="en-US" altLang="en-US" sz="2800" dirty="0"/>
              <a:t> attackers</a:t>
            </a:r>
          </a:p>
          <a:p>
            <a:pPr lvl="1"/>
            <a:r>
              <a:rPr lang="en-US" altLang="en-US" dirty="0"/>
              <a:t>Eavesdropper can’t tell the difference between the established key and a random value</a:t>
            </a:r>
          </a:p>
          <a:p>
            <a:pPr lvl="1"/>
            <a:r>
              <a:rPr lang="en-US" altLang="en-US" dirty="0"/>
              <a:t>Can use the new key for symmetric cryptography</a:t>
            </a:r>
          </a:p>
          <a:p>
            <a:r>
              <a:rPr lang="en-US" altLang="en-US" sz="2800" dirty="0"/>
              <a:t>Basic Diffie-Hellman protocol does not provide authentication</a:t>
            </a:r>
          </a:p>
          <a:p>
            <a:pPr lvl="1"/>
            <a:r>
              <a:rPr lang="en-US" altLang="en-US" dirty="0"/>
              <a:t>IPsec combines Diffie-Hellman with signatures, anti-DoS cookies, etc.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4567" y="78470"/>
            <a:ext cx="7836520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3530" b="1" spc="-74"/>
              <a:t>Man-in-the middle attacks the DHE</a:t>
            </a:r>
            <a:endParaRPr sz="3530" b="1" dirty="0"/>
          </a:p>
        </p:txBody>
      </p:sp>
      <p:sp>
        <p:nvSpPr>
          <p:cNvPr id="4" name="object 4"/>
          <p:cNvSpPr/>
          <p:nvPr/>
        </p:nvSpPr>
        <p:spPr>
          <a:xfrm>
            <a:off x="8939538" y="1079305"/>
            <a:ext cx="1349464" cy="153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/>
          <p:nvPr/>
        </p:nvSpPr>
        <p:spPr>
          <a:xfrm>
            <a:off x="1657588" y="1248987"/>
            <a:ext cx="1249711" cy="15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CCA19-6A84-406A-9963-716A34F4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929" y="4309697"/>
            <a:ext cx="1343025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4B106-4650-4ED1-9D41-98BBC9E8516E}"/>
              </a:ext>
            </a:extLst>
          </p:cNvPr>
          <p:cNvSpPr txBox="1"/>
          <p:nvPr/>
        </p:nvSpPr>
        <p:spPr>
          <a:xfrm>
            <a:off x="3905725" y="3536248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man-in-the-middle attack!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2761003" y="1894755"/>
                <a:ext cx="1325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003" y="1894755"/>
                <a:ext cx="13258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/>
              <p:nvPr/>
            </p:nvSpPr>
            <p:spPr>
              <a:xfrm>
                <a:off x="7489895" y="1769284"/>
                <a:ext cx="131279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895" y="1769284"/>
                <a:ext cx="1312795" cy="530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12014-F924-4ED8-B959-63405E0F2B6D}"/>
              </a:ext>
            </a:extLst>
          </p:cNvPr>
          <p:cNvCxnSpPr>
            <a:cxnSpLocks/>
          </p:cNvCxnSpPr>
          <p:nvPr/>
        </p:nvCxnSpPr>
        <p:spPr bwMode="auto">
          <a:xfrm>
            <a:off x="2761003" y="4854078"/>
            <a:ext cx="24729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877" y="4310128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7877" y="4310128"/>
                <a:ext cx="1217128" cy="453137"/>
              </a:xfrm>
              <a:prstGeom prst="rect">
                <a:avLst/>
              </a:prstGeom>
              <a:blipFill>
                <a:blip r:embed="rId8"/>
                <a:stretch>
                  <a:fillRect b="-148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2EF3A-AB8B-42DD-8833-AF3B6C5CA95B}"/>
              </a:ext>
            </a:extLst>
          </p:cNvPr>
          <p:cNvCxnSpPr>
            <a:cxnSpLocks/>
          </p:cNvCxnSpPr>
          <p:nvPr/>
        </p:nvCxnSpPr>
        <p:spPr bwMode="auto">
          <a:xfrm flipV="1">
            <a:off x="4286032" y="2479382"/>
            <a:ext cx="3250365" cy="138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7181" y="2011177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7181" y="2011177"/>
                <a:ext cx="1211293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/>
              <p:nvPr/>
            </p:nvSpPr>
            <p:spPr>
              <a:xfrm>
                <a:off x="3359664" y="2825504"/>
                <a:ext cx="5389552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64" y="2825504"/>
                <a:ext cx="5389552" cy="5309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718E43-B302-4494-BE1C-F71FBBB134B6}"/>
              </a:ext>
            </a:extLst>
          </p:cNvPr>
          <p:cNvCxnSpPr>
            <a:cxnSpLocks/>
          </p:cNvCxnSpPr>
          <p:nvPr/>
        </p:nvCxnSpPr>
        <p:spPr bwMode="auto">
          <a:xfrm>
            <a:off x="4310440" y="1649286"/>
            <a:ext cx="32259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6698" y="1165357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6698" y="1165357"/>
                <a:ext cx="1217128" cy="453137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7ED71-47FB-4F8F-B37C-B1A38A499777}"/>
              </a:ext>
            </a:extLst>
          </p:cNvPr>
          <p:cNvCxnSpPr>
            <a:cxnSpLocks/>
          </p:cNvCxnSpPr>
          <p:nvPr/>
        </p:nvCxnSpPr>
        <p:spPr bwMode="auto">
          <a:xfrm>
            <a:off x="2798301" y="5499980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483" y="4942617"/>
                <a:ext cx="1211293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483" y="4942617"/>
                <a:ext cx="1211293" cy="453137"/>
              </a:xfrm>
              <a:prstGeom prst="rect">
                <a:avLst/>
              </a:prstGeom>
              <a:blipFill>
                <a:blip r:embed="rId12"/>
                <a:stretch>
                  <a:fillRect l="-1508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/>
              <p:nvPr/>
            </p:nvSpPr>
            <p:spPr>
              <a:xfrm>
                <a:off x="2332664" y="5828519"/>
                <a:ext cx="29209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64" y="5828519"/>
                <a:ext cx="292092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5">
            <a:extLst>
              <a:ext uri="{FF2B5EF4-FFF2-40B4-BE49-F238E27FC236}">
                <a16:creationId xmlns:a16="http://schemas.microsoft.com/office/drawing/2014/main" id="{D64680B4-4C56-47C4-96B0-4D30D9447EC3}"/>
              </a:ext>
            </a:extLst>
          </p:cNvPr>
          <p:cNvSpPr/>
          <p:nvPr/>
        </p:nvSpPr>
        <p:spPr>
          <a:xfrm>
            <a:off x="1557582" y="4445728"/>
            <a:ext cx="1120302" cy="97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5475EB-9DD7-4A67-926B-4C291F5519DC}"/>
              </a:ext>
            </a:extLst>
          </p:cNvPr>
          <p:cNvCxnSpPr>
            <a:cxnSpLocks/>
          </p:cNvCxnSpPr>
          <p:nvPr/>
        </p:nvCxnSpPr>
        <p:spPr bwMode="auto">
          <a:xfrm>
            <a:off x="6841060" y="4716680"/>
            <a:ext cx="20984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3554" y="4100019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3554" y="4100019"/>
                <a:ext cx="1217128" cy="453137"/>
              </a:xfrm>
              <a:prstGeom prst="rect">
                <a:avLst/>
              </a:prstGeom>
              <a:blipFill>
                <a:blip r:embed="rId14"/>
                <a:stretch>
                  <a:fillRect l="-1000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4">
            <a:extLst>
              <a:ext uri="{FF2B5EF4-FFF2-40B4-BE49-F238E27FC236}">
                <a16:creationId xmlns:a16="http://schemas.microsoft.com/office/drawing/2014/main" id="{FC4C3461-5F7C-4853-A21B-68DC7774D7C9}"/>
              </a:ext>
            </a:extLst>
          </p:cNvPr>
          <p:cNvSpPr/>
          <p:nvPr/>
        </p:nvSpPr>
        <p:spPr>
          <a:xfrm>
            <a:off x="9430998" y="4167029"/>
            <a:ext cx="858005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F03A2-B8D2-4EFC-A424-7A19D345607D}"/>
              </a:ext>
            </a:extLst>
          </p:cNvPr>
          <p:cNvSpPr txBox="1"/>
          <p:nvPr/>
        </p:nvSpPr>
        <p:spPr>
          <a:xfrm>
            <a:off x="1641380" y="2948067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A(Putin)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CE825-DB79-49AB-94CF-92E89A903937}"/>
              </a:ext>
            </a:extLst>
          </p:cNvPr>
          <p:cNvSpPr txBox="1"/>
          <p:nvPr/>
        </p:nvSpPr>
        <p:spPr>
          <a:xfrm>
            <a:off x="9370495" y="2690972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B()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D826B9-0AD2-4B7E-AC17-941F085F61D7}"/>
              </a:ext>
            </a:extLst>
          </p:cNvPr>
          <p:cNvCxnSpPr>
            <a:cxnSpLocks/>
          </p:cNvCxnSpPr>
          <p:nvPr/>
        </p:nvCxnSpPr>
        <p:spPr bwMode="auto">
          <a:xfrm>
            <a:off x="6753387" y="5444066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2569" y="4886703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2569" y="4886703"/>
                <a:ext cx="1211293" cy="46820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/>
              <p:nvPr/>
            </p:nvSpPr>
            <p:spPr>
              <a:xfrm>
                <a:off x="6851278" y="5743040"/>
                <a:ext cx="292278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278" y="5743040"/>
                <a:ext cx="2922788" cy="5309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635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7912A691-F06D-45AF-8807-18DA2FDBC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-43416"/>
            <a:ext cx="7727776" cy="792163"/>
          </a:xfrm>
        </p:spPr>
        <p:txBody>
          <a:bodyPr/>
          <a:lstStyle/>
          <a:p>
            <a:r>
              <a:rPr lang="en-US" altLang="en-US" dirty="0"/>
              <a:t>Advantages </a:t>
            </a:r>
            <a:r>
              <a:rPr lang="en-US" altLang="en-US"/>
              <a:t>of Pblic-Key </a:t>
            </a:r>
            <a:r>
              <a:rPr lang="en-US" altLang="en-US" dirty="0"/>
              <a:t>Crypto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F5BE955-E5DC-43B9-BED6-99EAEDA5F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400" y="1052736"/>
            <a:ext cx="10945216" cy="4953000"/>
          </a:xfrm>
        </p:spPr>
        <p:txBody>
          <a:bodyPr/>
          <a:lstStyle/>
          <a:p>
            <a:r>
              <a:rPr lang="en-US" altLang="en-US" sz="2600" dirty="0"/>
              <a:t>Confidentiality without shared secrets</a:t>
            </a:r>
          </a:p>
          <a:p>
            <a:pPr lvl="1"/>
            <a:r>
              <a:rPr lang="en-US" altLang="en-US" sz="2600" dirty="0"/>
              <a:t>Very useful in open environments</a:t>
            </a:r>
          </a:p>
          <a:p>
            <a:pPr lvl="1"/>
            <a:r>
              <a:rPr lang="en-US" altLang="en-US" sz="2600" dirty="0"/>
              <a:t>Can use this for key establishment, avoiding the “chicken-or-egg” problem</a:t>
            </a:r>
          </a:p>
          <a:p>
            <a:pPr lvl="2"/>
            <a:r>
              <a:rPr lang="en-US" altLang="en-US" sz="2600" dirty="0"/>
              <a:t>With symmetric crypto, two parties must share a secret before they can exchange secret messages</a:t>
            </a:r>
          </a:p>
          <a:p>
            <a:r>
              <a:rPr lang="en-US" altLang="en-US" sz="2600" dirty="0"/>
              <a:t>Authentication without shared secrets</a:t>
            </a:r>
          </a:p>
          <a:p>
            <a:r>
              <a:rPr lang="en-US" altLang="en-US" sz="2600" dirty="0"/>
              <a:t>Encryption keys are public, but must be sure that Alice’s public key is really </a:t>
            </a:r>
            <a:r>
              <a:rPr lang="en-US" altLang="en-US" sz="2600" u="sng" dirty="0"/>
              <a:t>her</a:t>
            </a:r>
            <a:r>
              <a:rPr lang="en-US" altLang="en-US" sz="2600" dirty="0"/>
              <a:t> public key</a:t>
            </a:r>
          </a:p>
          <a:p>
            <a:pPr lvl="1"/>
            <a:r>
              <a:rPr lang="en-US" altLang="en-US" sz="2600" dirty="0"/>
              <a:t>This is a hard problem… Often solved using public-key certificates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16454D61-133B-402E-8FC5-1EF712A3F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0"/>
            <a:ext cx="8356600" cy="914400"/>
          </a:xfrm>
        </p:spPr>
        <p:txBody>
          <a:bodyPr/>
          <a:lstStyle/>
          <a:p>
            <a:r>
              <a:rPr lang="en-US" altLang="en-US" dirty="0"/>
              <a:t>Disadvantages of Public-Key Crypto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34FCA9F-BFD1-4834-92B3-EFC22B315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424" y="1052736"/>
            <a:ext cx="9661340" cy="4953000"/>
          </a:xfrm>
        </p:spPr>
        <p:txBody>
          <a:bodyPr/>
          <a:lstStyle/>
          <a:p>
            <a:r>
              <a:rPr lang="en-US" altLang="en-US" sz="2600" dirty="0"/>
              <a:t>Calculations are 2-3 orders of magnitude slower</a:t>
            </a:r>
          </a:p>
          <a:p>
            <a:pPr lvl="1"/>
            <a:r>
              <a:rPr lang="en-US" altLang="en-US" sz="2600" dirty="0"/>
              <a:t>Modular exponentiation is an expensive computation</a:t>
            </a:r>
          </a:p>
          <a:p>
            <a:pPr lvl="1"/>
            <a:r>
              <a:rPr lang="en-US" altLang="en-US" sz="2600" dirty="0"/>
              <a:t>Typical usage: use public-key cryptography to establish a shared secret, then switch to symmetric crypto</a:t>
            </a:r>
          </a:p>
          <a:p>
            <a:pPr lvl="2"/>
            <a:r>
              <a:rPr lang="en-US" altLang="en-US" sz="2600" dirty="0"/>
              <a:t>SSL, IPsec, most other systems based on public crypto</a:t>
            </a:r>
          </a:p>
          <a:p>
            <a:r>
              <a:rPr lang="en-US" altLang="en-US" sz="2600" dirty="0"/>
              <a:t>Keys are longer</a:t>
            </a:r>
          </a:p>
          <a:p>
            <a:pPr lvl="1"/>
            <a:r>
              <a:rPr lang="en-US" altLang="en-US" sz="2600"/>
              <a:t>3072 </a:t>
            </a:r>
            <a:r>
              <a:rPr lang="en-US" altLang="en-US" sz="2600" dirty="0"/>
              <a:t>bits (RSA) rather than 128 bits (AES)</a:t>
            </a:r>
          </a:p>
          <a:p>
            <a:r>
              <a:rPr lang="en-US" altLang="en-US" sz="2600" dirty="0"/>
              <a:t>Relies on unproven number-theoretic assumptions</a:t>
            </a:r>
          </a:p>
          <a:p>
            <a:pPr lvl="1"/>
            <a:r>
              <a:rPr lang="en-US" altLang="en-US" sz="2600" dirty="0"/>
              <a:t>Factoring, RSA problem, discrete logarithm problem, decisional Diffie-Hellman problem…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5">
            <a:extLst>
              <a:ext uri="{FF2B5EF4-FFF2-40B4-BE49-F238E27FC236}">
                <a16:creationId xmlns:a16="http://schemas.microsoft.com/office/drawing/2014/main" id="{FF2BA8C4-8950-4FD0-81B4-2CE12AF5E1A6}"/>
              </a:ext>
            </a:extLst>
          </p:cNvPr>
          <p:cNvSpPr txBox="1">
            <a:spLocks/>
          </p:cNvSpPr>
          <p:nvPr/>
        </p:nvSpPr>
        <p:spPr>
          <a:xfrm>
            <a:off x="1271464" y="-13808"/>
            <a:ext cx="7139647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900" b="1">
                <a:solidFill>
                  <a:schemeClr val="tx1"/>
                </a:solidFill>
                <a:ea typeface="宋体" panose="02010600030101010101" pitchFamily="2" charset="-122"/>
              </a:rPr>
              <a:t>Moden Asymmetric ciphers</a:t>
            </a:r>
            <a:endParaRPr lang="en-US" sz="3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511855-0DC5-4836-9BED-D6614BAAFC3E}"/>
              </a:ext>
            </a:extLst>
          </p:cNvPr>
          <p:cNvSpPr/>
          <p:nvPr/>
        </p:nvSpPr>
        <p:spPr>
          <a:xfrm>
            <a:off x="4151784" y="881485"/>
            <a:ext cx="6337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Symmetric cipher vs Asymmetric cipher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18B63-7146-4AE4-9815-B5082304F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112" y="1467010"/>
            <a:ext cx="8234719" cy="489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58CA33-1FCA-4176-9E74-D4D2FDD03F3E}"/>
                  </a:ext>
                </a:extLst>
              </p:cNvPr>
              <p:cNvSpPr txBox="1"/>
              <p:nvPr/>
            </p:nvSpPr>
            <p:spPr>
              <a:xfrm>
                <a:off x="296186" y="4823574"/>
                <a:ext cx="19235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58CA33-1FCA-4176-9E74-D4D2FDD03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86" y="4823574"/>
                <a:ext cx="192353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35DB7D-7EC8-4541-ACD6-38E02F1FF15F}"/>
              </a:ext>
            </a:extLst>
          </p:cNvPr>
          <p:cNvCxnSpPr>
            <a:cxnSpLocks/>
          </p:cNvCxnSpPr>
          <p:nvPr/>
        </p:nvCxnSpPr>
        <p:spPr bwMode="auto">
          <a:xfrm flipH="1">
            <a:off x="2233233" y="5085184"/>
            <a:ext cx="34307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686C85-E20B-4AF0-A238-F34027EF92B6}"/>
              </a:ext>
            </a:extLst>
          </p:cNvPr>
          <p:cNvCxnSpPr>
            <a:cxnSpLocks/>
          </p:cNvCxnSpPr>
          <p:nvPr/>
        </p:nvCxnSpPr>
        <p:spPr bwMode="auto">
          <a:xfrm flipH="1">
            <a:off x="1978640" y="4241337"/>
            <a:ext cx="3109248" cy="51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C662A-64F8-4C26-B7AB-86DA6AEC5B03}"/>
                  </a:ext>
                </a:extLst>
              </p:cNvPr>
              <p:cNvSpPr txBox="1"/>
              <p:nvPr/>
            </p:nvSpPr>
            <p:spPr>
              <a:xfrm>
                <a:off x="185382" y="4107690"/>
                <a:ext cx="19235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C662A-64F8-4C26-B7AB-86DA6AEC5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82" y="4107690"/>
                <a:ext cx="192353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C82A15B-3E22-485B-BDDC-81E5E5F85F8D}"/>
              </a:ext>
            </a:extLst>
          </p:cNvPr>
          <p:cNvSpPr txBox="1"/>
          <p:nvPr/>
        </p:nvSpPr>
        <p:spPr>
          <a:xfrm>
            <a:off x="528108" y="3391806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DA05F6-6625-4A36-8DF4-01ECC5F951C8}"/>
              </a:ext>
            </a:extLst>
          </p:cNvPr>
          <p:cNvCxnSpPr>
            <a:cxnSpLocks/>
          </p:cNvCxnSpPr>
          <p:nvPr/>
        </p:nvCxnSpPr>
        <p:spPr bwMode="auto">
          <a:xfrm>
            <a:off x="771308" y="3796595"/>
            <a:ext cx="0" cy="4447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9723E3-0147-4149-A001-8B3F88E81DF8}"/>
                  </a:ext>
                </a:extLst>
              </p:cNvPr>
              <p:cNvSpPr txBox="1"/>
              <p:nvPr/>
            </p:nvSpPr>
            <p:spPr>
              <a:xfrm>
                <a:off x="55101" y="2932703"/>
                <a:ext cx="33556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,..}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9723E3-0147-4149-A001-8B3F88E8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1" y="2932703"/>
                <a:ext cx="335566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3951C6-4F67-409D-B8A9-4168829EB5C4}"/>
              </a:ext>
            </a:extLst>
          </p:cNvPr>
          <p:cNvCxnSpPr>
            <a:cxnSpLocks/>
            <a:endCxn id="19" idx="3"/>
          </p:cNvCxnSpPr>
          <p:nvPr/>
        </p:nvCxnSpPr>
        <p:spPr bwMode="auto">
          <a:xfrm flipH="1">
            <a:off x="3410763" y="3166360"/>
            <a:ext cx="2106956" cy="27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4E0410-868F-4B00-9EEB-141E04DC3AD7}"/>
                  </a:ext>
                </a:extLst>
              </p:cNvPr>
              <p:cNvSpPr txBox="1"/>
              <p:nvPr/>
            </p:nvSpPr>
            <p:spPr>
              <a:xfrm>
                <a:off x="-56667" y="2182688"/>
                <a:ext cx="27291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𝑎𝑡𝑟𝑖𝑏𝑢𝑡𝑒𝑠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4E0410-868F-4B00-9EEB-141E04DC3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667" y="2182688"/>
                <a:ext cx="272914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E7244C-C28B-44E7-AEC2-A6ED7815BA39}"/>
              </a:ext>
            </a:extLst>
          </p:cNvPr>
          <p:cNvCxnSpPr>
            <a:cxnSpLocks/>
          </p:cNvCxnSpPr>
          <p:nvPr/>
        </p:nvCxnSpPr>
        <p:spPr bwMode="auto">
          <a:xfrm>
            <a:off x="1487488" y="2567308"/>
            <a:ext cx="0" cy="4447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514232-8FF4-4BD0-AA7E-325ED6F10FE9}"/>
                  </a:ext>
                </a:extLst>
              </p:cNvPr>
              <p:cNvSpPr txBox="1"/>
              <p:nvPr/>
            </p:nvSpPr>
            <p:spPr>
              <a:xfrm>
                <a:off x="2399077" y="2190119"/>
                <a:ext cx="28328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𝑎𝑡𝑟𝑖𝑏𝑢𝑡𝑒𝑠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514232-8FF4-4BD0-AA7E-325ED6F10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077" y="2190119"/>
                <a:ext cx="283282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F7F98C-1E12-4033-AF9C-5EB49892ABF3}"/>
              </a:ext>
            </a:extLst>
          </p:cNvPr>
          <p:cNvCxnSpPr>
            <a:cxnSpLocks/>
          </p:cNvCxnSpPr>
          <p:nvPr/>
        </p:nvCxnSpPr>
        <p:spPr bwMode="auto">
          <a:xfrm flipH="1">
            <a:off x="2349126" y="2684924"/>
            <a:ext cx="434506" cy="3271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71947F-2A29-458A-A54E-06FF0313809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41287" y="1864236"/>
            <a:ext cx="822665" cy="124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61D767-8D87-4B36-BEA3-5FF480740829}"/>
              </a:ext>
            </a:extLst>
          </p:cNvPr>
          <p:cNvSpPr txBox="1"/>
          <p:nvPr/>
        </p:nvSpPr>
        <p:spPr>
          <a:xfrm>
            <a:off x="55053" y="1341016"/>
            <a:ext cx="5713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Hommophic, Searchable encryption,.. </a:t>
            </a:r>
          </a:p>
        </p:txBody>
      </p:sp>
    </p:spTree>
    <p:extLst>
      <p:ext uri="{BB962C8B-B14F-4D97-AF65-F5344CB8AC3E}">
        <p14:creationId xmlns:p14="http://schemas.microsoft.com/office/powerpoint/2010/main" val="88517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113875"/>
            <a:ext cx="7571184" cy="677098"/>
          </a:xfrm>
        </p:spPr>
        <p:txBody>
          <a:bodyPr wrap="square">
            <a:spAutoFit/>
          </a:bodyPr>
          <a:lstStyle/>
          <a:p>
            <a:r>
              <a:rPr lang="en-US" b="1" dirty="0"/>
              <a:t>Prime factorization problem</a:t>
            </a:r>
            <a:endParaRPr lang="en-US" altLang="en-US" sz="3600" dirty="0">
              <a:ea typeface="ヒラギノ角ゴ Pro W3" charset="-128"/>
            </a:endParaRPr>
          </a:p>
        </p:txBody>
      </p:sp>
      <p:pic>
        <p:nvPicPr>
          <p:cNvPr id="1026" name="Picture 2" descr="https://upload.wikimedia.org/wikipedia/commons/2/2b/PrimeDecompositionExample.png">
            <a:extLst>
              <a:ext uri="{FF2B5EF4-FFF2-40B4-BE49-F238E27FC236}">
                <a16:creationId xmlns:a16="http://schemas.microsoft.com/office/drawing/2014/main" id="{37FD94FF-0CE5-494D-8D4F-A4B44FF81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5" y="1173383"/>
            <a:ext cx="3065412" cy="219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EAD4E4-12FD-44A2-A785-B409BC21C0AF}"/>
              </a:ext>
            </a:extLst>
          </p:cNvPr>
          <p:cNvSpPr/>
          <p:nvPr/>
        </p:nvSpPr>
        <p:spPr>
          <a:xfrm>
            <a:off x="1038466" y="1414518"/>
            <a:ext cx="155363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rgbClr val="202122"/>
                </a:solidFill>
                <a:latin typeface="Arial" panose="020B0604020202020204" pitchFamily="34" charset="0"/>
              </a:rPr>
              <a:t>N</a:t>
            </a:r>
            <a:r>
              <a:rPr lang="pt-BR" dirty="0">
                <a:solidFill>
                  <a:srgbClr val="202122"/>
                </a:solidFill>
                <a:latin typeface="Arial" panose="020B0604020202020204" pitchFamily="34" charset="0"/>
              </a:rPr>
              <a:t> = 864 </a:t>
            </a:r>
          </a:p>
          <a:p>
            <a:r>
              <a:rPr lang="pt-BR" dirty="0">
                <a:solidFill>
                  <a:srgbClr val="202122"/>
                </a:solidFill>
                <a:latin typeface="Arial" panose="020B0604020202020204" pitchFamily="34" charset="0"/>
              </a:rPr>
              <a:t>= </a:t>
            </a:r>
            <a:r>
              <a:rPr lang="pt-BR" dirty="0">
                <a:solidFill>
                  <a:srgbClr val="202122"/>
                </a:solidFill>
                <a:latin typeface="Nimbus Roman No9 L"/>
              </a:rPr>
              <a:t>2</a:t>
            </a:r>
            <a:r>
              <a:rPr lang="pt-BR" baseline="30000" dirty="0">
                <a:solidFill>
                  <a:srgbClr val="202122"/>
                </a:solidFill>
                <a:latin typeface="Nimbus Roman No9 L"/>
              </a:rPr>
              <a:t>5</a:t>
            </a:r>
            <a:r>
              <a:rPr lang="pt-BR" dirty="0">
                <a:solidFill>
                  <a:srgbClr val="202122"/>
                </a:solidFill>
                <a:latin typeface="Nimbus Roman No9 L"/>
              </a:rPr>
              <a:t> × 3</a:t>
            </a:r>
            <a:r>
              <a:rPr lang="pt-BR" baseline="30000" dirty="0">
                <a:solidFill>
                  <a:srgbClr val="202122"/>
                </a:solidFill>
                <a:latin typeface="Nimbus Roman No9 L"/>
              </a:rPr>
              <a:t>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663E4-AF02-45AB-B45C-5F1BF83D792A}"/>
              </a:ext>
            </a:extLst>
          </p:cNvPr>
          <p:cNvSpPr/>
          <p:nvPr/>
        </p:nvSpPr>
        <p:spPr>
          <a:xfrm>
            <a:off x="972384" y="4811386"/>
            <a:ext cx="83884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No classical algorithm has been published that can factor all integers in polynomial time.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0C63F0-0EDF-4131-B541-4F175ABD6EA2}"/>
              </a:ext>
            </a:extLst>
          </p:cNvPr>
          <p:cNvSpPr txBox="1"/>
          <p:nvPr/>
        </p:nvSpPr>
        <p:spPr>
          <a:xfrm>
            <a:off x="983432" y="3731265"/>
            <a:ext cx="5048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n-bits composite number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14982-DF3F-4914-AE81-8C6387E22F43}"/>
              </a:ext>
            </a:extLst>
          </p:cNvPr>
          <p:cNvSpPr txBox="1"/>
          <p:nvPr/>
        </p:nvSpPr>
        <p:spPr>
          <a:xfrm>
            <a:off x="972383" y="4288165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7B0FBD-1487-4B8D-AB41-95E22C468AC4}"/>
              </a:ext>
            </a:extLst>
          </p:cNvPr>
          <p:cNvSpPr/>
          <p:nvPr/>
        </p:nvSpPr>
        <p:spPr>
          <a:xfrm>
            <a:off x="1026769" y="5819497"/>
            <a:ext cx="8334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https://en.wikipedia.org/wiki/Integer_factorization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5414A26-2187-44E9-9992-44E157288D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5425" y="4313937"/>
          <a:ext cx="3568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68680" imgH="482400" progId="Equation.DSMT4">
                  <p:embed/>
                </p:oleObj>
              </mc:Choice>
              <mc:Fallback>
                <p:oleObj name="Equation" r:id="rId4" imgW="3568680" imgH="4824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B5414A26-2187-44E9-9992-44E157288D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95425" y="4313937"/>
                        <a:ext cx="35687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FB5B63E5-253C-4478-949C-2D93C39C89B9}"/>
              </a:ext>
            </a:extLst>
          </p:cNvPr>
          <p:cNvSpPr/>
          <p:nvPr/>
        </p:nvSpPr>
        <p:spPr>
          <a:xfrm>
            <a:off x="839416" y="980728"/>
            <a:ext cx="2925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Factorize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7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19108"/>
            <a:ext cx="7571184" cy="677098"/>
          </a:xfrm>
        </p:spPr>
        <p:txBody>
          <a:bodyPr wrap="square">
            <a:spAutoFit/>
          </a:bodyPr>
          <a:lstStyle/>
          <a:p>
            <a:r>
              <a:rPr lang="en-US" b="1" dirty="0"/>
              <a:t>Prime factorization problem</a:t>
            </a:r>
            <a:endParaRPr lang="en-US" altLang="en-US" sz="3600" dirty="0">
              <a:ea typeface="ヒラギノ角ゴ Pro W3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0C63F0-0EDF-4131-B541-4F175ABD6EA2}"/>
                  </a:ext>
                </a:extLst>
              </p:cNvPr>
              <p:cNvSpPr txBox="1"/>
              <p:nvPr/>
            </p:nvSpPr>
            <p:spPr>
              <a:xfrm>
                <a:off x="854466" y="1531276"/>
                <a:ext cx="8089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Input: large prime number        and </a:t>
                </a:r>
                <a:r>
                  <a:rPr lang="en-US" dirty="0">
                    <a:solidFill>
                      <a:srgbClr val="FF0000"/>
                    </a:solidFill>
                  </a:rPr>
                  <a:t>a </a:t>
                </a:r>
                <a:r>
                  <a:rPr lang="en-US">
                    <a:solidFill>
                      <a:srgbClr val="FF0000"/>
                    </a:solidFill>
                  </a:rPr>
                  <a:t>large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0C63F0-0EDF-4131-B541-4F175ABD6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66" y="1531276"/>
                <a:ext cx="8089138" cy="523220"/>
              </a:xfrm>
              <a:prstGeom prst="rect">
                <a:avLst/>
              </a:prstGeom>
              <a:blipFill>
                <a:blip r:embed="rId4"/>
                <a:stretch>
                  <a:fillRect l="-1507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5414A26-2187-44E9-9992-44E157288D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2412" y="1672705"/>
          <a:ext cx="571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71320" imgH="304560" progId="Equation.DSMT4">
                  <p:embed/>
                </p:oleObj>
              </mc:Choice>
              <mc:Fallback>
                <p:oleObj name="Equation" r:id="rId5" imgW="571320" imgH="3045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B5414A26-2187-44E9-9992-44E157288D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2412" y="1672705"/>
                        <a:ext cx="571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79C6767-5500-468D-881D-760D4D16E6B5}"/>
              </a:ext>
            </a:extLst>
          </p:cNvPr>
          <p:cNvSpPr txBox="1"/>
          <p:nvPr/>
        </p:nvSpPr>
        <p:spPr>
          <a:xfrm>
            <a:off x="777894" y="808951"/>
            <a:ext cx="6338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b="1" dirty="0"/>
              <a:t>Prime factorization one-way function!</a:t>
            </a:r>
            <a:r>
              <a:rPr lang="en-US" dirty="0"/>
              <a:t>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31452D-7454-44C0-A2B3-E7D69DC481BB}"/>
              </a:ext>
            </a:extLst>
          </p:cNvPr>
          <p:cNvCxnSpPr/>
          <p:nvPr/>
        </p:nvCxnSpPr>
        <p:spPr bwMode="auto">
          <a:xfrm flipV="1">
            <a:off x="1287488" y="2786476"/>
            <a:ext cx="2545044" cy="11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C1B02-8482-4175-B172-B9E7AA940943}"/>
              </a:ext>
            </a:extLst>
          </p:cNvPr>
          <p:cNvCxnSpPr/>
          <p:nvPr/>
        </p:nvCxnSpPr>
        <p:spPr bwMode="auto">
          <a:xfrm flipV="1">
            <a:off x="4823042" y="4840379"/>
            <a:ext cx="2545044" cy="11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AB10D5-845D-4260-9815-2455FE8B9105}"/>
              </a:ext>
            </a:extLst>
          </p:cNvPr>
          <p:cNvSpPr txBox="1"/>
          <p:nvPr/>
        </p:nvSpPr>
        <p:spPr>
          <a:xfrm>
            <a:off x="1383611" y="2209250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Easy to compute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F749BF-F95C-451E-BF8A-17F55E0C025E}"/>
              </a:ext>
            </a:extLst>
          </p:cNvPr>
          <p:cNvSpPr txBox="1"/>
          <p:nvPr/>
        </p:nvSpPr>
        <p:spPr>
          <a:xfrm>
            <a:off x="4610473" y="4267703"/>
            <a:ext cx="2900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“Hard” to compute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9036D1-2137-486C-AE6C-8689A2087E10}"/>
              </a:ext>
            </a:extLst>
          </p:cNvPr>
          <p:cNvSpPr/>
          <p:nvPr/>
        </p:nvSpPr>
        <p:spPr>
          <a:xfrm>
            <a:off x="4511824" y="2950184"/>
            <a:ext cx="2571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5588" indent="-23813">
              <a:spcBef>
                <a:spcPts val="600"/>
              </a:spcBef>
            </a:pPr>
            <a:r>
              <a:rPr lang="en-AU" i="1" dirty="0"/>
              <a:t>C = M </a:t>
            </a:r>
            <a:r>
              <a:rPr lang="en-AU" baseline="30000" dirty="0"/>
              <a:t>e</a:t>
            </a:r>
            <a:r>
              <a:rPr lang="en-AU" i="1" dirty="0"/>
              <a:t> </a:t>
            </a:r>
            <a:r>
              <a:rPr lang="en-AU" dirty="0"/>
              <a:t>mod </a:t>
            </a:r>
            <a:r>
              <a:rPr lang="en-AU" i="1" dirty="0"/>
              <a:t>n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95956CA6-F259-4FE8-905B-705ECA45E3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9856" y="2261085"/>
          <a:ext cx="1054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54080" imgH="304560" progId="Equation.DSMT4">
                  <p:embed/>
                </p:oleObj>
              </mc:Choice>
              <mc:Fallback>
                <p:oleObj name="Equation" r:id="rId7" imgW="1054080" imgH="30456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95956CA6-F259-4FE8-905B-705ECA45E3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59856" y="2261085"/>
                        <a:ext cx="1054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63255297-7550-4AAB-9D6B-75F289960025}"/>
              </a:ext>
            </a:extLst>
          </p:cNvPr>
          <p:cNvSpPr/>
          <p:nvPr/>
        </p:nvSpPr>
        <p:spPr bwMode="auto">
          <a:xfrm>
            <a:off x="4380466" y="2120378"/>
            <a:ext cx="315376" cy="12374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2">
                <a:extLst>
                  <a:ext uri="{FF2B5EF4-FFF2-40B4-BE49-F238E27FC236}">
                    <a16:creationId xmlns:a16="http://schemas.microsoft.com/office/drawing/2014/main" id="{41521C4B-648C-4272-9F9F-55C14960C608}"/>
                  </a:ext>
                </a:extLst>
              </p:cNvPr>
              <p:cNvSpPr txBox="1"/>
              <p:nvPr/>
            </p:nvSpPr>
            <p:spPr>
              <a:xfrm>
                <a:off x="4764088" y="2557463"/>
                <a:ext cx="7308576" cy="4572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e.d =1 mode (p-1)(q-1)</a:t>
                </a:r>
              </a:p>
            </p:txBody>
          </p:sp>
        </mc:Choice>
        <mc:Fallback xmlns="">
          <p:sp>
            <p:nvSpPr>
              <p:cNvPr id="23" name="Object 22">
                <a:extLst>
                  <a:ext uri="{FF2B5EF4-FFF2-40B4-BE49-F238E27FC236}">
                    <a16:creationId xmlns:a16="http://schemas.microsoft.com/office/drawing/2014/main" id="{41521C4B-648C-4272-9F9F-55C14960C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88" y="2557463"/>
                <a:ext cx="7308576" cy="457200"/>
              </a:xfrm>
              <a:prstGeom prst="rect">
                <a:avLst/>
              </a:prstGeom>
              <a:blipFill>
                <a:blip r:embed="rId9"/>
                <a:stretch>
                  <a:fillRect l="-25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F75DCA1C-8CD5-45F3-85EE-FACAC6B9D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7811" y="3792298"/>
          <a:ext cx="863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63280" imgH="368280" progId="Equation.DSMT4">
                  <p:embed/>
                </p:oleObj>
              </mc:Choice>
              <mc:Fallback>
                <p:oleObj name="Equation" r:id="rId10" imgW="863280" imgH="36828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F75DCA1C-8CD5-45F3-85EE-FACAC6B9D7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97811" y="3792298"/>
                        <a:ext cx="8636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AA19FD7-AF54-4112-95BC-6A49A84DC28B}"/>
              </a:ext>
            </a:extLst>
          </p:cNvPr>
          <p:cNvSpPr/>
          <p:nvPr/>
        </p:nvSpPr>
        <p:spPr>
          <a:xfrm>
            <a:off x="4669330" y="3681054"/>
            <a:ext cx="1042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DEA54F00-F1D3-4C2E-A4B4-7C72974026D1}"/>
              </a:ext>
            </a:extLst>
          </p:cNvPr>
          <p:cNvSpPr/>
          <p:nvPr/>
        </p:nvSpPr>
        <p:spPr bwMode="auto">
          <a:xfrm>
            <a:off x="776366" y="4012214"/>
            <a:ext cx="329128" cy="90657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FDC06ECB-0E6C-4EAE-AF73-3D2047862F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5494" y="4095677"/>
          <a:ext cx="2095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95200" imgH="317160" progId="Equation.DSMT4">
                  <p:embed/>
                </p:oleObj>
              </mc:Choice>
              <mc:Fallback>
                <p:oleObj name="Equation" r:id="rId12" imgW="2095200" imgH="31716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FDC06ECB-0E6C-4EAE-AF73-3D2047862F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05494" y="4095677"/>
                        <a:ext cx="20955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DFD336BD-078D-4EDF-835D-653F36A843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8854" y="4461588"/>
          <a:ext cx="344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441600" imgH="457200" progId="Equation.DSMT4">
                  <p:embed/>
                </p:oleObj>
              </mc:Choice>
              <mc:Fallback>
                <p:oleObj name="Equation" r:id="rId14" imgW="3441600" imgH="45720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DFD336BD-078D-4EDF-835D-653F36A843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78854" y="4461588"/>
                        <a:ext cx="3441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B3E8EAEB-6CA3-413B-A19B-920DF808EDCD}"/>
              </a:ext>
            </a:extLst>
          </p:cNvPr>
          <p:cNvSpPr/>
          <p:nvPr/>
        </p:nvSpPr>
        <p:spPr>
          <a:xfrm>
            <a:off x="908119" y="5478393"/>
            <a:ext cx="7787709" cy="5232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 marL="255588" indent="-23813">
              <a:spcBef>
                <a:spcPts val="600"/>
              </a:spcBef>
            </a:pPr>
            <a:r>
              <a:rPr lang="en-AU" i="1" dirty="0"/>
              <a:t>C</a:t>
            </a:r>
            <a:r>
              <a:rPr lang="en-AU" i="1" baseline="30000" dirty="0"/>
              <a:t>d</a:t>
            </a:r>
            <a:r>
              <a:rPr lang="en-AU" i="1" dirty="0"/>
              <a:t> </a:t>
            </a:r>
            <a:r>
              <a:rPr lang="en-AU" dirty="0"/>
              <a:t>mod </a:t>
            </a:r>
            <a:r>
              <a:rPr lang="en-AU" i="1" dirty="0"/>
              <a:t>n=</a:t>
            </a:r>
            <a:r>
              <a:rPr lang="en-AU" dirty="0" err="1"/>
              <a:t>M</a:t>
            </a:r>
            <a:r>
              <a:rPr lang="en-AU" i="1" baseline="30000" dirty="0" err="1"/>
              <a:t>e.d</a:t>
            </a:r>
            <a:r>
              <a:rPr lang="en-AU" i="1" dirty="0"/>
              <a:t> </a:t>
            </a:r>
            <a:r>
              <a:rPr lang="en-AU" dirty="0"/>
              <a:t>mod n = </a:t>
            </a:r>
            <a:r>
              <a:rPr lang="en-AU" dirty="0" err="1"/>
              <a:t>M</a:t>
            </a:r>
            <a:r>
              <a:rPr lang="en-AU" i="1" baseline="30000" dirty="0" err="1"/>
              <a:t>e.d</a:t>
            </a:r>
            <a:r>
              <a:rPr lang="en-AU" i="1" baseline="30000" dirty="0"/>
              <a:t> mod(p-1)(q-1)</a:t>
            </a:r>
            <a:r>
              <a:rPr lang="en-AU" i="1" dirty="0"/>
              <a:t> </a:t>
            </a:r>
            <a:r>
              <a:rPr lang="en-AU" dirty="0"/>
              <a:t>mod n = M </a:t>
            </a:r>
            <a:endParaRPr lang="en-AU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71483B-FB06-47EE-ADA2-0539DB389E7C}"/>
              </a:ext>
            </a:extLst>
          </p:cNvPr>
          <p:cNvCxnSpPr>
            <a:cxnSpLocks/>
          </p:cNvCxnSpPr>
          <p:nvPr/>
        </p:nvCxnSpPr>
        <p:spPr bwMode="auto">
          <a:xfrm>
            <a:off x="155848" y="3681054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1297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431" y="19108"/>
            <a:ext cx="8229600" cy="646321"/>
          </a:xfrm>
        </p:spPr>
        <p:txBody>
          <a:bodyPr wrap="square">
            <a:spAutoFit/>
          </a:bodyPr>
          <a:lstStyle/>
          <a:p>
            <a:r>
              <a:rPr lang="en-US" altLang="en-US" sz="3600" dirty="0">
                <a:ea typeface="ヒラギノ角ゴ Pro W3" charset="-128"/>
              </a:rPr>
              <a:t>The </a:t>
            </a:r>
            <a:r>
              <a:rPr lang="en-US" altLang="en-US" sz="3600" spc="-450" dirty="0">
                <a:ea typeface="ヒラギノ角ゴ Pro W3" charset="-128"/>
              </a:rPr>
              <a:t>R S </a:t>
            </a:r>
            <a:r>
              <a:rPr lang="en-US" altLang="en-US" sz="3600" dirty="0">
                <a:ea typeface="ヒラギノ角ゴ Pro W3" charset="-128"/>
              </a:rPr>
              <a:t>A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3B371-479F-46D4-B8F9-F4FC5EB32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917368"/>
            <a:ext cx="9721080" cy="3178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FF189E-9580-43CA-87BD-FB088672B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98" y="3967142"/>
            <a:ext cx="8871667" cy="1372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A9DD4B-2538-4140-979C-E9DEAC3AB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99" y="5340038"/>
            <a:ext cx="7128793" cy="1066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1A37B2-C51F-42A9-AE6C-DCE752F85F8B}"/>
                  </a:ext>
                </a:extLst>
              </p:cNvPr>
              <p:cNvSpPr txBox="1"/>
              <p:nvPr/>
            </p:nvSpPr>
            <p:spPr>
              <a:xfrm>
                <a:off x="8112224" y="5459731"/>
                <a:ext cx="4210704" cy="961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1A37B2-C51F-42A9-AE6C-DCE752F8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5459731"/>
                <a:ext cx="4210704" cy="9618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D6CB40-BF80-4CF6-A4A6-15540B9376F6}"/>
              </a:ext>
            </a:extLst>
          </p:cNvPr>
          <p:cNvCxnSpPr>
            <a:cxnSpLocks/>
          </p:cNvCxnSpPr>
          <p:nvPr/>
        </p:nvCxnSpPr>
        <p:spPr bwMode="auto">
          <a:xfrm>
            <a:off x="8112224" y="5340039"/>
            <a:ext cx="0" cy="10667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A52155-4789-4B8A-99BC-C2B60C22F612}"/>
              </a:ext>
            </a:extLst>
          </p:cNvPr>
          <p:cNvCxnSpPr/>
          <p:nvPr/>
        </p:nvCxnSpPr>
        <p:spPr bwMode="auto">
          <a:xfrm>
            <a:off x="9048328" y="2852936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81D4C3-83B4-4C53-9610-8BB00FF089AC}"/>
                  </a:ext>
                </a:extLst>
              </p:cNvPr>
              <p:cNvSpPr txBox="1"/>
              <p:nvPr/>
            </p:nvSpPr>
            <p:spPr>
              <a:xfrm>
                <a:off x="9059260" y="2762061"/>
                <a:ext cx="31127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81D4C3-83B4-4C53-9610-8BB00FF08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260" y="2762061"/>
                <a:ext cx="311271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7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8028384" cy="646321"/>
          </a:xfrm>
        </p:spPr>
        <p:txBody>
          <a:bodyPr wrap="square">
            <a:spAutoFit/>
          </a:bodyPr>
          <a:lstStyle/>
          <a:p>
            <a:r>
              <a:rPr lang="en-US" altLang="en-US" sz="3600" spc="-450" dirty="0">
                <a:ea typeface="ヒラギノ角ゴ Pro W3" charset="-128"/>
              </a:rPr>
              <a:t>R S </a:t>
            </a:r>
            <a:r>
              <a:rPr lang="en-US" altLang="en-US" sz="3600" dirty="0">
                <a:ea typeface="ヒラギノ角ゴ Pro W3" charset="-128"/>
              </a:rPr>
              <a:t>A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056" y="955416"/>
            <a:ext cx="11027568" cy="2113544"/>
          </a:xfrm>
        </p:spPr>
        <p:txBody>
          <a:bodyPr/>
          <a:lstStyle/>
          <a:p>
            <a:r>
              <a:rPr lang="en-AU" sz="2400" dirty="0"/>
              <a:t>RSA makes use of an expression with exponentials</a:t>
            </a:r>
          </a:p>
          <a:p>
            <a:r>
              <a:rPr lang="en-AU" sz="2400" dirty="0"/>
              <a:t>Plaintext is encrypted in blocks with each block having a binary value less than some number </a:t>
            </a:r>
            <a:r>
              <a:rPr lang="en-AU" sz="2400" i="1" dirty="0"/>
              <a:t>n </a:t>
            </a:r>
            <a:endParaRPr lang="en-AU" sz="2400" dirty="0"/>
          </a:p>
          <a:p>
            <a:r>
              <a:rPr lang="en-AU" sz="2400" dirty="0"/>
              <a:t>Encryption and decryption are of the following form, for some plaintext block </a:t>
            </a:r>
            <a:r>
              <a:rPr lang="en-AU" sz="2400" i="1" dirty="0"/>
              <a:t>M </a:t>
            </a:r>
            <a:r>
              <a:rPr lang="en-AU" sz="2400" dirty="0"/>
              <a:t>and </a:t>
            </a:r>
            <a:r>
              <a:rPr lang="en-AU" sz="2400" dirty="0" err="1"/>
              <a:t>ciphertext</a:t>
            </a:r>
            <a:r>
              <a:rPr lang="en-AU" sz="2400" i="1" dirty="0"/>
              <a:t> </a:t>
            </a:r>
            <a:r>
              <a:rPr lang="en-AU" sz="2400" dirty="0"/>
              <a:t>block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85056" y="3212976"/>
            <a:ext cx="10824400" cy="3017822"/>
          </a:xfrm>
        </p:spPr>
        <p:txBody>
          <a:bodyPr/>
          <a:lstStyle/>
          <a:p>
            <a:pPr marL="255588" indent="-23813">
              <a:spcBef>
                <a:spcPts val="600"/>
              </a:spcBef>
              <a:buNone/>
            </a:pPr>
            <a:r>
              <a:rPr lang="en-AU" sz="2400" b="1" i="1"/>
              <a:t> C </a:t>
            </a:r>
            <a:r>
              <a:rPr lang="en-AU" sz="2400" b="1" i="1" dirty="0"/>
              <a:t>= M</a:t>
            </a:r>
            <a:r>
              <a:rPr lang="en-AU" sz="2400" b="1" baseline="30000" dirty="0"/>
              <a:t>e</a:t>
            </a:r>
            <a:r>
              <a:rPr lang="en-AU" sz="2400" b="1" i="1" dirty="0"/>
              <a:t> </a:t>
            </a:r>
            <a:r>
              <a:rPr lang="en-AU" sz="2400" b="1" dirty="0"/>
              <a:t>mod </a:t>
            </a:r>
            <a:r>
              <a:rPr lang="en-AU" sz="2400" b="1" i="1" dirty="0"/>
              <a:t>n</a:t>
            </a:r>
          </a:p>
          <a:p>
            <a:pPr>
              <a:spcBef>
                <a:spcPts val="600"/>
              </a:spcBef>
              <a:buNone/>
            </a:pPr>
            <a:r>
              <a:rPr lang="en-AU" sz="2400" b="1" i="1" dirty="0"/>
              <a:t>	M = C</a:t>
            </a:r>
            <a:r>
              <a:rPr lang="en-AU" sz="2400" b="1" i="1" baseline="30000" dirty="0"/>
              <a:t>d</a:t>
            </a:r>
            <a:r>
              <a:rPr lang="en-AU" sz="2400" b="1" i="1" dirty="0"/>
              <a:t> mod n = (M</a:t>
            </a:r>
            <a:r>
              <a:rPr lang="en-AU" sz="2400" b="1" i="1" baseline="30000" dirty="0"/>
              <a:t>e</a:t>
            </a:r>
            <a:r>
              <a:rPr lang="en-AU" sz="2400" b="1" i="1" dirty="0"/>
              <a:t>)</a:t>
            </a:r>
            <a:r>
              <a:rPr lang="en-AU" sz="2400" b="1" i="1" baseline="30000" dirty="0"/>
              <a:t>d</a:t>
            </a:r>
            <a:r>
              <a:rPr lang="en-AU" sz="2400" b="1" i="1" dirty="0"/>
              <a:t> mod n = M</a:t>
            </a:r>
            <a:r>
              <a:rPr lang="en-AU" sz="2400" b="1" i="1" baseline="30000" dirty="0"/>
              <a:t>ed</a:t>
            </a:r>
            <a:r>
              <a:rPr lang="en-AU" sz="2400" b="1" i="1" dirty="0"/>
              <a:t> mod n</a:t>
            </a:r>
            <a:endParaRPr lang="en-AU" sz="2400" b="1" dirty="0"/>
          </a:p>
          <a:p>
            <a:r>
              <a:rPr lang="en-AU" sz="2400" dirty="0"/>
              <a:t>Both sender and receiver must know the value of </a:t>
            </a:r>
            <a:r>
              <a:rPr lang="en-AU" sz="2400" i="1" dirty="0"/>
              <a:t>n</a:t>
            </a:r>
          </a:p>
          <a:p>
            <a:r>
              <a:rPr lang="en-AU" sz="2400" dirty="0"/>
              <a:t>The sender knows the value of </a:t>
            </a:r>
            <a:r>
              <a:rPr lang="en-AU" sz="2400" i="1" dirty="0"/>
              <a:t>e, </a:t>
            </a:r>
            <a:r>
              <a:rPr lang="en-AU" sz="2400" dirty="0"/>
              <a:t>and only the receiver knows the value of </a:t>
            </a:r>
            <a:r>
              <a:rPr lang="en-AU" sz="2400" i="1" dirty="0"/>
              <a:t>d</a:t>
            </a:r>
          </a:p>
          <a:p>
            <a:pPr>
              <a:defRPr/>
            </a:pPr>
            <a:r>
              <a:rPr lang="en-AU" sz="2400" dirty="0"/>
              <a:t>This is a public-key encryption algorithm with a public key of </a:t>
            </a:r>
            <a:r>
              <a:rPr lang="en-AU" sz="2400" i="1" dirty="0"/>
              <a:t>PU={</a:t>
            </a:r>
            <a:r>
              <a:rPr lang="en-AU" sz="2400" i="1" dirty="0" err="1"/>
              <a:t>e,n</a:t>
            </a:r>
            <a:r>
              <a:rPr lang="en-AU" sz="2400" i="1" dirty="0"/>
              <a:t>}</a:t>
            </a:r>
            <a:r>
              <a:rPr lang="en-AU" sz="2400" dirty="0"/>
              <a:t> and a private key of </a:t>
            </a:r>
            <a:r>
              <a:rPr lang="en-AU" sz="2400" i="1" dirty="0"/>
              <a:t>PR={</a:t>
            </a:r>
            <a:r>
              <a:rPr lang="en-AU" sz="2400" i="1" dirty="0" err="1"/>
              <a:t>d,n</a:t>
            </a:r>
            <a:r>
              <a:rPr lang="en-AU" sz="2400" i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7902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200772"/>
            <a:ext cx="8229600" cy="553998"/>
          </a:xfrm>
        </p:spPr>
        <p:txBody>
          <a:bodyPr wrap="square">
            <a:noAutofit/>
          </a:bodyPr>
          <a:lstStyle/>
          <a:p>
            <a:r>
              <a:rPr lang="en-US" altLang="en-US" sz="3600" dirty="0">
                <a:ea typeface="ヒラギノ角ゴ Pro W3" charset="-128"/>
              </a:rPr>
              <a:t>Algorithm 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1424" y="980728"/>
            <a:ext cx="10657184" cy="3024336"/>
          </a:xfrm>
        </p:spPr>
        <p:txBody>
          <a:bodyPr/>
          <a:lstStyle/>
          <a:p>
            <a:r>
              <a:rPr lang="en-US" sz="2800" dirty="0"/>
              <a:t>For this algorithm to be satisfactory for public-key encryption, the following requirements must be met: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It is possible to find values of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e, d, n 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such that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2800" i="1" baseline="30000" dirty="0">
                <a:ea typeface="ＭＳ Ｐゴシック" pitchFamily="-107" charset="-128"/>
                <a:cs typeface="ＭＳ Ｐゴシック" pitchFamily="-107" charset="-128"/>
              </a:rPr>
              <a:t>ed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 mod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 =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 for all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 &lt;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It is relatively easy to calculate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2800" i="1" baseline="30000" dirty="0"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800" baseline="30000" dirty="0"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 and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C</a:t>
            </a:r>
            <a:r>
              <a:rPr lang="en-US" sz="2800" i="1" baseline="30000" dirty="0">
                <a:ea typeface="ＭＳ Ｐゴシック" pitchFamily="-107" charset="-128"/>
                <a:cs typeface="ＭＳ Ｐゴシック" pitchFamily="-107" charset="-128"/>
              </a:rPr>
              <a:t>d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 mod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 for all values of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M &lt; 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It is infeasible to determine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d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 given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e 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n</a:t>
            </a:r>
            <a:endParaRPr lang="en-AU" sz="2800" i="1" dirty="0"/>
          </a:p>
        </p:txBody>
      </p:sp>
    </p:spTree>
    <p:extLst>
      <p:ext uri="{BB962C8B-B14F-4D97-AF65-F5344CB8AC3E}">
        <p14:creationId xmlns:p14="http://schemas.microsoft.com/office/powerpoint/2010/main" val="654233849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4DF376B2D2375846A4CAAAB0E2C9C93C" ma:contentTypeVersion="12" ma:contentTypeDescription="Tạo tài liệu mới." ma:contentTypeScope="" ma:versionID="d1e3b19e88acc71d47794354119bf001">
  <xsd:schema xmlns:xsd="http://www.w3.org/2001/XMLSchema" xmlns:xs="http://www.w3.org/2001/XMLSchema" xmlns:p="http://schemas.microsoft.com/office/2006/metadata/properties" xmlns:ns2="5ef61426-0e10-4280-8fba-e9a96162fedc" xmlns:ns3="8ce3eb15-a429-4b26-917f-6653cdc387b0" targetNamespace="http://schemas.microsoft.com/office/2006/metadata/properties" ma:root="true" ma:fieldsID="bd61f6e575e4fa34df9ac3132e802ff9" ns2:_="" ns3:_="">
    <xsd:import namespace="5ef61426-0e10-4280-8fba-e9a96162fedc"/>
    <xsd:import namespace="8ce3eb15-a429-4b26-917f-6653cdc387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f61426-0e10-4280-8fba-e9a96162fe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Thẻ Hình ảnh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e3eb15-a429-4b26-917f-6653cdc387b0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f4498ad-eb82-4d97-954c-b576ce6c862c}" ma:internalName="TaxCatchAll" ma:showField="CatchAllData" ma:web="8ce3eb15-a429-4b26-917f-6653cdc387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f61426-0e10-4280-8fba-e9a96162fedc">
      <Terms xmlns="http://schemas.microsoft.com/office/infopath/2007/PartnerControls"/>
    </lcf76f155ced4ddcb4097134ff3c332f>
    <TaxCatchAll xmlns="8ce3eb15-a429-4b26-917f-6653cdc387b0" xsi:nil="true"/>
  </documentManagement>
</p:properties>
</file>

<file path=customXml/itemProps1.xml><?xml version="1.0" encoding="utf-8"?>
<ds:datastoreItem xmlns:ds="http://schemas.openxmlformats.org/officeDocument/2006/customXml" ds:itemID="{9EE38543-97B1-4102-9464-BACC158F61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f61426-0e10-4280-8fba-e9a96162fedc"/>
    <ds:schemaRef ds:uri="8ce3eb15-a429-4b26-917f-6653cdc387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7C54DA-CDEA-4423-A426-945379A1EC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C8FD3F-E0C9-4D40-88BD-B9864E8F8772}">
  <ds:schemaRefs>
    <ds:schemaRef ds:uri="http://schemas.microsoft.com/office/2006/metadata/properties"/>
    <ds:schemaRef ds:uri="http://www.w3.org/XML/1998/namespace"/>
    <ds:schemaRef ds:uri="8ce3eb15-a429-4b26-917f-6653cdc387b0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ef61426-0e10-4280-8fba-e9a96162fedc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3386</TotalTime>
  <Words>3730</Words>
  <Application>Microsoft Office PowerPoint</Application>
  <PresentationFormat>Widescreen</PresentationFormat>
  <Paragraphs>455</Paragraphs>
  <Slides>33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ＭＳ Ｐゴシック</vt:lpstr>
      <vt:lpstr>宋体</vt:lpstr>
      <vt:lpstr>Arial</vt:lpstr>
      <vt:lpstr>Cambria Math</vt:lpstr>
      <vt:lpstr>Nimbus Roman No9 L</vt:lpstr>
      <vt:lpstr>Segoe UI</vt:lpstr>
      <vt:lpstr>Symbol</vt:lpstr>
      <vt:lpstr>Tahoma</vt:lpstr>
      <vt:lpstr>Times</vt:lpstr>
      <vt:lpstr>Times New Roman</vt:lpstr>
      <vt:lpstr>Wingdings</vt:lpstr>
      <vt:lpstr>ヒラギノ角ゴ Pro W3</vt:lpstr>
      <vt:lpstr>2_Standarddesign</vt:lpstr>
      <vt:lpstr>Equation</vt:lpstr>
      <vt:lpstr>  NT219- Cryptography    </vt:lpstr>
      <vt:lpstr>Outline</vt:lpstr>
      <vt:lpstr>Why Public-Key Cryptosystems?</vt:lpstr>
      <vt:lpstr>PowerPoint Presentation</vt:lpstr>
      <vt:lpstr>Prime factorization problem</vt:lpstr>
      <vt:lpstr>Prime factorization problem</vt:lpstr>
      <vt:lpstr>The R S A Algorithm</vt:lpstr>
      <vt:lpstr>R S A Algorithm</vt:lpstr>
      <vt:lpstr>Algorithm Requirements</vt:lpstr>
      <vt:lpstr>Exponentiation in Modular Arithmetic</vt:lpstr>
      <vt:lpstr>Algorithm for Computing ab mod n</vt:lpstr>
      <vt:lpstr>Efficient Operation Using the Public Key</vt:lpstr>
      <vt:lpstr>Efficient Operation Using the Private Key</vt:lpstr>
      <vt:lpstr>Key Generation</vt:lpstr>
      <vt:lpstr>Procedure for Picking a Prime Number</vt:lpstr>
      <vt:lpstr>RSA: Confidentiality</vt:lpstr>
      <vt:lpstr>RSA: Authentication</vt:lpstr>
      <vt:lpstr>RSA: Authentication and Secrecy</vt:lpstr>
      <vt:lpstr>Encryption Using Optimal Asymmetric Encryption Padding (O A E P)</vt:lpstr>
      <vt:lpstr>Outline</vt:lpstr>
      <vt:lpstr>Discrete Logarithm problem</vt:lpstr>
      <vt:lpstr>Outline</vt:lpstr>
      <vt:lpstr> ElGamal cipher</vt:lpstr>
      <vt:lpstr>ElGamal cipher</vt:lpstr>
      <vt:lpstr>ElGamal cipher</vt:lpstr>
      <vt:lpstr>Outline</vt:lpstr>
      <vt:lpstr>Diffie-Hellman key exchange</vt:lpstr>
      <vt:lpstr>Diffie-Hellman exchange Protocol (DHE)</vt:lpstr>
      <vt:lpstr>Why Is Diffie-Hellman Secure?</vt:lpstr>
      <vt:lpstr>Properties of Diffie-Hellman</vt:lpstr>
      <vt:lpstr>Man-in-the middle attacks the DHE</vt:lpstr>
      <vt:lpstr>Advantages of Pblic-Key Crypto</vt:lpstr>
      <vt:lpstr>Disadvantages of Public-Key Crypto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Trần Gia Bảo</cp:lastModifiedBy>
  <cp:revision>754</cp:revision>
  <cp:lastPrinted>1999-07-26T11:07:16Z</cp:lastPrinted>
  <dcterms:created xsi:type="dcterms:W3CDTF">1999-06-21T09:15:32Z</dcterms:created>
  <dcterms:modified xsi:type="dcterms:W3CDTF">2025-06-15T09:35:47Z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0x0101004DF376B2D2375846A4CAAAB0E2C9C93C</vt:lpwstr>
  </property>
  <property fmtid="{D5CDD505-2E9C-101B-9397-08002B2CF9AE}" pid="3" name="MediaServiceImageTags">
    <vt:lpwstr/>
  </property>
</Properties>
</file>