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audio1.bin" ContentType="audio/unknown"/>
  <Override PartName="/ppt/media/audio2.bin" ContentType="audi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43"/>
  </p:notesMasterIdLst>
  <p:handoutMasterIdLst>
    <p:handoutMasterId r:id="rId44"/>
  </p:handoutMasterIdLst>
  <p:sldIdLst>
    <p:sldId id="494" r:id="rId5"/>
    <p:sldId id="332" r:id="rId6"/>
    <p:sldId id="1530" r:id="rId7"/>
    <p:sldId id="1527" r:id="rId8"/>
    <p:sldId id="1528" r:id="rId9"/>
    <p:sldId id="1529" r:id="rId10"/>
    <p:sldId id="1471" r:id="rId11"/>
    <p:sldId id="1517" r:id="rId12"/>
    <p:sldId id="1443" r:id="rId13"/>
    <p:sldId id="1518" r:id="rId14"/>
    <p:sldId id="266" r:id="rId15"/>
    <p:sldId id="267" r:id="rId16"/>
    <p:sldId id="270" r:id="rId17"/>
    <p:sldId id="1459" r:id="rId18"/>
    <p:sldId id="1444" r:id="rId19"/>
    <p:sldId id="1445" r:id="rId20"/>
    <p:sldId id="1472" r:id="rId21"/>
    <p:sldId id="351" r:id="rId22"/>
    <p:sldId id="1446" r:id="rId23"/>
    <p:sldId id="1447" r:id="rId24"/>
    <p:sldId id="1451" r:id="rId25"/>
    <p:sldId id="272" r:id="rId26"/>
    <p:sldId id="1460" r:id="rId27"/>
    <p:sldId id="1473" r:id="rId28"/>
    <p:sldId id="287" r:id="rId29"/>
    <p:sldId id="283" r:id="rId30"/>
    <p:sldId id="286" r:id="rId31"/>
    <p:sldId id="288" r:id="rId32"/>
    <p:sldId id="289" r:id="rId33"/>
    <p:sldId id="1448" r:id="rId34"/>
    <p:sldId id="353" r:id="rId35"/>
    <p:sldId id="1450" r:id="rId36"/>
    <p:sldId id="1474" r:id="rId37"/>
    <p:sldId id="293" r:id="rId38"/>
    <p:sldId id="297" r:id="rId39"/>
    <p:sldId id="298" r:id="rId40"/>
    <p:sldId id="296" r:id="rId41"/>
    <p:sldId id="285" r:id="rId42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Hữu Đức" userId="S::23520321@ms.uit.edu.vn::e76ba4e2-209b-4225-b70c-3f55d55680e2" providerId="AD" clId="Web-{38D5551D-A58E-2259-0404-D3D3D2BE1BDF}"/>
    <pc:docChg chg="modSld">
      <pc:chgData name="Trần Hữu Đức" userId="S::23520321@ms.uit.edu.vn::e76ba4e2-209b-4225-b70c-3f55d55680e2" providerId="AD" clId="Web-{38D5551D-A58E-2259-0404-D3D3D2BE1BDF}" dt="2025-04-14T04:34:21.789" v="8" actId="20577"/>
      <pc:docMkLst>
        <pc:docMk/>
      </pc:docMkLst>
      <pc:sldChg chg="modSp">
        <pc:chgData name="Trần Hữu Đức" userId="S::23520321@ms.uit.edu.vn::e76ba4e2-209b-4225-b70c-3f55d55680e2" providerId="AD" clId="Web-{38D5551D-A58E-2259-0404-D3D3D2BE1BDF}" dt="2025-04-14T04:34:21.789" v="8" actId="20577"/>
        <pc:sldMkLst>
          <pc:docMk/>
          <pc:sldMk cId="0" sldId="267"/>
        </pc:sldMkLst>
        <pc:spChg chg="mod">
          <ac:chgData name="Trần Hữu Đức" userId="S::23520321@ms.uit.edu.vn::e76ba4e2-209b-4225-b70c-3f55d55680e2" providerId="AD" clId="Web-{38D5551D-A58E-2259-0404-D3D3D2BE1BDF}" dt="2025-04-14T04:09:40.155" v="1" actId="20577"/>
          <ac:spMkLst>
            <pc:docMk/>
            <pc:sldMk cId="0" sldId="267"/>
            <ac:spMk id="6" creationId="{00000000-0000-0000-0000-000000000000}"/>
          </ac:spMkLst>
        </pc:spChg>
        <pc:spChg chg="mod">
          <ac:chgData name="Trần Hữu Đức" userId="S::23520321@ms.uit.edu.vn::e76ba4e2-209b-4225-b70c-3f55d55680e2" providerId="AD" clId="Web-{38D5551D-A58E-2259-0404-D3D3D2BE1BDF}" dt="2025-04-14T04:34:21.789" v="8" actId="20577"/>
          <ac:spMkLst>
            <pc:docMk/>
            <pc:sldMk cId="0" sldId="267"/>
            <ac:spMk id="7" creationId="{00000000-0000-0000-0000-000000000000}"/>
          </ac:spMkLst>
        </pc:spChg>
      </pc:sldChg>
      <pc:sldChg chg="modSp">
        <pc:chgData name="Trần Hữu Đức" userId="S::23520321@ms.uit.edu.vn::e76ba4e2-209b-4225-b70c-3f55d55680e2" providerId="AD" clId="Web-{38D5551D-A58E-2259-0404-D3D3D2BE1BDF}" dt="2025-04-14T04:34:21.289" v="7" actId="20577"/>
        <pc:sldMkLst>
          <pc:docMk/>
          <pc:sldMk cId="1666045705" sldId="1445"/>
        </pc:sldMkLst>
        <pc:spChg chg="mod">
          <ac:chgData name="Trần Hữu Đức" userId="S::23520321@ms.uit.edu.vn::e76ba4e2-209b-4225-b70c-3f55d55680e2" providerId="AD" clId="Web-{38D5551D-A58E-2259-0404-D3D3D2BE1BDF}" dt="2025-04-14T04:34:21.289" v="7" actId="20577"/>
          <ac:spMkLst>
            <pc:docMk/>
            <pc:sldMk cId="1666045705" sldId="1445"/>
            <ac:spMk id="2" creationId="{00000000-0000-0000-0000-000000000000}"/>
          </ac:spMkLst>
        </pc:spChg>
      </pc:sldChg>
      <pc:sldChg chg="modSp">
        <pc:chgData name="Trần Hữu Đức" userId="S::23520321@ms.uit.edu.vn::e76ba4e2-209b-4225-b70c-3f55d55680e2" providerId="AD" clId="Web-{38D5551D-A58E-2259-0404-D3D3D2BE1BDF}" dt="2025-04-14T04:34:19.883" v="6" actId="1076"/>
        <pc:sldMkLst>
          <pc:docMk/>
          <pc:sldMk cId="513466758" sldId="1473"/>
        </pc:sldMkLst>
        <pc:spChg chg="mod">
          <ac:chgData name="Trần Hữu Đức" userId="S::23520321@ms.uit.edu.vn::e76ba4e2-209b-4225-b70c-3f55d55680e2" providerId="AD" clId="Web-{38D5551D-A58E-2259-0404-D3D3D2BE1BDF}" dt="2025-04-14T04:34:19.883" v="6" actId="1076"/>
          <ac:spMkLst>
            <pc:docMk/>
            <pc:sldMk cId="513466758" sldId="1473"/>
            <ac:spMk id="4" creationId="{95D1B5BC-9BAC-47A8-9550-C7F2F3B01FC2}"/>
          </ac:spMkLst>
        </pc:spChg>
      </pc:sldChg>
    </pc:docChg>
  </pc:docChgLst>
  <pc:docChgLst>
    <pc:chgData name="Trần Hữu Đức" userId="S::23520321@ms.uit.edu.vn::e76ba4e2-209b-4225-b70c-3f55d55680e2" providerId="AD" clId="Web-{99B2EEB8-3417-7799-5A87-EBFB7F7B62BE}"/>
    <pc:docChg chg="modSld">
      <pc:chgData name="Trần Hữu Đức" userId="S::23520321@ms.uit.edu.vn::e76ba4e2-209b-4225-b70c-3f55d55680e2" providerId="AD" clId="Web-{99B2EEB8-3417-7799-5A87-EBFB7F7B62BE}" dt="2025-04-27T17:16:31.493" v="0" actId="1076"/>
      <pc:docMkLst>
        <pc:docMk/>
      </pc:docMkLst>
      <pc:sldChg chg="modSp">
        <pc:chgData name="Trần Hữu Đức" userId="S::23520321@ms.uit.edu.vn::e76ba4e2-209b-4225-b70c-3f55d55680e2" providerId="AD" clId="Web-{99B2EEB8-3417-7799-5A87-EBFB7F7B62BE}" dt="2025-04-27T17:16:31.493" v="0" actId="1076"/>
        <pc:sldMkLst>
          <pc:docMk/>
          <pc:sldMk cId="522968029" sldId="1528"/>
        </pc:sldMkLst>
        <pc:spChg chg="mod">
          <ac:chgData name="Trần Hữu Đức" userId="S::23520321@ms.uit.edu.vn::e76ba4e2-209b-4225-b70c-3f55d55680e2" providerId="AD" clId="Web-{99B2EEB8-3417-7799-5A87-EBFB7F7B62BE}" dt="2025-04-27T17:16:31.493" v="0" actId="1076"/>
          <ac:spMkLst>
            <pc:docMk/>
            <pc:sldMk cId="522968029" sldId="1528"/>
            <ac:spMk id="6" creationId="{9AEA9189-2315-AC62-870E-C1C849560F97}"/>
          </ac:spMkLst>
        </pc:spChg>
      </pc:sldChg>
    </pc:docChg>
  </pc:docChgLst>
  <pc:docChgLst>
    <pc:chgData name="Nguyễn Minh Nguyễn" userId="S::23521046@ms.uit.edu.vn::f98cffcf-faf5-46e8-bdab-b32ae62d1b0c" providerId="AD" clId="Web-{1E103538-444A-CFF6-A700-32F6D62F70CC}"/>
    <pc:docChg chg="modSld">
      <pc:chgData name="Nguyễn Minh Nguyễn" userId="S::23521046@ms.uit.edu.vn::f98cffcf-faf5-46e8-bdab-b32ae62d1b0c" providerId="AD" clId="Web-{1E103538-444A-CFF6-A700-32F6D62F70CC}" dt="2025-04-14T04:29:48.060" v="1" actId="20577"/>
      <pc:docMkLst>
        <pc:docMk/>
      </pc:docMkLst>
      <pc:sldChg chg="modSp">
        <pc:chgData name="Nguyễn Minh Nguyễn" userId="S::23521046@ms.uit.edu.vn::f98cffcf-faf5-46e8-bdab-b32ae62d1b0c" providerId="AD" clId="Web-{1E103538-444A-CFF6-A700-32F6D62F70CC}" dt="2025-04-14T04:29:48.060" v="1" actId="20577"/>
        <pc:sldMkLst>
          <pc:docMk/>
          <pc:sldMk cId="2255542629" sldId="1447"/>
        </pc:sldMkLst>
        <pc:spChg chg="mod">
          <ac:chgData name="Nguyễn Minh Nguyễn" userId="S::23521046@ms.uit.edu.vn::f98cffcf-faf5-46e8-bdab-b32ae62d1b0c" providerId="AD" clId="Web-{1E103538-444A-CFF6-A700-32F6D62F70CC}" dt="2025-04-14T04:29:48.060" v="1" actId="20577"/>
          <ac:spMkLst>
            <pc:docMk/>
            <pc:sldMk cId="2255542629" sldId="1447"/>
            <ac:spMk id="10" creationId="{9772CA50-4F63-4C4A-8602-51DF880B9B51}"/>
          </ac:spMkLst>
        </pc:spChg>
      </pc:sldChg>
    </pc:docChg>
  </pc:docChgLst>
  <pc:docChgLst>
    <pc:chgData name="Nguyễn Văn Trường" userId="S::23521693@ms.uit.edu.vn::b19bb9de-cc8d-4a4b-b9a5-f2558c7904c5" providerId="AD" clId="Web-{D539DFE9-7463-EBC4-0E2C-94FFDAE597A3}"/>
    <pc:docChg chg="modSld sldOrd">
      <pc:chgData name="Nguyễn Văn Trường" userId="S::23521693@ms.uit.edu.vn::b19bb9de-cc8d-4a4b-b9a5-f2558c7904c5" providerId="AD" clId="Web-{D539DFE9-7463-EBC4-0E2C-94FFDAE597A3}" dt="2025-04-14T04:36:46.193" v="18"/>
      <pc:docMkLst>
        <pc:docMk/>
      </pc:docMkLst>
      <pc:sldChg chg="ord">
        <pc:chgData name="Nguyễn Văn Trường" userId="S::23521693@ms.uit.edu.vn::b19bb9de-cc8d-4a4b-b9a5-f2558c7904c5" providerId="AD" clId="Web-{D539DFE9-7463-EBC4-0E2C-94FFDAE597A3}" dt="2025-04-14T04:36:46.193" v="18"/>
        <pc:sldMkLst>
          <pc:docMk/>
          <pc:sldMk cId="0" sldId="296"/>
        </pc:sldMkLst>
      </pc:sldChg>
      <pc:sldChg chg="modSp">
        <pc:chgData name="Nguyễn Văn Trường" userId="S::23521693@ms.uit.edu.vn::b19bb9de-cc8d-4a4b-b9a5-f2558c7904c5" providerId="AD" clId="Web-{D539DFE9-7463-EBC4-0E2C-94FFDAE597A3}" dt="2025-04-14T04:14:40.508" v="17"/>
        <pc:sldMkLst>
          <pc:docMk/>
          <pc:sldMk cId="2525142266" sldId="1459"/>
        </pc:sldMkLst>
        <pc:graphicFrameChg chg="mod modGraphic">
          <ac:chgData name="Nguyễn Văn Trường" userId="S::23521693@ms.uit.edu.vn::b19bb9de-cc8d-4a4b-b9a5-f2558c7904c5" providerId="AD" clId="Web-{D539DFE9-7463-EBC4-0E2C-94FFDAE597A3}" dt="2025-04-14T04:14:40.508" v="17"/>
          <ac:graphicFrameMkLst>
            <pc:docMk/>
            <pc:sldMk cId="2525142266" sldId="1459"/>
            <ac:graphicFrameMk id="4" creationId="{5CFDBBF3-9028-3E5A-93D0-15F86A3D49D0}"/>
          </ac:graphicFrameMkLst>
        </pc:graphicFrameChg>
      </pc:sldChg>
    </pc:docChg>
  </pc:docChgLst>
  <pc:docChgLst>
    <pc:chgData name="Mai Nguyễn Phúc Minh" userId="S::23520930@ms.uit.edu.vn::5a8a5438-6ad0-47ef-80fa-6232ab14ec1a" providerId="AD" clId="Web-{D27843E8-E03F-1F9D-9615-BCE7C87D9C2A}"/>
    <pc:docChg chg="addSld delSld">
      <pc:chgData name="Mai Nguyễn Phúc Minh" userId="S::23520930@ms.uit.edu.vn::5a8a5438-6ad0-47ef-80fa-6232ab14ec1a" providerId="AD" clId="Web-{D27843E8-E03F-1F9D-9615-BCE7C87D9C2A}" dt="2025-04-14T04:28:37.233" v="3"/>
      <pc:docMkLst>
        <pc:docMk/>
      </pc:docMkLst>
      <pc:sldChg chg="new del">
        <pc:chgData name="Mai Nguyễn Phúc Minh" userId="S::23520930@ms.uit.edu.vn::5a8a5438-6ad0-47ef-80fa-6232ab14ec1a" providerId="AD" clId="Web-{D27843E8-E03F-1F9D-9615-BCE7C87D9C2A}" dt="2025-04-14T04:28:37.233" v="3"/>
        <pc:sldMkLst>
          <pc:docMk/>
          <pc:sldMk cId="1449455322" sldId="1531"/>
        </pc:sldMkLst>
      </pc:sldChg>
      <pc:sldChg chg="new del">
        <pc:chgData name="Mai Nguyễn Phúc Minh" userId="S::23520930@ms.uit.edu.vn::5a8a5438-6ad0-47ef-80fa-6232ab14ec1a" providerId="AD" clId="Web-{D27843E8-E03F-1F9D-9615-BCE7C87D9C2A}" dt="2025-04-14T04:28:35.217" v="2"/>
        <pc:sldMkLst>
          <pc:docMk/>
          <pc:sldMk cId="3378340482" sldId="1532"/>
        </pc:sldMkLst>
      </pc:sldChg>
    </pc:docChg>
  </pc:docChgLst>
  <pc:docChgLst>
    <pc:chgData name="Mai Nguyễn Phúc Minh" userId="S::23520930@ms.uit.edu.vn::5a8a5438-6ad0-47ef-80fa-6232ab14ec1a" providerId="AD" clId="Web-{0A522E14-E278-8B04-0F05-BA43CF152B0A}"/>
    <pc:docChg chg="modSld">
      <pc:chgData name="Mai Nguyễn Phúc Minh" userId="S::23520930@ms.uit.edu.vn::5a8a5438-6ad0-47ef-80fa-6232ab14ec1a" providerId="AD" clId="Web-{0A522E14-E278-8B04-0F05-BA43CF152B0A}" dt="2025-05-05T07:44:24.977" v="0"/>
      <pc:docMkLst>
        <pc:docMk/>
      </pc:docMkLst>
      <pc:sldChg chg="modSp">
        <pc:chgData name="Mai Nguyễn Phúc Minh" userId="S::23520930@ms.uit.edu.vn::5a8a5438-6ad0-47ef-80fa-6232ab14ec1a" providerId="AD" clId="Web-{0A522E14-E278-8B04-0F05-BA43CF152B0A}" dt="2025-05-05T07:44:24.977" v="0"/>
        <pc:sldMkLst>
          <pc:docMk/>
          <pc:sldMk cId="0" sldId="283"/>
        </pc:sldMkLst>
        <pc:graphicFrameChg chg="modGraphic">
          <ac:chgData name="Mai Nguyễn Phúc Minh" userId="S::23520930@ms.uit.edu.vn::5a8a5438-6ad0-47ef-80fa-6232ab14ec1a" providerId="AD" clId="Web-{0A522E14-E278-8B04-0F05-BA43CF152B0A}" dt="2025-05-05T07:44:24.977" v="0"/>
          <ac:graphicFrameMkLst>
            <pc:docMk/>
            <pc:sldMk cId="0" sldId="283"/>
            <ac:graphicFrameMk id="3" creationId="{D59D317C-FE5D-471F-ABE6-D47B4B654384}"/>
          </ac:graphicFrameMkLst>
        </pc:graphicFrameChg>
      </pc:sldChg>
    </pc:docChg>
  </pc:docChgLst>
  <pc:docChgLst>
    <pc:chgData name="Lê Quốc Khôi" userId="S::23520769@ms.uit.edu.vn::252112e7-061b-4cce-9729-75e77cd3f657" providerId="AD" clId="Web-{73FA274F-1C8E-DEB2-4CCF-B2503AC4F50F}"/>
    <pc:docChg chg="delSld modSld">
      <pc:chgData name="Lê Quốc Khôi" userId="S::23520769@ms.uit.edu.vn::252112e7-061b-4cce-9729-75e77cd3f657" providerId="AD" clId="Web-{73FA274F-1C8E-DEB2-4CCF-B2503AC4F50F}" dt="2025-06-10T19:34:16.425" v="1" actId="1076"/>
      <pc:docMkLst>
        <pc:docMk/>
      </pc:docMkLst>
      <pc:sldChg chg="modSp">
        <pc:chgData name="Lê Quốc Khôi" userId="S::23520769@ms.uit.edu.vn::252112e7-061b-4cce-9729-75e77cd3f657" providerId="AD" clId="Web-{73FA274F-1C8E-DEB2-4CCF-B2503AC4F50F}" dt="2025-06-10T19:34:16.425" v="1" actId="1076"/>
        <pc:sldMkLst>
          <pc:docMk/>
          <pc:sldMk cId="2932416122" sldId="1451"/>
        </pc:sldMkLst>
        <pc:picChg chg="mod">
          <ac:chgData name="Lê Quốc Khôi" userId="S::23520769@ms.uit.edu.vn::252112e7-061b-4cce-9729-75e77cd3f657" providerId="AD" clId="Web-{73FA274F-1C8E-DEB2-4CCF-B2503AC4F50F}" dt="2025-06-10T19:34:16.425" v="1" actId="1076"/>
          <ac:picMkLst>
            <pc:docMk/>
            <pc:sldMk cId="2932416122" sldId="1451"/>
            <ac:picMk id="2050" creationId="{41A99462-F874-4530-B85B-EE9F6A5328A8}"/>
          </ac:picMkLst>
        </pc:picChg>
      </pc:sldChg>
      <pc:sldChg chg="del">
        <pc:chgData name="Lê Quốc Khôi" userId="S::23520769@ms.uit.edu.vn::252112e7-061b-4cce-9729-75e77cd3f657" providerId="AD" clId="Web-{73FA274F-1C8E-DEB2-4CCF-B2503AC4F50F}" dt="2025-06-10T19:33:24.454" v="0"/>
        <pc:sldMkLst>
          <pc:docMk/>
          <pc:sldMk cId="1060370759" sldId="15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C933E2-40C4-4B62-925E-BDEE38435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D0954-5847-47AC-B8CA-FE3798C02FC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612953A-E24B-4289-A506-8CC5018C1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DE3FC2B-8206-433A-84F8-86C0E24C8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1FF9BA-0914-433E-9DFB-66914CE43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96DFC-E4B6-49F0-906A-95F3A94CC3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A92AD5B-BBAB-429B-8D9E-90C1B580B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BAE5A16-B03E-46DD-9B91-FE08E74C0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782429-D084-4256-8329-8B9612EF3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3C844-5186-4F60-94F6-224540FA00F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6BA5FC2-52C9-48A5-99C8-D05A3C21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277F726-97E2-434D-92E5-B7839930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3B8324-793C-4590-BC48-CD8C1618D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7428-7240-459B-A630-0FBEB4D2686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196CA01-F1BD-400E-8051-B7D02C671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C77AC9C-D092-411F-8633-B0661F7D8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87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46009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843A82-8B42-455A-963F-ECDF52CC3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66795-4E5F-4182-AB8F-1EB32D2EB70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3AC5205-A7C2-4966-9EB0-7D8CA683F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FE27244-61D0-49E1-864E-FFBCB0522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6D2AEB-40FE-4E3E-BA14-D83129E4C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99922-17B0-49BC-A827-6D4A82B7027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3C8185B-DEB6-45BE-8351-1D18FB887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D378F48-4A85-4667-A7DD-D3E3846B8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1A1369-0822-4E30-942B-A4DA9BA7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AEDAC-9DD9-4BD1-B60B-64A7CA26049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CFD2F729-8210-4EA7-BDD5-8322551789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11C5C9A-288A-41B9-A351-FF20EF959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9F4ED-591B-487C-ACC5-6C69A90A0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E6A65-E16A-4976-8D2E-C8A31A7B4E0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83BB1AC4-CB9B-447A-A480-300B377BE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328325D-760E-4291-B02D-AE37BB899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DC742-1278-F173-48F7-7ACD6AFC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52911-7E86-8ECF-89D6-BA15C1E5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878CB-41A9-C1EF-3A9E-174B1858A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6452F-824F-677F-4332-88854F2FE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811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3908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7879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5276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4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6997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500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7E2E4C-EDA8-43EB-8852-7CDDE6B88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286CC-0C04-4C85-BD4E-F653CD22E9E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647E0D6-CC5F-4F6C-9FBF-007EA143A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7BD607-6FFB-4484-BFE0-23373BF40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55D8-ADFF-455C-83F7-4FCFC7C2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1AB68-E9FA-4FC9-9A9B-EF51530E06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B5706-113B-4071-9C90-2E3BD926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C75C-5B0C-40C2-B4AB-9035108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F5C4-7605-45DA-BA8D-6AFEA0F4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6A99-11D5-465E-BC21-7BBA5E54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339005-14BD-4DCC-9588-257F27DCF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14996" y="200795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76123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8072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8: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4-2025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9161"/>
            <a:ext cx="1440159" cy="8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5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4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6.jp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49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s://safecurves.cr.yp.to/" TargetMode="Externa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48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hyperlink" Target="http://www.secg.org/sec2-v2.pdf" TargetMode="External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4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8.wmf"/><Relationship Id="rId7" Type="http://schemas.openxmlformats.org/officeDocument/2006/relationships/image" Target="../media/image102.png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59.emf"/><Relationship Id="rId9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audio" Target="../media/audio2.bin"/><Relationship Id="rId7" Type="http://schemas.openxmlformats.org/officeDocument/2006/relationships/image" Target="../media/image10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5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4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6.jp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5.jp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24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6.jp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SpecialPublications/NIST.SP.800-57pt1r5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7628" y="163133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940691"/>
            <a:ext cx="10945216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3600" kern="0"/>
              <a:t>Week 08: </a:t>
            </a:r>
            <a:r>
              <a:rPr lang="en-US" altLang="en-US" sz="3600" kern="0"/>
              <a:t>As</a:t>
            </a:r>
            <a:r>
              <a:rPr lang="en-US" sz="3600"/>
              <a:t>ymmetric Cryptography  (P3)</a:t>
            </a:r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67" y="78470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b="1" spc="-74"/>
              <a:t>Man-in-the middle attacks the DHE</a:t>
            </a:r>
            <a:endParaRPr sz="3530" b="1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A(Putin)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B(Zelensky)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65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9896" y="1340768"/>
            <a:ext cx="2863688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4829" algn="l"/>
              </a:tabLst>
            </a:pPr>
            <a:r>
              <a:rPr sz="4412">
                <a:latin typeface="Segoe UI Light"/>
                <a:cs typeface="Segoe UI Light"/>
              </a:rPr>
              <a:t>can</a:t>
            </a:r>
            <a:r>
              <a:rPr sz="4412" spc="-18">
                <a:latin typeface="Segoe UI Light"/>
                <a:cs typeface="Segoe UI Light"/>
              </a:rPr>
              <a:t> </a:t>
            </a:r>
            <a:r>
              <a:rPr sz="4412" spc="-4">
                <a:latin typeface="Segoe UI Light"/>
                <a:cs typeface="Segoe UI Light"/>
              </a:rPr>
              <a:t>d</a:t>
            </a:r>
            <a:r>
              <a:rPr sz="4412">
                <a:latin typeface="Segoe UI Light"/>
                <a:cs typeface="Segoe UI Light"/>
              </a:rPr>
              <a:t>o</a:t>
            </a:r>
            <a:r>
              <a:rPr sz="4412" spc="-7">
                <a:latin typeface="Segoe UI Light"/>
                <a:cs typeface="Segoe UI Light"/>
              </a:rPr>
              <a:t> </a:t>
            </a:r>
            <a:r>
              <a:rPr sz="4412">
                <a:solidFill>
                  <a:schemeClr val="accent2"/>
                </a:solidFill>
                <a:latin typeface="Cambria Math"/>
                <a:cs typeface="Cambria Math"/>
              </a:rPr>
              <a:t>+</a:t>
            </a:r>
            <a:r>
              <a:rPr sz="4412">
                <a:latin typeface="Cambria Math"/>
                <a:cs typeface="Cambria Math"/>
              </a:rPr>
              <a:t>	−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399" y="1340769"/>
            <a:ext cx="3751748" cy="2102953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spc="-22">
                <a:solidFill>
                  <a:schemeClr val="accent2"/>
                </a:solidFill>
              </a:rPr>
              <a:t>G</a:t>
            </a:r>
            <a:r>
              <a:rPr sz="4412" spc="-22">
                <a:solidFill>
                  <a:schemeClr val="accent2"/>
                </a:solidFill>
              </a:rPr>
              <a:t>roup</a:t>
            </a:r>
            <a:r>
              <a:rPr sz="4412" spc="-11">
                <a:solidFill>
                  <a:schemeClr val="accent2"/>
                </a:solidFill>
              </a:rPr>
              <a:t> </a:t>
            </a:r>
            <a:r>
              <a:rPr sz="4412" spc="-4"/>
              <a:t>(G,</a:t>
            </a:r>
            <a:r>
              <a:rPr sz="4412" spc="-4">
                <a:latin typeface="Cambria Math"/>
                <a:cs typeface="Cambria Math"/>
              </a:rPr>
              <a:t>+</a:t>
            </a:r>
            <a:r>
              <a:rPr sz="4412" spc="-4"/>
              <a:t>)</a:t>
            </a:r>
            <a:endParaRPr sz="441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4780"/>
          </a:p>
          <a:p>
            <a:pPr marL="9340">
              <a:tabLst>
                <a:tab pos="1533558" algn="l"/>
              </a:tabLst>
            </a:pPr>
            <a:r>
              <a:rPr lang="en-US" sz="4412" spc="-4"/>
              <a:t>R</a:t>
            </a:r>
            <a:r>
              <a:rPr sz="4412" spc="-4"/>
              <a:t>ing	(R, </a:t>
            </a:r>
            <a:r>
              <a:rPr sz="4412">
                <a:latin typeface="Cambria Math"/>
                <a:cs typeface="Cambria Math"/>
              </a:rPr>
              <a:t>+</a:t>
            </a:r>
            <a:r>
              <a:rPr sz="4412"/>
              <a:t>,</a:t>
            </a:r>
            <a:r>
              <a:rPr sz="4412" spc="-66"/>
              <a:t> </a:t>
            </a:r>
            <a:r>
              <a:rPr sz="4412" spc="-4">
                <a:latin typeface="Cambria Math"/>
                <a:cs typeface="Cambria Math"/>
              </a:rPr>
              <a:t>×</a:t>
            </a:r>
            <a:r>
              <a:rPr sz="4412" spc="-4"/>
              <a:t>)</a:t>
            </a:r>
            <a:endParaRPr sz="4412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312" y="2820938"/>
            <a:ext cx="3512361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6229" algn="l"/>
                <a:tab pos="3101675" algn="l"/>
              </a:tabLst>
            </a:pPr>
            <a:r>
              <a:rPr sz="4412">
                <a:latin typeface="Segoe UI Light"/>
                <a:cs typeface="Segoe UI Light"/>
              </a:rPr>
              <a:t>can </a:t>
            </a:r>
            <a:r>
              <a:rPr sz="4412" spc="-4">
                <a:latin typeface="Segoe UI Light"/>
                <a:cs typeface="Segoe UI Light"/>
              </a:rPr>
              <a:t>d</a:t>
            </a:r>
            <a:r>
              <a:rPr sz="4412">
                <a:latin typeface="Segoe UI Light"/>
                <a:cs typeface="Segoe UI Light"/>
              </a:rPr>
              <a:t>o</a:t>
            </a:r>
            <a:r>
              <a:rPr sz="4412" spc="-22">
                <a:latin typeface="Segoe UI Light"/>
                <a:cs typeface="Segoe UI Light"/>
              </a:rPr>
              <a:t> </a:t>
            </a:r>
            <a:r>
              <a:rPr sz="4412">
                <a:latin typeface="Cambria Math"/>
                <a:cs typeface="Cambria Math"/>
              </a:rPr>
              <a:t>+	−	</a:t>
            </a:r>
            <a:r>
              <a:rPr sz="4412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6400" y="4586206"/>
            <a:ext cx="1593425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b="1">
                <a:latin typeface="Segoe UI Light"/>
                <a:cs typeface="Segoe UI Light"/>
              </a:rPr>
              <a:t>F</a:t>
            </a:r>
            <a:r>
              <a:rPr sz="4412" b="1">
                <a:latin typeface="Segoe UI Light"/>
                <a:cs typeface="Segoe UI Light"/>
              </a:rPr>
              <a:t>ield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9824" y="4586206"/>
            <a:ext cx="1904922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sz="4412" spc="-176">
                <a:latin typeface="Segoe UI Light"/>
                <a:cs typeface="Segoe UI Light"/>
              </a:rPr>
              <a:t>(</a:t>
            </a:r>
            <a:r>
              <a:rPr sz="4412" b="1" spc="-176">
                <a:latin typeface="Segoe UI Light"/>
                <a:cs typeface="Segoe UI Light"/>
              </a:rPr>
              <a:t>F</a:t>
            </a:r>
            <a:r>
              <a:rPr sz="4412" spc="-176">
                <a:latin typeface="Segoe UI Light"/>
                <a:cs typeface="Segoe UI Light"/>
              </a:rPr>
              <a:t>, </a:t>
            </a:r>
            <a:r>
              <a:rPr sz="4412">
                <a:latin typeface="Cambria Math"/>
                <a:cs typeface="Cambria Math"/>
              </a:rPr>
              <a:t>+</a:t>
            </a:r>
            <a:r>
              <a:rPr sz="4412">
                <a:latin typeface="Segoe UI Light"/>
                <a:cs typeface="Segoe UI Light"/>
              </a:rPr>
              <a:t>,</a:t>
            </a:r>
            <a:r>
              <a:rPr sz="4412" spc="114">
                <a:latin typeface="Segoe UI Light"/>
                <a:cs typeface="Segoe UI Light"/>
              </a:rPr>
              <a:t> </a:t>
            </a:r>
            <a:r>
              <a:rPr sz="4412" spc="-4">
                <a:latin typeface="Cambria Math"/>
                <a:cs typeface="Cambria Math"/>
              </a:rPr>
              <a:t>×</a:t>
            </a:r>
            <a:r>
              <a:rPr sz="4412" spc="-4">
                <a:latin typeface="Segoe UI Light"/>
                <a:cs typeface="Segoe UI Light"/>
              </a:rPr>
              <a:t>)</a:t>
            </a:r>
            <a:endParaRPr sz="4412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2238" y="4325057"/>
            <a:ext cx="4201663" cy="1004938"/>
          </a:xfrm>
          <a:prstGeom prst="rect">
            <a:avLst/>
          </a:prstGeom>
        </p:spPr>
        <p:txBody>
          <a:bodyPr vert="horz" wrap="square" lIns="0" tIns="8873" rIns="0" bIns="0" rtlCol="0">
            <a:spAutoFit/>
          </a:bodyPr>
          <a:lstStyle/>
          <a:p>
            <a:pPr marL="9340">
              <a:spcBef>
                <a:spcPts val="70"/>
              </a:spcBef>
              <a:tabLst>
                <a:tab pos="2437163" algn="l"/>
                <a:tab pos="3104009" algn="l"/>
              </a:tabLst>
            </a:pPr>
            <a:r>
              <a:rPr sz="4412">
                <a:latin typeface="Segoe UI Light"/>
                <a:cs typeface="Segoe UI Light"/>
              </a:rPr>
              <a:t>can </a:t>
            </a:r>
            <a:r>
              <a:rPr sz="4412" spc="-4">
                <a:latin typeface="Segoe UI Light"/>
                <a:cs typeface="Segoe UI Light"/>
              </a:rPr>
              <a:t>do</a:t>
            </a:r>
            <a:r>
              <a:rPr sz="4412" spc="-15">
                <a:latin typeface="Segoe UI Light"/>
                <a:cs typeface="Segoe UI Light"/>
              </a:rPr>
              <a:t> </a:t>
            </a:r>
            <a:r>
              <a:rPr sz="4412">
                <a:latin typeface="Cambria Math"/>
                <a:cs typeface="Cambria Math"/>
              </a:rPr>
              <a:t>+	−	</a:t>
            </a:r>
            <a:r>
              <a:rPr sz="4412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r>
              <a:rPr sz="4412" spc="165">
                <a:latin typeface="Cambria Math"/>
                <a:cs typeface="Cambria Math"/>
              </a:rPr>
              <a:t> </a:t>
            </a:r>
            <a:r>
              <a:rPr sz="6472" spc="-4">
                <a:latin typeface="Segoe UI Light"/>
                <a:cs typeface="Segoe UI Light"/>
              </a:rPr>
              <a:t>÷</a:t>
            </a:r>
            <a:endParaRPr sz="6472">
              <a:latin typeface="Segoe UI Light"/>
              <a:cs typeface="Segoe U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0C96137-3E34-471F-B5AD-2949178F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65" y="87568"/>
            <a:ext cx="727280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Motivations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65EE633-0343-4502-AADD-C3E857D29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45318"/>
              </p:ext>
            </p:extLst>
          </p:nvPr>
        </p:nvGraphicFramePr>
        <p:xfrm>
          <a:off x="4993874" y="3625240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0520" imgH="583920" progId="Equation.DSMT4">
                  <p:embed/>
                </p:oleObj>
              </mc:Choice>
              <mc:Fallback>
                <p:oleObj name="Equation" r:id="rId2" imgW="3530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93874" y="3625240"/>
                        <a:ext cx="3530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057B57D-A107-4560-A8C8-303549A4D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380049"/>
              </p:ext>
            </p:extLst>
          </p:nvPr>
        </p:nvGraphicFramePr>
        <p:xfrm>
          <a:off x="5082774" y="5612790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533160" progId="Equation.DSMT4">
                  <p:embed/>
                </p:oleObj>
              </mc:Choice>
              <mc:Fallback>
                <p:oleObj name="Equation" r:id="rId4" imgW="3352680" imgH="533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65EE633-0343-4502-AADD-C3E857D297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2774" y="5612790"/>
                        <a:ext cx="3352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059700-6FBD-45A5-9339-C88DF4698FF2}"/>
              </a:ext>
            </a:extLst>
          </p:cNvPr>
          <p:cNvSpPr txBox="1"/>
          <p:nvPr/>
        </p:nvSpPr>
        <p:spPr>
          <a:xfrm>
            <a:off x="3731731" y="2029168"/>
            <a:ext cx="5921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lightweight computational overhead?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19" y="2162036"/>
            <a:ext cx="8686333" cy="1288940"/>
          </a:xfrm>
          <a:custGeom>
            <a:avLst/>
            <a:gdLst/>
            <a:ahLst/>
            <a:cxnLst/>
            <a:rect l="l" t="t" r="r" b="b"/>
            <a:pathLst>
              <a:path w="11811000" h="1752600">
                <a:moveTo>
                  <a:pt x="0" y="1752599"/>
                </a:moveTo>
                <a:lnTo>
                  <a:pt x="11811000" y="1752599"/>
                </a:lnTo>
                <a:lnTo>
                  <a:pt x="11811000" y="0"/>
                </a:lnTo>
                <a:lnTo>
                  <a:pt x="0" y="0"/>
                </a:lnTo>
                <a:lnTo>
                  <a:pt x="0" y="1752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" name="object 3"/>
          <p:cNvSpPr txBox="1"/>
          <p:nvPr/>
        </p:nvSpPr>
        <p:spPr>
          <a:xfrm>
            <a:off x="869066" y="2115410"/>
            <a:ext cx="4441705" cy="101457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R="3736">
              <a:lnSpc>
                <a:spcPct val="110100"/>
              </a:lnSpc>
              <a:spcBef>
                <a:spcPts val="74"/>
              </a:spcBef>
              <a:tabLst>
                <a:tab pos="2159311" algn="l"/>
                <a:tab pos="2959712" algn="l"/>
              </a:tabLst>
            </a:pPr>
            <a:r>
              <a:rPr sz="3089">
                <a:latin typeface="Segoe UI Light"/>
                <a:cs typeface="Segoe UI Light"/>
              </a:rPr>
              <a:t>elliptic</a:t>
            </a:r>
            <a:r>
              <a:rPr sz="3089" spc="7">
                <a:latin typeface="Segoe UI Light"/>
                <a:cs typeface="Segoe UI Light"/>
              </a:rPr>
              <a:t> </a:t>
            </a:r>
            <a:r>
              <a:rPr sz="3089" spc="33">
                <a:latin typeface="Segoe UI Light"/>
                <a:cs typeface="Segoe UI Light"/>
              </a:rPr>
              <a:t>curve	</a:t>
            </a:r>
            <a:r>
              <a:rPr sz="3089" spc="-15">
                <a:latin typeface="Segoe UI Light"/>
                <a:cs typeface="Segoe UI Light"/>
              </a:rPr>
              <a:t>group </a:t>
            </a:r>
            <a:r>
              <a:rPr sz="3089" spc="18">
                <a:latin typeface="Segoe UI Light"/>
                <a:cs typeface="Segoe UI Light"/>
              </a:rPr>
              <a:t>(</a:t>
            </a:r>
            <a:r>
              <a:rPr sz="3089" spc="18">
                <a:latin typeface="Cambria Math"/>
                <a:cs typeface="Cambria Math"/>
              </a:rPr>
              <a:t>𝐸</a:t>
            </a:r>
            <a:r>
              <a:rPr sz="3089" spc="18">
                <a:latin typeface="Segoe UI Light"/>
                <a:cs typeface="Segoe UI Light"/>
              </a:rPr>
              <a:t>,</a:t>
            </a:r>
            <a:r>
              <a:rPr sz="3089" spc="18">
                <a:latin typeface="Cambria Math"/>
                <a:cs typeface="Cambria Math"/>
              </a:rPr>
              <a:t>⊕</a:t>
            </a:r>
            <a:r>
              <a:rPr sz="3089" spc="18">
                <a:latin typeface="Segoe UI Light"/>
                <a:cs typeface="Segoe UI Light"/>
              </a:rPr>
              <a:t>)  </a:t>
            </a:r>
            <a:r>
              <a:rPr sz="3089" spc="-4">
                <a:latin typeface="Segoe UI Light"/>
                <a:cs typeface="Segoe UI Light"/>
              </a:rPr>
              <a:t>underlying </a:t>
            </a:r>
            <a:r>
              <a:rPr sz="3089">
                <a:latin typeface="Segoe UI Light"/>
                <a:cs typeface="Segoe UI Light"/>
              </a:rPr>
              <a:t>field	</a:t>
            </a:r>
            <a:r>
              <a:rPr sz="3089" spc="33">
                <a:latin typeface="Segoe UI Light"/>
                <a:cs typeface="Segoe UI Light"/>
              </a:rPr>
              <a:t>(</a:t>
            </a:r>
            <a:r>
              <a:rPr sz="3089" spc="33">
                <a:latin typeface="Cambria Math"/>
                <a:cs typeface="Cambria Math"/>
              </a:rPr>
              <a:t>𝐾</a:t>
            </a:r>
            <a:r>
              <a:rPr sz="3089" spc="33">
                <a:latin typeface="Segoe UI Light"/>
                <a:cs typeface="Segoe UI Light"/>
              </a:rPr>
              <a:t>, </a:t>
            </a:r>
            <a:r>
              <a:rPr sz="3089" spc="-4">
                <a:latin typeface="Cambria Math"/>
                <a:cs typeface="Cambria Math"/>
              </a:rPr>
              <a:t>+</a:t>
            </a:r>
            <a:r>
              <a:rPr sz="3089" spc="-4">
                <a:latin typeface="Segoe UI Light"/>
                <a:cs typeface="Segoe UI Light"/>
              </a:rPr>
              <a:t>,</a:t>
            </a:r>
            <a:r>
              <a:rPr sz="3089" spc="-92">
                <a:latin typeface="Segoe UI Light"/>
                <a:cs typeface="Segoe UI Light"/>
              </a:rPr>
              <a:t> </a:t>
            </a:r>
            <a:r>
              <a:rPr sz="3089" spc="-4">
                <a:latin typeface="Cambria Math"/>
                <a:cs typeface="Cambria Math"/>
              </a:rPr>
              <a:t>×</a:t>
            </a:r>
            <a:r>
              <a:rPr sz="3089" spc="-4">
                <a:latin typeface="Segoe UI Light"/>
                <a:cs typeface="Segoe UI Light"/>
              </a:rPr>
              <a:t>)</a:t>
            </a:r>
            <a:endParaRPr sz="3089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8380" y="2115411"/>
            <a:ext cx="2817921" cy="1059601"/>
          </a:xfrm>
          <a:prstGeom prst="rect">
            <a:avLst/>
          </a:prstGeom>
        </p:spPr>
        <p:txBody>
          <a:bodyPr vert="horz" wrap="square" lIns="0" tIns="56975" rIns="0" bIns="0" rtlCol="0">
            <a:spAutoFit/>
          </a:bodyPr>
          <a:lstStyle/>
          <a:p>
            <a:pPr>
              <a:spcBef>
                <a:spcPts val="449"/>
              </a:spcBef>
            </a:pPr>
            <a:r>
              <a:rPr sz="3089">
                <a:latin typeface="Segoe UI Light"/>
                <a:cs typeface="Segoe UI Light"/>
              </a:rPr>
              <a:t>can </a:t>
            </a:r>
            <a:r>
              <a:rPr sz="3089" spc="-4">
                <a:latin typeface="Segoe UI Light"/>
                <a:cs typeface="Segoe UI Light"/>
              </a:rPr>
              <a:t>do </a:t>
            </a:r>
            <a:r>
              <a:rPr sz="3089">
                <a:latin typeface="Cambria Math"/>
                <a:cs typeface="Cambria Math"/>
              </a:rPr>
              <a:t>⊕</a:t>
            </a:r>
            <a:r>
              <a:rPr sz="3089" spc="-29">
                <a:latin typeface="Cambria Math"/>
                <a:cs typeface="Cambria Math"/>
              </a:rPr>
              <a:t> </a:t>
            </a:r>
            <a:r>
              <a:rPr sz="3089">
                <a:latin typeface="Cambria Math"/>
                <a:cs typeface="Cambria Math"/>
              </a:rPr>
              <a:t>⊖</a:t>
            </a:r>
          </a:p>
          <a:p>
            <a:pPr>
              <a:spcBef>
                <a:spcPts val="371"/>
              </a:spcBef>
              <a:tabLst>
                <a:tab pos="1698870" algn="l"/>
                <a:tab pos="2165382" algn="l"/>
              </a:tabLst>
            </a:pPr>
            <a:r>
              <a:rPr sz="3089">
                <a:latin typeface="Segoe UI Light"/>
                <a:cs typeface="Segoe UI Light"/>
              </a:rPr>
              <a:t>can </a:t>
            </a:r>
            <a:r>
              <a:rPr sz="3089" spc="-4">
                <a:latin typeface="Segoe UI Light"/>
                <a:cs typeface="Segoe UI Light"/>
              </a:rPr>
              <a:t>do </a:t>
            </a:r>
            <a:r>
              <a:rPr sz="3089">
                <a:latin typeface="Cambria Math"/>
                <a:cs typeface="Cambria Math"/>
              </a:rPr>
              <a:t>+	−	×</a:t>
            </a:r>
            <a:r>
              <a:rPr sz="3089" spc="99">
                <a:latin typeface="Cambria Math"/>
                <a:cs typeface="Cambria Math"/>
              </a:rPr>
              <a:t> </a:t>
            </a:r>
            <a:r>
              <a:rPr sz="3089">
                <a:latin typeface="Segoe UI Light"/>
                <a:cs typeface="Segoe UI Light"/>
              </a:rPr>
              <a:t>÷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001" y="260648"/>
            <a:ext cx="8070351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E</a:t>
            </a:r>
            <a:r>
              <a:rPr sz="3530" spc="-74"/>
              <a:t>lliptic </a:t>
            </a:r>
            <a:r>
              <a:rPr sz="3530" spc="-26"/>
              <a:t>curve</a:t>
            </a:r>
            <a:endParaRPr sz="3530"/>
          </a:p>
        </p:txBody>
      </p:sp>
      <p:sp>
        <p:nvSpPr>
          <p:cNvPr id="6" name="object 6"/>
          <p:cNvSpPr txBox="1"/>
          <p:nvPr/>
        </p:nvSpPr>
        <p:spPr>
          <a:xfrm>
            <a:off x="869065" y="1354738"/>
            <a:ext cx="7688806" cy="440318"/>
          </a:xfrm>
          <a:prstGeom prst="rect">
            <a:avLst/>
          </a:prstGeom>
        </p:spPr>
        <p:txBody>
          <a:bodyPr vert="horz" wrap="square" lIns="0" tIns="9340" rIns="0" bIns="0" rtlCol="0" anchor="t">
            <a:spAutoFit/>
          </a:bodyPr>
          <a:lstStyle/>
          <a:p>
            <a:pPr marL="8890">
              <a:spcBef>
                <a:spcPts val="74"/>
              </a:spcBef>
            </a:pPr>
            <a:r>
              <a:rPr lang="en-US" spc="-44">
                <a:latin typeface="Segoe UI Light"/>
                <a:cs typeface="Segoe UI Light"/>
              </a:rPr>
              <a:t>A</a:t>
            </a:r>
            <a:r>
              <a:rPr spc="-44">
                <a:latin typeface="Segoe UI Light"/>
                <a:cs typeface="Segoe UI Light"/>
              </a:rPr>
              <a:t>n</a:t>
            </a:r>
            <a:r>
              <a:rPr spc="-143">
                <a:latin typeface="Segoe UI Light"/>
                <a:cs typeface="Segoe UI Light"/>
              </a:rPr>
              <a:t> </a:t>
            </a:r>
            <a:r>
              <a:rPr lang="en-US" spc="-44">
                <a:latin typeface="Segoe UI Light"/>
                <a:cs typeface="Segoe UI Light"/>
              </a:rPr>
              <a:t>ell</a:t>
            </a:r>
            <a:r>
              <a:rPr lang="en-US" spc="-66">
                <a:latin typeface="Segoe UI Light"/>
                <a:cs typeface="Segoe UI Light"/>
              </a:rPr>
              <a:t>iptic</a:t>
            </a:r>
            <a:r>
              <a:rPr spc="-136">
                <a:latin typeface="Segoe UI Light"/>
                <a:cs typeface="Segoe UI Light"/>
              </a:rPr>
              <a:t> </a:t>
            </a:r>
            <a:r>
              <a:rPr spc="-33">
                <a:latin typeface="Segoe UI Light"/>
                <a:cs typeface="Segoe UI Light"/>
              </a:rPr>
              <a:t>curve</a:t>
            </a:r>
            <a:r>
              <a:rPr spc="-132">
                <a:latin typeface="Segoe UI Light"/>
                <a:cs typeface="Segoe UI Light"/>
              </a:rPr>
              <a:t> </a:t>
            </a:r>
            <a:r>
              <a:rPr spc="-40">
                <a:latin typeface="Segoe UI Light"/>
                <a:cs typeface="Segoe UI Light"/>
              </a:rPr>
              <a:t>is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>
                <a:latin typeface="Segoe UI Light"/>
                <a:cs typeface="Segoe UI Light"/>
              </a:rPr>
              <a:t>a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 spc="-77">
                <a:latin typeface="Segoe UI Light"/>
                <a:cs typeface="Segoe UI Light"/>
              </a:rPr>
              <a:t>group</a:t>
            </a:r>
            <a:r>
              <a:rPr spc="-136">
                <a:latin typeface="Segoe UI Light"/>
                <a:cs typeface="Segoe UI Light"/>
              </a:rPr>
              <a:t> </a:t>
            </a:r>
            <a:r>
              <a:rPr spc="-70">
                <a:latin typeface="Segoe UI Light"/>
                <a:cs typeface="Segoe UI Light"/>
              </a:rPr>
              <a:t>defined</a:t>
            </a:r>
            <a:r>
              <a:rPr spc="-143">
                <a:latin typeface="Segoe UI Light"/>
                <a:cs typeface="Segoe UI Light"/>
              </a:rPr>
              <a:t> </a:t>
            </a:r>
            <a:r>
              <a:rPr spc="-63">
                <a:latin typeface="Segoe UI Light"/>
                <a:cs typeface="Segoe UI Light"/>
              </a:rPr>
              <a:t>over</a:t>
            </a:r>
            <a:r>
              <a:rPr spc="-129">
                <a:latin typeface="Segoe UI Light"/>
                <a:cs typeface="Segoe UI Light"/>
              </a:rPr>
              <a:t> </a:t>
            </a:r>
            <a:r>
              <a:rPr>
                <a:latin typeface="Segoe UI Light"/>
                <a:cs typeface="Segoe UI Light"/>
              </a:rPr>
              <a:t>a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 spc="-66">
                <a:latin typeface="Segoe UI Light"/>
                <a:cs typeface="Segoe UI Light"/>
              </a:rPr>
              <a:t>field</a:t>
            </a:r>
            <a:r>
              <a:rPr lang="en-US" spc="-66">
                <a:latin typeface="Segoe UI Light"/>
                <a:cs typeface="Segoe UI Light"/>
              </a:rPr>
              <a:t> K</a:t>
            </a:r>
            <a:endParaRPr lang="en-US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432" y="3861048"/>
            <a:ext cx="7395058" cy="798967"/>
          </a:xfrm>
          <a:prstGeom prst="rect">
            <a:avLst/>
          </a:prstGeom>
        </p:spPr>
        <p:txBody>
          <a:bodyPr vert="horz" wrap="square" lIns="0" tIns="54640" rIns="0" bIns="0" rtlCol="0" anchor="t">
            <a:spAutoFit/>
          </a:bodyPr>
          <a:lstStyle/>
          <a:p>
            <a:pPr marL="1109345" marR="3175" indent="-1100455">
              <a:lnSpc>
                <a:spcPts val="2861"/>
              </a:lnSpc>
              <a:spcBef>
                <a:spcPts val="430"/>
              </a:spcBef>
            </a:pPr>
            <a:r>
              <a:rPr lang="en-US" sz="2600" spc="-74">
                <a:latin typeface="Segoe UI Light"/>
                <a:cs typeface="Segoe UI Light"/>
              </a:rPr>
              <a:t>operations</a:t>
            </a:r>
            <a:r>
              <a:rPr lang="en-US" sz="2600" spc="-114">
                <a:latin typeface="Segoe UI Light"/>
                <a:cs typeface="Segoe UI Light"/>
              </a:rPr>
              <a:t> </a:t>
            </a:r>
            <a:r>
              <a:rPr lang="en-US" sz="2600" spc="-40">
                <a:latin typeface="Segoe UI Light"/>
                <a:cs typeface="Segoe UI Light"/>
              </a:rPr>
              <a:t>in</a:t>
            </a:r>
            <a:r>
              <a:rPr lang="en-US" sz="2600" spc="-147">
                <a:latin typeface="Segoe UI Light"/>
                <a:cs typeface="Segoe UI Light"/>
              </a:rPr>
              <a:t> </a:t>
            </a:r>
            <a:r>
              <a:rPr lang="en-US" sz="2600" spc="-74">
                <a:latin typeface="Segoe UI Light"/>
                <a:cs typeface="Segoe UI Light"/>
              </a:rPr>
              <a:t>underlying</a:t>
            </a:r>
            <a:r>
              <a:rPr lang="en-US" sz="2600" spc="-136">
                <a:latin typeface="Segoe UI Light"/>
                <a:cs typeface="Segoe UI Light"/>
              </a:rPr>
              <a:t> </a:t>
            </a:r>
            <a:r>
              <a:rPr lang="en-US" sz="2600" spc="-66">
                <a:latin typeface="Segoe UI Light"/>
                <a:cs typeface="Segoe UI Light"/>
              </a:rPr>
              <a:t>field</a:t>
            </a:r>
            <a:r>
              <a:rPr lang="en-US" sz="2600" spc="-154">
                <a:latin typeface="Segoe UI Light"/>
                <a:cs typeface="Segoe UI Light"/>
              </a:rPr>
              <a:t> </a:t>
            </a:r>
            <a:r>
              <a:rPr lang="en-US" sz="2600" spc="-74">
                <a:latin typeface="Segoe UI Light"/>
                <a:cs typeface="Segoe UI Light"/>
              </a:rPr>
              <a:t>are</a:t>
            </a:r>
            <a:r>
              <a:rPr lang="en-US" sz="2600" spc="-150">
                <a:latin typeface="Segoe UI Light"/>
                <a:cs typeface="Segoe UI Light"/>
              </a:rPr>
              <a:t> </a:t>
            </a:r>
            <a:r>
              <a:rPr lang="en-US" sz="2600" spc="-63">
                <a:latin typeface="Segoe UI Light"/>
                <a:cs typeface="Segoe UI Light"/>
              </a:rPr>
              <a:t>used</a:t>
            </a:r>
            <a:r>
              <a:rPr lang="en-US" sz="2600" spc="-136">
                <a:latin typeface="Segoe UI Light"/>
                <a:cs typeface="Segoe UI Light"/>
              </a:rPr>
              <a:t> </a:t>
            </a:r>
            <a:r>
              <a:rPr lang="en-US" sz="2600" spc="-55">
                <a:latin typeface="Segoe UI Light"/>
                <a:cs typeface="Segoe UI Light"/>
              </a:rPr>
              <a:t>and</a:t>
            </a:r>
            <a:r>
              <a:rPr lang="en-US" sz="2600" spc="-154">
                <a:latin typeface="Segoe UI Light"/>
                <a:cs typeface="Segoe UI Light"/>
              </a:rPr>
              <a:t> </a:t>
            </a:r>
            <a:r>
              <a:rPr lang="en-US" sz="2600" spc="-74">
                <a:latin typeface="Segoe UI Light"/>
                <a:cs typeface="Segoe UI Light"/>
              </a:rPr>
              <a:t>combined</a:t>
            </a:r>
            <a:r>
              <a:rPr lang="en-US" sz="2600" spc="-125">
                <a:latin typeface="Segoe UI Light"/>
                <a:cs typeface="Segoe UI Light"/>
              </a:rPr>
              <a:t> </a:t>
            </a:r>
            <a:r>
              <a:rPr lang="en-US" sz="2600" spc="-40">
                <a:latin typeface="Segoe UI Light"/>
                <a:cs typeface="Segoe UI Light"/>
              </a:rPr>
              <a:t>to  </a:t>
            </a:r>
            <a:r>
              <a:rPr lang="en-US" sz="2600" spc="-70">
                <a:latin typeface="Segoe UI Light"/>
                <a:cs typeface="Segoe UI Light"/>
              </a:rPr>
              <a:t>compute</a:t>
            </a:r>
            <a:r>
              <a:rPr lang="en-US" sz="2600" spc="-125">
                <a:latin typeface="Segoe UI Light"/>
                <a:cs typeface="Segoe UI Light"/>
              </a:rPr>
              <a:t> </a:t>
            </a:r>
            <a:r>
              <a:rPr lang="en-US" sz="2600" spc="-55">
                <a:latin typeface="Segoe UI Light"/>
                <a:cs typeface="Segoe UI Light"/>
              </a:rPr>
              <a:t>the</a:t>
            </a:r>
            <a:r>
              <a:rPr lang="en-US" sz="2600" spc="-150">
                <a:latin typeface="Segoe UI Light"/>
                <a:cs typeface="Segoe UI Light"/>
              </a:rPr>
              <a:t> </a:t>
            </a:r>
            <a:r>
              <a:rPr lang="en-US" sz="2600" spc="-44">
                <a:latin typeface="Segoe UI Light"/>
                <a:cs typeface="Segoe UI Light"/>
              </a:rPr>
              <a:t>el</a:t>
            </a:r>
            <a:r>
              <a:rPr lang="en-US" sz="2600" spc="-66">
                <a:latin typeface="Segoe UI Light"/>
                <a:cs typeface="Segoe UI Light"/>
              </a:rPr>
              <a:t>iptic</a:t>
            </a:r>
            <a:r>
              <a:rPr lang="en-US" sz="2600" spc="-132">
                <a:latin typeface="Segoe UI Light"/>
                <a:cs typeface="Segoe UI Light"/>
              </a:rPr>
              <a:t> </a:t>
            </a:r>
            <a:r>
              <a:rPr lang="en-US" sz="2600" spc="-33">
                <a:latin typeface="Segoe UI Light"/>
                <a:cs typeface="Segoe UI Light"/>
              </a:rPr>
              <a:t>curve</a:t>
            </a:r>
            <a:r>
              <a:rPr lang="en-US" sz="2600" spc="-140">
                <a:latin typeface="Segoe UI Light"/>
                <a:cs typeface="Segoe UI Light"/>
              </a:rPr>
              <a:t> </a:t>
            </a:r>
            <a:r>
              <a:rPr lang="en-US" sz="2600" spc="-74">
                <a:latin typeface="Segoe UI Light"/>
                <a:cs typeface="Segoe UI Light"/>
              </a:rPr>
              <a:t>operation</a:t>
            </a:r>
            <a:r>
              <a:rPr lang="en-US" sz="2600" spc="-110">
                <a:latin typeface="Segoe UI Light"/>
                <a:cs typeface="Segoe UI Light"/>
              </a:rPr>
              <a:t> </a:t>
            </a:r>
            <a:r>
              <a:rPr lang="en-US" sz="2600">
                <a:latin typeface="Cambria Math"/>
                <a:cs typeface="Cambria Math"/>
              </a:rPr>
              <a:t>⊕</a:t>
            </a:r>
            <a:endParaRPr lang="en-US"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561" y="229852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3" name="object 3"/>
          <p:cNvSpPr/>
          <p:nvPr/>
        </p:nvSpPr>
        <p:spPr>
          <a:xfrm>
            <a:off x="2382947" y="2692122"/>
            <a:ext cx="2110129" cy="317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4" name="object 4"/>
          <p:cNvSpPr/>
          <p:nvPr/>
        </p:nvSpPr>
        <p:spPr>
          <a:xfrm>
            <a:off x="7333590" y="2771476"/>
            <a:ext cx="1835558" cy="3290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 txBox="1"/>
          <p:nvPr/>
        </p:nvSpPr>
        <p:spPr>
          <a:xfrm>
            <a:off x="2376341" y="5855387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+ 𝑥 +</a:t>
            </a:r>
            <a:r>
              <a:rPr sz="2206" spc="-316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20279" y="5887090"/>
            <a:ext cx="2262183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−</a:t>
            </a:r>
            <a:r>
              <a:rPr sz="2206" spc="48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𝑥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7649501" y="1568842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𝑎,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𝑏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6663078" y="1805557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1" y="1710580"/>
                <a:ext cx="4730654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1" y="1710580"/>
                <a:ext cx="4730654" cy="595932"/>
              </a:xfrm>
              <a:prstGeom prst="rect">
                <a:avLst/>
              </a:prstGeom>
              <a:blipFill>
                <a:blip r:embed="rId4"/>
                <a:stretch>
                  <a:fillRect l="-3222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1113801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Weierstrass</a:t>
            </a:r>
            <a:r>
              <a:rPr lang="en-US" b="1"/>
              <a:t> 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923" y="216239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3" name="object 3"/>
          <p:cNvSpPr/>
          <p:nvPr/>
        </p:nvSpPr>
        <p:spPr>
          <a:xfrm>
            <a:off x="1839039" y="2358285"/>
            <a:ext cx="2110129" cy="3172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 txBox="1"/>
          <p:nvPr/>
        </p:nvSpPr>
        <p:spPr>
          <a:xfrm>
            <a:off x="1905602" y="1660387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+ 𝑥 +</a:t>
            </a:r>
            <a:r>
              <a:rPr sz="2206" spc="-316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980728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Weierstrass</a:t>
            </a:r>
            <a:r>
              <a:rPr lang="en-US" b="1"/>
              <a:t>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/>
              <p:nvPr/>
            </p:nvSpPr>
            <p:spPr>
              <a:xfrm>
                <a:off x="6100498" y="1561420"/>
                <a:ext cx="4820038" cy="348883"/>
              </a:xfrm>
              <a:prstGeom prst="rect">
                <a:avLst/>
              </a:prstGeom>
            </p:spPr>
            <p:txBody>
              <a:bodyPr vert="horz" wrap="square" lIns="0" tIns="9340" rIns="0" bIns="0" rtlCol="0">
                <a:spAutoFit/>
              </a:bodyPr>
              <a:lstStyle/>
              <a:p>
                <a:pPr marL="28019">
                  <a:spcBef>
                    <a:spcPts val="74"/>
                  </a:spcBef>
                  <a:tabLst>
                    <a:tab pos="7924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6" i="1" spc="26" smtClean="0">
                          <a:latin typeface="Cambria Math" panose="02040503050406030204" pitchFamily="18" charset="0"/>
                          <a:cs typeface="Cambria Math"/>
                        </a:rPr>
                        <m:t>𝐸</m:t>
                      </m:r>
                      <m:r>
                        <a:rPr lang="en-US" sz="2206" i="1" spc="26" smtClean="0">
                          <a:latin typeface="Cambria Math" panose="02040503050406030204" pitchFamily="18" charset="0"/>
                          <a:cs typeface="Cambria Math"/>
                        </a:rPr>
                        <m:t> /</m:t>
                      </m:r>
                      <m:sSub>
                        <m:sSubPr>
                          <m:ctrlPr>
                            <a:rPr lang="en-US" sz="2206" i="1" spc="1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</m:ctrlPr>
                        </m:sSubPr>
                        <m:e>
                          <m:r>
                            <a:rPr lang="en-US" sz="2206" i="1" spc="26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  <m:t>ℤ</m:t>
                          </m:r>
                        </m:e>
                        <m:sub>
                          <m:r>
                            <a:rPr lang="en-US" sz="2206" i="1" spc="11">
                              <a:latin typeface="Cambria Math" panose="02040503050406030204" pitchFamily="18" charset="0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206" i="1" spc="11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:	</m:t>
                      </m:r>
                      <m:r>
                        <a:rPr lang="en-US" sz="2206" i="1" spc="70" dirty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2427" i="1" spc="104" baseline="27777" dirty="0">
                          <a:latin typeface="Cambria Math" panose="02040503050406030204" pitchFamily="18" charset="0"/>
                          <a:cs typeface="Cambria Math"/>
                        </a:rPr>
                        <m:t>2 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= </m:t>
                      </m:r>
                      <m:r>
                        <a:rPr lang="en-US" sz="2206" i="1" spc="77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427" i="1" spc="115" baseline="27777" dirty="0">
                          <a:latin typeface="Cambria Math" panose="02040503050406030204" pitchFamily="18" charset="0"/>
                          <a:cs typeface="Cambria Math"/>
                        </a:rPr>
                        <m:t>3 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+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 + 1(</m:t>
                      </m:r>
                      <m:r>
                        <a:rPr lang="en-US" sz="2206" b="0" i="1" dirty="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2206" b="0" i="1" dirty="0" smtClean="0">
                          <a:latin typeface="Cambria Math" panose="02040503050406030204" pitchFamily="18" charset="0"/>
                          <a:cs typeface="Cambria Math"/>
                        </a:rPr>
                        <m:t> 7)</m:t>
                      </m:r>
                    </m:oMath>
                  </m:oMathPara>
                </a14:m>
                <a:endParaRPr sz="2206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98" y="1561420"/>
                <a:ext cx="4820038" cy="348883"/>
              </a:xfrm>
              <a:prstGeom prst="rect">
                <a:avLst/>
              </a:prstGeom>
              <a:blipFill>
                <a:blip r:embed="rId4"/>
                <a:stretch>
                  <a:fillRect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CFDBBF3-9028-3E5A-93D0-15F86A3D49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909198"/>
                  </p:ext>
                </p:extLst>
              </p:nvPr>
            </p:nvGraphicFramePr>
            <p:xfrm>
              <a:off x="4986145" y="2326138"/>
              <a:ext cx="5949053" cy="3622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765">
                      <a:extLst>
                        <a:ext uri="{9D8B030D-6E8A-4147-A177-3AD203B41FA5}">
                          <a16:colId xmlns:a16="http://schemas.microsoft.com/office/drawing/2014/main" val="460226667"/>
                        </a:ext>
                      </a:extLst>
                    </a:gridCol>
                    <a:gridCol w="2797523">
                      <a:extLst>
                        <a:ext uri="{9D8B030D-6E8A-4147-A177-3AD203B41FA5}">
                          <a16:colId xmlns:a16="http://schemas.microsoft.com/office/drawing/2014/main" val="3614778094"/>
                        </a:ext>
                      </a:extLst>
                    </a:gridCol>
                    <a:gridCol w="1575765">
                      <a:extLst>
                        <a:ext uri="{9D8B030D-6E8A-4147-A177-3AD203B41FA5}">
                          <a16:colId xmlns:a16="http://schemas.microsoft.com/office/drawing/2014/main" val="3243484583"/>
                        </a:ext>
                      </a:extLst>
                    </a:gridCol>
                  </a:tblGrid>
                  <a:tr h="70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pc="77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=</m:t>
                                </m:r>
                                <m:r>
                                  <a:rPr lang="en-US" sz="2400" b="1" i="1" spc="77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en-US" sz="2800" b="1" i="1" spc="115" baseline="27777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𝟑</m:t>
                                </m:r>
                                <m:r>
                                  <a:rPr lang="en-US" sz="2800" b="1" i="1" spc="115" baseline="27777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+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 +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02862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4654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2,5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942602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61100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107243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206805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504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CFDBBF3-9028-3E5A-93D0-15F86A3D49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909198"/>
                  </p:ext>
                </p:extLst>
              </p:nvPr>
            </p:nvGraphicFramePr>
            <p:xfrm>
              <a:off x="4986145" y="2326138"/>
              <a:ext cx="5949053" cy="3622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765">
                      <a:extLst>
                        <a:ext uri="{9D8B030D-6E8A-4147-A177-3AD203B41FA5}">
                          <a16:colId xmlns:a16="http://schemas.microsoft.com/office/drawing/2014/main" val="460226667"/>
                        </a:ext>
                      </a:extLst>
                    </a:gridCol>
                    <a:gridCol w="2797523">
                      <a:extLst>
                        <a:ext uri="{9D8B030D-6E8A-4147-A177-3AD203B41FA5}">
                          <a16:colId xmlns:a16="http://schemas.microsoft.com/office/drawing/2014/main" val="3614778094"/>
                        </a:ext>
                      </a:extLst>
                    </a:gridCol>
                    <a:gridCol w="1575765">
                      <a:extLst>
                        <a:ext uri="{9D8B030D-6E8A-4147-A177-3AD203B41FA5}">
                          <a16:colId xmlns:a16="http://schemas.microsoft.com/office/drawing/2014/main" val="3243484583"/>
                        </a:ext>
                      </a:extLst>
                    </a:gridCol>
                  </a:tblGrid>
                  <a:tr h="70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6645" t="-5217" r="-56863" b="-42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02862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4654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2,5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942602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61100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107243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206805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5047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514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528964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lang="en-US" sz="3600" spc="4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B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2" y="1628800"/>
                <a:ext cx="5099729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2" y="1628800"/>
                <a:ext cx="5099729" cy="595932"/>
              </a:xfrm>
              <a:prstGeom prst="rect">
                <a:avLst/>
              </a:prstGeom>
              <a:blipFill>
                <a:blip r:embed="rId2"/>
                <a:stretch>
                  <a:fillRect l="-2987"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1113801"/>
            <a:ext cx="302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Montgomery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B57A7-8FD5-416D-AE32-D36814F5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54" y="2219684"/>
            <a:ext cx="5191125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3821559" cy="1338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3821559" cy="1338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3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61" y="164242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890">
              <a:spcBef>
                <a:spcPts val="74"/>
              </a:spcBef>
            </a:pPr>
            <a:r>
              <a:rPr lang="en-US" spc="-37"/>
              <a:t>C</a:t>
            </a:r>
            <a:r>
              <a:rPr spc="-37"/>
              <a:t>urve</a:t>
            </a:r>
            <a:r>
              <a:rPr lang="en-US" spc="-37"/>
              <a:t>25519</a:t>
            </a:r>
            <a:endParaRPr lang="en-US" spc="-74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19536" y="1268761"/>
                <a:ext cx="58751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+486662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268761"/>
                <a:ext cx="5875198" cy="584775"/>
              </a:xfrm>
              <a:prstGeom prst="rect">
                <a:avLst/>
              </a:prstGeom>
              <a:blipFill>
                <a:blip r:embed="rId2"/>
                <a:stretch>
                  <a:fillRect l="-2697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/>
              <p:nvPr/>
            </p:nvSpPr>
            <p:spPr>
              <a:xfrm>
                <a:off x="1919536" y="1988841"/>
                <a:ext cx="4767972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/>
                  <a:t>where field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255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−19</m:t>
                        </m:r>
                      </m:sub>
                    </m:sSub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988841"/>
                <a:ext cx="4767972" cy="567143"/>
              </a:xfrm>
              <a:prstGeom prst="rect">
                <a:avLst/>
              </a:prstGeom>
              <a:blipFill>
                <a:blip r:embed="rId3"/>
                <a:stretch>
                  <a:fillRect l="-5882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B411E5-6F0A-403C-927A-AA4CC2D81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40" y="2708577"/>
            <a:ext cx="7926461" cy="3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705106"/>
            <a:ext cx="2979857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by</a:t>
            </a:r>
            <a:r>
              <a:rPr lang="en-US" sz="3600" spc="-5">
                <a:solidFill>
                  <a:srgbClr val="00AF50"/>
                </a:solidFill>
                <a:latin typeface="Segoe UI Light"/>
                <a:cs typeface="Segoe UI Light"/>
              </a:rPr>
              <a:t>: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lang="en-US" sz="3600" spc="4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d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2" y="1628800"/>
                <a:ext cx="53095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2" y="1628800"/>
                <a:ext cx="5309595" cy="584775"/>
              </a:xfrm>
              <a:prstGeom prst="rect">
                <a:avLst/>
              </a:prstGeom>
              <a:blipFill>
                <a:blip r:embed="rId2"/>
                <a:stretch>
                  <a:fillRect l="-287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820731" y="1015677"/>
            <a:ext cx="3689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Twisted Edwards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419358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1+6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4193584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D5DFB37-4383-4652-A085-E1D9406E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243370"/>
            <a:ext cx="5309595" cy="42302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F25A44-B183-48FB-B96F-068973DC792D}"/>
              </a:ext>
            </a:extLst>
          </p:cNvPr>
          <p:cNvSpPr/>
          <p:nvPr/>
        </p:nvSpPr>
        <p:spPr>
          <a:xfrm>
            <a:off x="7183773" y="5784646"/>
            <a:ext cx="395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https://safecurves.cr.yp.to/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2" name="Graphic 11" descr="Books">
            <a:extLst>
              <a:ext uri="{FF2B5EF4-FFF2-40B4-BE49-F238E27FC236}">
                <a16:creationId xmlns:a16="http://schemas.microsoft.com/office/drawing/2014/main" id="{6A9665C2-F578-4A42-A673-0B6224BED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348" y="5589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4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>
            <a:extLst>
              <a:ext uri="{FF2B5EF4-FFF2-40B4-BE49-F238E27FC236}">
                <a16:creationId xmlns:a16="http://schemas.microsoft.com/office/drawing/2014/main" id="{D6A6BF3A-E1BC-45A4-B15B-7E286CAC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28956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6612" name="Rectangle 4">
                <a:extLst>
                  <a:ext uri="{FF2B5EF4-FFF2-40B4-BE49-F238E27FC236}">
                    <a16:creationId xmlns:a16="http://schemas.microsoft.com/office/drawing/2014/main" id="{22A9F284-375F-4539-993A-980F3863944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51475" y="1992313"/>
                <a:ext cx="5029200" cy="3581400"/>
              </a:xfrm>
              <a:noFill/>
              <a:ln/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/>
                  <a:t>If </a:t>
                </a:r>
                <a:r>
                  <a:rPr lang="en-US" altLang="en-US" sz="2800">
                    <a:latin typeface="Courier" pitchFamily="49" charset="0"/>
                  </a:rPr>
                  <a:t>P</a:t>
                </a:r>
                <a:r>
                  <a:rPr lang="en-US" altLang="en-US" sz="2800" baseline="-25000">
                    <a:latin typeface="Courier" pitchFamily="49" charset="0"/>
                  </a:rPr>
                  <a:t>1</a:t>
                </a:r>
                <a:r>
                  <a:rPr lang="en-US" altLang="en-US" sz="2800"/>
                  <a:t> and </a:t>
                </a:r>
                <a:r>
                  <a:rPr lang="en-US" altLang="en-US" sz="2800">
                    <a:latin typeface="Courier" pitchFamily="49" charset="0"/>
                  </a:rPr>
                  <a:t>P</a:t>
                </a:r>
                <a:r>
                  <a:rPr lang="en-US" altLang="en-US" sz="2800" baseline="-25000">
                    <a:latin typeface="Courier" pitchFamily="49" charset="0"/>
                  </a:rPr>
                  <a:t>2</a:t>
                </a:r>
                <a:r>
                  <a:rPr lang="en-US" altLang="en-US" sz="2800"/>
                  <a:t> are on </a:t>
                </a:r>
                <a:r>
                  <a:rPr lang="en-US" altLang="en-US" sz="2800">
                    <a:latin typeface="Courier" pitchFamily="49" charset="0"/>
                  </a:rPr>
                  <a:t>E</a:t>
                </a:r>
                <a:r>
                  <a:rPr lang="en-US" altLang="en-US" sz="2800"/>
                  <a:t>, we can define sum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Courier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≝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sz="280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/>
                  <a:t>	as shown in picture</a:t>
                </a:r>
              </a:p>
            </p:txBody>
          </p:sp>
        </mc:Choice>
        <mc:Fallback xmlns="">
          <p:sp>
            <p:nvSpPr>
              <p:cNvPr id="196612" name="Rectangle 4">
                <a:extLst>
                  <a:ext uri="{FF2B5EF4-FFF2-40B4-BE49-F238E27FC236}">
                    <a16:creationId xmlns:a16="http://schemas.microsoft.com/office/drawing/2014/main" id="{22A9F284-375F-4539-993A-980F38639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1475" y="1992313"/>
                <a:ext cx="5029200" cy="3581400"/>
              </a:xfrm>
              <a:blipFill>
                <a:blip r:embed="rId3"/>
                <a:stretch>
                  <a:fillRect l="-3152" t="-545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613" name="Line 5">
            <a:extLst>
              <a:ext uri="{FF2B5EF4-FFF2-40B4-BE49-F238E27FC236}">
                <a16:creationId xmlns:a16="http://schemas.microsoft.com/office/drawing/2014/main" id="{F1FECA86-6482-408B-A260-4D71FE3B1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2766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Oval 6">
            <a:extLst>
              <a:ext uri="{FF2B5EF4-FFF2-40B4-BE49-F238E27FC236}">
                <a16:creationId xmlns:a16="http://schemas.microsoft.com/office/drawing/2014/main" id="{9BB5DCA4-624A-4A1B-A793-7FD93583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9" y="3673475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Oval 7">
            <a:extLst>
              <a:ext uri="{FF2B5EF4-FFF2-40B4-BE49-F238E27FC236}">
                <a16:creationId xmlns:a16="http://schemas.microsoft.com/office/drawing/2014/main" id="{757417D9-DF53-4174-8972-298EFA0A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4" y="3471864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Oval 8">
            <a:extLst>
              <a:ext uri="{FF2B5EF4-FFF2-40B4-BE49-F238E27FC236}">
                <a16:creationId xmlns:a16="http://schemas.microsoft.com/office/drawing/2014/main" id="{C02F1064-1D89-4FB1-900B-59584242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4" y="33528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7" name="Line 9">
            <a:extLst>
              <a:ext uri="{FF2B5EF4-FFF2-40B4-BE49-F238E27FC236}">
                <a16:creationId xmlns:a16="http://schemas.microsoft.com/office/drawing/2014/main" id="{D461C791-0AA8-4A08-A594-6C2505F80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Oval 10">
            <a:extLst>
              <a:ext uri="{FF2B5EF4-FFF2-40B4-BE49-F238E27FC236}">
                <a16:creationId xmlns:a16="http://schemas.microsoft.com/office/drawing/2014/main" id="{13514B72-AEE0-48F5-84E4-D4095F5C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4" y="45720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9B47BCDC-5D98-4A4C-9FDC-071ED39FF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1</a:t>
            </a:r>
          </a:p>
        </p:txBody>
      </p:sp>
      <p:sp>
        <p:nvSpPr>
          <p:cNvPr id="196620" name="Rectangle 12">
            <a:extLst>
              <a:ext uri="{FF2B5EF4-FFF2-40B4-BE49-F238E27FC236}">
                <a16:creationId xmlns:a16="http://schemas.microsoft.com/office/drawing/2014/main" id="{C50EB1E7-B7C4-4FEB-8E2E-20A928FC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2</a:t>
            </a:r>
          </a:p>
        </p:txBody>
      </p:sp>
      <p:sp>
        <p:nvSpPr>
          <p:cNvPr id="196621" name="Rectangle 13">
            <a:extLst>
              <a:ext uri="{FF2B5EF4-FFF2-40B4-BE49-F238E27FC236}">
                <a16:creationId xmlns:a16="http://schemas.microsoft.com/office/drawing/2014/main" id="{077C8CD2-E1B2-4EB6-AEE6-0CDF5BCE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3</a:t>
            </a:r>
          </a:p>
        </p:txBody>
      </p:sp>
      <p:sp>
        <p:nvSpPr>
          <p:cNvPr id="196622" name="Line 14">
            <a:extLst>
              <a:ext uri="{FF2B5EF4-FFF2-40B4-BE49-F238E27FC236}">
                <a16:creationId xmlns:a16="http://schemas.microsoft.com/office/drawing/2014/main" id="{EF026604-B6FD-4A56-ACE1-9E45CB8BE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984625"/>
            <a:ext cx="33528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3" name="Line 15">
            <a:extLst>
              <a:ext uri="{FF2B5EF4-FFF2-40B4-BE49-F238E27FC236}">
                <a16:creationId xmlns:a16="http://schemas.microsoft.com/office/drawing/2014/main" id="{BDE25743-E010-4297-A416-8CF6735C8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9E8DF6B8-6579-4C03-8A3D-FC895005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374650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x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196625" name="Rectangle 17">
            <a:extLst>
              <a:ext uri="{FF2B5EF4-FFF2-40B4-BE49-F238E27FC236}">
                <a16:creationId xmlns:a16="http://schemas.microsoft.com/office/drawing/2014/main" id="{2684DE06-4B7A-408B-8604-8B7D4B0B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y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7229" y="165783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80FD5-DCF8-4FF9-B684-833B9E834F03}"/>
              </a:ext>
            </a:extLst>
          </p:cNvPr>
          <p:cNvSpPr/>
          <p:nvPr/>
        </p:nvSpPr>
        <p:spPr>
          <a:xfrm>
            <a:off x="5257800" y="1141359"/>
            <a:ext cx="4642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arial" panose="020B0604020202020204" pitchFamily="34" charset="0"/>
              </a:rPr>
              <a:t>Addition of two points: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3406911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34068995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9" grpId="0" autoUpdateAnimBg="0"/>
      <p:bldP spid="196620" grpId="0" autoUpdateAnimBg="0"/>
      <p:bldP spid="1966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657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2AEE9C49-458C-453D-BEBD-7BF257B2EAA1}"/>
              </a:ext>
            </a:extLst>
          </p:cNvPr>
          <p:cNvSpPr/>
          <p:nvPr/>
        </p:nvSpPr>
        <p:spPr>
          <a:xfrm>
            <a:off x="1986318" y="1844825"/>
            <a:ext cx="4104456" cy="418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BE9FE09-B1AA-4790-8AC4-F15932CF8113}"/>
              </a:ext>
            </a:extLst>
          </p:cNvPr>
          <p:cNvSpPr txBox="1"/>
          <p:nvPr/>
        </p:nvSpPr>
        <p:spPr>
          <a:xfrm>
            <a:off x="2451334" y="1225084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b="1" spc="-5">
                <a:latin typeface="Arial"/>
                <a:cs typeface="Arial"/>
              </a:rPr>
              <a:t>Point</a:t>
            </a:r>
            <a:r>
              <a:rPr sz="2200" b="1" spc="-155">
                <a:latin typeface="Arial"/>
                <a:cs typeface="Arial"/>
              </a:rPr>
              <a:t> </a:t>
            </a:r>
            <a:r>
              <a:rPr sz="2200" b="1">
                <a:latin typeface="Arial"/>
                <a:cs typeface="Arial"/>
              </a:rPr>
              <a:t>Doubling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CE26F7F2-B693-4C8C-85B1-398A7C18F9B4}"/>
              </a:ext>
            </a:extLst>
          </p:cNvPr>
          <p:cNvSpPr txBox="1"/>
          <p:nvPr/>
        </p:nvSpPr>
        <p:spPr>
          <a:xfrm>
            <a:off x="5106211" y="4995247"/>
            <a:ext cx="10129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>
                <a:latin typeface="Times New Roman"/>
                <a:cs typeface="Times New Roman"/>
              </a:rPr>
              <a:t>=P+P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8AB6359D-CC5A-48A1-92C6-BC29DD143447}"/>
              </a:ext>
            </a:extLst>
          </p:cNvPr>
          <p:cNvSpPr txBox="1"/>
          <p:nvPr/>
        </p:nvSpPr>
        <p:spPr>
          <a:xfrm>
            <a:off x="6571952" y="1277135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200" b="1" spc="-5">
                <a:latin typeface="Arial"/>
                <a:cs typeface="Arial"/>
              </a:rPr>
              <a:t>Special case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9350-F715-4932-80C8-45BF1014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51" y="1899070"/>
            <a:ext cx="2952328" cy="3122655"/>
          </a:xfrm>
          <a:prstGeom prst="rect">
            <a:avLst/>
          </a:prstGeom>
        </p:spPr>
      </p:pic>
      <p:sp>
        <p:nvSpPr>
          <p:cNvPr id="27" name="object 11">
            <a:extLst>
              <a:ext uri="{FF2B5EF4-FFF2-40B4-BE49-F238E27FC236}">
                <a16:creationId xmlns:a16="http://schemas.microsoft.com/office/drawing/2014/main" id="{5E8107DE-9217-4C08-9789-8BC01A84988A}"/>
              </a:ext>
            </a:extLst>
          </p:cNvPr>
          <p:cNvSpPr txBox="1"/>
          <p:nvPr/>
        </p:nvSpPr>
        <p:spPr>
          <a:xfrm>
            <a:off x="7100717" y="5374398"/>
            <a:ext cx="259568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P+P</a:t>
            </a:r>
            <a:r>
              <a:rPr lang="en-US" sz="2600" b="1" i="1">
                <a:latin typeface="Times New Roman"/>
                <a:cs typeface="Times New Roman"/>
              </a:rPr>
              <a:t>= 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(infinity)</a:t>
            </a:r>
            <a:endParaRPr sz="2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0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26876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RSA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i="1"/>
              <a:t>Rabin</a:t>
            </a:r>
            <a:endParaRPr lang="en-US"/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Logarithm Based Cryptography (P2)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FF0000"/>
                </a:solidFill>
              </a:rPr>
              <a:t>Some advanced c</a:t>
            </a:r>
            <a:r>
              <a:rPr lang="en-US">
                <a:solidFill>
                  <a:srgbClr val="FF0000"/>
                </a:solidFill>
              </a:rPr>
              <a:t>ryptography system (quantum resistance)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GB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520" y="36678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78169-B69C-4FDF-9548-673588A2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196752"/>
            <a:ext cx="5760640" cy="5029200"/>
          </a:xfrm>
          <a:prstGeom prst="rect">
            <a:avLst/>
          </a:prstGeom>
        </p:spPr>
      </p:pic>
      <p:sp>
        <p:nvSpPr>
          <p:cNvPr id="10" name="object 11">
            <a:extLst>
              <a:ext uri="{FF2B5EF4-FFF2-40B4-BE49-F238E27FC236}">
                <a16:creationId xmlns:a16="http://schemas.microsoft.com/office/drawing/2014/main" id="{9772CA50-4F63-4C4A-8602-51DF880B9B51}"/>
              </a:ext>
            </a:extLst>
          </p:cNvPr>
          <p:cNvSpPr txBox="1"/>
          <p:nvPr/>
        </p:nvSpPr>
        <p:spPr>
          <a:xfrm>
            <a:off x="6744072" y="5661248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600" b="1" i="1">
                <a:latin typeface="Times New Roman"/>
                <a:cs typeface="Times New Roman"/>
              </a:rPr>
              <a:t>P+(-P)= O (infinity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)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BAC3D-918F-4526-8000-ADDCD3EA0BAB}"/>
              </a:ext>
            </a:extLst>
          </p:cNvPr>
          <p:cNvSpPr txBox="1"/>
          <p:nvPr/>
        </p:nvSpPr>
        <p:spPr>
          <a:xfrm>
            <a:off x="5879976" y="2132856"/>
            <a:ext cx="2376264" cy="1296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8A083C3B-2A3C-48E6-A51C-C2B8F4A64CA8}"/>
              </a:ext>
            </a:extLst>
          </p:cNvPr>
          <p:cNvSpPr txBox="1"/>
          <p:nvPr/>
        </p:nvSpPr>
        <p:spPr>
          <a:xfrm>
            <a:off x="6838528" y="3711352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 O </a:t>
            </a:r>
            <a:r>
              <a:rPr lang="en-US" sz="2600" b="1" i="1">
                <a:latin typeface="Times New Roman"/>
                <a:cs typeface="Times New Roman"/>
              </a:rPr>
              <a:t>= P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A5576D28-5738-425D-A371-76D913D9E46C}"/>
              </a:ext>
            </a:extLst>
          </p:cNvPr>
          <p:cNvSpPr txBox="1"/>
          <p:nvPr/>
        </p:nvSpPr>
        <p:spPr>
          <a:xfrm>
            <a:off x="6838528" y="4437112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</a:t>
            </a:r>
            <a:r>
              <a:rPr lang="en-US" sz="2600" b="1" i="1">
                <a:latin typeface="Times New Roman"/>
                <a:cs typeface="Times New Roman"/>
              </a:rPr>
              <a:t>+  </a:t>
            </a:r>
            <a:r>
              <a:rPr sz="2600" b="1" i="1">
                <a:latin typeface="Times New Roman"/>
                <a:cs typeface="Times New Roman"/>
              </a:rPr>
              <a:t>P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 </a:t>
            </a:r>
            <a:r>
              <a:rPr lang="en-US" sz="2600" b="1" i="1">
                <a:latin typeface="Times New Roman"/>
                <a:cs typeface="Times New Roman"/>
              </a:rPr>
              <a:t>= P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9B98A-3965-1301-320B-645122DE8FF6}"/>
              </a:ext>
            </a:extLst>
          </p:cNvPr>
          <p:cNvSpPr txBox="1"/>
          <p:nvPr/>
        </p:nvSpPr>
        <p:spPr>
          <a:xfrm>
            <a:off x="4943872" y="2420888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P’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2E869D-788A-6F9E-60E9-8DE13373D06E}"/>
                  </a:ext>
                </a:extLst>
              </p:cNvPr>
              <p:cNvSpPr txBox="1"/>
              <p:nvPr/>
            </p:nvSpPr>
            <p:spPr>
              <a:xfrm>
                <a:off x="6744072" y="5140356"/>
                <a:ext cx="1093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-P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2E869D-788A-6F9E-60E9-8DE13373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5140356"/>
                <a:ext cx="1093569" cy="523220"/>
              </a:xfrm>
              <a:prstGeom prst="rect">
                <a:avLst/>
              </a:prstGeom>
              <a:blipFill>
                <a:blip r:embed="rId3"/>
                <a:stretch>
                  <a:fillRect l="-11111" t="-11628" r="-944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4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657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23" y="1123539"/>
            <a:ext cx="6336703" cy="506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78EEB3-3335-4A00-BA1E-3C3DF22DF14C}"/>
              </a:ext>
            </a:extLst>
          </p:cNvPr>
          <p:cNvSpPr txBox="1"/>
          <p:nvPr/>
        </p:nvSpPr>
        <p:spPr>
          <a:xfrm>
            <a:off x="695400" y="1124744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3241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45864081-E66E-40DC-87A5-7B0560299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401" y="2429215"/>
            <a:ext cx="8229600" cy="3306763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Q</a:t>
            </a:r>
            <a:r>
              <a:rPr lang="en-US" altLang="en-US" sz="2800"/>
              <a:t> = </a:t>
            </a:r>
            <a:r>
              <a:rPr lang="en-US" altLang="en-US" sz="2800" i="1"/>
              <a:t>Q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commutativity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/>
              <a:t>(</a:t>
            </a: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Q</a:t>
            </a:r>
            <a:r>
              <a:rPr lang="en-US" altLang="en-US" sz="2800"/>
              <a:t>) + </a:t>
            </a:r>
            <a:r>
              <a:rPr lang="en-US" altLang="en-US" sz="2800" i="1"/>
              <a:t>R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+ (</a:t>
            </a:r>
            <a:r>
              <a:rPr lang="en-US" altLang="en-US" sz="2800" i="1"/>
              <a:t>Q</a:t>
            </a:r>
            <a:r>
              <a:rPr lang="en-US" altLang="en-US" sz="2800"/>
              <a:t> + </a:t>
            </a:r>
            <a:r>
              <a:rPr lang="en-US" altLang="en-US" sz="2800" i="1"/>
              <a:t>R</a:t>
            </a:r>
            <a:r>
              <a:rPr lang="en-US" altLang="en-US" sz="2800"/>
              <a:t>)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associativity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O</a:t>
            </a:r>
            <a:r>
              <a:rPr lang="en-US" altLang="en-US" sz="2800"/>
              <a:t> = </a:t>
            </a:r>
            <a:r>
              <a:rPr lang="en-US" altLang="en-US" sz="2800" i="1"/>
              <a:t>O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existence of an identity element</a:t>
            </a:r>
            <a:r>
              <a:rPr lang="en-US" altLang="en-US" sz="2000"/>
              <a:t>) </a:t>
            </a:r>
          </a:p>
          <a:p>
            <a:pPr>
              <a:spcBef>
                <a:spcPct val="80000"/>
              </a:spcBef>
            </a:pPr>
            <a:r>
              <a:rPr lang="en-US" altLang="en-US" sz="2800"/>
              <a:t>there exists ( − </a:t>
            </a:r>
            <a:r>
              <a:rPr lang="en-US" altLang="en-US" sz="2800" i="1"/>
              <a:t>P</a:t>
            </a:r>
            <a:r>
              <a:rPr lang="en-US" altLang="en-US" sz="2800"/>
              <a:t>)  such that − </a:t>
            </a: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+ ( − </a:t>
            </a:r>
            <a:r>
              <a:rPr lang="en-US" altLang="en-US" sz="2800" i="1"/>
              <a:t>P</a:t>
            </a:r>
            <a:r>
              <a:rPr lang="en-US" altLang="en-US" sz="2800"/>
              <a:t>) = </a:t>
            </a:r>
            <a:r>
              <a:rPr lang="en-US" altLang="en-US" sz="2800" i="1"/>
              <a:t>O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existence of inverses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056EF59-FD24-4ACF-A68A-984A325F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49" y="1122022"/>
            <a:ext cx="1048375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Given two points P, Q in </a:t>
            </a:r>
            <a:r>
              <a:rPr lang="en-US" altLang="en-US" i="1"/>
              <a:t>E/K</a:t>
            </a:r>
            <a:r>
              <a:rPr lang="en-US" altLang="en-US"/>
              <a:t>, there is a third point, denoted by </a:t>
            </a:r>
            <a:r>
              <a:rPr lang="en-US" altLang="en-US" i="1"/>
              <a:t>P </a:t>
            </a:r>
            <a:r>
              <a:rPr lang="en-US" altLang="en-US"/>
              <a:t>+ </a:t>
            </a:r>
            <a:r>
              <a:rPr lang="en-US" altLang="en-US" i="1"/>
              <a:t>Q</a:t>
            </a:r>
            <a:r>
              <a:rPr lang="en-US" altLang="en-US"/>
              <a:t> on </a:t>
            </a:r>
            <a:r>
              <a:rPr lang="en-US" altLang="en-US" i="1"/>
              <a:t>E/K</a:t>
            </a:r>
            <a:r>
              <a:rPr lang="en-US" altLang="en-US"/>
              <a:t>, and the following relations hold for all  P, Q, R in </a:t>
            </a:r>
            <a:r>
              <a:rPr lang="en-US" altLang="en-US" i="1"/>
              <a:t>E/K</a:t>
            </a:r>
            <a:r>
              <a:rPr lang="en-US" altLang="en-US"/>
              <a:t>, where K be a finite field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9539E53-AF68-4CC8-BFD0-666BA250E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1504" y="259692"/>
            <a:ext cx="7345363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604" y="149745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92" y="2320543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/>
              <p:nvPr/>
            </p:nvSpPr>
            <p:spPr>
              <a:xfrm>
                <a:off x="615339" y="1446111"/>
                <a:ext cx="66595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arial" panose="020B0604020202020204" pitchFamily="34" charset="0"/>
                  </a:rPr>
                  <a:t>Subgroup generated by a point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9" y="1446111"/>
                <a:ext cx="6659580" cy="584775"/>
              </a:xfrm>
              <a:prstGeom prst="rect">
                <a:avLst/>
              </a:prstGeom>
              <a:blipFill>
                <a:blip r:embed="rId3"/>
                <a:stretch>
                  <a:fillRect l="-2106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/>
              <p:nvPr/>
            </p:nvSpPr>
            <p:spPr>
              <a:xfrm>
                <a:off x="615340" y="2107233"/>
                <a:ext cx="7963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,…}={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⊂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0" y="2107233"/>
                <a:ext cx="79637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686AF-B778-445A-8237-505BC8E4D65E}"/>
              </a:ext>
            </a:extLst>
          </p:cNvPr>
          <p:cNvSpPr txBox="1"/>
          <p:nvPr/>
        </p:nvSpPr>
        <p:spPr>
          <a:xfrm>
            <a:off x="615339" y="918967"/>
            <a:ext cx="372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Group points 𝐸/𝐾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/>
              <p:nvPr/>
            </p:nvSpPr>
            <p:spPr>
              <a:xfrm>
                <a:off x="3215681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1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/>
              <p:nvPr/>
            </p:nvSpPr>
            <p:spPr>
              <a:xfrm>
                <a:off x="3368081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81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/>
              <p:nvPr/>
            </p:nvSpPr>
            <p:spPr>
              <a:xfrm>
                <a:off x="7496054" y="5553109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54" y="5553109"/>
                <a:ext cx="5099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/>
              <p:nvPr/>
            </p:nvSpPr>
            <p:spPr>
              <a:xfrm>
                <a:off x="5575354" y="3568710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54" y="3568710"/>
                <a:ext cx="5099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/>
              <p:nvPr/>
            </p:nvSpPr>
            <p:spPr>
              <a:xfrm>
                <a:off x="5303913" y="481620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4816202"/>
                <a:ext cx="509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/>
              <p:nvPr/>
            </p:nvSpPr>
            <p:spPr>
              <a:xfrm>
                <a:off x="6522124" y="3933056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24" y="3933056"/>
                <a:ext cx="5099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/>
              <p:nvPr/>
            </p:nvSpPr>
            <p:spPr>
              <a:xfrm>
                <a:off x="4471992" y="531595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992" y="5315952"/>
                <a:ext cx="5099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2F34EE-9037-4906-9CE3-41D35967645A}"/>
              </a:ext>
            </a:extLst>
          </p:cNvPr>
          <p:cNvSpPr txBox="1"/>
          <p:nvPr/>
        </p:nvSpPr>
        <p:spPr>
          <a:xfrm>
            <a:off x="7171930" y="57343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2F04-280B-422A-BF5B-919029ABBF23}"/>
              </a:ext>
            </a:extLst>
          </p:cNvPr>
          <p:cNvSpPr txBox="1"/>
          <p:nvPr/>
        </p:nvSpPr>
        <p:spPr>
          <a:xfrm>
            <a:off x="5341999" y="38348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D0F4-1F71-4323-8512-C75749348510}"/>
              </a:ext>
            </a:extLst>
          </p:cNvPr>
          <p:cNvSpPr txBox="1"/>
          <p:nvPr/>
        </p:nvSpPr>
        <p:spPr>
          <a:xfrm>
            <a:off x="5668778" y="445627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BE04-D4BB-488E-9458-C6E8DB70E51C}"/>
              </a:ext>
            </a:extLst>
          </p:cNvPr>
          <p:cNvSpPr txBox="1"/>
          <p:nvPr/>
        </p:nvSpPr>
        <p:spPr>
          <a:xfrm>
            <a:off x="6331623" y="356903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A7F8-2FA8-43C5-9A09-F5D156E027BF}"/>
              </a:ext>
            </a:extLst>
          </p:cNvPr>
          <p:cNvSpPr txBox="1"/>
          <p:nvPr/>
        </p:nvSpPr>
        <p:spPr>
          <a:xfrm>
            <a:off x="4338409" y="50168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7542358" y="3967115"/>
                <a:ext cx="3480825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1"/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58" y="3967115"/>
                <a:ext cx="3480825" cy="890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7502787" y="3292440"/>
                <a:ext cx="4517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87" y="3292440"/>
                <a:ext cx="451777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7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604" y="149745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03" y="2179489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/>
              <p:nvPr/>
            </p:nvSpPr>
            <p:spPr>
              <a:xfrm>
                <a:off x="476174" y="1411059"/>
                <a:ext cx="6497228" cy="324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ECC equation (type, </a:t>
                </a:r>
                <a:r>
                  <a:rPr lang="en-US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coeffection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 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Cofactor: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4" y="1411059"/>
                <a:ext cx="6497228" cy="3246530"/>
              </a:xfrm>
              <a:prstGeom prst="rect">
                <a:avLst/>
              </a:prstGeom>
              <a:blipFill>
                <a:blip r:embed="rId3"/>
                <a:stretch>
                  <a:fillRect l="-1595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/>
              <p:nvPr/>
            </p:nvSpPr>
            <p:spPr>
              <a:xfrm>
                <a:off x="4461392" y="2364354"/>
                <a:ext cx="7963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 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⊂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92" y="2364354"/>
                <a:ext cx="79637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686AF-B778-445A-8237-505BC8E4D65E}"/>
              </a:ext>
            </a:extLst>
          </p:cNvPr>
          <p:cNvSpPr txBox="1"/>
          <p:nvPr/>
        </p:nvSpPr>
        <p:spPr>
          <a:xfrm>
            <a:off x="615339" y="918967"/>
            <a:ext cx="4902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ECC group 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/>
              <p:nvPr/>
            </p:nvSpPr>
            <p:spPr>
              <a:xfrm>
                <a:off x="6977192" y="2798634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92" y="2798634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/>
              <p:nvPr/>
            </p:nvSpPr>
            <p:spPr>
              <a:xfrm>
                <a:off x="7129592" y="2798634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92" y="2798634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/>
              <p:nvPr/>
            </p:nvSpPr>
            <p:spPr>
              <a:xfrm>
                <a:off x="11257565" y="5412055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565" y="5412055"/>
                <a:ext cx="5099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/>
              <p:nvPr/>
            </p:nvSpPr>
            <p:spPr>
              <a:xfrm>
                <a:off x="9336865" y="3427656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65" y="3427656"/>
                <a:ext cx="5099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/>
              <p:nvPr/>
            </p:nvSpPr>
            <p:spPr>
              <a:xfrm>
                <a:off x="9065424" y="467514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24" y="4675148"/>
                <a:ext cx="509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/>
              <p:nvPr/>
            </p:nvSpPr>
            <p:spPr>
              <a:xfrm>
                <a:off x="10283635" y="379200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635" y="3792002"/>
                <a:ext cx="5099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/>
              <p:nvPr/>
            </p:nvSpPr>
            <p:spPr>
              <a:xfrm>
                <a:off x="8233503" y="517489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03" y="5174898"/>
                <a:ext cx="5099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2F34EE-9037-4906-9CE3-41D35967645A}"/>
              </a:ext>
            </a:extLst>
          </p:cNvPr>
          <p:cNvSpPr txBox="1"/>
          <p:nvPr/>
        </p:nvSpPr>
        <p:spPr>
          <a:xfrm>
            <a:off x="10934079" y="555938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2F04-280B-422A-BF5B-919029ABBF23}"/>
              </a:ext>
            </a:extLst>
          </p:cNvPr>
          <p:cNvSpPr txBox="1"/>
          <p:nvPr/>
        </p:nvSpPr>
        <p:spPr>
          <a:xfrm>
            <a:off x="9103510" y="3693830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D0F4-1F71-4323-8512-C75749348510}"/>
              </a:ext>
            </a:extLst>
          </p:cNvPr>
          <p:cNvSpPr txBox="1"/>
          <p:nvPr/>
        </p:nvSpPr>
        <p:spPr>
          <a:xfrm>
            <a:off x="9430289" y="4315222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BE04-D4BB-488E-9458-C6E8DB70E51C}"/>
              </a:ext>
            </a:extLst>
          </p:cNvPr>
          <p:cNvSpPr txBox="1"/>
          <p:nvPr/>
        </p:nvSpPr>
        <p:spPr>
          <a:xfrm>
            <a:off x="10093134" y="3427980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A7F8-2FA8-43C5-9A09-F5D156E027BF}"/>
              </a:ext>
            </a:extLst>
          </p:cNvPr>
          <p:cNvSpPr txBox="1"/>
          <p:nvPr/>
        </p:nvSpPr>
        <p:spPr>
          <a:xfrm>
            <a:off x="8099920" y="4875773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2561284" y="3947621"/>
                <a:ext cx="1969129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1"/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84" y="3947621"/>
                <a:ext cx="1969129" cy="890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12"/>
            <a:extLst>
              <a:ext uri="{FF2B5EF4-FFF2-40B4-BE49-F238E27FC236}">
                <a16:creationId xmlns:a16="http://schemas.microsoft.com/office/drawing/2014/main" id="{56C86663-194C-41E5-B65F-D50FBC3DBF37}"/>
              </a:ext>
            </a:extLst>
          </p:cNvPr>
          <p:cNvSpPr/>
          <p:nvPr/>
        </p:nvSpPr>
        <p:spPr>
          <a:xfrm>
            <a:off x="2196430" y="5627549"/>
            <a:ext cx="4869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http://www.secg.org/sec2-v2.pdf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21" name="Graphic 20" descr="Books">
            <a:extLst>
              <a:ext uri="{FF2B5EF4-FFF2-40B4-BE49-F238E27FC236}">
                <a16:creationId xmlns:a16="http://schemas.microsoft.com/office/drawing/2014/main" id="{2A850779-CFB3-4D8F-9B46-E6749E281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5239" y="5387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66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EEDD559-7975-4C81-A0C8-56406BB55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3590" y="0"/>
            <a:ext cx="8100392" cy="1143000"/>
          </a:xfrm>
        </p:spPr>
        <p:txBody>
          <a:bodyPr/>
          <a:lstStyle/>
          <a:p>
            <a:r>
              <a:rPr lang="en-US" altLang="en-US" sz="3400" b="1">
                <a:solidFill>
                  <a:schemeClr val="accent2"/>
                </a:solidFill>
              </a:rPr>
              <a:t>Using Elliptic Curves In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373B5E78-983A-4F6A-A923-B01A3E6AFDD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9272" y="1265577"/>
                <a:ext cx="10772879" cy="4525962"/>
              </a:xfrm>
            </p:spPr>
            <p:txBody>
              <a:bodyPr/>
              <a:lstStyle/>
              <a:p>
                <a:r>
                  <a:rPr lang="en-US" altLang="en-US" sz="2800"/>
                  <a:t>Hardness assumption.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𝒅𝑮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/>
              </a:p>
              <a:p>
                <a:endParaRPr lang="en-US" altLang="en-US" sz="2800"/>
              </a:p>
              <a:p>
                <a:pPr marL="457200" lvl="1" indent="0">
                  <a:buNone/>
                </a:pPr>
                <a:endParaRPr lang="en-US" altLang="en-US" sz="2400"/>
              </a:p>
              <a:p>
                <a:pPr marL="457200" lvl="1" indent="0">
                  <a:buNone/>
                </a:pPr>
                <a:endParaRPr lang="en-US" altLang="en-US" sz="2400"/>
              </a:p>
              <a:p>
                <a:pPr marL="457200" lvl="1" indent="0">
                  <a:buNone/>
                </a:pPr>
                <a:endParaRPr lang="en-US" altLang="en-US" sz="2400"/>
              </a:p>
              <a:p>
                <a:pPr marL="457200" lvl="1" indent="0">
                  <a:buNone/>
                </a:pPr>
                <a:endParaRPr lang="en-US" altLang="en-US" sz="2400"/>
              </a:p>
            </p:txBody>
          </p:sp>
        </mc:Choice>
        <mc:Fallback xmlns="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373B5E78-983A-4F6A-A923-B01A3E6AF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9272" y="1265577"/>
                <a:ext cx="10772879" cy="4525962"/>
              </a:xfrm>
              <a:blipFill>
                <a:blip r:embed="rId3"/>
                <a:stretch>
                  <a:fillRect l="-1471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C256615-E082-4FB0-BBF3-900F6D9B4D71}"/>
              </a:ext>
            </a:extLst>
          </p:cNvPr>
          <p:cNvSpPr/>
          <p:nvPr/>
        </p:nvSpPr>
        <p:spPr>
          <a:xfrm>
            <a:off x="616786" y="3111896"/>
            <a:ext cx="59215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Elliptic curve discrete logarithm problem (ECDLP)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/>
              <p:nvPr/>
            </p:nvSpPr>
            <p:spPr>
              <a:xfrm>
                <a:off x="868813" y="4224876"/>
                <a:ext cx="3447290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𝐺</m:t>
                      </m:r>
                      <m:r>
                        <a:rPr lang="en-US" sz="340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𝑄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(=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𝑑𝐺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) ↦</m:t>
                      </m:r>
                      <m:r>
                        <a:rPr lang="en-US" sz="3400" b="0" i="1" spc="-225" dirty="0" smtClean="0">
                          <a:latin typeface="Cambria Math" panose="02040503050406030204" pitchFamily="18" charset="0"/>
                          <a:cs typeface="Cambria Math"/>
                        </a:rPr>
                        <m:t>𝑑</m:t>
                      </m:r>
                    </m:oMath>
                  </m:oMathPara>
                </a14:m>
                <a:endParaRPr lang="en-US" sz="34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3" y="4224876"/>
                <a:ext cx="34472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C8423-588D-42A9-A9F4-BDE83D561E99}"/>
              </a:ext>
            </a:extLst>
          </p:cNvPr>
          <p:cNvCxnSpPr/>
          <p:nvPr/>
        </p:nvCxnSpPr>
        <p:spPr bwMode="auto">
          <a:xfrm flipH="1">
            <a:off x="3452378" y="4415546"/>
            <a:ext cx="144016" cy="496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/>
              <p:nvPr/>
            </p:nvSpPr>
            <p:spPr>
              <a:xfrm>
                <a:off x="911424" y="5090247"/>
                <a:ext cx="47935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202124"/>
                    </a:solidFill>
                    <a:latin typeface="arial" panose="020B0604020202020204" pitchFamily="34" charset="0"/>
                  </a:rPr>
                  <a:t>where</a:t>
                </a:r>
                <a:r>
                  <a:rPr lang="en-US" b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5090247"/>
                <a:ext cx="4793556" cy="523220"/>
              </a:xfrm>
              <a:prstGeom prst="rect">
                <a:avLst/>
              </a:prstGeom>
              <a:blipFill>
                <a:blip r:embed="rId5"/>
                <a:stretch>
                  <a:fillRect l="-2672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2C34FEBD-FFA4-46E4-89FE-10E0FFD8844E}"/>
              </a:ext>
            </a:extLst>
          </p:cNvPr>
          <p:cNvSpPr/>
          <p:nvPr/>
        </p:nvSpPr>
        <p:spPr bwMode="auto">
          <a:xfrm rot="16200000">
            <a:off x="4341149" y="4408814"/>
            <a:ext cx="279392" cy="24482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/>
              <p:nvPr/>
            </p:nvSpPr>
            <p:spPr>
              <a:xfrm>
                <a:off x="4020422" y="5786100"/>
                <a:ext cx="1270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times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22" y="5786100"/>
                <a:ext cx="1270091" cy="523220"/>
              </a:xfrm>
              <a:prstGeom prst="rect">
                <a:avLst/>
              </a:prstGeom>
              <a:blipFill>
                <a:blip r:embed="rId6"/>
                <a:stretch>
                  <a:fillRect t="-11628" r="-769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BED2A-5956-40B9-B87F-E26708E33639}"/>
              </a:ext>
            </a:extLst>
          </p:cNvPr>
          <p:cNvCxnSpPr/>
          <p:nvPr/>
        </p:nvCxnSpPr>
        <p:spPr bwMode="auto">
          <a:xfrm>
            <a:off x="6154041" y="1143000"/>
            <a:ext cx="0" cy="4950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81793A-B872-4B91-8634-609BEE8EEBFA}"/>
                  </a:ext>
                </a:extLst>
              </p:cNvPr>
              <p:cNvSpPr/>
              <p:nvPr/>
            </p:nvSpPr>
            <p:spPr>
              <a:xfrm>
                <a:off x="6396289" y="2077024"/>
                <a:ext cx="6096000" cy="9848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Discrete </a:t>
                </a:r>
                <a:r>
                  <a:rPr lang="en-US" b="1" spc="-5">
                    <a:latin typeface="Segoe UI Light"/>
                    <a:cs typeface="Segoe UI Light"/>
                  </a:rPr>
                  <a:t>Log</a:t>
                </a:r>
                <a:r>
                  <a:rPr lang="en-US" b="1" spc="175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Problem</a:t>
                </a:r>
                <a:r>
                  <a:rPr lang="en-US" b="1" spc="10">
                    <a:latin typeface="Segoe UI Light"/>
                    <a:cs typeface="Segoe UI Light"/>
                  </a:rPr>
                  <a:t> </a:t>
                </a:r>
                <a:r>
                  <a:rPr lang="en-US" b="1" spc="-5">
                    <a:latin typeface="Segoe UI Light"/>
                    <a:cs typeface="Segoe UI Light"/>
                  </a:rPr>
                  <a:t>(DLP): </a:t>
                </a:r>
              </a:p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3000" i="1" spc="11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⟼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 </m:t>
                      </m:r>
                    </m:oMath>
                  </m:oMathPara>
                </a14:m>
                <a:endParaRPr lang="en-US" sz="30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81793A-B872-4B91-8634-609BEE8EE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89" y="2077024"/>
                <a:ext cx="6096000" cy="984885"/>
              </a:xfrm>
              <a:prstGeom prst="rect">
                <a:avLst/>
              </a:prstGeom>
              <a:blipFill>
                <a:blip r:embed="rId7"/>
                <a:stretch>
                  <a:fillRect t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65941-1F3F-419A-AC21-E8E86F90C695}"/>
              </a:ext>
            </a:extLst>
          </p:cNvPr>
          <p:cNvCxnSpPr/>
          <p:nvPr/>
        </p:nvCxnSpPr>
        <p:spPr bwMode="auto">
          <a:xfrm flipH="1">
            <a:off x="10730477" y="2539930"/>
            <a:ext cx="144016" cy="496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75EA9D26-ED7E-421C-A569-69E4FCDC1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600" y="-101219"/>
            <a:ext cx="7560840" cy="1470025"/>
          </a:xfrm>
        </p:spPr>
        <p:txBody>
          <a:bodyPr anchor="ctr"/>
          <a:lstStyle/>
          <a:p>
            <a:r>
              <a:rPr lang="en-US" altLang="en-US" sz="3400" b="1">
                <a:solidFill>
                  <a:srgbClr val="CC3300"/>
                </a:solidFill>
              </a:rPr>
              <a:t>Elliptic Curve Cryptosystems (ECC)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9D317C-FE5D-471F-ABE6-D47B4B654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92691"/>
              </p:ext>
            </p:extLst>
          </p:nvPr>
        </p:nvGraphicFramePr>
        <p:xfrm>
          <a:off x="1775520" y="1243486"/>
          <a:ext cx="8640960" cy="51070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Encryption/Decryption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Digital Signature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Exchange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 i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959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Elliptic Curve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91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Diffie–Hellman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DSS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8F79148-B3D0-4A16-ABDE-A84CC5CC0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617" y="218509"/>
            <a:ext cx="7956376" cy="792163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What Is ECC?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D3A34FDF-88A2-4D82-83AB-00A5CC10B9E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124745"/>
                <a:ext cx="10873208" cy="4967287"/>
              </a:xfrm>
            </p:spPr>
            <p:txBody>
              <a:bodyPr/>
              <a:lstStyle/>
              <a:p>
                <a:r>
                  <a:rPr lang="en-US" altLang="en-US" sz="2800"/>
                  <a:t>Elliptic curve cryptography [ECC] is a </a:t>
                </a:r>
                <a:r>
                  <a:rPr lang="en-US" altLang="en-US" sz="2800" b="1" u="sng"/>
                  <a:t>public-key</a:t>
                </a:r>
                <a:r>
                  <a:rPr lang="en-US" altLang="en-US" sz="2800"/>
                  <a:t> cryptosystem just like RSA, Rabin, and El Gamal.</a:t>
                </a:r>
              </a:p>
              <a:p>
                <a:r>
                  <a:rPr lang="en-US" altLang="en-US" sz="2800"/>
                  <a:t>Every user has a </a:t>
                </a:r>
                <a:r>
                  <a:rPr lang="en-US" altLang="en-US" sz="2800" b="1" u="sng"/>
                  <a:t>public key </a:t>
                </a:r>
                <a14:m>
                  <m:oMath xmlns:m="http://schemas.openxmlformats.org/officeDocument/2006/math"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𝒅𝑮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/>
                  <a:t> and a </a:t>
                </a:r>
                <a:r>
                  <a:rPr lang="en-US" altLang="en-US" sz="2800" b="1" u="sng"/>
                  <a:t>private</a:t>
                </a:r>
                <a:r>
                  <a:rPr lang="en-US" altLang="en-US" sz="2800" u="sng"/>
                  <a:t> key </a:t>
                </a:r>
                <a14:m>
                  <m:oMath xmlns:m="http://schemas.openxmlformats.org/officeDocument/2006/math">
                    <m:r>
                      <a:rPr lang="en-US" altLang="en-US" sz="2800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en-US" sz="2800"/>
                  <a:t>.</a:t>
                </a:r>
              </a:p>
              <a:p>
                <a:pPr lvl="1"/>
                <a:r>
                  <a:rPr lang="en-US" altLang="en-US" sz="2400"/>
                  <a:t>Public key is used for encryption/signature verification.</a:t>
                </a:r>
              </a:p>
              <a:p>
                <a:pPr lvl="1"/>
                <a:r>
                  <a:rPr lang="en-US" altLang="en-US" sz="2400"/>
                  <a:t>Private key is used for decryption/signature generation.</a:t>
                </a:r>
              </a:p>
              <a:p>
                <a:r>
                  <a:rPr lang="en-US" altLang="en-US" sz="2800"/>
                  <a:t>Elliptic curves are used as an extension to other current cryptosystems.</a:t>
                </a:r>
              </a:p>
              <a:p>
                <a:pPr lvl="1"/>
                <a:r>
                  <a:rPr lang="en-US" altLang="en-US" sz="2400"/>
                  <a:t>Elliptic Curve Diffie-Hellman Key Exchange</a:t>
                </a:r>
              </a:p>
              <a:p>
                <a:pPr lvl="1"/>
                <a:r>
                  <a:rPr lang="en-US" altLang="en-US" sz="2400"/>
                  <a:t>Elliptic Curve Digital Signature Algorithm</a:t>
                </a:r>
              </a:p>
            </p:txBody>
          </p:sp>
        </mc:Choice>
        <mc:Fallback xmlns="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D3A34FDF-88A2-4D82-83AB-00A5CC10B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124745"/>
                <a:ext cx="10873208" cy="4967287"/>
              </a:xfrm>
              <a:blipFill>
                <a:blip r:embed="rId3"/>
                <a:stretch>
                  <a:fillRect l="-145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4F0FF34-0BFD-4394-8696-7AFB7222E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022" y="171484"/>
            <a:ext cx="9793088" cy="792163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Generic Procedures of ECC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27022" y="1084368"/>
                <a:ext cx="9565522" cy="4967287"/>
              </a:xfrm>
            </p:spPr>
            <p:txBody>
              <a:bodyPr/>
              <a:lstStyle/>
              <a:p>
                <a:r>
                  <a:rPr lang="en-US" altLang="en-US" sz="2400"/>
                  <a:t>Both parties agree to some publicly-known data items</a:t>
                </a:r>
              </a:p>
              <a:p>
                <a:pPr lvl="1"/>
                <a:r>
                  <a:rPr lang="en-US" altLang="en-US" sz="2400"/>
                  <a:t>The </a:t>
                </a:r>
                <a:r>
                  <a:rPr lang="en-US" altLang="en-US" sz="2400" b="1" u="sng"/>
                  <a:t>elliptic curve equation</a:t>
                </a:r>
                <a:r>
                  <a:rPr lang="en-US" altLang="en-US" sz="2400"/>
                  <a:t> </a:t>
                </a:r>
              </a:p>
              <a:p>
                <a:pPr lvl="2"/>
                <a:r>
                  <a:rPr lang="en-US" altLang="en-US"/>
                  <a:t>Type, values of </a:t>
                </a:r>
                <a:r>
                  <a:rPr lang="en-US" altLang="en-US" b="1" i="1"/>
                  <a:t>a</a:t>
                </a:r>
                <a:r>
                  <a:rPr lang="en-US" altLang="en-US"/>
                  <a:t> and </a:t>
                </a:r>
                <a:r>
                  <a:rPr lang="en-US" altLang="en-US" b="1" i="1"/>
                  <a:t>b</a:t>
                </a:r>
                <a:r>
                  <a:rPr lang="en-US" altLang="en-US"/>
                  <a:t> (or others)</a:t>
                </a:r>
              </a:p>
              <a:p>
                <a:pPr lvl="2"/>
                <a:r>
                  <a:rPr lang="en-US" altLang="en-US"/>
                  <a:t>Modulo: prime </a:t>
                </a:r>
                <a:r>
                  <a:rPr lang="en-US" altLang="en-US" b="1" i="1"/>
                  <a:t>p or f(x)</a:t>
                </a:r>
                <a:endParaRPr lang="en-US" altLang="en-US" b="1"/>
              </a:p>
              <a:p>
                <a:pPr lvl="1"/>
                <a:r>
                  <a:rPr lang="en-US" altLang="en-US" sz="2400"/>
                  <a:t>A </a:t>
                </a:r>
                <a:r>
                  <a:rPr lang="en-US" altLang="en-US" sz="2400" b="1" u="sng"/>
                  <a:t>base point</a:t>
                </a:r>
                <a:r>
                  <a:rPr lang="en-US" altLang="en-US" sz="2400"/>
                  <a:t>,</a:t>
                </a:r>
                <a14:m>
                  <m:oMath xmlns:m="http://schemas.openxmlformats.org/officeDocument/2006/math">
                    <m:r>
                      <a:rPr lang="en-US" altLang="en-US" sz="2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sz="2600" b="1"/>
                  <a:t>, </a:t>
                </a:r>
                <a:r>
                  <a:rPr lang="en-US" altLang="en-US" sz="2400"/>
                  <a:t>taken from the elliptic group;</a:t>
                </a:r>
              </a:p>
              <a:p>
                <a:pPr lvl="1"/>
                <a:r>
                  <a:rPr lang="en-US" altLang="en-US" sz="2400"/>
                  <a:t>Others parameters (assure security)</a:t>
                </a:r>
              </a:p>
              <a:p>
                <a:r>
                  <a:rPr lang="en-US" altLang="en-US" sz="2400"/>
                  <a:t>Each user generates their public/private key pair</a:t>
                </a:r>
              </a:p>
              <a:p>
                <a:pPr lvl="1"/>
                <a:r>
                  <a:rPr lang="en-US" altLang="en-US" sz="2400"/>
                  <a:t>Private Key: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 [1,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/>
              </a:p>
              <a:p>
                <a:pPr lvl="1"/>
                <a:r>
                  <a:rPr lang="en-US" altLang="en-US" sz="2400"/>
                  <a:t>Public Key: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/>
              </a:p>
              <a:p>
                <a:pPr lvl="1"/>
                <a:endParaRPr lang="en-US" altLang="en-US" sz="2400"/>
              </a:p>
              <a:p>
                <a:pPr lvl="1"/>
                <a:endParaRPr lang="en-US" altLang="en-US" sz="2400"/>
              </a:p>
              <a:p>
                <a:endParaRPr lang="en-US" altLang="en-US" sz="2400"/>
              </a:p>
              <a:p>
                <a:pPr lvl="1"/>
                <a:endParaRPr lang="en-US" altLang="en-US" sz="2400"/>
              </a:p>
            </p:txBody>
          </p:sp>
        </mc:Choice>
        <mc:Fallback xmlns="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27022" y="1084368"/>
                <a:ext cx="9565522" cy="4967287"/>
              </a:xfrm>
              <a:blipFill>
                <a:blip r:embed="rId3"/>
                <a:stretch>
                  <a:fillRect l="-1275" t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666BA4A-8A0D-43FB-80EA-B2E40C8F0727}"/>
              </a:ext>
            </a:extLst>
          </p:cNvPr>
          <p:cNvSpPr/>
          <p:nvPr/>
        </p:nvSpPr>
        <p:spPr bwMode="auto">
          <a:xfrm rot="16200000">
            <a:off x="6928266" y="4196266"/>
            <a:ext cx="279392" cy="24482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8F2FB-318D-4468-9BC6-23BFBA027EBA}"/>
                  </a:ext>
                </a:extLst>
              </p:cNvPr>
              <p:cNvSpPr txBox="1"/>
              <p:nvPr/>
            </p:nvSpPr>
            <p:spPr>
              <a:xfrm>
                <a:off x="6600056" y="5522147"/>
                <a:ext cx="1270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times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8F2FB-318D-4468-9BC6-23BFBA02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5522147"/>
                <a:ext cx="1270091" cy="523220"/>
              </a:xfrm>
              <a:prstGeom prst="rect">
                <a:avLst/>
              </a:prstGeom>
              <a:blipFill>
                <a:blip r:embed="rId4"/>
                <a:stretch>
                  <a:fillRect t="-12791" r="-769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0C830A5-7A85-463F-BE22-B6F2905A6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68000"/>
            <a:ext cx="7772400" cy="792163"/>
          </a:xfrm>
        </p:spPr>
        <p:txBody>
          <a:bodyPr/>
          <a:lstStyle/>
          <a:p>
            <a:r>
              <a:rPr lang="en-US" altLang="en-US" sz="3600" b="1">
                <a:solidFill>
                  <a:schemeClr val="accent2"/>
                </a:solidFill>
              </a:rPr>
              <a:t>ECC 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0" y="1124744"/>
                <a:ext cx="9505056" cy="4967287"/>
              </a:xfrm>
            </p:spPr>
            <p:txBody>
              <a:bodyPr/>
              <a:lstStyle/>
              <a:p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:r>
                  <a:rPr lang="en-US" altLang="en-US" sz="28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wants to send to </a:t>
                </a:r>
                <a:r>
                  <a:rPr lang="en-US" altLang="en-US" sz="28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encrypted message.</a:t>
                </a:r>
              </a:p>
              <a:p>
                <a:pPr lvl="1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agree on a ECC curver and a base point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lvl="1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and Bob create public/private keys.</a:t>
                </a:r>
              </a:p>
              <a:p>
                <a:pPr lvl="2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a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b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b.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1124744"/>
                <a:ext cx="9505056" cy="4967287"/>
              </a:xfrm>
              <a:blipFill>
                <a:blip r:embed="rId3"/>
                <a:stretch>
                  <a:fillRect l="-1668" t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C4A43-4B73-6D04-C12D-A33AA78B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989C30C-3C43-E75C-7143-B9442CDFE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Warmup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7868632-4EC8-77CB-6447-7BC8EF7C6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268760"/>
            <a:ext cx="11017224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b="1">
                <a:solidFill>
                  <a:srgbClr val="FF0000"/>
                </a:solidFill>
              </a:rPr>
              <a:t>Agreement a symmetric key (AES) with a server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>
                <a:solidFill>
                  <a:srgbClr val="FF0000"/>
                </a:solidFill>
              </a:rPr>
              <a:t>1. RSA, or DHE?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>
                <a:solidFill>
                  <a:srgbClr val="FF0000"/>
                </a:solidFill>
              </a:rPr>
              <a:t>2. Setup system parameters?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>
                <a:solidFill>
                  <a:srgbClr val="FF0000"/>
                </a:solidFill>
              </a:rPr>
              <a:t>3. Exchange public keys or send AES Key encapsulation (RSA-based Encryption)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>
                <a:solidFill>
                  <a:srgbClr val="FF0000"/>
                </a:solidFill>
              </a:rPr>
              <a:t>4. Compute the AES session key?</a:t>
            </a:r>
          </a:p>
          <a:p>
            <a:pPr eaLnBrk="1" hangingPunct="1">
              <a:spcBef>
                <a:spcPct val="25000"/>
              </a:spcBef>
            </a:pPr>
            <a:endParaRPr lang="en-US" altLang="en-US">
              <a:solidFill>
                <a:srgbClr val="FF0000"/>
              </a:solidFill>
            </a:endParaRPr>
          </a:p>
          <a:p>
            <a:pPr eaLnBrk="1" hangingPunct="1">
              <a:spcBef>
                <a:spcPct val="25000"/>
              </a:spcBef>
            </a:pPr>
            <a:endParaRPr lang="en-GB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3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575" y="118578"/>
            <a:ext cx="6570663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ECC Cipher</a:t>
            </a:r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6">
            <a:extLst>
              <a:ext uri="{FF2B5EF4-FFF2-40B4-BE49-F238E27FC236}">
                <a16:creationId xmlns:a16="http://schemas.microsoft.com/office/drawing/2014/main" id="{25444A06-1D79-453E-BF4D-DA92355F3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00511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4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81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70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67674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401962" y="2926106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62" y="2926106"/>
                <a:ext cx="42660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703512" y="3555720"/>
                <a:ext cx="3086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Input: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555720"/>
                <a:ext cx="3086935" cy="523220"/>
              </a:xfrm>
              <a:prstGeom prst="rect">
                <a:avLst/>
              </a:prstGeom>
              <a:blipFill>
                <a:blip r:embed="rId6"/>
                <a:stretch>
                  <a:fillRect l="-355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2018211" y="5494356"/>
                <a:ext cx="4069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11" y="5494356"/>
                <a:ext cx="40697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>
            <a:off x="5984082" y="5494357"/>
            <a:ext cx="1264047" cy="149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5927636" y="4986057"/>
                <a:ext cx="11764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636" y="4986057"/>
                <a:ext cx="11764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7464153" y="4365104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Decrypt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7464153" y="4941169"/>
                <a:ext cx="452053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3" y="4941169"/>
                <a:ext cx="4520533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/>
              <p:nvPr/>
            </p:nvSpPr>
            <p:spPr>
              <a:xfrm>
                <a:off x="1266581" y="4183562"/>
                <a:ext cx="5100211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Select a random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𝑘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∈[1,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−1]</m:t>
                    </m:r>
                  </m:oMath>
                </a14:m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compute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81" y="4183562"/>
                <a:ext cx="5100211" cy="892552"/>
              </a:xfrm>
              <a:prstGeom prst="rect">
                <a:avLst/>
              </a:prstGeom>
              <a:blipFill>
                <a:blip r:embed="rId10"/>
                <a:stretch>
                  <a:fillRect t="-6122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22E3DB36-207E-4EF0-BA55-C1A14C0C983B}"/>
              </a:ext>
            </a:extLst>
          </p:cNvPr>
          <p:cNvSpPr/>
          <p:nvPr/>
        </p:nvSpPr>
        <p:spPr>
          <a:xfrm>
            <a:off x="1266115" y="5028885"/>
            <a:ext cx="51002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</a:t>
            </a:r>
          </a:p>
        </p:txBody>
      </p:sp>
    </p:spTree>
    <p:extLst>
      <p:ext uri="{BB962C8B-B14F-4D97-AF65-F5344CB8AC3E}">
        <p14:creationId xmlns:p14="http://schemas.microsoft.com/office/powerpoint/2010/main" val="165763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7AB79D5E-71B4-49C0-AA15-77B5FF9C1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942" y="-17976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ECC Diffie-Hellman (ECDHE)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0" y="1108077"/>
                <a:ext cx="7924800" cy="91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b="1"/>
                  <a:t>Public:</a:t>
                </a:r>
                <a:r>
                  <a:rPr lang="en-US" altLang="en-US" sz="2400"/>
                  <a:t> Elliptic curve and a point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=</a:t>
                </a:r>
                <a:r>
                  <a:rPr lang="en-US" altLang="en-US" sz="2400">
                    <a:latin typeface="Times-Roman" charset="0"/>
                  </a:rPr>
                  <a:t>(</a:t>
                </a:r>
                <a:r>
                  <a:rPr lang="en-US" altLang="en-US" sz="2400" err="1">
                    <a:latin typeface="Times-Roman" charset="0"/>
                  </a:rPr>
                  <a:t>x,y</a:t>
                </a:r>
                <a:r>
                  <a:rPr lang="en-US" altLang="en-US" sz="2400">
                    <a:latin typeface="Times-Roman" charset="0"/>
                  </a:rPr>
                  <a:t>)</a:t>
                </a:r>
                <a:r>
                  <a:rPr lang="en-US" altLang="en-US" sz="2400"/>
                  <a:t> on curve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1"/>
                  <a:t>Secret:</a:t>
                </a:r>
                <a:r>
                  <a:rPr lang="en-US" altLang="en-US" sz="2400"/>
                  <a:t> Alice’s </a:t>
                </a:r>
                <a:r>
                  <a:rPr lang="en-US" altLang="en-US" sz="2800">
                    <a:solidFill>
                      <a:srgbClr val="FF0000"/>
                    </a:solidFill>
                    <a:latin typeface="Times-Roman" charset="0"/>
                  </a:rPr>
                  <a:t>a</a:t>
                </a:r>
                <a:r>
                  <a:rPr lang="en-US" altLang="en-US" sz="2400"/>
                  <a:t> and Bob’s </a:t>
                </a:r>
                <a:r>
                  <a:rPr lang="en-US" altLang="en-US" sz="2800">
                    <a:solidFill>
                      <a:srgbClr val="FF0000"/>
                    </a:solidFill>
                    <a:latin typeface="Times-Roman" charset="0"/>
                  </a:rPr>
                  <a:t>b</a:t>
                </a:r>
                <a:endParaRPr lang="en-US" alt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0" y="1108077"/>
                <a:ext cx="7924800" cy="914400"/>
              </a:xfrm>
              <a:blipFill>
                <a:blip r:embed="rId4"/>
                <a:stretch>
                  <a:fillRect l="-1615" t="-17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660" name="Line 4">
            <a:extLst>
              <a:ext uri="{FF2B5EF4-FFF2-40B4-BE49-F238E27FC236}">
                <a16:creationId xmlns:a16="http://schemas.microsoft.com/office/drawing/2014/main" id="{D324B89B-A3E2-4FBA-8CA4-F87F524CB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0384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>
            <a:extLst>
              <a:ext uri="{FF2B5EF4-FFF2-40B4-BE49-F238E27FC236}">
                <a16:creationId xmlns:a16="http://schemas.microsoft.com/office/drawing/2014/main" id="{9E95DE4B-F952-4855-8DA0-BD8FD9312B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59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86B952B2-B990-4A9D-B75E-A790A50B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19464"/>
            <a:ext cx="1268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Alice, </a:t>
            </a:r>
            <a:r>
              <a:rPr lang="en-US" altLang="en-US" sz="2400">
                <a:latin typeface="Courier" pitchFamily="49" charset="0"/>
              </a:rPr>
              <a:t>A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845D27CA-A296-4D87-93F5-F8774133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191472"/>
            <a:ext cx="108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Bob, </a:t>
            </a:r>
            <a:r>
              <a:rPr lang="en-US" altLang="en-US" sz="2400">
                <a:latin typeface="Courier" pitchFamily="49" charset="0"/>
              </a:rPr>
              <a:t>B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188" y="2541589"/>
                <a:ext cx="17102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9188" y="2541589"/>
                <a:ext cx="171021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000" y="3124201"/>
                <a:ext cx="16042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40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3124201"/>
                <a:ext cx="1604285" cy="461665"/>
              </a:xfrm>
              <a:prstGeom prst="rect">
                <a:avLst/>
              </a:prstGeom>
              <a:blipFill>
                <a:blip r:embed="rId6"/>
                <a:stretch>
                  <a:fillRect l="-2662" t="-10667" r="-4563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0" y="4572000"/>
                <a:ext cx="7848600" cy="152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/>
              </a:p>
              <a:p>
                <a:pPr eaLnBrk="1" hangingPunct="1"/>
                <a:r>
                  <a:rPr lang="en-US" altLang="en-US" sz="2800"/>
                  <a:t>Bob computes </a:t>
                </a:r>
                <a:r>
                  <a:rPr lang="en-US" altLang="en-US" sz="2800">
                    <a:latin typeface="Times-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>
                  <a:latin typeface="Times-Roman" charset="0"/>
                </a:endParaRPr>
              </a:p>
              <a:p>
                <a:pPr eaLnBrk="1" hangingPunct="1"/>
                <a:r>
                  <a:rPr lang="en-US" altLang="en-US" sz="2800"/>
                  <a:t>These are the same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>
                  <a:latin typeface="Times-Roman" charset="0"/>
                </a:endParaRPr>
              </a:p>
            </p:txBody>
          </p:sp>
        </mc:Choice>
        <mc:Fallback xmlns="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572000"/>
                <a:ext cx="7848600" cy="1524000"/>
              </a:xfrm>
              <a:prstGeom prst="rect">
                <a:avLst/>
              </a:prstGeom>
              <a:blipFill>
                <a:blip r:embed="rId7"/>
                <a:stretch>
                  <a:fillRect l="-1399" t="-4000"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8667" name="Picture 11">
            <a:extLst>
              <a:ext uri="{FF2B5EF4-FFF2-40B4-BE49-F238E27FC236}">
                <a16:creationId xmlns:a16="http://schemas.microsoft.com/office/drawing/2014/main" id="{A04A098E-265B-4C68-A7E7-32BB67F8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7076"/>
            <a:ext cx="946150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8" name="Picture 12">
            <a:extLst>
              <a:ext uri="{FF2B5EF4-FFF2-40B4-BE49-F238E27FC236}">
                <a16:creationId xmlns:a16="http://schemas.microsoft.com/office/drawing/2014/main" id="{FAE1F2F4-B697-436E-BDF7-D3E7A3A2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6" y="2555800"/>
            <a:ext cx="1076325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/>
              <p:nvPr/>
            </p:nvSpPr>
            <p:spPr>
              <a:xfrm>
                <a:off x="2233624" y="2113692"/>
                <a:ext cx="1486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24" y="2113692"/>
                <a:ext cx="14861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/>
              <p:nvPr/>
            </p:nvSpPr>
            <p:spPr>
              <a:xfrm>
                <a:off x="8328248" y="2113692"/>
                <a:ext cx="1488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2113692"/>
                <a:ext cx="14881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2741559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utoUpdateAnimBg="0"/>
      <p:bldP spid="198665" grpId="0" autoUpdateAnimBg="0"/>
      <p:bldP spid="1986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003" y="216238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/>
              <a:t>Diffie-Hellman </a:t>
            </a:r>
            <a:r>
              <a:rPr sz="3530" spc="-55"/>
              <a:t>key </a:t>
            </a:r>
            <a:r>
              <a:rPr sz="3530" spc="-70"/>
              <a:t>exchange </a:t>
            </a:r>
            <a:r>
              <a:rPr lang="en-US" sz="3530" spc="-81"/>
              <a:t>attack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0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81" y="195341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/>
              <a:t>Diffie-Hellman </a:t>
            </a:r>
            <a:r>
              <a:rPr sz="3530" spc="-55"/>
              <a:t>key </a:t>
            </a:r>
            <a:r>
              <a:rPr sz="3530" spc="-70"/>
              <a:t>exchange </a:t>
            </a:r>
            <a:r>
              <a:rPr lang="en-US" sz="3530" spc="-81"/>
              <a:t>attack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9687030" y="993806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768369" y="118936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/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/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22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F165E42-E075-4E75-B9EC-2177806D8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Why use ECC?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CFFD842-74A8-4BB6-BAB0-9A526DFCA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we analyze Cryptosystems?</a:t>
            </a:r>
          </a:p>
          <a:p>
            <a:pPr lvl="1"/>
            <a:r>
              <a:rPr lang="en-US" altLang="en-US"/>
              <a:t>How difficult is the </a:t>
            </a:r>
            <a:r>
              <a:rPr lang="en-US" altLang="en-US">
                <a:solidFill>
                  <a:srgbClr val="FF3300"/>
                </a:solidFill>
              </a:rPr>
              <a:t>underlying problem</a:t>
            </a:r>
            <a:r>
              <a:rPr lang="en-US" altLang="en-US"/>
              <a:t> that it is based upon</a:t>
            </a:r>
          </a:p>
          <a:p>
            <a:pPr lvl="2"/>
            <a:r>
              <a:rPr lang="en-US" altLang="en-US"/>
              <a:t>RSA – Integer Factorization</a:t>
            </a:r>
          </a:p>
          <a:p>
            <a:pPr lvl="2"/>
            <a:r>
              <a:rPr lang="en-US" altLang="en-US"/>
              <a:t>DH – Discrete Logarithms</a:t>
            </a:r>
          </a:p>
          <a:p>
            <a:pPr lvl="2"/>
            <a:r>
              <a:rPr lang="en-US" altLang="en-US"/>
              <a:t>ECC - Elliptic Curve Discrete Logarithm problem</a:t>
            </a:r>
          </a:p>
          <a:p>
            <a:pPr lvl="1"/>
            <a:r>
              <a:rPr lang="en-US" altLang="en-US"/>
              <a:t>How do we measure difficulty?</a:t>
            </a:r>
          </a:p>
          <a:p>
            <a:pPr lvl="2"/>
            <a:r>
              <a:rPr lang="en-US" altLang="en-US"/>
              <a:t>We examine the algorithms used to solve these problems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82B0E63-D2A4-442F-84F3-1242230A4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Applications of ECC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EBAF2C1-F8AD-4C1D-88CB-9DD8AFC3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063285"/>
            <a:ext cx="11639128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/>
              <a:t>Many devices are small and have limited storage and computational power</a:t>
            </a:r>
          </a:p>
          <a:p>
            <a:pPr>
              <a:lnSpc>
                <a:spcPct val="150000"/>
              </a:lnSpc>
            </a:pPr>
            <a:r>
              <a:rPr lang="en-US" altLang="en-US" sz="2800"/>
              <a:t>Where can we apply ECC?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/>
              <a:t>Wireless communication devices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Smart cards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Web servers that need to handle many encryption sessions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/>
              <a:t>Any application where security is needed but lacks the power, storage and computational power that is necessary for our current cryptosystems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A44EA48-9FBE-445B-9871-C5966C7B0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Benefits of ECC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B04DFB7-156F-475E-8EFF-F87E1E796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76123"/>
            <a:ext cx="1127760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Same benefits of the other cryptosystems: confidentiality, integrity, authentication and non-repudiation but…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Shorter key lengths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Encryption, Decryption and Signature Verification speed up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Storage and bandwidth savings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197BA73-CB1C-4A18-A7C4-7E6D70E26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9616" y="9636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Security of ECC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BEEBFDF-D649-4D5E-86CA-50D6757687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229" y="1179964"/>
            <a:ext cx="5256584" cy="4525963"/>
          </a:xfrm>
        </p:spPr>
        <p:txBody>
          <a:bodyPr/>
          <a:lstStyle/>
          <a:p>
            <a:r>
              <a:rPr lang="en-US" altLang="en-US" sz="2800"/>
              <a:t>To </a:t>
            </a:r>
            <a:r>
              <a:rPr lang="en-US" altLang="en-US" sz="2800" b="1">
                <a:solidFill>
                  <a:srgbClr val="FF3300"/>
                </a:solidFill>
              </a:rPr>
              <a:t>protect</a:t>
            </a:r>
            <a:r>
              <a:rPr lang="en-US" altLang="en-US" sz="2800"/>
              <a:t> a 128 bit AES key it would take a:</a:t>
            </a:r>
          </a:p>
          <a:p>
            <a:pPr lvl="1"/>
            <a:r>
              <a:rPr lang="en-US" altLang="en-US" sz="2400"/>
              <a:t> RSA Key Size: 3072 bits</a:t>
            </a:r>
          </a:p>
          <a:p>
            <a:pPr lvl="1"/>
            <a:r>
              <a:rPr lang="en-US" altLang="en-US" sz="2400"/>
              <a:t>ECC Key Size: 256 bits</a:t>
            </a:r>
          </a:p>
          <a:p>
            <a:r>
              <a:rPr lang="en-US" altLang="en-US" sz="2800"/>
              <a:t>How do we strengthen RSA?</a:t>
            </a:r>
          </a:p>
          <a:p>
            <a:pPr lvl="1"/>
            <a:r>
              <a:rPr lang="en-US" altLang="en-US" sz="2400"/>
              <a:t>Increase the key length</a:t>
            </a:r>
          </a:p>
          <a:p>
            <a:r>
              <a:rPr lang="en-US" altLang="en-US" sz="2800" b="1">
                <a:solidFill>
                  <a:srgbClr val="FF3300"/>
                </a:solidFill>
              </a:rPr>
              <a:t>Impractical?</a:t>
            </a:r>
            <a:r>
              <a:rPr lang="en-US" altLang="en-US" sz="2800"/>
              <a:t>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FA20092-68FF-4BD3-A60F-2372FA8ABC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1609525"/>
              </p:ext>
            </p:extLst>
          </p:nvPr>
        </p:nvGraphicFramePr>
        <p:xfrm>
          <a:off x="5562601" y="1152636"/>
          <a:ext cx="4870375" cy="530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35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Symmetric Encryption</a:t>
                      </a:r>
                      <a:r>
                        <a:rPr lang="en-US" baseline="0"/>
                        <a:t> (Key Size in bits)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RSA and </a:t>
                      </a:r>
                      <a:r>
                        <a:rPr lang="en-US" err="1"/>
                        <a:t>Diffie</a:t>
                      </a:r>
                      <a:r>
                        <a:rPr lang="en-US"/>
                        <a:t>-Hellman (modulus</a:t>
                      </a:r>
                      <a:r>
                        <a:rPr lang="en-US" baseline="0"/>
                        <a:t> size in bits)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ECC Key Size in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0A43628-D222-497E-B990-41E4DE2E8B69}"/>
              </a:ext>
            </a:extLst>
          </p:cNvPr>
          <p:cNvSpPr txBox="1"/>
          <p:nvPr/>
        </p:nvSpPr>
        <p:spPr>
          <a:xfrm>
            <a:off x="10505014" y="44371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24604-BF7A-4CAF-B631-FEC2D4257388}"/>
              </a:ext>
            </a:extLst>
          </p:cNvPr>
          <p:cNvSpPr txBox="1"/>
          <p:nvPr/>
        </p:nvSpPr>
        <p:spPr>
          <a:xfrm>
            <a:off x="10488488" y="50660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3C6FC-122A-4750-A146-146C1FBB8C5E}"/>
              </a:ext>
            </a:extLst>
          </p:cNvPr>
          <p:cNvSpPr txBox="1"/>
          <p:nvPr/>
        </p:nvSpPr>
        <p:spPr>
          <a:xfrm>
            <a:off x="10488488" y="5733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3D2F-51C6-4C44-BF7A-680AD1C8D33E}"/>
              </a:ext>
            </a:extLst>
          </p:cNvPr>
          <p:cNvSpPr/>
          <p:nvPr/>
        </p:nvSpPr>
        <p:spPr>
          <a:xfrm>
            <a:off x="1016841" y="4812397"/>
            <a:ext cx="3566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https://nvlpubs.nist.gov/nistpubs/SpecialPublications/NIST.SP.800-57pt1r5.pdf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A6BCF122-788E-4848-9B4D-880F388AA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860" y="487043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7E0F578-ACEA-4DF9-80DF-70D293662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B0604030504040204" pitchFamily="18" charset="-120"/>
              </a:rPr>
              <a:t>Summary of ECC</a:t>
            </a:r>
            <a:endParaRPr lang="en-AU" altLang="zh-TW" b="1">
              <a:solidFill>
                <a:schemeClr val="accent2"/>
              </a:solidFill>
              <a:ea typeface="新細明體" panose="020B0604030504040204" pitchFamily="18" charset="-120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5AACC96-9AB4-449F-B9FF-B8A17728F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problem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 analogous to discrete log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Q=kG, where Q,G belong to a prime curve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US" b="1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,G 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“easy” to compute 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given Q,G 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“hard” to find k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	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as the elliptic curve logarithm problem</a:t>
            </a:r>
          </a:p>
          <a:p>
            <a:pPr lvl="2">
              <a:lnSpc>
                <a:spcPct val="15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 must be large enough</a:t>
            </a:r>
            <a:endParaRPr lang="en-US" altLang="zh-TW" sz="2800" b="1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ECC security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relies on elliptic curve logarithm problem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factoring, can use much smaller key sizes than with RSA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 altLang="en-US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similar security ECC offers significant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computational 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0" y="56065"/>
            <a:ext cx="9472057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Implementation the </a:t>
            </a:r>
            <a:r>
              <a:rPr lang="en-US" altLang="en-US" sz="3600" spc="-450">
                <a:ea typeface="ヒラギノ角ゴ Pro W3" charset="-128"/>
              </a:rPr>
              <a:t>R S </a:t>
            </a:r>
            <a:r>
              <a:rPr lang="en-US" altLang="en-US" sz="3600">
                <a:ea typeface="ヒラギノ角ゴ Pro W3" charset="-128"/>
              </a:rPr>
              <a:t>A Algorithm (review)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3B371-479F-46D4-B8F9-F4FC5EB3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17368"/>
            <a:ext cx="9721080" cy="317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F189E-9580-43CA-87BD-FB088672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8" y="3967142"/>
            <a:ext cx="8871667" cy="1372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9DD4B-2538-4140-979C-E9DEAC3A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99" y="5340038"/>
            <a:ext cx="7128793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/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D6CB40-BF80-4CF6-A4A6-15540B9376F6}"/>
              </a:ext>
            </a:extLst>
          </p:cNvPr>
          <p:cNvCxnSpPr>
            <a:cxnSpLocks/>
          </p:cNvCxnSpPr>
          <p:nvPr/>
        </p:nvCxnSpPr>
        <p:spPr bwMode="auto">
          <a:xfrm>
            <a:off x="8112224" y="5340039"/>
            <a:ext cx="0" cy="1066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52155-4789-4B8A-99BC-C2B60C22F612}"/>
              </a:ext>
            </a:extLst>
          </p:cNvPr>
          <p:cNvCxnSpPr/>
          <p:nvPr/>
        </p:nvCxnSpPr>
        <p:spPr bwMode="auto">
          <a:xfrm>
            <a:off x="9048328" y="2852936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/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DF3062-A4D2-A897-CA0C-6D3224C96649}"/>
              </a:ext>
            </a:extLst>
          </p:cNvPr>
          <p:cNvSpPr txBox="1"/>
          <p:nvPr/>
        </p:nvSpPr>
        <p:spPr>
          <a:xfrm>
            <a:off x="8741590" y="3212976"/>
            <a:ext cx="360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nux Libertine"/>
              </a:rPr>
              <a:t>Carmichael's theorem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A3567-9537-5740-8B55-0757DF39BE06}"/>
              </a:ext>
            </a:extLst>
          </p:cNvPr>
          <p:cNvSpPr txBox="1"/>
          <p:nvPr/>
        </p:nvSpPr>
        <p:spPr>
          <a:xfrm>
            <a:off x="4070314" y="1609636"/>
            <a:ext cx="411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Fermat's little theorem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B3581-C33A-50DA-C457-8443EF3B3A33}"/>
              </a:ext>
            </a:extLst>
          </p:cNvPr>
          <p:cNvSpPr txBox="1"/>
          <p:nvPr/>
        </p:nvSpPr>
        <p:spPr>
          <a:xfrm>
            <a:off x="2724632" y="2825454"/>
            <a:ext cx="3443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λ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(</a:t>
            </a:r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) = lcm(</a:t>
            </a:r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p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 − 1, </a:t>
            </a:r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q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 − 1)</a:t>
            </a:r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6249EE5-2940-3BE1-524A-E51C64F80AFD}"/>
              </a:ext>
            </a:extLst>
          </p:cNvPr>
          <p:cNvSpPr/>
          <p:nvPr/>
        </p:nvSpPr>
        <p:spPr bwMode="auto">
          <a:xfrm>
            <a:off x="3503712" y="2348880"/>
            <a:ext cx="216024" cy="4765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C31195-786B-3C95-5394-A26F93B8DB16}"/>
                  </a:ext>
                </a:extLst>
              </p:cNvPr>
              <p:cNvSpPr txBox="1"/>
              <p:nvPr/>
            </p:nvSpPr>
            <p:spPr>
              <a:xfrm>
                <a:off x="9035610" y="3628298"/>
                <a:ext cx="31127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C31195-786B-3C95-5394-A26F93B8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10" y="3628298"/>
                <a:ext cx="311271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41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0" y="56065"/>
            <a:ext cx="9832097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Implementation The </a:t>
            </a:r>
            <a:r>
              <a:rPr lang="en-US" altLang="en-US" sz="3600" spc="-450">
                <a:ea typeface="ヒラギノ角ゴ Pro W3" charset="-128"/>
              </a:rPr>
              <a:t>R S </a:t>
            </a:r>
            <a:r>
              <a:rPr lang="en-US" altLang="en-US" sz="3600">
                <a:ea typeface="ヒラギノ角ゴ Pro W3" charset="-128"/>
              </a:rPr>
              <a:t>A Algorithm ((review) 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32A8B-39F2-B7D9-2522-EF942C8168C3}"/>
              </a:ext>
            </a:extLst>
          </p:cNvPr>
          <p:cNvSpPr txBox="1"/>
          <p:nvPr/>
        </p:nvSpPr>
        <p:spPr>
          <a:xfrm>
            <a:off x="335360" y="822522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Generalization of Fermat's little theorem</a:t>
            </a:r>
            <a:endParaRPr lang="en-US" sz="3600" b="1" i="0">
              <a:solidFill>
                <a:srgbClr val="000000"/>
              </a:solidFill>
              <a:effectLst/>
              <a:highlight>
                <a:srgbClr val="FFFFFF"/>
              </a:highlight>
              <a:latin typeface="Linux Libertine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4D4D78-21C9-541A-A214-E95B2A550A39}"/>
              </a:ext>
            </a:extLst>
          </p:cNvPr>
          <p:cNvCxnSpPr/>
          <p:nvPr/>
        </p:nvCxnSpPr>
        <p:spPr bwMode="auto">
          <a:xfrm>
            <a:off x="5591944" y="981954"/>
            <a:ext cx="0" cy="5270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/>
              <p:nvPr/>
            </p:nvSpPr>
            <p:spPr>
              <a:xfrm>
                <a:off x="6096000" y="821320"/>
                <a:ext cx="52688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=15,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={0,1,2,…15}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21320"/>
                <a:ext cx="52688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3FC77BE-6945-85C2-9AB1-4ED77611C3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68010" y="2461416"/>
              <a:ext cx="4680519" cy="3523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1265212731"/>
                        </a:ext>
                      </a:extLst>
                    </a:gridCol>
                    <a:gridCol w="1464162">
                      <a:extLst>
                        <a:ext uri="{9D8B030D-6E8A-4147-A177-3AD203B41FA5}">
                          <a16:colId xmlns:a16="http://schemas.microsoft.com/office/drawing/2014/main" val="365496082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36001334"/>
                        </a:ext>
                      </a:extLst>
                    </a:gridCol>
                  </a:tblGrid>
                  <a:tr h="3832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15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15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568456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909901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05714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0607050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74002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276595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68776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97614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5532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3FC77BE-6945-85C2-9AB1-4ED77611C3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68010" y="2461416"/>
              <a:ext cx="4680519" cy="3523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1265212731"/>
                        </a:ext>
                      </a:extLst>
                    </a:gridCol>
                    <a:gridCol w="1464162">
                      <a:extLst>
                        <a:ext uri="{9D8B030D-6E8A-4147-A177-3AD203B41FA5}">
                          <a16:colId xmlns:a16="http://schemas.microsoft.com/office/drawing/2014/main" val="365496082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360013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68" t="-1333" r="-183456" b="-6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3278" t="-1333" r="-107054" b="-6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781" t="-1333" r="-781" b="-68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68456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909901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05714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0607050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74002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276595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68776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97614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5532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F324A-4323-4755-3159-98C53C09E427}"/>
                  </a:ext>
                </a:extLst>
              </p:cNvPr>
              <p:cNvSpPr txBox="1"/>
              <p:nvPr/>
            </p:nvSpPr>
            <p:spPr>
              <a:xfrm>
                <a:off x="446068" y="1347144"/>
                <a:ext cx="468052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𝑙𝑐𝑚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−1)?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F324A-4323-4755-3159-98C53C09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1347144"/>
                <a:ext cx="4680520" cy="954107"/>
              </a:xfrm>
              <a:prstGeom prst="rect">
                <a:avLst/>
              </a:prstGeom>
              <a:blipFill>
                <a:blip r:embed="rId5"/>
                <a:stretch>
                  <a:fillRect t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A9189-2315-AC62-870E-C1C849560F97}"/>
                  </a:ext>
                </a:extLst>
              </p:cNvPr>
              <p:cNvSpPr txBox="1"/>
              <p:nvPr/>
            </p:nvSpPr>
            <p:spPr>
              <a:xfrm>
                <a:off x="5879976" y="1318264"/>
                <a:ext cx="609420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=3.5=15,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𝑙𝑐𝑚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A9189-2315-AC62-870E-C1C849560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318264"/>
                <a:ext cx="6094201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99EAF0-5813-E359-3444-F990A1E125CC}"/>
              </a:ext>
            </a:extLst>
          </p:cNvPr>
          <p:cNvCxnSpPr/>
          <p:nvPr/>
        </p:nvCxnSpPr>
        <p:spPr bwMode="auto">
          <a:xfrm>
            <a:off x="374184" y="3492440"/>
            <a:ext cx="52508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C1E13A-D01F-687C-1090-177F0C181C4C}"/>
                  </a:ext>
                </a:extLst>
              </p:cNvPr>
              <p:cNvSpPr txBox="1"/>
              <p:nvPr/>
            </p:nvSpPr>
            <p:spPr>
              <a:xfrm>
                <a:off x="456541" y="2387594"/>
                <a:ext cx="5086091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/>
              </a:p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C1E13A-D01F-687C-1090-177F0C181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" y="2387594"/>
                <a:ext cx="5086091" cy="9743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/>
              <p:nvPr/>
            </p:nvSpPr>
            <p:spPr>
              <a:xfrm>
                <a:off x="505428" y="3573016"/>
                <a:ext cx="2029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28" y="3573016"/>
                <a:ext cx="20295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/>
              <p:nvPr/>
            </p:nvSpPr>
            <p:spPr>
              <a:xfrm>
                <a:off x="392704" y="4125493"/>
                <a:ext cx="4524059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04" y="4125493"/>
                <a:ext cx="4524059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/>
              <p:nvPr/>
            </p:nvSpPr>
            <p:spPr>
              <a:xfrm>
                <a:off x="-164262" y="4711184"/>
                <a:ext cx="5160181" cy="1451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262" y="4711184"/>
                <a:ext cx="5160181" cy="14514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6A80A9D-E54E-8205-2CA4-4FA7B2E664E6}"/>
              </a:ext>
            </a:extLst>
          </p:cNvPr>
          <p:cNvSpPr txBox="1"/>
          <p:nvPr/>
        </p:nvSpPr>
        <p:spPr>
          <a:xfrm>
            <a:off x="278821" y="6093296"/>
            <a:ext cx="6174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ym typeface="Wingdings" panose="05000000000000000000" pitchFamily="2" charset="2"/>
              </a:rPr>
              <a:t> Openssl_key_geneeration.txt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2296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1" y="56065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Implementation The </a:t>
            </a:r>
            <a:r>
              <a:rPr lang="en-US" altLang="en-US" sz="3600" spc="-450">
                <a:ea typeface="ヒラギノ角ゴ Pro W3" charset="-128"/>
              </a:rPr>
              <a:t>R S </a:t>
            </a:r>
            <a:r>
              <a:rPr lang="en-US" altLang="en-US" sz="3600">
                <a:ea typeface="ヒラギノ角ゴ Pro W3" charset="-128"/>
              </a:rPr>
              <a:t>A Algorithm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4D4D78-21C9-541A-A214-E95B2A550A39}"/>
              </a:ext>
            </a:extLst>
          </p:cNvPr>
          <p:cNvCxnSpPr>
            <a:cxnSpLocks/>
          </p:cNvCxnSpPr>
          <p:nvPr/>
        </p:nvCxnSpPr>
        <p:spPr bwMode="auto">
          <a:xfrm flipH="1">
            <a:off x="167680" y="2492896"/>
            <a:ext cx="118566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/>
              <p:nvPr/>
            </p:nvSpPr>
            <p:spPr>
              <a:xfrm>
                <a:off x="5568962" y="1811700"/>
                <a:ext cx="52688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62" y="1811700"/>
                <a:ext cx="52688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/>
              <p:nvPr/>
            </p:nvSpPr>
            <p:spPr>
              <a:xfrm>
                <a:off x="534229" y="1196752"/>
                <a:ext cx="2029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9" y="1196752"/>
                <a:ext cx="20295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/>
              <p:nvPr/>
            </p:nvSpPr>
            <p:spPr>
              <a:xfrm>
                <a:off x="421505" y="2760038"/>
                <a:ext cx="4524059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5" y="2760038"/>
                <a:ext cx="4524059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/>
              <p:nvPr/>
            </p:nvSpPr>
            <p:spPr>
              <a:xfrm>
                <a:off x="534229" y="3444234"/>
                <a:ext cx="5160181" cy="1451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9" y="3444234"/>
                <a:ext cx="5160181" cy="1451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C653C6-5034-7516-63F5-A7A3B93707F5}"/>
              </a:ext>
            </a:extLst>
          </p:cNvPr>
          <p:cNvSpPr txBox="1"/>
          <p:nvPr/>
        </p:nvSpPr>
        <p:spPr>
          <a:xfrm>
            <a:off x="5879976" y="1052736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Encrypt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B0618-0889-A816-0741-5EF855005C10}"/>
              </a:ext>
            </a:extLst>
          </p:cNvPr>
          <p:cNvSpPr txBox="1"/>
          <p:nvPr/>
        </p:nvSpPr>
        <p:spPr>
          <a:xfrm>
            <a:off x="5879976" y="2833772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Decrypt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8D11E-8153-A4FD-6672-FE0E5EE6734A}"/>
                  </a:ext>
                </a:extLst>
              </p:cNvPr>
              <p:cNvSpPr txBox="1"/>
              <p:nvPr/>
            </p:nvSpPr>
            <p:spPr>
              <a:xfrm>
                <a:off x="6417880" y="3332805"/>
                <a:ext cx="3894746" cy="530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!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8D11E-8153-A4FD-6672-FE0E5EE6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0" y="3332805"/>
                <a:ext cx="3894746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F9FD1C-953D-8CB4-4BDF-380DE9E230B6}"/>
                  </a:ext>
                </a:extLst>
              </p:cNvPr>
              <p:cNvSpPr txBox="1"/>
              <p:nvPr/>
            </p:nvSpPr>
            <p:spPr>
              <a:xfrm>
                <a:off x="6672064" y="4017685"/>
                <a:ext cx="4577927" cy="1848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F9FD1C-953D-8CB4-4BDF-380DE9E2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017685"/>
                <a:ext cx="4577927" cy="1848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EDFF4D-36B6-5D2F-B942-EC7DE0E5D27C}"/>
              </a:ext>
            </a:extLst>
          </p:cNvPr>
          <p:cNvCxnSpPr/>
          <p:nvPr/>
        </p:nvCxnSpPr>
        <p:spPr bwMode="auto">
          <a:xfrm flipV="1">
            <a:off x="6023992" y="4005064"/>
            <a:ext cx="540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7AE699-80F3-C9EE-B566-B80DB07D39F8}"/>
              </a:ext>
            </a:extLst>
          </p:cNvPr>
          <p:cNvSpPr txBox="1"/>
          <p:nvPr/>
        </p:nvSpPr>
        <p:spPr>
          <a:xfrm>
            <a:off x="6528048" y="5949280"/>
            <a:ext cx="5663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ym typeface="Wingdings" panose="05000000000000000000" pitchFamily="2" charset="2"/>
              </a:rPr>
              <a:t> </a:t>
            </a:r>
            <a:r>
              <a:rPr lang="en-US" b="1"/>
              <a:t>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22945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168" y="264248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1524000" y="1202743"/>
                <a:ext cx="9144000" cy="2523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>
                    <a:solidFill>
                      <a:schemeClr val="accent2"/>
                    </a:solidFill>
                  </a:rPr>
                  <a:t> </a:t>
                </a:r>
                <a:r>
                  <a:rPr lang="en-US" b="1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000">
                    <a:ea typeface="Cambria Math" panose="02040503050406030204" pitchFamily="18" charset="0"/>
                  </a:rPr>
                  <a:t> </a:t>
                </a:r>
                <a:r>
                  <a:rPr lang="en-US" sz="30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why?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02743"/>
                <a:ext cx="9144000" cy="2523768"/>
              </a:xfrm>
              <a:prstGeom prst="rect">
                <a:avLst/>
              </a:prstGeom>
              <a:blipFill>
                <a:blip r:embed="rId3"/>
                <a:stretch>
                  <a:fillRect l="-1333" t="-2415" r="-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5159897" y="148478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1559496" y="4008552"/>
                <a:ext cx="8496944" cy="1931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008552"/>
                <a:ext cx="8496944" cy="1931876"/>
              </a:xfrm>
              <a:prstGeom prst="rect">
                <a:avLst/>
              </a:prstGeom>
              <a:blipFill>
                <a:blip r:embed="rId4"/>
                <a:stretch>
                  <a:fillRect l="-1722" t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3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38335" y="3772948"/>
            <a:ext cx="3501440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96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44255" y="1840996"/>
            <a:ext cx="1446361" cy="97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13777" y="1979277"/>
            <a:ext cx="956107" cy="97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887707" y="1429654"/>
            <a:ext cx="8176670" cy="1364492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997952" y="2784588"/>
            <a:ext cx="8854874" cy="1364492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1431" y="955770"/>
            <a:ext cx="10981219" cy="794492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lang="en-US" sz="2400">
                <a:latin typeface="Cambria Math"/>
                <a:cs typeface="Cambria Math"/>
              </a:rPr>
              <a:t>p</a:t>
            </a:r>
            <a:r>
              <a:rPr sz="2400">
                <a:latin typeface="Cambria Math"/>
                <a:cs typeface="Cambria Math"/>
              </a:rPr>
              <a:t> =</a:t>
            </a:r>
            <a:r>
              <a:rPr sz="2400" spc="-99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400">
                <a:latin typeface="Cambria Math"/>
                <a:cs typeface="Cambria Math"/>
              </a:rPr>
              <a:t>𝑔  =</a:t>
            </a:r>
            <a:r>
              <a:rPr sz="2400" spc="-125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9256" y="3777802"/>
            <a:ext cx="2942744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400" spc="9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7623" y="1724275"/>
            <a:ext cx="8108837" cy="656234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37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400" spc="55" baseline="27777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4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=</a:t>
            </a:r>
            <a:r>
              <a:rPr sz="1800" spc="-84">
                <a:latin typeface="Cambria Math"/>
                <a:cs typeface="Cambria Math"/>
              </a:rPr>
              <a:t> </a:t>
            </a:r>
            <a:r>
              <a:rPr sz="1800" spc="-4">
                <a:latin typeface="Cambria Math"/>
                <a:cs typeface="Cambria Math"/>
              </a:rPr>
              <a:t>78467374529422653579754596319852702575499692980085777948593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90" y="5337548"/>
            <a:ext cx="4288496" cy="99478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44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2400" spc="65" baseline="27777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24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chemeClr val="accent2"/>
                </a:solidFill>
                <a:latin typeface="Cambria Math"/>
                <a:cs typeface="Cambria Math"/>
              </a:rPr>
              <a:t> =</a:t>
            </a:r>
            <a:r>
              <a:rPr sz="2400" spc="168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000" spc="-4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75" y="3137084"/>
            <a:ext cx="7886820" cy="66905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400">
                <a:latin typeface="Cambria Math"/>
                <a:cs typeface="Cambria Math"/>
              </a:rPr>
              <a:t> </a:t>
            </a:r>
            <a:r>
              <a:rPr lang="en-US" sz="24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4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4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400" spc="-59">
                <a:solidFill>
                  <a:srgbClr val="FF0000"/>
                </a:solidFill>
                <a:latin typeface="Segoe UI"/>
                <a:cs typeface="Segoe UI"/>
              </a:rPr>
              <a:t> p =</a:t>
            </a:r>
          </a:p>
          <a:p>
            <a:pPr marL="28019">
              <a:spcBef>
                <a:spcPts val="77"/>
              </a:spcBef>
            </a:pPr>
            <a:r>
              <a:rPr sz="1800" spc="-4">
                <a:latin typeface="Cambria Math"/>
                <a:cs typeface="Cambria Math"/>
              </a:rPr>
              <a:t>560048104293218128667441021342483133802626271394299410128798</a:t>
            </a:r>
            <a:endParaRPr sz="180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9862" y="-19400"/>
            <a:ext cx="9694690" cy="914400"/>
          </a:xfrm>
        </p:spPr>
        <p:txBody>
          <a:bodyPr/>
          <a:lstStyle/>
          <a:p>
            <a:r>
              <a:rPr lang="en-US" altLang="en-US"/>
              <a:t>Diffie-Hellman exchange Protocol (DHE)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/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(</m:t>
                            </m:r>
                            <m:r>
                              <a:rPr lang="en-US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𝑏</m:t>
                            </m:r>
                          </m:sup>
                        </m:sSup>
                        <m: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pc="44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𝑚𝑜𝑑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/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(</m:t>
                              </m:r>
                              <m:r>
                                <a:rPr lang="en-US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pc="44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Computational hardness assumptions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/>
              <p:nvPr/>
            </p:nvSpPr>
            <p:spPr>
              <a:xfrm>
                <a:off x="980899" y="1432072"/>
                <a:ext cx="8213977" cy="460318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Integer factorization Problem ;</a:t>
                </a:r>
              </a:p>
              <a:p>
                <a:pPr marL="88265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spc="20">
                    <a:latin typeface="Cambria Math"/>
                    <a:cs typeface="Cambria Math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i="1" spc="20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b="0" i="1" spc="2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(=</m:t>
                    </m:r>
                    <m:r>
                      <a:rPr lang="en-US" i="1" spc="165" baseline="27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.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𝑞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Cambria Math"/>
                      </a:rPr>
                      <m:t>)</m:t>
                    </m:r>
                    <m:r>
                      <a:rPr lang="en-US" i="1" spc="-5" dirty="0" smtClean="0">
                        <a:latin typeface="Cambria Math" panose="02040503050406030204" pitchFamily="18" charset="0"/>
                        <a:cs typeface="Cambria Math"/>
                      </a:rPr>
                      <m:t>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 (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)=(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</m:t>
                    </m:r>
                  </m:oMath>
                </a14:m>
                <a:r>
                  <a:rPr lang="en-US" i="0">
                    <a:latin typeface="+mj-lt"/>
                    <a:cs typeface="Cambria Math"/>
                    <a:sym typeface="Euclid Symbol" panose="05050102010706020507" pitchFamily="18" charset="2"/>
                  </a:rPr>
                  <a:t>)</a:t>
                </a:r>
                <a:endParaRPr lang="en-US">
                  <a:latin typeface="Cambria Math"/>
                  <a:cs typeface="Cambria Math"/>
                </a:endParaRPr>
              </a:p>
              <a:p>
                <a:pPr marL="88265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endParaRPr lang="en-US" b="1" spc="-10">
                  <a:latin typeface="Segoe UI Light"/>
                  <a:cs typeface="Segoe UI Light"/>
                </a:endParaRPr>
              </a:p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Discrete </a:t>
                </a:r>
                <a:r>
                  <a:rPr lang="en-US" b="1" spc="-5">
                    <a:latin typeface="Segoe UI Light"/>
                    <a:cs typeface="Segoe UI Light"/>
                  </a:rPr>
                  <a:t>Log</a:t>
                </a:r>
                <a:r>
                  <a:rPr lang="en-US" b="1" spc="175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Problem</a:t>
                </a:r>
                <a:r>
                  <a:rPr lang="en-US" b="1" spc="10">
                    <a:latin typeface="Segoe UI Light"/>
                    <a:cs typeface="Segoe UI Light"/>
                  </a:rPr>
                  <a:t> </a:t>
                </a:r>
                <a:r>
                  <a:rPr lang="en-US" b="1" spc="-5">
                    <a:latin typeface="Segoe UI Light"/>
                    <a:cs typeface="Segoe UI Light"/>
                  </a:rPr>
                  <a:t>(DLP): </a:t>
                </a:r>
              </a:p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300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i="1" spc="165" baseline="2710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i="1" spc="-5" dirty="0">
                          <a:latin typeface="Cambria Math" panose="02040503050406030204" pitchFamily="18" charset="0"/>
                          <a:cs typeface="Cambria Math"/>
                        </a:rPr>
                        <m:t>↦</m:t>
                      </m:r>
                      <m:r>
                        <a:rPr lang="en-US" sz="3000" i="1" spc="-225" dirty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i="1" spc="-5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</m:oMath>
                  </m:oMathPara>
                </a14:m>
                <a:endParaRPr lang="en-US" sz="3000">
                  <a:latin typeface="Cambria Math"/>
                  <a:cs typeface="Cambria Math"/>
                </a:endParaRPr>
              </a:p>
              <a:p>
                <a:pPr>
                  <a:spcBef>
                    <a:spcPts val="5"/>
                  </a:spcBef>
                  <a:buFont typeface="Arial"/>
                  <a:buChar char="•"/>
                </a:pPr>
                <a:endParaRPr lang="en-US" sz="3500">
                  <a:latin typeface="Cambria Math"/>
                  <a:cs typeface="Cambria Math"/>
                </a:endParaRPr>
              </a:p>
              <a:p>
                <a:pPr marL="431800" indent="-343535"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</a:tabLst>
                </a:pPr>
                <a:r>
                  <a:rPr lang="en-US" b="1" spc="-5">
                    <a:latin typeface="Segoe UI Light"/>
                    <a:cs typeface="Segoe UI Light"/>
                  </a:rPr>
                  <a:t>Diffie-Hellman </a:t>
                </a:r>
                <a:r>
                  <a:rPr lang="en-US" b="1" spc="-15">
                    <a:latin typeface="Segoe UI Light"/>
                    <a:cs typeface="Segoe UI Light"/>
                  </a:rPr>
                  <a:t>Problem </a:t>
                </a:r>
                <a:r>
                  <a:rPr lang="en-US" b="1" spc="-5">
                    <a:latin typeface="Segoe UI Light"/>
                    <a:cs typeface="Segoe UI Light"/>
                  </a:rPr>
                  <a:t>(DHP): </a:t>
                </a:r>
              </a:p>
              <a:p>
                <a:pPr marL="88265" algn="ctr">
                  <a:buSzPct val="89285"/>
                  <a:tabLst>
                    <a:tab pos="431800" algn="l"/>
                    <a:tab pos="432434" algn="l"/>
                  </a:tabLst>
                </a:pPr>
                <a:endParaRPr lang="en-US" spc="-5">
                  <a:latin typeface="Segoe UI Light"/>
                  <a:cs typeface="Segoe UI Light"/>
                </a:endParaRPr>
              </a:p>
              <a:p>
                <a:pPr marL="88265" algn="ctr">
                  <a:buSzPct val="89285"/>
                  <a:tabLst>
                    <a:tab pos="431800" algn="l"/>
                    <a:tab pos="432434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15" dirty="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i="1" spc="15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n-US" b="0" i="1" spc="15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b="0" i="1" spc="15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i="1" spc="15" smtClean="0">
                          <a:latin typeface="Cambria Math" panose="02040503050406030204" pitchFamily="18" charset="0"/>
                          <a:cs typeface="Cambria Math"/>
                        </a:rPr>
                        <m:t>𝐴</m:t>
                      </m:r>
                      <m:r>
                        <a:rPr lang="en-US" i="1" spc="15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75" i="1" spc="165" baseline="27100" smtClean="0">
                          <a:latin typeface="Cambria Math" panose="02040503050406030204" pitchFamily="18" charset="0"/>
                          <a:cs typeface="Cambria Math"/>
                        </a:rPr>
                        <m:t>𝑎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𝐵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75" i="1" spc="120" baseline="2710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i="1" spc="-5" dirty="0">
                          <a:latin typeface="Cambria Math" panose="02040503050406030204" pitchFamily="18" charset="0"/>
                          <a:cs typeface="Cambria Math"/>
                        </a:rPr>
                        <m:t>↦</m:t>
                      </m:r>
                      <m:r>
                        <a:rPr lang="en-US" i="1" spc="-254" dirty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i="1" spc="95" dirty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75" i="1" spc="142" baseline="27100" dirty="0">
                          <a:latin typeface="Cambria Math" panose="02040503050406030204" pitchFamily="18" charset="0"/>
                          <a:cs typeface="Cambria Math"/>
                        </a:rPr>
                        <m:t>𝑎𝑏</m:t>
                      </m:r>
                    </m:oMath>
                  </m:oMathPara>
                </a14:m>
                <a:endParaRPr lang="en-US" sz="3075" baseline="27100">
                  <a:latin typeface="Cambria Math"/>
                  <a:cs typeface="Cambria Math"/>
                </a:endParaRPr>
              </a:p>
              <a:p>
                <a:pPr>
                  <a:spcBef>
                    <a:spcPts val="45"/>
                  </a:spcBef>
                </a:pPr>
                <a:endParaRPr lang="en-US" sz="34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99" y="1432072"/>
                <a:ext cx="8213977" cy="4603183"/>
              </a:xfrm>
              <a:prstGeom prst="rect">
                <a:avLst/>
              </a:prstGeom>
              <a:blipFill>
                <a:blip r:embed="rId2"/>
                <a:stretch>
                  <a:fillRect l="-1188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9F9D1-0A40-4FA9-99F5-02862EE66EFF}"/>
              </a:ext>
            </a:extLst>
          </p:cNvPr>
          <p:cNvCxnSpPr/>
          <p:nvPr/>
        </p:nvCxnSpPr>
        <p:spPr bwMode="auto">
          <a:xfrm flipH="1">
            <a:off x="6384032" y="3266729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AF588E-6CFE-4B53-87C3-AEE2537A6954}"/>
              </a:ext>
            </a:extLst>
          </p:cNvPr>
          <p:cNvCxnSpPr/>
          <p:nvPr/>
        </p:nvCxnSpPr>
        <p:spPr bwMode="auto">
          <a:xfrm flipH="1">
            <a:off x="7248128" y="5101386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7DA2B6-9139-4C5F-B8AF-0B4A3748B5F7}"/>
              </a:ext>
            </a:extLst>
          </p:cNvPr>
          <p:cNvCxnSpPr/>
          <p:nvPr/>
        </p:nvCxnSpPr>
        <p:spPr bwMode="auto">
          <a:xfrm flipH="1">
            <a:off x="4417236" y="1966260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3583299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6DBC00-AB29-4BC9-8134-392D5BAF863F}">
  <ds:schemaRefs>
    <ds:schemaRef ds:uri="5ef61426-0e10-4280-8fba-e9a96162fedc"/>
    <ds:schemaRef ds:uri="8ce3eb15-a429-4b26-917f-6653cdc387b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550BB8-A6B6-466F-B336-22E658AC15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f61426-0e10-4280-8fba-e9a96162fedc"/>
    <ds:schemaRef ds:uri="8ce3eb15-a429-4b26-917f-6653cdc38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33CA9B-AD9E-4D64-94E1-2EA7CCD61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38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2_Standarddesign</vt:lpstr>
      <vt:lpstr>  NT219-Cryptography    </vt:lpstr>
      <vt:lpstr>Outline</vt:lpstr>
      <vt:lpstr>Warmup</vt:lpstr>
      <vt:lpstr>Implementation the R S A Algorithm (review) </vt:lpstr>
      <vt:lpstr>Implementation The R S A Algorithm ((review) ) </vt:lpstr>
      <vt:lpstr>Implementation The R S A Algorithm </vt:lpstr>
      <vt:lpstr>ElGamal Cipher</vt:lpstr>
      <vt:lpstr>Diffie-Hellman exchange Protocol (DHE)</vt:lpstr>
      <vt:lpstr>Computational hardness assumptions </vt:lpstr>
      <vt:lpstr>Man-in-the middle attacks the DHE</vt:lpstr>
      <vt:lpstr>Group (G,+)  Ring (R, +, ×)</vt:lpstr>
      <vt:lpstr>Elliptic curve</vt:lpstr>
      <vt:lpstr>Elliptic curves</vt:lpstr>
      <vt:lpstr>Elliptic curves</vt:lpstr>
      <vt:lpstr>Elliptic curves</vt:lpstr>
      <vt:lpstr>Curve25519</vt:lpstr>
      <vt:lpstr>Elliptic curves</vt:lpstr>
      <vt:lpstr>Elliptic group</vt:lpstr>
      <vt:lpstr>Elliptic group</vt:lpstr>
      <vt:lpstr>Elliptic group</vt:lpstr>
      <vt:lpstr>Elliptic group</vt:lpstr>
      <vt:lpstr>Elliptic group</vt:lpstr>
      <vt:lpstr>Elliptic group</vt:lpstr>
      <vt:lpstr>Elliptic group</vt:lpstr>
      <vt:lpstr>Using Elliptic Curves In Cryptography</vt:lpstr>
      <vt:lpstr>Elliptic Curve Cryptosystems (ECC)</vt:lpstr>
      <vt:lpstr>What Is ECC?</vt:lpstr>
      <vt:lpstr>Generic Procedures of ECC</vt:lpstr>
      <vt:lpstr>ECC Cipher</vt:lpstr>
      <vt:lpstr>ECC Cipher</vt:lpstr>
      <vt:lpstr>ECC Diffie-Hellman (ECDHE)</vt:lpstr>
      <vt:lpstr>Diffie-Hellman key exchange attack</vt:lpstr>
      <vt:lpstr>Diffie-Hellman key exchange attack</vt:lpstr>
      <vt:lpstr>Why use ECC?</vt:lpstr>
      <vt:lpstr>Applications of ECC</vt:lpstr>
      <vt:lpstr>Benefits of ECC</vt:lpstr>
      <vt:lpstr>Security of ECC</vt:lpstr>
      <vt:lpstr>Summary of ECC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15</cp:revision>
  <cp:lastPrinted>1999-07-26T11:07:16Z</cp:lastPrinted>
  <dcterms:created xsi:type="dcterms:W3CDTF">1999-06-21T09:15:32Z</dcterms:created>
  <dcterms:modified xsi:type="dcterms:W3CDTF">2025-06-13T18:11:23Z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