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58"/>
  </p:notesMasterIdLst>
  <p:handoutMasterIdLst>
    <p:handoutMasterId r:id="rId59"/>
  </p:handoutMasterIdLst>
  <p:sldIdLst>
    <p:sldId id="494" r:id="rId5"/>
    <p:sldId id="332" r:id="rId6"/>
    <p:sldId id="507" r:id="rId7"/>
    <p:sldId id="501" r:id="rId8"/>
    <p:sldId id="518" r:id="rId9"/>
    <p:sldId id="1520" r:id="rId10"/>
    <p:sldId id="1521" r:id="rId11"/>
    <p:sldId id="1522" r:id="rId12"/>
    <p:sldId id="520" r:id="rId13"/>
    <p:sldId id="1525" r:id="rId14"/>
    <p:sldId id="1526" r:id="rId15"/>
    <p:sldId id="524" r:id="rId16"/>
    <p:sldId id="1527" r:id="rId17"/>
    <p:sldId id="1528" r:id="rId18"/>
    <p:sldId id="1529" r:id="rId19"/>
    <p:sldId id="1523" r:id="rId20"/>
    <p:sldId id="519" r:id="rId21"/>
    <p:sldId id="417" r:id="rId22"/>
    <p:sldId id="1524" r:id="rId23"/>
    <p:sldId id="1513" r:id="rId24"/>
    <p:sldId id="525" r:id="rId25"/>
    <p:sldId id="1506" r:id="rId26"/>
    <p:sldId id="451" r:id="rId27"/>
    <p:sldId id="1508" r:id="rId28"/>
    <p:sldId id="502" r:id="rId29"/>
    <p:sldId id="513" r:id="rId30"/>
    <p:sldId id="514" r:id="rId31"/>
    <p:sldId id="526" r:id="rId32"/>
    <p:sldId id="1514" r:id="rId33"/>
    <p:sldId id="1515" r:id="rId34"/>
    <p:sldId id="1516" r:id="rId35"/>
    <p:sldId id="1517" r:id="rId36"/>
    <p:sldId id="1519" r:id="rId37"/>
    <p:sldId id="1518" r:id="rId38"/>
    <p:sldId id="515" r:id="rId39"/>
    <p:sldId id="457" r:id="rId40"/>
    <p:sldId id="458" r:id="rId41"/>
    <p:sldId id="459" r:id="rId42"/>
    <p:sldId id="456" r:id="rId43"/>
    <p:sldId id="439" r:id="rId44"/>
    <p:sldId id="440" r:id="rId45"/>
    <p:sldId id="1507" r:id="rId46"/>
    <p:sldId id="499" r:id="rId47"/>
    <p:sldId id="1512" r:id="rId48"/>
    <p:sldId id="1511" r:id="rId49"/>
    <p:sldId id="442" r:id="rId50"/>
    <p:sldId id="454" r:id="rId51"/>
    <p:sldId id="443" r:id="rId52"/>
    <p:sldId id="444" r:id="rId53"/>
    <p:sldId id="1509" r:id="rId54"/>
    <p:sldId id="438" r:id="rId55"/>
    <p:sldId id="446" r:id="rId56"/>
    <p:sldId id="1510" r:id="rId57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339966"/>
    <a:srgbClr val="33CC33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Văn Trường" userId="S::23521693@ms.uit.edu.vn::b19bb9de-cc8d-4a4b-b9a5-f2558c7904c5" providerId="AD" clId="Web-{0ECDC78D-549C-D9F9-A17C-74B1BC5CD64F}"/>
    <pc:docChg chg="modSld">
      <pc:chgData name="Nguyễn Văn Trường" userId="S::23521693@ms.uit.edu.vn::b19bb9de-cc8d-4a4b-b9a5-f2558c7904c5" providerId="AD" clId="Web-{0ECDC78D-549C-D9F9-A17C-74B1BC5CD64F}" dt="2025-05-05T03:47:13.672" v="1" actId="1076"/>
      <pc:docMkLst>
        <pc:docMk/>
      </pc:docMkLst>
      <pc:sldChg chg="modSp">
        <pc:chgData name="Nguyễn Văn Trường" userId="S::23521693@ms.uit.edu.vn::b19bb9de-cc8d-4a4b-b9a5-f2558c7904c5" providerId="AD" clId="Web-{0ECDC78D-549C-D9F9-A17C-74B1BC5CD64F}" dt="2025-05-05T03:47:13.672" v="1" actId="1076"/>
        <pc:sldMkLst>
          <pc:docMk/>
          <pc:sldMk cId="0" sldId="1520"/>
        </pc:sldMkLst>
        <pc:picChg chg="mod">
          <ac:chgData name="Nguyễn Văn Trường" userId="S::23521693@ms.uit.edu.vn::b19bb9de-cc8d-4a4b-b9a5-f2558c7904c5" providerId="AD" clId="Web-{0ECDC78D-549C-D9F9-A17C-74B1BC5CD64F}" dt="2025-05-05T03:47:13.672" v="1" actId="1076"/>
          <ac:picMkLst>
            <pc:docMk/>
            <pc:sldMk cId="0" sldId="1520"/>
            <ac:picMk id="3" creationId="{836C341D-4558-4325-8904-3BE667CFA9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879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7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8D26A24-661F-44AC-9A66-EC2E65A76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A9EC9CC-5098-42B5-A8E7-8DEAA8B26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5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3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9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96A5E951-0E33-4E7D-A05A-76DFF57E95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1CA2F458-0144-46FC-A6CF-F247214C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Which hash function to use?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644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643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839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B514214A-E6B5-4418-85BD-457540CC6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3C8B9897-9641-45BC-A2AC-2742F839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Good homework problem, break simple MAC constructions. </a:t>
            </a:r>
          </a:p>
          <a:p>
            <a:endParaRPr lang="en-US" altLang="en-US"/>
          </a:p>
          <a:p>
            <a:r>
              <a:rPr lang="en-US" altLang="en-US"/>
              <a:t>MAC uses shared secret key to bootstrap integrity/authenticity.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3989A4A5-BF5C-489B-8C7B-1C787DEC0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21487" cy="3838575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AA00A44-E546-4583-BE72-A8DA2DD38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294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5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8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9516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2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CBC=Cipher block chaining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CBC=Cipher block chaining</a:t>
            </a:r>
          </a:p>
        </p:txBody>
      </p:sp>
    </p:spTree>
    <p:extLst>
      <p:ext uri="{BB962C8B-B14F-4D97-AF65-F5344CB8AC3E}">
        <p14:creationId xmlns:p14="http://schemas.microsoft.com/office/powerpoint/2010/main" val="2091525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30F1688-4F6D-49E9-9053-F79061915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29DA406-42DB-4F47-87B5-B930609F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3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0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91478" y="44625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52737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64476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10: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544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05-2025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7329" y="59161"/>
            <a:ext cx="1344149" cy="82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39.png"/><Relationship Id="rId10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5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3.png"/><Relationship Id="rId3" Type="http://schemas.openxmlformats.org/officeDocument/2006/relationships/image" Target="../media/image49.png"/><Relationship Id="rId21" Type="http://schemas.openxmlformats.org/officeDocument/2006/relationships/image" Target="../media/image66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10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11" Type="http://schemas.openxmlformats.org/officeDocument/2006/relationships/image" Target="../media/image74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3.png"/><Relationship Id="rId4" Type="http://schemas.openxmlformats.org/officeDocument/2006/relationships/image" Target="../media/image67.wmf"/><Relationship Id="rId9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7.wmf"/><Relationship Id="rId7" Type="http://schemas.openxmlformats.org/officeDocument/2006/relationships/image" Target="../media/image7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8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jpeg"/><Relationship Id="rId4" Type="http://schemas.openxmlformats.org/officeDocument/2006/relationships/image" Target="../media/image9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leases.ubuntu.com/focal/" TargetMode="Externa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rc.nist.gov/pubs/sp/800/38/b/upd1/final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sv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1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49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2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13.png"/><Relationship Id="rId9" Type="http://schemas.openxmlformats.org/officeDocument/2006/relationships/image" Target="../media/image12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hashkiller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 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390" y="1115784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600" kern="0"/>
              <a:t>Week 10</a:t>
            </a:r>
            <a:r>
              <a:rPr lang="en-GB" altLang="en-US" sz="3600" kern="0"/>
              <a:t>: Hash Function and </a:t>
            </a:r>
            <a:r>
              <a:rPr lang="en-US" sz="3600"/>
              <a:t>Message Authentication Codes (P2)</a:t>
            </a:r>
          </a:p>
          <a:p>
            <a:pPr eaLnBrk="1" hangingPunct="1"/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Content Placeholder 6" descr="Picture31.png">
            <a:extLst>
              <a:ext uri="{FF2B5EF4-FFF2-40B4-BE49-F238E27FC236}">
                <a16:creationId xmlns:a16="http://schemas.microsoft.com/office/drawing/2014/main" id="{2D2B90A4-0DE2-4C3A-A1E3-B6AFE4360E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425" y="1663546"/>
            <a:ext cx="8640960" cy="2999294"/>
          </a:xfrm>
        </p:spPr>
      </p:pic>
      <p:pic>
        <p:nvPicPr>
          <p:cNvPr id="36867" name="Picture 7" descr="Picture32.png">
            <a:extLst>
              <a:ext uri="{FF2B5EF4-FFF2-40B4-BE49-F238E27FC236}">
                <a16:creationId xmlns:a16="http://schemas.microsoft.com/office/drawing/2014/main" id="{6D4A4958-6768-443B-B1E6-4BA216AD2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4956620"/>
            <a:ext cx="6844256" cy="10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343472" y="2121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F5EE9-30E8-42D1-AF8C-DC281D87EFAB}"/>
              </a:ext>
            </a:extLst>
          </p:cNvPr>
          <p:cNvSpPr txBox="1"/>
          <p:nvPr/>
        </p:nvSpPr>
        <p:spPr>
          <a:xfrm>
            <a:off x="839417" y="1049760"/>
            <a:ext cx="3309419" cy="53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Bitwise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0BDF4667-E894-4EFA-96A6-DF646F9F7C2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38526" y="70520"/>
            <a:ext cx="7506478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Compression Function (</a:t>
            </a:r>
            <a:r>
              <a:rPr lang="en-US" altLang="zh-CN" sz="3600" err="1">
                <a:ea typeface="宋体" charset="-122"/>
              </a:rPr>
              <a:t>IlI</a:t>
            </a:r>
            <a:r>
              <a:rPr lang="en-US" altLang="zh-CN" sz="3600">
                <a:ea typeface="宋体" charset="-122"/>
              </a:rPr>
              <a:t>)</a:t>
            </a:r>
            <a:endParaRPr lang="zh-CN" altLang="en-US" sz="360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</p:spPr>
            <p:txBody>
              <a:bodyPr/>
              <a:lstStyle/>
              <a:p>
                <a:pPr eaLnBrk="1" hangingPunct="1"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200">
                    <a:ea typeface="宋体" charset="-122"/>
                  </a:rPr>
                  <a:t> </a:t>
                </a:r>
                <a:r>
                  <a:rPr lang="en-US" altLang="zh-CN" sz="2200" b="1">
                    <a:ea typeface="宋体" charset="-122"/>
                  </a:rPr>
                  <a:t>Two inputs</a:t>
                </a:r>
                <a:r>
                  <a:rPr lang="en-US" altLang="zh-CN" sz="2200">
                    <a:ea typeface="宋体" charset="-122"/>
                  </a:rPr>
                  <a:t>: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>
                    <a:ea typeface="宋体" charset="-122"/>
                  </a:rPr>
                  <a:t>a 1024-bit plaintext block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M</a:t>
                </a:r>
                <a:r>
                  <a:rPr lang="en-US" altLang="zh-CN" sz="2200" i="1" baseline="-2500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>
                    <a:ea typeface="宋体" charset="-122"/>
                  </a:rPr>
                  <a:t> 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>
                    <a:ea typeface="宋体" charset="-122"/>
                  </a:rPr>
                  <a:t>a 512-bit string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H</a:t>
                </a:r>
                <a:r>
                  <a:rPr lang="en-US" altLang="zh-CN" sz="2200" i="1" baseline="-2500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baseline="-25000">
                    <a:latin typeface="Times New Roman" charset="0"/>
                    <a:ea typeface="宋体" charset="-122"/>
                  </a:rPr>
                  <a:t>-1</a:t>
                </a:r>
                <a:r>
                  <a:rPr lang="en-US" altLang="zh-CN" sz="2200">
                    <a:ea typeface="宋体" charset="-122"/>
                  </a:rPr>
                  <a:t>, where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1 ≤ </a:t>
                </a:r>
                <a:r>
                  <a:rPr lang="en-US" altLang="zh-CN" sz="2200" i="1" err="1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 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≤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N</a:t>
                </a:r>
                <a:endParaRPr lang="en-US" altLang="zh-CN" sz="2200">
                  <a:ea typeface="宋体" charset="-122"/>
                </a:endParaRPr>
              </a:p>
              <a:p>
                <a:pPr marL="457200" lvl="1" indent="0" eaLnBrk="1" hangingPunct="1">
                  <a:buClr>
                    <a:srgbClr val="9E9EFF"/>
                  </a:buClr>
                  <a:buNone/>
                  <a:defRPr/>
                </a:pPr>
                <a:r>
                  <a:rPr lang="en-US" altLang="zh-CN" sz="2200">
                    <a:ea typeface="宋体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endParaRPr lang="en-US" altLang="zh-CN" sz="220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zh-CN" altLang="en-US" sz="1500" b="1">
                    <a:ea typeface="宋体" charset="-122"/>
                  </a:rPr>
                  <a:t>         </a:t>
                </a: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        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	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	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W&gt;&gt;&gt;n</a:t>
                </a:r>
                <a:r>
                  <a:rPr lang="en-US" altLang="zh-CN" sz="2000">
                    <a:ea typeface="宋体" charset="-122"/>
                  </a:rPr>
                  <a:t>: </a:t>
                </a:r>
                <a:r>
                  <a:rPr lang="en-US" altLang="zh-CN" sz="2000" b="1">
                    <a:ea typeface="宋体" charset="-122"/>
                  </a:rPr>
                  <a:t>circularly right shift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>
                    <a:ea typeface="宋体" charset="-122"/>
                  </a:rPr>
                  <a:t>for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 times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2000">
                    <a:ea typeface="宋体" charset="-122"/>
                  </a:rPr>
                  <a:t>	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W&lt;&lt;n</a:t>
                </a:r>
                <a:r>
                  <a:rPr lang="en-US" altLang="zh-CN" sz="2000">
                    <a:ea typeface="宋体" charset="-122"/>
                  </a:rPr>
                  <a:t>: </a:t>
                </a:r>
                <a:r>
                  <a:rPr lang="en-US" altLang="zh-CN" sz="2000" b="1">
                    <a:ea typeface="宋体" charset="-122"/>
                  </a:rPr>
                  <a:t>linearly left shift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>
                    <a:ea typeface="宋体" charset="-122"/>
                  </a:rPr>
                  <a:t>for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 times (with the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-bit suffix of filled with 0’s)</a:t>
                </a:r>
              </a:p>
            </p:txBody>
          </p:sp>
        </mc:Choice>
        <mc:Fallback xmlns="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  <a:blipFill>
                <a:blip r:embed="rId3"/>
                <a:stretch>
                  <a:fillRect l="-1153" t="-1884" r="-610" b="-9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4" descr="Picture30.png">
            <a:extLst>
              <a:ext uri="{FF2B5EF4-FFF2-40B4-BE49-F238E27FC236}">
                <a16:creationId xmlns:a16="http://schemas.microsoft.com/office/drawing/2014/main" id="{AA5CE986-74A9-4B07-B1D4-206942365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6" y="3012976"/>
            <a:ext cx="5715000" cy="24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Picture17.png">
            <a:extLst>
              <a:ext uri="{FF2B5EF4-FFF2-40B4-BE49-F238E27FC236}">
                <a16:creationId xmlns:a16="http://schemas.microsoft.com/office/drawing/2014/main" id="{C74AE0BD-E722-4E40-AF72-C77E9295B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77" y="1255613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1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05394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0C69E-3BCA-4A53-9D7D-FAF41DF2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2" y="2014686"/>
            <a:ext cx="10421694" cy="443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5D9FC-69F6-4CEE-9C53-549DBCBF2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47" y="1078582"/>
            <a:ext cx="3991937" cy="5316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5E125B-03B6-4C2D-AAB6-7A36145B84A6}"/>
              </a:ext>
            </a:extLst>
          </p:cNvPr>
          <p:cNvSpPr/>
          <p:nvPr/>
        </p:nvSpPr>
        <p:spPr>
          <a:xfrm>
            <a:off x="1575456" y="1087439"/>
            <a:ext cx="10616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                                   : first sixty-four bits of the fractional parts of the cube roots of the first eighty prime numbers</a:t>
            </a:r>
          </a:p>
        </p:txBody>
      </p:sp>
    </p:spTree>
    <p:extLst>
      <p:ext uri="{BB962C8B-B14F-4D97-AF65-F5344CB8AC3E}">
        <p14:creationId xmlns:p14="http://schemas.microsoft.com/office/powerpoint/2010/main" val="314007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C98BB879-4630-40FB-A25E-9A8725F5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130" y="1623754"/>
            <a:ext cx="40430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latin typeface="+mn-lt"/>
              </a:rPr>
              <a:t>For each </a:t>
            </a:r>
            <a:r>
              <a:rPr lang="en-US" altLang="zh-CN" sz="2000" err="1">
                <a:latin typeface="+mn-lt"/>
              </a:rPr>
              <a:t>i</a:t>
            </a:r>
            <a:r>
              <a:rPr lang="en-US" altLang="zh-CN" sz="2000">
                <a:latin typeface="+mn-lt"/>
              </a:rPr>
              <a:t> is executed 80 rounds: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After 80 rounds of executions, the output is 512-bit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𝑀𝑖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blipFill>
                <a:blip r:embed="rId3"/>
                <a:stretch>
                  <a:fillRect l="-587" t="-4132" b="-123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615889" y="14252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4C13B-430C-493C-8FF4-F792C1466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130" y="1988840"/>
            <a:ext cx="6685472" cy="381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AF6463-3878-4E52-B369-39FBA6158080}"/>
              </a:ext>
            </a:extLst>
          </p:cNvPr>
          <p:cNvSpPr txBox="1"/>
          <p:nvPr/>
        </p:nvSpPr>
        <p:spPr>
          <a:xfrm>
            <a:off x="5411659" y="1607228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t=0,1,2,..79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/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eaLnBrk="1" hangingPunct="1">
                  <a:buClr>
                    <a:srgbClr val="9E9EFF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endParaRPr lang="en-US" altLang="zh-CN" sz="2200"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  <a:blipFill>
                <a:blip r:embed="rId5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D671AA-6B74-46ED-AF03-591CC799B0B8}"/>
              </a:ext>
            </a:extLst>
          </p:cNvPr>
          <p:cNvCxnSpPr>
            <a:cxnSpLocks/>
          </p:cNvCxnSpPr>
          <p:nvPr/>
        </p:nvCxnSpPr>
        <p:spPr bwMode="auto">
          <a:xfrm>
            <a:off x="1226437" y="1607300"/>
            <a:ext cx="8244408" cy="16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67" y="1363452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088" y="1340769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3886247" y="478850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/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3F2AC-6F8A-0352-4CC7-3BFB58E4517A}"/>
                  </a:ext>
                </a:extLst>
              </p:cNvPr>
              <p:cNvSpPr/>
              <p:nvPr/>
            </p:nvSpPr>
            <p:spPr>
              <a:xfrm>
                <a:off x="759183" y="5617131"/>
                <a:ext cx="28743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3F2AC-6F8A-0352-4CC7-3BFB58E45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3" y="5617131"/>
                <a:ext cx="28743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92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132086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7C36E06-94C1-414D-AC4D-8639264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181100"/>
            <a:ext cx="9155360" cy="44958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provides an alternative to SHA-2, and is drop-in compatible with any system using SHA-2</a:t>
            </a:r>
          </a:p>
          <a:p>
            <a:pPr marL="0" indent="0">
              <a:buNone/>
              <a:defRPr/>
            </a:pPr>
            <a:endParaRPr lang="en-US" altLang="en-US" sz="2600"/>
          </a:p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uses a </a:t>
            </a:r>
            <a:r>
              <a:rPr lang="en-US" altLang="en-US" sz="2600" b="1"/>
              <a:t>sponge construction</a:t>
            </a:r>
            <a:r>
              <a:rPr lang="en-US" altLang="en-US" sz="2600"/>
              <a:t>, instead of the CBC mode of repeated compressions used by SHA-1, SHA-2, and Whirlpool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91F5F-76DD-49E3-9954-5CA838EB9BD2}"/>
              </a:ext>
            </a:extLst>
          </p:cNvPr>
          <p:cNvSpPr/>
          <p:nvPr/>
        </p:nvSpPr>
        <p:spPr>
          <a:xfrm>
            <a:off x="695400" y="4077072"/>
            <a:ext cx="8532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https://nvlpubs.nist.gov/nistpubs/FIPS/NIST.FIPS.202.pdf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7160" y="9992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61" y="5517233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Length(M)=L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>
                <a:latin typeface="Script MT Bold" charset="0"/>
                <a:ea typeface="宋体" charset="-122"/>
              </a:rPr>
              <a:t> </a:t>
            </a:r>
            <a:r>
              <a:rPr lang="en-US" altLang="zh-CN" sz="2400" b="1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1524001" y="1134442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4223792" y="152922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’=</a:t>
            </a:r>
            <a:r>
              <a:rPr lang="en-US" altLang="zh-CN" sz="2400">
                <a:latin typeface="Times New Roman" charset="0"/>
                <a:ea typeface="宋体" charset="-122"/>
              </a:rPr>
              <a:t> 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 b="1"/>
              <a:t>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/>
          <p:nvPr/>
        </p:nvCxnSpPr>
        <p:spPr bwMode="auto">
          <a:xfrm>
            <a:off x="5088047" y="1780814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/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ea typeface="宋体" charset="-122"/>
                  </a:rPr>
                  <a:t>:1024-bit block</a:t>
                </a:r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  <a:blipFill>
                <a:blip r:embed="rId3"/>
                <a:stretch>
                  <a:fillRect t="-11628" r="-328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3328B33-2944-41C7-B404-01BD75059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67" y="2561183"/>
            <a:ext cx="8292191" cy="27675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63599EC-1BED-422A-9D6D-FFB0517F7C7F}"/>
              </a:ext>
            </a:extLst>
          </p:cNvPr>
          <p:cNvSpPr/>
          <p:nvPr/>
        </p:nvSpPr>
        <p:spPr bwMode="auto">
          <a:xfrm>
            <a:off x="7979948" y="2353642"/>
            <a:ext cx="996372" cy="10205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AB00B-4451-4CF2-864F-D259743FA2AA}"/>
              </a:ext>
            </a:extLst>
          </p:cNvPr>
          <p:cNvSpPr/>
          <p:nvPr/>
        </p:nvSpPr>
        <p:spPr>
          <a:xfrm>
            <a:off x="3507445" y="2111117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485D2-685F-4B78-9952-12760F9B4AA5}"/>
              </a:ext>
            </a:extLst>
          </p:cNvPr>
          <p:cNvSpPr/>
          <p:nvPr/>
        </p:nvSpPr>
        <p:spPr>
          <a:xfrm>
            <a:off x="5013398" y="2134018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9F39B-78E3-41EB-9D33-9D58BFCD2DA2}"/>
              </a:ext>
            </a:extLst>
          </p:cNvPr>
          <p:cNvSpPr/>
          <p:nvPr/>
        </p:nvSpPr>
        <p:spPr>
          <a:xfrm>
            <a:off x="8976320" y="2492897"/>
            <a:ext cx="13516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bits?</a:t>
            </a:r>
            <a:endParaRPr lang="en-US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028" y="-4477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03" y="2416682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Length(M)=24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>
                <a:latin typeface="Script MT Bold" charset="0"/>
                <a:ea typeface="宋体" charset="-122"/>
              </a:rPr>
              <a:t> </a:t>
            </a:r>
            <a:r>
              <a:rPr lang="en-US" altLang="zh-CN" sz="2400" b="1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=1024 -24 -1 -128 = 871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526183" y="1306870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705694" y="1768535"/>
            <a:ext cx="2914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Example: M=abc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97B45-8290-4ECB-A53C-1846A9BD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41" y="3989637"/>
            <a:ext cx="8064896" cy="1564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4B56E-18EE-4328-B17A-F260C631239D}"/>
              </a:ext>
            </a:extLst>
          </p:cNvPr>
          <p:cNvSpPr txBox="1"/>
          <p:nvPr/>
        </p:nvSpPr>
        <p:spPr>
          <a:xfrm>
            <a:off x="7836942" y="5094432"/>
            <a:ext cx="4042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B3E6E-CFE2-4DF8-9ADF-17E858DE4ED7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3620274" y="1987413"/>
            <a:ext cx="829836" cy="11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FE6C1-6013-4F10-8553-2757948D2E27}"/>
              </a:ext>
            </a:extLst>
          </p:cNvPr>
          <p:cNvSpPr/>
          <p:nvPr/>
        </p:nvSpPr>
        <p:spPr>
          <a:xfrm>
            <a:off x="4583832" y="1700808"/>
            <a:ext cx="2314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M’ (1024 bits)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655" y="6111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152525"/>
            <a:ext cx="961768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Set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latin typeface="Times New Roman" charset="0"/>
                <a:ea typeface="宋体" charset="-122"/>
              </a:rPr>
              <a:t> = 2</a:t>
            </a:r>
            <a:r>
              <a:rPr lang="en-US" altLang="zh-CN" sz="1800" baseline="30000">
                <a:latin typeface="Times New Roman" charset="0"/>
                <a:ea typeface="宋体" charset="-122"/>
              </a:rPr>
              <a:t>128 </a:t>
            </a:r>
            <a:r>
              <a:rPr lang="en-US" altLang="zh-CN" sz="1800">
                <a:latin typeface="Times New Roman" charset="0"/>
                <a:ea typeface="宋体" charset="-122"/>
                <a:cs typeface="Times New Roman" charset="0"/>
              </a:rPr>
              <a:t>– </a:t>
            </a:r>
            <a:r>
              <a:rPr lang="en-US" altLang="zh-CN" sz="1800">
                <a:latin typeface="Times New Roman" charset="0"/>
                <a:ea typeface="宋体" charset="-122"/>
              </a:rPr>
              <a:t>1</a:t>
            </a:r>
            <a:r>
              <a:rPr lang="en-US" altLang="zh-CN" sz="1800">
                <a:ea typeface="宋体" charset="-122"/>
              </a:rPr>
              <a:t> and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latin typeface="Times New Roman" charset="0"/>
                <a:ea typeface="宋体" charset="-122"/>
              </a:rPr>
              <a:t> = 512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latin typeface="Times New Roman" charset="0"/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 is a binary with </a:t>
            </a:r>
            <a:r>
              <a:rPr lang="en-US" altLang="zh-CN" sz="1800">
                <a:latin typeface="Times New Roman" charset="0"/>
                <a:ea typeface="宋体" charset="-122"/>
              </a:rPr>
              <a:t>|M| = L ≤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ea typeface="宋体" charset="-122"/>
              </a:rPr>
              <a:t> 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Represent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 as a 128-bit binary string, denoted by </a:t>
            </a:r>
            <a:r>
              <a:rPr lang="en-US" altLang="zh-CN" sz="1800">
                <a:latin typeface="Times New Roman" charset="0"/>
                <a:ea typeface="宋体" charset="-122"/>
              </a:rPr>
              <a:t>b</a:t>
            </a:r>
            <a:r>
              <a:rPr lang="en-US" altLang="zh-CN" sz="1800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1800">
                <a:latin typeface="Times New Roman" charset="0"/>
                <a:ea typeface="宋体" charset="-122"/>
              </a:rPr>
              <a:t>(L)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Pad </a:t>
            </a:r>
            <a:r>
              <a:rPr lang="en-US" altLang="zh-CN" sz="1800">
                <a:latin typeface="Times New Roman" charset="0"/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 to produce a new binary string </a:t>
            </a:r>
            <a:r>
              <a:rPr lang="en-US" altLang="zh-CN" sz="1800">
                <a:latin typeface="Times New Roman" charset="0"/>
                <a:ea typeface="宋体" charset="-122"/>
              </a:rPr>
              <a:t>M’</a:t>
            </a:r>
            <a:r>
              <a:rPr lang="en-US" altLang="zh-CN" sz="1800">
                <a:ea typeface="宋体" charset="-122"/>
              </a:rPr>
              <a:t> as follows: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800">
                <a:ea typeface="宋体" charset="-122"/>
              </a:rPr>
              <a:t>                                </a:t>
            </a:r>
            <a:r>
              <a:rPr lang="en-US" altLang="zh-CN" sz="1800" b="1">
                <a:latin typeface="Times New Roman" charset="0"/>
                <a:ea typeface="宋体" charset="-122"/>
              </a:rPr>
              <a:t>M</a:t>
            </a:r>
            <a:r>
              <a:rPr lang="en-US" altLang="zh-CN" sz="18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18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18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18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1800" b="1">
                <a:latin typeface="Script MT Bold" charset="0"/>
                <a:ea typeface="宋体" charset="-122"/>
              </a:rPr>
              <a:t> </a:t>
            </a:r>
            <a:r>
              <a:rPr lang="en-US" altLang="zh-CN" sz="1800" b="1">
                <a:latin typeface="Times New Roman" charset="0"/>
                <a:ea typeface="宋体" charset="-122"/>
              </a:rPr>
              <a:t>|| b</a:t>
            </a:r>
            <a:r>
              <a:rPr lang="en-US" altLang="zh-CN" sz="18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18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1800" b="1">
                <a:latin typeface="Script MT Bold" charset="0"/>
                <a:ea typeface="宋体" charset="-122"/>
              </a:rPr>
              <a:t>l</a:t>
            </a:r>
            <a:r>
              <a:rPr lang="en-US" altLang="zh-CN" sz="1800" b="1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600">
                <a:latin typeface="Times New Roman" charset="0"/>
                <a:ea typeface="宋体" charset="-122"/>
              </a:rPr>
              <a:t>       </a:t>
            </a:r>
            <a:r>
              <a:rPr lang="en-US" altLang="zh-CN" sz="1800">
                <a:ea typeface="宋体" charset="-122"/>
              </a:rPr>
              <a:t>such that </a:t>
            </a:r>
            <a:r>
              <a:rPr lang="en-US" altLang="zh-CN" sz="1800">
                <a:latin typeface="Times New Roman" charset="0"/>
                <a:ea typeface="宋体" charset="-122"/>
              </a:rPr>
              <a:t>|M’|</a:t>
            </a:r>
            <a:r>
              <a:rPr lang="en-US" altLang="zh-CN" sz="1800">
                <a:ea typeface="宋体" charset="-122"/>
              </a:rPr>
              <a:t> (denoted by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’) is divisible by 1024. We have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800">
                <a:ea typeface="宋体" charset="-122"/>
              </a:rPr>
              <a:t>	                         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1800">
                <a:latin typeface="Times New Roman" charset="0"/>
                <a:ea typeface="宋体" charset="-122"/>
              </a:rPr>
              <a:t> = L + (1 + </a:t>
            </a:r>
            <a:r>
              <a:rPr lang="en-US" altLang="zh-CN" sz="1800">
                <a:latin typeface="Script MT Bold" charset="0"/>
                <a:ea typeface="宋体" charset="-122"/>
              </a:rPr>
              <a:t>l</a:t>
            </a:r>
            <a:r>
              <a:rPr lang="en-US" altLang="zh-CN" sz="1800">
                <a:latin typeface="Times New Roman" charset="0"/>
                <a:ea typeface="宋体" charset="-122"/>
              </a:rPr>
              <a:t>) + 128 = L + </a:t>
            </a:r>
            <a:r>
              <a:rPr lang="en-US" altLang="zh-CN" sz="1800">
                <a:latin typeface="Script MT Bold" charset="0"/>
                <a:ea typeface="宋体" charset="-122"/>
              </a:rPr>
              <a:t>l </a:t>
            </a:r>
            <a:r>
              <a:rPr lang="en-US" altLang="zh-CN" sz="1800">
                <a:latin typeface="Times New Roman" charset="0"/>
                <a:ea typeface="宋体" charset="-122"/>
              </a:rPr>
              <a:t>+ 129 = L + (1024 – 895) + </a:t>
            </a:r>
            <a:r>
              <a:rPr lang="en-US" altLang="zh-CN" sz="1800">
                <a:latin typeface="Script MT Bold" charset="0"/>
                <a:ea typeface="宋体" charset="-122"/>
              </a:rPr>
              <a:t>l </a:t>
            </a:r>
            <a:endParaRPr lang="en-US" altLang="zh-CN" sz="1800">
              <a:latin typeface="Times New Roman" charset="0"/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latin typeface="Times New Roman" charset="0"/>
                <a:ea typeface="宋体" charset="-122"/>
              </a:rPr>
              <a:t>L </a:t>
            </a:r>
            <a:r>
              <a:rPr lang="en-US" altLang="zh-CN" sz="1800">
                <a:ea typeface="宋体" charset="-122"/>
              </a:rPr>
              <a:t>can be represented as  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Hence, </a:t>
            </a:r>
            <a:r>
              <a:rPr lang="en-US" altLang="zh-CN" sz="1800">
                <a:latin typeface="Script MT Bold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 can be determined as follows:</a:t>
            </a: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Thus, </a:t>
            </a:r>
            <a:r>
              <a:rPr lang="en-US" altLang="zh-CN" sz="1800">
                <a:latin typeface="Times New Roman" charset="0"/>
                <a:ea typeface="宋体" charset="-122"/>
              </a:rPr>
              <a:t>L’</a:t>
            </a:r>
            <a:r>
              <a:rPr lang="en-US" altLang="zh-CN" sz="1800">
                <a:ea typeface="宋体" charset="-122"/>
              </a:rPr>
              <a:t> is divisible by 1024. Let </a:t>
            </a:r>
            <a:r>
              <a:rPr lang="en-US" altLang="zh-CN" sz="1800">
                <a:latin typeface="Times New Roman" charset="0"/>
                <a:ea typeface="宋体" charset="-122"/>
              </a:rPr>
              <a:t>L’ = 1024N</a:t>
            </a:r>
            <a:r>
              <a:rPr lang="en-US" altLang="zh-CN" sz="1800">
                <a:ea typeface="宋体" charset="-122"/>
              </a:rPr>
              <a:t> and write as a sequence of 1024-bit blocks: </a:t>
            </a:r>
            <a:r>
              <a:rPr lang="en-US" altLang="zh-CN" sz="2000">
                <a:latin typeface="Times New Roman" charset="0"/>
                <a:ea typeface="宋体" charset="-122"/>
              </a:rPr>
              <a:t>M’ = 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000">
                <a:latin typeface="Times New Roman" charset="0"/>
                <a:ea typeface="宋体" charset="-122"/>
              </a:rPr>
              <a:t>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000">
                <a:latin typeface="Times New Roman" charset="0"/>
                <a:ea typeface="宋体" charset="-122"/>
              </a:rPr>
              <a:t>…M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000">
                <a:latin typeface="Times New Roman" charset="0"/>
                <a:ea typeface="宋体" charset="-122"/>
              </a:rPr>
              <a:t> </a:t>
            </a:r>
          </a:p>
          <a:p>
            <a:pPr lvl="1"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600">
              <a:ea typeface="宋体" charset="-122"/>
            </a:endParaRPr>
          </a:p>
        </p:txBody>
      </p:sp>
      <p:pic>
        <p:nvPicPr>
          <p:cNvPr id="32772" name="Picture 13" descr="sha512b">
            <a:extLst>
              <a:ext uri="{FF2B5EF4-FFF2-40B4-BE49-F238E27FC236}">
                <a16:creationId xmlns:a16="http://schemas.microsoft.com/office/drawing/2014/main" id="{810DCA34-0BFD-4A67-B7B3-566F32339DB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9741" y="4724400"/>
            <a:ext cx="6010859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7592981" y="1153536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8229601" y="1586707"/>
            <a:ext cx="1998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>
            <a:cxnSpLocks/>
          </p:cNvCxnSpPr>
          <p:nvPr/>
        </p:nvCxnSpPr>
        <p:spPr bwMode="auto">
          <a:xfrm>
            <a:off x="9020685" y="1838295"/>
            <a:ext cx="5303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770" name="Picture 12" descr="sha512a">
            <a:extLst>
              <a:ext uri="{FF2B5EF4-FFF2-40B4-BE49-F238E27FC236}">
                <a16:creationId xmlns:a16="http://schemas.microsoft.com/office/drawing/2014/main" id="{BD910EC4-D710-4942-B422-1E140C664E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1922" y="3629025"/>
            <a:ext cx="3469503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Double Bracket 4">
            <a:extLst>
              <a:ext uri="{FF2B5EF4-FFF2-40B4-BE49-F238E27FC236}">
                <a16:creationId xmlns:a16="http://schemas.microsoft.com/office/drawing/2014/main" id="{B13B8D37-68E2-43A5-8639-D08D2B5BBB24}"/>
              </a:ext>
            </a:extLst>
          </p:cNvPr>
          <p:cNvSpPr/>
          <p:nvPr/>
        </p:nvSpPr>
        <p:spPr bwMode="auto">
          <a:xfrm>
            <a:off x="6298648" y="3733800"/>
            <a:ext cx="1292777" cy="3048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6F0BD-0288-4DA2-85FA-50820A8ADCB9}"/>
              </a:ext>
            </a:extLst>
          </p:cNvPr>
          <p:cNvSpPr/>
          <p:nvPr/>
        </p:nvSpPr>
        <p:spPr>
          <a:xfrm>
            <a:off x="7968208" y="1984355"/>
            <a:ext cx="38778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M</a:t>
            </a:r>
            <a:r>
              <a:rPr lang="en-US" altLang="zh-CN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b="1">
                <a:latin typeface="Times New Roman" charset="0"/>
                <a:ea typeface="宋体" charset="-122"/>
              </a:rPr>
              <a:t> = M || 1(0</a:t>
            </a:r>
            <a:r>
              <a:rPr lang="en-US" altLang="zh-CN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b="1">
                <a:latin typeface="Script MT Bold" charset="0"/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|| b</a:t>
            </a:r>
            <a:r>
              <a:rPr lang="en-US" altLang="zh-CN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b="1">
                <a:latin typeface="Times New Roman" charset="0"/>
                <a:ea typeface="宋体" charset="-122"/>
              </a:rPr>
              <a:t>(L),</a:t>
            </a:r>
          </a:p>
          <a:p>
            <a:r>
              <a:rPr lang="en-US" altLang="zh-CN" b="1">
                <a:latin typeface="Times New Roman" charset="0"/>
                <a:ea typeface="宋体" charset="-122"/>
              </a:rPr>
              <a:t> where </a:t>
            </a:r>
            <a:r>
              <a:rPr lang="en-US" altLang="zh-CN" b="1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latin typeface="Times New Roman" charset="0"/>
                <a:ea typeface="宋体" charset="-122"/>
              </a:rPr>
              <a:t>  ≥ 0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A5814-9374-4405-B0A8-0216C21E33A7}"/>
              </a:ext>
            </a:extLst>
          </p:cNvPr>
          <p:cNvSpPr/>
          <p:nvPr/>
        </p:nvSpPr>
        <p:spPr>
          <a:xfrm>
            <a:off x="8256240" y="3046601"/>
            <a:ext cx="2798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E9EFF"/>
              </a:buClr>
              <a:defRPr/>
            </a:pPr>
            <a:r>
              <a:rPr lang="en-US" altLang="zh-CN">
                <a:latin typeface="Times New Roman" charset="0"/>
                <a:ea typeface="宋体" charset="-122"/>
              </a:rPr>
              <a:t>M’ = M</a:t>
            </a:r>
            <a:r>
              <a:rPr lang="en-US" altLang="zh-CN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>
                <a:latin typeface="Times New Roman" charset="0"/>
                <a:ea typeface="宋体" charset="-122"/>
              </a:rPr>
              <a:t>M</a:t>
            </a:r>
            <a:r>
              <a:rPr lang="en-US" altLang="zh-CN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>
                <a:latin typeface="Times New Roman" charset="0"/>
                <a:ea typeface="宋体" charset="-122"/>
              </a:rPr>
              <a:t>…M</a:t>
            </a:r>
            <a:r>
              <a:rPr lang="en-US" altLang="zh-CN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>
                <a:latin typeface="Times New Roman" charset="0"/>
                <a:ea typeface="宋体" charset="-122"/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EDE813-23E2-41D8-8862-6E370C050C17}"/>
              </a:ext>
            </a:extLst>
          </p:cNvPr>
          <p:cNvCxnSpPr>
            <a:cxnSpLocks/>
          </p:cNvCxnSpPr>
          <p:nvPr/>
        </p:nvCxnSpPr>
        <p:spPr bwMode="auto">
          <a:xfrm>
            <a:off x="7968208" y="1081881"/>
            <a:ext cx="0" cy="28424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/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 =1024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928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D1163577-4D4D-476E-AA57-D47EA81A1B3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Initial Process (II)</a:t>
            </a:r>
            <a:endParaRPr lang="zh-CN" altLang="en-US" sz="3600">
              <a:ea typeface="宋体" charset="-122"/>
            </a:endParaRPr>
          </a:p>
        </p:txBody>
      </p:sp>
      <p:sp>
        <p:nvSpPr>
          <p:cNvPr id="30722" name="Rectangle 9">
            <a:extLst>
              <a:ext uri="{FF2B5EF4-FFF2-40B4-BE49-F238E27FC236}">
                <a16:creationId xmlns:a16="http://schemas.microsoft.com/office/drawing/2014/main" id="{D9466FD0-5969-4630-96C0-9E932940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9" y="-831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Garamond" panose="02020404030301010803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1192F82-260F-417C-8459-81EF2740D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1131235"/>
            <a:ext cx="50345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1313" indent="-341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98513" indent="-341313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/>
              <a:t>SHA-512 uses a 512-bit IV </a:t>
            </a:r>
          </a:p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/>
              <a:t>Let r</a:t>
            </a:r>
            <a:r>
              <a:rPr lang="en-US" altLang="zh-CN" sz="2400" baseline="-25000"/>
              <a:t>1</a:t>
            </a:r>
            <a:r>
              <a:rPr lang="en-US" altLang="zh-CN" sz="2400"/>
              <a:t>, r</a:t>
            </a:r>
            <a:r>
              <a:rPr lang="en-US" altLang="zh-CN" sz="2400" baseline="-25000"/>
              <a:t>2</a:t>
            </a:r>
            <a:r>
              <a:rPr lang="en-US" altLang="zh-CN" sz="2400"/>
              <a:t>, r</a:t>
            </a:r>
            <a:r>
              <a:rPr lang="en-US" altLang="zh-CN" sz="2400" baseline="-25000"/>
              <a:t>3</a:t>
            </a:r>
            <a:r>
              <a:rPr lang="en-US" altLang="zh-CN" sz="2400"/>
              <a:t>, r</a:t>
            </a:r>
            <a:r>
              <a:rPr lang="en-US" altLang="zh-CN" sz="2400" baseline="-25000"/>
              <a:t>4</a:t>
            </a:r>
            <a:r>
              <a:rPr lang="en-US" altLang="zh-CN" sz="2400"/>
              <a:t>, r</a:t>
            </a:r>
            <a:r>
              <a:rPr lang="en-US" altLang="zh-CN" sz="2400" baseline="-25000"/>
              <a:t>5</a:t>
            </a:r>
            <a:r>
              <a:rPr lang="en-US" altLang="zh-CN" sz="2400"/>
              <a:t>, r</a:t>
            </a:r>
            <a:r>
              <a:rPr lang="en-US" altLang="zh-CN" sz="2400" baseline="-25000"/>
              <a:t>6</a:t>
            </a:r>
            <a:r>
              <a:rPr lang="en-US" altLang="zh-CN" sz="2400"/>
              <a:t>, r</a:t>
            </a:r>
            <a:r>
              <a:rPr lang="en-US" altLang="zh-CN" sz="2400" baseline="-25000"/>
              <a:t>7,</a:t>
            </a:r>
            <a:r>
              <a:rPr lang="en-US" altLang="zh-CN" sz="2400"/>
              <a:t> and r</a:t>
            </a:r>
            <a:r>
              <a:rPr lang="en-US" altLang="zh-CN" sz="2400" baseline="-25000"/>
              <a:t>8</a:t>
            </a:r>
            <a:r>
              <a:rPr lang="en-US" altLang="zh-CN" sz="2400"/>
              <a:t> be eight 64-bit registers</a:t>
            </a:r>
            <a:endParaRPr lang="en-US" altLang="zh-CN" sz="2000"/>
          </a:p>
          <a:p>
            <a:pPr lvl="2">
              <a:buClr>
                <a:srgbClr val="9E9EFF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sz="2000"/>
              <a:t>Initially they are set to, respectively, the 64-bit binary string in the prefix of the fractional component of the </a:t>
            </a:r>
            <a:r>
              <a:rPr lang="en-US" altLang="zh-CN" sz="2000">
                <a:solidFill>
                  <a:srgbClr val="FF0000"/>
                </a:solidFill>
              </a:rPr>
              <a:t>square root </a:t>
            </a:r>
            <a:r>
              <a:rPr lang="en-US" altLang="zh-CN" sz="2000"/>
              <a:t>of the first 8 prime numbers:</a:t>
            </a:r>
          </a:p>
          <a:p>
            <a:pPr lvl="2">
              <a:lnSpc>
                <a:spcPct val="60000"/>
              </a:lnSpc>
              <a:buClr>
                <a:srgbClr val="9E9EFF"/>
              </a:buClr>
              <a:buSzPct val="85000"/>
              <a:buNone/>
            </a:pP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√2,</a:t>
            </a:r>
            <a:r>
              <a:rPr lang="en-US" altLang="zh-CN" sz="2000"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√3,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√5, √7, √11, √13, √17, √19</a:t>
            </a: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altLang="zh-CN" sz="2000"/>
              <a:t> </a:t>
            </a:r>
          </a:p>
          <a:p>
            <a:pPr lvl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000"/>
          </a:p>
        </p:txBody>
      </p:sp>
      <p:pic>
        <p:nvPicPr>
          <p:cNvPr id="30724" name="Picture 17" descr="Picture17.png">
            <a:extLst>
              <a:ext uri="{FF2B5EF4-FFF2-40B4-BE49-F238E27FC236}">
                <a16:creationId xmlns:a16="http://schemas.microsoft.com/office/drawing/2014/main" id="{8E35D9C4-D61D-4C55-A5C2-61BB3E34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08" y="1286497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59A22-5287-4641-9A2F-4B1DD7AA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776" y="4572811"/>
            <a:ext cx="3407955" cy="794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/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dirty="0"/>
                        <m:t>IV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blipFill>
                <a:blip r:embed="rId5"/>
                <a:stretch>
                  <a:fillRect l="-4278" t="-3774" r="-4278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92901DE-167B-481B-87DE-0AAFA4203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749" y="5292892"/>
            <a:ext cx="3467679" cy="879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BFDEBD-AB9C-4522-9C42-68CF45EF1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86" y="4528087"/>
            <a:ext cx="3467679" cy="15966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360" y="35796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1196752"/>
            <a:ext cx="8278688" cy="396044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Motivations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CRC</a:t>
            </a:r>
          </a:p>
          <a:p>
            <a:pPr eaLnBrk="1" hangingPunct="1"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Cryptographic 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chemeClr val="tx2"/>
                </a:solidFill>
              </a:rPr>
              <a:t>SHA2</a:t>
            </a:r>
            <a:endParaRPr lang="en-US">
              <a:solidFill>
                <a:srgbClr val="FF0000"/>
              </a:solidFill>
            </a:endParaRP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SHA3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>
                <a:solidFill>
                  <a:srgbClr val="FF0000"/>
                </a:solidFill>
              </a:rPr>
              <a:t>M</a:t>
            </a:r>
            <a:r>
              <a:rPr lang="en-US">
                <a:solidFill>
                  <a:srgbClr val="FF0000"/>
                </a:solidFill>
              </a:rPr>
              <a:t>essage authentication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67" y="1363452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1559496" y="4626894"/>
                <a:ext cx="925721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𝑝𝑎𝑑𝑑𝑒𝑑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626894"/>
                <a:ext cx="925721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550435" y="4016444"/>
                <a:ext cx="61705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/>
                  <a:t>(M, tag=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5" y="4016444"/>
                <a:ext cx="6170535" cy="523220"/>
              </a:xfrm>
              <a:prstGeom prst="rect">
                <a:avLst/>
              </a:prstGeom>
              <a:blipFill>
                <a:blip r:embed="rId7"/>
                <a:stretch>
                  <a:fillRect l="-1974" t="-12791" r="-88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088" y="1340769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913469" y="480629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/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8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52" y="4966916"/>
                <a:ext cx="101903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zh-CN" sz="2400" b="1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b="1"/>
                  <a:t>without knowing the input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2400" b="1"/>
                  <a:t> </a:t>
                </a:r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352" y="4966916"/>
                <a:ext cx="10190384" cy="461665"/>
              </a:xfrm>
              <a:prstGeom prst="rect">
                <a:avLst/>
              </a:prstGeom>
              <a:blipFill>
                <a:blip r:embed="rId3"/>
                <a:stretch>
                  <a:fillRect l="-778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775792" y="-27557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755" y="1029131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6096000" y="5387511"/>
                <a:ext cx="544559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𝑝𝑎𝑑𝑑𝑒𝑑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87511"/>
                <a:ext cx="5445593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8270050" y="970784"/>
                <a:ext cx="3703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r>
                  <a:rPr lang="en-US"/>
                  <a:t>)?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50" y="970784"/>
                <a:ext cx="3703643" cy="523220"/>
              </a:xfrm>
              <a:prstGeom prst="rect">
                <a:avLst/>
              </a:prstGeom>
              <a:blipFill>
                <a:blip r:embed="rId6"/>
                <a:stretch>
                  <a:fillRect t="-11628" r="-214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359696" y="3646812"/>
                <a:ext cx="58087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𝑝𝑎𝑑𝑑𝑒𝑑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3646812"/>
                <a:ext cx="58087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4392" y="2988314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99213-CC89-439F-B106-53D49E837D1B}"/>
                  </a:ext>
                </a:extLst>
              </p:cNvPr>
              <p:cNvSpPr txBox="1"/>
              <p:nvPr/>
            </p:nvSpPr>
            <p:spPr>
              <a:xfrm>
                <a:off x="6264081" y="5906530"/>
                <a:ext cx="3344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where IV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99213-CC89-439F-B106-53D49E83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081" y="5906530"/>
                <a:ext cx="3344634" cy="523220"/>
              </a:xfrm>
              <a:prstGeom prst="rect">
                <a:avLst/>
              </a:prstGeom>
              <a:blipFill>
                <a:blip r:embed="rId9"/>
                <a:stretch>
                  <a:fillRect l="-3832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/>
              <p:nvPr/>
            </p:nvSpPr>
            <p:spPr>
              <a:xfrm>
                <a:off x="8365787" y="1755537"/>
                <a:ext cx="34906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787" y="1755537"/>
                <a:ext cx="349063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/>
              <p:nvPr/>
            </p:nvSpPr>
            <p:spPr>
              <a:xfrm>
                <a:off x="10200456" y="2420487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456" y="2420487"/>
                <a:ext cx="10248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795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6435" y="81279"/>
            <a:ext cx="8352928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>
                <a:ea typeface="宋体" charset="-122"/>
              </a:rPr>
              <a:t>Length extension attack on SHA2 </a:t>
            </a:r>
            <a:endParaRPr lang="zh-CN" altLang="en-US" sz="3200">
              <a:ea typeface="宋体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6" y="986349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00" y="854761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3294829" y="1858372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3736926" y="1290633"/>
                <a:ext cx="3854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26" y="1290633"/>
                <a:ext cx="3854581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2623401" y="1231953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401" y="1231953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7856057" y="113480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057" y="1134809"/>
                <a:ext cx="5354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2DC6D4A-D698-4DF7-911E-8F09245F4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23" y="3474887"/>
            <a:ext cx="1171331" cy="10716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FCC38B-1E6D-44D0-89D4-092FC292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5" y="3616432"/>
            <a:ext cx="1193399" cy="1145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E0B77F-6CB2-43C9-9B9B-85800CDFAE78}"/>
                  </a:ext>
                </a:extLst>
              </p:cNvPr>
              <p:cNvSpPr/>
              <p:nvPr/>
            </p:nvSpPr>
            <p:spPr>
              <a:xfrm>
                <a:off x="494232" y="3036985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E0B77F-6CB2-43C9-9B9B-85800CDFA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3036985"/>
                <a:ext cx="53540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9445F-38B2-4D92-8BAC-6A5159040767}"/>
                  </a:ext>
                </a:extLst>
              </p:cNvPr>
              <p:cNvSpPr/>
              <p:nvPr/>
            </p:nvSpPr>
            <p:spPr>
              <a:xfrm>
                <a:off x="11047399" y="2952881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9445F-38B2-4D92-8BAC-6A5159040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399" y="2952881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38D546-FE9A-4142-AC3D-566F8670CE75}"/>
              </a:ext>
            </a:extLst>
          </p:cNvPr>
          <p:cNvCxnSpPr/>
          <p:nvPr/>
        </p:nvCxnSpPr>
        <p:spPr bwMode="auto">
          <a:xfrm>
            <a:off x="0" y="2132013"/>
            <a:ext cx="11856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0D6580-8EF9-414C-9C26-821AD99557E4}"/>
                  </a:ext>
                </a:extLst>
              </p:cNvPr>
              <p:cNvSpPr txBox="1"/>
              <p:nvPr/>
            </p:nvSpPr>
            <p:spPr>
              <a:xfrm>
                <a:off x="2533087" y="2494680"/>
                <a:ext cx="884665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𝑝𝑎𝑑𝑑𝑖𝑛𝑔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0D6580-8EF9-414C-9C26-821AD995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87" y="2494680"/>
                <a:ext cx="8846653" cy="578685"/>
              </a:xfrm>
              <a:prstGeom prst="rect">
                <a:avLst/>
              </a:prstGeom>
              <a:blipFill>
                <a:blip r:embed="rId11"/>
                <a:stretch>
                  <a:fillRect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F93B35-2F0A-4C9C-A540-0B937945530C}"/>
              </a:ext>
            </a:extLst>
          </p:cNvPr>
          <p:cNvCxnSpPr>
            <a:cxnSpLocks/>
          </p:cNvCxnSpPr>
          <p:nvPr/>
        </p:nvCxnSpPr>
        <p:spPr bwMode="auto">
          <a:xfrm>
            <a:off x="1907582" y="4278528"/>
            <a:ext cx="324449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EAED12-D0CD-42AD-8EE7-468A56CBA0E9}"/>
                  </a:ext>
                </a:extLst>
              </p:cNvPr>
              <p:cNvSpPr txBox="1"/>
              <p:nvPr/>
            </p:nvSpPr>
            <p:spPr>
              <a:xfrm>
                <a:off x="1418836" y="3544573"/>
                <a:ext cx="3854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EAED12-D0CD-42AD-8EE7-468A56CB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36" y="3544573"/>
                <a:ext cx="3854581" cy="523220"/>
              </a:xfrm>
              <a:prstGeom prst="rect">
                <a:avLst/>
              </a:prstGeom>
              <a:blipFill>
                <a:blip r:embed="rId1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4E09A6-2359-4157-80FC-00BF2BB23847}"/>
              </a:ext>
            </a:extLst>
          </p:cNvPr>
          <p:cNvCxnSpPr>
            <a:cxnSpLocks/>
          </p:cNvCxnSpPr>
          <p:nvPr/>
        </p:nvCxnSpPr>
        <p:spPr bwMode="auto">
          <a:xfrm>
            <a:off x="7399804" y="4189264"/>
            <a:ext cx="324449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716F18-10A3-4B7C-9161-325384D46321}"/>
                  </a:ext>
                </a:extLst>
              </p:cNvPr>
              <p:cNvSpPr txBox="1"/>
              <p:nvPr/>
            </p:nvSpPr>
            <p:spPr>
              <a:xfrm>
                <a:off x="7339918" y="3550632"/>
                <a:ext cx="3854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716F18-10A3-4B7C-9161-325384D4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18" y="3550632"/>
                <a:ext cx="3854581" cy="523220"/>
              </a:xfrm>
              <a:prstGeom prst="rect">
                <a:avLst/>
              </a:prstGeom>
              <a:blipFill>
                <a:blip r:embed="rId1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39666" y="5150410"/>
                <a:ext cx="69755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𝑝𝑎𝑑𝑑𝑖𝑛𝑔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r>
                  <a:rPr lang="en-US"/>
                  <a:t>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" y="5150410"/>
                <a:ext cx="6975564" cy="523220"/>
              </a:xfrm>
              <a:prstGeom prst="rect">
                <a:avLst/>
              </a:prstGeom>
              <a:blipFill>
                <a:blip r:embed="rId1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5671" y="4643660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/>
              <p:nvPr/>
            </p:nvSpPr>
            <p:spPr>
              <a:xfrm>
                <a:off x="4100368" y="5677262"/>
                <a:ext cx="34906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68" y="5677262"/>
                <a:ext cx="349063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/>
              <p:nvPr/>
            </p:nvSpPr>
            <p:spPr>
              <a:xfrm>
                <a:off x="7922803" y="4338227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803" y="4338227"/>
                <a:ext cx="102489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F35AE2-75B6-4BFE-8BAB-8EC430E3C2B4}"/>
                  </a:ext>
                </a:extLst>
              </p:cNvPr>
              <p:cNvSpPr/>
              <p:nvPr/>
            </p:nvSpPr>
            <p:spPr>
              <a:xfrm>
                <a:off x="6664789" y="4415942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F35AE2-75B6-4BFE-8BAB-8EC430E3C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789" y="4415942"/>
                <a:ext cx="7344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7276A060-1775-463A-989B-8B2EF2186F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22053" y="4663112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DEA541-846F-41E6-A2B2-797A1B81F3D1}"/>
                  </a:ext>
                </a:extLst>
              </p:cNvPr>
              <p:cNvSpPr/>
              <p:nvPr/>
            </p:nvSpPr>
            <p:spPr>
              <a:xfrm>
                <a:off x="9474104" y="4293841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DEA541-846F-41E6-A2B2-797A1B81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04" y="4293841"/>
                <a:ext cx="1024896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06990F-1E66-49EC-BD6F-7F7A9F98CE95}"/>
              </a:ext>
            </a:extLst>
          </p:cNvPr>
          <p:cNvCxnSpPr>
            <a:cxnSpLocks/>
          </p:cNvCxnSpPr>
          <p:nvPr/>
        </p:nvCxnSpPr>
        <p:spPr bwMode="auto">
          <a:xfrm flipV="1">
            <a:off x="8517799" y="4889076"/>
            <a:ext cx="0" cy="1420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A9234A-0801-4E57-8C72-852FC77B33AD}"/>
              </a:ext>
            </a:extLst>
          </p:cNvPr>
          <p:cNvCxnSpPr>
            <a:cxnSpLocks/>
          </p:cNvCxnSpPr>
          <p:nvPr/>
        </p:nvCxnSpPr>
        <p:spPr bwMode="auto">
          <a:xfrm>
            <a:off x="8517799" y="4833817"/>
            <a:ext cx="6391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F6181-159C-45BF-9D56-8D7C858AA6E8}"/>
                  </a:ext>
                </a:extLst>
              </p:cNvPr>
              <p:cNvSpPr/>
              <p:nvPr/>
            </p:nvSpPr>
            <p:spPr>
              <a:xfrm>
                <a:off x="8381863" y="5861536"/>
                <a:ext cx="1077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F6181-159C-45BF-9D56-8D7C858AA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863" y="5861536"/>
                <a:ext cx="1077539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C162AFC-D587-4B46-F6C8-3C8642118DF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89957" y="29295"/>
            <a:ext cx="1878955" cy="1910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32C14F-7DE4-0882-F826-90410AD994A8}"/>
                  </a:ext>
                </a:extLst>
              </p:cNvPr>
              <p:cNvSpPr txBox="1"/>
              <p:nvPr/>
            </p:nvSpPr>
            <p:spPr>
              <a:xfrm>
                <a:off x="10729434" y="3749098"/>
                <a:ext cx="13727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32C14F-7DE4-0882-F826-90410AD9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434" y="3749098"/>
                <a:ext cx="1372703" cy="523220"/>
              </a:xfrm>
              <a:prstGeom prst="rect">
                <a:avLst/>
              </a:prstGeom>
              <a:blipFill>
                <a:blip r:embed="rId2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3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3" grpId="0"/>
      <p:bldP spid="36" grpId="0"/>
      <p:bldP spid="41" grpId="0"/>
      <p:bldP spid="43" grpId="0"/>
      <p:bldP spid="44" grpId="0"/>
      <p:bldP spid="30" grpId="0"/>
      <p:bldP spid="47" grpId="0"/>
      <p:bldP spid="56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30020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7C36E06-94C1-414D-AC4D-8639264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4" y="1052736"/>
            <a:ext cx="10588432" cy="44958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provides an alternative to SHA-2, and is drop-in compatible with any system using SHA-2</a:t>
            </a:r>
          </a:p>
          <a:p>
            <a:pPr marL="0" indent="0">
              <a:buNone/>
              <a:defRPr/>
            </a:pPr>
            <a:endParaRPr lang="en-US" altLang="en-US" sz="2600"/>
          </a:p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uses a </a:t>
            </a:r>
            <a:r>
              <a:rPr lang="en-US" altLang="en-US" sz="2600" b="1"/>
              <a:t>sponge construction</a:t>
            </a:r>
            <a:r>
              <a:rPr lang="en-US" altLang="en-US" sz="2600"/>
              <a:t>, instead of the CBC mode of repeated compressions used by SHA-1, SHA-2, and Whirlpool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91F5F-76DD-49E3-9954-5CA838EB9BD2}"/>
              </a:ext>
            </a:extLst>
          </p:cNvPr>
          <p:cNvSpPr/>
          <p:nvPr/>
        </p:nvSpPr>
        <p:spPr>
          <a:xfrm>
            <a:off x="1127448" y="3645024"/>
            <a:ext cx="8532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https://nvlpubs.nist.gov/nistpubs/FIPS/NIST.FIPS.202.pdf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FDD50FA-C001-4850-A533-16B53C6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0"/>
            <a:ext cx="7344816" cy="792163"/>
          </a:xfrm>
        </p:spPr>
        <p:txBody>
          <a:bodyPr/>
          <a:lstStyle/>
          <a:p>
            <a:r>
              <a:rPr lang="en-US" altLang="en-US"/>
              <a:t>NIST SHA-3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9E50CF3-DBA9-4306-A1C7-C71B3409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4"/>
            <a:ext cx="11233248" cy="4967287"/>
          </a:xfrm>
        </p:spPr>
        <p:txBody>
          <a:bodyPr/>
          <a:lstStyle/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2007: Request for submissions of new hash functions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2008: Submissions deadline.  Received 64 entries. Announced first-round selections of 51 candidates.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2009: After First SHA-3 candidate conference in Feb, announced 14 Second Round Candidates in July.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2010: After one year public review of the algorithms, hold second SHA-3 candidate conference in Aug.  Announced 5 Third-round candidates in Dec.  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2011: Public comment for final round</a:t>
            </a:r>
          </a:p>
          <a:p>
            <a:pPr>
              <a:defRPr/>
            </a:pPr>
            <a:r>
              <a:rPr lang="en-US" sz="2500">
                <a:solidFill>
                  <a:schemeClr val="tx2"/>
                </a:solidFill>
              </a:rPr>
              <a:t>2012: October 2, NIST selected SHA3 </a:t>
            </a:r>
          </a:p>
          <a:p>
            <a:pPr lvl="1">
              <a:defRPr/>
            </a:pPr>
            <a:r>
              <a:rPr lang="en-US" sz="2500" err="1">
                <a:solidFill>
                  <a:schemeClr val="tx2"/>
                </a:solidFill>
              </a:rPr>
              <a:t>Keccak</a:t>
            </a:r>
            <a:r>
              <a:rPr lang="en-US" sz="2500">
                <a:solidFill>
                  <a:schemeClr val="tx2"/>
                </a:solidFill>
              </a:rPr>
              <a:t> (pronounced “catch-</a:t>
            </a:r>
            <a:r>
              <a:rPr lang="en-US" sz="2500" err="1">
                <a:solidFill>
                  <a:schemeClr val="tx2"/>
                </a:solidFill>
              </a:rPr>
              <a:t>ack</a:t>
            </a:r>
            <a:r>
              <a:rPr lang="en-US" sz="2500">
                <a:solidFill>
                  <a:schemeClr val="tx2"/>
                </a:solidFill>
              </a:rPr>
              <a:t>”) created by Guido </a:t>
            </a:r>
            <a:r>
              <a:rPr lang="en-US" sz="2500" err="1">
                <a:solidFill>
                  <a:schemeClr val="tx2"/>
                </a:solidFill>
              </a:rPr>
              <a:t>Bertoni</a:t>
            </a:r>
            <a:r>
              <a:rPr lang="en-US" sz="2500">
                <a:solidFill>
                  <a:schemeClr val="tx2"/>
                </a:solidFill>
              </a:rPr>
              <a:t>, Joan </a:t>
            </a:r>
            <a:r>
              <a:rPr lang="en-US" sz="2500" err="1">
                <a:solidFill>
                  <a:schemeClr val="tx2"/>
                </a:solidFill>
              </a:rPr>
              <a:t>Daemen</a:t>
            </a:r>
            <a:r>
              <a:rPr lang="en-US" sz="2500">
                <a:solidFill>
                  <a:schemeClr val="tx2"/>
                </a:solidFill>
              </a:rPr>
              <a:t> and Gilles Van </a:t>
            </a:r>
            <a:r>
              <a:rPr lang="en-US" sz="2500" err="1">
                <a:solidFill>
                  <a:schemeClr val="tx2"/>
                </a:solidFill>
              </a:rPr>
              <a:t>Assche</a:t>
            </a:r>
            <a:r>
              <a:rPr lang="en-US" sz="2500">
                <a:solidFill>
                  <a:schemeClr val="tx2"/>
                </a:solidFill>
              </a:rPr>
              <a:t>, </a:t>
            </a:r>
            <a:r>
              <a:rPr lang="en-US" sz="2500" err="1">
                <a:solidFill>
                  <a:schemeClr val="tx2"/>
                </a:solidFill>
              </a:rPr>
              <a:t>Michaël</a:t>
            </a:r>
            <a:r>
              <a:rPr lang="en-US" sz="2500">
                <a:solidFill>
                  <a:schemeClr val="tx2"/>
                </a:solidFill>
              </a:rPr>
              <a:t> </a:t>
            </a:r>
            <a:r>
              <a:rPr lang="en-US" sz="2500" err="1">
                <a:solidFill>
                  <a:schemeClr val="tx2"/>
                </a:solidFill>
              </a:rPr>
              <a:t>Peeters</a:t>
            </a:r>
            <a:endParaRPr lang="en-US" sz="2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6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935" y="44624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E2EF1-2859-4C20-99A6-52A3D939DB4B}"/>
              </a:ext>
            </a:extLst>
          </p:cNvPr>
          <p:cNvSpPr/>
          <p:nvPr/>
        </p:nvSpPr>
        <p:spPr>
          <a:xfrm>
            <a:off x="7736852" y="209946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/>
              <a:t>Sponge construction (</a:t>
            </a:r>
            <a:r>
              <a:rPr lang="en-US" sz="2400">
                <a:solidFill>
                  <a:srgbClr val="222222"/>
                </a:solidFill>
                <a:latin typeface="Arial" panose="020B0604020202020204" pitchFamily="34" charset="0"/>
              </a:rPr>
              <a:t>Keccak</a:t>
            </a:r>
            <a:r>
              <a:rPr lang="en-US" altLang="en-US" sz="2400" b="1"/>
              <a:t>)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A8BCE9-29CD-4645-96B4-EFD3A6C54816}"/>
              </a:ext>
            </a:extLst>
          </p:cNvPr>
          <p:cNvGrpSpPr/>
          <p:nvPr/>
        </p:nvGrpSpPr>
        <p:grpSpPr>
          <a:xfrm>
            <a:off x="1642212" y="3868031"/>
            <a:ext cx="9363000" cy="2246769"/>
            <a:chOff x="432424" y="5182335"/>
            <a:chExt cx="8279152" cy="22467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21EED4-EDE0-49C3-A9F0-1946836DB2F3}"/>
                </a:ext>
              </a:extLst>
            </p:cNvPr>
            <p:cNvSpPr/>
            <p:nvPr/>
          </p:nvSpPr>
          <p:spPr>
            <a:xfrm>
              <a:off x="432424" y="5182335"/>
              <a:ext cx="8279152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/>
                <a:t>Let </a:t>
              </a:r>
              <a:r>
                <a:rPr lang="en-US" altLang="en-US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en-US"/>
                <a:t> be the input string; </a:t>
              </a:r>
              <a:r>
                <a:rPr lang="en-US" altLang="en-US">
                  <a:latin typeface="Times New Roman" charset="0"/>
                </a:rPr>
                <a:t>d</a:t>
              </a:r>
              <a:r>
                <a:rPr lang="en-US" altLang="en-US"/>
                <a:t> = the hash length.</a:t>
              </a:r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/>
                <a:t>b = r + c, where c = 2</a:t>
              </a:r>
              <a:r>
                <a:rPr lang="en-US" altLang="en-US">
                  <a:latin typeface="Times New Roman" charset="0"/>
                </a:rPr>
                <a:t>d</a:t>
              </a:r>
              <a:endParaRPr lang="en-US" altLang="zh-CN">
                <a:latin typeface="Times New Roman" charset="0"/>
                <a:ea typeface="宋体" charset="-122"/>
              </a:endParaRPr>
            </a:p>
            <a:p>
              <a:pPr marL="914400" lvl="1" indent="-457200">
                <a:buFont typeface="Wingdings" panose="05000000000000000000" pitchFamily="2" charset="2"/>
                <a:buChar char="ü"/>
                <a:defRPr/>
              </a:pPr>
              <a:r>
                <a:rPr lang="en-US" altLang="en-US">
                  <a:latin typeface="Times New Roman" charset="0"/>
                </a:rPr>
                <a:t>r is called </a:t>
              </a:r>
              <a:r>
                <a:rPr lang="en-US" altLang="en-US" b="1">
                  <a:latin typeface="Times New Roman" charset="0"/>
                </a:rPr>
                <a:t>rate</a:t>
              </a:r>
              <a:r>
                <a:rPr lang="en-US" altLang="en-US">
                  <a:latin typeface="Times New Roman" charset="0"/>
                </a:rPr>
                <a:t> and c </a:t>
              </a:r>
              <a:r>
                <a:rPr lang="en-US" altLang="en-US" b="1">
                  <a:latin typeface="Times New Roman" charset="0"/>
                </a:rPr>
                <a:t>capacity</a:t>
              </a:r>
              <a:endParaRPr lang="en-US" altLang="en-US" b="1"/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/>
                <a:t> Where </a:t>
              </a:r>
            </a:p>
            <a:p>
              <a:pPr>
                <a:defRPr/>
              </a:pPr>
              <a:r>
                <a:rPr lang="en-US" altLang="en-US"/>
                <a:t> 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7305C5BE-4932-44ED-A878-CA79922D36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59866" imgH="203112" progId="Equation.DSMT4">
                    <p:embed/>
                  </p:oleObj>
                </mc:Choice>
                <mc:Fallback>
                  <p:oleObj name="Equation" r:id="rId3" imgW="1459866" imgH="203112" progId="Equation.DSMT4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7305C5BE-4932-44ED-A878-CA79922D36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5E7D1E81-7853-4DBE-BCC5-C8B5F560F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8738" y="6837314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84400" imgH="203200" progId="Equation.DSMT4">
                    <p:embed/>
                  </p:oleObj>
                </mc:Choice>
                <mc:Fallback>
                  <p:oleObj name="Equation" r:id="rId5" imgW="2184400" imgH="20320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5E7D1E81-7853-4DBE-BCC5-C8B5F560F7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738" y="6837314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70E4E2-CF54-4F0A-BABB-64840A6C0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734" y="580784"/>
            <a:ext cx="8027981" cy="32872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E7F87F-2045-498A-885A-1C2C4EB66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4581" y="1483430"/>
            <a:ext cx="3182936" cy="1672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3BF26-B278-4C5F-97D5-8897EA3C7B91}"/>
              </a:ext>
            </a:extLst>
          </p:cNvPr>
          <p:cNvSpPr/>
          <p:nvPr/>
        </p:nvSpPr>
        <p:spPr>
          <a:xfrm>
            <a:off x="920788" y="5949280"/>
            <a:ext cx="11040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Arial" panose="020B0604020202020204" pitchFamily="34" charset="0"/>
              </a:rPr>
              <a:t>Bertoni, G., Daemen, J., Peeters, M., Van Assche, G., &amp; Van Keer, R. (2012). Keccak implementation overview. </a:t>
            </a:r>
            <a:r>
              <a:rPr lang="en-US" sz="1600" i="1">
                <a:solidFill>
                  <a:srgbClr val="222222"/>
                </a:solidFill>
                <a:latin typeface="Arial" panose="020B0604020202020204" pitchFamily="34" charset="0"/>
              </a:rPr>
              <a:t>URL: http://keccak. neokeon. org/Keccak-implementation-3.2. pdf</a:t>
            </a:r>
            <a:r>
              <a:rPr lang="en-US" sz="160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6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E7C18-53E1-496F-AF7B-5E1153640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6400" y="3424045"/>
            <a:ext cx="2555338" cy="2567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6A868A-70AF-49A1-A8E7-65AE8A36E774}"/>
                  </a:ext>
                </a:extLst>
              </p:cNvPr>
              <p:cNvSpPr txBox="1"/>
              <p:nvPr/>
            </p:nvSpPr>
            <p:spPr>
              <a:xfrm>
                <a:off x="4163729" y="916457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6A868A-70AF-49A1-A8E7-65AE8A36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9" y="916457"/>
                <a:ext cx="49244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AE4E3-EBEB-45E0-87CE-8833E31C394B}"/>
                  </a:ext>
                </a:extLst>
              </p:cNvPr>
              <p:cNvSpPr txBox="1"/>
              <p:nvPr/>
            </p:nvSpPr>
            <p:spPr>
              <a:xfrm>
                <a:off x="3223385" y="954914"/>
                <a:ext cx="554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AE4E3-EBEB-45E0-87CE-8833E31C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85" y="954914"/>
                <a:ext cx="554767" cy="461665"/>
              </a:xfrm>
              <a:prstGeom prst="rect">
                <a:avLst/>
              </a:prstGeom>
              <a:blipFill>
                <a:blip r:embed="rId11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AAE9A-DE1B-45BF-8ED1-E7B19BFC514C}"/>
                  </a:ext>
                </a:extLst>
              </p:cNvPr>
              <p:cNvSpPr txBox="1"/>
              <p:nvPr/>
            </p:nvSpPr>
            <p:spPr>
              <a:xfrm>
                <a:off x="2473170" y="939924"/>
                <a:ext cx="561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AAE9A-DE1B-45BF-8ED1-E7B19BFC5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170" y="939924"/>
                <a:ext cx="561885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B497C9-7A5B-43DB-8907-CA44EABFAB9D}"/>
                  </a:ext>
                </a:extLst>
              </p:cNvPr>
              <p:cNvSpPr txBox="1"/>
              <p:nvPr/>
            </p:nvSpPr>
            <p:spPr>
              <a:xfrm>
                <a:off x="4971497" y="980728"/>
                <a:ext cx="900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B497C9-7A5B-43DB-8907-CA44EABFA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7" y="980728"/>
                <a:ext cx="900568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9EF4894-6530-4CFB-B19F-7C357DD7174A}"/>
              </a:ext>
            </a:extLst>
          </p:cNvPr>
          <p:cNvSpPr txBox="1"/>
          <p:nvPr/>
        </p:nvSpPr>
        <p:spPr>
          <a:xfrm>
            <a:off x="9536040" y="1299889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 (block size)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33C4-B012-490D-B945-F051D96ED14A}"/>
              </a:ext>
            </a:extLst>
          </p:cNvPr>
          <p:cNvSpPr txBox="1"/>
          <p:nvPr/>
        </p:nvSpPr>
        <p:spPr>
          <a:xfrm>
            <a:off x="8612003" y="3048835"/>
            <a:ext cx="369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c=2d = 2.(output length)</a:t>
            </a:r>
          </a:p>
        </p:txBody>
      </p:sp>
    </p:spTree>
    <p:extLst>
      <p:ext uri="{BB962C8B-B14F-4D97-AF65-F5344CB8AC3E}">
        <p14:creationId xmlns:p14="http://schemas.microsoft.com/office/powerpoint/2010/main" val="75938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317B07A9-5635-4F80-A4AD-B9A56B00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37" y="-83037"/>
            <a:ext cx="7543800" cy="838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2667C-0650-4050-A2D2-CE8A3622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38" y="945356"/>
            <a:ext cx="8061920" cy="4967287"/>
          </a:xfrm>
        </p:spPr>
        <p:txBody>
          <a:bodyPr/>
          <a:lstStyle/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  <a:p>
            <a:pPr>
              <a:defRPr/>
            </a:pPr>
            <a:endParaRPr lang="en-US" sz="2800"/>
          </a:p>
          <a:p>
            <a:pPr marL="0" indent="0">
              <a:buNone/>
              <a:defRPr/>
            </a:pPr>
            <a:r>
              <a:rPr lang="en-US" sz="2800"/>
              <a:t>Ex. </a:t>
            </a:r>
            <a:r>
              <a:rPr lang="en-US" altLang="zh-CN" sz="2800" i="1">
                <a:latin typeface="Times New Roman" pitchFamily="18" charset="0"/>
              </a:rPr>
              <a:t>d = </a:t>
            </a:r>
            <a:r>
              <a:rPr lang="en-US" altLang="zh-CN" sz="2800">
                <a:latin typeface="Times New Roman" pitchFamily="18" charset="0"/>
              </a:rPr>
              <a:t>512, then c = 1024. </a:t>
            </a:r>
          </a:p>
          <a:p>
            <a:pPr marL="0" indent="0">
              <a:buNone/>
              <a:defRPr/>
            </a:pPr>
            <a:r>
              <a:rPr lang="en-US" altLang="zh-CN" sz="2800">
                <a:latin typeface="Times New Roman" pitchFamily="18" charset="0"/>
              </a:rPr>
              <a:t>Choose b = 1600, then r = 576.</a:t>
            </a:r>
          </a:p>
          <a:p>
            <a:pPr marL="0" indent="0">
              <a:buNone/>
              <a:defRPr/>
            </a:pPr>
            <a:endParaRPr lang="en-US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F93C55-8662-4C88-9289-26E3E7848FD7}"/>
              </a:ext>
            </a:extLst>
          </p:cNvPr>
          <p:cNvGrpSpPr/>
          <p:nvPr/>
        </p:nvGrpSpPr>
        <p:grpSpPr>
          <a:xfrm>
            <a:off x="610828" y="2060848"/>
            <a:ext cx="5964801" cy="1064363"/>
            <a:chOff x="664684" y="6367446"/>
            <a:chExt cx="5029200" cy="1064363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D8AC7431-6A29-4E48-9436-0EF686A69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59866" imgH="203112" progId="Equation.DSMT4">
                    <p:embed/>
                  </p:oleObj>
                </mc:Choice>
                <mc:Fallback>
                  <p:oleObj name="Equation" r:id="rId2" imgW="1459866" imgH="203112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D8AC7431-6A29-4E48-9436-0EF686A69A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CE11CF48-5337-49A0-83FE-6FD61C65CD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073631"/>
                </p:ext>
              </p:extLst>
            </p:nvPr>
          </p:nvGraphicFramePr>
          <p:xfrm>
            <a:off x="664684" y="6963496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84400" imgH="203200" progId="Equation.DSMT4">
                    <p:embed/>
                  </p:oleObj>
                </mc:Choice>
                <mc:Fallback>
                  <p:oleObj name="Equation" r:id="rId4" imgW="2184400" imgH="20320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CE11CF48-5337-49A0-83FE-6FD61C65CD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84" y="6963496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CD7C37-6DA4-403D-9C39-D2B942BAA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932" y="1390649"/>
            <a:ext cx="5438775" cy="4076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7E78D8-1C9B-4D67-BD12-DC85A6FC935E}"/>
              </a:ext>
            </a:extLst>
          </p:cNvPr>
          <p:cNvCxnSpPr/>
          <p:nvPr/>
        </p:nvCxnSpPr>
        <p:spPr bwMode="auto">
          <a:xfrm flipH="1">
            <a:off x="6397112" y="4471935"/>
            <a:ext cx="357034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F21265-CC14-47EF-BC5B-9F6FE2D3B5E0}"/>
              </a:ext>
            </a:extLst>
          </p:cNvPr>
          <p:cNvSpPr txBox="1"/>
          <p:nvPr/>
        </p:nvSpPr>
        <p:spPr>
          <a:xfrm>
            <a:off x="6115168" y="48691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871EBA-B7A8-4EC7-8F44-03053A76F167}"/>
                  </a:ext>
                </a:extLst>
              </p:cNvPr>
              <p:cNvSpPr txBox="1"/>
              <p:nvPr/>
            </p:nvSpPr>
            <p:spPr>
              <a:xfrm>
                <a:off x="6864710" y="5612070"/>
                <a:ext cx="46905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/>
                  <a:t>=…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871EBA-B7A8-4EC7-8F44-03053A76F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710" y="5612070"/>
                <a:ext cx="4690515" cy="523220"/>
              </a:xfrm>
              <a:prstGeom prst="rect">
                <a:avLst/>
              </a:prstGeom>
              <a:blipFill>
                <a:blip r:embed="rId7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3CB1704-BB5D-4019-9D24-D4AE830DA3F9}"/>
              </a:ext>
            </a:extLst>
          </p:cNvPr>
          <p:cNvSpPr/>
          <p:nvPr/>
        </p:nvSpPr>
        <p:spPr>
          <a:xfrm>
            <a:off x="335360" y="827523"/>
            <a:ext cx="981935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Let </a:t>
            </a:r>
            <a:r>
              <a:rPr lang="en-US" altLang="en-US" sz="260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en-US" sz="2600"/>
              <a:t> be the input string; </a:t>
            </a:r>
            <a:r>
              <a:rPr lang="en-US" altLang="en-US" sz="2600">
                <a:latin typeface="Times New Roman" charset="0"/>
              </a:rPr>
              <a:t>d</a:t>
            </a:r>
            <a:r>
              <a:rPr lang="en-US" altLang="en-US" sz="2600"/>
              <a:t> = the hash length.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b = r + c, where c = 2</a:t>
            </a:r>
            <a:r>
              <a:rPr lang="en-US" altLang="en-US" sz="2600">
                <a:latin typeface="Times New Roman" charset="0"/>
              </a:rPr>
              <a:t>d</a:t>
            </a:r>
            <a:endParaRPr lang="en-US" altLang="zh-CN" sz="2600">
              <a:latin typeface="Times New Roman" charset="0"/>
              <a:ea typeface="宋体" charset="-122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en-US" sz="2600">
                <a:latin typeface="Times New Roman" charset="0"/>
              </a:rPr>
              <a:t>r (</a:t>
            </a:r>
            <a:r>
              <a:rPr lang="en-US" b="1"/>
              <a:t>block size</a:t>
            </a:r>
            <a:r>
              <a:rPr lang="en-US" altLang="en-US" sz="2600">
                <a:latin typeface="Times New Roman" charset="0"/>
              </a:rPr>
              <a:t>) is called </a:t>
            </a:r>
            <a:r>
              <a:rPr lang="en-US" altLang="en-US" sz="2600" b="1">
                <a:latin typeface="Times New Roman" charset="0"/>
              </a:rPr>
              <a:t>rate</a:t>
            </a:r>
            <a:r>
              <a:rPr lang="en-US" b="1"/>
              <a:t>, </a:t>
            </a:r>
            <a:r>
              <a:rPr lang="en-US" altLang="en-US" sz="2600">
                <a:latin typeface="Times New Roman" charset="0"/>
              </a:rPr>
              <a:t> and c=2d </a:t>
            </a:r>
            <a:r>
              <a:rPr lang="en-US" altLang="en-US" sz="2600" b="1">
                <a:latin typeface="Times New Roman" charset="0"/>
              </a:rPr>
              <a:t>capacity</a:t>
            </a:r>
            <a:endParaRPr lang="en-US" altLang="en-US" sz="2600" b="1"/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/>
              <a:t> Where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7E84E8-A02C-4EBD-9CE2-60EBEB0EAB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050" y="4019606"/>
            <a:ext cx="5641596" cy="2361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0CFA58-066C-311E-F9AC-8742673C0DC7}"/>
                  </a:ext>
                </a:extLst>
              </p:cNvPr>
              <p:cNvSpPr/>
              <p:nvPr/>
            </p:nvSpPr>
            <p:spPr>
              <a:xfrm>
                <a:off x="9403155" y="-99392"/>
                <a:ext cx="717440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30CFA58-066C-311E-F9AC-8742673C0D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155" y="-99392"/>
                <a:ext cx="717440" cy="95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BEA758-EA24-D6D9-7FE2-D7BD8C0EA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8981" y="406839"/>
            <a:ext cx="1152128" cy="12752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7045C7-4231-A8EF-6064-18F684839AB3}"/>
              </a:ext>
            </a:extLst>
          </p:cNvPr>
          <p:cNvSpPr/>
          <p:nvPr/>
        </p:nvSpPr>
        <p:spPr>
          <a:xfrm>
            <a:off x="8337327" y="43584"/>
            <a:ext cx="5645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IV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>
            <a:extLst>
              <a:ext uri="{FF2B5EF4-FFF2-40B4-BE49-F238E27FC236}">
                <a16:creationId xmlns:a16="http://schemas.microsoft.com/office/drawing/2014/main" id="{39399D74-DCDE-43C5-BAF7-3984F208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57514"/>
            <a:ext cx="6858000" cy="7921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Setup</a:t>
            </a:r>
          </a:p>
        </p:txBody>
      </p:sp>
      <p:sp>
        <p:nvSpPr>
          <p:cNvPr id="27651" name="Content Placeholder 5">
            <a:extLst>
              <a:ext uri="{FF2B5EF4-FFF2-40B4-BE49-F238E27FC236}">
                <a16:creationId xmlns:a16="http://schemas.microsoft.com/office/drawing/2014/main" id="{3FEB8326-0888-4011-8459-699DC33C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52736"/>
            <a:ext cx="8712968" cy="4967287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400"/>
              <a:t>Pad M by appending </a:t>
            </a:r>
            <a:r>
              <a:rPr lang="en-US" altLang="en-US" sz="2400">
                <a:solidFill>
                  <a:srgbClr val="FF0000"/>
                </a:solidFill>
              </a:rPr>
              <a:t>1{0}*1 </a:t>
            </a:r>
            <a:r>
              <a:rPr lang="en-US" altLang="en-US" sz="2400"/>
              <a:t>to </a:t>
            </a:r>
            <a:r>
              <a:rPr lang="en-US" altLang="zh-CN" sz="2400"/>
              <a:t>produce</a:t>
            </a:r>
            <a:r>
              <a:rPr lang="en-US" altLang="en-US" sz="2400"/>
              <a:t> M’ such that |M’| is divisible by r.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Divide M’ into N = |M’|/r blocks: M</a:t>
            </a:r>
            <a:r>
              <a:rPr lang="en-US" altLang="zh-CN" sz="2400" baseline="-25000">
                <a:ea typeface="宋体" charset="-122"/>
              </a:rPr>
              <a:t>1</a:t>
            </a:r>
            <a:r>
              <a:rPr lang="en-US" altLang="zh-CN" sz="2400">
                <a:ea typeface="宋体" charset="-122"/>
              </a:rPr>
              <a:t>, …, M</a:t>
            </a:r>
            <a:r>
              <a:rPr lang="en-US" altLang="zh-CN" sz="2400" baseline="-25000">
                <a:ea typeface="宋体" charset="-122"/>
              </a:rPr>
              <a:t>N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A be a b-bit string and denote A as a 5X5 matrix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</a:t>
            </a:r>
            <a:r>
              <a:rPr lang="en-US" altLang="en-US" sz="2400" err="1"/>
              <a:t>a</a:t>
            </a:r>
            <a:r>
              <a:rPr lang="en-US" altLang="en-US" sz="2400" baseline="-25000" err="1"/>
              <a:t>i,j,k</a:t>
            </a:r>
            <a:r>
              <a:rPr lang="en-US" altLang="en-US" sz="2400"/>
              <a:t> denote the k</a:t>
            </a:r>
            <a:r>
              <a:rPr lang="en-US" altLang="en-US" sz="2400" baseline="30000"/>
              <a:t>th</a:t>
            </a:r>
            <a:r>
              <a:rPr lang="en-US" altLang="en-US" sz="2400"/>
              <a:t> bit in </a:t>
            </a:r>
            <a:r>
              <a:rPr lang="en-US" altLang="en-US" sz="2400" err="1"/>
              <a:t>a</a:t>
            </a:r>
            <a:r>
              <a:rPr lang="en-US" altLang="en-US" sz="2400" baseline="-25000" err="1"/>
              <a:t>i,j</a:t>
            </a:r>
            <a:endParaRPr lang="en-US" altLang="en-US" sz="2400" baseline="-25000"/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f</a:t>
            </a:r>
            <a:r>
              <a:rPr lang="en-US" altLang="en-US" sz="2400" baseline="-25000"/>
              <a:t>b </a:t>
            </a:r>
            <a:r>
              <a:rPr lang="en-US" altLang="en-US" sz="2400"/>
              <a:t>be a fixed-length permutation on b-bit inputs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/>
              <a:t>Let </a:t>
            </a:r>
            <a:r>
              <a:rPr lang="en-US" altLang="en-US" sz="2400" err="1"/>
              <a:t>p</a:t>
            </a:r>
            <a:r>
              <a:rPr lang="en-US" altLang="en-US" sz="2400" baseline="-25000" err="1"/>
              <a:t>r</a:t>
            </a:r>
            <a:r>
              <a:rPr lang="en-US" altLang="en-US" sz="2400"/>
              <a:t> = </a:t>
            </a:r>
            <a:r>
              <a:rPr lang="en-US" altLang="en-US" sz="2400" err="1"/>
              <a:t>pfx</a:t>
            </a:r>
            <a:r>
              <a:rPr lang="en-US" altLang="en-US" sz="2400" baseline="-25000" err="1"/>
              <a:t>r</a:t>
            </a:r>
            <a:r>
              <a:rPr lang="en-US" altLang="en-US" sz="2400"/>
              <a:t>, </a:t>
            </a:r>
            <a:r>
              <a:rPr lang="en-US" altLang="en-US" sz="2400" err="1"/>
              <a:t>s</a:t>
            </a:r>
            <a:r>
              <a:rPr lang="en-US" altLang="en-US" sz="2400" baseline="-25000" err="1"/>
              <a:t>c</a:t>
            </a:r>
            <a:r>
              <a:rPr lang="en-US" altLang="en-US" sz="2400"/>
              <a:t> = </a:t>
            </a:r>
            <a:r>
              <a:rPr lang="en-US" altLang="en-US" sz="2400" err="1"/>
              <a:t>sfx</a:t>
            </a:r>
            <a:r>
              <a:rPr lang="en-US" altLang="en-US" sz="2400" baseline="-25000" err="1"/>
              <a:t>c</a:t>
            </a:r>
            <a:endParaRPr lang="en-US" altLang="en-US" sz="2400"/>
          </a:p>
          <a:p>
            <a:pPr>
              <a:buFont typeface="Wingdings" charset="2"/>
              <a:buChar char="l"/>
              <a:defRPr/>
            </a:pPr>
            <a:endParaRPr lang="en-US" altLang="en-US" sz="2800"/>
          </a:p>
          <a:p>
            <a:pPr>
              <a:buFont typeface="Wingdings" charset="2"/>
              <a:buChar char="l"/>
              <a:defRPr/>
            </a:pPr>
            <a:endParaRPr lang="en-US" altLang="en-US" sz="2800"/>
          </a:p>
          <a:p>
            <a:pPr>
              <a:buFont typeface="Wingdings" charset="2"/>
              <a:buChar char="l"/>
              <a:defRPr/>
            </a:pPr>
            <a:endParaRPr lang="en-US" altLang="en-US" sz="2800" baseline="-25000"/>
          </a:p>
          <a:p>
            <a:pPr>
              <a:buFont typeface="Wingdings" charset="2"/>
              <a:buChar char="l"/>
              <a:defRPr/>
            </a:pPr>
            <a:endParaRPr lang="en-US" altLang="en-US" sz="2800" baseline="-25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3AE43-4648-4294-A818-BF96F41B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199" y="1052736"/>
            <a:ext cx="4181809" cy="4201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B33D04-4253-4BBC-A421-504C2F9DC8C7}"/>
                  </a:ext>
                </a:extLst>
              </p:cNvPr>
              <p:cNvSpPr/>
              <p:nvPr/>
            </p:nvSpPr>
            <p:spPr>
              <a:xfrm>
                <a:off x="8638362" y="5113834"/>
                <a:ext cx="26974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en-US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5×</m:t>
                          </m:r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B33D04-4253-4BBC-A421-504C2F9DC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62" y="5113834"/>
                <a:ext cx="2697481" cy="523220"/>
              </a:xfrm>
              <a:prstGeom prst="rect">
                <a:avLst/>
              </a:prstGeom>
              <a:blipFill>
                <a:blip r:embed="rId3"/>
                <a:stretch>
                  <a:fillRect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CE52D-BEA7-4C20-B514-D10B1A9A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1" y="1033355"/>
            <a:ext cx="8158413" cy="3763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1033355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653136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FAFACA-D424-4853-A3A5-4590F64083A4}"/>
              </a:ext>
            </a:extLst>
          </p:cNvPr>
          <p:cNvSpPr/>
          <p:nvPr/>
        </p:nvSpPr>
        <p:spPr>
          <a:xfrm>
            <a:off x="6096000" y="5350627"/>
            <a:ext cx="5431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https://chemejon.io/sha-3-explained/</a:t>
            </a:r>
          </a:p>
        </p:txBody>
      </p:sp>
    </p:spTree>
    <p:extLst>
      <p:ext uri="{BB962C8B-B14F-4D97-AF65-F5344CB8AC3E}">
        <p14:creationId xmlns:p14="http://schemas.microsoft.com/office/powerpoint/2010/main" val="305225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https://nvlpubs.nist.gov/nistpubs/FIPS/NIST.FIPS.202.pdf</a:t>
            </a:r>
          </a:p>
          <a:p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236F8-218B-BADB-2944-3153F8726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1" y="2564904"/>
            <a:ext cx="2531331" cy="407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4E6E8-01E8-85B6-CC8A-9EE2F995B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1" y="3256569"/>
            <a:ext cx="9468101" cy="2188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D5FCB6-8776-1E29-9FD1-CA7F7A6AC83E}"/>
              </a:ext>
            </a:extLst>
          </p:cNvPr>
          <p:cNvCxnSpPr>
            <a:cxnSpLocks/>
          </p:cNvCxnSpPr>
          <p:nvPr/>
        </p:nvCxnSpPr>
        <p:spPr bwMode="auto">
          <a:xfrm>
            <a:off x="2927648" y="3933056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8F1B6-7E78-4CE4-003A-8846384FA236}"/>
              </a:ext>
            </a:extLst>
          </p:cNvPr>
          <p:cNvCxnSpPr>
            <a:cxnSpLocks/>
          </p:cNvCxnSpPr>
          <p:nvPr/>
        </p:nvCxnSpPr>
        <p:spPr bwMode="auto">
          <a:xfrm>
            <a:off x="3143672" y="5373216"/>
            <a:ext cx="22322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328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-6232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Textbooks and References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4655840" y="5370805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11,12</a:t>
            </a:r>
            <a:endParaRPr lang="en-US" sz="2000"/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72798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https://nvlpubs.nist.gov/nistpubs/FIPS/NIST.FIPS.202.pdf</a:t>
            </a:r>
          </a:p>
          <a:p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CA5DB-048D-016E-4845-1E2E723D1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2682905"/>
            <a:ext cx="2681533" cy="530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41296-8971-A0D3-D95A-05C3C69B8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59" y="3429000"/>
            <a:ext cx="7312410" cy="758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70D96-8959-C980-B833-CD2714DF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59" y="4140298"/>
            <a:ext cx="10513169" cy="14879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87CCFF-C105-80B8-2788-5A0703F95B48}"/>
              </a:ext>
            </a:extLst>
          </p:cNvPr>
          <p:cNvCxnSpPr/>
          <p:nvPr/>
        </p:nvCxnSpPr>
        <p:spPr bwMode="auto">
          <a:xfrm>
            <a:off x="6888088" y="5085184"/>
            <a:ext cx="29523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0746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https://nvlpubs.nist.gov/nistpubs/FIPS/NIST.FIPS.202.pdf</a:t>
            </a:r>
          </a:p>
          <a:p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00A90-A0E2-E91E-1326-6C9C140BB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2727982"/>
            <a:ext cx="2602171" cy="452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FCAFB-029F-301B-8996-F80253F36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3389640"/>
            <a:ext cx="8928992" cy="10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42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https://nvlpubs.nist.gov/nistpubs/FIPS/NIST.FIPS.202.pdf</a:t>
            </a:r>
          </a:p>
          <a:p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3E17A-D659-3380-EBAE-81E3B64A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2759214"/>
            <a:ext cx="2448272" cy="417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0311EC-A364-9F1F-99AA-4C3D63603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00" y="3568750"/>
            <a:ext cx="11017219" cy="10081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4E4A2D-B381-3C1C-0356-29A3B43A63DE}"/>
              </a:ext>
            </a:extLst>
          </p:cNvPr>
          <p:cNvSpPr txBox="1"/>
          <p:nvPr/>
        </p:nvSpPr>
        <p:spPr>
          <a:xfrm>
            <a:off x="7799512" y="4445180"/>
            <a:ext cx="4392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“.” “ integer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8918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https://nvlpubs.nist.gov/nistpubs/FIPS/NIST.FIPS.202.pdf</a:t>
            </a:r>
          </a:p>
          <a:p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9AED-AD25-CA66-AA30-EBA2EB8B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2908596"/>
            <a:ext cx="2641254" cy="504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8DB17-EDFB-8E88-E9A9-C412AB08F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35" y="3697376"/>
            <a:ext cx="10934165" cy="17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4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DAB8-4F45-1D37-F41E-F3862C28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5" y="1215019"/>
            <a:ext cx="2678593" cy="384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5BA94-5958-52E7-1BFF-7955F374F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988" y="1215019"/>
            <a:ext cx="4032448" cy="3276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0962CA-0AE4-3C33-F92F-11EDF4540A1E}"/>
              </a:ext>
            </a:extLst>
          </p:cNvPr>
          <p:cNvSpPr txBox="1"/>
          <p:nvPr/>
        </p:nvSpPr>
        <p:spPr>
          <a:xfrm>
            <a:off x="364215" y="1638489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round constant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DBFA86-ABD2-3864-A226-560EE15A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26" y="4988323"/>
            <a:ext cx="11559393" cy="9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64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/>
              <a:t>Absorb and Squeeze</a:t>
            </a:r>
          </a:p>
        </p:txBody>
      </p:sp>
      <p:pic>
        <p:nvPicPr>
          <p:cNvPr id="28675" name="Content Placeholder 4">
            <a:extLst>
              <a:ext uri="{FF2B5EF4-FFF2-40B4-BE49-F238E27FC236}">
                <a16:creationId xmlns:a16="http://schemas.microsoft.com/office/drawing/2014/main" id="{0B1DC91A-CF9F-4102-A935-37E7C0600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6638" y="2160588"/>
            <a:ext cx="2819400" cy="963612"/>
          </a:xfrm>
        </p:spPr>
      </p:pic>
      <p:pic>
        <p:nvPicPr>
          <p:cNvPr id="60420" name="Picture 5">
            <a:extLst>
              <a:ext uri="{FF2B5EF4-FFF2-40B4-BE49-F238E27FC236}">
                <a16:creationId xmlns:a16="http://schemas.microsoft.com/office/drawing/2014/main" id="{7B87E930-B99D-4CE6-AA3B-C4C8ADDE0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124076"/>
            <a:ext cx="237807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6">
            <a:extLst>
              <a:ext uri="{FF2B5EF4-FFF2-40B4-BE49-F238E27FC236}">
                <a16:creationId xmlns:a16="http://schemas.microsoft.com/office/drawing/2014/main" id="{278EF9B9-34D3-47E1-9BCB-4AD9AAD33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85" y="3151188"/>
            <a:ext cx="7285037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7">
            <a:extLst>
              <a:ext uri="{FF2B5EF4-FFF2-40B4-BE49-F238E27FC236}">
                <a16:creationId xmlns:a16="http://schemas.microsoft.com/office/drawing/2014/main" id="{D07B8859-EA7C-4519-974C-8BD6F19A4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1" y="1270000"/>
            <a:ext cx="48037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Box 8">
            <a:extLst>
              <a:ext uri="{FF2B5EF4-FFF2-40B4-BE49-F238E27FC236}">
                <a16:creationId xmlns:a16="http://schemas.microsoft.com/office/drawing/2014/main" id="{A9ADCCCA-E4BE-4144-A1CD-17481BFD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243013"/>
            <a:ext cx="134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Absorb: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53451686-9F13-4837-BF0A-74A2EF49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6" y="2160589"/>
            <a:ext cx="1477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Squeeze: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8D2C10B-5009-4F7E-9118-B4973AA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596" y="-64790"/>
            <a:ext cx="7543800" cy="868363"/>
          </a:xfrm>
        </p:spPr>
        <p:txBody>
          <a:bodyPr/>
          <a:lstStyle/>
          <a:p>
            <a:pPr>
              <a:defRPr/>
            </a:pPr>
            <a:r>
              <a:rPr lang="en-US" altLang="en-US"/>
              <a:t>SHA-3 Hash</a:t>
            </a:r>
          </a:p>
        </p:txBody>
      </p:sp>
      <p:pic>
        <p:nvPicPr>
          <p:cNvPr id="29699" name="Content Placeholder 4">
            <a:extLst>
              <a:ext uri="{FF2B5EF4-FFF2-40B4-BE49-F238E27FC236}">
                <a16:creationId xmlns:a16="http://schemas.microsoft.com/office/drawing/2014/main" id="{44136BFA-1365-4085-B74C-A32E9F392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9456" y="1523387"/>
            <a:ext cx="9793088" cy="48831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AAC979-A619-4F90-A10E-471715714F72}"/>
                  </a:ext>
                </a:extLst>
              </p:cNvPr>
              <p:cNvSpPr txBox="1"/>
              <p:nvPr/>
            </p:nvSpPr>
            <p:spPr>
              <a:xfrm>
                <a:off x="1487488" y="901870"/>
                <a:ext cx="29299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Permitation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AAC979-A619-4F90-A10E-47171571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901870"/>
                <a:ext cx="2929969" cy="523220"/>
              </a:xfrm>
              <a:prstGeom prst="rect">
                <a:avLst/>
              </a:prstGeom>
              <a:blipFill>
                <a:blip r:embed="rId3"/>
                <a:stretch>
                  <a:fillRect l="-4158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>
            <a:extLst>
              <a:ext uri="{FF2B5EF4-FFF2-40B4-BE49-F238E27FC236}">
                <a16:creationId xmlns:a16="http://schemas.microsoft.com/office/drawing/2014/main" id="{A87718D7-CF1E-4BB0-B886-DEC7EEE6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984996"/>
            <a:ext cx="10441159" cy="546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8E5FCA-8B97-4B82-AF24-48520007660D}"/>
              </a:ext>
            </a:extLst>
          </p:cNvPr>
          <p:cNvSpPr txBox="1">
            <a:spLocks/>
          </p:cNvSpPr>
          <p:nvPr/>
        </p:nvSpPr>
        <p:spPr>
          <a:xfrm>
            <a:off x="2783632" y="116633"/>
            <a:ext cx="75438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/>
              <a:t>SHA-3 Hash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>
            <a:extLst>
              <a:ext uri="{FF2B5EF4-FFF2-40B4-BE49-F238E27FC236}">
                <a16:creationId xmlns:a16="http://schemas.microsoft.com/office/drawing/2014/main" id="{C136B8B8-1A63-421C-93D6-7AF5D940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958905"/>
            <a:ext cx="9323014" cy="49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2123F6E-4811-4E9C-8270-0A6DA4710B18}"/>
              </a:ext>
            </a:extLst>
          </p:cNvPr>
          <p:cNvSpPr txBox="1">
            <a:spLocks/>
          </p:cNvSpPr>
          <p:nvPr/>
        </p:nvSpPr>
        <p:spPr>
          <a:xfrm>
            <a:off x="1631504" y="-3289"/>
            <a:ext cx="75438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/>
              <a:t>SHA-3 Hash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79CD740-6CF9-4225-823F-8DF44BD4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5796"/>
            <a:ext cx="10776520" cy="792163"/>
          </a:xfrm>
        </p:spPr>
        <p:txBody>
          <a:bodyPr/>
          <a:lstStyle/>
          <a:p>
            <a:r>
              <a:rPr lang="en-US" altLang="en-US" sz="3500"/>
              <a:t>The Sponge Construction: Used by SHA-3</a:t>
            </a:r>
          </a:p>
        </p:txBody>
      </p:sp>
      <p:pic>
        <p:nvPicPr>
          <p:cNvPr id="28678" name="Picture 2" descr="File:SpongeConstruction.svg">
            <a:extLst>
              <a:ext uri="{FF2B5EF4-FFF2-40B4-BE49-F238E27FC236}">
                <a16:creationId xmlns:a16="http://schemas.microsoft.com/office/drawing/2014/main" id="{CD7E3078-0023-4094-816A-AE1471F6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750107"/>
            <a:ext cx="8568952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Content Placeholder 2">
            <a:extLst>
              <a:ext uri="{FF2B5EF4-FFF2-40B4-BE49-F238E27FC236}">
                <a16:creationId xmlns:a16="http://schemas.microsoft.com/office/drawing/2014/main" id="{9E2DE64B-3E11-4E34-BB8D-F55C1562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76" y="4018769"/>
            <a:ext cx="10340416" cy="1752600"/>
          </a:xfrm>
        </p:spPr>
        <p:txBody>
          <a:bodyPr/>
          <a:lstStyle/>
          <a:p>
            <a:r>
              <a:rPr lang="en-US" altLang="en-US" sz="2400"/>
              <a:t>Each round, the next r bits of message is XOR’ed into the first r bits of the state, and a function f is applied to the state.</a:t>
            </a:r>
          </a:p>
          <a:p>
            <a:r>
              <a:rPr lang="en-US" altLang="en-US" sz="2400"/>
              <a:t>After message is consumed, output r bits of each round as the hash output; continue applying f to get new states </a:t>
            </a:r>
          </a:p>
          <a:p>
            <a:r>
              <a:rPr lang="en-US" altLang="en-US" sz="2400"/>
              <a:t>SHA-3 uses 1600 bits for state 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790" y="0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>
                <a:latin typeface="+mj-lt"/>
              </a:rPr>
              <a:t>SHA-1, SHA-2,</a:t>
            </a:r>
            <a:r>
              <a:rPr lang="en-US" altLang="zh-CN" sz="3600">
                <a:ea typeface="宋体" charset="-122"/>
              </a:rPr>
              <a:t> SHA-3</a:t>
            </a:r>
            <a:endParaRPr lang="en-US" altLang="zh-CN" sz="360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FD45A-414D-4991-A510-466445E3426B}"/>
              </a:ext>
            </a:extLst>
          </p:cNvPr>
          <p:cNvSpPr/>
          <p:nvPr/>
        </p:nvSpPr>
        <p:spPr>
          <a:xfrm>
            <a:off x="2209800" y="5969914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https://en.wikipedia.org/wiki/Secure_Hash_Algorithms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57DA3-F151-44F8-8D16-98986D0C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730227"/>
            <a:ext cx="10009112" cy="52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9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1A84DDA0-284B-4907-8CC4-B7D052557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16042"/>
            <a:ext cx="7772400" cy="792163"/>
          </a:xfrm>
        </p:spPr>
        <p:txBody>
          <a:bodyPr/>
          <a:lstStyle/>
          <a:p>
            <a:pPr eaLnBrk="1" hangingPunct="1"/>
            <a:r>
              <a:rPr lang="en-US" altLang="en-US" sz="3500"/>
              <a:t>Choosing the length of Hash outputs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5022AA57-DDDD-4771-BB90-F39F7E6E4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52737"/>
            <a:ext cx="11277600" cy="4967287"/>
          </a:xfrm>
        </p:spPr>
        <p:txBody>
          <a:bodyPr/>
          <a:lstStyle/>
          <a:p>
            <a:pPr eaLnBrk="1" hangingPunct="1"/>
            <a:r>
              <a:rPr lang="en-US" altLang="en-US" sz="2600"/>
              <a:t>The Weakest Link Principle: </a:t>
            </a:r>
          </a:p>
          <a:p>
            <a:pPr lvl="1" eaLnBrk="1" hangingPunct="1"/>
            <a:r>
              <a:rPr lang="en-US" altLang="en-US" sz="2600"/>
              <a:t>A system is only as secure as its weakest link.</a:t>
            </a:r>
          </a:p>
          <a:p>
            <a:pPr eaLnBrk="1" hangingPunct="1"/>
            <a:r>
              <a:rPr lang="en-US" altLang="en-US" sz="2600"/>
              <a:t>Hence all links in a system should have similar levels of security.</a:t>
            </a:r>
          </a:p>
          <a:p>
            <a:pPr eaLnBrk="1" hangingPunct="1"/>
            <a:r>
              <a:rPr lang="en-US" altLang="en-US" sz="2600"/>
              <a:t>Because of the birthday attack, the length of hash outputs in general should double the key length of block ciphers </a:t>
            </a:r>
          </a:p>
          <a:p>
            <a:pPr lvl="1" eaLnBrk="1" hangingPunct="1"/>
            <a:r>
              <a:rPr lang="en-US" altLang="en-US" sz="2600"/>
              <a:t>SHA-224 matches the 112-bit strength of triple-DES (encryption 3 times using DES)</a:t>
            </a:r>
          </a:p>
          <a:p>
            <a:pPr lvl="1" eaLnBrk="1" hangingPunct="1"/>
            <a:r>
              <a:rPr lang="en-US" altLang="en-US" sz="2600"/>
              <a:t>SHA-256, SHA-384, SHA-512 match the new key lengths (128,192,256) in AES</a:t>
            </a:r>
          </a:p>
          <a:p>
            <a:pPr lvl="1" eaLnBrk="1" hangingPunct="1"/>
            <a:r>
              <a:rPr lang="en-US" altLang="en-US" sz="2600"/>
              <a:t> SHAKE: </a:t>
            </a:r>
            <a:r>
              <a:rPr lang="en-US" altLang="en-US" sz="2600" err="1">
                <a:solidFill>
                  <a:srgbClr val="FF0000"/>
                </a:solidFill>
              </a:rPr>
              <a:t>ouput</a:t>
            </a:r>
            <a:r>
              <a:rPr lang="en-US" altLang="en-US" sz="2600">
                <a:solidFill>
                  <a:srgbClr val="FF0000"/>
                </a:solidFill>
              </a:rPr>
              <a:t> length d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1AAFD7CB-9528-4B21-8F9B-34CA1F52A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1316" y="69561"/>
            <a:ext cx="11158264" cy="792163"/>
          </a:xfrm>
        </p:spPr>
        <p:txBody>
          <a:bodyPr/>
          <a:lstStyle/>
          <a:p>
            <a:pPr algn="ctr" eaLnBrk="1" hangingPunct="1"/>
            <a:r>
              <a:rPr lang="en-US" altLang="en-US" sz="3500"/>
              <a:t>Limitation of Using Hash Functions for Data Authentication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0702C86A-4B39-4483-B326-73D7683DC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3333440"/>
            <a:ext cx="11158264" cy="3384376"/>
          </a:xfrm>
        </p:spPr>
        <p:txBody>
          <a:bodyPr/>
          <a:lstStyle/>
          <a:p>
            <a:pPr eaLnBrk="1" hangingPunct="1"/>
            <a:r>
              <a:rPr lang="en-US" altLang="en-US" sz="2600"/>
              <a:t>Require an authentic channel to transmit the hash of a message</a:t>
            </a:r>
          </a:p>
          <a:p>
            <a:pPr lvl="1" eaLnBrk="1" hangingPunct="1"/>
            <a:r>
              <a:rPr lang="en-US" altLang="en-US" sz="2600"/>
              <a:t>Without such a channel, it is insecure, because anyone can compute the hash value of any message, as the hash function is public</a:t>
            </a:r>
          </a:p>
          <a:p>
            <a:pPr lvl="1" eaLnBrk="1" hangingPunct="1"/>
            <a:r>
              <a:rPr lang="en-US" altLang="en-US" sz="2600"/>
              <a:t>Such a channel may not always exist</a:t>
            </a:r>
          </a:p>
          <a:p>
            <a:pPr eaLnBrk="1" hangingPunct="1"/>
            <a:r>
              <a:rPr lang="en-US" altLang="en-US" sz="2600"/>
              <a:t>How to address this?</a:t>
            </a:r>
          </a:p>
          <a:p>
            <a:pPr lvl="1" eaLnBrk="1" hangingPunct="1"/>
            <a:r>
              <a:rPr lang="en-US" altLang="en-US" sz="2600"/>
              <a:t>use more than one hash functions</a:t>
            </a:r>
          </a:p>
          <a:p>
            <a:pPr lvl="1" eaLnBrk="1" hangingPunct="1"/>
            <a:r>
              <a:rPr lang="en-US" altLang="en-US" sz="2600"/>
              <a:t>use a key to select which one to use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8262247-98C3-F997-555B-381419DA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15" y="864931"/>
            <a:ext cx="8352928" cy="12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600" kern="0">
                <a:solidFill>
                  <a:srgbClr val="FF0000"/>
                </a:solidFill>
              </a:rPr>
              <a:t>Is this secure scheme (M cannot be modified)? </a:t>
            </a:r>
          </a:p>
          <a:p>
            <a:pPr lvl="1" eaLnBrk="1" hangingPunct="1"/>
            <a:r>
              <a:rPr lang="en-US" altLang="en-US" sz="2600" kern="0">
                <a:solidFill>
                  <a:srgbClr val="FF0000"/>
                </a:solidFill>
              </a:rPr>
              <a:t>Case 1:</a:t>
            </a:r>
          </a:p>
          <a:p>
            <a:pPr eaLnBrk="1" hangingPunct="1"/>
            <a:endParaRPr lang="en-US" altLang="en-US" sz="2400" kern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kern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8109F-51C3-7437-F29B-96A2BADD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15" y="1757134"/>
            <a:ext cx="1365300" cy="1310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AA95E-79DB-FE32-C9FA-3AF17E89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5" y="1687362"/>
            <a:ext cx="1257554" cy="1310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FE46AF-364D-A573-3835-0FBC3FA77BA6}"/>
              </a:ext>
            </a:extLst>
          </p:cNvPr>
          <p:cNvCxnSpPr/>
          <p:nvPr/>
        </p:nvCxnSpPr>
        <p:spPr bwMode="auto">
          <a:xfrm>
            <a:off x="2835767" y="2421144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82BFC-C45E-BE05-4253-18EFBF96ED15}"/>
                  </a:ext>
                </a:extLst>
              </p:cNvPr>
              <p:cNvSpPr txBox="1"/>
              <p:nvPr/>
            </p:nvSpPr>
            <p:spPr>
              <a:xfrm>
                <a:off x="3863752" y="1807632"/>
                <a:ext cx="154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82BFC-C45E-BE05-4253-18EFBF9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1807632"/>
                <a:ext cx="15409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F8DB2-1414-0BA0-B87C-FC7FD745E4D1}"/>
                  </a:ext>
                </a:extLst>
              </p:cNvPr>
              <p:cNvSpPr txBox="1"/>
              <p:nvPr/>
            </p:nvSpPr>
            <p:spPr>
              <a:xfrm>
                <a:off x="3039348" y="2643294"/>
                <a:ext cx="390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𝑠𝑒𝑐𝑢𝑟𝑒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F8DB2-1414-0BA0-B87C-FC7FD745E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8" y="2643294"/>
                <a:ext cx="39008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DD473D-E1FD-ED08-F973-E9BA735EF840}"/>
              </a:ext>
            </a:extLst>
          </p:cNvPr>
          <p:cNvSpPr txBox="1"/>
          <p:nvPr/>
        </p:nvSpPr>
        <p:spPr>
          <a:xfrm>
            <a:off x="7943972" y="3067823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57B47-CB17-BA30-79E4-86430CCD7F21}"/>
              </a:ext>
            </a:extLst>
          </p:cNvPr>
          <p:cNvCxnSpPr/>
          <p:nvPr/>
        </p:nvCxnSpPr>
        <p:spPr bwMode="auto">
          <a:xfrm>
            <a:off x="2835767" y="3233249"/>
            <a:ext cx="4104456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MAC.svg">
            <a:extLst>
              <a:ext uri="{FF2B5EF4-FFF2-40B4-BE49-F238E27FC236}">
                <a16:creationId xmlns:a16="http://schemas.microsoft.com/office/drawing/2014/main" id="{3B987BC9-6759-436B-BDE0-3C5B355C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79" y="1293846"/>
            <a:ext cx="8258328" cy="45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39803A-1C5F-45ED-A59D-667A7DEA6CA2}"/>
              </a:ext>
            </a:extLst>
          </p:cNvPr>
          <p:cNvSpPr/>
          <p:nvPr/>
        </p:nvSpPr>
        <p:spPr>
          <a:xfrm>
            <a:off x="1719940" y="5908008"/>
            <a:ext cx="9599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https://en.wikipedia.org/wiki/Message_authentication_code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5A51C-6573-4018-B2C9-B5C07117A108}"/>
              </a:ext>
            </a:extLst>
          </p:cNvPr>
          <p:cNvSpPr txBox="1"/>
          <p:nvPr/>
        </p:nvSpPr>
        <p:spPr>
          <a:xfrm>
            <a:off x="5897472" y="3570046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0979" y="53198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Message Authentication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22979F-91B9-44F8-B424-48A82019A2B1}"/>
              </a:ext>
            </a:extLst>
          </p:cNvPr>
          <p:cNvCxnSpPr/>
          <p:nvPr/>
        </p:nvCxnSpPr>
        <p:spPr bwMode="auto">
          <a:xfrm flipH="1">
            <a:off x="1199456" y="3570046"/>
            <a:ext cx="2376264" cy="435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0D14B6-4965-4149-97EE-245DD768A9FA}"/>
              </a:ext>
            </a:extLst>
          </p:cNvPr>
          <p:cNvSpPr txBox="1"/>
          <p:nvPr/>
        </p:nvSpPr>
        <p:spPr>
          <a:xfrm>
            <a:off x="43462" y="3834346"/>
            <a:ext cx="1596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Collision </a:t>
            </a:r>
          </a:p>
          <a:p>
            <a:r>
              <a:rPr lang="en-US"/>
              <a:t>resistance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034A9-D066-649D-DCC2-8B8FBA98B3E9}"/>
              </a:ext>
            </a:extLst>
          </p:cNvPr>
          <p:cNvSpPr txBox="1"/>
          <p:nvPr/>
        </p:nvSpPr>
        <p:spPr>
          <a:xfrm>
            <a:off x="2858499" y="4651898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MAC=MAC(M, K)</a:t>
            </a:r>
          </a:p>
        </p:txBody>
      </p:sp>
    </p:spTree>
    <p:extLst>
      <p:ext uri="{BB962C8B-B14F-4D97-AF65-F5344CB8AC3E}">
        <p14:creationId xmlns:p14="http://schemas.microsoft.com/office/powerpoint/2010/main" val="1032092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0979" y="53198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Message Authentication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1C4FA-4A0D-4A97-8E8F-5CA0D861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052736"/>
            <a:ext cx="11377264" cy="5072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B3F3E-34ED-6FC8-140A-373FAEA6C208}"/>
              </a:ext>
            </a:extLst>
          </p:cNvPr>
          <p:cNvSpPr txBox="1"/>
          <p:nvPr/>
        </p:nvSpPr>
        <p:spPr>
          <a:xfrm>
            <a:off x="191344" y="6007768"/>
            <a:ext cx="1252939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/>
              <a:t>CMAC: </a:t>
            </a:r>
            <a:r>
              <a:rPr lang="en-US" sz="2600">
                <a:solidFill>
                  <a:srgbClr val="CCCC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60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://csrc.nist.gov/pubs/sp/800/38/b/upd1/final</a:t>
            </a:r>
            <a:endParaRPr lang="en-US" sz="2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555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476672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Message Authentication Code</a:t>
            </a:r>
            <a:br>
              <a:rPr lang="en-US" altLang="en-US"/>
            </a:br>
            <a:r>
              <a:rPr lang="en-US" altLang="en-US"/>
              <a:t>CMAC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90E4E-077F-D614-413A-29544822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628800"/>
            <a:ext cx="1099494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60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F879CE4A-F95D-4E75-9694-95A0A33E6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7848" y="705066"/>
            <a:ext cx="7344816" cy="792163"/>
          </a:xfrm>
        </p:spPr>
        <p:txBody>
          <a:bodyPr/>
          <a:lstStyle/>
          <a:p>
            <a:pPr algn="r" eaLnBrk="1" hangingPunct="1"/>
            <a:r>
              <a:rPr lang="en-US" altLang="en-US"/>
              <a:t>Message Authentication Code</a:t>
            </a:r>
            <a:br>
              <a:rPr lang="en-US" altLang="en-US"/>
            </a:b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GMAC</a:t>
            </a:r>
            <a:br>
              <a:rPr lang="en-US"/>
            </a:br>
            <a:endParaRPr lang="en-US" alt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B07BBE3-A4AC-31CA-8063-394759B17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480" y="169775"/>
            <a:ext cx="8592326" cy="66967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47BB33-434F-E2F6-DAA0-B3FAD13C1871}"/>
              </a:ext>
            </a:extLst>
          </p:cNvPr>
          <p:cNvCxnSpPr/>
          <p:nvPr/>
        </p:nvCxnSpPr>
        <p:spPr bwMode="auto">
          <a:xfrm>
            <a:off x="23011" y="2564904"/>
            <a:ext cx="113772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C5E98-704E-EE91-5F81-87ED09C79666}"/>
              </a:ext>
            </a:extLst>
          </p:cNvPr>
          <p:cNvSpPr txBox="1"/>
          <p:nvPr/>
        </p:nvSpPr>
        <p:spPr>
          <a:xfrm>
            <a:off x="293847" y="3717032"/>
            <a:ext cx="1193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GCM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7EEFE-593E-13DA-3056-F518FB9D6E24}"/>
              </a:ext>
            </a:extLst>
          </p:cNvPr>
          <p:cNvSpPr txBox="1"/>
          <p:nvPr/>
        </p:nvSpPr>
        <p:spPr>
          <a:xfrm>
            <a:off x="142710" y="4960034"/>
            <a:ext cx="198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(C, auth tag)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545700-0DF5-16EF-317D-20AFE93DFE53}"/>
                  </a:ext>
                </a:extLst>
              </p:cNvPr>
              <p:cNvSpPr txBox="1"/>
              <p:nvPr/>
            </p:nvSpPr>
            <p:spPr>
              <a:xfrm>
                <a:off x="141604" y="4338533"/>
                <a:ext cx="26917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|| …||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545700-0DF5-16EF-317D-20AFE93D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4" y="4338533"/>
                <a:ext cx="269176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746EBCA-9B6D-13CE-FA13-56BE8117DE9A}"/>
              </a:ext>
            </a:extLst>
          </p:cNvPr>
          <p:cNvSpPr txBox="1"/>
          <p:nvPr/>
        </p:nvSpPr>
        <p:spPr>
          <a:xfrm>
            <a:off x="6023992" y="188908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B8096-D2F0-0D69-CAAD-3248615914DD}"/>
              </a:ext>
            </a:extLst>
          </p:cNvPr>
          <p:cNvSpPr txBox="1"/>
          <p:nvPr/>
        </p:nvSpPr>
        <p:spPr>
          <a:xfrm>
            <a:off x="6690263" y="3713890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5633F-3A6F-6645-EA6B-7028E187CFA8}"/>
              </a:ext>
            </a:extLst>
          </p:cNvPr>
          <p:cNvSpPr txBox="1"/>
          <p:nvPr/>
        </p:nvSpPr>
        <p:spPr>
          <a:xfrm>
            <a:off x="7943334" y="2051517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604FD-3991-E95B-E9CB-9BAFAE694EE8}"/>
              </a:ext>
            </a:extLst>
          </p:cNvPr>
          <p:cNvSpPr txBox="1"/>
          <p:nvPr/>
        </p:nvSpPr>
        <p:spPr>
          <a:xfrm>
            <a:off x="7635399" y="592343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21E3E-813C-DB56-4B56-93BE122A1903}"/>
              </a:ext>
            </a:extLst>
          </p:cNvPr>
          <p:cNvSpPr txBox="1"/>
          <p:nvPr/>
        </p:nvSpPr>
        <p:spPr>
          <a:xfrm>
            <a:off x="6657499" y="3752636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409D0-AE62-4A2C-2353-5EB1BB72DAFD}"/>
              </a:ext>
            </a:extLst>
          </p:cNvPr>
          <p:cNvSpPr txBox="1"/>
          <p:nvPr/>
        </p:nvSpPr>
        <p:spPr>
          <a:xfrm>
            <a:off x="9407435" y="708718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91D0D-5E8F-E67F-9A02-E8DD6CA8BE0A}"/>
              </a:ext>
            </a:extLst>
          </p:cNvPr>
          <p:cNvSpPr txBox="1"/>
          <p:nvPr/>
        </p:nvSpPr>
        <p:spPr>
          <a:xfrm>
            <a:off x="9491226" y="2606886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11AFC-1D4F-12C4-1C88-FC840935A115}"/>
              </a:ext>
            </a:extLst>
          </p:cNvPr>
          <p:cNvSpPr txBox="1"/>
          <p:nvPr/>
        </p:nvSpPr>
        <p:spPr>
          <a:xfrm>
            <a:off x="6974252" y="2487176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….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DBB84B-C73A-277F-9085-BB15D8F635AB}"/>
              </a:ext>
            </a:extLst>
          </p:cNvPr>
          <p:cNvSpPr txBox="1"/>
          <p:nvPr/>
        </p:nvSpPr>
        <p:spPr>
          <a:xfrm>
            <a:off x="262474" y="5788463"/>
            <a:ext cx="5025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https://csrc.nist.gov/pubs/sp/800/38/d/final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DD1603-D2EF-7C4A-B119-C860CD12AC09}"/>
                  </a:ext>
                </a:extLst>
              </p:cNvPr>
              <p:cNvSpPr txBox="1"/>
              <p:nvPr/>
            </p:nvSpPr>
            <p:spPr>
              <a:xfrm>
                <a:off x="10170772" y="3798802"/>
                <a:ext cx="18405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Page 19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𝑀𝑢𝑙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DD1603-D2EF-7C4A-B119-C860CD12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772" y="3798802"/>
                <a:ext cx="1840568" cy="954107"/>
              </a:xfrm>
              <a:prstGeom prst="rect">
                <a:avLst/>
              </a:prstGeom>
              <a:blipFill>
                <a:blip r:embed="rId5"/>
                <a:stretch>
                  <a:fillRect l="-6623" t="-6369"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6C4F87-92E8-049B-D2FB-AEF060FA6245}"/>
              </a:ext>
            </a:extLst>
          </p:cNvPr>
          <p:cNvSpPr txBox="1"/>
          <p:nvPr/>
        </p:nvSpPr>
        <p:spPr>
          <a:xfrm>
            <a:off x="256480" y="6125234"/>
            <a:ext cx="9687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https://csrc.nist.gov/projects/crypto-publication-review-project</a:t>
            </a:r>
          </a:p>
        </p:txBody>
      </p:sp>
    </p:spTree>
    <p:extLst>
      <p:ext uri="{BB962C8B-B14F-4D97-AF65-F5344CB8AC3E}">
        <p14:creationId xmlns:p14="http://schemas.microsoft.com/office/powerpoint/2010/main" val="2153557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F879CE4A-F95D-4E75-9694-95A0A33E6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3120" y="476672"/>
            <a:ext cx="10153128" cy="792163"/>
          </a:xfrm>
        </p:spPr>
        <p:txBody>
          <a:bodyPr/>
          <a:lstStyle/>
          <a:p>
            <a:pPr algn="r" eaLnBrk="1" hangingPunct="1"/>
            <a:r>
              <a:rPr lang="en-US" altLang="en-US"/>
              <a:t>Keyed-Hash Message Authentication Code</a:t>
            </a:r>
            <a:br>
              <a:rPr lang="en-US" altLang="en-US"/>
            </a:br>
            <a:r>
              <a:rPr lang="en-US" altLang="en-US"/>
              <a:t>HMAC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D365D593-02F0-40EF-B38F-D9839913D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1052736"/>
            <a:ext cx="11064552" cy="33843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A hash family (H) use for message authentication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MAC(K,M) = H</a:t>
            </a:r>
            <a:r>
              <a:rPr lang="en-US" altLang="en-US" sz="2600" baseline="-25000"/>
              <a:t>K</a:t>
            </a:r>
            <a:r>
              <a:rPr lang="en-US" altLang="en-US" sz="2600"/>
              <a:t>(M)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sender and the receiver share secret 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sender sends (M, </a:t>
            </a:r>
            <a:r>
              <a:rPr lang="en-US" altLang="en-US" sz="2600" err="1"/>
              <a:t>H</a:t>
            </a:r>
            <a:r>
              <a:rPr lang="en-US" altLang="en-US" sz="2600" baseline="-25000" err="1"/>
              <a:t>k</a:t>
            </a:r>
            <a:r>
              <a:rPr lang="en-US" altLang="en-US" sz="2600"/>
              <a:t>(M))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receiver receives (X,Y) and verifies that H</a:t>
            </a:r>
            <a:r>
              <a:rPr lang="en-US" altLang="en-US" sz="2600" baseline="-25000"/>
              <a:t>K</a:t>
            </a:r>
            <a:r>
              <a:rPr lang="en-US" altLang="en-US" sz="2600"/>
              <a:t>(X)=Y, if so, then accepts the message as from the sender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To be secure, an adversary shouldn’t be able to come up with (X’,Y’) such that H</a:t>
            </a:r>
            <a:r>
              <a:rPr lang="en-US" altLang="en-US" sz="2600" baseline="-25000"/>
              <a:t>K</a:t>
            </a:r>
            <a:r>
              <a:rPr lang="en-US" altLang="en-US" sz="2600"/>
              <a:t>(X’)=Y’.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E4E354-B2EA-47DD-761A-C3BCB824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17" y="4575311"/>
            <a:ext cx="1193399" cy="1145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16A406-FF3E-2A72-1779-5FEDEAAEB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4564763"/>
            <a:ext cx="1171333" cy="12208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78BF28-C45D-A665-D6DA-1CA1E9BD33EA}"/>
              </a:ext>
            </a:extLst>
          </p:cNvPr>
          <p:cNvCxnSpPr/>
          <p:nvPr/>
        </p:nvCxnSpPr>
        <p:spPr bwMode="auto">
          <a:xfrm>
            <a:off x="3085628" y="5491307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32FA3-DAA1-3753-3C3E-C99C21087609}"/>
                  </a:ext>
                </a:extLst>
              </p:cNvPr>
              <p:cNvSpPr txBox="1"/>
              <p:nvPr/>
            </p:nvSpPr>
            <p:spPr>
              <a:xfrm>
                <a:off x="3940031" y="4939966"/>
                <a:ext cx="2573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tag=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32FA3-DAA1-3753-3C3E-C99C21087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31" y="4939966"/>
                <a:ext cx="257326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E31C8A-A8F4-CA6C-65D5-AC2FDD15AC6D}"/>
                  </a:ext>
                </a:extLst>
              </p:cNvPr>
              <p:cNvSpPr/>
              <p:nvPr/>
            </p:nvSpPr>
            <p:spPr>
              <a:xfrm>
                <a:off x="2425009" y="468504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E31C8A-A8F4-CA6C-65D5-AC2FDD15A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009" y="4685049"/>
                <a:ext cx="5354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7CF6AF-31E3-67CE-B039-BC8E9542DA1A}"/>
                  </a:ext>
                </a:extLst>
              </p:cNvPr>
              <p:cNvSpPr/>
              <p:nvPr/>
            </p:nvSpPr>
            <p:spPr>
              <a:xfrm>
                <a:off x="7225217" y="4774982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7CF6AF-31E3-67CE-B039-BC8E9542D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217" y="4774982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EAD5B-9D9D-9338-6858-C2F05ED715E5}"/>
                  </a:ext>
                </a:extLst>
              </p:cNvPr>
              <p:cNvSpPr txBox="1"/>
              <p:nvPr/>
            </p:nvSpPr>
            <p:spPr>
              <a:xfrm>
                <a:off x="6277643" y="5829178"/>
                <a:ext cx="45322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/>
                  <a:t>?=tag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EAD5B-9D9D-9338-6858-C2F05ED71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43" y="5829178"/>
                <a:ext cx="4532233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66EB205-B836-4368-BB64-A87D59C6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45813"/>
            <a:ext cx="7344816" cy="792163"/>
          </a:xfrm>
        </p:spPr>
        <p:txBody>
          <a:bodyPr/>
          <a:lstStyle/>
          <a:p>
            <a:r>
              <a:rPr lang="en-US" altLang="en-US"/>
              <a:t>Security Requirements for MAC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CD6BCD9-A8E5-4EB2-8B5C-148A8856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945356"/>
            <a:ext cx="10363200" cy="4967287"/>
          </a:xfrm>
        </p:spPr>
        <p:txBody>
          <a:bodyPr/>
          <a:lstStyle/>
          <a:p>
            <a:r>
              <a:rPr lang="en-US" altLang="en-US" sz="2600"/>
              <a:t>Resist the Existential Forgery under Chosen Plaintext Attack</a:t>
            </a:r>
          </a:p>
          <a:p>
            <a:pPr lvl="1"/>
            <a:r>
              <a:rPr lang="en-US" altLang="en-US" sz="2600"/>
              <a:t>Challenger chooses a random key K</a:t>
            </a:r>
          </a:p>
          <a:p>
            <a:pPr lvl="1"/>
            <a:r>
              <a:rPr lang="en-US" altLang="en-US" sz="2600"/>
              <a:t>Adversary chooses a number of messages M</a:t>
            </a:r>
            <a:r>
              <a:rPr lang="en-US" altLang="en-US" sz="2600" baseline="-25000"/>
              <a:t>1</a:t>
            </a:r>
            <a:r>
              <a:rPr lang="en-US" altLang="en-US" sz="2600"/>
              <a:t>, M</a:t>
            </a:r>
            <a:r>
              <a:rPr lang="en-US" altLang="en-US" sz="2600" baseline="-25000"/>
              <a:t>2</a:t>
            </a:r>
            <a:r>
              <a:rPr lang="en-US" altLang="en-US" sz="2600"/>
              <a:t>, .., M</a:t>
            </a:r>
            <a:r>
              <a:rPr lang="en-US" altLang="en-US" sz="2600" baseline="-25000"/>
              <a:t>n</a:t>
            </a:r>
            <a:r>
              <a:rPr lang="en-US" altLang="en-US" sz="2600"/>
              <a:t>, and obtains </a:t>
            </a:r>
            <a:r>
              <a:rPr lang="en-US" altLang="en-US" sz="2600" err="1"/>
              <a:t>t</a:t>
            </a:r>
            <a:r>
              <a:rPr lang="en-US" altLang="en-US" sz="2600" baseline="-25000" err="1"/>
              <a:t>j</a:t>
            </a:r>
            <a:r>
              <a:rPr lang="en-US" altLang="en-US" sz="2600"/>
              <a:t>=MAC(</a:t>
            </a:r>
            <a:r>
              <a:rPr lang="en-US" altLang="en-US" sz="2600" err="1"/>
              <a:t>K,M</a:t>
            </a:r>
            <a:r>
              <a:rPr lang="en-US" altLang="en-US" sz="2600" baseline="-25000" err="1"/>
              <a:t>j</a:t>
            </a:r>
            <a:r>
              <a:rPr lang="en-US" altLang="en-US" sz="2600"/>
              <a:t>) for 1</a:t>
            </a:r>
            <a:r>
              <a:rPr lang="en-US" altLang="en-US" sz="2600">
                <a:sym typeface="Symbol" panose="05050102010706020507" pitchFamily="18" charset="2"/>
              </a:rPr>
              <a:t>jn</a:t>
            </a:r>
            <a:endParaRPr lang="en-US" altLang="en-US" sz="2600"/>
          </a:p>
          <a:p>
            <a:pPr lvl="1"/>
            <a:r>
              <a:rPr lang="en-US" altLang="en-US" sz="2600"/>
              <a:t>Adversary outputs M’ and t’</a:t>
            </a:r>
          </a:p>
          <a:p>
            <a:pPr lvl="1"/>
            <a:r>
              <a:rPr lang="en-US" altLang="en-US" sz="2600"/>
              <a:t>Adversary wins if </a:t>
            </a:r>
            <a:r>
              <a:rPr lang="en-US" altLang="en-US" sz="2600">
                <a:sym typeface="Symbol" panose="05050102010706020507" pitchFamily="18" charset="2"/>
              </a:rPr>
              <a:t>j </a:t>
            </a:r>
            <a:r>
              <a:rPr lang="en-US" altLang="en-US" sz="2600"/>
              <a:t>M’≠</a:t>
            </a:r>
            <a:r>
              <a:rPr lang="en-US" altLang="en-US" sz="2600" err="1"/>
              <a:t>M</a:t>
            </a:r>
            <a:r>
              <a:rPr lang="en-US" altLang="en-US" sz="2600" baseline="-25000" err="1"/>
              <a:t>j</a:t>
            </a:r>
            <a:r>
              <a:rPr lang="en-US" altLang="en-US" sz="2600"/>
              <a:t>, and t’=MAC(K,M’)</a:t>
            </a:r>
          </a:p>
          <a:p>
            <a:pPr lvl="1"/>
            <a:endParaRPr lang="en-US" altLang="en-US" sz="2600"/>
          </a:p>
          <a:p>
            <a:r>
              <a:rPr lang="en-US" altLang="en-US" sz="2600"/>
              <a:t>Basically, adversary cannot create the MAC for a message for which it hasn’t seen an MAC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1860179-C6CC-45F4-942D-9F9BA6A5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0"/>
            <a:ext cx="8316416" cy="792163"/>
          </a:xfrm>
        </p:spPr>
        <p:txBody>
          <a:bodyPr/>
          <a:lstStyle/>
          <a:p>
            <a:r>
              <a:rPr lang="en-US" altLang="en-US" sz="3500"/>
              <a:t>Constructing MAC from Hash Functions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7286DFC-A6C4-4310-B891-AC58A853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Let h be a one-way hash function (SHA2)</a:t>
            </a:r>
          </a:p>
          <a:p>
            <a:r>
              <a:rPr lang="en-US" altLang="en-US" sz="2600"/>
              <a:t>MAC(K,M) </a:t>
            </a:r>
            <a:r>
              <a:rPr lang="en-US" altLang="en-US" sz="2600">
                <a:solidFill>
                  <a:srgbClr val="FF0000"/>
                </a:solidFill>
              </a:rPr>
              <a:t>= h(K || M), </a:t>
            </a:r>
            <a:r>
              <a:rPr lang="en-US" altLang="en-US" sz="2600"/>
              <a:t>where || denote concatenation</a:t>
            </a:r>
          </a:p>
          <a:p>
            <a:pPr lvl="1"/>
            <a:r>
              <a:rPr lang="en-US" altLang="en-US" sz="2600">
                <a:solidFill>
                  <a:srgbClr val="FF0000"/>
                </a:solidFill>
              </a:rPr>
              <a:t>Insecure as MAC</a:t>
            </a:r>
          </a:p>
          <a:p>
            <a:pPr lvl="1"/>
            <a:r>
              <a:rPr lang="en-US" altLang="en-US" sz="2600"/>
              <a:t>Because of the </a:t>
            </a:r>
            <a:r>
              <a:rPr lang="en-US" altLang="en-US" sz="2600">
                <a:solidFill>
                  <a:srgbClr val="FF0000"/>
                </a:solidFill>
              </a:rPr>
              <a:t>Merkle-</a:t>
            </a:r>
            <a:r>
              <a:rPr lang="en-US" altLang="en-US" sz="2600" err="1">
                <a:solidFill>
                  <a:srgbClr val="FF0000"/>
                </a:solidFill>
              </a:rPr>
              <a:t>Damgard</a:t>
            </a:r>
            <a:r>
              <a:rPr lang="en-US" altLang="en-US" sz="2600">
                <a:solidFill>
                  <a:srgbClr val="FF0000"/>
                </a:solidFill>
              </a:rPr>
              <a:t> </a:t>
            </a:r>
            <a:r>
              <a:rPr lang="en-US" altLang="en-US" sz="2600"/>
              <a:t>construction for hash functions, given M and t=h(K || M), adversary can compute M’=M||Pad(M)||X and t’, such that h(K||M’) = t’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EFC8EEC9-41CA-489B-A4CF-25CF24920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422834"/>
            <a:ext cx="10920535" cy="792163"/>
          </a:xfrm>
        </p:spPr>
        <p:txBody>
          <a:bodyPr/>
          <a:lstStyle/>
          <a:p>
            <a:pPr eaLnBrk="1" hangingPunct="1"/>
            <a:r>
              <a:rPr lang="en-US" altLang="en-US" sz="3500"/>
              <a:t>Constructing MAC from Cryptographic Hash Functions</a:t>
            </a:r>
            <a:br>
              <a:rPr lang="en-US" altLang="en-US" sz="3500"/>
            </a:br>
            <a:r>
              <a:rPr lang="en-US" altLang="en-US" sz="3500"/>
              <a:t>HMAC</a:t>
            </a:r>
            <a:endParaRPr lang="en-AU" altLang="en-US" sz="35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Rectangle 3">
                <a:extLst>
                  <a:ext uri="{FF2B5EF4-FFF2-40B4-BE49-F238E27FC236}">
                    <a16:creationId xmlns:a16="http://schemas.microsoft.com/office/drawing/2014/main" id="{05264E3F-703A-4D84-B9B2-8633BC35A5F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051" y="2440181"/>
                <a:ext cx="9863881" cy="2057400"/>
              </a:xfrm>
            </p:spPr>
            <p:txBody>
              <a:bodyPr/>
              <a:lstStyle/>
              <a:p>
                <a:pPr eaLnBrk="1" hangingPunct="1"/>
                <a:r>
                  <a:rPr lang="en-AU" altLang="en-US" sz="2400"/>
                  <a:t>K</a:t>
                </a:r>
                <a:r>
                  <a:rPr lang="en-AU" altLang="en-US" sz="2400" baseline="30000"/>
                  <a:t>+</a:t>
                </a:r>
                <a:r>
                  <a:rPr lang="en-AU" altLang="en-US" sz="2400"/>
                  <a:t> =</a:t>
                </a:r>
                <a14:m>
                  <m:oMath xmlns:m="http://schemas.openxmlformats.org/officeDocument/2006/math">
                    <m:r>
                      <a:rPr lang="en-AU" altLang="en-US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altLang="en-US" sz="240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/>
                  <a:t>(</a:t>
                </a:r>
                <a:r>
                  <a:rPr lang="en-AU" altLang="en-US" sz="2400"/>
                  <a:t>to B bytes, the input block size of the hash function)</a:t>
                </a:r>
              </a:p>
              <a:p>
                <a:pPr eaLnBrk="1" hangingPunct="1"/>
                <a:r>
                  <a:rPr lang="en-US" altLang="en-US" sz="2400" err="1"/>
                  <a:t>ipad</a:t>
                </a:r>
                <a:r>
                  <a:rPr lang="en-US" altLang="en-US" sz="2400"/>
                  <a:t> = 0x36 </a:t>
                </a:r>
                <a:r>
                  <a:rPr lang="en-US" altLang="en-US" sz="2400" err="1"/>
                  <a:t>0x36</a:t>
                </a:r>
                <a:r>
                  <a:rPr lang="en-US" altLang="en-US" sz="2400"/>
                  <a:t> … 0x36 (repeated B times)</a:t>
                </a:r>
              </a:p>
              <a:p>
                <a:pPr eaLnBrk="1" hangingPunct="1"/>
                <a:r>
                  <a:rPr lang="en-US" altLang="en-US" sz="2400" err="1"/>
                  <a:t>opad</a:t>
                </a:r>
                <a:r>
                  <a:rPr lang="en-US" altLang="en-US" sz="2400"/>
                  <a:t> = 0x5C </a:t>
                </a:r>
                <a:r>
                  <a:rPr lang="en-US" altLang="en-US" sz="2400" err="1"/>
                  <a:t>0x5C</a:t>
                </a:r>
                <a:r>
                  <a:rPr lang="en-US" altLang="en-US" sz="2400"/>
                  <a:t> …. 0x5C (repeated B times). </a:t>
                </a:r>
                <a:endParaRPr lang="en-AU" altLang="en-US" sz="2400"/>
              </a:p>
            </p:txBody>
          </p:sp>
        </mc:Choice>
        <mc:Fallback xmlns="">
          <p:sp>
            <p:nvSpPr>
              <p:cNvPr id="35846" name="Rectangle 3">
                <a:extLst>
                  <a:ext uri="{FF2B5EF4-FFF2-40B4-BE49-F238E27FC236}">
                    <a16:creationId xmlns:a16="http://schemas.microsoft.com/office/drawing/2014/main" id="{05264E3F-703A-4D84-B9B2-8633BC35A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051" y="2440181"/>
                <a:ext cx="9863881" cy="2057400"/>
              </a:xfrm>
              <a:blipFill>
                <a:blip r:embed="rId3"/>
                <a:stretch>
                  <a:fillRect l="-1236" t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7" name="Text Box 4">
            <a:extLst>
              <a:ext uri="{FF2B5EF4-FFF2-40B4-BE49-F238E27FC236}">
                <a16:creationId xmlns:a16="http://schemas.microsoft.com/office/drawing/2014/main" id="{79F99FAC-CB4C-4A0C-955A-8005C033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57" y="1226219"/>
            <a:ext cx="82365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AU" altLang="en-US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>
                <a:latin typeface="Arial" panose="020B0604020202020204" pitchFamily="34" charset="0"/>
              </a:rPr>
              <a:t>HMAC</a:t>
            </a:r>
            <a:r>
              <a:rPr lang="en-AU" altLang="en-US" baseline="-25000">
                <a:latin typeface="Arial" panose="020B0604020202020204" pitchFamily="34" charset="0"/>
              </a:rPr>
              <a:t>K</a:t>
            </a:r>
            <a:r>
              <a:rPr lang="en-AU" altLang="en-US">
                <a:latin typeface="Arial" panose="020B0604020202020204" pitchFamily="34" charset="0"/>
              </a:rPr>
              <a:t>[M] = Hash[(K</a:t>
            </a:r>
            <a:r>
              <a:rPr lang="en-AU" altLang="en-US" baseline="30000">
                <a:latin typeface="Arial" panose="020B0604020202020204" pitchFamily="34" charset="0"/>
              </a:rPr>
              <a:t>+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 err="1">
                <a:latin typeface="Arial" panose="020B0604020202020204" pitchFamily="34" charset="0"/>
              </a:rPr>
              <a:t>opad</a:t>
            </a:r>
            <a:r>
              <a:rPr lang="en-AU" altLang="en-US">
                <a:latin typeface="Arial" panose="020B0604020202020204" pitchFamily="34" charset="0"/>
              </a:rPr>
              <a:t>) ||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Hash[(K</a:t>
            </a:r>
            <a:r>
              <a:rPr lang="en-AU" altLang="en-US" baseline="3000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err="1">
                <a:solidFill>
                  <a:schemeClr val="accent2"/>
                </a:solidFill>
                <a:latin typeface="Arial" panose="020B0604020202020204" pitchFamily="34" charset="0"/>
              </a:rPr>
              <a:t>ipad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)||M)]</a:t>
            </a:r>
            <a:r>
              <a:rPr lang="en-AU" altLang="en-US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8" name="TextBox 1">
            <a:extLst>
              <a:ext uri="{FF2B5EF4-FFF2-40B4-BE49-F238E27FC236}">
                <a16:creationId xmlns:a16="http://schemas.microsoft.com/office/drawing/2014/main" id="{913330A9-F2EA-47F6-AE4F-1AD474AC8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051" y="4052769"/>
            <a:ext cx="594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 high level, </a:t>
            </a:r>
            <a:r>
              <a:rPr lang="en-AU" altLang="en-US">
                <a:latin typeface="Arial" panose="020B0604020202020204" pitchFamily="34" charset="0"/>
              </a:rPr>
              <a:t>HMAC</a:t>
            </a:r>
            <a:r>
              <a:rPr lang="en-AU" altLang="en-US" baseline="-25000">
                <a:latin typeface="Arial" panose="020B0604020202020204" pitchFamily="34" charset="0"/>
              </a:rPr>
              <a:t>K</a:t>
            </a:r>
            <a:r>
              <a:rPr lang="en-AU" altLang="en-US">
                <a:latin typeface="Arial" panose="020B0604020202020204" pitchFamily="34" charset="0"/>
              </a:rPr>
              <a:t>[M] = H(K || H(K || M))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232582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>
                <a:latin typeface="+mj-lt"/>
              </a:rPr>
              <a:t>SHA-1, SHA-2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8C0F7-BBEA-4F17-A4D8-8345BFD4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50432"/>
            <a:ext cx="9048750" cy="2790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53ABC7-8CF6-42CF-B07F-1AF02BB15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3941257"/>
            <a:ext cx="8077200" cy="22018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43A4A4-2482-4245-9143-6F16A0954785}"/>
              </a:ext>
            </a:extLst>
          </p:cNvPr>
          <p:cNvSpPr/>
          <p:nvPr/>
        </p:nvSpPr>
        <p:spPr>
          <a:xfrm>
            <a:off x="8205664" y="4203601"/>
            <a:ext cx="23670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/>
              <a:t>Merkle-Damgard Construction </a:t>
            </a:r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2FED7-62E5-6687-F64F-5837C9F4DCBD}"/>
              </a:ext>
            </a:extLst>
          </p:cNvPr>
          <p:cNvSpPr txBox="1"/>
          <p:nvPr/>
        </p:nvSpPr>
        <p:spPr>
          <a:xfrm>
            <a:off x="551384" y="5991671"/>
            <a:ext cx="9865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https://csrc.nist.gov/publications/fips#fips180-4</a:t>
            </a:r>
          </a:p>
        </p:txBody>
      </p:sp>
    </p:spTree>
    <p:extLst>
      <p:ext uri="{BB962C8B-B14F-4D97-AF65-F5344CB8AC3E}">
        <p14:creationId xmlns:p14="http://schemas.microsoft.com/office/powerpoint/2010/main" val="30388649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135" y="167517"/>
            <a:ext cx="8352928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>
                <a:ea typeface="宋体" charset="-122"/>
              </a:rPr>
              <a:t>Authentication and Integrity checking</a:t>
            </a:r>
            <a:endParaRPr lang="zh-CN" altLang="en-US" sz="3200">
              <a:ea typeface="宋体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6" y="986349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00" y="854761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3287688" y="1858372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3736926" y="1290633"/>
                <a:ext cx="2833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26" y="1290633"/>
                <a:ext cx="2833468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1070554" y="959723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4" y="959723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9446358" y="98634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358" y="986349"/>
                <a:ext cx="5354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38D546-FE9A-4142-AC3D-566F8670CE75}"/>
              </a:ext>
            </a:extLst>
          </p:cNvPr>
          <p:cNvCxnSpPr/>
          <p:nvPr/>
        </p:nvCxnSpPr>
        <p:spPr bwMode="auto">
          <a:xfrm>
            <a:off x="0" y="2132013"/>
            <a:ext cx="11856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 Box 4">
            <a:extLst>
              <a:ext uri="{FF2B5EF4-FFF2-40B4-BE49-F238E27FC236}">
                <a16:creationId xmlns:a16="http://schemas.microsoft.com/office/drawing/2014/main" id="{8F6898DB-F395-4F81-95EB-53CF56C91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379" y="2332889"/>
            <a:ext cx="72266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AU" altLang="en-US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>
                <a:latin typeface="Arial" panose="020B0604020202020204" pitchFamily="34" charset="0"/>
              </a:rPr>
              <a:t>h(K, M) = h[(K</a:t>
            </a:r>
            <a:r>
              <a:rPr lang="en-AU" altLang="en-US" baseline="30000">
                <a:latin typeface="Arial" panose="020B0604020202020204" pitchFamily="34" charset="0"/>
              </a:rPr>
              <a:t>+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latin typeface="Arial" panose="020B0604020202020204" pitchFamily="34" charset="0"/>
              </a:rPr>
              <a:t> </a:t>
            </a:r>
            <a:r>
              <a:rPr lang="en-AU" altLang="en-US" err="1">
                <a:latin typeface="Arial" panose="020B0604020202020204" pitchFamily="34" charset="0"/>
              </a:rPr>
              <a:t>opad</a:t>
            </a:r>
            <a:r>
              <a:rPr lang="en-AU" altLang="en-US">
                <a:latin typeface="Arial" panose="020B0604020202020204" pitchFamily="34" charset="0"/>
              </a:rPr>
              <a:t>) ||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Hash[(K</a:t>
            </a:r>
            <a:r>
              <a:rPr lang="en-AU" altLang="en-US" baseline="3000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err="1">
                <a:solidFill>
                  <a:schemeClr val="accent2"/>
                </a:solidFill>
                <a:latin typeface="Arial" panose="020B0604020202020204" pitchFamily="34" charset="0"/>
              </a:rPr>
              <a:t>ipad</a:t>
            </a:r>
            <a:r>
              <a:rPr lang="en-AU" altLang="en-US">
                <a:solidFill>
                  <a:schemeClr val="accent2"/>
                </a:solidFill>
                <a:latin typeface="Arial" panose="020B0604020202020204" pitchFamily="34" charset="0"/>
              </a:rPr>
              <a:t>)||M)]</a:t>
            </a:r>
            <a:r>
              <a:rPr lang="en-AU" altLang="en-US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2B6157-977E-480D-8C76-89505CADF396}"/>
                  </a:ext>
                </a:extLst>
              </p:cNvPr>
              <p:cNvSpPr/>
              <p:nvPr/>
            </p:nvSpPr>
            <p:spPr>
              <a:xfrm>
                <a:off x="1511296" y="3460440"/>
                <a:ext cx="1000911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AU" altLang="en-US"/>
                  <a:t>K</a:t>
                </a:r>
                <a:r>
                  <a:rPr lang="en-AU" altLang="en-US" baseline="30000"/>
                  <a:t>+</a:t>
                </a:r>
                <a:r>
                  <a:rPr lang="en-AU" altLang="en-US"/>
                  <a:t> =</a:t>
                </a:r>
                <a14:m>
                  <m:oMath xmlns:m="http://schemas.openxmlformats.org/officeDocument/2006/math">
                    <m:r>
                      <a:rPr lang="en-AU" alt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altLang="en-US" i="1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/>
                  <a:t>(</a:t>
                </a:r>
                <a:r>
                  <a:rPr lang="en-AU" altLang="en-US"/>
                  <a:t>to B bytes, the input </a:t>
                </a:r>
                <a:r>
                  <a:rPr lang="en-AU" altLang="en-US">
                    <a:solidFill>
                      <a:srgbClr val="FF0000"/>
                    </a:solidFill>
                  </a:rPr>
                  <a:t>block size </a:t>
                </a:r>
                <a:r>
                  <a:rPr lang="en-AU" altLang="en-US"/>
                  <a:t>of the hash function)</a:t>
                </a:r>
              </a:p>
              <a:p>
                <a:pPr eaLnBrk="1" hangingPunct="1"/>
                <a:r>
                  <a:rPr lang="en-US" altLang="en-US" sz="2800" err="1"/>
                  <a:t>ipad</a:t>
                </a:r>
                <a:r>
                  <a:rPr lang="en-US" altLang="en-US" sz="2800"/>
                  <a:t> = 0x36 </a:t>
                </a:r>
                <a:r>
                  <a:rPr lang="en-US" altLang="en-US" sz="2800" err="1"/>
                  <a:t>0x36</a:t>
                </a:r>
                <a:r>
                  <a:rPr lang="en-US" altLang="en-US" sz="2800"/>
                  <a:t> … 0x36 (repeated B times)</a:t>
                </a:r>
              </a:p>
              <a:p>
                <a:pPr eaLnBrk="1" hangingPunct="1"/>
                <a:r>
                  <a:rPr lang="en-US" altLang="en-US" sz="2800" err="1"/>
                  <a:t>opad</a:t>
                </a:r>
                <a:r>
                  <a:rPr lang="en-US" altLang="en-US" sz="2800"/>
                  <a:t> = 0x5C </a:t>
                </a:r>
                <a:r>
                  <a:rPr lang="en-US" altLang="en-US" sz="2800" err="1"/>
                  <a:t>0x5C</a:t>
                </a:r>
                <a:r>
                  <a:rPr lang="en-US" altLang="en-US" sz="2800"/>
                  <a:t> …. 0x5C (repeated B times). </a:t>
                </a:r>
                <a:endParaRPr lang="en-AU" altLang="en-US" sz="280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2B6157-977E-480D-8C76-89505CADF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296" y="3460440"/>
                <a:ext cx="10009112" cy="1384995"/>
              </a:xfrm>
              <a:prstGeom prst="rect">
                <a:avLst/>
              </a:prstGeom>
              <a:blipFill>
                <a:blip r:embed="rId8"/>
                <a:stretch>
                  <a:fillRect l="-1279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EC2E12-303A-7986-78AD-BEEE47BBA209}"/>
              </a:ext>
            </a:extLst>
          </p:cNvPr>
          <p:cNvSpPr txBox="1"/>
          <p:nvPr/>
        </p:nvSpPr>
        <p:spPr>
          <a:xfrm>
            <a:off x="1422280" y="5044147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10384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6F046-EDC9-4E03-AEAB-40BCBEC18494}"/>
              </a:ext>
            </a:extLst>
          </p:cNvPr>
          <p:cNvSpPr/>
          <p:nvPr/>
        </p:nvSpPr>
        <p:spPr>
          <a:xfrm>
            <a:off x="1199456" y="807127"/>
            <a:ext cx="54236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Password-based Authentication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AA811C7-C7EE-42AE-A85D-0E8341736D92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3" y="2756951"/>
            <a:ext cx="2231653" cy="648744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  <a:p>
            <a:pPr marL="0" indent="0">
              <a:buNone/>
              <a:defRPr/>
            </a:pPr>
            <a:endParaRPr lang="en-US" sz="2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8024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88E5D-A1D9-41EC-AD4F-6A15D145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69" y="1328277"/>
            <a:ext cx="1021246" cy="941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4AA28-4A28-4FEB-82D7-9F7C3038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34" y="931411"/>
            <a:ext cx="628679" cy="776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/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/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/>
              <p:nvPr/>
            </p:nvSpPr>
            <p:spPr>
              <a:xfrm>
                <a:off x="2123973" y="4176468"/>
                <a:ext cx="50405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Provide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to server?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73" y="4176468"/>
                <a:ext cx="5040560" cy="954107"/>
              </a:xfrm>
              <a:prstGeom prst="rect">
                <a:avLst/>
              </a:prstGeom>
              <a:blipFill>
                <a:blip r:embed="rId7"/>
                <a:stretch>
                  <a:fillRect l="-2177" t="-6369" r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02F550-B22D-4EC5-8F0B-81A109D257FF}"/>
              </a:ext>
            </a:extLst>
          </p:cNvPr>
          <p:cNvSpPr txBox="1"/>
          <p:nvPr/>
        </p:nvSpPr>
        <p:spPr>
          <a:xfrm>
            <a:off x="6240016" y="4725144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Locate the row using name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/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Check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𝑝𝑤</m:t>
                        </m:r>
                      </m:e>
                    </m:d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blipFill>
                <a:blip r:embed="rId8"/>
                <a:stretch>
                  <a:fillRect l="-2449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60C087-6402-4604-97A5-42EB1A5EFD1D}"/>
              </a:ext>
            </a:extLst>
          </p:cNvPr>
          <p:cNvSpPr/>
          <p:nvPr/>
        </p:nvSpPr>
        <p:spPr bwMode="auto">
          <a:xfrm>
            <a:off x="6480546" y="6093297"/>
            <a:ext cx="683987" cy="2686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BAD0C0-6877-47AA-A711-129A06D86F10}"/>
              </a:ext>
            </a:extLst>
          </p:cNvPr>
          <p:cNvSpPr/>
          <p:nvPr/>
        </p:nvSpPr>
        <p:spPr>
          <a:xfrm>
            <a:off x="7248129" y="5930116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authenticate the user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44077F-C93C-48F7-B9CD-146D5E5F7C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8015" y="2266146"/>
            <a:ext cx="5870460" cy="18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5A0A0875-DDF0-46A6-BE5B-4A6C5554B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0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/>
              <a:t>HMAC Security</a:t>
            </a:r>
            <a:endParaRPr lang="en-AU" altLang="en-US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F5E6C6F3-B4DA-4D24-B92C-47131EE5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990600"/>
            <a:ext cx="10333148" cy="4876800"/>
          </a:xfrm>
        </p:spPr>
        <p:txBody>
          <a:bodyPr/>
          <a:lstStyle/>
          <a:p>
            <a:pPr eaLnBrk="1" hangingPunct="1"/>
            <a:r>
              <a:rPr lang="en-AU" altLang="en-US"/>
              <a:t>If used with a secure hash functions (e.g., SHA3-256) and according to the specification (key size, and use correct output), no known practical attacks against HMAC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5A0A0875-DDF0-46A6-BE5B-4A6C5554B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8712968" cy="792163"/>
          </a:xfrm>
        </p:spPr>
        <p:txBody>
          <a:bodyPr/>
          <a:lstStyle/>
          <a:p>
            <a:pPr eaLnBrk="1" hangingPunct="1"/>
            <a:r>
              <a:rPr lang="en-US" altLang="en-US"/>
              <a:t>Dictionary attacks on hash function</a:t>
            </a:r>
            <a:endParaRPr lang="en-AU" altLang="en-US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F5E6C6F3-B4DA-4D24-B92C-47131EE5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196752"/>
            <a:ext cx="11449272" cy="4876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AU" altLang="en-US"/>
              <a:t>h(</a:t>
            </a:r>
            <a:r>
              <a:rPr lang="en-AU" altLang="en-US">
                <a:solidFill>
                  <a:srgbClr val="FF0000"/>
                </a:solidFill>
              </a:rPr>
              <a:t>password</a:t>
            </a:r>
            <a:r>
              <a:rPr lang="en-AU" altLang="en-US"/>
              <a:t>)= b1b6a3de29ab907153614683d357b2db943a317d036ff25f7022d4707109005a </a:t>
            </a:r>
          </a:p>
          <a:p>
            <a:pPr marL="0" indent="0" eaLnBrk="1" hangingPunct="1">
              <a:buNone/>
            </a:pPr>
            <a:r>
              <a:rPr lang="en-AU" altLang="en-US"/>
              <a:t>password=?</a:t>
            </a: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90557CF7-CA04-44ED-A396-067F195573A2}"/>
              </a:ext>
            </a:extLst>
          </p:cNvPr>
          <p:cNvSpPr/>
          <p:nvPr/>
        </p:nvSpPr>
        <p:spPr>
          <a:xfrm>
            <a:off x="8679334" y="5661248"/>
            <a:ext cx="3042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https://hashkiller.io/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553A7-101C-47AE-A341-06A2C204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64186"/>
              </p:ext>
            </p:extLst>
          </p:nvPr>
        </p:nvGraphicFramePr>
        <p:xfrm>
          <a:off x="3728640" y="2852328"/>
          <a:ext cx="7623945" cy="1752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24789">
                  <a:extLst>
                    <a:ext uri="{9D8B030D-6E8A-4147-A177-3AD203B41FA5}">
                      <a16:colId xmlns:a16="http://schemas.microsoft.com/office/drawing/2014/main" val="841929240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3965117068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2917749154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4227910253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156474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Guest password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sha384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B0F0"/>
                          </a:solidFill>
                        </a:rPr>
                        <a:t>sha512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abc123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35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abcd1234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5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666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D5B6D4-F8BD-4D4E-9DBE-036C88A5A2B5}"/>
              </a:ext>
            </a:extLst>
          </p:cNvPr>
          <p:cNvSpPr txBox="1"/>
          <p:nvPr/>
        </p:nvSpPr>
        <p:spPr>
          <a:xfrm>
            <a:off x="5087888" y="4703358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Rainbow table</a:t>
            </a:r>
          </a:p>
        </p:txBody>
      </p:sp>
    </p:spTree>
    <p:extLst>
      <p:ext uri="{BB962C8B-B14F-4D97-AF65-F5344CB8AC3E}">
        <p14:creationId xmlns:p14="http://schemas.microsoft.com/office/powerpoint/2010/main" val="420071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15480" y="-49525"/>
            <a:ext cx="1008112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/>
              <a:t>Merkle-</a:t>
            </a:r>
            <a:r>
              <a:rPr lang="en-US" altLang="en-US" sz="3500" err="1"/>
              <a:t>Damgard</a:t>
            </a:r>
            <a:r>
              <a:rPr lang="en-US" altLang="en-US" sz="3500"/>
              <a:t> Construction for Hash Functions</a:t>
            </a:r>
            <a:endParaRPr lang="en-US" altLang="zh-CN" sz="3500">
              <a:ea typeface="宋体" charset="-122"/>
            </a:endParaRPr>
          </a:p>
        </p:txBody>
      </p:sp>
      <p:sp>
        <p:nvSpPr>
          <p:cNvPr id="11268" name="Rectangle 89">
            <a:extLst>
              <a:ext uri="{FF2B5EF4-FFF2-40B4-BE49-F238E27FC236}">
                <a16:creationId xmlns:a16="http://schemas.microsoft.com/office/drawing/2014/main" id="{45A4952C-E124-432A-9F91-E9F969A209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971237"/>
            <a:ext cx="10081119" cy="2201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>
                <a:ea typeface="宋体" charset="-122"/>
              </a:rPr>
              <a:t>SHA-1, SHA-2 (a series of hash functions), and WHIRLPOOL all have the same basic structure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>
                <a:ea typeface="宋体" charset="-122"/>
              </a:rPr>
              <a:t>The heart of this basic structure is a </a:t>
            </a:r>
            <a:r>
              <a:rPr lang="en-US" altLang="zh-CN" sz="2100" i="1">
                <a:solidFill>
                  <a:srgbClr val="0913E5"/>
                </a:solidFill>
                <a:ea typeface="宋体" charset="-122"/>
              </a:rPr>
              <a:t>compression function F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>
                <a:ea typeface="宋体" charset="-122"/>
              </a:rPr>
              <a:t>Different hash algorithms use different compression functions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>
                <a:ea typeface="宋体" charset="-122"/>
              </a:rPr>
              <a:t>Use a CBC mode of repeated applications of </a:t>
            </a:r>
            <a:r>
              <a:rPr lang="en-US" altLang="zh-CN" sz="2000" i="1">
                <a:latin typeface="Times New Roman" charset="0"/>
                <a:ea typeface="宋体" charset="-122"/>
              </a:rPr>
              <a:t>F</a:t>
            </a:r>
            <a:r>
              <a:rPr lang="en-US" altLang="zh-CN" sz="2000">
                <a:ea typeface="宋体" charset="-122"/>
              </a:rPr>
              <a:t> without using secret keys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2100">
              <a:ea typeface="宋体" charset="-122"/>
            </a:endParaRPr>
          </a:p>
        </p:txBody>
      </p:sp>
      <p:sp>
        <p:nvSpPr>
          <p:cNvPr id="28675" name="Text Box 139">
            <a:extLst>
              <a:ext uri="{FF2B5EF4-FFF2-40B4-BE49-F238E27FC236}">
                <a16:creationId xmlns:a16="http://schemas.microsoft.com/office/drawing/2014/main" id="{438C0BF5-851F-4694-B962-D07B724F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99" y="5388070"/>
            <a:ext cx="96144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</a:t>
            </a:r>
            <a:r>
              <a:rPr lang="en-US" altLang="zh-CN" sz="2000"/>
              <a:t> is a plaintext block, </a:t>
            </a:r>
            <a:r>
              <a:rPr lang="en-US" altLang="zh-CN" sz="2000">
                <a:latin typeface="Times New Roman" panose="02020603050405020304" pitchFamily="18" charset="0"/>
              </a:rPr>
              <a:t>IV</a:t>
            </a:r>
            <a:r>
              <a:rPr lang="en-US" altLang="zh-CN" sz="2000"/>
              <a:t> is an initial vector, </a:t>
            </a:r>
            <a:r>
              <a:rPr lang="en-US" altLang="zh-CN" sz="2000">
                <a:latin typeface="Times New Roman" panose="02020603050405020304" pitchFamily="18" charset="0"/>
              </a:rPr>
              <a:t>F</a:t>
            </a:r>
            <a:r>
              <a:rPr lang="en-US" altLang="zh-CN" sz="2000"/>
              <a:t> is a compression function, and “+” is some form of modular addition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99" y="3040204"/>
            <a:ext cx="9894432" cy="22018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43472" y="63401"/>
            <a:ext cx="1044116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/>
              <a:t>Merkle-</a:t>
            </a:r>
            <a:r>
              <a:rPr lang="en-US" altLang="en-US" sz="3500" err="1"/>
              <a:t>Damgard</a:t>
            </a:r>
            <a:r>
              <a:rPr lang="en-US" altLang="en-US" sz="3500"/>
              <a:t> Construction for Hash Functions</a:t>
            </a:r>
            <a:endParaRPr lang="en-US" altLang="zh-CN" sz="3500">
              <a:ea typeface="宋体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412776"/>
            <a:ext cx="8877300" cy="2962878"/>
          </a:xfrm>
          <a:prstGeom prst="rect">
            <a:avLst/>
          </a:prstGeom>
        </p:spPr>
      </p:pic>
      <p:pic>
        <p:nvPicPr>
          <p:cNvPr id="5" name="Picture 9" descr="sha512">
            <a:extLst>
              <a:ext uri="{FF2B5EF4-FFF2-40B4-BE49-F238E27FC236}">
                <a16:creationId xmlns:a16="http://schemas.microsoft.com/office/drawing/2014/main" id="{C30D0880-C589-44D5-86B8-1BC6D431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013177"/>
            <a:ext cx="40274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0DACB4-5AD5-4217-BB1E-20D9DA98591A}"/>
              </a:ext>
            </a:extLst>
          </p:cNvPr>
          <p:cNvSpPr/>
          <p:nvPr/>
        </p:nvSpPr>
        <p:spPr>
          <a:xfrm>
            <a:off x="2495600" y="455151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The 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ea typeface="宋体" charset="-122"/>
              </a:rPr>
              <a:t>’s digital fingerprint is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>
                <a:latin typeface="Times New Roman" charset="0"/>
                <a:ea typeface="宋体" charset="-122"/>
              </a:rPr>
              <a:t>(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latin typeface="Times New Roman" charset="0"/>
                <a:ea typeface="宋体" charset="-122"/>
              </a:rPr>
              <a:t>) =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 i="1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>
                <a:ea typeface="宋体" charset="-122"/>
              </a:rPr>
              <a:t>, where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30EC2-DAA1-4232-A005-F2496113EEA0}"/>
              </a:ext>
            </a:extLst>
          </p:cNvPr>
          <p:cNvSpPr/>
          <p:nvPr/>
        </p:nvSpPr>
        <p:spPr>
          <a:xfrm>
            <a:off x="7772155" y="5445224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SHA-512</a:t>
            </a:r>
          </a:p>
        </p:txBody>
      </p:sp>
    </p:spTree>
    <p:extLst>
      <p:ext uri="{BB962C8B-B14F-4D97-AF65-F5344CB8AC3E}">
        <p14:creationId xmlns:p14="http://schemas.microsoft.com/office/powerpoint/2010/main" val="202552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A2C63330-BBAA-41BA-B811-17F9BA868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03512" y="88939"/>
            <a:ext cx="75438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Algorithm</a:t>
            </a:r>
            <a:r>
              <a:rPr lang="en-US" altLang="zh-CN" sz="3700">
                <a:ea typeface="宋体" charset="-122"/>
              </a:rPr>
              <a:t>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FD20396-3472-4CCE-8943-58F6BE792D2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3392" y="1128130"/>
            <a:ext cx="10225136" cy="1231900"/>
          </a:xfrm>
        </p:spPr>
        <p:txBody>
          <a:bodyPr/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Let </a:t>
            </a:r>
            <a:r>
              <a:rPr lang="en-US" altLang="zh-CN" sz="2400">
                <a:latin typeface="Times New Roman" charset="0"/>
                <a:ea typeface="宋体" charset="-122"/>
              </a:rPr>
              <a:t>X = X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</a:t>
            </a:r>
            <a:r>
              <a:rPr lang="en-US" altLang="zh-CN" sz="240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>
                <a:ea typeface="宋体" charset="-122"/>
              </a:rPr>
              <a:t>, </a:t>
            </a:r>
            <a:r>
              <a:rPr lang="en-US" altLang="zh-CN" sz="2400">
                <a:latin typeface="Times New Roman" charset="0"/>
                <a:ea typeface="宋体" charset="-122"/>
              </a:rPr>
              <a:t>Y = Y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</a:t>
            </a:r>
            <a:r>
              <a:rPr lang="en-US" altLang="zh-CN" sz="2400" err="1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>
                <a:ea typeface="宋体" charset="-122"/>
              </a:rPr>
              <a:t> be binary strings, where each </a:t>
            </a:r>
            <a:r>
              <a:rPr lang="en-US" altLang="zh-CN" sz="240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 err="1">
                <a:latin typeface="Times New Roman" charset="0"/>
                <a:ea typeface="宋体" charset="-122"/>
              </a:rPr>
              <a:t>,Y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>
                <a:ea typeface="宋体" charset="-122"/>
              </a:rPr>
              <a:t> is an </a:t>
            </a:r>
            <a:r>
              <a:rPr lang="en-US" altLang="zh-CN" sz="2400" i="1">
                <a:latin typeface="Times New Roman" charset="0"/>
                <a:ea typeface="宋体" charset="-122"/>
              </a:rPr>
              <a:t>l</a:t>
            </a:r>
            <a:r>
              <a:rPr lang="en-US" altLang="zh-CN" sz="2400">
                <a:ea typeface="宋体" charset="-122"/>
              </a:rPr>
              <a:t>-bit binary string. Generalize the bitwise-XOR operation to an </a:t>
            </a:r>
            <a:r>
              <a:rPr lang="en-US" altLang="zh-CN" sz="2400" i="1">
                <a:latin typeface="Times New Roman" charset="0"/>
                <a:ea typeface="宋体" charset="-122"/>
              </a:rPr>
              <a:t>l</a:t>
            </a:r>
            <a:r>
              <a:rPr lang="en-US" altLang="zh-CN" sz="2400">
                <a:ea typeface="宋体" charset="-122"/>
              </a:rPr>
              <a:t>-bitwise-XOR operation as follows:</a:t>
            </a: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2400">
              <a:ea typeface="宋体" charset="-122"/>
            </a:endParaRP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1700">
              <a:ea typeface="宋体" charset="-122"/>
            </a:endParaRPr>
          </a:p>
        </p:txBody>
      </p:sp>
      <p:pic>
        <p:nvPicPr>
          <p:cNvPr id="40964" name="Picture 5" descr="Picture34.png">
            <a:extLst>
              <a:ext uri="{FF2B5EF4-FFF2-40B4-BE49-F238E27FC236}">
                <a16:creationId xmlns:a16="http://schemas.microsoft.com/office/drawing/2014/main" id="{9CF1A673-915B-4B76-84E4-521F68C22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49" y="2605337"/>
            <a:ext cx="9799090" cy="60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9" tIns="45715" rIns="91429" bIns="45715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endParaRPr lang="en-US" altLang="zh-CN" sz="2600" kern="0">
                  <a:ea typeface="宋体" charset="-122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Padding?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Initial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𝐼𝑉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kern="0">
                    <a:ea typeface="宋体" charset="-122"/>
                  </a:rPr>
                  <a:t>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Function F?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None/>
                  <a:defRPr/>
                </a:pPr>
                <a:endParaRPr lang="en-US" altLang="zh-CN" sz="2600" kern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blipFill>
                <a:blip r:embed="rId4"/>
                <a:stretch>
                  <a:fillRect l="-13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/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SHA-512: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blipFill>
                <a:blip r:embed="rId5"/>
                <a:stretch>
                  <a:fillRect l="-3093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F76DFA-0E4E-421C-B503-AE9C6F893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240" y="3623826"/>
            <a:ext cx="1431499" cy="197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7A7CF-C8AD-442E-A7BA-62894EA93348}"/>
              </a:ext>
            </a:extLst>
          </p:cNvPr>
          <p:cNvSpPr txBox="1"/>
          <p:nvPr/>
        </p:nvSpPr>
        <p:spPr>
          <a:xfrm>
            <a:off x="6037831" y="4956647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29A58-3980-40F7-B552-75D1BB1E5437}"/>
              </a:ext>
            </a:extLst>
          </p:cNvPr>
          <p:cNvSpPr txBox="1"/>
          <p:nvPr/>
        </p:nvSpPr>
        <p:spPr>
          <a:xfrm>
            <a:off x="7382699" y="4455592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101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559496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44F238-3A81-4BB4-B7C8-F86DFA7C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124744"/>
            <a:ext cx="9145016" cy="51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8044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f61426-0e10-4280-8fba-e9a96162fedc">
      <Terms xmlns="http://schemas.microsoft.com/office/infopath/2007/PartnerControls"/>
    </lcf76f155ced4ddcb4097134ff3c332f>
    <TaxCatchAll xmlns="8ce3eb15-a429-4b26-917f-6653cdc387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DF376B2D2375846A4CAAAB0E2C9C93C" ma:contentTypeVersion="12" ma:contentTypeDescription="Tạo tài liệu mới." ma:contentTypeScope="" ma:versionID="d1e3b19e88acc71d47794354119bf001">
  <xsd:schema xmlns:xsd="http://www.w3.org/2001/XMLSchema" xmlns:xs="http://www.w3.org/2001/XMLSchema" xmlns:p="http://schemas.microsoft.com/office/2006/metadata/properties" xmlns:ns2="5ef61426-0e10-4280-8fba-e9a96162fedc" xmlns:ns3="8ce3eb15-a429-4b26-917f-6653cdc387b0" targetNamespace="http://schemas.microsoft.com/office/2006/metadata/properties" ma:root="true" ma:fieldsID="bd61f6e575e4fa34df9ac3132e802ff9" ns2:_="" ns3:_="">
    <xsd:import namespace="5ef61426-0e10-4280-8fba-e9a96162fedc"/>
    <xsd:import namespace="8ce3eb15-a429-4b26-917f-6653cdc38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1426-0e10-4280-8fba-e9a96162f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3eb15-a429-4b26-917f-6653cdc387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f4498ad-eb82-4d97-954c-b576ce6c862c}" ma:internalName="TaxCatchAll" ma:showField="CatchAllData" ma:web="8ce3eb15-a429-4b26-917f-6653cdc387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665582-AC1B-4F80-8BBE-BCA035A99E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0AD6D1-3F4D-46CB-B511-2F90691DA538}">
  <ds:schemaRefs>
    <ds:schemaRef ds:uri="5ef61426-0e10-4280-8fba-e9a96162fedc"/>
    <ds:schemaRef ds:uri="8ce3eb15-a429-4b26-917f-6653cdc387b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42181B-2737-426A-B474-7279711B89A4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53</Slides>
  <Notes>30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2_Standarddesign</vt:lpstr>
      <vt:lpstr>  NT219- Cryptography    </vt:lpstr>
      <vt:lpstr>Outline</vt:lpstr>
      <vt:lpstr>Textbooks and References</vt:lpstr>
      <vt:lpstr>PowerPoint Presentation</vt:lpstr>
      <vt:lpstr>PowerPoint Presentation</vt:lpstr>
      <vt:lpstr>Merkle-Damgard Construction for Hash Functions</vt:lpstr>
      <vt:lpstr>Merkle-Damgard Construction for Hash Functions</vt:lpstr>
      <vt:lpstr>SHA-512 Algorithm </vt:lpstr>
      <vt:lpstr>PowerPoint Presentation</vt:lpstr>
      <vt:lpstr>PowerPoint Presentation</vt:lpstr>
      <vt:lpstr>SHA-512 Compression Function (IlI)</vt:lpstr>
      <vt:lpstr>PowerPoint Presentation</vt:lpstr>
      <vt:lpstr>PowerPoint Presentation</vt:lpstr>
      <vt:lpstr>PowerPoint Presentation</vt:lpstr>
      <vt:lpstr>SHA3 Standard</vt:lpstr>
      <vt:lpstr>SHA-512 Initial Process (I)</vt:lpstr>
      <vt:lpstr>SHA-512 Initial Process (I)</vt:lpstr>
      <vt:lpstr>SHA-512 Initial Process (II)</vt:lpstr>
      <vt:lpstr>SHA-512 Initial Process (II)</vt:lpstr>
      <vt:lpstr>PowerPoint Presentation</vt:lpstr>
      <vt:lpstr>PowerPoint Presentation</vt:lpstr>
      <vt:lpstr>Length extension attack on SHA2 </vt:lpstr>
      <vt:lpstr>SHA3 Standard</vt:lpstr>
      <vt:lpstr>NIST SHA-3</vt:lpstr>
      <vt:lpstr>SHA3 Standard</vt:lpstr>
      <vt:lpstr>Example</vt:lpstr>
      <vt:lpstr>Setup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SHA-3 Hash</vt:lpstr>
      <vt:lpstr>PowerPoint Presentation</vt:lpstr>
      <vt:lpstr>PowerPoint Presentation</vt:lpstr>
      <vt:lpstr>The Sponge Construction: Used by SHA-3</vt:lpstr>
      <vt:lpstr>Choosing the length of Hash outputs</vt:lpstr>
      <vt:lpstr>Limitation of Using Hash Functions for Data Authentication</vt:lpstr>
      <vt:lpstr>Message Authentication Code</vt:lpstr>
      <vt:lpstr>Message Authentication Code</vt:lpstr>
      <vt:lpstr>Message Authentication Code CMAC</vt:lpstr>
      <vt:lpstr>Message Authentication Code GMAC </vt:lpstr>
      <vt:lpstr>Keyed-Hash Message Authentication Code HMAC</vt:lpstr>
      <vt:lpstr>Security Requirements for MAC</vt:lpstr>
      <vt:lpstr>Constructing MAC from Hash Functions</vt:lpstr>
      <vt:lpstr>Constructing MAC from Cryptographic Hash Functions HMAC</vt:lpstr>
      <vt:lpstr>Authentication and Integrity checking</vt:lpstr>
      <vt:lpstr>PowerPoint Presentation</vt:lpstr>
      <vt:lpstr>HMAC Security</vt:lpstr>
      <vt:lpstr>Dictionary attacks on hash function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3</cp:revision>
  <cp:lastPrinted>1999-07-26T11:07:16Z</cp:lastPrinted>
  <dcterms:created xsi:type="dcterms:W3CDTF">1999-06-21T09:15:32Z</dcterms:created>
  <dcterms:modified xsi:type="dcterms:W3CDTF">2025-06-14T13:24:36Z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0x0101004DF376B2D2375846A4CAAAB0E2C9C93C</vt:lpwstr>
  </property>
  <property fmtid="{D5CDD505-2E9C-101B-9397-08002B2CF9AE}" pid="3" name="MediaServiceImageTags">
    <vt:lpwstr/>
  </property>
</Properties>
</file>