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52"/>
  </p:notesMasterIdLst>
  <p:handoutMasterIdLst>
    <p:handoutMasterId r:id="rId53"/>
  </p:handoutMasterIdLst>
  <p:sldIdLst>
    <p:sldId id="494" r:id="rId5"/>
    <p:sldId id="507" r:id="rId6"/>
    <p:sldId id="332" r:id="rId7"/>
    <p:sldId id="1402" r:id="rId8"/>
    <p:sldId id="1460" r:id="rId9"/>
    <p:sldId id="1458" r:id="rId10"/>
    <p:sldId id="1369" r:id="rId11"/>
    <p:sldId id="1474" r:id="rId12"/>
    <p:sldId id="1408" r:id="rId13"/>
    <p:sldId id="1407" r:id="rId14"/>
    <p:sldId id="1374" r:id="rId15"/>
    <p:sldId id="1464" r:id="rId16"/>
    <p:sldId id="1410" r:id="rId17"/>
    <p:sldId id="1411" r:id="rId18"/>
    <p:sldId id="1465" r:id="rId19"/>
    <p:sldId id="1376" r:id="rId20"/>
    <p:sldId id="1377" r:id="rId21"/>
    <p:sldId id="887" r:id="rId22"/>
    <p:sldId id="1462" r:id="rId23"/>
    <p:sldId id="1471" r:id="rId24"/>
    <p:sldId id="1384" r:id="rId25"/>
    <p:sldId id="1385" r:id="rId26"/>
    <p:sldId id="1473" r:id="rId27"/>
    <p:sldId id="1378" r:id="rId28"/>
    <p:sldId id="1412" r:id="rId29"/>
    <p:sldId id="1415" r:id="rId30"/>
    <p:sldId id="1414" r:id="rId31"/>
    <p:sldId id="1472" r:id="rId32"/>
    <p:sldId id="1450" r:id="rId33"/>
    <p:sldId id="1451" r:id="rId34"/>
    <p:sldId id="1452" r:id="rId35"/>
    <p:sldId id="1466" r:id="rId36"/>
    <p:sldId id="281" r:id="rId37"/>
    <p:sldId id="282" r:id="rId38"/>
    <p:sldId id="385" r:id="rId39"/>
    <p:sldId id="371" r:id="rId40"/>
    <p:sldId id="389" r:id="rId41"/>
    <p:sldId id="384" r:id="rId42"/>
    <p:sldId id="1469" r:id="rId43"/>
    <p:sldId id="1467" r:id="rId44"/>
    <p:sldId id="1468" r:id="rId45"/>
    <p:sldId id="1370" r:id="rId46"/>
    <p:sldId id="1404" r:id="rId47"/>
    <p:sldId id="1403" r:id="rId48"/>
    <p:sldId id="1371" r:id="rId49"/>
    <p:sldId id="1372" r:id="rId50"/>
    <p:sldId id="1373" r:id="rId51"/>
  </p:sldIdLst>
  <p:sldSz cx="12192000" cy="6858000"/>
  <p:notesSz cx="9869488" cy="6735763"/>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66"/>
    <a:srgbClr val="003366"/>
    <a:srgbClr val="33CC33"/>
    <a:srgbClr val="990000"/>
    <a:srgbClr val="0066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2B9828-7E4A-6543-0734-CDFFC0C6F5CA}" v="3" dt="2025-06-14T17:46:10.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41" autoAdjust="0"/>
    <p:restoredTop sz="74954" autoAdjust="0"/>
  </p:normalViewPr>
  <p:slideViewPr>
    <p:cSldViewPr>
      <p:cViewPr varScale="1">
        <p:scale>
          <a:sx n="82" d="100"/>
          <a:sy n="82" d="100"/>
        </p:scale>
        <p:origin x="586" y="62"/>
      </p:cViewPr>
      <p:guideLst>
        <p:guide orient="horz" pos="2160"/>
        <p:guide pos="3840"/>
      </p:guideLst>
    </p:cSldViewPr>
  </p:slideViewPr>
  <p:outlineViewPr>
    <p:cViewPr>
      <p:scale>
        <a:sx n="33" d="100"/>
        <a:sy n="33" d="100"/>
      </p:scale>
      <p:origin x="0" y="-4943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5" d="100"/>
          <a:sy n="115" d="100"/>
        </p:scale>
        <p:origin x="241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Quốc Khôi" userId="S::23520769@ms.uit.edu.vn::252112e7-061b-4cce-9729-75e77cd3f657" providerId="AD" clId="Web-{7E2B9828-7E4A-6543-0734-CDFFC0C6F5CA}"/>
    <pc:docChg chg="modSld">
      <pc:chgData name="Lê Quốc Khôi" userId="S::23520769@ms.uit.edu.vn::252112e7-061b-4cce-9729-75e77cd3f657" providerId="AD" clId="Web-{7E2B9828-7E4A-6543-0734-CDFFC0C6F5CA}" dt="2025-06-14T17:46:10.365" v="2" actId="14100"/>
      <pc:docMkLst>
        <pc:docMk/>
      </pc:docMkLst>
      <pc:sldChg chg="modSp">
        <pc:chgData name="Lê Quốc Khôi" userId="S::23520769@ms.uit.edu.vn::252112e7-061b-4cce-9729-75e77cd3f657" providerId="AD" clId="Web-{7E2B9828-7E4A-6543-0734-CDFFC0C6F5CA}" dt="2025-06-14T17:46:10.365" v="2" actId="14100"/>
        <pc:sldMkLst>
          <pc:docMk/>
          <pc:sldMk cId="0" sldId="389"/>
        </pc:sldMkLst>
        <pc:spChg chg="mod">
          <ac:chgData name="Lê Quốc Khôi" userId="S::23520769@ms.uit.edu.vn::252112e7-061b-4cce-9729-75e77cd3f657" providerId="AD" clId="Web-{7E2B9828-7E4A-6543-0734-CDFFC0C6F5CA}" dt="2025-06-14T17:46:10.365" v="2" actId="14100"/>
          <ac:spMkLst>
            <pc:docMk/>
            <pc:sldMk cId="0" sldId="389"/>
            <ac:spMk id="13316" creationId="{6D0C8063-64E2-4C19-8A84-80E0A058D80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4276778" cy="33834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590997" y="0"/>
            <a:ext cx="4276778" cy="338348"/>
          </a:xfrm>
          <a:prstGeom prst="rect">
            <a:avLst/>
          </a:prstGeom>
        </p:spPr>
        <p:txBody>
          <a:bodyPr vert="horz" lIns="91440" tIns="45720" rIns="91440" bIns="45720" rtlCol="0"/>
          <a:lstStyle>
            <a:lvl1pPr algn="r">
              <a:defRPr sz="1200"/>
            </a:lvl1pPr>
          </a:lstStyle>
          <a:p>
            <a:fld id="{2CB49A8A-77DC-4813-A074-2F5920BD117B}" type="datetimeFigureOut">
              <a:rPr lang="en-US" smtClean="0"/>
              <a:t>6/14/2025</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397417"/>
            <a:ext cx="4276778" cy="3383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590997" y="6397417"/>
            <a:ext cx="4276778" cy="33834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4276778" cy="3742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592710" y="0"/>
            <a:ext cx="4276778" cy="3742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673350" y="523875"/>
            <a:ext cx="4522788" cy="25447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315932" y="3218198"/>
            <a:ext cx="7237625" cy="29936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361554"/>
            <a:ext cx="4276778" cy="3742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592710" y="6361554"/>
            <a:ext cx="4276778" cy="3742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67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704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463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57159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dirty="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13.2 contrasts the DSA approach for generating digital signatures to</a:t>
            </a:r>
          </a:p>
          <a:p>
            <a:r>
              <a:rPr lang="en-US" sz="1200" kern="1200" baseline="0" dirty="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dirty="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dirty="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dirty="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dirty="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dirty="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dirty="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dirty="0">
                <a:solidFill>
                  <a:schemeClr val="tx1"/>
                </a:solidFill>
                <a:latin typeface="Arial" charset="0"/>
                <a:ea typeface="ＭＳ Ｐゴシック" pitchFamily="-107" charset="-128"/>
                <a:cs typeface="ＭＳ Ｐゴシック" pitchFamily="-107" charset="-128"/>
              </a:rPr>
              <a:t>sender could have produced a valid signature.</a:t>
            </a:r>
            <a:endParaRPr lang="en-US" dirty="0">
              <a:latin typeface="Arial" pitchFamily="-84" charset="0"/>
              <a:ea typeface="ＭＳ Ｐゴシック" pitchFamily="-84" charset="-128"/>
              <a:cs typeface="ＭＳ Ｐゴシック" pitchFamily="-84" charset="-128"/>
            </a:endParaRP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dirty="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generated</a:t>
            </a:r>
          </a:p>
          <a:p>
            <a:r>
              <a:rPr lang="en-US" sz="1200" kern="1200" baseline="0" dirty="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dirty="0">
                <a:solidFill>
                  <a:schemeClr val="tx1"/>
                </a:solidFill>
                <a:latin typeface="Arial" charset="0"/>
                <a:ea typeface="ＭＳ Ｐゴシック" pitchFamily="-107" charset="-128"/>
                <a:cs typeface="ＭＳ Ｐゴシック" pitchFamily="-107" charset="-128"/>
              </a:rPr>
              <a:t>private key (</a:t>
            </a:r>
            <a:r>
              <a:rPr lang="en-US" sz="1200" kern="1200" baseline="0" dirty="0" err="1">
                <a:solidFill>
                  <a:schemeClr val="tx1"/>
                </a:solidFill>
                <a:latin typeface="Arial" charset="0"/>
                <a:ea typeface="ＭＳ Ｐゴシック" pitchFamily="-107" charset="-128"/>
                <a:cs typeface="ＭＳ Ｐゴシック" pitchFamily="-107" charset="-128"/>
              </a:rPr>
              <a:t>PR</a:t>
            </a:r>
            <a:r>
              <a:rPr lang="en-US" sz="1200" kern="1200" baseline="-2500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dirty="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dirty="0">
                <a:solidFill>
                  <a:schemeClr val="tx1"/>
                </a:solidFill>
                <a:latin typeface="Arial" charset="0"/>
                <a:ea typeface="ＭＳ Ｐゴシック" pitchFamily="-107" charset="-128"/>
                <a:cs typeface="ＭＳ Ｐゴシック" pitchFamily="-107" charset="-128"/>
              </a:rPr>
              <a:t>G</a:t>
            </a:r>
            <a:r>
              <a:rPr lang="en-US" sz="1200" kern="1200" baseline="0" dirty="0">
                <a:solidFill>
                  <a:schemeClr val="tx1"/>
                </a:solidFill>
                <a:latin typeface="Arial" charset="0"/>
                <a:ea typeface="ＭＳ Ｐゴシック" pitchFamily="-107" charset="-128"/>
                <a:cs typeface="ＭＳ Ｐゴシック" pitchFamily="-107" charset="-128"/>
              </a:rPr>
              <a:t> ). The result</a:t>
            </a:r>
          </a:p>
          <a:p>
            <a:r>
              <a:rPr lang="en-US" sz="1200" kern="1200" baseline="0" dirty="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dirty="0">
                <a:solidFill>
                  <a:schemeClr val="tx1"/>
                </a:solidFill>
                <a:latin typeface="Arial" charset="0"/>
                <a:ea typeface="ＭＳ Ｐゴシック" pitchFamily="-107" charset="-128"/>
                <a:cs typeface="ＭＳ Ｐゴシック" pitchFamily="-107" charset="-128"/>
              </a:rPr>
              <a:t>s</a:t>
            </a:r>
            <a:r>
              <a:rPr lang="en-US" sz="1200" kern="1200" baseline="0" dirty="0">
                <a:solidFill>
                  <a:schemeClr val="tx1"/>
                </a:solidFill>
                <a:latin typeface="Arial" charset="0"/>
                <a:ea typeface="ＭＳ Ｐゴシック" pitchFamily="-107" charset="-128"/>
                <a:cs typeface="ＭＳ Ｐゴシック" pitchFamily="-107" charset="-128"/>
              </a:rPr>
              <a:t> and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dirty="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dirty="0">
                <a:solidFill>
                  <a:schemeClr val="tx1"/>
                </a:solidFill>
                <a:latin typeface="Arial" charset="0"/>
                <a:ea typeface="ＭＳ Ｐゴシック" pitchFamily="-107" charset="-128"/>
                <a:cs typeface="ＭＳ Ｐゴシック" pitchFamily="-107" charset="-128"/>
              </a:rPr>
              <a:t>depends on the global public key as well as the sender’s public key (</a:t>
            </a:r>
            <a:r>
              <a:rPr lang="en-US" sz="1200" kern="1200" baseline="0" dirty="0" err="1">
                <a:solidFill>
                  <a:schemeClr val="tx1"/>
                </a:solidFill>
                <a:latin typeface="Arial" charset="0"/>
                <a:ea typeface="ＭＳ Ｐゴシック" pitchFamily="-107" charset="-128"/>
                <a:cs typeface="ＭＳ Ｐゴシック" pitchFamily="-107" charset="-128"/>
              </a:rPr>
              <a:t>PU</a:t>
            </a:r>
            <a:r>
              <a:rPr lang="en-US" sz="1200" kern="1200" baseline="-25000" dirty="0" err="1">
                <a:solidFill>
                  <a:schemeClr val="tx1"/>
                </a:solidFill>
                <a:latin typeface="Arial" charset="0"/>
                <a:ea typeface="ＭＳ Ｐゴシック" pitchFamily="-107" charset="-128"/>
                <a:cs typeface="ＭＳ Ｐゴシック" pitchFamily="-107" charset="-128"/>
              </a:rPr>
              <a:t>a</a:t>
            </a:r>
            <a:r>
              <a:rPr lang="en-US" sz="1200" kern="1200" baseline="0" dirty="0">
                <a:solidFill>
                  <a:schemeClr val="tx1"/>
                </a:solidFill>
                <a:latin typeface="Arial" charset="0"/>
                <a:ea typeface="ＭＳ Ｐゴシック" pitchFamily="-107" charset="-128"/>
                <a:cs typeface="ＭＳ Ｐゴシック" pitchFamily="-107" charset="-128"/>
              </a:rPr>
              <a:t> ), which</a:t>
            </a:r>
          </a:p>
          <a:p>
            <a:r>
              <a:rPr lang="en-US" sz="1200" kern="1200" baseline="0" dirty="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dirty="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dirty="0">
                <a:solidFill>
                  <a:schemeClr val="tx1"/>
                </a:solidFill>
                <a:latin typeface="Arial" charset="0"/>
                <a:ea typeface="ＭＳ Ｐゴシック" pitchFamily="-107" charset="-128"/>
                <a:cs typeface="ＭＳ Ｐゴシック" pitchFamily="-107" charset="-128"/>
              </a:rPr>
              <a:t>r</a:t>
            </a:r>
            <a:r>
              <a:rPr lang="en-US" sz="1200" kern="1200" baseline="0" dirty="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dirty="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dirty="0">
                <a:solidFill>
                  <a:schemeClr val="tx1"/>
                </a:solidFill>
                <a:latin typeface="Arial" charset="0"/>
                <a:ea typeface="ＭＳ Ｐゴシック" pitchFamily="-107" charset="-128"/>
                <a:cs typeface="ＭＳ Ｐゴシック" pitchFamily="-107" charset="-128"/>
              </a:rPr>
              <a:t>have produced the valid signature.</a:t>
            </a: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1110428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dirty="0">
                <a:solidFill>
                  <a:schemeClr val="tx1"/>
                </a:solidFill>
                <a:latin typeface="Arial" charset="0"/>
                <a:ea typeface="ＭＳ Ｐゴシック" pitchFamily="-107" charset="-128"/>
                <a:cs typeface="ＭＳ Ｐゴシック" pitchFamily="-107" charset="-128"/>
              </a:rPr>
              <a:t>M</a:t>
            </a:r>
            <a:r>
              <a:rPr lang="en-US" sz="1200" kern="1200" baseline="0" dirty="0">
                <a:solidFill>
                  <a:schemeClr val="tx1"/>
                </a:solidFill>
                <a:latin typeface="Arial" charset="0"/>
                <a:ea typeface="ＭＳ Ｐゴシック" pitchFamily="-107" charset="-128"/>
                <a:cs typeface="ＭＳ Ｐゴシック" pitchFamily="-107" charset="-128"/>
              </a:rPr>
              <a:t> is to generate </a:t>
            </a:r>
            <a:r>
              <a:rPr lang="en-US" sz="1200" kern="1200" baseline="0">
                <a:solidFill>
                  <a:schemeClr val="tx1"/>
                </a:solidFill>
                <a:latin typeface="Arial" charset="0"/>
                <a:ea typeface="ＭＳ Ｐゴシック" pitchFamily="-107" charset="-128"/>
                <a:cs typeface="ＭＳ Ｐゴシック" pitchFamily="-107" charset="-128"/>
              </a:rPr>
              <a:t>from </a:t>
            </a:r>
            <a:r>
              <a:rPr lang="en-US" sz="1200" i="1" kern="1200" baseline="0">
                <a:solidFill>
                  <a:schemeClr val="tx1"/>
                </a:solidFill>
                <a:latin typeface="Arial" charset="0"/>
                <a:ea typeface="ＭＳ Ｐゴシック" pitchFamily="-107" charset="-128"/>
                <a:cs typeface="ＭＳ Ｐゴシック" pitchFamily="-107" charset="-128"/>
              </a:rPr>
              <a:t>M</a:t>
            </a:r>
            <a:r>
              <a:rPr lang="en-US" sz="1200" kern="1200" baseline="0">
                <a:solidFill>
                  <a:schemeClr val="tx1"/>
                </a:solidFill>
                <a:latin typeface="Arial" charset="0"/>
                <a:ea typeface="ＭＳ Ｐゴシック" pitchFamily="-107" charset="-128"/>
                <a:cs typeface="ＭＳ Ｐゴシック" pitchFamily="-107" charset="-128"/>
              </a:rPr>
              <a:t> a </a:t>
            </a:r>
            <a:r>
              <a:rPr lang="en-US" sz="1200" kern="1200" baseline="0" dirty="0">
                <a:solidFill>
                  <a:schemeClr val="tx1"/>
                </a:solidFill>
                <a:latin typeface="Arial" charset="0"/>
                <a:ea typeface="ＭＳ Ｐゴシック" pitchFamily="-107" charset="-128"/>
                <a:cs typeface="ＭＳ Ｐゴシック" pitchFamily="-107" charset="-128"/>
              </a:rPr>
              <a:t>fixed-length message digest, called an encoded message</a:t>
            </a:r>
          </a:p>
          <a:p>
            <a:r>
              <a:rPr lang="en-US" sz="1200" i="1" kern="1200" baseline="0" dirty="0">
                <a:solidFill>
                  <a:schemeClr val="tx1"/>
                </a:solidFill>
                <a:latin typeface="Arial" charset="0"/>
                <a:ea typeface="ＭＳ Ｐゴシック" pitchFamily="-107" charset="-128"/>
                <a:cs typeface="ＭＳ Ｐゴシック" pitchFamily="-107" charset="-128"/>
              </a:rPr>
              <a:t>(EM </a:t>
            </a:r>
            <a:r>
              <a:rPr lang="en-US" sz="1200" kern="1200" baseline="0" dirty="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dirty="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dirty="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dirty="0">
                <a:solidFill>
                  <a:schemeClr val="tx1"/>
                </a:solidFill>
                <a:latin typeface="Arial" charset="0"/>
                <a:ea typeface="ＭＳ Ｐゴシック" pitchFamily="-107" charset="-128"/>
                <a:cs typeface="ＭＳ Ｐゴシック" pitchFamily="-107" charset="-128"/>
              </a:rPr>
              <a:t>1</a:t>
            </a:r>
            <a:r>
              <a:rPr lang="en-US" sz="1200" kern="1200" baseline="0" dirty="0">
                <a:solidFill>
                  <a:schemeClr val="tx1"/>
                </a:solidFill>
                <a:latin typeface="Arial" charset="0"/>
                <a:ea typeface="ＭＳ Ｐゴシック" pitchFamily="-107" charset="-128"/>
                <a:cs typeface="ＭＳ Ｐゴシック" pitchFamily="-107" charset="-128"/>
              </a:rPr>
              <a:t> and padding</a:t>
            </a:r>
            <a:r>
              <a:rPr lang="en-US" sz="1200" kern="1200" baseline="-25000" dirty="0">
                <a:solidFill>
                  <a:schemeClr val="tx1"/>
                </a:solidFill>
                <a:latin typeface="Arial" charset="0"/>
                <a:ea typeface="ＭＳ Ｐゴシック" pitchFamily="-107" charset="-128"/>
                <a:cs typeface="ＭＳ Ｐゴシック" pitchFamily="-107" charset="-128"/>
              </a:rPr>
              <a:t>2</a:t>
            </a:r>
            <a:r>
              <a:rPr lang="en-US" sz="1200" kern="1200" baseline="0" dirty="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dirty="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dirty="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dirty="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dirty="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dirty="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dirty="0">
                <a:solidFill>
                  <a:schemeClr val="tx1"/>
                </a:solidFill>
                <a:latin typeface="Arial" charset="0"/>
                <a:ea typeface="ＭＳ Ｐゴシック" pitchFamily="-107" charset="-128"/>
                <a:cs typeface="ＭＳ Ｐゴシック" pitchFamily="-107" charset="-128"/>
              </a:rPr>
              <a:t>signatures. This is an added measure of security.</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208895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Figure 13.7 RSA-PSS EM Verification</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 shaded boxes labeled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correspond, respectively, to the value contained in the decrypted signature and the value generated from the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associated with the signature. The remaining three shaded areas contain values generated from the decrypted signature and compared to known constants. We can now see more clearly the different roles played by the constants and the pseudorandom value </a:t>
            </a:r>
            <a:r>
              <a:rPr lang="en-US" sz="1200" i="1" kern="1200" dirty="0">
                <a:solidFill>
                  <a:schemeClr val="tx1"/>
                </a:solidFill>
                <a:effectLst/>
                <a:latin typeface="Arial" charset="0"/>
                <a:ea typeface="ＭＳ Ｐゴシック" pitchFamily="-107" charset="-128"/>
                <a:cs typeface="ＭＳ Ｐゴシック" pitchFamily="-107" charset="-128"/>
              </a:rPr>
              <a:t>salt</a:t>
            </a:r>
            <a:r>
              <a:rPr lang="en-US" sz="1200" kern="1200" dirty="0">
                <a:solidFill>
                  <a:schemeClr val="tx1"/>
                </a:solidFill>
                <a:effectLst/>
                <a:latin typeface="Arial" charset="0"/>
                <a:ea typeface="ＭＳ Ｐゴシック" pitchFamily="-107" charset="-128"/>
                <a:cs typeface="ＭＳ Ｐゴシック" pitchFamily="-107" charset="-128"/>
              </a:rPr>
              <a:t>, all of which are embedded in the </a:t>
            </a:r>
            <a:r>
              <a:rPr lang="en-US" sz="1200" i="1" kern="1200" dirty="0">
                <a:solidFill>
                  <a:schemeClr val="tx1"/>
                </a:solidFill>
                <a:effectLst/>
                <a:latin typeface="Arial" charset="0"/>
                <a:ea typeface="ＭＳ Ｐゴシック" pitchFamily="-107" charset="-128"/>
                <a:cs typeface="ＭＳ Ｐゴシック" pitchFamily="-107" charset="-128"/>
              </a:rPr>
              <a:t>EM </a:t>
            </a:r>
            <a:r>
              <a:rPr lang="en-US" sz="1200" kern="1200" dirty="0">
                <a:solidFill>
                  <a:schemeClr val="tx1"/>
                </a:solidFill>
                <a:effectLst/>
                <a:latin typeface="Arial" charset="0"/>
                <a:ea typeface="ＭＳ Ｐゴシック" pitchFamily="-107" charset="-128"/>
                <a:cs typeface="ＭＳ Ｐゴシック" pitchFamily="-107" charset="-128"/>
              </a:rPr>
              <a:t>generated by the signer. The constants are known to the verifier, so that the computed constants can be compared to the known constants as an additional check that the signature is valid (in addition to comparing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dirty="0">
                <a:solidFill>
                  <a:schemeClr val="tx1"/>
                </a:solidFill>
                <a:effectLst/>
                <a:latin typeface="Arial" charset="0"/>
                <a:ea typeface="ＭＳ Ｐゴシック" pitchFamily="-107" charset="-128"/>
                <a:cs typeface="ＭＳ Ｐゴシック" pitchFamily="-107" charset="-128"/>
              </a:rPr>
              <a:t>′). The salt results in a different signature every time a given message is signed with the same private key. The verifier does not know the value of the salt and does not attempt a comparison. Thus, the salt plays a similar role to the pseudorandom variable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in the NIST DSA and in ECDSA. In both of those schemes,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is a pseudorandom number generated by the signer, resulting in different signatures from multiple signings of the same </a:t>
            </a:r>
            <a:r>
              <a:rPr lang="en-US" sz="1200" kern="1200" dirty="0" err="1">
                <a:solidFill>
                  <a:schemeClr val="tx1"/>
                </a:solidFill>
                <a:effectLst/>
                <a:latin typeface="Arial" charset="0"/>
                <a:ea typeface="ＭＳ Ｐゴシック" pitchFamily="-107" charset="-128"/>
                <a:cs typeface="ＭＳ Ｐゴシック" pitchFamily="-107" charset="-128"/>
              </a:rPr>
              <a:t>mes</a:t>
            </a:r>
            <a:r>
              <a:rPr lang="en-US" sz="1200" kern="1200" dirty="0">
                <a:solidFill>
                  <a:schemeClr val="tx1"/>
                </a:solidFill>
                <a:effectLst/>
                <a:latin typeface="Arial" charset="0"/>
                <a:ea typeface="ＭＳ Ｐゴシック" pitchFamily="-107" charset="-128"/>
                <a:cs typeface="ＭＳ Ｐゴシック" pitchFamily="-107" charset="-128"/>
              </a:rPr>
              <a:t>- sage with the same private key. A verifier does not and need not know the value of </a:t>
            </a:r>
            <a:r>
              <a:rPr lang="en-US" sz="1200" i="1" kern="1200" dirty="0">
                <a:solidFill>
                  <a:schemeClr val="tx1"/>
                </a:solidFill>
                <a:effectLst/>
                <a:latin typeface="Arial" charset="0"/>
                <a:ea typeface="ＭＳ Ｐゴシック" pitchFamily="-107" charset="-128"/>
                <a:cs typeface="ＭＳ Ｐゴシック" pitchFamily="-107" charset="-128"/>
              </a:rPr>
              <a:t>k</a:t>
            </a:r>
            <a:r>
              <a:rPr lang="en-US" sz="1200" kern="1200" dirty="0">
                <a:solidFill>
                  <a:schemeClr val="tx1"/>
                </a:solidFill>
                <a:effectLst/>
                <a:latin typeface="Arial" charset="0"/>
                <a:ea typeface="ＭＳ Ｐゴシック" pitchFamily="-107" charset="-128"/>
                <a:cs typeface="ＭＳ Ｐゴシック" pitchFamily="-107" charset="-128"/>
              </a:rPr>
              <a:t>.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089858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3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65967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321484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05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682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13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dirty="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dirty="0" err="1">
                <a:solidFill>
                  <a:schemeClr val="tx1"/>
                </a:solidFill>
                <a:latin typeface="Arial" charset="0"/>
                <a:ea typeface="ＭＳ Ｐゴシック" pitchFamily="-107" charset="-128"/>
                <a:cs typeface="ＭＳ Ｐゴシック" pitchFamily="-107" charset="-128"/>
              </a:rPr>
              <a:t>Elgamal</a:t>
            </a:r>
            <a:r>
              <a:rPr lang="en-US" sz="1200" kern="1200" baseline="0" dirty="0">
                <a:solidFill>
                  <a:schemeClr val="tx1"/>
                </a:solidFill>
                <a:latin typeface="Arial" charset="0"/>
                <a:ea typeface="ＭＳ Ｐゴシック" pitchFamily="-107" charset="-128"/>
                <a:cs typeface="ＭＳ Ｐゴシック" pitchFamily="-107" charset="-128"/>
              </a:rPr>
              <a:t> [ELGA85] and </a:t>
            </a:r>
            <a:r>
              <a:rPr lang="en-US" sz="1200" kern="1200" baseline="0" dirty="0" err="1">
                <a:solidFill>
                  <a:schemeClr val="tx1"/>
                </a:solidFill>
                <a:latin typeface="Arial" charset="0"/>
                <a:ea typeface="ＭＳ Ｐゴシック" pitchFamily="-107" charset="-128"/>
                <a:cs typeface="ＭＳ Ｐゴシック" pitchFamily="-107" charset="-128"/>
              </a:rPr>
              <a:t>Schnorr</a:t>
            </a:r>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[SCHN91].</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dirty="0">
              <a:solidFill>
                <a:schemeClr val="tx1"/>
              </a:solidFill>
              <a:latin typeface="Arial" charset="0"/>
              <a:ea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dirty="0">
                <a:solidFill>
                  <a:schemeClr val="tx1"/>
                </a:solidFill>
                <a:effectLst/>
                <a:latin typeface="Arial" charset="0"/>
                <a:ea typeface="ＭＳ Ｐゴシック" pitchFamily="-107" charset="-128"/>
                <a:cs typeface="ＭＳ Ｐゴシック" pitchFamily="-107" charset="-128"/>
              </a:rPr>
              <a:t>N</a:t>
            </a:r>
            <a:r>
              <a:rPr lang="en-US" sz="1200" kern="1200" dirty="0">
                <a:solidFill>
                  <a:schemeClr val="tx1"/>
                </a:solidFill>
                <a:effectLst/>
                <a:latin typeface="Arial" charset="0"/>
                <a:ea typeface="ＭＳ Ｐゴシック" pitchFamily="-107" charset="-128"/>
                <a:cs typeface="ＭＳ Ｐゴシック" pitchFamily="-107" charset="-128"/>
              </a:rPr>
              <a:t>-bit prime number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divides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Finally,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dirty="0">
                <a:solidFill>
                  <a:schemeClr val="tx1"/>
                </a:solidFill>
                <a:effectLst/>
                <a:latin typeface="Arial" charset="0"/>
                <a:ea typeface="ＭＳ Ｐゴシック" pitchFamily="-107" charset="-128"/>
                <a:cs typeface="ＭＳ Ｐゴシック" pitchFamily="-107" charset="-128"/>
              </a:rPr>
              <a:t>h</a:t>
            </a:r>
            <a:r>
              <a:rPr lang="en-US" sz="1200" kern="1200" baseline="30000" dirty="0">
                <a:solidFill>
                  <a:schemeClr val="tx1"/>
                </a:solidFill>
                <a:effectLst/>
                <a:latin typeface="Arial" charset="0"/>
                <a:ea typeface="ＭＳ Ｐゴシック" pitchFamily="-107" charset="-128"/>
                <a:cs typeface="ＭＳ Ｐゴシック" pitchFamily="-107" charset="-128"/>
              </a:rPr>
              <a:t>(</a:t>
            </a:r>
            <a:r>
              <a:rPr lang="en-US" sz="1200" i="1" kern="1200" baseline="30000" dirty="0">
                <a:solidFill>
                  <a:schemeClr val="tx1"/>
                </a:solidFill>
                <a:effectLst/>
                <a:latin typeface="Arial" charset="0"/>
                <a:ea typeface="ＭＳ Ｐゴシック" pitchFamily="-107" charset="-128"/>
                <a:cs typeface="ＭＳ Ｐゴシック" pitchFamily="-107" charset="-128"/>
              </a:rPr>
              <a:t>p</a:t>
            </a:r>
            <a:r>
              <a:rPr lang="en-US" sz="1200" kern="1200" baseline="30000" dirty="0">
                <a:solidFill>
                  <a:schemeClr val="tx1"/>
                </a:solidFill>
                <a:effectLst/>
                <a:latin typeface="Arial" charset="0"/>
                <a:ea typeface="ＭＳ Ｐゴシック" pitchFamily="-107" charset="-128"/>
                <a:cs typeface="ＭＳ Ｐゴシック" pitchFamily="-107" charset="-128"/>
              </a:rPr>
              <a:t>-1)/</a:t>
            </a:r>
            <a:r>
              <a:rPr lang="en-US" sz="1200" i="1" kern="1200" baseline="300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where </a:t>
            </a:r>
            <a:r>
              <a:rPr lang="en-US" sz="1200" i="1" kern="1200" dirty="0">
                <a:solidFill>
                  <a:schemeClr val="tx1"/>
                </a:solidFill>
                <a:effectLst/>
                <a:latin typeface="Arial" charset="0"/>
                <a:ea typeface="ＭＳ Ｐゴシック" pitchFamily="-107" charset="-128"/>
                <a:cs typeface="ＭＳ Ｐゴシック" pitchFamily="-107" charset="-128"/>
              </a:rPr>
              <a:t>h </a:t>
            </a:r>
            <a:r>
              <a:rPr lang="en-US" sz="1200" kern="1200" dirty="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dirty="0">
                <a:solidFill>
                  <a:schemeClr val="tx1"/>
                </a:solidFill>
                <a:effectLst/>
                <a:latin typeface="Arial" charset="0"/>
                <a:ea typeface="ＭＳ Ｐゴシック" pitchFamily="-107" charset="-128"/>
                <a:cs typeface="ＭＳ Ｐゴシック" pitchFamily="-107" charset="-128"/>
              </a:rPr>
              <a:t>g </a:t>
            </a:r>
            <a:r>
              <a:rPr lang="en-US" sz="1200" kern="1200" dirty="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dirty="0" err="1">
                <a:solidFill>
                  <a:schemeClr val="tx1"/>
                </a:solidFill>
                <a:effectLst/>
                <a:latin typeface="Arial" charset="0"/>
                <a:ea typeface="ＭＳ Ｐゴシック" pitchFamily="-107" charset="-128"/>
                <a:cs typeface="ＭＳ Ｐゴシック" pitchFamily="-107" charset="-128"/>
              </a:rPr>
              <a:t>Schnorr</a:t>
            </a:r>
            <a:r>
              <a:rPr lang="en-US" sz="1200" kern="1200" dirty="0">
                <a:solidFill>
                  <a:schemeClr val="tx1"/>
                </a:solidFill>
                <a:effectLst/>
                <a:latin typeface="Arial" charset="0"/>
                <a:ea typeface="ＭＳ Ｐゴシック" pitchFamily="-107" charset="-128"/>
                <a:cs typeface="ＭＳ Ｐゴシック" pitchFamily="-107" charset="-128"/>
              </a:rPr>
              <a:t> sig- nature scheme.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dirty="0">
                <a:solidFill>
                  <a:schemeClr val="tx1"/>
                </a:solidFill>
                <a:effectLst/>
                <a:latin typeface="Arial" charset="0"/>
                <a:ea typeface="ＭＳ Ｐゴシック" pitchFamily="-107" charset="-128"/>
                <a:cs typeface="ＭＳ Ｐゴシック" pitchFamily="-107" charset="-128"/>
              </a:rPr>
              <a:t>q </a:t>
            </a:r>
            <a:r>
              <a:rPr lang="en-US" sz="1200" kern="1200" dirty="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err="1">
                <a:solidFill>
                  <a:schemeClr val="tx1"/>
                </a:solidFill>
                <a:effectLst/>
                <a:latin typeface="Arial" charset="0"/>
                <a:ea typeface="ＭＳ Ｐゴシック" pitchFamily="-107" charset="-128"/>
                <a:cs typeface="ＭＳ Ｐゴシック" pitchFamily="-107" charset="-128"/>
              </a:rPr>
              <a:t>g</a:t>
            </a:r>
            <a:r>
              <a:rPr lang="en-US" sz="1200" i="1" kern="1200" baseline="30000" dirty="0" err="1">
                <a:solidFill>
                  <a:schemeClr val="tx1"/>
                </a:solidFill>
                <a:effectLst/>
                <a:latin typeface="Arial" charset="0"/>
                <a:ea typeface="ＭＳ Ｐゴシック" pitchFamily="-107" charset="-128"/>
                <a:cs typeface="ＭＳ Ｐゴシック" pitchFamily="-107" charset="-128"/>
              </a:rPr>
              <a:t>x</a:t>
            </a:r>
            <a:r>
              <a:rPr lang="en-US" sz="1200" i="1" kern="1200" dirty="0">
                <a:solidFill>
                  <a:schemeClr val="tx1"/>
                </a:solidFill>
                <a:effectLst/>
                <a:latin typeface="Arial" charset="0"/>
                <a:ea typeface="ＭＳ Ｐゴシック" pitchFamily="-107" charset="-128"/>
                <a:cs typeface="ＭＳ Ｐゴシック" pitchFamily="-107" charset="-128"/>
              </a:rPr>
              <a:t> </a:t>
            </a:r>
            <a:r>
              <a:rPr lang="en-US" sz="1200" kern="1200" dirty="0">
                <a:solidFill>
                  <a:schemeClr val="tx1"/>
                </a:solidFill>
                <a:effectLst/>
                <a:latin typeface="Arial" charset="0"/>
                <a:ea typeface="ＭＳ Ｐゴシック" pitchFamily="-107" charset="-128"/>
                <a:cs typeface="ＭＳ Ｐゴシック" pitchFamily="-107" charset="-128"/>
              </a:rPr>
              <a:t>mod </a:t>
            </a:r>
            <a:r>
              <a:rPr lang="en-US" sz="1200" i="1" kern="1200" dirty="0">
                <a:solidFill>
                  <a:schemeClr val="tx1"/>
                </a:solidFill>
                <a:effectLst/>
                <a:latin typeface="Arial" charset="0"/>
                <a:ea typeface="ＭＳ Ｐゴシック" pitchFamily="-107" charset="-128"/>
                <a:cs typeface="ＭＳ Ｐゴシック" pitchFamily="-107" charset="-128"/>
              </a:rPr>
              <a:t>p</a:t>
            </a:r>
            <a:r>
              <a:rPr lang="en-US" sz="1200" kern="1200" dirty="0">
                <a:solidFill>
                  <a:schemeClr val="tx1"/>
                </a:solidFill>
                <a:effectLst/>
                <a:latin typeface="Arial" charset="0"/>
                <a:ea typeface="ＭＳ Ｐゴシック" pitchFamily="-107" charset="-128"/>
                <a:cs typeface="ＭＳ Ｐゴシック" pitchFamily="-107" charset="-128"/>
              </a:rPr>
              <a:t>. The calculation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given </a:t>
            </a:r>
            <a:r>
              <a:rPr lang="en-US" sz="1200" i="1" kern="1200" dirty="0">
                <a:solidFill>
                  <a:schemeClr val="tx1"/>
                </a:solidFill>
                <a:effectLst/>
                <a:latin typeface="Arial" charset="0"/>
                <a:ea typeface="ＭＳ Ｐゴシック" pitchFamily="-107" charset="-128"/>
                <a:cs typeface="ＭＳ Ｐゴシック" pitchFamily="-107" charset="-128"/>
              </a:rPr>
              <a:t>x </a:t>
            </a:r>
            <a:r>
              <a:rPr lang="en-US" sz="1200" kern="1200" dirty="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dirty="0">
                <a:solidFill>
                  <a:schemeClr val="tx1"/>
                </a:solidFill>
                <a:effectLst/>
                <a:latin typeface="Arial" charset="0"/>
                <a:ea typeface="ＭＳ Ｐゴシック" pitchFamily="-107" charset="-128"/>
                <a:cs typeface="ＭＳ Ｐゴシック" pitchFamily="-107" charset="-128"/>
              </a:rPr>
              <a:t>y</a:t>
            </a:r>
            <a:r>
              <a:rPr lang="en-US" sz="1200" kern="1200" dirty="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dirty="0">
                <a:solidFill>
                  <a:schemeClr val="tx1"/>
                </a:solidFill>
                <a:effectLst/>
                <a:latin typeface="Arial" charset="0"/>
                <a:ea typeface="ＭＳ Ｐゴシック" pitchFamily="-107" charset="-128"/>
                <a:cs typeface="ＭＳ Ｐゴシック" pitchFamily="-107" charset="-128"/>
              </a:rPr>
              <a:t>y </a:t>
            </a:r>
            <a:r>
              <a:rPr lang="en-US" sz="1200" kern="1200" dirty="0">
                <a:solidFill>
                  <a:schemeClr val="tx1"/>
                </a:solidFill>
                <a:effectLst/>
                <a:latin typeface="Arial" charset="0"/>
                <a:ea typeface="ＭＳ Ｐゴシック" pitchFamily="-107" charset="-128"/>
                <a:cs typeface="ＭＳ Ｐゴシック" pitchFamily="-107" charset="-128"/>
              </a:rPr>
              <a:t>to the base </a:t>
            </a:r>
            <a:r>
              <a:rPr lang="en-US" sz="1200" i="1" kern="1200" dirty="0">
                <a:solidFill>
                  <a:schemeClr val="tx1"/>
                </a:solidFill>
                <a:effectLst/>
                <a:latin typeface="Arial" charset="0"/>
                <a:ea typeface="ＭＳ Ｐゴシック" pitchFamily="-107" charset="-128"/>
                <a:cs typeface="ＭＳ Ｐゴシック" pitchFamily="-107" charset="-128"/>
              </a:rPr>
              <a:t>g</a:t>
            </a:r>
            <a:r>
              <a:rPr lang="en-US" sz="1200" kern="1200" dirty="0">
                <a:solidFill>
                  <a:schemeClr val="tx1"/>
                </a:solidFill>
                <a:effectLst/>
                <a:latin typeface="Arial" charset="0"/>
                <a:ea typeface="ＭＳ Ｐゴシック" pitchFamily="-107" charset="-128"/>
                <a:cs typeface="ＭＳ Ｐゴシック" pitchFamily="-107" charset="-128"/>
              </a:rPr>
              <a:t>, mod </a:t>
            </a:r>
            <a:r>
              <a:rPr lang="en-US" sz="1200" i="1" kern="1200" dirty="0">
                <a:solidFill>
                  <a:schemeClr val="tx1"/>
                </a:solidFill>
                <a:effectLst/>
                <a:latin typeface="Arial" charset="0"/>
                <a:ea typeface="ＭＳ Ｐゴシック" pitchFamily="-107" charset="-128"/>
                <a:cs typeface="ＭＳ Ｐゴシック" pitchFamily="-107" charset="-128"/>
              </a:rPr>
              <a:t>p </a:t>
            </a:r>
            <a:r>
              <a:rPr lang="en-US" sz="1200" kern="1200" dirty="0">
                <a:solidFill>
                  <a:schemeClr val="tx1"/>
                </a:solidFill>
                <a:effectLst/>
                <a:latin typeface="Arial" charset="0"/>
                <a:ea typeface="ＭＳ Ｐゴシック" pitchFamily="-107" charset="-128"/>
                <a:cs typeface="ＭＳ Ｐゴシック" pitchFamily="-107" charset="-128"/>
              </a:rPr>
              <a:t>(see Chapter 2). </a:t>
            </a:r>
            <a:endParaRPr lang="en-US" dirty="0"/>
          </a:p>
          <a:p>
            <a:endParaRPr lang="en-US" dirty="0"/>
          </a:p>
          <a:p>
            <a:r>
              <a:rPr lang="en-US" sz="1200" kern="1200" dirty="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dirty="0">
                <a:solidFill>
                  <a:schemeClr val="tx1"/>
                </a:solidFill>
                <a:effectLst/>
                <a:latin typeface="Arial" charset="0"/>
                <a:ea typeface="ＭＳ Ｐゴシック" pitchFamily="-107" charset="-128"/>
                <a:cs typeface="ＭＳ Ｐゴシック" pitchFamily="-107" charset="-128"/>
              </a:rPr>
              <a:t>M </a:t>
            </a:r>
            <a:r>
              <a:rPr lang="en-US" sz="1200" kern="1200" dirty="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dirty="0">
                <a:solidFill>
                  <a:schemeClr val="tx1"/>
                </a:solidFill>
                <a:effectLst/>
                <a:latin typeface="Arial" charset="0"/>
                <a:ea typeface="ＭＳ Ｐゴシック" pitchFamily="-107" charset="-128"/>
                <a:cs typeface="ＭＳ Ｐゴシック" pitchFamily="-107" charset="-128"/>
              </a:rPr>
              <a:t>p, q, g</a:t>
            </a:r>
            <a:r>
              <a:rPr lang="en-US" sz="1200" kern="1200" dirty="0">
                <a:solidFill>
                  <a:schemeClr val="tx1"/>
                </a:solidFill>
                <a:effectLst/>
                <a:latin typeface="Arial" charset="0"/>
                <a:ea typeface="ＭＳ Ｐゴシック" pitchFamily="-107" charset="-128"/>
                <a:cs typeface="ＭＳ Ｐゴシック" pitchFamily="-107" charset="-128"/>
              </a:rPr>
              <a:t>), the user’s private key (</a:t>
            </a:r>
            <a:r>
              <a:rPr lang="en-US" sz="1200" i="1" kern="1200" dirty="0">
                <a:solidFill>
                  <a:schemeClr val="tx1"/>
                </a:solidFill>
                <a:effectLst/>
                <a:latin typeface="Arial" charset="0"/>
                <a:ea typeface="ＭＳ Ｐゴシック" pitchFamily="-107" charset="-128"/>
                <a:cs typeface="ＭＳ Ｐゴシック" pitchFamily="-107" charset="-128"/>
              </a:rPr>
              <a:t>x</a:t>
            </a:r>
            <a:r>
              <a:rPr lang="en-US" sz="1200" kern="1200" dirty="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dirty="0">
                <a:solidFill>
                  <a:schemeClr val="tx1"/>
                </a:solidFill>
                <a:effectLst/>
                <a:latin typeface="Arial" charset="0"/>
                <a:ea typeface="ＭＳ Ｐゴシック" pitchFamily="-107" charset="-128"/>
                <a:cs typeface="ＭＳ Ｐゴシック" pitchFamily="-107" charset="-128"/>
              </a:rPr>
              <a:t>k </a:t>
            </a:r>
            <a:r>
              <a:rPr lang="en-US" sz="1200" kern="1200" dirty="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dirty="0" err="1">
                <a:solidFill>
                  <a:schemeClr val="tx1"/>
                </a:solidFill>
                <a:effectLst/>
                <a:latin typeface="Arial" charset="0"/>
                <a:ea typeface="ＭＳ Ｐゴシック" pitchFamily="-107" charset="-128"/>
                <a:cs typeface="ＭＳ Ｐゴシック" pitchFamily="-107" charset="-128"/>
              </a:rPr>
              <a:t>pseudorandomly</a:t>
            </a:r>
            <a:r>
              <a:rPr lang="en-US" sz="1200" kern="1200" dirty="0">
                <a:solidFill>
                  <a:schemeClr val="tx1"/>
                </a:solidFill>
                <a:effectLst/>
                <a:latin typeface="Arial" charset="0"/>
                <a:ea typeface="ＭＳ Ｐゴシック" pitchFamily="-107" charset="-128"/>
                <a:cs typeface="ＭＳ Ｐゴシック" pitchFamily="-107" charset="-128"/>
              </a:rPr>
              <a:t> and be unique for each signing. </a:t>
            </a:r>
            <a:endParaRPr lang="en-US" dirty="0"/>
          </a:p>
          <a:p>
            <a:endParaRPr lang="en-US" sz="1200" kern="1200" dirty="0">
              <a:solidFill>
                <a:schemeClr val="tx1"/>
              </a:solidFill>
              <a:effectLst/>
              <a:latin typeface="Arial" charset="0"/>
              <a:ea typeface="ＭＳ Ｐゴシック" pitchFamily="-107" charset="-128"/>
              <a:cs typeface="ＭＳ Ｐゴシック" pitchFamily="-107" charset="-128"/>
            </a:endParaRPr>
          </a:p>
          <a:p>
            <a:r>
              <a:rPr lang="en-US" sz="1200" kern="1200" dirty="0">
                <a:solidFill>
                  <a:schemeClr val="tx1"/>
                </a:solidFill>
                <a:effectLst/>
                <a:latin typeface="Arial" charset="0"/>
                <a:ea typeface="ＭＳ Ｐゴシック" pitchFamily="-107" charset="-128"/>
                <a:cs typeface="ＭＳ Ｐゴシック" pitchFamily="-107" charset="-128"/>
              </a:rPr>
              <a:t>Let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M</a:t>
            </a:r>
            <a:r>
              <a:rPr lang="en-US" sz="1200" kern="1200" dirty="0">
                <a:solidFill>
                  <a:schemeClr val="tx1"/>
                </a:solidFill>
                <a:effectLst/>
                <a:latin typeface="Arial" charset="0"/>
                <a:ea typeface="ＭＳ Ｐゴシック" pitchFamily="-107" charset="-128"/>
                <a:cs typeface="ＭＳ Ｐゴシック" pitchFamily="-107" charset="-128"/>
              </a:rPr>
              <a:t>, </a:t>
            </a:r>
            <a:r>
              <a:rPr lang="en-US" sz="1200" i="1" kern="1200" dirty="0">
                <a:solidFill>
                  <a:schemeClr val="tx1"/>
                </a:solidFill>
                <a:effectLst/>
                <a:latin typeface="Arial" charset="0"/>
                <a:ea typeface="ＭＳ Ｐゴシック" pitchFamily="-107" charset="-128"/>
                <a:cs typeface="ＭＳ Ｐゴシック" pitchFamily="-107" charset="-128"/>
              </a:rPr>
              <a:t>r</a:t>
            </a:r>
            <a:r>
              <a:rPr lang="en-US" sz="1200" kern="1200" dirty="0">
                <a:solidFill>
                  <a:schemeClr val="tx1"/>
                </a:solidFill>
                <a:effectLst/>
                <a:latin typeface="Arial" charset="0"/>
                <a:ea typeface="ＭＳ Ｐゴシック" pitchFamily="-107" charset="-128"/>
                <a:cs typeface="ＭＳ Ｐゴシック" pitchFamily="-107" charset="-128"/>
              </a:rPr>
              <a:t>, 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dirty="0">
                <a:solidFill>
                  <a:schemeClr val="tx1"/>
                </a:solidFill>
                <a:effectLst/>
                <a:latin typeface="Arial" charset="0"/>
                <a:ea typeface="ＭＳ Ｐゴシック" pitchFamily="-107" charset="-128"/>
                <a:cs typeface="ＭＳ Ｐゴシック" pitchFamily="-107" charset="-128"/>
              </a:rPr>
              <a:t>v </a:t>
            </a:r>
            <a:r>
              <a:rPr lang="en-US" sz="1200" kern="1200" dirty="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and </a:t>
            </a:r>
            <a:r>
              <a:rPr lang="en-US" sz="1200" i="1" kern="1200" dirty="0">
                <a:solidFill>
                  <a:schemeClr val="tx1"/>
                </a:solidFill>
                <a:effectLst/>
                <a:latin typeface="Arial" charset="0"/>
                <a:ea typeface="ＭＳ Ｐゴシック" pitchFamily="-107" charset="-128"/>
                <a:cs typeface="ＭＳ Ｐゴシック" pitchFamily="-107" charset="-128"/>
              </a:rPr>
              <a:t>s</a:t>
            </a:r>
            <a:r>
              <a:rPr lang="en-US" sz="1200" kern="1200" dirty="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dirty="0">
                <a:solidFill>
                  <a:schemeClr val="tx1"/>
                </a:solidFill>
                <a:effectLst/>
                <a:latin typeface="Arial" charset="0"/>
                <a:ea typeface="ＭＳ Ｐゴシック" pitchFamily="-107" charset="-128"/>
                <a:cs typeface="ＭＳ Ｐゴシック" pitchFamily="-107" charset="-128"/>
              </a:rPr>
              <a:t>r </a:t>
            </a:r>
            <a:r>
              <a:rPr lang="en-US" sz="1200" kern="1200" dirty="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73229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163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84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709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AD40F8E-1D1F-406C-AB6B-9946199239E3}"/>
              </a:ext>
            </a:extLst>
          </p:cNvPr>
          <p:cNvSpPr>
            <a:spLocks noGrp="1" noRot="1" noChangeAspect="1" noChangeArrowheads="1" noTextEdit="1"/>
          </p:cNvSpPr>
          <p:nvPr>
            <p:ph type="sldImg"/>
          </p:nvPr>
        </p:nvSpPr>
        <p:spPr bwMode="auto">
          <a:xfrm>
            <a:off x="2673350" y="523875"/>
            <a:ext cx="4522788"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26DFF264-1A19-4247-8119-E8756C148B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39390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4DE27E79-4281-4021-890B-E1997A886B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0F2304A-A651-438E-AD90-3BD6AE58299F}" type="slidenum">
              <a:rPr lang="en-GB" altLang="zh-CN">
                <a:latin typeface="Garamond" panose="02020404030301010803" pitchFamily="18" charset="0"/>
              </a:rPr>
              <a:pPr eaLnBrk="1" hangingPunct="1">
                <a:spcBef>
                  <a:spcPct val="0"/>
                </a:spcBef>
              </a:pPr>
              <a:t>36</a:t>
            </a:fld>
            <a:endParaRPr lang="en-GB" altLang="zh-CN">
              <a:latin typeface="Garamond" panose="02020404030301010803" pitchFamily="18" charset="0"/>
            </a:endParaRPr>
          </a:p>
        </p:txBody>
      </p:sp>
      <p:sp>
        <p:nvSpPr>
          <p:cNvPr id="82947" name="Rectangle 1">
            <a:extLst>
              <a:ext uri="{FF2B5EF4-FFF2-40B4-BE49-F238E27FC236}">
                <a16:creationId xmlns:a16="http://schemas.microsoft.com/office/drawing/2014/main" id="{0F70FEBE-7C2E-430C-AE15-DE65926D2C04}"/>
              </a:ext>
            </a:extLst>
          </p:cNvPr>
          <p:cNvSpPr>
            <a:spLocks noGrp="1" noRot="1" noChangeAspect="1" noChangeArrowheads="1" noTextEdit="1"/>
          </p:cNvSpPr>
          <p:nvPr>
            <p:ph type="sldImg"/>
          </p:nvPr>
        </p:nvSpPr>
        <p:spPr bwMode="auto">
          <a:xfrm>
            <a:off x="708025" y="681038"/>
            <a:ext cx="5986463" cy="3368675"/>
          </a:xfrm>
          <a:solidFill>
            <a:srgbClr val="FFFFFF"/>
          </a:solidFill>
          <a:ln>
            <a:solidFill>
              <a:srgbClr val="000000"/>
            </a:solidFill>
            <a:miter lim="800000"/>
            <a:headEnd/>
            <a:tailEnd/>
          </a:ln>
        </p:spPr>
      </p:sp>
      <p:sp>
        <p:nvSpPr>
          <p:cNvPr id="82948" name="Rectangle 2">
            <a:extLst>
              <a:ext uri="{FF2B5EF4-FFF2-40B4-BE49-F238E27FC236}">
                <a16:creationId xmlns:a16="http://schemas.microsoft.com/office/drawing/2014/main" id="{49184D0E-1504-4A90-A188-F9D12CB49067}"/>
              </a:ext>
            </a:extLst>
          </p:cNvPr>
          <p:cNvSpPr>
            <a:spLocks noGrp="1" noChangeArrowheads="1"/>
          </p:cNvSpPr>
          <p:nvPr>
            <p:ph type="body" idx="1"/>
          </p:nvPr>
        </p:nvSpPr>
        <p:spPr bwMode="auto">
          <a:xfrm>
            <a:off x="740211" y="4264425"/>
            <a:ext cx="5923407" cy="39603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5</a:t>
            </a:fld>
            <a:endParaRPr lang="de-DE" altLang="en-US"/>
          </a:p>
        </p:txBody>
      </p:sp>
    </p:spTree>
    <p:extLst>
      <p:ext uri="{BB962C8B-B14F-4D97-AF65-F5344CB8AC3E}">
        <p14:creationId xmlns:p14="http://schemas.microsoft.com/office/powerpoint/2010/main" val="2475863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00232D70-AC1B-43E1-9687-0FF4AD8426F5}"/>
              </a:ext>
            </a:extLst>
          </p:cNvPr>
          <p:cNvSpPr txBox="1">
            <a:spLocks noGrp="1" noChangeArrowheads="1"/>
          </p:cNvSpPr>
          <p:nvPr/>
        </p:nvSpPr>
        <p:spPr bwMode="auto">
          <a:xfrm>
            <a:off x="4192819" y="8530408"/>
            <a:ext cx="3207584" cy="44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810E4D0-E086-4D77-98EC-BFDFA8C0283B}" type="slidenum">
              <a:rPr lang="en-GB" altLang="zh-CN" i="0">
                <a:latin typeface="Garamond" panose="02020404030301010803" pitchFamily="18" charset="0"/>
              </a:rPr>
              <a:pPr algn="r" eaLnBrk="1" hangingPunct="1">
                <a:spcBef>
                  <a:spcPct val="0"/>
                </a:spcBef>
              </a:pPr>
              <a:t>37</a:t>
            </a:fld>
            <a:endParaRPr lang="en-GB" altLang="zh-CN" i="0">
              <a:latin typeface="Garamond" panose="02020404030301010803" pitchFamily="18" charset="0"/>
            </a:endParaRPr>
          </a:p>
        </p:txBody>
      </p:sp>
      <p:sp>
        <p:nvSpPr>
          <p:cNvPr id="83971" name="Rectangle 1">
            <a:extLst>
              <a:ext uri="{FF2B5EF4-FFF2-40B4-BE49-F238E27FC236}">
                <a16:creationId xmlns:a16="http://schemas.microsoft.com/office/drawing/2014/main" id="{0128EF32-7B57-47EE-AC6C-03456A5F992D}"/>
              </a:ext>
            </a:extLst>
          </p:cNvPr>
          <p:cNvSpPr>
            <a:spLocks noGrp="1" noRot="1" noChangeAspect="1" noChangeArrowheads="1" noTextEdit="1"/>
          </p:cNvSpPr>
          <p:nvPr>
            <p:ph type="sldImg"/>
          </p:nvPr>
        </p:nvSpPr>
        <p:spPr bwMode="auto">
          <a:xfrm>
            <a:off x="708025" y="681038"/>
            <a:ext cx="5986463" cy="3368675"/>
          </a:xfrm>
          <a:solidFill>
            <a:srgbClr val="FFFFFF"/>
          </a:solidFill>
          <a:ln>
            <a:solidFill>
              <a:srgbClr val="000000"/>
            </a:solidFill>
            <a:miter lim="800000"/>
            <a:headEnd/>
            <a:tailEnd/>
          </a:ln>
        </p:spPr>
      </p:sp>
      <p:sp>
        <p:nvSpPr>
          <p:cNvPr id="83972" name="Rectangle 2">
            <a:extLst>
              <a:ext uri="{FF2B5EF4-FFF2-40B4-BE49-F238E27FC236}">
                <a16:creationId xmlns:a16="http://schemas.microsoft.com/office/drawing/2014/main" id="{76B42562-3A7F-4D20-B7CA-449A683E5F6B}"/>
              </a:ext>
            </a:extLst>
          </p:cNvPr>
          <p:cNvSpPr>
            <a:spLocks noGrp="1" noChangeArrowheads="1"/>
          </p:cNvSpPr>
          <p:nvPr>
            <p:ph type="body" idx="1"/>
          </p:nvPr>
        </p:nvSpPr>
        <p:spPr bwMode="auto">
          <a:xfrm>
            <a:off x="740211" y="4264425"/>
            <a:ext cx="5923407" cy="39603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0266DC8-D8DB-4400-801A-2C1C96C7C418}"/>
              </a:ext>
            </a:extLst>
          </p:cNvPr>
          <p:cNvSpPr>
            <a:spLocks noGrp="1" noRot="1" noChangeAspect="1" noChangeArrowheads="1" noTextEdit="1"/>
          </p:cNvSpPr>
          <p:nvPr>
            <p:ph type="sldImg"/>
          </p:nvPr>
        </p:nvSpPr>
        <p:spPr bwMode="auto">
          <a:xfrm>
            <a:off x="2673350" y="523875"/>
            <a:ext cx="4522788"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A963F75D-A892-426A-97D9-42F5DF588D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54540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2885332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3730512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dirty="0">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6</a:t>
            </a:fld>
            <a:endParaRPr lang="de-DE" altLang="en-US"/>
          </a:p>
        </p:txBody>
      </p:sp>
    </p:spTree>
    <p:extLst>
      <p:ext uri="{BB962C8B-B14F-4D97-AF65-F5344CB8AC3E}">
        <p14:creationId xmlns:p14="http://schemas.microsoft.com/office/powerpoint/2010/main" val="316199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308422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pitchFamily="18" charset="0"/>
                <a:ea typeface="+mn-ea"/>
                <a:cs typeface="+mn-cs"/>
              </a:rPr>
              <a:t>Cipher=</a:t>
            </a:r>
            <a:r>
              <a:rPr lang="en-US" sz="1200" kern="1200" dirty="0">
                <a:solidFill>
                  <a:schemeClr val="tx1"/>
                </a:solidFill>
                <a:effectLst/>
                <a:latin typeface="Times" pitchFamily="18" charset="0"/>
                <a:ea typeface="+mn-ea"/>
                <a:cs typeface="+mn-cs"/>
              </a:rPr>
              <a:t>a secret system of writing;</a:t>
            </a:r>
            <a:endParaRPr lang="en-US" dirty="0"/>
          </a:p>
        </p:txBody>
      </p:sp>
    </p:spTree>
    <p:extLst>
      <p:ext uri="{BB962C8B-B14F-4D97-AF65-F5344CB8AC3E}">
        <p14:creationId xmlns:p14="http://schemas.microsoft.com/office/powerpoint/2010/main" val="117613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55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337203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dirty="0">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12014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9509" y="281885"/>
            <a:ext cx="9313035" cy="792163"/>
          </a:xfrm>
        </p:spPr>
        <p:txBody>
          <a:bodyPr/>
          <a:lstStyle>
            <a:lvl1pPr>
              <a:defRPr sz="4000"/>
            </a:lvl1pPr>
          </a:lstStyle>
          <a:p>
            <a:r>
              <a:rPr lang="en-US" dirty="0"/>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33104" y="260649"/>
            <a:ext cx="8928992" cy="792163"/>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6/14/2025</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726751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91586" y="197203"/>
            <a:ext cx="8448831" cy="783526"/>
          </a:xfrm>
        </p:spPr>
        <p:txBody>
          <a:bodyPr/>
          <a:lstStyle>
            <a:lvl1pPr>
              <a:defRPr sz="3800"/>
            </a:lvl1pPr>
          </a:lstStyle>
          <a:p>
            <a:r>
              <a:rPr lang="en-US" dirty="0"/>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dirty="0"/>
          </a:p>
        </p:txBody>
      </p:sp>
    </p:spTree>
    <p:extLst>
      <p:ext uri="{BB962C8B-B14F-4D97-AF65-F5344CB8AC3E}">
        <p14:creationId xmlns:p14="http://schemas.microsoft.com/office/powerpoint/2010/main" val="414562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8349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83499" y="265297"/>
            <a:ext cx="9121013" cy="792163"/>
          </a:xfrm>
        </p:spPr>
        <p:txBody>
          <a:bodyPr/>
          <a:lstStyle>
            <a:lvl1pPr>
              <a:defRPr sz="4000"/>
            </a:lvl1pPr>
          </a:lstStyle>
          <a:p>
            <a:r>
              <a:rPr lang="en-US" dirty="0"/>
              <a:t>Click to edit Master title style</a:t>
            </a:r>
            <a:endParaRPr lang="en-GB" dirty="0"/>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488" y="140494"/>
            <a:ext cx="8832981" cy="1143000"/>
          </a:xfrm>
        </p:spPr>
        <p:txBody>
          <a:bodyPr/>
          <a:lstStyle>
            <a:lvl1pPr>
              <a:defRPr sz="4000"/>
            </a:lvl1pPr>
          </a:lstStyle>
          <a:p>
            <a:r>
              <a:rPr lang="en-US" dirty="0"/>
              <a:t>Click to edit Master title style</a:t>
            </a:r>
            <a:endParaRPr lang="en-GB"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83499" y="265113"/>
            <a:ext cx="8928039" cy="792163"/>
          </a:xfrm>
        </p:spPr>
        <p:txBody>
          <a:bodyPr/>
          <a:lstStyle>
            <a:lvl1pPr>
              <a:defRPr sz="4000"/>
            </a:lvl1pPr>
          </a:lstStyle>
          <a:p>
            <a:r>
              <a:rPr lang="en-US" dirty="0"/>
              <a:t>Click to edit Master title style</a:t>
            </a:r>
            <a:endParaRPr lang="en-GB" dirty="0"/>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77367" y="-2186"/>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dirty="0"/>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276123"/>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dirty="0"/>
              <a:t>Click to edit Master text styles</a:t>
            </a:r>
          </a:p>
          <a:p>
            <a:pPr lvl="1"/>
            <a:r>
              <a:rPr lang="de-DE" altLang="en-US" dirty="0"/>
              <a:t>Second level</a:t>
            </a:r>
          </a:p>
          <a:p>
            <a:pPr lvl="2"/>
            <a:r>
              <a:rPr lang="de-DE" altLang="en-US" dirty="0"/>
              <a:t>Third level</a:t>
            </a:r>
          </a:p>
          <a:p>
            <a:pPr lvl="3"/>
            <a:r>
              <a:rPr lang="de-DE" altLang="en-US" dirty="0"/>
              <a:t>Fourth level</a:t>
            </a:r>
          </a:p>
          <a:p>
            <a:pPr lvl="4"/>
            <a:r>
              <a:rPr lang="de-DE" altLang="en-US" dirty="0"/>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836693"/>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dirty="0">
                <a:latin typeface="Arial" panose="020B0604020202020204" pitchFamily="34" charset="0"/>
              </a:rPr>
              <a:t>Week 12: </a:t>
            </a:r>
            <a:fld id="{F82382A3-3314-49A0-B193-00795800CFEF}" type="slidenum">
              <a:rPr lang="de-DE" altLang="en-US" sz="1600" smtClean="0">
                <a:latin typeface="Arial" panose="020B0604020202020204" pitchFamily="34" charset="0"/>
              </a:rPr>
              <a:pPr algn="r">
                <a:defRPr/>
              </a:pPr>
              <a:t>‹#›</a:t>
            </a:fld>
            <a:r>
              <a:rPr lang="en-GB" altLang="en-US" sz="1600" dirty="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544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dirty="0"/>
              <a:t>5-2023</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dirty="0">
                <a:solidFill>
                  <a:schemeClr val="tx1"/>
                </a:solidFill>
                <a:effectLst/>
                <a:latin typeface="+mn-lt"/>
                <a:ea typeface="+mn-ea"/>
                <a:cs typeface="+mn-cs"/>
              </a:rPr>
              <a:t>NT219–Cryptography</a:t>
            </a:r>
            <a:endParaRPr lang="en-US" sz="1600" b="1" dirty="0">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6"/>
          <a:stretch>
            <a:fillRect/>
          </a:stretch>
        </p:blipFill>
        <p:spPr>
          <a:xfrm>
            <a:off x="47329" y="59162"/>
            <a:ext cx="1248139" cy="767197"/>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1" r:id="rId13"/>
    <p:sldLayoutId id="2147483692" r:id="rId14"/>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11.png"/><Relationship Id="rId4" Type="http://schemas.openxmlformats.org/officeDocument/2006/relationships/image" Target="../media/image301.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0.png"/><Relationship Id="rId4" Type="http://schemas.openxmlformats.org/officeDocument/2006/relationships/image" Target="../media/image3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50.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datatracker.ietf.org/doc/html/rfc8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w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wmf"/><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wmf"/><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4.wmf"/><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w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4.wmf"/><Relationship Id="rId9" Type="http://schemas.openxmlformats.org/officeDocument/2006/relationships/image" Target="../media/image23.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4.wmf"/><Relationship Id="rId10" Type="http://schemas.openxmlformats.org/officeDocument/2006/relationships/image" Target="../media/image32.png"/><Relationship Id="rId4" Type="http://schemas.openxmlformats.org/officeDocument/2006/relationships/image" Target="../media/image3.wmf"/><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495600" y="52443"/>
            <a:ext cx="6984775" cy="792162"/>
          </a:xfrm>
        </p:spPr>
        <p:txBody>
          <a:bodyPr/>
          <a:lstStyle/>
          <a:p>
            <a:pPr algn="ctr"/>
            <a:br>
              <a:rPr lang="en-US" dirty="0"/>
            </a:br>
            <a:r>
              <a:rPr lang="en-US" dirty="0"/>
              <a:t> NT219- Cryptography  	</a:t>
            </a:r>
            <a:br>
              <a:rPr lang="en-US" dirty="0"/>
            </a:br>
            <a:endParaRPr lang="en-GB" altLang="en-US" dirty="0"/>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847744" y="2906149"/>
            <a:ext cx="8496513" cy="1783655"/>
          </a:xfrm>
        </p:spPr>
        <p:txBody>
          <a:bodyPr/>
          <a:lstStyle/>
          <a:p>
            <a:pPr algn="ctr" eaLnBrk="1" hangingPunct="1">
              <a:buNone/>
            </a:pPr>
            <a:r>
              <a:rPr lang="en-GB" altLang="en-US" dirty="0"/>
              <a:t>PhD. Ngoc-Tu Nguyen</a:t>
            </a:r>
          </a:p>
          <a:p>
            <a:pPr algn="ctr" eaLnBrk="1" hangingPunct="1">
              <a:buNone/>
            </a:pPr>
            <a:r>
              <a:rPr lang="en-GB" altLang="en-US" sz="2200" dirty="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dirty="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972035" y="865295"/>
            <a:ext cx="6768752"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en-US" sz="3600" kern="0" dirty="0"/>
              <a:t>Week 12</a:t>
            </a:r>
            <a:r>
              <a:rPr lang="en-GB" altLang="en-US" sz="3600" kern="0" dirty="0"/>
              <a:t>: Digital </a:t>
            </a:r>
            <a:r>
              <a:rPr lang="en-US" altLang="en-US" sz="3600" kern="0" dirty="0"/>
              <a:t>Signature</a:t>
            </a:r>
            <a:endParaRPr lang="de-DE" altLang="en-US" sz="3600" kern="0" dirty="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647729" y="2655658"/>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6632"/>
            <a:ext cx="8229600" cy="553998"/>
          </a:xfrm>
        </p:spPr>
        <p:txBody>
          <a:bodyPr wrap="square">
            <a:noAutofit/>
          </a:bodyPr>
          <a:lstStyle/>
          <a:p>
            <a:r>
              <a:rPr lang="en-US" altLang="en-US" dirty="0" err="1">
                <a:ea typeface="ヒラギノ角ゴ Pro W3" charset="-128"/>
              </a:rPr>
              <a:t>ElGamal</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911424" y="908720"/>
                <a:ext cx="8496944" cy="3141758"/>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key length </a:t>
                </a:r>
                <a14:m>
                  <m:oMath xmlns:m="http://schemas.openxmlformats.org/officeDocument/2006/math">
                    <m:r>
                      <a:rPr lang="en-US" i="1">
                        <a:latin typeface="Cambria Math" panose="02040503050406030204" pitchFamily="18" charset="0"/>
                        <a:cs typeface="Times New Roman" panose="02020603050405020304" pitchFamily="18" charset="0"/>
                      </a:rPr>
                      <m:t>𝜆</m:t>
                    </m:r>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14:m>
                  <m:oMath xmlns:m="http://schemas.openxmlformats.org/officeDocument/2006/math">
                    <m:r>
                      <a:rPr lang="en-US" i="1">
                        <a:latin typeface="Cambria Math" panose="02040503050406030204" pitchFamily="18" charset="0"/>
                        <a:cs typeface="Times New Roman" panose="02020603050405020304" pitchFamily="18" charset="0"/>
                      </a:rPr>
                      <m:t>𝜆</m:t>
                    </m:r>
                  </m:oMath>
                </a14:m>
                <a:r>
                  <a:rPr lang="en-US" dirty="0">
                    <a:latin typeface="Times New Roman" panose="02020603050405020304" pitchFamily="18" charset="0"/>
                    <a:cs typeface="Times New Roman" panose="02020603050405020304" pitchFamily="18" charset="0"/>
                  </a:rPr>
                  <a:t>-bit prime number</a:t>
                </a:r>
                <a14:m>
                  <m:oMath xmlns:m="http://schemas.openxmlformats.org/officeDocument/2006/math">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oMath>
                </a14:m>
                <a:r>
                  <a:rPr lang="en-US"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dirty="0">
                  <a:latin typeface="Times New Roman" panose="02020603050405020304" pitchFamily="18"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𝐿</m:t>
                        </m:r>
                      </m:sup>
                    </m:sSup>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𝐿</m:t>
                    </m:r>
                    <m:r>
                      <a:rPr lang="en-US" i="1" dirty="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𝜆</m:t>
                    </m:r>
                    <m:r>
                      <a:rPr lang="en-US" i="1">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dirty="0">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parameters:</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4" y="908720"/>
                <a:ext cx="8496944" cy="3141758"/>
              </a:xfrm>
              <a:prstGeom prst="rect">
                <a:avLst/>
              </a:prstGeom>
              <a:blipFill>
                <a:blip r:embed="rId3"/>
                <a:stretch>
                  <a:fillRect l="-1508" t="-1942" b="-4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6346DD5-D3E0-4617-A0FC-DEF070008F2E}"/>
                  </a:ext>
                </a:extLst>
              </p:cNvPr>
              <p:cNvSpPr/>
              <p:nvPr/>
            </p:nvSpPr>
            <p:spPr>
              <a:xfrm>
                <a:off x="911424" y="4004494"/>
                <a:ext cx="8496944" cy="141820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dirty="0">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911424" y="4004494"/>
                <a:ext cx="8496944" cy="1418209"/>
              </a:xfrm>
              <a:prstGeom prst="rect">
                <a:avLst/>
              </a:prstGeom>
              <a:blipFill>
                <a:blip r:embed="rId4"/>
                <a:stretch>
                  <a:fillRect l="-1508" t="-4721" b="-1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F96815-430B-4269-BB35-654B567D1CB2}"/>
                  </a:ext>
                </a:extLst>
              </p:cNvPr>
              <p:cNvSpPr/>
              <p:nvPr/>
            </p:nvSpPr>
            <p:spPr>
              <a:xfrm>
                <a:off x="911424" y="5400219"/>
                <a:ext cx="8496944"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911424" y="5400219"/>
                <a:ext cx="8496944" cy="954107"/>
              </a:xfrm>
              <a:prstGeom prst="rect">
                <a:avLst/>
              </a:prstGeom>
              <a:blipFill>
                <a:blip r:embed="rId5"/>
                <a:stretch>
                  <a:fillRect l="-150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29194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88640"/>
            <a:ext cx="8229600" cy="553998"/>
          </a:xfrm>
        </p:spPr>
        <p:txBody>
          <a:bodyPr wrap="square">
            <a:noAutofit/>
          </a:bodyPr>
          <a:lstStyle/>
          <a:p>
            <a:r>
              <a:rPr lang="en-US" altLang="en-US" dirty="0" err="1">
                <a:ea typeface="ヒラギノ角ゴ Pro W3" charset="-128"/>
              </a:rPr>
              <a:t>ElGamal</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623392" y="980729"/>
                <a:ext cx="8496944" cy="5111015"/>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b="0" i="1" dirty="0" smtClean="0">
                        <a:latin typeface="Cambria Math" panose="02040503050406030204" pitchFamily="18" charset="0"/>
                        <a:cs typeface="Times New Roman" panose="02020603050405020304" pitchFamily="18" charset="0"/>
                      </a:rPr>
                      <m:t>𝑚𝑜𝑑𝑒</m:t>
                    </m:r>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𝑝</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r>
                      <a:rPr lang="en-US" i="1">
                        <a:latin typeface="Cambria Math" panose="02040503050406030204" pitchFamily="18" charset="0"/>
                        <a:cs typeface="Times New Roman" panose="02020603050405020304" pitchFamily="18" charset="0"/>
                      </a:rPr>
                      <m:t>−1)</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d>
                      <m:dPr>
                        <m:ctrlPr>
                          <a:rPr lang="en-US" b="1" i="1" dirty="0">
                            <a:latin typeface="Cambria Math" panose="02040503050406030204" pitchFamily="18" charset="0"/>
                          </a:rPr>
                        </m:ctrlPr>
                      </m:dPr>
                      <m:e>
                        <m:r>
                          <a:rPr lang="en-US" b="1" i="1" dirty="0">
                            <a:latin typeface="Cambria Math" panose="02040503050406030204" pitchFamily="18" charset="0"/>
                          </a:rPr>
                          <m:t>𝒓</m:t>
                        </m:r>
                        <m:r>
                          <a:rPr lang="en-US" b="1" i="1" dirty="0">
                            <a:latin typeface="Cambria Math" panose="02040503050406030204" pitchFamily="18" charset="0"/>
                          </a:rPr>
                          <m:t>, </m:t>
                        </m:r>
                        <m:r>
                          <a:rPr lang="en-US" b="1" i="1" dirty="0">
                            <a:latin typeface="Cambria Math" panose="02040503050406030204" pitchFamily="18" charset="0"/>
                          </a:rPr>
                          <m:t>𝒔</m:t>
                        </m:r>
                      </m:e>
                    </m:d>
                    <m:r>
                      <a:rPr lang="en-US" b="1" i="0" dirty="0" smtClean="0">
                        <a:latin typeface="Cambria Math" panose="02040503050406030204" pitchFamily="18" charset="0"/>
                      </a:rPr>
                      <m:t>, </m:t>
                    </m:r>
                    <m:r>
                      <a:rPr lang="en-US" b="1" i="0" dirty="0" smtClean="0">
                        <a:latin typeface="Cambria Math" panose="02040503050406030204" pitchFamily="18" charset="0"/>
                      </a:rPr>
                      <m:t>𝐬</m:t>
                    </m:r>
                  </m:oMath>
                </a14:m>
                <a:r>
                  <a:rPr lang="en-US" b="1" dirty="0"/>
                  <a:t>end out (m, (</a:t>
                </a:r>
                <a:r>
                  <a:rPr lang="en-US" b="1" dirty="0" err="1"/>
                  <a:t>r,s</a:t>
                </a:r>
                <a:r>
                  <a:rPr lang="en-US" b="1" dirty="0"/>
                  <a:t>))</a:t>
                </a:r>
              </a:p>
              <a:p>
                <a:endParaRPr lang="en-US" b="1" dirty="0"/>
              </a:p>
              <a:p>
                <a:r>
                  <a:rPr lang="en-US" b="1" dirty="0"/>
                  <a:t>Verifying a signature</a:t>
                </a:r>
              </a:p>
              <a:p>
                <a:pPr marL="914400" lvl="1" indent="-457200">
                  <a:buFont typeface="Arial" panose="020B0604020202020204" pitchFamily="34" charset="0"/>
                  <a:buChar char="•"/>
                </a:pPr>
                <a:r>
                  <a:rPr lang="en-US" dirty="0"/>
                  <a:t> 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 </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Verify  </a:t>
                </a:r>
                <a14:m>
                  <m:oMath xmlns:m="http://schemas.openxmlformats.org/officeDocument/2006/math">
                    <m:r>
                      <a:rPr lang="en-US" i="1" dirty="0">
                        <a:latin typeface="Cambria Math" panose="02040503050406030204" pitchFamily="18" charset="0"/>
                      </a:rPr>
                      <m:t>0&lt; </m:t>
                    </m:r>
                    <m:r>
                      <a:rPr lang="en-US" i="1" dirty="0">
                        <a:latin typeface="Cambria Math" panose="02040503050406030204" pitchFamily="18" charset="0"/>
                      </a:rPr>
                      <m:t>𝑟</m:t>
                    </m:r>
                    <m:r>
                      <a:rPr lang="en-US" i="1" dirty="0">
                        <a:latin typeface="Cambria Math" panose="02040503050406030204" pitchFamily="18" charset="0"/>
                      </a:rPr>
                      <m:t> &lt;</m:t>
                    </m:r>
                    <m:r>
                      <a:rPr lang="en-US" i="1" dirty="0">
                        <a:latin typeface="Cambria Math" panose="02040503050406030204" pitchFamily="18" charset="0"/>
                      </a:rPr>
                      <m:t>𝑝</m:t>
                    </m:r>
                    <m:r>
                      <a:rPr lang="en-US" i="1" dirty="0">
                        <a:latin typeface="Cambria Math" panose="02040503050406030204" pitchFamily="18" charset="0"/>
                      </a:rPr>
                      <m:t>, 0 &lt; </m:t>
                    </m:r>
                    <m:r>
                      <a:rPr lang="en-US" i="1" dirty="0">
                        <a:latin typeface="Cambria Math" panose="02040503050406030204" pitchFamily="18" charset="0"/>
                      </a:rPr>
                      <m:t>𝑠</m:t>
                    </m:r>
                    <m:r>
                      <a:rPr lang="en-US" i="1" dirty="0">
                        <a:latin typeface="Cambria Math" panose="02040503050406030204" pitchFamily="18" charset="0"/>
                      </a:rPr>
                      <m:t> &lt; </m:t>
                    </m:r>
                    <m:r>
                      <a:rPr lang="en-US" i="1" dirty="0">
                        <a:latin typeface="Cambria Math" panose="02040503050406030204" pitchFamily="18" charset="0"/>
                      </a:rPr>
                      <m:t>𝑝</m:t>
                    </m:r>
                    <m:r>
                      <a:rPr lang="en-US" i="1" dirty="0">
                        <a:latin typeface="Cambria Math" panose="02040503050406030204" pitchFamily="18" charset="0"/>
                      </a:rPr>
                      <m:t>−1</m:t>
                    </m:r>
                  </m:oMath>
                </a14:m>
                <a:endParaRPr lang="en-US" dirty="0"/>
              </a:p>
              <a:p>
                <a:pPr marL="914400" lvl="1" indent="-457200">
                  <a:buFont typeface="Arial" panose="020B0604020202020204" pitchFamily="34" charset="0"/>
                  <a:buChar char="•"/>
                </a:pPr>
                <a:r>
                  <a:rPr lang="en-US" dirty="0"/>
                  <a:t>Verify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𝑟</m:t>
                        </m:r>
                      </m:e>
                      <m:sup>
                        <m:r>
                          <a:rPr lang="en-US" sz="3000" i="1">
                            <a:latin typeface="Cambria Math" panose="02040503050406030204" pitchFamily="18" charset="0"/>
                          </a:rPr>
                          <m:t>𝑠</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𝐻</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𝑚</m:t>
                                </m:r>
                              </m:e>
                            </m:d>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𝑟</m:t>
                            </m:r>
                          </m:e>
                        </m:d>
                        <m:r>
                          <a:rPr lang="en-US" sz="3200" i="1">
                            <a:latin typeface="Cambria Math" panose="02040503050406030204" pitchFamily="18" charset="0"/>
                            <a:cs typeface="Times New Roman" panose="02020603050405020304" pitchFamily="18" charset="0"/>
                          </a:rPr>
                          <m:t>.</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𝑘</m:t>
                            </m:r>
                          </m:e>
                          <m:sup>
                            <m:r>
                              <a:rPr lang="en-US" sz="3200" i="1">
                                <a:latin typeface="Cambria Math" panose="02040503050406030204" pitchFamily="18" charset="0"/>
                                <a:cs typeface="Times New Roman" panose="02020603050405020304" pitchFamily="18" charset="0"/>
                              </a:rPr>
                              <m:t>−1</m:t>
                            </m:r>
                          </m:sup>
                        </m:sSup>
                      </m:sup>
                    </m:sSup>
                  </m:oMath>
                </a14:m>
                <a:endParaRPr lang="en-US" sz="3000" dirty="0"/>
              </a:p>
              <a:p>
                <a:pPr lvl="2"/>
                <a:r>
                  <a:rPr lang="en-US" sz="3000" i="1" dirty="0"/>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r>
                          <a:rPr lang="en-US" i="1">
                            <a:latin typeface="Cambria Math" panose="02040503050406030204" pitchFamily="18" charset="0"/>
                          </a:rPr>
                          <m:t>)</m:t>
                        </m:r>
                      </m:sup>
                    </m:sSup>
                  </m:oMath>
                </a14:m>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23392" y="980729"/>
                <a:ext cx="8496944" cy="5111015"/>
              </a:xfrm>
              <a:prstGeom prst="rect">
                <a:avLst/>
              </a:prstGeom>
              <a:blipFill>
                <a:blip r:embed="rId3"/>
                <a:stretch>
                  <a:fillRect l="-1435" t="-131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6F0ACE77-9E59-4304-9C31-3C12B79811E9}"/>
              </a:ext>
            </a:extLst>
          </p:cNvPr>
          <p:cNvCxnSpPr/>
          <p:nvPr/>
        </p:nvCxnSpPr>
        <p:spPr bwMode="auto">
          <a:xfrm flipV="1">
            <a:off x="5573114"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44CAF3E5-592F-4899-997F-EFC22E7B038B}"/>
              </a:ext>
            </a:extLst>
          </p:cNvPr>
          <p:cNvSpPr txBox="1"/>
          <p:nvPr/>
        </p:nvSpPr>
        <p:spPr>
          <a:xfrm>
            <a:off x="4943873" y="3566422"/>
            <a:ext cx="2077813" cy="523220"/>
          </a:xfrm>
          <a:prstGeom prst="rect">
            <a:avLst/>
          </a:prstGeom>
          <a:noFill/>
        </p:spPr>
        <p:txBody>
          <a:bodyPr wrap="none" rtlCol="0">
            <a:spAutoFit/>
          </a:bodyPr>
          <a:lstStyle/>
          <a:p>
            <a:r>
              <a:rPr lang="en-US"/>
              <a:t>In public key</a:t>
            </a:r>
          </a:p>
        </p:txBody>
      </p:sp>
      <p:cxnSp>
        <p:nvCxnSpPr>
          <p:cNvPr id="9" name="Straight Arrow Connector 8">
            <a:extLst>
              <a:ext uri="{FF2B5EF4-FFF2-40B4-BE49-F238E27FC236}">
                <a16:creationId xmlns:a16="http://schemas.microsoft.com/office/drawing/2014/main" id="{59C6385A-ADF5-4030-87A3-B1F4360A4058}"/>
              </a:ext>
            </a:extLst>
          </p:cNvPr>
          <p:cNvCxnSpPr/>
          <p:nvPr/>
        </p:nvCxnSpPr>
        <p:spPr bwMode="auto">
          <a:xfrm flipV="1">
            <a:off x="7638962"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10" name="TextBox 9">
            <a:extLst>
              <a:ext uri="{FF2B5EF4-FFF2-40B4-BE49-F238E27FC236}">
                <a16:creationId xmlns:a16="http://schemas.microsoft.com/office/drawing/2014/main" id="{4D41F95E-C222-4261-87EF-B5497A833D96}"/>
              </a:ext>
            </a:extLst>
          </p:cNvPr>
          <p:cNvSpPr txBox="1"/>
          <p:nvPr/>
        </p:nvSpPr>
        <p:spPr>
          <a:xfrm>
            <a:off x="7226870" y="3577372"/>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4725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solidFill>
                  <a:srgbClr val="FF0000"/>
                </a:solidFill>
              </a:rPr>
              <a:t>Schnorr</a:t>
            </a:r>
            <a:r>
              <a:rPr lang="en-US" dirty="0">
                <a:solidFill>
                  <a:srgbClr val="FF0000"/>
                </a:solidFill>
              </a:rPr>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94199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88640"/>
            <a:ext cx="8229600" cy="553998"/>
          </a:xfrm>
        </p:spPr>
        <p:txBody>
          <a:bodyPr wrap="square">
            <a:noAutofit/>
          </a:bodyPr>
          <a:lstStyle/>
          <a:p>
            <a:r>
              <a:rPr lang="en-US" altLang="en-US" dirty="0" err="1">
                <a:ea typeface="ヒラギノ角ゴ Pro W3" charset="-128"/>
              </a:rPr>
              <a:t>Schnorr</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695400" y="883836"/>
                <a:ext cx="8496944" cy="279089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14:m>
                  <m:oMath xmlns:m="http://schemas.openxmlformats.org/officeDocument/2006/math">
                    <m:r>
                      <m:rPr>
                        <m:sty m:val="p"/>
                      </m:rPr>
                      <a:rPr lang="en-US">
                        <a:latin typeface="Cambria Math" panose="02040503050406030204" pitchFamily="18" charset="0"/>
                        <a:cs typeface="Times New Roman" panose="02020603050405020304" pitchFamily="18" charset="0"/>
                      </a:rPr>
                      <m:t>prime</m:t>
                    </m:r>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numbers</m:t>
                    </m:r>
                    <m:r>
                      <a:rPr lang="en-US">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oMath>
                </a14:m>
                <a:r>
                  <a:rPr lang="en-US" i="1" dirty="0">
                    <a:latin typeface="Times New Roman" panose="02020603050405020304" pitchFamily="18" charset="0"/>
                    <a:cs typeface="Times New Roman" panose="02020603050405020304" pitchFamily="18" charset="0"/>
                  </a:rPr>
                  <a:t>,q, </a:t>
                </a:r>
                <a:r>
                  <a:rPr lang="en-US" dirty="0">
                    <a:latin typeface="Times New Roman" panose="02020603050405020304" pitchFamily="18" charset="0"/>
                    <a:cs typeface="Times New Roman" panose="02020603050405020304" pitchFamily="18" charset="0"/>
                  </a:rPr>
                  <a:t>where</a:t>
                </a:r>
                <a:r>
                  <a:rPr lang="en-US" i="1"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𝑞𝑟</m:t>
                    </m:r>
                    <m:r>
                      <a:rPr lang="en-US" i="1" dirty="0">
                        <a:latin typeface="Cambria Math" panose="02040503050406030204" pitchFamily="18" charset="0"/>
                        <a:cs typeface="Times New Roman" panose="02020603050405020304" pitchFamily="18" charset="0"/>
                      </a:rPr>
                      <m:t>+1</m:t>
                    </m:r>
                  </m:oMath>
                </a14:m>
                <a:endParaRPr lang="en-US"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dirty="0">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m:oMathPara>
                </a14:m>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Public parameters</a:t>
                </a:r>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𝒒</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dirty="0">
                  <a:solidFill>
                    <a:srgbClr val="FF0000"/>
                  </a:solidFill>
                  <a:latin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95400" y="883836"/>
                <a:ext cx="8496944" cy="2790892"/>
              </a:xfrm>
              <a:prstGeom prst="rect">
                <a:avLst/>
              </a:prstGeom>
              <a:blipFill>
                <a:blip r:embed="rId3"/>
                <a:stretch>
                  <a:fillRect l="-1435" t="-2402" b="-3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6346DD5-D3E0-4617-A0FC-DEF070008F2E}"/>
                  </a:ext>
                </a:extLst>
              </p:cNvPr>
              <p:cNvSpPr/>
              <p:nvPr/>
            </p:nvSpPr>
            <p:spPr>
              <a:xfrm>
                <a:off x="697142" y="3815927"/>
                <a:ext cx="8496944" cy="141820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dirty="0">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697142" y="3815927"/>
                <a:ext cx="8496944" cy="1418209"/>
              </a:xfrm>
              <a:prstGeom prst="rect">
                <a:avLst/>
              </a:prstGeom>
              <a:blipFill>
                <a:blip r:embed="rId4"/>
                <a:stretch>
                  <a:fillRect l="-1435" t="-4721" b="-111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EF96815-430B-4269-BB35-654B567D1CB2}"/>
                  </a:ext>
                </a:extLst>
              </p:cNvPr>
              <p:cNvSpPr/>
              <p:nvPr/>
            </p:nvSpPr>
            <p:spPr>
              <a:xfrm>
                <a:off x="706361" y="5360869"/>
                <a:ext cx="8496944"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706361" y="5360869"/>
                <a:ext cx="8496944" cy="954107"/>
              </a:xfrm>
              <a:prstGeom prst="rect">
                <a:avLst/>
              </a:prstGeom>
              <a:blipFill>
                <a:blip r:embed="rId5"/>
                <a:stretch>
                  <a:fillRect l="-1506" t="-6369" b="-16561"/>
                </a:stretch>
              </a:blipFill>
            </p:spPr>
            <p:txBody>
              <a:bodyPr/>
              <a:lstStyle/>
              <a:p>
                <a:r>
                  <a:rPr lang="en-US">
                    <a:noFill/>
                  </a:rPr>
                  <a:t> </a:t>
                </a:r>
              </a:p>
            </p:txBody>
          </p:sp>
        </mc:Fallback>
      </mc:AlternateContent>
    </p:spTree>
    <p:extLst>
      <p:ext uri="{BB962C8B-B14F-4D97-AF65-F5344CB8AC3E}">
        <p14:creationId xmlns:p14="http://schemas.microsoft.com/office/powerpoint/2010/main" val="124676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dirty="0" err="1">
                <a:ea typeface="ヒラギノ角ゴ Pro W3" charset="-128"/>
              </a:rPr>
              <a:t>Schnorr</a:t>
            </a:r>
            <a:r>
              <a:rPr lang="en-US" altLang="en-US" dirty="0">
                <a:ea typeface="ヒラギノ角ゴ Pro W3" charset="-128"/>
              </a:rPr>
              <a:t> Digital Signature</a:t>
            </a:r>
            <a:endParaRPr lang="en-US" sz="36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872778" y="892109"/>
                <a:ext cx="9903742" cy="5096203"/>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r>
                      <a:rPr lang="en-US" b="0" i="1" smtClean="0">
                        <a:latin typeface="Cambria Math" panose="02040503050406030204" pitchFamily="18" charset="0"/>
                        <a:cs typeface="Times New Roman" panose="02020603050405020304" pitchFamily="18" charset="0"/>
                      </a:rPr>
                      <m:t>=</m:t>
                    </m:r>
                  </m:oMath>
                </a14:m>
                <a:r>
                  <a:rPr lang="en-US">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b="1" i="1" dirty="0">
                        <a:latin typeface="Cambria Math" panose="02040503050406030204" pitchFamily="18" charset="0"/>
                      </a:rPr>
                      <m:t>(</m:t>
                    </m:r>
                    <m:r>
                      <a:rPr lang="en-US" b="1" i="1" dirty="0">
                        <a:latin typeface="Cambria Math" panose="02040503050406030204" pitchFamily="18" charset="0"/>
                      </a:rPr>
                      <m:t>𝒔</m:t>
                    </m:r>
                    <m:r>
                      <a:rPr lang="en-US" b="1" i="1" dirty="0">
                        <a:latin typeface="Cambria Math" panose="02040503050406030204" pitchFamily="18" charset="0"/>
                      </a:rPr>
                      <m:t>,</m:t>
                    </m:r>
                    <m:r>
                      <a:rPr lang="en-US" b="1" i="1" dirty="0">
                        <a:latin typeface="Cambria Math" panose="02040503050406030204" pitchFamily="18" charset="0"/>
                      </a:rPr>
                      <m:t>𝒆</m:t>
                    </m:r>
                    <m:r>
                      <a:rPr lang="en-US" b="1" i="1" dirty="0">
                        <a:latin typeface="Cambria Math" panose="02040503050406030204" pitchFamily="18" charset="0"/>
                      </a:rPr>
                      <m:t>)</m:t>
                    </m:r>
                  </m:oMath>
                </a14:m>
                <a:endParaRPr lang="en-US" b="1"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𝑒</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𝑠</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200" i="1">
                            <a:latin typeface="Cambria Math" panose="02040503050406030204" pitchFamily="18" charset="0"/>
                            <a:cs typeface="Times New Roman" panose="02020603050405020304" pitchFamily="18" charset="0"/>
                          </a:rPr>
                          <m:t>𝑘</m:t>
                        </m:r>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𝑒</m:t>
                        </m:r>
                        <m:r>
                          <m:rPr>
                            <m:nor/>
                          </m:rPr>
                          <a:rPr lang="en-US" sz="3200" dirty="0">
                            <a:latin typeface="Times New Roman" panose="02020603050405020304" pitchFamily="18" charset="0"/>
                            <a:cs typeface="Times New Roman" panose="02020603050405020304" pitchFamily="18" charset="0"/>
                          </a:rPr>
                          <m:t> </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i="1">
                        <a:latin typeface="Cambria Math" panose="02040503050406030204" pitchFamily="18" charset="0"/>
                      </a:rPr>
                      <m:t> </m:t>
                    </m:r>
                    <m:r>
                      <a:rPr lang="en-US" sz="3000" i="1">
                        <a:latin typeface="Cambria Math" panose="02040503050406030204" pitchFamily="18" charset="0"/>
                      </a:rPr>
                      <m:t>𝑝</m:t>
                    </m:r>
                  </m:oMath>
                </a14:m>
                <a:endParaRPr lang="en-US" sz="3000" dirty="0"/>
              </a:p>
              <a:p>
                <a:pPr lvl="2"/>
                <a:r>
                  <a:rPr lang="en-US" sz="3000" i="1" dirty="0"/>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𝑘</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𝑣</m:t>
                        </m:r>
                      </m:sub>
                    </m:sSub>
                  </m:oMath>
                </a14:m>
                <a:endParaRPr lang="en-US" sz="3000" i="1" dirty="0"/>
              </a:p>
              <a:p>
                <a:pPr marL="914400" lvl="1" indent="-457200">
                  <a:buFont typeface="Arial" panose="020B0604020202020204" pitchFamily="34" charset="0"/>
                  <a:buChar char="•"/>
                </a:pPr>
                <a:r>
                  <a:rPr lang="en-US" sz="3000" dirty="0"/>
                  <a:t>Verify</a:t>
                </a:r>
                <a:r>
                  <a:rPr lang="en-US" sz="3000" i="1" dirty="0"/>
                  <a:t> </a:t>
                </a:r>
                <a14:m>
                  <m:oMath xmlns:m="http://schemas.openxmlformats.org/officeDocument/2006/math">
                    <m:r>
                      <a:rPr lang="en-US" sz="3000" i="1">
                        <a:solidFill>
                          <a:schemeClr val="accent2"/>
                        </a:solidFill>
                        <a:latin typeface="Cambria Math" panose="02040503050406030204" pitchFamily="18" charset="0"/>
                      </a:rPr>
                      <m:t>𝑒</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𝑟</m:t>
                    </m:r>
                    <m:r>
                      <a:rPr lang="en-US" sz="3000" i="1">
                        <a:solidFill>
                          <a:schemeClr val="accent2"/>
                        </a:solidFill>
                        <a:latin typeface="Cambria Math" panose="02040503050406030204" pitchFamily="18" charset="0"/>
                      </a:rPr>
                      <m:t>|</m:t>
                    </m:r>
                    <m:d>
                      <m:dPr>
                        <m:begChr m:val="|"/>
                        <m:ctrlPr>
                          <a:rPr lang="en-US" sz="3000" i="1">
                            <a:solidFill>
                              <a:schemeClr val="accent2"/>
                            </a:solidFill>
                            <a:latin typeface="Cambria Math" panose="02040503050406030204" pitchFamily="18" charset="0"/>
                          </a:rPr>
                        </m:ctrlPr>
                      </m:dPr>
                      <m:e>
                        <m:r>
                          <a:rPr lang="en-US" sz="3000" i="1">
                            <a:solidFill>
                              <a:schemeClr val="accent2"/>
                            </a:solidFill>
                            <a:latin typeface="Cambria Math" panose="02040503050406030204" pitchFamily="18" charset="0"/>
                          </a:rPr>
                          <m:t>𝑚</m:t>
                        </m:r>
                      </m:e>
                    </m:d>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sSub>
                      <m:sSubPr>
                        <m:ctrlPr>
                          <a:rPr lang="en-US" sz="3000" i="1">
                            <a:solidFill>
                              <a:schemeClr val="accent2"/>
                            </a:solidFill>
                            <a:latin typeface="Cambria Math" panose="02040503050406030204" pitchFamily="18" charset="0"/>
                          </a:rPr>
                        </m:ctrlPr>
                      </m:sSubPr>
                      <m:e>
                        <m:r>
                          <a:rPr lang="en-US" sz="3000" i="1">
                            <a:solidFill>
                              <a:schemeClr val="accent2"/>
                            </a:solidFill>
                            <a:latin typeface="Cambria Math" panose="02040503050406030204" pitchFamily="18" charset="0"/>
                          </a:rPr>
                          <m:t>𝑟</m:t>
                        </m:r>
                      </m:e>
                      <m:sub>
                        <m:r>
                          <a:rPr lang="en-US" sz="3000" i="1">
                            <a:solidFill>
                              <a:schemeClr val="accent2"/>
                            </a:solidFill>
                            <a:latin typeface="Cambria Math" panose="02040503050406030204" pitchFamily="18" charset="0"/>
                          </a:rPr>
                          <m:t>𝑣</m:t>
                        </m:r>
                      </m:sub>
                    </m:sSub>
                    <m:r>
                      <a:rPr lang="en-US" sz="3000" i="1">
                        <a:solidFill>
                          <a:schemeClr val="accent2"/>
                        </a:solidFill>
                        <a:latin typeface="Cambria Math" panose="02040503050406030204" pitchFamily="18" charset="0"/>
                      </a:rPr>
                      <m:t>||</m:t>
                    </m:r>
                    <m:sSup>
                      <m:sSupPr>
                        <m:ctrlPr>
                          <a:rPr lang="en-US" sz="3000" i="1">
                            <a:solidFill>
                              <a:schemeClr val="accent2"/>
                            </a:solidFill>
                            <a:latin typeface="Cambria Math" panose="02040503050406030204" pitchFamily="18" charset="0"/>
                          </a:rPr>
                        </m:ctrlPr>
                      </m:sSupPr>
                      <m:e>
                        <m:r>
                          <a:rPr lang="en-US" sz="3000" i="1">
                            <a:solidFill>
                              <a:schemeClr val="accent2"/>
                            </a:solidFill>
                            <a:latin typeface="Cambria Math" panose="02040503050406030204" pitchFamily="18" charset="0"/>
                          </a:rPr>
                          <m:t>𝑚</m:t>
                        </m:r>
                      </m:e>
                      <m:sup>
                        <m:r>
                          <a:rPr lang="en-US" sz="3000" i="1">
                            <a:solidFill>
                              <a:schemeClr val="accent2"/>
                            </a:solidFill>
                            <a:latin typeface="Cambria Math" panose="02040503050406030204" pitchFamily="18" charset="0"/>
                          </a:rPr>
                          <m:t>′</m:t>
                        </m:r>
                      </m:sup>
                    </m:sSup>
                    <m:r>
                      <a:rPr lang="en-US" sz="3000" i="1">
                        <a:solidFill>
                          <a:schemeClr val="accent2"/>
                        </a:solidFill>
                        <a:latin typeface="Cambria Math" panose="02040503050406030204" pitchFamily="18" charset="0"/>
                      </a:rPr>
                      <m:t>)</m:t>
                    </m:r>
                  </m:oMath>
                </a14:m>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872778" y="892109"/>
                <a:ext cx="9903742" cy="5096203"/>
              </a:xfrm>
              <a:prstGeom prst="rect">
                <a:avLst/>
              </a:prstGeom>
              <a:blipFill>
                <a:blip r:embed="rId3"/>
                <a:stretch>
                  <a:fillRect l="-1231" t="-1196" b="-2751"/>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C004884D-5589-431D-866D-388B5B79754C}"/>
              </a:ext>
            </a:extLst>
          </p:cNvPr>
          <p:cNvCxnSpPr/>
          <p:nvPr/>
        </p:nvCxnSpPr>
        <p:spPr bwMode="auto">
          <a:xfrm flipV="1">
            <a:off x="6550990"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5" name="TextBox 4">
            <a:extLst>
              <a:ext uri="{FF2B5EF4-FFF2-40B4-BE49-F238E27FC236}">
                <a16:creationId xmlns:a16="http://schemas.microsoft.com/office/drawing/2014/main" id="{3F8E522B-12DD-4CBA-B342-99C940E2ED9B}"/>
              </a:ext>
            </a:extLst>
          </p:cNvPr>
          <p:cNvSpPr txBox="1"/>
          <p:nvPr/>
        </p:nvSpPr>
        <p:spPr>
          <a:xfrm>
            <a:off x="7464090" y="3091824"/>
            <a:ext cx="2077813" cy="523220"/>
          </a:xfrm>
          <a:prstGeom prst="rect">
            <a:avLst/>
          </a:prstGeom>
          <a:noFill/>
        </p:spPr>
        <p:txBody>
          <a:bodyPr wrap="none" rtlCol="0">
            <a:spAutoFit/>
          </a:bodyPr>
          <a:lstStyle/>
          <a:p>
            <a:r>
              <a:rPr lang="en-US"/>
              <a:t>In public key</a:t>
            </a:r>
          </a:p>
        </p:txBody>
      </p:sp>
      <p:cxnSp>
        <p:nvCxnSpPr>
          <p:cNvPr id="6" name="Straight Arrow Connector 5">
            <a:extLst>
              <a:ext uri="{FF2B5EF4-FFF2-40B4-BE49-F238E27FC236}">
                <a16:creationId xmlns:a16="http://schemas.microsoft.com/office/drawing/2014/main" id="{FEC4DFBC-197D-4449-83F2-FDE4EBCF1042}"/>
              </a:ext>
            </a:extLst>
          </p:cNvPr>
          <p:cNvCxnSpPr/>
          <p:nvPr/>
        </p:nvCxnSpPr>
        <p:spPr bwMode="auto">
          <a:xfrm flipV="1">
            <a:off x="7500538"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7AFF1286-5C43-4475-87A6-20DA059DE885}"/>
              </a:ext>
            </a:extLst>
          </p:cNvPr>
          <p:cNvSpPr txBox="1"/>
          <p:nvPr/>
        </p:nvSpPr>
        <p:spPr>
          <a:xfrm>
            <a:off x="5787755" y="3111564"/>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912500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27447" y="0"/>
            <a:ext cx="8654109"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31404" y="792088"/>
            <a:ext cx="9757084"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solidFill>
                  <a:srgbClr val="FF0000"/>
                </a:solidFill>
              </a:rPr>
              <a:t>NIST digital signature schemes</a:t>
            </a:r>
          </a:p>
          <a:p>
            <a:pPr lvl="1" eaLnBrk="1" hangingPunct="1">
              <a:spcBef>
                <a:spcPct val="25000"/>
              </a:spcBef>
            </a:pPr>
            <a:r>
              <a:rPr lang="en-US">
                <a:solidFill>
                  <a:srgbClr val="FF0000"/>
                </a:solidFill>
              </a:rPr>
              <a:t>RSASSA-PKCS, RSASSA-PSS</a:t>
            </a:r>
          </a:p>
          <a:p>
            <a:pPr lvl="1" eaLnBrk="1" hangingPunct="1">
              <a:spcBef>
                <a:spcPct val="25000"/>
              </a:spcBef>
            </a:pPr>
            <a:r>
              <a:rPr lang="en-US">
                <a:solidFill>
                  <a:srgbClr val="FF0000"/>
                </a:solidFill>
              </a:rPr>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65555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60648"/>
            <a:ext cx="8229600" cy="550652"/>
          </a:xfrm>
        </p:spPr>
        <p:txBody>
          <a:bodyPr wrap="square">
            <a:noAutofit/>
          </a:bodyPr>
          <a:lstStyle/>
          <a:p>
            <a:r>
              <a:rPr lang="en-US" altLang="en-US" sz="3600" spc="-450" dirty="0">
                <a:ea typeface="ヒラギノ角ゴ Pro W3" charset="-128"/>
              </a:rPr>
              <a:t>N I S </a:t>
            </a:r>
            <a:r>
              <a:rPr lang="en-US" altLang="en-US" sz="3600" dirty="0">
                <a:ea typeface="ヒラギノ角ゴ Pro W3" charset="-128"/>
              </a:rPr>
              <a:t>T Digital Signature Algorithm</a:t>
            </a:r>
            <a:endParaRPr lang="en-US" dirty="0"/>
          </a:p>
        </p:txBody>
      </p:sp>
      <p:sp>
        <p:nvSpPr>
          <p:cNvPr id="4" name="Content Placeholder 3"/>
          <p:cNvSpPr>
            <a:spLocks noGrp="1"/>
          </p:cNvSpPr>
          <p:nvPr>
            <p:ph idx="1"/>
          </p:nvPr>
        </p:nvSpPr>
        <p:spPr>
          <a:xfrm>
            <a:off x="623392" y="1052736"/>
            <a:ext cx="10385537" cy="2661312"/>
          </a:xfrm>
        </p:spPr>
        <p:txBody>
          <a:bodyPr/>
          <a:lstStyle/>
          <a:p>
            <a:r>
              <a:rPr lang="en-AU" sz="2400" dirty="0"/>
              <a:t>Published by </a:t>
            </a:r>
            <a:r>
              <a:rPr lang="en-AU" sz="2400" spc="-350" dirty="0"/>
              <a:t>N I S </a:t>
            </a:r>
            <a:r>
              <a:rPr lang="en-AU" sz="2400" dirty="0"/>
              <a:t>T as Federal Information Processing Standard </a:t>
            </a:r>
            <a:r>
              <a:rPr lang="en-AU" sz="2400" spc="-350" dirty="0"/>
              <a:t>F I P </a:t>
            </a:r>
            <a:r>
              <a:rPr lang="en-AU" sz="2400" dirty="0"/>
              <a:t>S 186 (1994)</a:t>
            </a:r>
          </a:p>
          <a:p>
            <a:pPr lvl="1"/>
            <a:r>
              <a:rPr lang="en-AU" sz="2400" dirty="0"/>
              <a:t>https://nvlpubs.nist.gov/nistpubs/Legacy/FIPS/fipspub186.pdf</a:t>
            </a:r>
          </a:p>
          <a:p>
            <a:pPr lvl="1"/>
            <a:r>
              <a:rPr lang="en-AU" sz="2400" dirty="0"/>
              <a:t>Makes use of the Secure Hash Algorithm (</a:t>
            </a:r>
            <a:r>
              <a:rPr lang="en-AU" sz="2400" spc="-350" dirty="0"/>
              <a:t>S H </a:t>
            </a:r>
            <a:r>
              <a:rPr lang="en-AU" sz="2400" dirty="0"/>
              <a:t>A)</a:t>
            </a:r>
          </a:p>
          <a:p>
            <a:r>
              <a:rPr lang="en-AU" sz="2400" dirty="0"/>
              <a:t>The latest version, </a:t>
            </a:r>
            <a:r>
              <a:rPr lang="en-AU" sz="2400" spc="-350" dirty="0"/>
              <a:t>F I P </a:t>
            </a:r>
            <a:r>
              <a:rPr lang="en-AU" sz="2400" dirty="0"/>
              <a:t>S 186-4 (2013)</a:t>
            </a:r>
          </a:p>
          <a:p>
            <a:pPr lvl="1" indent="-342900"/>
            <a:r>
              <a:rPr lang="en-AU" sz="2400" dirty="0"/>
              <a:t>https://nvlpubs.nist.gov/nistpubs/FIPS/NIST.FIPS.186-4.pdf</a:t>
            </a:r>
          </a:p>
          <a:p>
            <a:r>
              <a:rPr lang="en-AU" sz="2400" dirty="0"/>
              <a:t>Current version </a:t>
            </a:r>
            <a:r>
              <a:rPr lang="en-AU" sz="2400" spc="-350" dirty="0"/>
              <a:t>F I P </a:t>
            </a:r>
            <a:r>
              <a:rPr lang="en-AU" sz="2400" dirty="0"/>
              <a:t>S 186-5 (2023)</a:t>
            </a:r>
          </a:p>
          <a:p>
            <a:pPr lvl="1"/>
            <a:r>
              <a:rPr lang="en-AU" sz="2400" dirty="0"/>
              <a:t>https://csrc.nist.gov/publications/detail/fips/186/5/final</a:t>
            </a:r>
          </a:p>
          <a:p>
            <a:endParaRPr lang="en-AU" sz="2400" dirty="0"/>
          </a:p>
        </p:txBody>
      </p:sp>
      <p:sp>
        <p:nvSpPr>
          <p:cNvPr id="5" name="TextBox 4">
            <a:extLst>
              <a:ext uri="{FF2B5EF4-FFF2-40B4-BE49-F238E27FC236}">
                <a16:creationId xmlns:a16="http://schemas.microsoft.com/office/drawing/2014/main" id="{BC455118-5E1F-4AF0-00E0-087D4D437428}"/>
              </a:ext>
            </a:extLst>
          </p:cNvPr>
          <p:cNvSpPr txBox="1"/>
          <p:nvPr/>
        </p:nvSpPr>
        <p:spPr>
          <a:xfrm>
            <a:off x="767408" y="4869160"/>
            <a:ext cx="6097554" cy="523220"/>
          </a:xfrm>
          <a:prstGeom prst="rect">
            <a:avLst/>
          </a:prstGeom>
          <a:noFill/>
        </p:spPr>
        <p:txBody>
          <a:bodyPr wrap="square">
            <a:spAutoFit/>
          </a:bodyPr>
          <a:lstStyle/>
          <a:p>
            <a:r>
              <a:rPr lang="en-AU" sz="2800"/>
              <a:t> </a:t>
            </a:r>
            <a:r>
              <a:rPr lang="en-AU" sz="2800" spc="-350" dirty="0"/>
              <a:t>F I P </a:t>
            </a:r>
            <a:r>
              <a:rPr lang="en-AU" sz="2800"/>
              <a:t>S </a:t>
            </a:r>
            <a:r>
              <a:rPr lang="en-AU"/>
              <a:t>203, 204</a:t>
            </a:r>
            <a:r>
              <a:rPr lang="en-AU" sz="2800"/>
              <a:t> (2024)</a:t>
            </a:r>
            <a:endParaRPr lang="en-AU" sz="2800" dirty="0"/>
          </a:p>
        </p:txBody>
      </p:sp>
    </p:spTree>
    <p:extLst>
      <p:ext uri="{BB962C8B-B14F-4D97-AF65-F5344CB8AC3E}">
        <p14:creationId xmlns:p14="http://schemas.microsoft.com/office/powerpoint/2010/main" val="37750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379" y="-94132"/>
            <a:ext cx="8229600" cy="1097280"/>
          </a:xfrm>
        </p:spPr>
        <p:txBody>
          <a:bodyPr wrap="square">
            <a:noAutofit/>
          </a:bodyPr>
          <a:lstStyle/>
          <a:p>
            <a:r>
              <a:rPr lang="en-US" altLang="en-US" sz="3600" dirty="0">
                <a:ea typeface="ヒラギノ角ゴ Pro W3" charset="-128"/>
              </a:rPr>
              <a:t>Two Approaches to Digital Signatures</a:t>
            </a:r>
            <a:endParaRPr lang="en-US" dirty="0"/>
          </a:p>
        </p:txBody>
      </p:sp>
      <p:pic>
        <p:nvPicPr>
          <p:cNvPr id="7" name="Picture 2" descr="1. R S A approach: M passes through H then E, with input P R sub a, with output joining M to get M plus E(P R sub a, H(M)). M then goes through H while E goes through D, with input P U sub a, with outputs compared.&#10;2. D S A approach: M passes through H then Sig, with inputs k, P U sub G, and P R sub a. Output from Sig joins M to get M plus s and r. M then goes through H with output to V e r, with input s , r, P U sub G, and P U sub g. Output V e r is compared to r.&#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983432" y="1003148"/>
            <a:ext cx="9649071" cy="5306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5BF807D-6333-4830-8244-AF6DEA8449DD}"/>
                  </a:ext>
                </a:extLst>
              </p:cNvPr>
              <p:cNvSpPr txBox="1"/>
              <p:nvPr/>
            </p:nvSpPr>
            <p:spPr>
              <a:xfrm>
                <a:off x="8112225" y="3196602"/>
                <a:ext cx="2795509" cy="556434"/>
              </a:xfrm>
              <a:prstGeom prst="rect">
                <a:avLst/>
              </a:prstGeom>
              <a:noFill/>
            </p:spPr>
            <p:txBody>
              <a:bodyPr wrap="none" rtlCol="0">
                <a:spAutoFit/>
              </a:bodyPr>
              <a:lstStyle/>
              <a:p>
                <a:pPr marL="457200" indent="-457200">
                  <a:buFont typeface="Arial" panose="020B0604020202020204" pitchFamily="34" charset="0"/>
                  <a:buChar char="•"/>
                </a:pPr>
                <a:r>
                  <a:rPr lang="en-US"/>
                  <a:t>Finite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𝑝</m:t>
                        </m:r>
                      </m:sub>
                    </m:sSub>
                  </m:oMath>
                </a14:m>
                <a:r>
                  <a:rPr lang="en-US"/>
                  <a:t> </a:t>
                </a:r>
              </a:p>
            </p:txBody>
          </p:sp>
        </mc:Choice>
        <mc:Fallback xmlns="">
          <p:sp>
            <p:nvSpPr>
              <p:cNvPr id="3" name="TextBox 2">
                <a:extLst>
                  <a:ext uri="{FF2B5EF4-FFF2-40B4-BE49-F238E27FC236}">
                    <a16:creationId xmlns:a16="http://schemas.microsoft.com/office/drawing/2014/main" id="{85BF807D-6333-4830-8244-AF6DEA8449DD}"/>
                  </a:ext>
                </a:extLst>
              </p:cNvPr>
              <p:cNvSpPr txBox="1">
                <a:spLocks noRot="1" noChangeAspect="1" noMove="1" noResize="1" noEditPoints="1" noAdjustHandles="1" noChangeArrowheads="1" noChangeShapeType="1" noTextEdit="1"/>
              </p:cNvSpPr>
              <p:nvPr/>
            </p:nvSpPr>
            <p:spPr>
              <a:xfrm>
                <a:off x="8112225" y="3196602"/>
                <a:ext cx="2795509" cy="556434"/>
              </a:xfrm>
              <a:prstGeom prst="rect">
                <a:avLst/>
              </a:prstGeom>
              <a:blipFill>
                <a:blip r:embed="rId4"/>
                <a:stretch>
                  <a:fillRect l="-3930" t="-10870" b="-228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BA177C-7016-48E2-BDB8-36F6B27B1D29}"/>
                  </a:ext>
                </a:extLst>
              </p:cNvPr>
              <p:cNvSpPr txBox="1"/>
              <p:nvPr/>
            </p:nvSpPr>
            <p:spPr>
              <a:xfrm>
                <a:off x="8112225" y="3592646"/>
                <a:ext cx="2334293" cy="523220"/>
              </a:xfrm>
              <a:prstGeom prst="rect">
                <a:avLst/>
              </a:prstGeom>
              <a:noFill/>
            </p:spPr>
            <p:txBody>
              <a:bodyPr wrap="none" rtlCol="0">
                <a:spAutoFit/>
              </a:bodyPr>
              <a:lstStyle/>
              <a:p>
                <a:pPr marL="457200" indent="-457200">
                  <a:buFont typeface="Arial" panose="020B0604020202020204" pitchFamily="34" charset="0"/>
                  <a:buChar char="•"/>
                </a:pPr>
                <a:r>
                  <a:rPr lang="en-US"/>
                  <a:t>G</a:t>
                </a:r>
                <a14:m>
                  <m:oMath xmlns:m="http://schemas.openxmlformats.org/officeDocument/2006/math">
                    <m:r>
                      <m:rPr>
                        <m:sty m:val="p"/>
                      </m:rPr>
                      <a:rPr lang="en-US">
                        <a:latin typeface="Cambria Math" panose="02040503050406030204" pitchFamily="18" charset="0"/>
                      </a:rPr>
                      <m:t>roup</m:t>
                    </m:r>
                    <m:r>
                      <a:rPr lang="en-US">
                        <a:latin typeface="Cambria Math" panose="02040503050406030204" pitchFamily="18" charset="0"/>
                      </a:rPr>
                      <m:t> </m:t>
                    </m:r>
                    <m:r>
                      <m:rPr>
                        <m:sty m:val="p"/>
                      </m:rPr>
                      <a:rPr lang="en-US">
                        <a:latin typeface="Cambria Math" panose="02040503050406030204" pitchFamily="18" charset="0"/>
                      </a:rPr>
                      <m:t>ECC</m:t>
                    </m:r>
                  </m:oMath>
                </a14:m>
                <a:endParaRPr lang="en-US"/>
              </a:p>
            </p:txBody>
          </p:sp>
        </mc:Choice>
        <mc:Fallback xmlns="">
          <p:sp>
            <p:nvSpPr>
              <p:cNvPr id="5" name="TextBox 4">
                <a:extLst>
                  <a:ext uri="{FF2B5EF4-FFF2-40B4-BE49-F238E27FC236}">
                    <a16:creationId xmlns:a16="http://schemas.microsoft.com/office/drawing/2014/main" id="{38BA177C-7016-48E2-BDB8-36F6B27B1D29}"/>
                  </a:ext>
                </a:extLst>
              </p:cNvPr>
              <p:cNvSpPr txBox="1">
                <a:spLocks noRot="1" noChangeAspect="1" noMove="1" noResize="1" noEditPoints="1" noAdjustHandles="1" noChangeArrowheads="1" noChangeShapeType="1" noTextEdit="1"/>
              </p:cNvSpPr>
              <p:nvPr/>
            </p:nvSpPr>
            <p:spPr>
              <a:xfrm>
                <a:off x="8112225" y="3592646"/>
                <a:ext cx="2334293" cy="523220"/>
              </a:xfrm>
              <a:prstGeom prst="rect">
                <a:avLst/>
              </a:prstGeom>
              <a:blipFill>
                <a:blip r:embed="rId5"/>
                <a:stretch>
                  <a:fillRect l="-4700" t="-11628" b="-31395"/>
                </a:stretch>
              </a:blipFill>
            </p:spPr>
            <p:txBody>
              <a:bodyPr/>
              <a:lstStyle/>
              <a:p>
                <a:r>
                  <a:rPr lang="en-US">
                    <a:noFill/>
                  </a:rPr>
                  <a:t> </a:t>
                </a:r>
              </a:p>
            </p:txBody>
          </p:sp>
        </mc:Fallback>
      </mc:AlternateContent>
    </p:spTree>
    <p:extLst>
      <p:ext uri="{BB962C8B-B14F-4D97-AF65-F5344CB8AC3E}">
        <p14:creationId xmlns:p14="http://schemas.microsoft.com/office/powerpoint/2010/main" val="322599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415480" y="0"/>
            <a:ext cx="6840760" cy="828328"/>
          </a:xfrm>
        </p:spPr>
        <p:txBody>
          <a:bodyPr/>
          <a:lstStyle/>
          <a:p>
            <a:r>
              <a:rPr lang="en-US" altLang="en-US"/>
              <a:t>RSASSA </a:t>
            </a:r>
            <a:r>
              <a:rPr lang="en-US" altLang="en-US" dirty="0"/>
              <a:t>Signatures</a:t>
            </a:r>
            <a:endParaRPr lang="en-US" altLang="en-US" sz="2400" dirty="0"/>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type="body" idx="1"/>
              </p:nvPr>
            </p:nvSpPr>
            <p:spPr>
              <a:xfrm>
                <a:off x="335360" y="1491952"/>
                <a:ext cx="11856640" cy="5105400"/>
              </a:xfrm>
            </p:spPr>
            <p:txBody>
              <a:bodyPr/>
              <a:lstStyle/>
              <a:p>
                <a:r>
                  <a:rPr lang="en-US" altLang="en-US" dirty="0">
                    <a:sym typeface="Symbol" panose="05050102010706020507" pitchFamily="18" charset="2"/>
                  </a:rPr>
                  <a:t>Public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𝑛</m:t>
                    </m:r>
                    <m:r>
                      <a:rPr lang="en-US" altLang="en-US" i="1" dirty="0" err="1">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private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𝑑</m:t>
                    </m:r>
                  </m:oMath>
                </a14:m>
                <a:endParaRPr lang="en-US" altLang="en-US" dirty="0">
                  <a:sym typeface="Symbol" panose="05050102010706020507" pitchFamily="18" charset="2"/>
                </a:endParaRPr>
              </a:p>
              <a:p>
                <a:r>
                  <a:rPr lang="en-US" altLang="en-US" dirty="0">
                    <a:sym typeface="Symbol" panose="05050102010706020507" pitchFamily="18" charset="2"/>
                  </a:rPr>
                  <a:t>To sign message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dirty="0" smtClean="0">
                        <a:latin typeface="Cambria Math" panose="02040503050406030204" pitchFamily="18" charset="0"/>
                        <a:sym typeface="Symbol" panose="05050102010706020507" pitchFamily="18" charset="2"/>
                      </a:rPr>
                      <m:t> = </m:t>
                    </m:r>
                    <m:r>
                      <a:rPr lang="en-US" altLang="en-US" i="1" dirty="0" smtClean="0">
                        <a:latin typeface="Cambria Math" panose="02040503050406030204" pitchFamily="18" charset="0"/>
                        <a:sym typeface="Symbol" panose="05050102010706020507" pitchFamily="18" charset="2"/>
                      </a:rPr>
                      <m:t>h𝑎𝑠h</m:t>
                    </m:r>
                    <m:r>
                      <a:rPr lang="en-US" altLang="en-US" i="1" dirty="0" smtClean="0">
                        <a:latin typeface="Cambria Math" panose="02040503050406030204" pitchFamily="18" charset="0"/>
                        <a:sym typeface="Symbol" panose="05050102010706020507" pitchFamily="18" charset="2"/>
                      </a:rPr>
                      <m:t>(</m:t>
                    </m:r>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𝑚𝑜𝑑</m:t>
                    </m:r>
                    <m:r>
                      <a:rPr lang="en-US" altLang="en-US" i="1" dirty="0" smtClean="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𝑛</m:t>
                    </m:r>
                  </m:oMath>
                </a14:m>
                <a:endParaRPr lang="en-US" altLang="en-US" dirty="0">
                  <a:sym typeface="Symbol" panose="05050102010706020507" pitchFamily="18" charset="2"/>
                </a:endParaRPr>
              </a:p>
              <a:p>
                <a:pPr lvl="1"/>
                <a:r>
                  <a:rPr lang="en-US" altLang="en-US" dirty="0">
                    <a:sym typeface="Symbol" panose="05050102010706020507" pitchFamily="18" charset="2"/>
                  </a:rPr>
                  <a:t>Signing and encryption are the same mathematical operation in RSA</a:t>
                </a:r>
              </a:p>
              <a:p>
                <a:r>
                  <a:rPr lang="en-US" altLang="en-US" dirty="0">
                    <a:sym typeface="Symbol" panose="05050102010706020507" pitchFamily="18" charset="2"/>
                  </a:rPr>
                  <a:t>To verify signature s on message m’:   </a:t>
                </a:r>
              </a:p>
              <a:p>
                <a:pPr>
                  <a:buNone/>
                </a:pPr>
                <a:r>
                  <a:rPr lang="en-US" altLang="en-US" dirty="0">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oMath>
                </a14:m>
                <a:r>
                  <a:rPr lang="en-US" altLang="en-US" dirty="0">
                    <a:sym typeface="Symbol" panose="05050102010706020507" pitchFamily="18" charset="2"/>
                  </a:rPr>
                  <a:t> ? = </a:t>
                </a:r>
                <a14:m>
                  <m:oMath xmlns:m="http://schemas.openxmlformats.org/officeDocument/2006/math">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oMath>
                </a14:m>
                <a:endParaRPr lang="en-US" altLang="en-US" dirty="0">
                  <a:sym typeface="Symbol" panose="05050102010706020507" pitchFamily="18" charset="2"/>
                </a:endParaRPr>
              </a:p>
              <a:p>
                <a:pPr lvl="1"/>
                <a:r>
                  <a:rPr lang="en-US" altLang="en-US" dirty="0">
                    <a:sym typeface="Symbol" panose="05050102010706020507" pitchFamily="18" charset="2"/>
                  </a:rPr>
                  <a:t>Verification and </a:t>
                </a:r>
                <a:r>
                  <a:rPr lang="en-US" altLang="en-US" dirty="0" err="1">
                    <a:sym typeface="Symbol" panose="05050102010706020507" pitchFamily="18" charset="2"/>
                  </a:rPr>
                  <a:t>dencryption</a:t>
                </a:r>
                <a:r>
                  <a:rPr lang="en-US" altLang="en-US" dirty="0">
                    <a:sym typeface="Symbol" panose="05050102010706020507" pitchFamily="18" charset="2"/>
                  </a:rPr>
                  <a:t> are the same mathematical operation in RSA</a:t>
                </a:r>
              </a:p>
              <a:p>
                <a:r>
                  <a:rPr lang="en-US" altLang="en-US" dirty="0">
                    <a:sym typeface="Symbol" panose="05050102010706020507" pitchFamily="18" charset="2"/>
                  </a:rPr>
                  <a:t>Message must be padded and hashed (why?)</a:t>
                </a:r>
              </a:p>
            </p:txBody>
          </p:sp>
        </mc:Choice>
        <mc:Fallback xmlns="">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335360" y="1491952"/>
                <a:ext cx="11856640" cy="5105400"/>
              </a:xfrm>
              <a:blipFill>
                <a:blip r:embed="rId2"/>
                <a:stretch>
                  <a:fillRect l="-1645" t="-3226" r="-41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0FD519C-5502-43EF-888D-CD6F072763E5}"/>
              </a:ext>
            </a:extLst>
          </p:cNvPr>
          <p:cNvSpPr txBox="1"/>
          <p:nvPr/>
        </p:nvSpPr>
        <p:spPr>
          <a:xfrm>
            <a:off x="623392" y="764704"/>
            <a:ext cx="2634054" cy="646331"/>
          </a:xfrm>
          <a:prstGeom prst="rect">
            <a:avLst/>
          </a:prstGeom>
          <a:noFill/>
        </p:spPr>
        <p:txBody>
          <a:bodyPr wrap="none" rtlCol="0">
            <a:spAutoFit/>
          </a:bodyPr>
          <a:lstStyle/>
          <a:p>
            <a:r>
              <a:rPr lang="en-US" sz="3600" b="1" u="sng">
                <a:solidFill>
                  <a:srgbClr val="FF0000"/>
                </a:solidFill>
              </a:rPr>
              <a:t>Raw version</a:t>
            </a:r>
          </a:p>
        </p:txBody>
      </p:sp>
    </p:spTree>
    <p:extLst>
      <p:ext uri="{BB962C8B-B14F-4D97-AF65-F5344CB8AC3E}">
        <p14:creationId xmlns:p14="http://schemas.microsoft.com/office/powerpoint/2010/main" val="9082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271464" y="59960"/>
            <a:ext cx="6840760" cy="828328"/>
          </a:xfrm>
        </p:spPr>
        <p:txBody>
          <a:bodyPr/>
          <a:lstStyle/>
          <a:p>
            <a:r>
              <a:rPr lang="en-US" altLang="en-US"/>
              <a:t>RSASSA </a:t>
            </a:r>
            <a:r>
              <a:rPr lang="en-US" altLang="en-US" dirty="0"/>
              <a:t>Signatures</a:t>
            </a:r>
            <a:endParaRPr lang="en-US" altLang="en-US" sz="2400" dirty="0"/>
          </a:p>
        </p:txBody>
      </p:sp>
      <mc:AlternateContent xmlns:mc="http://schemas.openxmlformats.org/markup-compatibility/2006" xmlns:a14="http://schemas.microsoft.com/office/drawing/2010/main">
        <mc:Choice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type="body" idx="1"/>
              </p:nvPr>
            </p:nvSpPr>
            <p:spPr>
              <a:xfrm>
                <a:off x="623392" y="888770"/>
                <a:ext cx="10153128" cy="5105400"/>
              </a:xfrm>
            </p:spPr>
            <p:txBody>
              <a:bodyPr/>
              <a:lstStyle/>
              <a:p>
                <a:r>
                  <a:rPr lang="en-US" altLang="en-US">
                    <a:sym typeface="Symbol" panose="05050102010706020507" pitchFamily="18" charset="2"/>
                  </a:rPr>
                  <a:t>Padding </a:t>
                </a:r>
                <a14:m>
                  <m:oMath xmlns:m="http://schemas.openxmlformats.org/officeDocument/2006/math">
                    <m:r>
                      <a:rPr lang="en-US" altLang="en-US" i="1" dirty="0">
                        <a:latin typeface="Cambria Math" panose="02040503050406030204" pitchFamily="18" charset="0"/>
                        <a:sym typeface="Symbol" panose="05050102010706020507" pitchFamily="18" charset="2"/>
                      </a:rPr>
                      <m:t>𝑚</m:t>
                    </m:r>
                  </m:oMath>
                </a14:m>
                <a:endParaRPr lang="en-US" altLang="en-US" dirty="0">
                  <a:sym typeface="Symbol" panose="05050102010706020507" pitchFamily="18" charset="2"/>
                </a:endParaRPr>
              </a:p>
              <a:p>
                <a:pPr lvl="1"/>
                <a:r>
                  <a:rPr lang="en-US" altLang="en-US">
                    <a:sym typeface="Symbol" panose="05050102010706020507" pitchFamily="18" charset="2"/>
                  </a:rPr>
                  <a:t> Public-Key Cryptography Standards  PKCS </a:t>
                </a:r>
                <a:r>
                  <a:rPr lang="en-US"/>
                  <a:t>#1(v2.2):</a:t>
                </a:r>
              </a:p>
              <a:p>
                <a:pPr marL="457200" lvl="1" indent="0">
                  <a:buNone/>
                </a:pPr>
                <a:r>
                  <a:rPr lang="en-US"/>
                  <a:t> </a:t>
                </a:r>
                <a:r>
                  <a:rPr lang="en-US" b="1"/>
                  <a:t>RSASSA-PKCS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914400" lvl="2" indent="0">
                  <a:buNone/>
                </a:pPr>
                <a:endParaRPr lang="en-US" altLang="en-US">
                  <a:sym typeface="Symbol" panose="05050102010706020507" pitchFamily="18" charset="2"/>
                </a:endParaRPr>
              </a:p>
              <a:p>
                <a:pPr lvl="1"/>
                <a:r>
                  <a:rPr lang="en-US" altLang="en-US">
                    <a:sym typeface="Symbol" panose="05050102010706020507" pitchFamily="18" charset="2"/>
                  </a:rPr>
                  <a:t> Probabilistic Signature Scheme</a:t>
                </a:r>
              </a:p>
              <a:p>
                <a:pPr marL="457200" lvl="1" indent="0">
                  <a:buNone/>
                </a:pPr>
                <a:r>
                  <a:rPr lang="en-US">
                    <a:sym typeface="Symbol" panose="05050102010706020507" pitchFamily="18" charset="2"/>
                  </a:rPr>
                  <a:t> </a:t>
                </a:r>
                <a:r>
                  <a:rPr lang="en-US"/>
                  <a:t>RSASSA-PSS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457200" lvl="1" indent="0">
                  <a:buNone/>
                </a:pPr>
                <a:endParaRPr lang="en-US" altLang="en-US">
                  <a:sym typeface="Symbol" panose="05050102010706020507" pitchFamily="18" charset="2"/>
                </a:endParaRPr>
              </a:p>
            </p:txBody>
          </p:sp>
        </mc:Choice>
        <mc:Fallback xmlns="">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623392" y="888770"/>
                <a:ext cx="10153128" cy="5105400"/>
              </a:xfrm>
              <a:blipFill>
                <a:blip r:embed="rId3"/>
                <a:stretch>
                  <a:fillRect l="-1921" t="-3106"/>
                </a:stretch>
              </a:blipFill>
            </p:spPr>
            <p:txBody>
              <a:bodyPr/>
              <a:lstStyle/>
              <a:p>
                <a:r>
                  <a:rPr lang="en-US">
                    <a:noFill/>
                  </a:rPr>
                  <a:t> </a:t>
                </a:r>
              </a:p>
            </p:txBody>
          </p:sp>
        </mc:Fallback>
      </mc:AlternateContent>
    </p:spTree>
    <p:extLst>
      <p:ext uri="{BB962C8B-B14F-4D97-AF65-F5344CB8AC3E}">
        <p14:creationId xmlns:p14="http://schemas.microsoft.com/office/powerpoint/2010/main" val="397836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3143672" y="21498"/>
            <a:ext cx="6661248" cy="792163"/>
          </a:xfrm>
        </p:spPr>
        <p:txBody>
          <a:bodyPr/>
          <a:lstStyle/>
          <a:p>
            <a:pPr eaLnBrk="1" hangingPunct="1"/>
            <a:r>
              <a:rPr lang="en-US" altLang="en-US" dirty="0"/>
              <a:t>Textbooks and References</a:t>
            </a:r>
            <a:endParaRPr lang="en-GB" altLang="en-US" dirty="0"/>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dirty="0"/>
              <a:t>Text books</a:t>
            </a:r>
          </a:p>
          <a:p>
            <a:pPr marL="0" indent="0" eaLnBrk="1" hangingPunct="1">
              <a:spcBef>
                <a:spcPct val="25000"/>
              </a:spcBef>
              <a:buNone/>
            </a:pPr>
            <a:endParaRPr lang="en-US" altLang="en-US" dirty="0"/>
          </a:p>
          <a:p>
            <a:pPr marL="0" indent="0" eaLnBrk="1" hangingPunct="1">
              <a:spcBef>
                <a:spcPct val="25000"/>
              </a:spcBef>
              <a:buNone/>
            </a:pPr>
            <a:endParaRPr lang="en-GB" altLang="en-US" dirty="0"/>
          </a:p>
        </p:txBody>
      </p:sp>
      <p:sp>
        <p:nvSpPr>
          <p:cNvPr id="2" name="Rectangle 1">
            <a:extLst>
              <a:ext uri="{FF2B5EF4-FFF2-40B4-BE49-F238E27FC236}">
                <a16:creationId xmlns:a16="http://schemas.microsoft.com/office/drawing/2014/main" id="{2EC6BF2E-3E4F-4B44-9AB7-7782F5E6277D}"/>
              </a:ext>
            </a:extLst>
          </p:cNvPr>
          <p:cNvSpPr/>
          <p:nvPr/>
        </p:nvSpPr>
        <p:spPr>
          <a:xfrm>
            <a:off x="4655840" y="5370805"/>
            <a:ext cx="3089518" cy="400110"/>
          </a:xfrm>
          <a:prstGeom prst="rect">
            <a:avLst/>
          </a:prstGeom>
        </p:spPr>
        <p:txBody>
          <a:bodyPr wrap="square">
            <a:spAutoFit/>
          </a:bodyPr>
          <a:lstStyle/>
          <a:p>
            <a:r>
              <a:rPr lang="en-US" sz="2000" dirty="0">
                <a:latin typeface="Times New Roman" panose="02020603050405020304" pitchFamily="18" charset="0"/>
                <a:ea typeface="Times New Roman" panose="02020603050405020304" pitchFamily="18" charset="0"/>
              </a:rPr>
              <a:t>[1] Chapter 13.14</a:t>
            </a:r>
            <a:endParaRPr lang="en-US" sz="2000" dirty="0"/>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1" y="1727986"/>
            <a:ext cx="2665463" cy="347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199456" y="59960"/>
            <a:ext cx="6840760" cy="828328"/>
          </a:xfrm>
        </p:spPr>
        <p:txBody>
          <a:bodyPr/>
          <a:lstStyle/>
          <a:p>
            <a:r>
              <a:rPr lang="en-US" sz="3600"/>
              <a:t>RSASSA-PKCS</a:t>
            </a:r>
            <a:endParaRPr lang="en-US" altLang="en-US" sz="3600" dirty="0"/>
          </a:p>
        </p:txBody>
      </p:sp>
      <p:sp>
        <p:nvSpPr>
          <p:cNvPr id="4" name="Rectangle 3">
            <a:extLst>
              <a:ext uri="{FF2B5EF4-FFF2-40B4-BE49-F238E27FC236}">
                <a16:creationId xmlns:a16="http://schemas.microsoft.com/office/drawing/2014/main" id="{186622E1-EC11-4D4C-8C25-73AE78594FE3}"/>
              </a:ext>
            </a:extLst>
          </p:cNvPr>
          <p:cNvSpPr>
            <a:spLocks noChangeArrowheads="1"/>
          </p:cNvSpPr>
          <p:nvPr/>
        </p:nvSpPr>
        <p:spPr bwMode="auto">
          <a:xfrm>
            <a:off x="47328" y="2670083"/>
            <a:ext cx="105851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kumimoji="0" lang="en-US" altLang="en-US" sz="2600" b="0" i="0" u="none" strike="noStrike" cap="none" normalizeH="0" baseline="0">
                <a:ln>
                  <a:noFill/>
                </a:ln>
                <a:solidFill>
                  <a:srgbClr val="000000"/>
                </a:solidFill>
                <a:effectLst/>
                <a:latin typeface="Arial Unicode MS"/>
              </a:rPr>
              <a:t>EM = 0x00 || 0x01 || </a:t>
            </a:r>
            <a:r>
              <a:rPr lang="en-US" altLang="en-US">
                <a:solidFill>
                  <a:srgbClr val="000000"/>
                </a:solidFill>
                <a:latin typeface="Arial Unicode MS"/>
              </a:rPr>
              <a:t>0xff… 0xff</a:t>
            </a:r>
            <a:r>
              <a:rPr kumimoji="0" lang="en-US" altLang="en-US" sz="2600" b="0" i="0" u="none" strike="noStrike" cap="none" normalizeH="0" baseline="0">
                <a:ln>
                  <a:noFill/>
                </a:ln>
                <a:solidFill>
                  <a:srgbClr val="000000"/>
                </a:solidFill>
                <a:effectLst/>
                <a:latin typeface="Arial Unicode MS"/>
              </a:rPr>
              <a:t> || 0x00 || </a:t>
            </a:r>
            <a:r>
              <a:rPr lang="en-US" altLang="en-US">
                <a:solidFill>
                  <a:srgbClr val="FF0000"/>
                </a:solidFill>
                <a:latin typeface="Arial Unicode MS"/>
              </a:rPr>
              <a:t>DigestInfo value</a:t>
            </a:r>
            <a:r>
              <a:rPr lang="en-US" altLang="en-US" sz="2000">
                <a:solidFill>
                  <a:srgbClr val="FF0000"/>
                </a:solidFill>
              </a:rPr>
              <a:t> </a:t>
            </a:r>
            <a:r>
              <a:rPr kumimoji="0" lang="en-US" altLang="en-US" sz="2600" b="0" i="0" u="none" strike="noStrike" cap="none" normalizeH="0" baseline="0">
                <a:ln>
                  <a:noFill/>
                </a:ln>
                <a:solidFill>
                  <a:srgbClr val="FF0000"/>
                </a:solidFill>
                <a:effectLst/>
                <a:latin typeface="Arial Unicode MS"/>
              </a:rPr>
              <a:t>||H(M)</a:t>
            </a:r>
            <a:r>
              <a:rPr kumimoji="0" lang="en-US" altLang="en-US" sz="2600" b="0" i="0" u="none" strike="noStrike" cap="none" normalizeH="0" baseline="0">
                <a:ln>
                  <a:noFill/>
                </a:ln>
                <a:solidFill>
                  <a:srgbClr val="FF0000"/>
                </a:solidFill>
                <a:effectLst/>
              </a:rPr>
              <a:t> </a:t>
            </a:r>
            <a:endParaRPr kumimoji="0" lang="en-US" altLang="en-US" sz="2600" b="0" i="0" u="none" strike="noStrike" cap="none" normalizeH="0" baseline="0">
              <a:ln>
                <a:noFill/>
              </a:ln>
              <a:solidFill>
                <a:srgbClr val="FF0000"/>
              </a:solidFill>
              <a:effectLst/>
              <a:latin typeface="Arial" panose="020B0604020202020204" pitchFamily="34" charset="0"/>
            </a:endParaRPr>
          </a:p>
        </p:txBody>
      </p:sp>
      <p:sp>
        <p:nvSpPr>
          <p:cNvPr id="7" name="Rectangle 6">
            <a:extLst>
              <a:ext uri="{FF2B5EF4-FFF2-40B4-BE49-F238E27FC236}">
                <a16:creationId xmlns:a16="http://schemas.microsoft.com/office/drawing/2014/main" id="{37C2E139-D3D1-4400-B84B-564AD44C5413}"/>
              </a:ext>
            </a:extLst>
          </p:cNvPr>
          <p:cNvSpPr>
            <a:spLocks noChangeArrowheads="1"/>
          </p:cNvSpPr>
          <p:nvPr/>
        </p:nvSpPr>
        <p:spPr bwMode="auto">
          <a:xfrm>
            <a:off x="2324647" y="1379075"/>
            <a:ext cx="18937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000000"/>
                </a:solidFill>
                <a:effectLst/>
                <a:latin typeface="Arial Unicode MS"/>
              </a:rPr>
              <a:t>(M, emLen)</a:t>
            </a:r>
            <a:endParaRPr kumimoji="0" lang="en-US" altLang="en-US" sz="2600" b="0" i="0" u="none" strike="noStrike" cap="none" normalizeH="0" baseline="0">
              <a:ln>
                <a:noFill/>
              </a:ln>
              <a:solidFill>
                <a:schemeClr val="tx1"/>
              </a:solidFill>
              <a:effectLst/>
              <a:latin typeface="Arial" panose="020B0604020202020204" pitchFamily="34" charset="0"/>
            </a:endParaRPr>
          </a:p>
        </p:txBody>
      </p:sp>
      <p:sp>
        <p:nvSpPr>
          <p:cNvPr id="5" name="Arrow: Down 4">
            <a:extLst>
              <a:ext uri="{FF2B5EF4-FFF2-40B4-BE49-F238E27FC236}">
                <a16:creationId xmlns:a16="http://schemas.microsoft.com/office/drawing/2014/main" id="{6504CC38-0EDC-4CC4-94FF-2D754641DA30}"/>
              </a:ext>
            </a:extLst>
          </p:cNvPr>
          <p:cNvSpPr/>
          <p:nvPr/>
        </p:nvSpPr>
        <p:spPr bwMode="auto">
          <a:xfrm>
            <a:off x="2828703" y="1904805"/>
            <a:ext cx="442823" cy="66837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2" name="Rectangle 11">
            <a:extLst>
              <a:ext uri="{FF2B5EF4-FFF2-40B4-BE49-F238E27FC236}">
                <a16:creationId xmlns:a16="http://schemas.microsoft.com/office/drawing/2014/main" id="{EB791CD1-D94C-4FFE-BC08-6C7139878C87}"/>
              </a:ext>
            </a:extLst>
          </p:cNvPr>
          <p:cNvSpPr/>
          <p:nvPr/>
        </p:nvSpPr>
        <p:spPr>
          <a:xfrm>
            <a:off x="695400" y="3501479"/>
            <a:ext cx="11219666" cy="3046988"/>
          </a:xfrm>
          <a:prstGeom prst="rect">
            <a:avLst/>
          </a:prstGeom>
        </p:spPr>
        <p:txBody>
          <a:bodyPr wrap="square">
            <a:spAutoFit/>
          </a:bodyPr>
          <a:lstStyle/>
          <a:p>
            <a:r>
              <a:rPr lang="en-US" sz="2400"/>
              <a:t>MD2:     (0x)30 20 30 0c 06 08 2a 86 48 86 f7 0d 02 02 05 00 04 10 || H(M)</a:t>
            </a:r>
          </a:p>
          <a:p>
            <a:r>
              <a:rPr lang="en-US" sz="2400"/>
              <a:t>MD5:     (0x)30 20 30 0c 06 08 2a 86 48 86 f7 0d 02 05 05 00 04 10 || H(M)</a:t>
            </a:r>
          </a:p>
          <a:p>
            <a:r>
              <a:rPr lang="en-US" sz="2400"/>
              <a:t>SHA-1:   (0x)30 21 30 09 06 05 2b 0e 03 02 1a 05 00 04 14 || H(M)</a:t>
            </a:r>
          </a:p>
          <a:p>
            <a:r>
              <a:rPr lang="en-US" sz="2400"/>
              <a:t>SHA-224:  (0x)30 2d 30 0d 06 09 60 86 48 01 65 03 04 02 04 05 00 04 1c || H(M)</a:t>
            </a:r>
          </a:p>
          <a:p>
            <a:r>
              <a:rPr lang="en-US" sz="2400"/>
              <a:t>SHA-256: (0x)30 31 30 0d 06 09 60 86 48 01 65 03 04 02 01 05 00 04 20 || H(M)</a:t>
            </a:r>
          </a:p>
          <a:p>
            <a:r>
              <a:rPr lang="en-US" sz="2400"/>
              <a:t>SHA-384: (0x)30 41 30 0d 06 09 60 86 48 01 65 03 04 02 02 05 00 04 30 || H(M)</a:t>
            </a:r>
          </a:p>
          <a:p>
            <a:r>
              <a:rPr lang="en-US" sz="2400"/>
              <a:t>SHA-512: (0x)30 51 30 0d 06 09 60 86 48 01 65 03 04 02 03 05 00 04 40 || H(M)</a:t>
            </a:r>
          </a:p>
          <a:p>
            <a:r>
              <a:rPr lang="en-US" sz="2400"/>
              <a:t>SHA-512/224:  (0x)30 2d 30 0d 06 09 60 86 48 01 65 03 04 02 05 05 00 04 1c || H(M)</a:t>
            </a:r>
          </a:p>
        </p:txBody>
      </p:sp>
      <p:sp>
        <p:nvSpPr>
          <p:cNvPr id="6" name="Rectangle 5">
            <a:extLst>
              <a:ext uri="{FF2B5EF4-FFF2-40B4-BE49-F238E27FC236}">
                <a16:creationId xmlns:a16="http://schemas.microsoft.com/office/drawing/2014/main" id="{7A65B8E1-BD41-4A2F-8F6E-A5BB9FF4FF77}"/>
              </a:ext>
            </a:extLst>
          </p:cNvPr>
          <p:cNvSpPr/>
          <p:nvPr/>
        </p:nvSpPr>
        <p:spPr>
          <a:xfrm>
            <a:off x="-55223" y="838370"/>
            <a:ext cx="2954655" cy="523220"/>
          </a:xfrm>
          <a:prstGeom prst="rect">
            <a:avLst/>
          </a:prstGeom>
        </p:spPr>
        <p:txBody>
          <a:bodyPr wrap="none">
            <a:spAutoFit/>
          </a:bodyPr>
          <a:lstStyle/>
          <a:p>
            <a:pPr lvl="1"/>
            <a:r>
              <a:rPr lang="en-US" b="1"/>
              <a:t>PKCS padding</a:t>
            </a:r>
          </a:p>
        </p:txBody>
      </p:sp>
      <p:sp>
        <p:nvSpPr>
          <p:cNvPr id="13" name="Arrow: Down 12">
            <a:extLst>
              <a:ext uri="{FF2B5EF4-FFF2-40B4-BE49-F238E27FC236}">
                <a16:creationId xmlns:a16="http://schemas.microsoft.com/office/drawing/2014/main" id="{3B426266-3799-4821-AF2E-1830F0C3F60A}"/>
              </a:ext>
            </a:extLst>
          </p:cNvPr>
          <p:cNvSpPr/>
          <p:nvPr/>
        </p:nvSpPr>
        <p:spPr bwMode="auto">
          <a:xfrm>
            <a:off x="8688288" y="3078530"/>
            <a:ext cx="288032" cy="4861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9" name="Straight Arrow Connector 8">
            <a:extLst>
              <a:ext uri="{FF2B5EF4-FFF2-40B4-BE49-F238E27FC236}">
                <a16:creationId xmlns:a16="http://schemas.microsoft.com/office/drawing/2014/main" id="{BE370C7E-809B-4150-8B2C-837372D932D2}"/>
              </a:ext>
            </a:extLst>
          </p:cNvPr>
          <p:cNvCxnSpPr/>
          <p:nvPr/>
        </p:nvCxnSpPr>
        <p:spPr bwMode="auto">
          <a:xfrm>
            <a:off x="3575720" y="1904805"/>
            <a:ext cx="792088" cy="7652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Arrow: Right 14">
            <a:extLst>
              <a:ext uri="{FF2B5EF4-FFF2-40B4-BE49-F238E27FC236}">
                <a16:creationId xmlns:a16="http://schemas.microsoft.com/office/drawing/2014/main" id="{3D9920B0-334B-411B-A344-7401DDA87313}"/>
              </a:ext>
            </a:extLst>
          </p:cNvPr>
          <p:cNvSpPr/>
          <p:nvPr/>
        </p:nvSpPr>
        <p:spPr bwMode="auto">
          <a:xfrm>
            <a:off x="9768408" y="2760592"/>
            <a:ext cx="538318" cy="2942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54ECD0AD-1A18-4146-9B22-0D8C3636D4DA}"/>
              </a:ext>
            </a:extLst>
          </p:cNvPr>
          <p:cNvSpPr txBox="1"/>
          <p:nvPr/>
        </p:nvSpPr>
        <p:spPr>
          <a:xfrm>
            <a:off x="10272464" y="2641343"/>
            <a:ext cx="2118913" cy="523220"/>
          </a:xfrm>
          <a:prstGeom prst="rect">
            <a:avLst/>
          </a:prstGeom>
          <a:noFill/>
        </p:spPr>
        <p:txBody>
          <a:bodyPr wrap="none" rtlCol="0">
            <a:spAutoFit/>
          </a:bodyPr>
          <a:lstStyle/>
          <a:p>
            <a:r>
              <a:rPr lang="en-US"/>
              <a:t>RSA encrypt </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9395912-BAE9-4F10-9869-6418A6B94EF6}"/>
                  </a:ext>
                </a:extLst>
              </p:cNvPr>
              <p:cNvSpPr txBox="1"/>
              <p:nvPr/>
            </p:nvSpPr>
            <p:spPr>
              <a:xfrm>
                <a:off x="10020043" y="3068960"/>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xmlns="">
          <p:sp>
            <p:nvSpPr>
              <p:cNvPr id="17" name="TextBox 16">
                <a:extLst>
                  <a:ext uri="{FF2B5EF4-FFF2-40B4-BE49-F238E27FC236}">
                    <a16:creationId xmlns:a16="http://schemas.microsoft.com/office/drawing/2014/main" id="{C9395912-BAE9-4F10-9869-6418A6B94EF6}"/>
                  </a:ext>
                </a:extLst>
              </p:cNvPr>
              <p:cNvSpPr txBox="1">
                <a:spLocks noRot="1" noChangeAspect="1" noMove="1" noResize="1" noEditPoints="1" noAdjustHandles="1" noChangeArrowheads="1" noChangeShapeType="1" noTextEdit="1"/>
              </p:cNvSpPr>
              <p:nvPr/>
            </p:nvSpPr>
            <p:spPr>
              <a:xfrm>
                <a:off x="10020043" y="3068960"/>
                <a:ext cx="2290755" cy="52322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725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860" y="185882"/>
            <a:ext cx="7618040" cy="455830"/>
          </a:xfrm>
        </p:spPr>
        <p:txBody>
          <a:bodyPr wrap="square">
            <a:noAutofit/>
          </a:bodyPr>
          <a:lstStyle/>
          <a:p>
            <a:r>
              <a:rPr lang="en-US" sz="3600"/>
              <a:t>RSASSA-PSS </a:t>
            </a:r>
            <a:r>
              <a:rPr lang="en-US" altLang="en-US" sz="3600">
                <a:ea typeface="ヒラギノ角ゴ Pro W3" charset="-128"/>
              </a:rPr>
              <a:t>Encoding</a:t>
            </a:r>
            <a:endParaRPr lang="en-US" dirty="0"/>
          </a:p>
        </p:txBody>
      </p:sp>
      <p:pic>
        <p:nvPicPr>
          <p:cNvPr id="7" name="Picture 2" descr="M passes through Hash to get m Hash within M prime=padding sub 1, m Hash, and salt, which then passes through another hash., with output H and output through M G F. M G F and D B=padding sub 2 and salt are inputs for X O R, with output masked D B within E M, which includes hash output H and b c."/>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883522" y="933711"/>
            <a:ext cx="6147822" cy="5447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1">
            <a:extLst>
              <a:ext uri="{FF2B5EF4-FFF2-40B4-BE49-F238E27FC236}">
                <a16:creationId xmlns:a16="http://schemas.microsoft.com/office/drawing/2014/main" id="{8A936231-D749-4BC5-98C2-735764ABE002}"/>
              </a:ext>
            </a:extLst>
          </p:cNvPr>
          <p:cNvSpPr>
            <a:spLocks noChangeArrowheads="1"/>
          </p:cNvSpPr>
          <p:nvPr/>
        </p:nvSpPr>
        <p:spPr bwMode="auto">
          <a:xfrm>
            <a:off x="2005105" y="2043714"/>
            <a:ext cx="34198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(0x)00 00 00 00 00 00 00 00</a:t>
            </a:r>
            <a:r>
              <a:rPr lang="en-US" altLang="en-US" sz="2000"/>
              <a:t> </a:t>
            </a:r>
            <a:endParaRPr lang="en-US" altLang="en-US" sz="2000">
              <a:latin typeface="Arial" panose="020B0604020202020204" pitchFamily="34" charset="0"/>
            </a:endParaRPr>
          </a:p>
        </p:txBody>
      </p:sp>
      <p:sp>
        <p:nvSpPr>
          <p:cNvPr id="5" name="Rectangle 1">
            <a:extLst>
              <a:ext uri="{FF2B5EF4-FFF2-40B4-BE49-F238E27FC236}">
                <a16:creationId xmlns:a16="http://schemas.microsoft.com/office/drawing/2014/main" id="{C8957A10-2311-477C-AEDE-17684501FC76}"/>
              </a:ext>
            </a:extLst>
          </p:cNvPr>
          <p:cNvSpPr>
            <a:spLocks noChangeArrowheads="1"/>
          </p:cNvSpPr>
          <p:nvPr/>
        </p:nvSpPr>
        <p:spPr bwMode="auto">
          <a:xfrm>
            <a:off x="6541610" y="4996042"/>
            <a:ext cx="13399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(0x)bc</a:t>
            </a:r>
            <a:endParaRPr lang="en-US" altLang="en-US" sz="2000">
              <a:latin typeface="Arial" panose="020B0604020202020204" pitchFamily="34" charset="0"/>
            </a:endParaRPr>
          </a:p>
        </p:txBody>
      </p:sp>
      <p:sp>
        <p:nvSpPr>
          <p:cNvPr id="4" name="Rectangle 3">
            <a:extLst>
              <a:ext uri="{FF2B5EF4-FFF2-40B4-BE49-F238E27FC236}">
                <a16:creationId xmlns:a16="http://schemas.microsoft.com/office/drawing/2014/main" id="{484D3AAA-22AC-4373-B4E5-4381610A40D0}"/>
              </a:ext>
            </a:extLst>
          </p:cNvPr>
          <p:cNvSpPr/>
          <p:nvPr/>
        </p:nvSpPr>
        <p:spPr>
          <a:xfrm>
            <a:off x="1977438" y="3281776"/>
            <a:ext cx="2169184" cy="461665"/>
          </a:xfrm>
          <a:prstGeom prst="rect">
            <a:avLst/>
          </a:prstGeom>
        </p:spPr>
        <p:txBody>
          <a:bodyPr wrap="none">
            <a:spAutoFit/>
          </a:bodyPr>
          <a:lstStyle/>
          <a:p>
            <a:r>
              <a:rPr lang="en-US" altLang="en-US" sz="2400">
                <a:solidFill>
                  <a:srgbClr val="000000"/>
                </a:solidFill>
                <a:latin typeface="Arial Unicode MS"/>
              </a:rPr>
              <a:t>(0x) 00 ..00 01</a:t>
            </a:r>
            <a:endParaRPr lang="en-US" sz="2400"/>
          </a:p>
        </p:txBody>
      </p:sp>
      <p:sp>
        <p:nvSpPr>
          <p:cNvPr id="6" name="Arrow: Right 5">
            <a:extLst>
              <a:ext uri="{FF2B5EF4-FFF2-40B4-BE49-F238E27FC236}">
                <a16:creationId xmlns:a16="http://schemas.microsoft.com/office/drawing/2014/main" id="{933EBC63-E055-4F7A-8A3C-F4167519303D}"/>
              </a:ext>
            </a:extLst>
          </p:cNvPr>
          <p:cNvSpPr/>
          <p:nvPr/>
        </p:nvSpPr>
        <p:spPr bwMode="auto">
          <a:xfrm>
            <a:off x="7847218" y="5754288"/>
            <a:ext cx="819230" cy="30777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55E4E67-D521-45D7-A0DF-FCDA8F3783E4}"/>
              </a:ext>
            </a:extLst>
          </p:cNvPr>
          <p:cNvSpPr txBox="1"/>
          <p:nvPr/>
        </p:nvSpPr>
        <p:spPr>
          <a:xfrm>
            <a:off x="7289441" y="5303818"/>
            <a:ext cx="2118913" cy="523220"/>
          </a:xfrm>
          <a:prstGeom prst="rect">
            <a:avLst/>
          </a:prstGeom>
          <a:noFill/>
        </p:spPr>
        <p:txBody>
          <a:bodyPr wrap="none" rtlCol="0">
            <a:spAutoFit/>
          </a:bodyPr>
          <a:lstStyle/>
          <a:p>
            <a:r>
              <a:rPr lang="en-US"/>
              <a:t>RSA encrypt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377519A-2144-4CA2-824E-F434DDA82A5A}"/>
                  </a:ext>
                </a:extLst>
              </p:cNvPr>
              <p:cNvSpPr txBox="1"/>
              <p:nvPr/>
            </p:nvSpPr>
            <p:spPr>
              <a:xfrm>
                <a:off x="9098542" y="5646565"/>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xmlns="">
          <p:sp>
            <p:nvSpPr>
              <p:cNvPr id="9" name="TextBox 8">
                <a:extLst>
                  <a:ext uri="{FF2B5EF4-FFF2-40B4-BE49-F238E27FC236}">
                    <a16:creationId xmlns:a16="http://schemas.microsoft.com/office/drawing/2014/main" id="{8377519A-2144-4CA2-824E-F434DDA82A5A}"/>
                  </a:ext>
                </a:extLst>
              </p:cNvPr>
              <p:cNvSpPr txBox="1">
                <a:spLocks noRot="1" noChangeAspect="1" noMove="1" noResize="1" noEditPoints="1" noAdjustHandles="1" noChangeArrowheads="1" noChangeShapeType="1" noTextEdit="1"/>
              </p:cNvSpPr>
              <p:nvPr/>
            </p:nvSpPr>
            <p:spPr>
              <a:xfrm>
                <a:off x="9098542" y="5646565"/>
                <a:ext cx="2290755" cy="523220"/>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11BADE64-EC28-4934-9759-61B6FD54A197}"/>
              </a:ext>
            </a:extLst>
          </p:cNvPr>
          <p:cNvSpPr/>
          <p:nvPr/>
        </p:nvSpPr>
        <p:spPr>
          <a:xfrm>
            <a:off x="335360" y="845244"/>
            <a:ext cx="3422732" cy="523220"/>
          </a:xfrm>
          <a:prstGeom prst="rect">
            <a:avLst/>
          </a:prstGeom>
        </p:spPr>
        <p:txBody>
          <a:bodyPr wrap="none">
            <a:spAutoFit/>
          </a:bodyPr>
          <a:lstStyle/>
          <a:p>
            <a:r>
              <a:rPr lang="en-US" altLang="en-US">
                <a:sym typeface="Symbol" panose="05050102010706020507" pitchFamily="18" charset="2"/>
              </a:rPr>
              <a:t> Probabilistic padding </a:t>
            </a:r>
            <a:endParaRPr lang="en-US"/>
          </a:p>
        </p:txBody>
      </p:sp>
      <p:sp>
        <p:nvSpPr>
          <p:cNvPr id="11" name="TextBox 10">
            <a:extLst>
              <a:ext uri="{FF2B5EF4-FFF2-40B4-BE49-F238E27FC236}">
                <a16:creationId xmlns:a16="http://schemas.microsoft.com/office/drawing/2014/main" id="{8FB8097F-743C-4F1C-ABC1-4D7C02E7C739}"/>
              </a:ext>
            </a:extLst>
          </p:cNvPr>
          <p:cNvSpPr txBox="1"/>
          <p:nvPr/>
        </p:nvSpPr>
        <p:spPr>
          <a:xfrm>
            <a:off x="211429" y="4794915"/>
            <a:ext cx="3344185" cy="523220"/>
          </a:xfrm>
          <a:prstGeom prst="rect">
            <a:avLst/>
          </a:prstGeom>
          <a:noFill/>
        </p:spPr>
        <p:txBody>
          <a:bodyPr wrap="none" rtlCol="0">
            <a:spAutoFit/>
          </a:bodyPr>
          <a:lstStyle/>
          <a:p>
            <a:r>
              <a:rPr lang="en-US"/>
              <a:t>MGF: a hash function</a:t>
            </a:r>
          </a:p>
        </p:txBody>
      </p:sp>
    </p:spTree>
    <p:extLst>
      <p:ext uri="{BB962C8B-B14F-4D97-AF65-F5344CB8AC3E}">
        <p14:creationId xmlns:p14="http://schemas.microsoft.com/office/powerpoint/2010/main" val="207729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91723"/>
            <a:ext cx="7776864" cy="484342"/>
          </a:xfrm>
        </p:spPr>
        <p:txBody>
          <a:bodyPr wrap="square">
            <a:noAutofit/>
          </a:bodyPr>
          <a:lstStyle/>
          <a:p>
            <a:r>
              <a:rPr lang="en-US" altLang="en-US" spc="-450" dirty="0">
                <a:ea typeface="ヒラギノ角ゴ Pro W3" charset="-128"/>
              </a:rPr>
              <a:t>R </a:t>
            </a:r>
            <a:r>
              <a:rPr lang="en-US" altLang="en-US" spc="-450">
                <a:ea typeface="ヒラギノ角ゴ Pro W3" charset="-128"/>
              </a:rPr>
              <a:t>S </a:t>
            </a:r>
            <a:r>
              <a:rPr lang="en-US" altLang="en-US">
                <a:latin typeface="+mj-lt"/>
                <a:ea typeface="ヒラギノ角ゴ Pro W3" charset="-128"/>
              </a:rPr>
              <a:t>A</a:t>
            </a:r>
            <a:r>
              <a:rPr lang="en-US"/>
              <a:t>SSA</a:t>
            </a:r>
            <a:r>
              <a:rPr lang="en-US" altLang="en-US">
                <a:latin typeface="+mj-lt"/>
                <a:ea typeface="ヒラギノ角ゴ Pro W3" charset="-128"/>
              </a:rPr>
              <a:t>-</a:t>
            </a:r>
            <a:r>
              <a:rPr lang="en-US" altLang="en-US" spc="-450">
                <a:ea typeface="ヒラギノ角ゴ Pro W3" charset="-128"/>
              </a:rPr>
              <a:t>P </a:t>
            </a:r>
            <a:r>
              <a:rPr lang="en-US" altLang="en-US" spc="-450" dirty="0">
                <a:ea typeface="ヒラギノ角ゴ Pro W3" charset="-128"/>
              </a:rPr>
              <a:t>S </a:t>
            </a:r>
            <a:r>
              <a:rPr lang="en-US" altLang="en-US" err="1">
                <a:latin typeface="+mj-lt"/>
                <a:ea typeface="ヒラギノ角ゴ Pro W3" charset="-128"/>
              </a:rPr>
              <a:t>S</a:t>
            </a:r>
            <a:r>
              <a:rPr lang="en-US" altLang="en-US">
                <a:latin typeface="+mj-lt"/>
                <a:ea typeface="ヒラギノ角ゴ Pro W3" charset="-128"/>
              </a:rPr>
              <a:t> verifying</a:t>
            </a:r>
            <a:endParaRPr lang="en-US" sz="3600" dirty="0"/>
          </a:p>
        </p:txBody>
      </p:sp>
      <p:pic>
        <p:nvPicPr>
          <p:cNvPr id="7" name="Picture 2" descr="M passes through Hash to get m Hash. E M=masked D B, H, and b c has H passing through M G F to get d b Mask, which joins masked D B as inputs for X O R. Output X O R is part of D B with salt. Outputs m Hash and salt are part of M prime along with padding sub 1. From M prime, m Hash is input for Hash with output H prime."/>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367808" y="980728"/>
            <a:ext cx="5561018" cy="5431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Right 3">
            <a:extLst>
              <a:ext uri="{FF2B5EF4-FFF2-40B4-BE49-F238E27FC236}">
                <a16:creationId xmlns:a16="http://schemas.microsoft.com/office/drawing/2014/main" id="{38B53613-A477-47F9-99F1-BBD537CF3306}"/>
              </a:ext>
            </a:extLst>
          </p:cNvPr>
          <p:cNvSpPr/>
          <p:nvPr/>
        </p:nvSpPr>
        <p:spPr bwMode="auto">
          <a:xfrm rot="5400000">
            <a:off x="7918070" y="1240120"/>
            <a:ext cx="564469" cy="4469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D92E9B5C-607E-4EE6-8C63-89A5610794EE}"/>
              </a:ext>
            </a:extLst>
          </p:cNvPr>
          <p:cNvSpPr txBox="1"/>
          <p:nvPr/>
        </p:nvSpPr>
        <p:spPr>
          <a:xfrm>
            <a:off x="8616391" y="1059411"/>
            <a:ext cx="2029145" cy="523220"/>
          </a:xfrm>
          <a:prstGeom prst="rect">
            <a:avLst/>
          </a:prstGeom>
          <a:noFill/>
        </p:spPr>
        <p:txBody>
          <a:bodyPr wrap="none" rtlCol="0">
            <a:spAutoFit/>
          </a:bodyPr>
          <a:lstStyle/>
          <a:p>
            <a:r>
              <a:rPr lang="en-US"/>
              <a:t>RSA decrypt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995F986-5380-4BFE-865A-7BD2778F0B73}"/>
                  </a:ext>
                </a:extLst>
              </p:cNvPr>
              <p:cNvSpPr txBox="1"/>
              <p:nvPr/>
            </p:nvSpPr>
            <p:spPr>
              <a:xfrm>
                <a:off x="442803" y="1067823"/>
                <a:ext cx="14136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m:oMathPara>
                </a14:m>
                <a:endParaRPr lang="en-US"/>
              </a:p>
            </p:txBody>
          </p:sp>
        </mc:Choice>
        <mc:Fallback xmlns="">
          <p:sp>
            <p:nvSpPr>
              <p:cNvPr id="6" name="TextBox 5">
                <a:extLst>
                  <a:ext uri="{FF2B5EF4-FFF2-40B4-BE49-F238E27FC236}">
                    <a16:creationId xmlns:a16="http://schemas.microsoft.com/office/drawing/2014/main" id="{5995F986-5380-4BFE-865A-7BD2778F0B73}"/>
                  </a:ext>
                </a:extLst>
              </p:cNvPr>
              <p:cNvSpPr txBox="1">
                <a:spLocks noRot="1" noChangeAspect="1" noMove="1" noResize="1" noEditPoints="1" noAdjustHandles="1" noChangeArrowheads="1" noChangeShapeType="1" noTextEdit="1"/>
              </p:cNvSpPr>
              <p:nvPr/>
            </p:nvSpPr>
            <p:spPr>
              <a:xfrm>
                <a:off x="442803" y="1067823"/>
                <a:ext cx="141365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5F7A451-F5A2-4C2B-8E92-B37CA54C91FD}"/>
                  </a:ext>
                </a:extLst>
              </p:cNvPr>
              <p:cNvSpPr/>
              <p:nvPr/>
            </p:nvSpPr>
            <p:spPr>
              <a:xfrm>
                <a:off x="5465500" y="1011969"/>
                <a:ext cx="556426" cy="49244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𝑀</m:t>
                          </m:r>
                        </m:e>
                        <m:sup>
                          <m:r>
                            <a:rPr lang="en-US" sz="2600" i="1">
                              <a:latin typeface="Cambria Math" panose="02040503050406030204" pitchFamily="18" charset="0"/>
                            </a:rPr>
                            <m:t>∗</m:t>
                          </m:r>
                        </m:sup>
                      </m:sSup>
                    </m:oMath>
                  </m:oMathPara>
                </a14:m>
                <a:endParaRPr lang="en-US" sz="2600"/>
              </a:p>
            </p:txBody>
          </p:sp>
        </mc:Choice>
        <mc:Fallback xmlns="">
          <p:sp>
            <p:nvSpPr>
              <p:cNvPr id="3" name="Rectangle 2">
                <a:extLst>
                  <a:ext uri="{FF2B5EF4-FFF2-40B4-BE49-F238E27FC236}">
                    <a16:creationId xmlns:a16="http://schemas.microsoft.com/office/drawing/2014/main" id="{95F7A451-F5A2-4C2B-8E92-B37CA54C91FD}"/>
                  </a:ext>
                </a:extLst>
              </p:cNvPr>
              <p:cNvSpPr>
                <a:spLocks noRot="1" noChangeAspect="1" noMove="1" noResize="1" noEditPoints="1" noAdjustHandles="1" noChangeArrowheads="1" noChangeShapeType="1" noTextEdit="1"/>
              </p:cNvSpPr>
              <p:nvPr/>
            </p:nvSpPr>
            <p:spPr>
              <a:xfrm>
                <a:off x="5465500" y="1011969"/>
                <a:ext cx="556426"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63DA07E-AB13-45EE-8ED2-CA9227E3728D}"/>
                  </a:ext>
                </a:extLst>
              </p:cNvPr>
              <p:cNvSpPr/>
              <p:nvPr/>
            </p:nvSpPr>
            <p:spPr>
              <a:xfrm>
                <a:off x="7976847" y="658123"/>
                <a:ext cx="44691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a:p>
            </p:txBody>
          </p:sp>
        </mc:Choice>
        <mc:Fallback xmlns="">
          <p:sp>
            <p:nvSpPr>
              <p:cNvPr id="8" name="Rectangle 7">
                <a:extLst>
                  <a:ext uri="{FF2B5EF4-FFF2-40B4-BE49-F238E27FC236}">
                    <a16:creationId xmlns:a16="http://schemas.microsoft.com/office/drawing/2014/main" id="{963DA07E-AB13-45EE-8ED2-CA9227E3728D}"/>
                  </a:ext>
                </a:extLst>
              </p:cNvPr>
              <p:cNvSpPr>
                <a:spLocks noRot="1" noChangeAspect="1" noMove="1" noResize="1" noEditPoints="1" noAdjustHandles="1" noChangeArrowheads="1" noChangeShapeType="1" noTextEdit="1"/>
              </p:cNvSpPr>
              <p:nvPr/>
            </p:nvSpPr>
            <p:spPr>
              <a:xfrm>
                <a:off x="7976847" y="658123"/>
                <a:ext cx="446917" cy="523220"/>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5B3B036-371F-46B5-A623-7E06F04BED3B}"/>
              </a:ext>
            </a:extLst>
          </p:cNvPr>
          <p:cNvSpPr txBox="1"/>
          <p:nvPr/>
        </p:nvSpPr>
        <p:spPr>
          <a:xfrm>
            <a:off x="623392" y="2132856"/>
            <a:ext cx="3581430" cy="523220"/>
          </a:xfrm>
          <a:prstGeom prst="rect">
            <a:avLst/>
          </a:prstGeom>
          <a:noFill/>
        </p:spPr>
        <p:txBody>
          <a:bodyPr wrap="none" rtlCol="0">
            <a:spAutoFit/>
          </a:bodyPr>
          <a:lstStyle/>
          <a:p>
            <a:r>
              <a:rPr lang="en-US"/>
              <a:t>H(M*)=?H(M)=mHash</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7289D9A-1054-4D7A-A4C4-6082AF465857}"/>
                  </a:ext>
                </a:extLst>
              </p:cNvPr>
              <p:cNvSpPr/>
              <p:nvPr/>
            </p:nvSpPr>
            <p:spPr>
              <a:xfrm>
                <a:off x="4400792" y="2936557"/>
                <a:ext cx="556426"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600" b="0" i="1" smtClean="0">
                          <a:solidFill>
                            <a:srgbClr val="FF0000"/>
                          </a:solidFill>
                          <a:latin typeface="Cambria Math" panose="02040503050406030204" pitchFamily="18" charset="0"/>
                        </a:rPr>
                        <m:t>?</m:t>
                      </m:r>
                    </m:oMath>
                  </m:oMathPara>
                </a14:m>
                <a:endParaRPr lang="en-US" sz="2600">
                  <a:solidFill>
                    <a:srgbClr val="FF0000"/>
                  </a:solidFill>
                </a:endParaRPr>
              </a:p>
            </p:txBody>
          </p:sp>
        </mc:Choice>
        <mc:Fallback xmlns="">
          <p:sp>
            <p:nvSpPr>
              <p:cNvPr id="10" name="Rectangle 9">
                <a:extLst>
                  <a:ext uri="{FF2B5EF4-FFF2-40B4-BE49-F238E27FC236}">
                    <a16:creationId xmlns:a16="http://schemas.microsoft.com/office/drawing/2014/main" id="{E7289D9A-1054-4D7A-A4C4-6082AF465857}"/>
                  </a:ext>
                </a:extLst>
              </p:cNvPr>
              <p:cNvSpPr>
                <a:spLocks noRot="1" noChangeAspect="1" noMove="1" noResize="1" noEditPoints="1" noAdjustHandles="1" noChangeArrowheads="1" noChangeShapeType="1" noTextEdit="1"/>
              </p:cNvSpPr>
              <p:nvPr/>
            </p:nvSpPr>
            <p:spPr>
              <a:xfrm>
                <a:off x="4400792" y="2936557"/>
                <a:ext cx="556426" cy="49244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520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solidFill>
                  <a:srgbClr val="FF0000"/>
                </a:solidFill>
              </a:rPr>
              <a:t>DSA,</a:t>
            </a:r>
            <a:r>
              <a:rPr lang="en-US"/>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3494090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6757"/>
            <a:ext cx="8229600" cy="1097280"/>
          </a:xfrm>
        </p:spPr>
        <p:txBody>
          <a:bodyPr wrap="square">
            <a:noAutofit/>
          </a:bodyPr>
          <a:lstStyle/>
          <a:p>
            <a:r>
              <a:rPr lang="en-US" altLang="en-US" sz="3600" dirty="0">
                <a:ea typeface="ヒラギノ角ゴ Pro W3" charset="-128"/>
              </a:rPr>
              <a:t>The Digital Signature Algorithm (</a:t>
            </a:r>
            <a:r>
              <a:rPr lang="en-US" altLang="en-US" sz="3600" spc="-450" dirty="0">
                <a:ea typeface="ヒラギノ角ゴ Pro W3" charset="-128"/>
              </a:rPr>
              <a:t>D S </a:t>
            </a:r>
            <a:r>
              <a:rPr lang="en-US" altLang="en-US" sz="3600" dirty="0">
                <a:ea typeface="ヒラギノ角ゴ Pro W3" charset="-128"/>
              </a:rPr>
              <a:t>A)</a:t>
            </a:r>
            <a:endParaRPr lang="en-US" dirty="0"/>
          </a:p>
        </p:txBody>
      </p:sp>
      <p:pic>
        <p:nvPicPr>
          <p:cNvPr id="5" name="Picture 4">
            <a:extLst>
              <a:ext uri="{FF2B5EF4-FFF2-40B4-BE49-F238E27FC236}">
                <a16:creationId xmlns:a16="http://schemas.microsoft.com/office/drawing/2014/main" id="{65995DF9-5FFD-48B2-A3C6-ED333953A265}"/>
              </a:ext>
            </a:extLst>
          </p:cNvPr>
          <p:cNvPicPr>
            <a:picLocks noChangeAspect="1"/>
          </p:cNvPicPr>
          <p:nvPr/>
        </p:nvPicPr>
        <p:blipFill>
          <a:blip r:embed="rId3"/>
          <a:stretch>
            <a:fillRect/>
          </a:stretch>
        </p:blipFill>
        <p:spPr>
          <a:xfrm>
            <a:off x="1173386" y="1543742"/>
            <a:ext cx="9459118" cy="4837585"/>
          </a:xfrm>
          <a:prstGeom prst="rect">
            <a:avLst/>
          </a:prstGeom>
        </p:spPr>
      </p:pic>
      <p:sp>
        <p:nvSpPr>
          <p:cNvPr id="6" name="Rectangle 5">
            <a:extLst>
              <a:ext uri="{FF2B5EF4-FFF2-40B4-BE49-F238E27FC236}">
                <a16:creationId xmlns:a16="http://schemas.microsoft.com/office/drawing/2014/main" id="{C341F391-CF53-4DFE-8F56-4EEB33F73AC5}"/>
              </a:ext>
            </a:extLst>
          </p:cNvPr>
          <p:cNvSpPr/>
          <p:nvPr/>
        </p:nvSpPr>
        <p:spPr>
          <a:xfrm>
            <a:off x="911424" y="908720"/>
            <a:ext cx="3029419" cy="523220"/>
          </a:xfrm>
          <a:prstGeom prst="rect">
            <a:avLst/>
          </a:prstGeom>
        </p:spPr>
        <p:txBody>
          <a:bodyPr wrap="none">
            <a:spAutoFit/>
          </a:bodyPr>
          <a:lstStyle/>
          <a:p>
            <a:pPr marL="457200" indent="-457200">
              <a:buFont typeface="Wingdings" panose="05000000000000000000" pitchFamily="2" charset="2"/>
              <a:buChar char="Ø"/>
            </a:pPr>
            <a:r>
              <a:rPr lang="en-US" dirty="0"/>
              <a:t>DSA Parameters</a:t>
            </a:r>
          </a:p>
        </p:txBody>
      </p:sp>
    </p:spTree>
    <p:extLst>
      <p:ext uri="{BB962C8B-B14F-4D97-AF65-F5344CB8AC3E}">
        <p14:creationId xmlns:p14="http://schemas.microsoft.com/office/powerpoint/2010/main" val="231169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5331"/>
            <a:ext cx="8229600" cy="1097280"/>
          </a:xfrm>
        </p:spPr>
        <p:txBody>
          <a:bodyPr wrap="square">
            <a:noAutofit/>
          </a:bodyPr>
          <a:lstStyle/>
          <a:p>
            <a:r>
              <a:rPr lang="en-US" altLang="en-US" sz="3600" dirty="0">
                <a:ea typeface="ヒラギノ角ゴ Pro W3" charset="-128"/>
              </a:rPr>
              <a:t>The Digital Signature Algorithm (</a:t>
            </a:r>
            <a:r>
              <a:rPr lang="en-US" altLang="en-US" sz="3600" spc="-450" dirty="0">
                <a:ea typeface="ヒラギノ角ゴ Pro W3" charset="-128"/>
              </a:rPr>
              <a:t>D S </a:t>
            </a:r>
            <a:r>
              <a:rPr lang="en-US" altLang="en-US" sz="3600" dirty="0">
                <a:ea typeface="ヒラギノ角ゴ Pro W3" charset="-128"/>
              </a:rPr>
              <a:t>A)</a:t>
            </a:r>
            <a:endParaRPr lang="en-US" dirty="0"/>
          </a:p>
        </p:txBody>
      </p:sp>
      <p:sp>
        <p:nvSpPr>
          <p:cNvPr id="6" name="Rectangle 5">
            <a:extLst>
              <a:ext uri="{FF2B5EF4-FFF2-40B4-BE49-F238E27FC236}">
                <a16:creationId xmlns:a16="http://schemas.microsoft.com/office/drawing/2014/main" id="{C341F391-CF53-4DFE-8F56-4EEB33F73AC5}"/>
              </a:ext>
            </a:extLst>
          </p:cNvPr>
          <p:cNvSpPr/>
          <p:nvPr/>
        </p:nvSpPr>
        <p:spPr>
          <a:xfrm>
            <a:off x="671601" y="1031629"/>
            <a:ext cx="2747291" cy="523220"/>
          </a:xfrm>
          <a:prstGeom prst="rect">
            <a:avLst/>
          </a:prstGeom>
        </p:spPr>
        <p:txBody>
          <a:bodyPr wrap="none">
            <a:spAutoFit/>
          </a:bodyPr>
          <a:lstStyle/>
          <a:p>
            <a:r>
              <a:rPr lang="en-US" b="1" dirty="0"/>
              <a:t>DSA Parameters</a:t>
            </a:r>
          </a:p>
        </p:txBody>
      </p:sp>
      <p:pic>
        <p:nvPicPr>
          <p:cNvPr id="3" name="Picture 2">
            <a:extLst>
              <a:ext uri="{FF2B5EF4-FFF2-40B4-BE49-F238E27FC236}">
                <a16:creationId xmlns:a16="http://schemas.microsoft.com/office/drawing/2014/main" id="{1E948078-B083-4006-AF62-FAE026146F91}"/>
              </a:ext>
            </a:extLst>
          </p:cNvPr>
          <p:cNvPicPr>
            <a:picLocks noChangeAspect="1"/>
          </p:cNvPicPr>
          <p:nvPr/>
        </p:nvPicPr>
        <p:blipFill>
          <a:blip r:embed="rId3"/>
          <a:stretch>
            <a:fillRect/>
          </a:stretch>
        </p:blipFill>
        <p:spPr>
          <a:xfrm>
            <a:off x="5855694" y="1334714"/>
            <a:ext cx="3108345" cy="2016224"/>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B87AA-1A76-482E-837C-3D572E7578BC}"/>
                  </a:ext>
                </a:extLst>
              </p:cNvPr>
              <p:cNvSpPr txBox="1"/>
              <p:nvPr/>
            </p:nvSpPr>
            <p:spPr>
              <a:xfrm>
                <a:off x="968914" y="1671529"/>
                <a:ext cx="3782895"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𝐿</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𝑝</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𝐿</m:t>
                        </m:r>
                      </m:sup>
                    </m:sSup>
                    <m:r>
                      <a:rPr lang="en-US" i="1" dirty="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−1⋮</m:t>
                    </m:r>
                    <m:r>
                      <a:rPr lang="en-US" i="1" dirty="0" err="1">
                        <a:latin typeface="Cambria Math" panose="02040503050406030204" pitchFamily="18" charset="0"/>
                      </a:rPr>
                      <m:t>𝑞</m:t>
                    </m:r>
                  </m:oMath>
                </a14:m>
                <a:r>
                  <a:rPr lang="en-US" dirty="0"/>
                  <a:t> </a:t>
                </a:r>
              </a:p>
            </p:txBody>
          </p:sp>
        </mc:Choice>
        <mc:Fallback xmlns="">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968914" y="1671529"/>
                <a:ext cx="3782895"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FEAE05E-29C3-4917-873A-CBD18F0AF47C}"/>
                  </a:ext>
                </a:extLst>
              </p:cNvPr>
              <p:cNvSpPr txBox="1"/>
              <p:nvPr/>
            </p:nvSpPr>
            <p:spPr>
              <a:xfrm>
                <a:off x="942738" y="2165588"/>
                <a:ext cx="2502288"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𝑁</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𝑞</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𝑁</m:t>
                        </m:r>
                      </m:sup>
                    </m:sSup>
                  </m:oMath>
                </a14:m>
                <a:r>
                  <a:rPr lang="en-US" dirty="0"/>
                  <a:t>  </a:t>
                </a:r>
              </a:p>
            </p:txBody>
          </p:sp>
        </mc:Choice>
        <mc:Fallback xmlns="">
          <p:sp>
            <p:nvSpPr>
              <p:cNvPr id="7" name="TextBox 6">
                <a:extLst>
                  <a:ext uri="{FF2B5EF4-FFF2-40B4-BE49-F238E27FC236}">
                    <a16:creationId xmlns:a16="http://schemas.microsoft.com/office/drawing/2014/main" id="{5FEAE05E-29C3-4917-873A-CBD18F0AF47C}"/>
                  </a:ext>
                </a:extLst>
              </p:cNvPr>
              <p:cNvSpPr txBox="1">
                <a:spLocks noRot="1" noChangeAspect="1" noMove="1" noResize="1" noEditPoints="1" noAdjustHandles="1" noChangeArrowheads="1" noChangeShapeType="1" noTextEdit="1"/>
              </p:cNvSpPr>
              <p:nvPr/>
            </p:nvSpPr>
            <p:spPr>
              <a:xfrm>
                <a:off x="942738" y="2165588"/>
                <a:ext cx="2502288"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031E1B5-D1EA-4AF7-978D-FC109411CF66}"/>
                  </a:ext>
                </a:extLst>
              </p:cNvPr>
              <p:cNvSpPr txBox="1"/>
              <p:nvPr/>
            </p:nvSpPr>
            <p:spPr>
              <a:xfrm>
                <a:off x="834055" y="2648019"/>
                <a:ext cx="2870208"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𝐺𝐹</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m:oMathPara>
                </a14:m>
                <a:endParaRPr lang="en-US" dirty="0"/>
              </a:p>
            </p:txBody>
          </p:sp>
        </mc:Choice>
        <mc:Fallback xmlns="">
          <p:sp>
            <p:nvSpPr>
              <p:cNvPr id="8" name="TextBox 7">
                <a:extLst>
                  <a:ext uri="{FF2B5EF4-FFF2-40B4-BE49-F238E27FC236}">
                    <a16:creationId xmlns:a16="http://schemas.microsoft.com/office/drawing/2014/main" id="{1031E1B5-D1EA-4AF7-978D-FC109411CF66}"/>
                  </a:ext>
                </a:extLst>
              </p:cNvPr>
              <p:cNvSpPr txBox="1">
                <a:spLocks noRot="1" noChangeAspect="1" noMove="1" noResize="1" noEditPoints="1" noAdjustHandles="1" noChangeArrowheads="1" noChangeShapeType="1" noTextEdit="1"/>
              </p:cNvSpPr>
              <p:nvPr/>
            </p:nvSpPr>
            <p:spPr>
              <a:xfrm>
                <a:off x="834055" y="2648019"/>
                <a:ext cx="2870208" cy="4641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0AC7BC-F09E-4B30-99F2-6055A1247178}"/>
                  </a:ext>
                </a:extLst>
              </p:cNvPr>
              <p:cNvSpPr txBox="1"/>
              <p:nvPr/>
            </p:nvSpPr>
            <p:spPr>
              <a:xfrm>
                <a:off x="1120551" y="4307166"/>
                <a:ext cx="4044120" cy="430887"/>
              </a:xfrm>
              <a:prstGeom prst="rect">
                <a:avLst/>
              </a:prstGeom>
              <a:noFill/>
            </p:spPr>
            <p:txBody>
              <a:bodyPr wrap="none" lIns="0" tIns="0" rIns="0" bIns="0" rtlCol="0">
                <a:spAutoFit/>
              </a:bodyPr>
              <a:lstStyle/>
              <a:p>
                <a:r>
                  <a:rPr lang="en-US" dirty="0">
                    <a:ea typeface="Cambria Math" panose="02040503050406030204" pitchFamily="18" charset="0"/>
                  </a:rPr>
                  <a:t>Secret key: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𝑥</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−1]</m:t>
                    </m:r>
                  </m:oMath>
                </a14:m>
                <a:endParaRPr lang="en-US" dirty="0"/>
              </a:p>
            </p:txBody>
          </p:sp>
        </mc:Choice>
        <mc:Fallback xmlns="">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20551" y="4307166"/>
                <a:ext cx="4044120" cy="430887"/>
              </a:xfrm>
              <a:prstGeom prst="rect">
                <a:avLst/>
              </a:prstGeom>
              <a:blipFill>
                <a:blip r:embed="rId7"/>
                <a:stretch>
                  <a:fillRect l="-5430"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775ABF-4538-41F3-A403-0A7FA85CA49D}"/>
                  </a:ext>
                </a:extLst>
              </p:cNvPr>
              <p:cNvSpPr txBox="1"/>
              <p:nvPr/>
            </p:nvSpPr>
            <p:spPr>
              <a:xfrm>
                <a:off x="1127448" y="4822567"/>
                <a:ext cx="4466607" cy="464101"/>
              </a:xfrm>
              <a:prstGeom prst="rect">
                <a:avLst/>
              </a:prstGeom>
              <a:noFill/>
            </p:spPr>
            <p:txBody>
              <a:bodyPr wrap="none" lIns="0" tIns="0" rIns="0" bIns="0" rtlCol="0">
                <a:spAutoFit/>
              </a:bodyPr>
              <a:lstStyle/>
              <a:p>
                <a:r>
                  <a:rPr lang="en-US" dirty="0">
                    <a:ea typeface="Cambria Math" panose="02040503050406030204" pitchFamily="18" charset="0"/>
                  </a:rPr>
                  <a:t>Public key: y</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r>
                          <a:rPr lang="en-US" i="1">
                            <a:latin typeface="Cambria Math" panose="02040503050406030204" pitchFamily="18" charset="0"/>
                            <a:ea typeface="Cambria Math" panose="02040503050406030204" pitchFamily="18" charset="0"/>
                          </a:rPr>
                          <m:t>𝑥</m:t>
                        </m:r>
                      </m:sup>
                    </m:sSup>
                    <m:r>
                      <m:rPr>
                        <m:sty m:val="p"/>
                      </m:rPr>
                      <a:rPr lang="en-US">
                        <a:latin typeface="Cambria Math" panose="02040503050406030204" pitchFamily="18" charset="0"/>
                        <a:ea typeface="Cambria Math" panose="02040503050406030204" pitchFamily="18" charset="0"/>
                      </a:rPr>
                      <m:t>mod</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a14:m>
                <a:endParaRPr lang="en-US" dirty="0"/>
              </a:p>
            </p:txBody>
          </p:sp>
        </mc:Choice>
        <mc:Fallback xmlns="">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27448" y="4822567"/>
                <a:ext cx="4466607" cy="464101"/>
              </a:xfrm>
              <a:prstGeom prst="rect">
                <a:avLst/>
              </a:prstGeom>
              <a:blipFill>
                <a:blip r:embed="rId8"/>
                <a:stretch>
                  <a:fillRect l="-4911" t="-23684" b="-39474"/>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p:nvPr/>
        </p:nvCxnSpPr>
        <p:spPr bwMode="auto">
          <a:xfrm>
            <a:off x="646337" y="3728138"/>
            <a:ext cx="59046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692973" y="3705089"/>
            <a:ext cx="4334776" cy="523220"/>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Key generation (for signer)</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6C442853-B0CB-4D3B-9AFE-48E5D7ACD780}"/>
                  </a:ext>
                </a:extLst>
              </p:cNvPr>
              <p:cNvSpPr/>
              <p:nvPr/>
            </p:nvSpPr>
            <p:spPr>
              <a:xfrm>
                <a:off x="443990" y="3115835"/>
                <a:ext cx="5833520" cy="5309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𝑙</m:t>
                          </m:r>
                        </m:sup>
                      </m:sSup>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𝑙</m:t>
                      </m:r>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i="1" dirty="0">
                          <a:latin typeface="Cambria Math" panose="02040503050406030204" pitchFamily="18" charset="0"/>
                        </a:rPr>
                        <m:t>min</m:t>
                      </m:r>
                      <m:r>
                        <a:rPr lang="en-US" i="1" dirty="0">
                          <a:latin typeface="Cambria Math" panose="02040503050406030204" pitchFamily="18" charset="0"/>
                        </a:rPr>
                        <m:t>⁡(</m:t>
                      </m:r>
                      <m:r>
                        <a:rPr lang="en-US" i="1" dirty="0">
                          <a:latin typeface="Cambria Math" panose="02040503050406030204" pitchFamily="18" charset="0"/>
                        </a:rPr>
                        <m:t>𝐿</m:t>
                      </m:r>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m:t>
                      </m:r>
                    </m:oMath>
                  </m:oMathPara>
                </a14:m>
                <a:endParaRPr lang="en-US" dirty="0"/>
              </a:p>
            </p:txBody>
          </p:sp>
        </mc:Choice>
        <mc:Fallback xmlns="">
          <p:sp>
            <p:nvSpPr>
              <p:cNvPr id="15" name="Rectangle 14">
                <a:extLst>
                  <a:ext uri="{FF2B5EF4-FFF2-40B4-BE49-F238E27FC236}">
                    <a16:creationId xmlns:a16="http://schemas.microsoft.com/office/drawing/2014/main" id="{6C442853-B0CB-4D3B-9AFE-48E5D7ACD780}"/>
                  </a:ext>
                </a:extLst>
              </p:cNvPr>
              <p:cNvSpPr>
                <a:spLocks noRot="1" noChangeAspect="1" noMove="1" noResize="1" noEditPoints="1" noAdjustHandles="1" noChangeArrowheads="1" noChangeShapeType="1" noTextEdit="1"/>
              </p:cNvSpPr>
              <p:nvPr/>
            </p:nvSpPr>
            <p:spPr>
              <a:xfrm>
                <a:off x="443990" y="3115835"/>
                <a:ext cx="5833520" cy="53091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6C3BF2A-4F2C-4FC5-9E47-DB4D1E412ED6}"/>
                  </a:ext>
                </a:extLst>
              </p:cNvPr>
              <p:cNvSpPr/>
              <p:nvPr/>
            </p:nvSpPr>
            <p:spPr>
              <a:xfrm>
                <a:off x="692972" y="5351332"/>
                <a:ext cx="9939531" cy="954107"/>
              </a:xfrm>
              <a:prstGeom prst="rect">
                <a:avLst/>
              </a:prstGeom>
            </p:spPr>
            <p:txBody>
              <a:bodyPr wrap="square">
                <a:spAutoFit/>
              </a:bodyPr>
              <a:lstStyle/>
              <a:p>
                <a:r>
                  <a:rPr lang="en-US" b="1" dirty="0"/>
                  <a:t>Key distribution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𝑚𝑜𝑑</m:t>
                    </m:r>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dirty="0">
                  <a:latin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76C3BF2A-4F2C-4FC5-9E47-DB4D1E412ED6}"/>
                  </a:ext>
                </a:extLst>
              </p:cNvPr>
              <p:cNvSpPr>
                <a:spLocks noRot="1" noChangeAspect="1" noMove="1" noResize="1" noEditPoints="1" noAdjustHandles="1" noChangeArrowheads="1" noChangeShapeType="1" noTextEdit="1"/>
              </p:cNvSpPr>
              <p:nvPr/>
            </p:nvSpPr>
            <p:spPr>
              <a:xfrm>
                <a:off x="692972" y="5351332"/>
                <a:ext cx="9939531" cy="954107"/>
              </a:xfrm>
              <a:prstGeom prst="rect">
                <a:avLst/>
              </a:prstGeom>
              <a:blipFill>
                <a:blip r:embed="rId10"/>
                <a:stretch>
                  <a:fillRect l="-128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01236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8229600" cy="553998"/>
          </a:xfrm>
        </p:spPr>
        <p:txBody>
          <a:bodyPr wrap="square">
            <a:noAutofit/>
          </a:bodyPr>
          <a:lstStyle/>
          <a:p>
            <a:r>
              <a:rPr lang="en-US" altLang="en-US" sz="3500" dirty="0">
                <a:ea typeface="ヒラギノ角ゴ Pro W3" charset="-128"/>
              </a:rPr>
              <a:t>The Digital Signature Algorithm (</a:t>
            </a:r>
            <a:r>
              <a:rPr lang="en-US" altLang="en-US" sz="3500" spc="-450" dirty="0">
                <a:ea typeface="ヒラギノ角ゴ Pro W3" charset="-128"/>
              </a:rPr>
              <a:t>D S </a:t>
            </a:r>
            <a:r>
              <a:rPr lang="en-US"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911425" y="908720"/>
                <a:ext cx="8496944" cy="2331407"/>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ea typeface="Cambria Math" panose="02040503050406030204" pitchFamily="18" charset="0"/>
                  </a:rPr>
                  <a:t>Choose secret for each message: </a:t>
                </a:r>
                <a14:m>
                  <m:oMath xmlns:m="http://schemas.openxmlformats.org/officeDocument/2006/math">
                    <m:r>
                      <a:rPr lang="en-US" i="1" dirty="0">
                        <a:latin typeface="Cambria Math" panose="02040503050406030204" pitchFamily="18" charset="0"/>
                        <a:ea typeface="Cambria Math" panose="02040503050406030204" pitchFamily="18" charset="0"/>
                      </a:rPr>
                      <m:t>𝑘</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m:t>
                        </m:r>
                      </m:e>
                      <m:sub>
                        <m:r>
                          <a:rPr lang="en-US" i="1" dirty="0">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−1]</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5" y="908720"/>
                <a:ext cx="8496944" cy="2331407"/>
              </a:xfrm>
              <a:prstGeom prst="rect">
                <a:avLst/>
              </a:prstGeom>
              <a:blipFill>
                <a:blip r:embed="rId3"/>
                <a:stretch>
                  <a:fillRect l="-1508" t="-2611" b="-6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5159897" y="1484785"/>
            <a:ext cx="65" cy="430887"/>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27311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244591"/>
            <a:ext cx="8229600" cy="553998"/>
          </a:xfrm>
        </p:spPr>
        <p:txBody>
          <a:bodyPr wrap="square">
            <a:noAutofit/>
          </a:bodyPr>
          <a:lstStyle/>
          <a:p>
            <a:r>
              <a:rPr lang="en-US" altLang="en-US" sz="3500" dirty="0">
                <a:ea typeface="ヒラギノ角ゴ Pro W3" charset="-128"/>
              </a:rPr>
              <a:t>The Digital Signature Algorithm (</a:t>
            </a:r>
            <a:r>
              <a:rPr lang="en-US" altLang="en-US" sz="3500" spc="-450" dirty="0">
                <a:ea typeface="ヒラギノ角ゴ Pro W3" charset="-128"/>
              </a:rPr>
              <a:t>D S </a:t>
            </a:r>
            <a:r>
              <a:rPr lang="en-US"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767408" y="917437"/>
                <a:ext cx="8496944" cy="5949321"/>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buFont typeface="Arial" panose="020B0604020202020204" pitchFamily="34" charset="0"/>
                  <a:buChar char="•"/>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r>
                  <a:rPr lang="en-US" dirty="0">
                    <a:cs typeface="Times New Roman" panose="02020603050405020304" pitchFamily="18" charset="0"/>
                  </a:rPr>
                  <a:t>                                                         </a:t>
                </a:r>
              </a:p>
              <a:p>
                <a:pPr lvl="1" algn="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dirty="0"/>
              </a:p>
              <a:p>
                <a:pPr marL="914400" lvl="1" indent="-457200">
                  <a:buFont typeface="Arial" panose="020B0604020202020204" pitchFamily="34" charset="0"/>
                  <a:buChar char="•"/>
                </a:pPr>
                <a:r>
                  <a:rPr lang="en-US" dirty="0"/>
                  <a:t>Compute:</a:t>
                </a:r>
              </a:p>
              <a:p>
                <a:r>
                  <a:rPr lang="en-US" dirty="0"/>
                  <a:t>	</a:t>
                </a:r>
                <a14:m>
                  <m:oMath xmlns:m="http://schemas.openxmlformats.org/officeDocument/2006/math">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𝑠</m:t>
                        </m:r>
                      </m:e>
                      <m:sup>
                        <m:r>
                          <a:rPr lang="en-US" i="1" dirty="0">
                            <a:latin typeface="Cambria Math" panose="02040503050406030204" pitchFamily="18" charset="0"/>
                          </a:rPr>
                          <m:t>−1</m:t>
                        </m:r>
                      </m:sup>
                    </m:sSup>
                    <m:r>
                      <a:rPr lang="en-US" i="1" dirty="0">
                        <a:latin typeface="Cambria Math" panose="02040503050406030204" pitchFamily="18" charset="0"/>
                      </a:rPr>
                      <m:t>𝑚𝑜𝑑</m:t>
                    </m:r>
                    <m:r>
                      <a:rPr lang="en-US" i="1" dirty="0">
                        <a:latin typeface="Cambria Math" panose="02040503050406030204" pitchFamily="18" charset="0"/>
                      </a:rPr>
                      <m:t> </m:t>
                    </m:r>
                    <m:r>
                      <a:rPr lang="en-US" i="1" dirty="0">
                        <a:latin typeface="Cambria Math" panose="02040503050406030204" pitchFamily="18" charset="0"/>
                      </a:rPr>
                      <m:t>𝑞</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𝑞</m:t>
                    </m:r>
                  </m:oMath>
                </a14:m>
                <a:endParaRPr lang="en-US" dirty="0"/>
              </a:p>
              <a:p>
                <a:pPr lvl="1"/>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r>
                      <a:rPr lang="en-US" sz="3000" i="1">
                        <a:latin typeface="Cambria Math" panose="02040503050406030204" pitchFamily="18" charset="0"/>
                      </a:rPr>
                      <m:t>.</m:t>
                    </m:r>
                    <m:r>
                      <a:rPr lang="en-US" sz="3000" i="1">
                        <a:latin typeface="Cambria Math" panose="02040503050406030204" pitchFamily="18" charset="0"/>
                      </a:rPr>
                      <m:t>𝑤</m:t>
                    </m:r>
                  </m:oMath>
                </a14:m>
                <a:r>
                  <a:rPr lang="en-US" sz="3000" i="1" dirty="0"/>
                  <a:t> </a:t>
                </a:r>
                <a:r>
                  <a:rPr lang="en-US" sz="3000" dirty="0"/>
                  <a:t>mod</a:t>
                </a:r>
                <a:r>
                  <a:rPr lang="en-US" sz="3000" i="1" dirty="0"/>
                  <a:t> q</a:t>
                </a:r>
              </a:p>
              <a:p>
                <a:pPr lvl="1"/>
                <a:r>
                  <a:rPr lang="en-US" sz="3000" i="1"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−1</m:t>
                        </m:r>
                      </m:sup>
                    </m:sSup>
                    <m:r>
                      <a:rPr lang="en-US" sz="3000" i="1">
                        <a:latin typeface="Cambria Math" panose="02040503050406030204" pitchFamily="18" charset="0"/>
                      </a:rPr>
                      <m:t>.</m:t>
                    </m:r>
                    <m:r>
                      <a:rPr lang="en-US" sz="3000" i="1">
                        <a:latin typeface="Cambria Math" panose="02040503050406030204" pitchFamily="18" charset="0"/>
                      </a:rPr>
                      <m:t>𝑘</m:t>
                    </m:r>
                  </m:oMath>
                </a14:m>
                <a:endParaRPr lang="en-US" sz="3000" i="1" dirty="0">
                  <a:latin typeface="Cambria Math" panose="02040503050406030204" pitchFamily="18" charset="0"/>
                </a:endParaRPr>
              </a:p>
              <a:p>
                <a:pPr lvl="1"/>
                <a:r>
                  <a:rPr lang="en-US" sz="3000" dirty="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r>
                      <a:rPr lang="en-US" sz="3000" i="1">
                        <a:latin typeface="Cambria Math" panose="02040503050406030204" pitchFamily="18" charset="0"/>
                      </a:rPr>
                      <m:t>𝑤</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oMath>
                </a14:m>
                <a:r>
                  <a:rPr lang="en-US" sz="3000" dirty="0"/>
                  <a:t> mod </a:t>
                </a:r>
                <a:r>
                  <a:rPr lang="en-US" sz="3000" i="1" dirty="0"/>
                  <a:t>q</a:t>
                </a:r>
              </a:p>
              <a:p>
                <a:pPr marL="914400" lvl="1" indent="-457200">
                  <a:buFont typeface="Arial" panose="020B0604020202020204" pitchFamily="34" charset="0"/>
                  <a:buChar char="•"/>
                </a:pPr>
                <a:r>
                  <a:rPr lang="en-US" sz="3000" dirty="0"/>
                  <a:t>Verify </a:t>
                </a:r>
                <a14:m>
                  <m:oMath xmlns:m="http://schemas.openxmlformats.org/officeDocument/2006/math">
                    <m:r>
                      <a:rPr lang="en-US" sz="3000" i="1">
                        <a:latin typeface="Cambria Math" panose="02040503050406030204" pitchFamily="18" charset="0"/>
                      </a:rPr>
                      <m:t>𝑣</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r>
                  <a:rPr lang="en-US" sz="3000" i="1" dirty="0">
                    <a:latin typeface="Cambria Math" panose="02040503050406030204" pitchFamily="18" charset="0"/>
                  </a:rPr>
                  <a:t>=</a:t>
                </a:r>
                <a:r>
                  <a:rPr lang="en-US" sz="3000"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oMath>
                </a14:m>
                <a:r>
                  <a:rPr lang="en-US" sz="3000" i="1" dirty="0">
                    <a:latin typeface="Cambria Math" panose="02040503050406030204" pitchFamily="18" charset="0"/>
                  </a:rPr>
                  <a:t>.</a:t>
                </a:r>
                <a:r>
                  <a:rPr lang="en-US" sz="3000" dirty="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𝑢</m:t>
                            </m:r>
                          </m:e>
                          <m:sub>
                            <m:r>
                              <a:rPr lang="en-US" sz="3000" i="1">
                                <a:latin typeface="Cambria Math" panose="02040503050406030204" pitchFamily="18" charset="0"/>
                              </a:rPr>
                              <m:t>2</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endParaRPr lang="en-US" sz="3000" i="1" dirty="0">
                  <a:latin typeface="Cambria Math" panose="02040503050406030204" pitchFamily="18" charset="0"/>
                </a:endParaRPr>
              </a:p>
              <a:p>
                <a:pPr lvl="1"/>
                <a:r>
                  <a:rPr lang="en-US" sz="3000" dirty="0"/>
                  <a:t>                   </a:t>
                </a:r>
                <a14:m>
                  <m:oMath xmlns:m="http://schemas.openxmlformats.org/officeDocument/2006/math">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r>
                          <a:rPr lang="en-US" sz="3000" i="1">
                            <a:latin typeface="Cambria Math" panose="02040503050406030204" pitchFamily="18" charset="0"/>
                          </a:rPr>
                          <m:t>𝐻</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r>
                          <a:rPr lang="en-US" sz="3000" i="1">
                            <a:latin typeface="Cambria Math" panose="02040503050406030204" pitchFamily="18" charset="0"/>
                          </a:rPr>
                          <m:t>)+</m:t>
                        </m:r>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solidFill>
                                      <a:srgbClr val="FF0000"/>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−1</m:t>
                            </m:r>
                          </m:sup>
                        </m:sSup>
                        <m:r>
                          <a:rPr lang="en-US" sz="3000" i="1">
                            <a:latin typeface="Cambria Math" panose="02040503050406030204" pitchFamily="18" charset="0"/>
                          </a:rPr>
                          <m:t>)</m:t>
                        </m:r>
                      </m:sup>
                    </m:sSup>
                    <m:r>
                      <a:rPr lang="en-US" sz="3000" i="1">
                        <a:solidFill>
                          <a:srgbClr val="FF0000"/>
                        </a:solidFill>
                        <a:latin typeface="Cambria Math" panose="02040503050406030204" pitchFamily="18" charset="0"/>
                      </a:rPr>
                      <m:t>=?</m:t>
                    </m:r>
                    <m:r>
                      <a:rPr lang="en-US" sz="3000" i="1">
                        <a:solidFill>
                          <a:srgbClr val="FF0000"/>
                        </a:solidFill>
                        <a:latin typeface="Cambria Math" panose="02040503050406030204" pitchFamily="18" charset="0"/>
                      </a:rPr>
                      <m:t>𝑟</m:t>
                    </m:r>
                  </m:oMath>
                </a14:m>
                <a:endParaRPr lang="en-US" sz="3000" i="1" dirty="0"/>
              </a:p>
              <a:p>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17437"/>
                <a:ext cx="8496944" cy="5949321"/>
              </a:xfrm>
              <a:prstGeom prst="rect">
                <a:avLst/>
              </a:prstGeom>
              <a:blipFill>
                <a:blip r:embed="rId3"/>
                <a:stretch>
                  <a:fillRect l="-1506" t="-102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468728"/>
            <a:ext cx="65" cy="430887"/>
          </a:xfrm>
          <a:prstGeom prst="rect">
            <a:avLst/>
          </a:prstGeom>
          <a:noFill/>
        </p:spPr>
        <p:txBody>
          <a:bodyPr wrap="none" lIns="0" tIns="0" rIns="0" bIns="0" rtlCol="0">
            <a:spAutoFit/>
          </a:bodyPr>
          <a:lstStyle/>
          <a:p>
            <a:endParaRPr lang="en-US" dirty="0"/>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727848" y="1143530"/>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FC484489-A5E5-41C6-B3E9-9463B27A1E46}"/>
              </a:ext>
            </a:extLst>
          </p:cNvPr>
          <p:cNvCxnSpPr>
            <a:cxnSpLocks/>
          </p:cNvCxnSpPr>
          <p:nvPr/>
        </p:nvCxnSpPr>
        <p:spPr bwMode="auto">
          <a:xfrm flipH="1">
            <a:off x="6816080" y="3123174"/>
            <a:ext cx="1224136"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4F880B9B-448B-42CC-A320-E29729858A57}"/>
              </a:ext>
            </a:extLst>
          </p:cNvPr>
          <p:cNvSpPr txBox="1"/>
          <p:nvPr/>
        </p:nvSpPr>
        <p:spPr>
          <a:xfrm>
            <a:off x="5012049" y="2529683"/>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8A1993D7-70C3-4E5C-B6F1-7CD53F7B1966}"/>
              </a:ext>
            </a:extLst>
          </p:cNvPr>
          <p:cNvCxnSpPr>
            <a:cxnSpLocks/>
          </p:cNvCxnSpPr>
          <p:nvPr/>
        </p:nvCxnSpPr>
        <p:spPr bwMode="auto">
          <a:xfrm flipH="1">
            <a:off x="5226006" y="3123174"/>
            <a:ext cx="581963"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80A2219E-69FA-4600-9981-2FEA690CBB67}"/>
              </a:ext>
            </a:extLst>
          </p:cNvPr>
          <p:cNvSpPr txBox="1"/>
          <p:nvPr/>
        </p:nvSpPr>
        <p:spPr>
          <a:xfrm>
            <a:off x="7332966" y="2517681"/>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13421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a:t>
            </a:r>
            <a:r>
              <a:rPr lang="en-US">
                <a:solidFill>
                  <a:srgbClr val="FF0000"/>
                </a:solidFill>
              </a:rPr>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4047838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533" y="-114246"/>
            <a:ext cx="11064552" cy="1097280"/>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p:sp>
        <p:nvSpPr>
          <p:cNvPr id="6" name="Rectangle 5">
            <a:extLst>
              <a:ext uri="{FF2B5EF4-FFF2-40B4-BE49-F238E27FC236}">
                <a16:creationId xmlns:a16="http://schemas.microsoft.com/office/drawing/2014/main" id="{C341F391-CF53-4DFE-8F56-4EEB33F73AC5}"/>
              </a:ext>
            </a:extLst>
          </p:cNvPr>
          <p:cNvSpPr/>
          <p:nvPr/>
        </p:nvSpPr>
        <p:spPr>
          <a:xfrm>
            <a:off x="1053591" y="836712"/>
            <a:ext cx="3226589" cy="523220"/>
          </a:xfrm>
          <a:prstGeom prst="rect">
            <a:avLst/>
          </a:prstGeom>
        </p:spPr>
        <p:txBody>
          <a:bodyPr wrap="none">
            <a:spAutoFit/>
          </a:bodyPr>
          <a:lstStyle/>
          <a:p>
            <a:r>
              <a:rPr lang="en-US" b="1" dirty="0"/>
              <a:t>ECDSA parameters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BAB87AA-1A76-482E-837C-3D572E7578BC}"/>
                  </a:ext>
                </a:extLst>
              </p:cNvPr>
              <p:cNvSpPr txBox="1"/>
              <p:nvPr/>
            </p:nvSpPr>
            <p:spPr>
              <a:xfrm>
                <a:off x="845345" y="1301209"/>
                <a:ext cx="4740785" cy="336361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Tahoma" panose="020B0604030504040204" pitchFamily="34" charset="0"/>
                    <a:cs typeface="Times" panose="02020603050405020304" pitchFamily="18" charset="0"/>
                  </a:rPr>
                  <a:t>Prime number: </a:t>
                </a:r>
                <a14:m>
                  <m:oMath xmlns:m="http://schemas.openxmlformats.org/officeDocument/2006/math">
                    <m:r>
                      <a:rPr lang="en-US" i="1">
                        <a:latin typeface="Cambria Math" panose="02040503050406030204" pitchFamily="18" charset="0"/>
                        <a:ea typeface="Tahoma" panose="020B0604030504040204" pitchFamily="34" charset="0"/>
                        <a:cs typeface="Times" panose="02020603050405020304" pitchFamily="18" charset="0"/>
                      </a:rPr>
                      <m:t>𝑝</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𝑜𝑟</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𝑓</m:t>
                    </m:r>
                    <m:r>
                      <a:rPr lang="en-US" b="0" i="1" smtClean="0">
                        <a:latin typeface="Cambria Math" panose="02040503050406030204" pitchFamily="18" charset="0"/>
                        <a:ea typeface="Tahoma" panose="020B0604030504040204" pitchFamily="34" charset="0"/>
                        <a:cs typeface="Times" panose="02020603050405020304" pitchFamily="18" charset="0"/>
                      </a:rPr>
                      <m:t>(</m:t>
                    </m:r>
                    <m:r>
                      <a:rPr lang="en-US" b="0" i="1" smtClean="0">
                        <a:latin typeface="Cambria Math" panose="02040503050406030204" pitchFamily="18" charset="0"/>
                        <a:ea typeface="Tahoma" panose="020B0604030504040204" pitchFamily="34" charset="0"/>
                        <a:cs typeface="Times" panose="02020603050405020304" pitchFamily="18" charset="0"/>
                      </a:rPr>
                      <m:t>𝑥</m:t>
                    </m:r>
                    <m:r>
                      <a:rPr lang="en-US" b="0" i="1" smtClean="0">
                        <a:latin typeface="Cambria Math" panose="02040503050406030204" pitchFamily="18" charset="0"/>
                        <a:ea typeface="Tahoma" panose="020B0604030504040204" pitchFamily="34" charset="0"/>
                        <a:cs typeface="Times" panose="02020603050405020304" pitchFamily="18" charset="0"/>
                      </a:rPr>
                      <m:t>))</m:t>
                    </m:r>
                  </m:oMath>
                </a14:m>
                <a:endParaRPr lang="en-US" dirty="0"/>
              </a:p>
              <a:p>
                <a:pPr marL="457200" indent="-457200">
                  <a:buFont typeface="Arial" panose="020B0604020202020204" pitchFamily="34" charset="0"/>
                  <a:buChar char="•"/>
                </a:pPr>
                <a:r>
                  <a:rPr lang="en-US" dirty="0"/>
                  <a:t>Curve coefficients: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𝑏</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oMath>
                </a14:m>
                <a:endParaRPr lang="en-US" i="1" dirty="0">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dirty="0"/>
                  <a:t>Base points: </a:t>
                </a:r>
                <a14:m>
                  <m:oMath xmlns:m="http://schemas.openxmlformats.org/officeDocument/2006/math">
                    <m:r>
                      <a:rPr lang="en-US" i="1" dirty="0">
                        <a:latin typeface="Cambria Math" panose="02040503050406030204" pitchFamily="18" charset="0"/>
                      </a:rPr>
                      <m:t>𝐺</m:t>
                    </m:r>
                    <m:r>
                      <a:rPr lang="en-US" i="1" dirty="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b="0" i="1" dirty="0" smtClean="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r>
                  <a:rPr lang="en-US" dirty="0"/>
                  <a:t> </a:t>
                </a:r>
                <a:endParaRPr lang="en-US" i="1" dirty="0">
                  <a:latin typeface="Cambria Math" panose="02040503050406030204" pitchFamily="18" charset="0"/>
                </a:endParaRPr>
              </a:p>
              <a:p>
                <a:pPr marL="457200" indent="-457200">
                  <a:buFont typeface="Arial" panose="020B0604020202020204" pitchFamily="34" charset="0"/>
                  <a:buChar char="•"/>
                </a:pPr>
                <a:r>
                  <a:rPr lang="en-US" dirty="0"/>
                  <a:t>T</a:t>
                </a:r>
                <a14:m>
                  <m:oMath xmlns:m="http://schemas.openxmlformats.org/officeDocument/2006/math">
                    <m:r>
                      <m:rPr>
                        <m:sty m:val="p"/>
                      </m:rPr>
                      <a:rPr lang="en-US" dirty="0">
                        <a:latin typeface="Cambria Math" panose="02040503050406030204" pitchFamily="18" charset="0"/>
                      </a:rPr>
                      <m:t>he</m:t>
                    </m:r>
                    <m:r>
                      <a:rPr lang="en-US" dirty="0">
                        <a:latin typeface="Cambria Math" panose="02040503050406030204" pitchFamily="18" charset="0"/>
                      </a:rPr>
                      <m:t> </m:t>
                    </m:r>
                    <m:r>
                      <m:rPr>
                        <m:sty m:val="p"/>
                      </m:rPr>
                      <a:rPr lang="en-US" dirty="0">
                        <a:latin typeface="Cambria Math" panose="02040503050406030204" pitchFamily="18" charset="0"/>
                      </a:rPr>
                      <m:t>number</m:t>
                    </m:r>
                    <m:r>
                      <a:rPr lang="en-US"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𝑜𝑟𝑑</m:t>
                    </m:r>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𝐺</m:t>
                        </m:r>
                      </m:e>
                    </m:d>
                    <m:r>
                      <a:rPr lang="en-US" i="1" dirty="0">
                        <a:latin typeface="Cambria Math" panose="02040503050406030204" pitchFamily="18" charset="0"/>
                      </a:rPr>
                      <m:t>)</m:t>
                    </m:r>
                  </m:oMath>
                </a14:m>
                <a:r>
                  <a:rPr lang="en-US" i="1" dirty="0">
                    <a:latin typeface="Cambria Math" panose="02040503050406030204" pitchFamily="18" charset="0"/>
                  </a:rPr>
                  <a:t> </a:t>
                </a:r>
              </a:p>
              <a:p>
                <a:pPr marL="457200" indent="-457200">
                  <a:buFont typeface="Arial" panose="020B0604020202020204" pitchFamily="34" charset="0"/>
                  <a:buChar char="•"/>
                </a:pPr>
                <a:r>
                  <a:rPr lang="en-US" dirty="0">
                    <a:cs typeface="Times" panose="02020603050405020304" pitchFamily="18" charset="0"/>
                  </a:rPr>
                  <a:t>The number </a:t>
                </a:r>
                <a14:m>
                  <m:oMath xmlns:m="http://schemas.openxmlformats.org/officeDocument/2006/math">
                    <m:r>
                      <a:rPr lang="en-US" i="1" dirty="0">
                        <a:latin typeface="Cambria Math" panose="02040503050406030204" pitchFamily="18" charset="0"/>
                      </a:rPr>
                      <m:t>h</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𝑜𝑟𝑑</m:t>
                        </m:r>
                        <m:r>
                          <m:rPr>
                            <m:lit/>
                          </m:rPr>
                          <a:rPr lang="en-US" i="1" dirty="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rPr>
                          <m:t>𝐸</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e>
                        </m:d>
                        <m:r>
                          <m:rPr>
                            <m:lit/>
                          </m:rP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m:rPr>
                            <m:nor/>
                          </m:rPr>
                          <a:rPr lang="en-US" dirty="0"/>
                          <m:t> </m:t>
                        </m:r>
                      </m:num>
                      <m:den>
                        <m:r>
                          <a:rPr lang="en-US" i="1" dirty="0">
                            <a:latin typeface="Cambria Math" panose="02040503050406030204" pitchFamily="18" charset="0"/>
                          </a:rPr>
                          <m:t>𝑛</m:t>
                        </m:r>
                      </m:den>
                    </m:f>
                    <m:r>
                      <a:rPr lang="en-US" i="1" dirty="0">
                        <a:latin typeface="Cambria Math" panose="02040503050406030204" pitchFamily="18" charset="0"/>
                      </a:rPr>
                      <m:t> </m:t>
                    </m:r>
                  </m:oMath>
                </a14:m>
                <a:endParaRPr lang="en-US" dirty="0"/>
              </a:p>
              <a:p>
                <a:pPr marL="457200" indent="-457200">
                  <a:buFont typeface="Arial" panose="020B0604020202020204" pitchFamily="34" charset="0"/>
                  <a:buChar char="•"/>
                </a:pPr>
                <a14:m>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𝑙</m:t>
                        </m:r>
                      </m:sup>
                    </m:sSup>
                  </m:oMath>
                </a14:m>
                <a:r>
                  <a:rPr lang="en-US" dirty="0"/>
                  <a:t>, </a:t>
                </a:r>
                <a14:m>
                  <m:oMath xmlns:m="http://schemas.openxmlformats.org/officeDocument/2006/math">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endParaRPr lang="en-US" dirty="0"/>
              </a:p>
              <a:p>
                <a:pPr marL="457200" indent="-457200">
                  <a:buFont typeface="Arial" panose="020B0604020202020204" pitchFamily="34" charset="0"/>
                  <a:buChar char="•"/>
                </a:pPr>
                <a:endParaRPr lang="en-US" dirty="0"/>
              </a:p>
            </p:txBody>
          </p:sp>
        </mc:Choice>
        <mc:Fallback xmlns="">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845345" y="1301209"/>
                <a:ext cx="4740785" cy="3363613"/>
              </a:xfrm>
              <a:prstGeom prst="rect">
                <a:avLst/>
              </a:prstGeom>
              <a:blipFill>
                <a:blip r:embed="rId3"/>
                <a:stretch>
                  <a:fillRect l="-4247" t="-3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30AC7BC-F09E-4B30-99F2-6055A1247178}"/>
                  </a:ext>
                </a:extLst>
              </p:cNvPr>
              <p:cNvSpPr txBox="1"/>
              <p:nvPr/>
            </p:nvSpPr>
            <p:spPr>
              <a:xfrm>
                <a:off x="1131993" y="4941168"/>
                <a:ext cx="4273862" cy="430887"/>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Cambria Math" panose="02040503050406030204" pitchFamily="18" charset="0"/>
                  </a:rPr>
                  <a:t>Secret key: </a:t>
                </a:r>
                <a:r>
                  <a:rPr lang="en-US" i="1" dirty="0">
                    <a:solidFill>
                      <a:srgbClr val="FF0000"/>
                    </a:solidFill>
                    <a:ea typeface="Cambria Math" panose="02040503050406030204" pitchFamily="18" charset="0"/>
                  </a:rPr>
                  <a:t>d</a:t>
                </a: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endParaRPr lang="en-US" dirty="0"/>
              </a:p>
            </p:txBody>
          </p:sp>
        </mc:Choice>
        <mc:Fallback xmlns="">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31993" y="4941168"/>
                <a:ext cx="4273862" cy="430887"/>
              </a:xfrm>
              <a:prstGeom prst="rect">
                <a:avLst/>
              </a:prstGeom>
              <a:blipFill>
                <a:blip r:embed="rId4"/>
                <a:stretch>
                  <a:fillRect l="-4708" t="-25714"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775ABF-4538-41F3-A403-0A7FA85CA49D}"/>
                  </a:ext>
                </a:extLst>
              </p:cNvPr>
              <p:cNvSpPr txBox="1"/>
              <p:nvPr/>
            </p:nvSpPr>
            <p:spPr>
              <a:xfrm>
                <a:off x="1147239" y="5345947"/>
                <a:ext cx="4757777" cy="464101"/>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dirty="0">
                    <a:ea typeface="Cambria Math" panose="02040503050406030204" pitchFamily="18" charset="0"/>
                  </a:rPr>
                  <a:t>Public key: Q</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endParaRPr lang="en-US" dirty="0"/>
              </a:p>
            </p:txBody>
          </p:sp>
        </mc:Choice>
        <mc:Fallback xmlns="">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47239" y="5345947"/>
                <a:ext cx="4757777" cy="464101"/>
              </a:xfrm>
              <a:prstGeom prst="rect">
                <a:avLst/>
              </a:prstGeom>
              <a:blipFill>
                <a:blip r:embed="rId5"/>
                <a:stretch>
                  <a:fillRect l="-4225" t="-23684" b="-38158"/>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a:cxnSpLocks/>
          </p:cNvCxnSpPr>
          <p:nvPr/>
        </p:nvCxnSpPr>
        <p:spPr bwMode="auto">
          <a:xfrm>
            <a:off x="1131993" y="4293096"/>
            <a:ext cx="4964007" cy="618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1048349" y="4387560"/>
            <a:ext cx="4334776" cy="523220"/>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Key generation (for signer)</a:t>
            </a:r>
          </a:p>
        </p:txBody>
      </p:sp>
      <p:sp>
        <p:nvSpPr>
          <p:cNvPr id="7" name="Rectangle 6">
            <a:extLst>
              <a:ext uri="{FF2B5EF4-FFF2-40B4-BE49-F238E27FC236}">
                <a16:creationId xmlns:a16="http://schemas.microsoft.com/office/drawing/2014/main" id="{DAEDAA2E-FBB2-4EAC-8260-9424749A40BF}"/>
              </a:ext>
            </a:extLst>
          </p:cNvPr>
          <p:cNvSpPr/>
          <p:nvPr/>
        </p:nvSpPr>
        <p:spPr>
          <a:xfrm>
            <a:off x="7930137" y="5271591"/>
            <a:ext cx="2335511" cy="461665"/>
          </a:xfrm>
          <a:prstGeom prst="rect">
            <a:avLst/>
          </a:prstGeom>
        </p:spPr>
        <p:txBody>
          <a:bodyPr wrap="none">
            <a:spAutoFit/>
          </a:bodyPr>
          <a:lstStyle/>
          <a:p>
            <a:r>
              <a:rPr lang="en-US" sz="2400" dirty="0"/>
              <a:t>NIST.FIPS</a:t>
            </a:r>
            <a:r>
              <a:rPr lang="en-US" sz="2400"/>
              <a:t>.186-5</a:t>
            </a:r>
            <a:endParaRPr lang="en-US" sz="2400" dirty="0"/>
          </a:p>
        </p:txBody>
      </p:sp>
      <p:pic>
        <p:nvPicPr>
          <p:cNvPr id="3" name="Picture 2">
            <a:extLst>
              <a:ext uri="{FF2B5EF4-FFF2-40B4-BE49-F238E27FC236}">
                <a16:creationId xmlns:a16="http://schemas.microsoft.com/office/drawing/2014/main" id="{4389D297-9691-46FF-B7C1-A9DD41DCC50C}"/>
              </a:ext>
            </a:extLst>
          </p:cNvPr>
          <p:cNvPicPr>
            <a:picLocks noChangeAspect="1"/>
          </p:cNvPicPr>
          <p:nvPr/>
        </p:nvPicPr>
        <p:blipFill>
          <a:blip r:embed="rId6"/>
          <a:stretch>
            <a:fillRect/>
          </a:stretch>
        </p:blipFill>
        <p:spPr>
          <a:xfrm>
            <a:off x="5828188" y="900273"/>
            <a:ext cx="6122261" cy="4400935"/>
          </a:xfrm>
          <a:prstGeom prst="rect">
            <a:avLst/>
          </a:prstGeom>
        </p:spPr>
      </p:pic>
      <p:sp>
        <p:nvSpPr>
          <p:cNvPr id="8" name="Rectangle 7">
            <a:extLst>
              <a:ext uri="{FF2B5EF4-FFF2-40B4-BE49-F238E27FC236}">
                <a16:creationId xmlns:a16="http://schemas.microsoft.com/office/drawing/2014/main" id="{11618F59-8DBD-4C24-853F-19DE3144FEB7}"/>
              </a:ext>
            </a:extLst>
          </p:cNvPr>
          <p:cNvSpPr/>
          <p:nvPr/>
        </p:nvSpPr>
        <p:spPr>
          <a:xfrm>
            <a:off x="1028158" y="5877272"/>
            <a:ext cx="4334841" cy="523220"/>
          </a:xfrm>
          <a:prstGeom prst="rect">
            <a:avLst/>
          </a:prstGeom>
        </p:spPr>
        <p:txBody>
          <a:bodyPr wrap="none">
            <a:spAutoFit/>
          </a:bodyPr>
          <a:lstStyle/>
          <a:p>
            <a:r>
              <a:rPr lang="en-US" b="1"/>
              <a:t>Key distribution: </a:t>
            </a:r>
            <a:r>
              <a:rPr lang="en-US"/>
              <a:t>Curve, Q</a:t>
            </a:r>
            <a:endParaRPr lang="en-US" dirty="0"/>
          </a:p>
        </p:txBody>
      </p:sp>
    </p:spTree>
    <p:extLst>
      <p:ext uri="{BB962C8B-B14F-4D97-AF65-F5344CB8AC3E}">
        <p14:creationId xmlns:p14="http://schemas.microsoft.com/office/powerpoint/2010/main" val="50193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2783632" y="23242"/>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eaLnBrk="1" hangingPunct="1">
              <a:spcBef>
                <a:spcPct val="25000"/>
              </a:spcBef>
            </a:pPr>
            <a:r>
              <a:rPr lang="en-US" dirty="0"/>
              <a:t>Motivations</a:t>
            </a:r>
          </a:p>
          <a:p>
            <a:pPr eaLnBrk="1" hangingPunct="1">
              <a:spcBef>
                <a:spcPct val="25000"/>
              </a:spcBef>
            </a:pPr>
            <a:r>
              <a:rPr lang="en-US" dirty="0"/>
              <a:t>Overview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dirty="0"/>
              <a:t>NIST digital signature schemes</a:t>
            </a:r>
          </a:p>
          <a:p>
            <a:pPr lvl="1" eaLnBrk="1" hangingPunct="1">
              <a:spcBef>
                <a:spcPct val="25000"/>
              </a:spcBef>
            </a:pPr>
            <a:r>
              <a:rPr lang="en-US" dirty="0"/>
              <a:t>RSASSA-PKCS, RSASSA-PSS</a:t>
            </a:r>
          </a:p>
          <a:p>
            <a:pPr lvl="1" eaLnBrk="1" hangingPunct="1">
              <a:spcBef>
                <a:spcPct val="25000"/>
              </a:spcBef>
            </a:pPr>
            <a:r>
              <a:rPr lang="en-US" dirty="0"/>
              <a:t>DSA, ECDSA</a:t>
            </a:r>
          </a:p>
          <a:p>
            <a:pPr eaLnBrk="1" hangingPunct="1">
              <a:spcBef>
                <a:spcPct val="25000"/>
              </a:spcBef>
            </a:pPr>
            <a:r>
              <a:rPr lang="en-US" dirty="0"/>
              <a:t>Public key distribution (X.509 digital certificates)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73002"/>
            <a:ext cx="10441160" cy="553998"/>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767408" y="908720"/>
                <a:ext cx="8496944" cy="2331407"/>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spcBef>
                    <a:spcPts val="600"/>
                  </a:spcBef>
                  <a:buFont typeface="Arial" panose="020B0604020202020204" pitchFamily="34" charset="0"/>
                  <a:buChar char="•"/>
                </a:pPr>
                <a:r>
                  <a:rPr lang="en-US" dirty="0">
                    <a:ea typeface="Cambria Math" panose="02040503050406030204" pitchFamily="18" charset="0"/>
                  </a:rPr>
                  <a:t>Choose secret for each message: </a:t>
                </a:r>
                <a14:m>
                  <m:oMath xmlns:m="http://schemas.openxmlformats.org/officeDocument/2006/math">
                    <m:r>
                      <a:rPr lang="en-US" i="1" dirty="0">
                        <a:solidFill>
                          <a:srgbClr val="FF0000"/>
                        </a:solidFill>
                        <a:latin typeface="Cambria Math" panose="02040503050406030204" pitchFamily="18" charset="0"/>
                        <a:ea typeface="Cambria Math" panose="02040503050406030204" pitchFamily="18" charset="0"/>
                      </a:rPr>
                      <m:t>𝑘</m:t>
                    </m:r>
                    <m:sSub>
                      <m:sSubPr>
                        <m:ctrlPr>
                          <a:rPr lang="en-US" i="1" dirty="0">
                            <a:solidFill>
                              <a:srgbClr val="FF0000"/>
                            </a:solidFill>
                            <a:latin typeface="Cambria Math" panose="02040503050406030204" pitchFamily="18" charset="0"/>
                            <a:ea typeface="Cambria Math" panose="02040503050406030204" pitchFamily="18" charset="0"/>
                          </a:rPr>
                        </m:ctrlPr>
                      </m:sSubPr>
                      <m:e>
                        <m:r>
                          <a:rPr lang="en-US" i="1" dirty="0">
                            <a:solidFill>
                              <a:srgbClr val="FF0000"/>
                            </a:solidFill>
                            <a:latin typeface="Cambria Math" panose="02040503050406030204" pitchFamily="18" charset="0"/>
                            <a:ea typeface="Cambria Math" panose="02040503050406030204" pitchFamily="18" charset="0"/>
                          </a:rPr>
                          <m:t>∈</m:t>
                        </m:r>
                      </m:e>
                      <m:sub>
                        <m:r>
                          <a:rPr lang="en-US" i="1" dirty="0">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𝑅</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𝑘</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𝐺</m:t>
                    </m:r>
                    <m:r>
                      <a:rPr lang="en-US" i="1" dirty="0">
                        <a:latin typeface="Cambria Math" panose="02040503050406030204" pitchFamily="18" charset="0"/>
                        <a:cs typeface="Times New Roman" panose="02020603050405020304" pitchFamily="18" charset="0"/>
                      </a:rPr>
                      <m:t>=</m:t>
                    </m:r>
                    <m:d>
                      <m:dPr>
                        <m:ctrlPr>
                          <a:rPr lang="en-US" i="1" dirty="0">
                            <a:latin typeface="Cambria Math" panose="02040503050406030204" pitchFamily="18" charset="0"/>
                            <a:cs typeface="Times New Roman" panose="02020603050405020304" pitchFamily="18" charset="0"/>
                          </a:rPr>
                        </m:ctrlPr>
                      </m:dPr>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e>
                    </m:d>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smtClean="0">
                        <a:solidFill>
                          <a:srgbClr val="FF0000"/>
                        </a:solidFill>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oMath>
                </a14:m>
                <a:endParaRPr lang="en-US" dirty="0">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dirty="0"/>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t> //</a:t>
                </a:r>
                <a:r>
                  <a:rPr lang="en-US" dirty="0" err="1"/>
                  <a:t>len</a:t>
                </a:r>
                <a:r>
                  <a:rPr lang="en-US" dirty="0"/>
                  <a:t>(p) +</a:t>
                </a:r>
                <a:r>
                  <a:rPr lang="en-US" dirty="0" err="1"/>
                  <a:t>len</a:t>
                </a:r>
                <a:r>
                  <a:rPr lang="en-US" dirty="0"/>
                  <a:t>(n)</a:t>
                </a:r>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08720"/>
                <a:ext cx="8496944" cy="2331407"/>
              </a:xfrm>
              <a:prstGeom prst="rect">
                <a:avLst/>
              </a:prstGeom>
              <a:blipFill>
                <a:blip r:embed="rId3"/>
                <a:stretch>
                  <a:fillRect l="-1506" t="-2611" b="-60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295911"/>
            <a:ext cx="65" cy="430887"/>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344893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46710"/>
            <a:ext cx="10153128" cy="553998"/>
          </a:xfrm>
        </p:spPr>
        <p:txBody>
          <a:bodyPr wrap="square">
            <a:noAutofit/>
          </a:bodyPr>
          <a:lstStyle/>
          <a:p>
            <a:pPr algn="ctr"/>
            <a:r>
              <a:rPr lang="fr-FR" altLang="en-US" sz="3500" dirty="0" err="1">
                <a:ea typeface="ヒラギノ角ゴ Pro W3" charset="-128"/>
              </a:rPr>
              <a:t>Elliptic</a:t>
            </a:r>
            <a:r>
              <a:rPr lang="fr-FR" altLang="en-US" sz="3500" dirty="0">
                <a:ea typeface="ヒラギノ角ゴ Pro W3" charset="-128"/>
              </a:rPr>
              <a:t> </a:t>
            </a:r>
            <a:r>
              <a:rPr lang="fr-FR" altLang="en-US" sz="3500" dirty="0" err="1">
                <a:ea typeface="ヒラギノ角ゴ Pro W3" charset="-128"/>
              </a:rPr>
              <a:t>Curve</a:t>
            </a:r>
            <a:r>
              <a:rPr lang="fr-FR" altLang="en-US" sz="3500" dirty="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dirty="0">
                <a:ea typeface="ヒラギノ角ゴ Pro W3" charset="-128"/>
              </a:rPr>
              <a:t>E C D S </a:t>
            </a:r>
            <a:r>
              <a:rPr lang="fr-FR" altLang="en-US" sz="3500" dirty="0">
                <a:ea typeface="ヒラギノ角ゴ Pro W3" charset="-128"/>
              </a:rPr>
              <a:t>A)</a:t>
            </a:r>
            <a:endParaRPr lang="en-US" sz="3500"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D1E9B940-1116-4169-9986-707AF8E9B003}"/>
                  </a:ext>
                </a:extLst>
              </p:cNvPr>
              <p:cNvSpPr/>
              <p:nvPr/>
            </p:nvSpPr>
            <p:spPr>
              <a:xfrm>
                <a:off x="397024" y="1052736"/>
                <a:ext cx="9104040" cy="5653086"/>
              </a:xfrm>
              <a:prstGeom prst="rect">
                <a:avLst/>
              </a:prstGeom>
            </p:spPr>
            <p:txBody>
              <a:bodyPr wrap="square">
                <a:spAutoFit/>
              </a:bodyPr>
              <a:lstStyle/>
              <a:p>
                <a:r>
                  <a:rPr lang="en-US" b="1" dirty="0"/>
                  <a:t>Signing (the message </a:t>
                </a:r>
                <a14:m>
                  <m:oMath xmlns:m="http://schemas.openxmlformats.org/officeDocument/2006/math">
                    <m:r>
                      <a:rPr lang="en-US" b="1" i="1" dirty="0">
                        <a:latin typeface="Cambria Math" panose="02040503050406030204" pitchFamily="18" charset="0"/>
                      </a:rPr>
                      <m:t>𝒎</m:t>
                    </m:r>
                  </m:oMath>
                </a14:m>
                <a:r>
                  <a:rPr lang="en-US" b="1" dirty="0"/>
                  <a:t>)</a:t>
                </a:r>
              </a:p>
              <a:p>
                <a:pPr marL="914400" lvl="1" indent="-457200">
                  <a:buFont typeface="Arial" panose="020B0604020202020204" pitchFamily="34" charset="0"/>
                  <a:buChar char="•"/>
                </a:pPr>
                <a:r>
                  <a:rPr lang="en-US" dirty="0"/>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𝑤h𝑒𝑟𝑒</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𝑘𝐺</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oMath>
                </a14:m>
                <a:r>
                  <a:rPr lang="en-US" dirty="0">
                    <a:cs typeface="Times New Roman" panose="02020603050405020304" pitchFamily="18" charset="0"/>
                  </a:rPr>
                  <a:t>                                                         </a:t>
                </a:r>
              </a:p>
              <a:p>
                <a:pPr lvl="1" algn="r"/>
                <a:r>
                  <a:rPr lang="en-US" dirty="0">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r>
                      <a:rPr lang="en-US" i="1">
                        <a:latin typeface="Cambria Math" panose="02040503050406030204" pitchFamily="18" charset="0"/>
                        <a:cs typeface="Times New Roman" panose="02020603050405020304" pitchFamily="18" charset="0"/>
                      </a:rPr>
                      <m:t>    </m:t>
                    </m:r>
                  </m:oMath>
                </a14:m>
                <a:endParaRPr lang="en-US" dirty="0"/>
              </a:p>
              <a:p>
                <a:r>
                  <a:rPr lang="en-US" b="1" dirty="0"/>
                  <a:t>Verifying a signature</a:t>
                </a:r>
              </a:p>
              <a:p>
                <a:pPr marL="914400" lvl="1" indent="-457200">
                  <a:buFont typeface="Arial" panose="020B0604020202020204" pitchFamily="34" charset="0"/>
                  <a:buChar char="•"/>
                </a:pPr>
                <a:r>
                  <a:rPr lang="en-US" dirty="0"/>
                  <a:t>Input </a:t>
                </a:r>
                <a14:m>
                  <m:oMath xmlns:m="http://schemas.openxmlformats.org/officeDocument/2006/math">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e>
                    </m:d>
                    <m:r>
                      <a:rPr lang="en-US" b="0" i="1" dirty="0" smtClean="0">
                        <a:latin typeface="Cambria Math" panose="02040503050406030204" pitchFamily="18" charset="0"/>
                      </a:rPr>
                      <m:t>, </m:t>
                    </m:r>
                    <m:r>
                      <a:rPr lang="en-US" b="0" i="1" dirty="0" smtClean="0">
                        <a:latin typeface="Cambria Math" panose="02040503050406030204" pitchFamily="18" charset="0"/>
                      </a:rPr>
                      <m:t>𝑃𝐾</m:t>
                    </m:r>
                  </m:oMath>
                </a14:m>
                <a:r>
                  <a:rPr lang="en-US" dirty="0"/>
                  <a:t>, </a:t>
                </a:r>
              </a:p>
              <a:p>
                <a:pPr marL="914400" lvl="1" indent="-457200">
                  <a:buFont typeface="Arial" panose="020B0604020202020204" pitchFamily="34" charset="0"/>
                  <a:buChar char="•"/>
                </a:pPr>
                <a:r>
                  <a:rPr lang="en-US" dirty="0"/>
                  <a:t>Compute:</a:t>
                </a:r>
              </a:p>
              <a:p>
                <a:r>
                  <a:rPr lang="en-US" dirty="0"/>
                  <a:t>	</a:t>
                </a:r>
                <a14:m>
                  <m:oMath xmlns:m="http://schemas.openxmlformats.org/officeDocument/2006/math">
                    <m:r>
                      <a:rPr lang="en-US" sz="2600" i="1" dirty="0">
                        <a:latin typeface="Cambria Math" panose="02040503050406030204" pitchFamily="18" charset="0"/>
                      </a:rPr>
                      <m:t>𝑤</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m:t>
                        </m:r>
                        <m:r>
                          <a:rPr lang="en-US" sz="2600" i="1" dirty="0">
                            <a:latin typeface="Cambria Math" panose="02040503050406030204" pitchFamily="18" charset="0"/>
                          </a:rPr>
                          <m:t>𝑠</m:t>
                        </m:r>
                      </m:e>
                      <m:sup>
                        <m:r>
                          <a:rPr lang="en-US" sz="2600" i="1" dirty="0">
                            <a:latin typeface="Cambria Math" panose="02040503050406030204" pitchFamily="18" charset="0"/>
                          </a:rPr>
                          <m:t>−1</m:t>
                        </m:r>
                      </m:sup>
                    </m:sSup>
                    <m:r>
                      <a:rPr lang="en-US" sz="2600" i="1" dirty="0">
                        <a:latin typeface="Cambria Math" panose="02040503050406030204" pitchFamily="18" charset="0"/>
                      </a:rPr>
                      <m:t>𝑚𝑜𝑑</m:t>
                    </m:r>
                    <m:r>
                      <a:rPr lang="en-US" sz="2600" i="1" dirty="0">
                        <a:latin typeface="Cambria Math" panose="02040503050406030204" pitchFamily="18" charset="0"/>
                      </a:rPr>
                      <m:t> </m:t>
                    </m:r>
                    <m:r>
                      <a:rPr lang="en-US" sz="2600" i="1" dirty="0">
                        <a:latin typeface="Cambria Math" panose="02040503050406030204" pitchFamily="18" charset="0"/>
                      </a:rPr>
                      <m:t>𝑞</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 </m:t>
                    </m:r>
                    <m:r>
                      <m:rPr>
                        <m:sty m:val="p"/>
                      </m:rPr>
                      <a:rPr lang="en-US" sz="2600">
                        <a:latin typeface="Cambria Math" panose="02040503050406030204" pitchFamily="18" charset="0"/>
                      </a:rPr>
                      <m:t>mod</m:t>
                    </m:r>
                    <m:r>
                      <a:rPr lang="en-US" sz="2600" i="1">
                        <a:latin typeface="Cambria Math" panose="02040503050406030204" pitchFamily="18" charset="0"/>
                      </a:rPr>
                      <m:t> </m:t>
                    </m:r>
                    <m:r>
                      <a:rPr lang="en-US" sz="2600" i="1">
                        <a:latin typeface="Cambria Math" panose="02040503050406030204" pitchFamily="18" charset="0"/>
                      </a:rPr>
                      <m:t>𝑛</m:t>
                    </m:r>
                  </m:oMath>
                </a14:m>
                <a:endParaRPr lang="en-US" sz="2600" dirty="0"/>
              </a:p>
              <a:p>
                <a:pPr lvl="1"/>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r>
                      <a:rPr lang="en-US" sz="2600" i="1">
                        <a:latin typeface="Cambria Math" panose="02040503050406030204" pitchFamily="18" charset="0"/>
                      </a:rPr>
                      <m:t>.</m:t>
                    </m:r>
                    <m:r>
                      <a:rPr lang="en-US" sz="2600" i="1">
                        <a:latin typeface="Cambria Math" panose="02040503050406030204" pitchFamily="18" charset="0"/>
                      </a:rPr>
                      <m:t>𝑤</m:t>
                    </m:r>
                  </m:oMath>
                </a14:m>
                <a:r>
                  <a:rPr lang="en-US" sz="2600" i="1" dirty="0"/>
                  <a:t> </a:t>
                </a:r>
                <a:r>
                  <a:rPr lang="en-US" sz="2600" dirty="0"/>
                  <a:t>mod</a:t>
                </a:r>
                <a:r>
                  <a:rPr lang="en-US" sz="2600" i="1" dirty="0"/>
                  <a:t> n =</a:t>
                </a:r>
                <a14:m>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i="1" dirty="0">
                    <a:latin typeface="Cambria Math" panose="02040503050406030204" pitchFamily="18" charset="0"/>
                  </a:rPr>
                  <a:t> </a:t>
                </a:r>
                <a:r>
                  <a:rPr lang="en-US" sz="2600" dirty="0">
                    <a:latin typeface="Cambria Math" panose="02040503050406030204" pitchFamily="18" charset="0"/>
                  </a:rPr>
                  <a:t>mod </a:t>
                </a:r>
                <a:r>
                  <a:rPr lang="en-US" sz="2600" i="1" dirty="0">
                    <a:latin typeface="Cambria Math" panose="02040503050406030204" pitchFamily="18" charset="0"/>
                  </a:rPr>
                  <a:t>n</a:t>
                </a:r>
              </a:p>
              <a:p>
                <a:pPr lvl="1"/>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r>
                      <a:rPr lang="en-US" sz="2600" i="1">
                        <a:latin typeface="Cambria Math" panose="02040503050406030204" pitchFamily="18" charset="0"/>
                      </a:rPr>
                      <m:t>𝑤</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dirty="0"/>
                  <a:t> mod </a:t>
                </a:r>
                <a:r>
                  <a:rPr lang="en-US" sz="2600" i="1" dirty="0"/>
                  <a:t>n</a:t>
                </a:r>
              </a:p>
              <a:p>
                <a:pPr lvl="1"/>
                <a:r>
                  <a:rPr lang="en-US" sz="2600" i="1"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𝑣</m:t>
                        </m:r>
                      </m:e>
                      <m:sub>
                        <m:r>
                          <a:rPr lang="en-US" sz="2600" i="1">
                            <a:latin typeface="Cambria Math" panose="02040503050406030204" pitchFamily="18" charset="0"/>
                          </a:rPr>
                          <m:t>𝑥</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𝐺</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smtClean="0">
                        <a:solidFill>
                          <a:schemeClr val="accent2"/>
                        </a:solidFill>
                        <a:latin typeface="Cambria Math" panose="02040503050406030204" pitchFamily="18" charset="0"/>
                      </a:rPr>
                      <m:t>𝑄</m:t>
                    </m:r>
                    <m:r>
                      <a:rPr lang="en-US" sz="2600" i="1" dirty="0">
                        <a:latin typeface="Cambria Math" panose="02040503050406030204" pitchFamily="18" charset="0"/>
                      </a:rPr>
                      <m:t>=</m:t>
                    </m:r>
                    <m:d>
                      <m:dPr>
                        <m:ctrlPr>
                          <a:rPr lang="en-US" sz="2600" i="1" dirty="0">
                            <a:latin typeface="Cambria Math" panose="02040503050406030204" pitchFamily="18" charset="0"/>
                          </a:rPr>
                        </m:ctrlPr>
                      </m:dPr>
                      <m:e>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1</m:t>
                            </m:r>
                          </m:sub>
                        </m:sSub>
                        <m:r>
                          <a:rPr lang="en-US" sz="2600" i="1" dirty="0">
                            <a:latin typeface="Cambria Math" panose="02040503050406030204" pitchFamily="18" charset="0"/>
                          </a:rPr>
                          <m:t>+</m:t>
                        </m:r>
                        <m:r>
                          <a:rPr lang="en-US" sz="2600" i="1" dirty="0">
                            <a:latin typeface="Cambria Math" panose="02040503050406030204" pitchFamily="18" charset="0"/>
                          </a:rPr>
                          <m:t>𝑑</m:t>
                        </m:r>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2</m:t>
                            </m:r>
                          </m:sub>
                        </m:sSub>
                      </m:e>
                    </m:d>
                    <m:r>
                      <a:rPr lang="en-US" sz="2600" i="1" dirty="0">
                        <a:latin typeface="Cambria Math" panose="02040503050406030204" pitchFamily="18" charset="0"/>
                      </a:rPr>
                      <m:t>𝐺</m:t>
                    </m:r>
                  </m:oMath>
                </a14:m>
                <a:endParaRPr lang="en-US" sz="2600" i="1" dirty="0">
                  <a:latin typeface="Cambria Math" panose="02040503050406030204" pitchFamily="18" charset="0"/>
                </a:endParaRPr>
              </a:p>
              <a:p>
                <a:pPr lvl="1"/>
                <a:r>
                  <a:rPr lang="en-US" sz="2600" dirty="0"/>
                  <a:t>         </a:t>
                </a:r>
                <a14:m>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a:solidFill>
                              <a:schemeClr val="accent2"/>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solidFill>
                                      <a:srgbClr val="FF0000"/>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e>
                    </m:d>
                    <m:r>
                      <a:rPr lang="en-US" sz="2600" i="1">
                        <a:latin typeface="Cambria Math" panose="02040503050406030204" pitchFamily="18" charset="0"/>
                      </a:rPr>
                      <m:t>𝐺</m:t>
                    </m:r>
                    <m:r>
                      <a:rPr lang="en-US" sz="2600" i="1">
                        <a:solidFill>
                          <a:srgbClr val="FF0000"/>
                        </a:solidFill>
                        <a:latin typeface="Cambria Math" panose="02040503050406030204" pitchFamily="18" charset="0"/>
                      </a:rPr>
                      <m:t>=</m:t>
                    </m:r>
                    <m:d>
                      <m:dPr>
                        <m:ctrlPr>
                          <a:rPr lang="en-US" sz="2600" i="1">
                            <a:solidFill>
                              <a:srgbClr val="FF0000"/>
                            </a:solidFill>
                            <a:latin typeface="Cambria Math" panose="02040503050406030204" pitchFamily="18" charset="0"/>
                          </a:rPr>
                        </m:ctrlPr>
                      </m:dPr>
                      <m:e>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𝑥</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r>
                          <a:rPr lang="en-US" sz="2600" i="1">
                            <a:solidFill>
                              <a:srgbClr val="FF0000"/>
                            </a:solidFill>
                            <a:latin typeface="Cambria Math" panose="02040503050406030204" pitchFamily="18" charset="0"/>
                          </a:rPr>
                          <m:t>,</m:t>
                        </m:r>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𝑦</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e>
                    </m:d>
                  </m:oMath>
                </a14:m>
                <a:endParaRPr lang="en-US" sz="2600" i="1" dirty="0">
                  <a:solidFill>
                    <a:srgbClr val="FF0000"/>
                  </a:solidFill>
                  <a:latin typeface="Cambria Math" panose="02040503050406030204" pitchFamily="18" charset="0"/>
                </a:endParaRPr>
              </a:p>
              <a:p>
                <a:pPr marL="914400" lvl="1" indent="-457200">
                  <a:buFont typeface="Arial" panose="020B0604020202020204" pitchFamily="34" charset="0"/>
                  <a:buChar char="•"/>
                </a:pPr>
                <a:r>
                  <a:rPr lang="en-US" dirty="0">
                    <a:solidFill>
                      <a:srgbClr val="FF0000"/>
                    </a:solidFill>
                  </a:rPr>
                  <a:t>Verify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𝑣</m:t>
                        </m:r>
                      </m:e>
                      <m:sub>
                        <m:r>
                          <a:rPr lang="en-US" i="1" dirty="0">
                            <a:solidFill>
                              <a:srgbClr val="FF0000"/>
                            </a:solidFill>
                            <a:latin typeface="Cambria Math" panose="02040503050406030204" pitchFamily="18" charset="0"/>
                          </a:rPr>
                          <m:t>𝑥</m:t>
                        </m:r>
                      </m:sub>
                    </m:sSub>
                    <m:r>
                      <a:rPr lang="en-US" i="1" dirty="0">
                        <a:solidFill>
                          <a:srgbClr val="FF0000"/>
                        </a:solidFill>
                        <a:latin typeface="Cambria Math" panose="02040503050406030204" pitchFamily="18" charset="0"/>
                      </a:rPr>
                      <m:t>=</m:t>
                    </m:r>
                    <m:sSubSup>
                      <m:sSubSupPr>
                        <m:ctrlPr>
                          <a:rPr lang="en-US" i="1" dirty="0">
                            <a:solidFill>
                              <a:srgbClr val="FF0000"/>
                            </a:solidFill>
                            <a:latin typeface="Cambria Math" panose="02040503050406030204" pitchFamily="18" charset="0"/>
                          </a:rPr>
                        </m:ctrlPr>
                      </m:sSubSupPr>
                      <m:e>
                        <m:r>
                          <a:rPr lang="en-US" i="1" dirty="0">
                            <a:solidFill>
                              <a:srgbClr val="FF0000"/>
                            </a:solidFill>
                            <a:latin typeface="Cambria Math" panose="02040503050406030204" pitchFamily="18" charset="0"/>
                          </a:rPr>
                          <m:t>𝑥</m:t>
                        </m:r>
                      </m:e>
                      <m:sub>
                        <m:r>
                          <a:rPr lang="en-US" i="1" dirty="0">
                            <a:solidFill>
                              <a:srgbClr val="FF0000"/>
                            </a:solidFill>
                            <a:latin typeface="Cambria Math" panose="02040503050406030204" pitchFamily="18" charset="0"/>
                          </a:rPr>
                          <m:t>1</m:t>
                        </m:r>
                      </m:sub>
                      <m:sup>
                        <m:r>
                          <a:rPr lang="en-US" i="1" dirty="0">
                            <a:solidFill>
                              <a:srgbClr val="FF0000"/>
                            </a:solidFill>
                            <a:latin typeface="Cambria Math" panose="02040503050406030204" pitchFamily="18" charset="0"/>
                          </a:rPr>
                          <m:t>′</m:t>
                        </m:r>
                      </m:sup>
                    </m:sSubSup>
                    <m:r>
                      <a:rPr lang="en-US" i="1" dirty="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𝑟</m:t>
                    </m:r>
                  </m:oMath>
                </a14:m>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 </m:t>
                    </m:r>
                  </m:oMath>
                </a14:m>
                <a:endParaRPr lang="en-US" i="1" dirty="0"/>
              </a:p>
              <a:p>
                <a:endParaRPr lang="en-US" sz="3000" i="1" dirty="0"/>
              </a:p>
            </p:txBody>
          </p:sp>
        </mc:Choice>
        <mc:Fallback xmlns="">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397024" y="1052736"/>
                <a:ext cx="9104040" cy="5653086"/>
              </a:xfrm>
              <a:prstGeom prst="rect">
                <a:avLst/>
              </a:prstGeom>
              <a:blipFill>
                <a:blip r:embed="rId3"/>
                <a:stretch>
                  <a:fillRect l="-1339" t="-118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863753" y="1556793"/>
            <a:ext cx="65" cy="430887"/>
          </a:xfrm>
          <a:prstGeom prst="rect">
            <a:avLst/>
          </a:prstGeom>
          <a:noFill/>
        </p:spPr>
        <p:txBody>
          <a:bodyPr wrap="none" lIns="0" tIns="0" rIns="0" bIns="0" rtlCol="0">
            <a:spAutoFit/>
          </a:bodyPr>
          <a:lstStyle/>
          <a:p>
            <a:endParaRPr lang="en-US" dirty="0"/>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655840" y="1231595"/>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7CA37B0B-1953-4960-A0A8-9D2C50E98340}"/>
              </a:ext>
            </a:extLst>
          </p:cNvPr>
          <p:cNvCxnSpPr>
            <a:cxnSpLocks/>
          </p:cNvCxnSpPr>
          <p:nvPr/>
        </p:nvCxnSpPr>
        <p:spPr bwMode="auto">
          <a:xfrm flipH="1">
            <a:off x="5879976" y="3211238"/>
            <a:ext cx="2088232"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A395FF4E-3BB9-478A-BD43-8B417DCCE9E3}"/>
              </a:ext>
            </a:extLst>
          </p:cNvPr>
          <p:cNvSpPr txBox="1"/>
          <p:nvPr/>
        </p:nvSpPr>
        <p:spPr>
          <a:xfrm>
            <a:off x="4940041" y="2617748"/>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96E6A3DB-73D9-48F8-BE1A-2424E2F628D2}"/>
              </a:ext>
            </a:extLst>
          </p:cNvPr>
          <p:cNvCxnSpPr>
            <a:cxnSpLocks/>
          </p:cNvCxnSpPr>
          <p:nvPr/>
        </p:nvCxnSpPr>
        <p:spPr bwMode="auto">
          <a:xfrm flipH="1">
            <a:off x="3863752" y="3211238"/>
            <a:ext cx="1872210"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1EC6CE88-4C70-4229-85AB-3E706E23DF86}"/>
              </a:ext>
            </a:extLst>
          </p:cNvPr>
          <p:cNvSpPr txBox="1"/>
          <p:nvPr/>
        </p:nvSpPr>
        <p:spPr>
          <a:xfrm>
            <a:off x="7260958" y="2605746"/>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1290590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4455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39416" y="980728"/>
            <a:ext cx="9829092"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t>Elgamal</a:t>
            </a:r>
            <a:r>
              <a:rPr lang="en-US" dirty="0"/>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a:t>NIST digital signature schemes</a:t>
            </a:r>
          </a:p>
          <a:p>
            <a:pPr lvl="1" eaLnBrk="1" hangingPunct="1">
              <a:spcBef>
                <a:spcPct val="25000"/>
              </a:spcBef>
            </a:pPr>
            <a:r>
              <a:rPr lang="en-US"/>
              <a:t>RSASSA-PKCS</a:t>
            </a:r>
          </a:p>
          <a:p>
            <a:pPr lvl="1" eaLnBrk="1" hangingPunct="1">
              <a:spcBef>
                <a:spcPct val="25000"/>
              </a:spcBef>
            </a:pPr>
            <a:r>
              <a:rPr lang="en-US"/>
              <a:t>RSASSA-PSS</a:t>
            </a:r>
          </a:p>
          <a:p>
            <a:pPr lvl="1" eaLnBrk="1" hangingPunct="1">
              <a:spcBef>
                <a:spcPct val="25000"/>
              </a:spcBef>
            </a:pPr>
            <a:r>
              <a:rPr lang="en-US"/>
              <a:t>ECDSA</a:t>
            </a:r>
          </a:p>
          <a:p>
            <a:pPr eaLnBrk="1" hangingPunct="1">
              <a:spcBef>
                <a:spcPct val="25000"/>
              </a:spcBef>
            </a:pPr>
            <a:r>
              <a:rPr lang="en-US">
                <a:solidFill>
                  <a:srgbClr val="FF0000"/>
                </a:solidFill>
              </a:rPr>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39328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6">
            <a:extLst>
              <a:ext uri="{FF2B5EF4-FFF2-40B4-BE49-F238E27FC236}">
                <a16:creationId xmlns:a16="http://schemas.microsoft.com/office/drawing/2014/main" id="{29FAC995-F40D-4DA7-A9CB-42613C1EF7E5}"/>
              </a:ext>
            </a:extLst>
          </p:cNvPr>
          <p:cNvGrpSpPr>
            <a:grpSpLocks/>
          </p:cNvGrpSpPr>
          <p:nvPr/>
        </p:nvGrpSpPr>
        <p:grpSpPr bwMode="auto">
          <a:xfrm>
            <a:off x="2857500" y="1588428"/>
            <a:ext cx="7296472" cy="5729004"/>
            <a:chOff x="960" y="960"/>
            <a:chExt cx="4450" cy="3357"/>
          </a:xfrm>
        </p:grpSpPr>
        <p:pic>
          <p:nvPicPr>
            <p:cNvPr id="8204" name="Picture 2" descr="U:\rhoskins temp\cert.wmf">
              <a:extLst>
                <a:ext uri="{FF2B5EF4-FFF2-40B4-BE49-F238E27FC236}">
                  <a16:creationId xmlns:a16="http://schemas.microsoft.com/office/drawing/2014/main" id="{394F441C-1AD7-4953-BEE1-1590BED2E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1008"/>
              <a:ext cx="4402" cy="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5" name="Group 4">
              <a:extLst>
                <a:ext uri="{FF2B5EF4-FFF2-40B4-BE49-F238E27FC236}">
                  <a16:creationId xmlns:a16="http://schemas.microsoft.com/office/drawing/2014/main" id="{2B785203-6BEC-4578-99E5-0CDCB2BB381C}"/>
                </a:ext>
              </a:extLst>
            </p:cNvPr>
            <p:cNvGrpSpPr>
              <a:grpSpLocks/>
            </p:cNvGrpSpPr>
            <p:nvPr/>
          </p:nvGrpSpPr>
          <p:grpSpPr bwMode="auto">
            <a:xfrm>
              <a:off x="960" y="960"/>
              <a:ext cx="3688" cy="607"/>
              <a:chOff x="1240" y="1123"/>
              <a:chExt cx="3688" cy="607"/>
            </a:xfrm>
          </p:grpSpPr>
          <p:pic>
            <p:nvPicPr>
              <p:cNvPr id="8206" name="Picture 5" descr="U:\rhoskins temp\scroll top.wmf">
                <a:extLst>
                  <a:ext uri="{FF2B5EF4-FFF2-40B4-BE49-F238E27FC236}">
                    <a16:creationId xmlns:a16="http://schemas.microsoft.com/office/drawing/2014/main" id="{7686B120-876A-4D3F-9C34-BBFE91097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 y="1123"/>
                <a:ext cx="3688"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Text Box 6">
                <a:extLst>
                  <a:ext uri="{FF2B5EF4-FFF2-40B4-BE49-F238E27FC236}">
                    <a16:creationId xmlns:a16="http://schemas.microsoft.com/office/drawing/2014/main" id="{974C4C19-1AE1-46AF-8753-F403E860EEBB}"/>
                  </a:ext>
                </a:extLst>
              </p:cNvPr>
              <p:cNvSpPr txBox="1">
                <a:spLocks noChangeArrowheads="1"/>
              </p:cNvSpPr>
              <p:nvPr/>
            </p:nvSpPr>
            <p:spPr bwMode="auto">
              <a:xfrm>
                <a:off x="2163" y="1148"/>
                <a:ext cx="182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3200" b="1">
                    <a:solidFill>
                      <a:schemeClr val="tx1"/>
                    </a:solidFill>
                  </a:rPr>
                  <a:t>CERTIFICATE</a:t>
                </a:r>
              </a:p>
            </p:txBody>
          </p:sp>
        </p:grpSp>
      </p:grpSp>
      <p:sp>
        <p:nvSpPr>
          <p:cNvPr id="63495" name="Rectangle 7">
            <a:extLst>
              <a:ext uri="{FF2B5EF4-FFF2-40B4-BE49-F238E27FC236}">
                <a16:creationId xmlns:a16="http://schemas.microsoft.com/office/drawing/2014/main" id="{DC3313DE-591A-48F3-98F2-970FB97A09E7}"/>
              </a:ext>
            </a:extLst>
          </p:cNvPr>
          <p:cNvSpPr>
            <a:spLocks noChangeArrowheads="1"/>
          </p:cNvSpPr>
          <p:nvPr/>
        </p:nvSpPr>
        <p:spPr bwMode="auto">
          <a:xfrm>
            <a:off x="817983" y="-16583"/>
            <a:ext cx="6934200" cy="685800"/>
          </a:xfrm>
          <a:prstGeom prst="rect">
            <a:avLst/>
          </a:prstGeom>
          <a:noFill/>
          <a:ln w="9525">
            <a:noFill/>
            <a:miter lim="800000"/>
            <a:headEnd/>
            <a:tailEnd/>
          </a:ln>
          <a:effectLst/>
        </p:spPr>
        <p:txBody>
          <a:bodyPr lIns="92075" tIns="46038" rIns="92075" bIns="46038" anchor="ctr"/>
          <a:lstStyle/>
          <a:p>
            <a:pPr algn="ctr" eaLnBrk="1" hangingPunct="1">
              <a:defRPr/>
            </a:pPr>
            <a:r>
              <a:rPr lang="en-US" altLang="zh-CN" sz="4800">
                <a:ea typeface="宋体" panose="02010600030101010101" pitchFamily="2" charset="-122"/>
              </a:rPr>
              <a:t>X.509 digital certificate</a:t>
            </a:r>
            <a:endParaRPr lang="en-GB" sz="5400" b="1">
              <a:solidFill>
                <a:srgbClr val="FF3300"/>
              </a:solidFill>
            </a:endParaRPr>
          </a:p>
        </p:txBody>
      </p:sp>
      <p:sp>
        <p:nvSpPr>
          <p:cNvPr id="63496" name="Rectangle 8">
            <a:extLst>
              <a:ext uri="{FF2B5EF4-FFF2-40B4-BE49-F238E27FC236}">
                <a16:creationId xmlns:a16="http://schemas.microsoft.com/office/drawing/2014/main" id="{7874D9AC-DCE3-48C3-99E4-9945662D2BD5}"/>
              </a:ext>
            </a:extLst>
          </p:cNvPr>
          <p:cNvSpPr>
            <a:spLocks noChangeArrowheads="1"/>
          </p:cNvSpPr>
          <p:nvPr/>
        </p:nvSpPr>
        <p:spPr bwMode="auto">
          <a:xfrm>
            <a:off x="658946" y="3429000"/>
            <a:ext cx="1896673"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Signer=Issuer</a:t>
            </a:r>
            <a:endParaRPr lang="en-US" sz="2400">
              <a:sym typeface="Wingdings" pitchFamily="2" charset="2"/>
            </a:endParaRPr>
          </a:p>
        </p:txBody>
      </p:sp>
      <p:sp>
        <p:nvSpPr>
          <p:cNvPr id="63497" name="Rectangle 9">
            <a:extLst>
              <a:ext uri="{FF2B5EF4-FFF2-40B4-BE49-F238E27FC236}">
                <a16:creationId xmlns:a16="http://schemas.microsoft.com/office/drawing/2014/main" id="{B1C7FF5E-E86D-4138-868D-2EB5852A7334}"/>
              </a:ext>
            </a:extLst>
          </p:cNvPr>
          <p:cNvSpPr>
            <a:spLocks noChangeArrowheads="1"/>
          </p:cNvSpPr>
          <p:nvPr/>
        </p:nvSpPr>
        <p:spPr bwMode="auto">
          <a:xfrm>
            <a:off x="728649" y="4062815"/>
            <a:ext cx="1938351"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User =Subject</a:t>
            </a:r>
            <a:endParaRPr lang="en-US" sz="2400">
              <a:sym typeface="Wingdings" pitchFamily="2" charset="2"/>
            </a:endParaRPr>
          </a:p>
        </p:txBody>
      </p:sp>
      <p:sp>
        <p:nvSpPr>
          <p:cNvPr id="63498" name="Rectangle 10">
            <a:extLst>
              <a:ext uri="{FF2B5EF4-FFF2-40B4-BE49-F238E27FC236}">
                <a16:creationId xmlns:a16="http://schemas.microsoft.com/office/drawing/2014/main" id="{A5522B92-0956-49DD-B25A-0660BF7850EC}"/>
              </a:ext>
            </a:extLst>
          </p:cNvPr>
          <p:cNvSpPr>
            <a:spLocks noChangeArrowheads="1"/>
          </p:cNvSpPr>
          <p:nvPr/>
        </p:nvSpPr>
        <p:spPr bwMode="auto">
          <a:xfrm>
            <a:off x="11240" y="5392302"/>
            <a:ext cx="3373168" cy="461665"/>
          </a:xfrm>
          <a:prstGeom prst="rect">
            <a:avLst/>
          </a:prstGeom>
          <a:noFill/>
          <a:ln w="12700">
            <a:noFill/>
            <a:miter lim="800000"/>
            <a:headEnd/>
            <a:tailEnd/>
          </a:ln>
          <a:effectLst/>
        </p:spPr>
        <p:txBody>
          <a:bodyPr wrap="square">
            <a:spAutoFit/>
          </a:bodyPr>
          <a:lstStyle/>
          <a:p>
            <a:pPr>
              <a:buFontTx/>
              <a:buNone/>
              <a:defRPr/>
            </a:pPr>
            <a:r>
              <a:rPr lang="en-GB" sz="2400">
                <a:sym typeface="Wingdings" pitchFamily="2" charset="2"/>
              </a:rPr>
              <a:t>Issuer Digital Signature</a:t>
            </a:r>
            <a:endParaRPr lang="en-US" sz="2400">
              <a:sym typeface="Wingdings" pitchFamily="2" charset="2"/>
            </a:endParaRPr>
          </a:p>
        </p:txBody>
      </p:sp>
      <p:sp>
        <p:nvSpPr>
          <p:cNvPr id="63499" name="Line 11">
            <a:extLst>
              <a:ext uri="{FF2B5EF4-FFF2-40B4-BE49-F238E27FC236}">
                <a16:creationId xmlns:a16="http://schemas.microsoft.com/office/drawing/2014/main" id="{45206910-06B2-4AB2-B3C6-B7F09156275A}"/>
              </a:ext>
            </a:extLst>
          </p:cNvPr>
          <p:cNvSpPr>
            <a:spLocks noChangeShapeType="1"/>
          </p:cNvSpPr>
          <p:nvPr/>
        </p:nvSpPr>
        <p:spPr bwMode="auto">
          <a:xfrm flipV="1">
            <a:off x="2476500" y="2708254"/>
            <a:ext cx="1714500" cy="864205"/>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0" name="Line 12">
            <a:extLst>
              <a:ext uri="{FF2B5EF4-FFF2-40B4-BE49-F238E27FC236}">
                <a16:creationId xmlns:a16="http://schemas.microsoft.com/office/drawing/2014/main" id="{FC00A2DF-8391-4D24-BAD9-B8B86D227F82}"/>
              </a:ext>
            </a:extLst>
          </p:cNvPr>
          <p:cNvSpPr>
            <a:spLocks noChangeShapeType="1"/>
          </p:cNvSpPr>
          <p:nvPr/>
        </p:nvSpPr>
        <p:spPr bwMode="auto">
          <a:xfrm flipV="1">
            <a:off x="2667000" y="3572459"/>
            <a:ext cx="2060848" cy="709464"/>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1" name="Line 13">
            <a:extLst>
              <a:ext uri="{FF2B5EF4-FFF2-40B4-BE49-F238E27FC236}">
                <a16:creationId xmlns:a16="http://schemas.microsoft.com/office/drawing/2014/main" id="{FBA5C10A-31AE-4951-A8DC-C4AD6DE362B4}"/>
              </a:ext>
            </a:extLst>
          </p:cNvPr>
          <p:cNvSpPr>
            <a:spLocks noChangeShapeType="1"/>
          </p:cNvSpPr>
          <p:nvPr/>
        </p:nvSpPr>
        <p:spPr bwMode="auto">
          <a:xfrm flipV="1">
            <a:off x="3126704" y="5661248"/>
            <a:ext cx="1679848" cy="8508"/>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2" name="Rectangle 14">
            <a:extLst>
              <a:ext uri="{FF2B5EF4-FFF2-40B4-BE49-F238E27FC236}">
                <a16:creationId xmlns:a16="http://schemas.microsoft.com/office/drawing/2014/main" id="{0DA24CC0-3D34-4F89-9049-A4016B540A57}"/>
              </a:ext>
            </a:extLst>
          </p:cNvPr>
          <p:cNvSpPr>
            <a:spLocks noChangeArrowheads="1"/>
          </p:cNvSpPr>
          <p:nvPr/>
        </p:nvSpPr>
        <p:spPr bwMode="auto">
          <a:xfrm>
            <a:off x="1524000" y="4662923"/>
            <a:ext cx="2667000" cy="457200"/>
          </a:xfrm>
          <a:prstGeom prst="rect">
            <a:avLst/>
          </a:prstGeom>
          <a:noFill/>
          <a:ln w="12700">
            <a:noFill/>
            <a:miter lim="800000"/>
            <a:headEnd/>
            <a:tailEnd/>
          </a:ln>
          <a:effectLst/>
        </p:spPr>
        <p:txBody>
          <a:bodyPr>
            <a:spAutoFit/>
          </a:bodyPr>
          <a:lstStyle/>
          <a:p>
            <a:pPr>
              <a:buFontTx/>
              <a:buNone/>
              <a:defRPr/>
            </a:pPr>
            <a:r>
              <a:rPr lang="en-GB" sz="2400">
                <a:sym typeface="Wingdings" pitchFamily="2" charset="2"/>
              </a:rPr>
              <a:t>Subject Public Key</a:t>
            </a:r>
            <a:endParaRPr lang="en-US" sz="2400">
              <a:sym typeface="Wingdings" pitchFamily="2" charset="2"/>
            </a:endParaRPr>
          </a:p>
        </p:txBody>
      </p:sp>
      <p:sp>
        <p:nvSpPr>
          <p:cNvPr id="63503" name="Line 15">
            <a:extLst>
              <a:ext uri="{FF2B5EF4-FFF2-40B4-BE49-F238E27FC236}">
                <a16:creationId xmlns:a16="http://schemas.microsoft.com/office/drawing/2014/main" id="{9C727003-F963-4383-BD8A-EAEDA783ECAE}"/>
              </a:ext>
            </a:extLst>
          </p:cNvPr>
          <p:cNvSpPr>
            <a:spLocks noChangeShapeType="1"/>
          </p:cNvSpPr>
          <p:nvPr/>
        </p:nvSpPr>
        <p:spPr bwMode="auto">
          <a:xfrm flipV="1">
            <a:off x="3905433" y="3824723"/>
            <a:ext cx="901119" cy="1163520"/>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A5FD92D-F692-4CEF-9003-F52A9B357820}"/>
                  </a:ext>
                </a:extLst>
              </p:cNvPr>
              <p:cNvSpPr txBox="1"/>
              <p:nvPr/>
            </p:nvSpPr>
            <p:spPr>
              <a:xfrm>
                <a:off x="339872" y="846185"/>
                <a:ext cx="7412311" cy="523220"/>
              </a:xfrm>
              <a:prstGeom prst="rect">
                <a:avLst/>
              </a:prstGeom>
              <a:noFill/>
            </p:spPr>
            <p:txBody>
              <a:bodyPr wrap="square" rtlCol="0">
                <a:spAutoFit/>
              </a:bodyPr>
              <a:lstStyle/>
              <a:p>
                <a:r>
                  <a:rPr lang="en-US" b="1" dirty="0"/>
                  <a:t>Certificate =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𝑴</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𝒖𝒔𝒆𝒓</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𝒑𝒖𝒃𝒍𝒊𝒄</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𝒌𝒆𝒚</m:t>
                    </m:r>
                    <m:r>
                      <a:rPr lang="en-US" b="1" i="1" smtClean="0">
                        <a:solidFill>
                          <a:srgbClr val="FF0000"/>
                        </a:solidFill>
                        <a:latin typeface="Cambria Math" panose="02040503050406030204" pitchFamily="18" charset="0"/>
                      </a:rPr>
                      <m:t>,…}, </m:t>
                    </m:r>
                    <m:r>
                      <a:rPr lang="en-US" b="1" i="1">
                        <a:latin typeface="Cambria Math" panose="02040503050406030204" pitchFamily="18" charset="0"/>
                      </a:rPr>
                      <m:t>𝒔</m:t>
                    </m:r>
                    <m:r>
                      <a:rPr lang="en-US" b="1" i="1">
                        <a:latin typeface="Cambria Math" panose="02040503050406030204" pitchFamily="18" charset="0"/>
                      </a:rPr>
                      <m:t>)</m:t>
                    </m:r>
                  </m:oMath>
                </a14:m>
                <a:endParaRPr lang="en-US" b="1" dirty="0"/>
              </a:p>
            </p:txBody>
          </p:sp>
        </mc:Choice>
        <mc:Fallback xmlns="">
          <p:sp>
            <p:nvSpPr>
              <p:cNvPr id="2" name="TextBox 1">
                <a:extLst>
                  <a:ext uri="{FF2B5EF4-FFF2-40B4-BE49-F238E27FC236}">
                    <a16:creationId xmlns:a16="http://schemas.microsoft.com/office/drawing/2014/main" id="{5A5FD92D-F692-4CEF-9003-F52A9B357820}"/>
                  </a:ext>
                </a:extLst>
              </p:cNvPr>
              <p:cNvSpPr txBox="1">
                <a:spLocks noRot="1" noChangeAspect="1" noMove="1" noResize="1" noEditPoints="1" noAdjustHandles="1" noChangeArrowheads="1" noChangeShapeType="1" noTextEdit="1"/>
              </p:cNvSpPr>
              <p:nvPr/>
            </p:nvSpPr>
            <p:spPr>
              <a:xfrm>
                <a:off x="339872" y="846185"/>
                <a:ext cx="7412311" cy="523220"/>
              </a:xfrm>
              <a:prstGeom prst="rect">
                <a:avLst/>
              </a:prstGeom>
              <a:blipFill>
                <a:blip r:embed="rId4"/>
                <a:stretch>
                  <a:fillRect l="-1727" t="-12791" b="-31395"/>
                </a:stretch>
              </a:blipFill>
            </p:spPr>
            <p:txBody>
              <a:bodyPr/>
              <a:lstStyle/>
              <a:p>
                <a:r>
                  <a:rPr lang="en-US">
                    <a:noFill/>
                  </a:rPr>
                  <a:t> </a:t>
                </a:r>
              </a:p>
            </p:txBody>
          </p:sp>
        </mc:Fallback>
      </mc:AlternateContent>
    </p:spTree>
    <p:extLst>
      <p:ext uri="{BB962C8B-B14F-4D97-AF65-F5344CB8AC3E}">
        <p14:creationId xmlns:p14="http://schemas.microsoft.com/office/powerpoint/2010/main" val="73105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72661CE3-0512-496E-8673-D069D4E65245}"/>
              </a:ext>
            </a:extLst>
          </p:cNvPr>
          <p:cNvSpPr txBox="1">
            <a:spLocks noChangeArrowheads="1"/>
          </p:cNvSpPr>
          <p:nvPr/>
        </p:nvSpPr>
        <p:spPr bwMode="auto">
          <a:xfrm>
            <a:off x="839416" y="1259682"/>
            <a:ext cx="9707808" cy="4407360"/>
          </a:xfrm>
          <a:prstGeom prst="rect">
            <a:avLst/>
          </a:prstGeom>
          <a:noFill/>
          <a:ln w="12700">
            <a:noFill/>
            <a:miter lim="800000"/>
            <a:headEnd/>
            <a:tailEnd/>
          </a:ln>
          <a:effectLst/>
        </p:spPr>
        <p:txBody>
          <a:bodyPr wrap="square">
            <a:spAutoFit/>
          </a:bodyPr>
          <a:lstStyle/>
          <a:p>
            <a:pPr>
              <a:lnSpc>
                <a:spcPct val="150000"/>
              </a:lnSpc>
              <a:defRPr/>
            </a:pPr>
            <a:r>
              <a:rPr lang="en-GB" sz="3200">
                <a:sym typeface="Wingdings" pitchFamily="2" charset="2"/>
              </a:rPr>
              <a:t> </a:t>
            </a:r>
            <a:r>
              <a:rPr lang="en-GB">
                <a:sym typeface="Wingdings" pitchFamily="2" charset="2"/>
              </a:rPr>
              <a:t>How are Digital Certificates Issued?</a:t>
            </a:r>
          </a:p>
          <a:p>
            <a:pPr>
              <a:lnSpc>
                <a:spcPct val="150000"/>
              </a:lnSpc>
              <a:defRPr/>
            </a:pPr>
            <a:r>
              <a:rPr lang="en-GB">
                <a:sym typeface="Wingdings" pitchFamily="2" charset="2"/>
              </a:rPr>
              <a:t> Who is issuing them?</a:t>
            </a:r>
          </a:p>
          <a:p>
            <a:pPr>
              <a:lnSpc>
                <a:spcPct val="150000"/>
              </a:lnSpc>
              <a:defRPr/>
            </a:pPr>
            <a:r>
              <a:rPr lang="en-GB">
                <a:sym typeface="Wingdings" pitchFamily="2" charset="2"/>
              </a:rPr>
              <a:t> </a:t>
            </a:r>
            <a:r>
              <a:rPr lang="en-GB">
                <a:solidFill>
                  <a:srgbClr val="FF0000"/>
                </a:solidFill>
                <a:sym typeface="Wingdings" pitchFamily="2" charset="2"/>
              </a:rPr>
              <a:t>Why should I Trust the Certificate Issuer (Signers)?</a:t>
            </a:r>
          </a:p>
          <a:p>
            <a:pPr>
              <a:lnSpc>
                <a:spcPct val="150000"/>
              </a:lnSpc>
              <a:defRPr/>
            </a:pPr>
            <a:r>
              <a:rPr lang="en-GB">
                <a:sym typeface="Wingdings" pitchFamily="2" charset="2"/>
              </a:rPr>
              <a:t> </a:t>
            </a:r>
            <a:r>
              <a:rPr lang="en-GB"/>
              <a:t>How can I check if a Certificate is valid? </a:t>
            </a:r>
            <a:endParaRPr lang="en-GB">
              <a:sym typeface="Wingdings" pitchFamily="2" charset="2"/>
            </a:endParaRPr>
          </a:p>
          <a:p>
            <a:pPr>
              <a:lnSpc>
                <a:spcPct val="150000"/>
              </a:lnSpc>
              <a:defRPr/>
            </a:pPr>
            <a:r>
              <a:rPr lang="en-GB">
                <a:sym typeface="Wingdings" pitchFamily="2" charset="2"/>
              </a:rPr>
              <a:t> How can I revoke a Certificate?</a:t>
            </a:r>
          </a:p>
          <a:p>
            <a:pPr>
              <a:lnSpc>
                <a:spcPct val="150000"/>
              </a:lnSpc>
              <a:defRPr/>
            </a:pPr>
            <a:r>
              <a:rPr lang="en-GB"/>
              <a:t> Who is revoking Certificates?</a:t>
            </a:r>
          </a:p>
          <a:p>
            <a:pPr>
              <a:lnSpc>
                <a:spcPct val="80000"/>
              </a:lnSpc>
              <a:buFontTx/>
              <a:buNone/>
              <a:defRPr/>
            </a:pPr>
            <a:endParaRPr lang="en-US"/>
          </a:p>
        </p:txBody>
      </p:sp>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62138" y="974264"/>
            <a:ext cx="1565275" cy="433388"/>
          </a:xfrm>
          <a:prstGeom prst="rect">
            <a:avLst/>
          </a:prstGeom>
          <a:noFill/>
          <a:ln w="12700">
            <a:noFill/>
            <a:miter lim="800000"/>
            <a:headEnd/>
            <a:tailEnd/>
          </a:ln>
          <a:effectLst/>
        </p:spPr>
        <p:txBody>
          <a:bodyPr wrap="none">
            <a:spAutoFit/>
          </a:bodyPr>
          <a:lstStyle/>
          <a:p>
            <a:pPr>
              <a:lnSpc>
                <a:spcPct val="80000"/>
              </a:lnSpc>
              <a:buFontTx/>
              <a:buNone/>
              <a:defRPr/>
            </a:pPr>
            <a:r>
              <a:rPr lang="en-GB" b="1" i="1">
                <a:solidFill>
                  <a:srgbClr val="FF3300"/>
                </a:solidFill>
              </a:rPr>
              <a:t>Problems</a:t>
            </a:r>
            <a:endParaRPr lang="en-US" b="1" i="1">
              <a:solidFill>
                <a:srgbClr val="FF3300"/>
              </a:solidFill>
            </a:endParaRPr>
          </a:p>
        </p:txBody>
      </p:sp>
      <p:sp>
        <p:nvSpPr>
          <p:cNvPr id="2" name="Rectangle 1">
            <a:extLst>
              <a:ext uri="{FF2B5EF4-FFF2-40B4-BE49-F238E27FC236}">
                <a16:creationId xmlns:a16="http://schemas.microsoft.com/office/drawing/2014/main" id="{FF9299BD-DBE2-4FFC-AA7E-EA492523FC77}"/>
              </a:ext>
            </a:extLst>
          </p:cNvPr>
          <p:cNvSpPr/>
          <p:nvPr/>
        </p:nvSpPr>
        <p:spPr>
          <a:xfrm>
            <a:off x="1512694" y="0"/>
            <a:ext cx="4583306" cy="646331"/>
          </a:xfrm>
          <a:prstGeom prst="rect">
            <a:avLst/>
          </a:prstGeom>
        </p:spPr>
        <p:txBody>
          <a:bodyPr wrap="none">
            <a:spAutoFit/>
          </a:bodyPr>
          <a:lstStyle/>
          <a:p>
            <a:pPr algn="ctr" eaLnBrk="1" hangingPunct="1">
              <a:defRPr/>
            </a:pPr>
            <a:r>
              <a:rPr lang="en-US" altLang="zh-CN" sz="3600">
                <a:ea typeface="宋体" panose="02010600030101010101" pitchFamily="2" charset="-122"/>
              </a:rPr>
              <a:t>X.509 digital certificate</a:t>
            </a:r>
            <a:endParaRPr lang="en-GB" sz="3600" b="1">
              <a:solidFill>
                <a:srgbClr val="FF3300"/>
              </a:solidFill>
            </a:endParaRPr>
          </a:p>
        </p:txBody>
      </p:sp>
    </p:spTree>
    <p:extLst>
      <p:ext uri="{BB962C8B-B14F-4D97-AF65-F5344CB8AC3E}">
        <p14:creationId xmlns:p14="http://schemas.microsoft.com/office/powerpoint/2010/main" val="276099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a:extLst>
              <a:ext uri="{FF2B5EF4-FFF2-40B4-BE49-F238E27FC236}">
                <a16:creationId xmlns:a16="http://schemas.microsoft.com/office/drawing/2014/main" id="{8C673B0E-E3FD-40B9-A65F-9571B4FA0621}"/>
              </a:ext>
            </a:extLst>
          </p:cNvPr>
          <p:cNvSpPr>
            <a:spLocks noGrp="1"/>
          </p:cNvSpPr>
          <p:nvPr>
            <p:ph type="title" idx="4294967295"/>
          </p:nvPr>
        </p:nvSpPr>
        <p:spPr/>
        <p:txBody>
          <a:bodyPr anchor="ctr"/>
          <a:lstStyle/>
          <a:p>
            <a:pPr eaLnBrk="1" hangingPunct="1"/>
            <a:r>
              <a:rPr lang="en-US" altLang="zh-CN" sz="3600">
                <a:ea typeface="宋体" panose="02010600030101010101" pitchFamily="2" charset="-122"/>
              </a:rPr>
              <a:t>X.509 digital certificate Formats</a:t>
            </a:r>
          </a:p>
        </p:txBody>
      </p:sp>
      <p:sp>
        <p:nvSpPr>
          <p:cNvPr id="16388" name="Content Placeholder 2">
            <a:extLst>
              <a:ext uri="{FF2B5EF4-FFF2-40B4-BE49-F238E27FC236}">
                <a16:creationId xmlns:a16="http://schemas.microsoft.com/office/drawing/2014/main" id="{9A04F13F-4DB3-41B1-9EB8-DD0133697BD1}"/>
              </a:ext>
            </a:extLst>
          </p:cNvPr>
          <p:cNvSpPr>
            <a:spLocks noGrp="1"/>
          </p:cNvSpPr>
          <p:nvPr>
            <p:ph idx="4294967295"/>
          </p:nvPr>
        </p:nvSpPr>
        <p:spPr>
          <a:xfrm>
            <a:off x="911424" y="980728"/>
            <a:ext cx="8686800" cy="4530725"/>
          </a:xfrm>
        </p:spPr>
        <p:txBody>
          <a:bodyPr/>
          <a:lstStyle/>
          <a:p>
            <a:pPr eaLnBrk="1" hangingPunct="1">
              <a:buClr>
                <a:srgbClr val="9E9EFF"/>
              </a:buClr>
            </a:pPr>
            <a:r>
              <a:rPr lang="en-US" altLang="zh-CN" sz="2100" i="1" dirty="0">
                <a:ea typeface="宋体" panose="02010600030101010101" pitchFamily="2" charset="-122"/>
              </a:rPr>
              <a:t>Version</a:t>
            </a:r>
            <a:r>
              <a:rPr lang="en-US" altLang="zh-CN" sz="2100" dirty="0">
                <a:ea typeface="宋体" panose="02010600030101010101" pitchFamily="2" charset="-122"/>
              </a:rPr>
              <a:t>: which version the certificate is using</a:t>
            </a:r>
          </a:p>
          <a:p>
            <a:pPr eaLnBrk="1" hangingPunct="1">
              <a:buClr>
                <a:srgbClr val="9E9EFF"/>
              </a:buClr>
            </a:pPr>
            <a:r>
              <a:rPr lang="en-US" altLang="zh-CN" sz="2100" i="1" dirty="0">
                <a:ea typeface="宋体" panose="02010600030101010101" pitchFamily="2" charset="-122"/>
              </a:rPr>
              <a:t>Serial number</a:t>
            </a:r>
            <a:r>
              <a:rPr lang="en-US" altLang="zh-CN" sz="2100" dirty="0">
                <a:ea typeface="宋体" panose="02010600030101010101" pitchFamily="2" charset="-122"/>
              </a:rPr>
              <a:t>: a unique # assigned to the certificate within the same CA</a:t>
            </a:r>
          </a:p>
          <a:p>
            <a:pPr eaLnBrk="1" hangingPunct="1">
              <a:buClr>
                <a:srgbClr val="9E9EFF"/>
              </a:buClr>
            </a:pPr>
            <a:r>
              <a:rPr lang="en-US" altLang="zh-CN" sz="2100" i="1" dirty="0">
                <a:ea typeface="宋体" panose="02010600030101010101" pitchFamily="2" charset="-122"/>
              </a:rPr>
              <a:t>Algorithm</a:t>
            </a:r>
            <a:r>
              <a:rPr lang="en-US" altLang="zh-CN" sz="2100" dirty="0">
                <a:ea typeface="宋体" panose="02010600030101010101" pitchFamily="2" charset="-122"/>
              </a:rPr>
              <a:t>: name of the hash function and the public-key encryption algorithm</a:t>
            </a:r>
          </a:p>
          <a:p>
            <a:pPr eaLnBrk="1" hangingPunct="1">
              <a:buClr>
                <a:srgbClr val="9E9EFF"/>
              </a:buClr>
            </a:pPr>
            <a:r>
              <a:rPr lang="en-US" altLang="zh-CN" sz="2100" i="1" dirty="0">
                <a:solidFill>
                  <a:srgbClr val="FF0000"/>
                </a:solidFill>
                <a:ea typeface="宋体" panose="02010600030101010101" pitchFamily="2" charset="-122"/>
              </a:rPr>
              <a:t>Issuer</a:t>
            </a:r>
            <a:r>
              <a:rPr lang="en-US" altLang="zh-CN" sz="2100" dirty="0">
                <a:solidFill>
                  <a:srgbClr val="FF0000"/>
                </a:solidFill>
                <a:ea typeface="宋体" panose="02010600030101010101" pitchFamily="2" charset="-122"/>
              </a:rPr>
              <a:t>: name of the issuer</a:t>
            </a:r>
          </a:p>
          <a:p>
            <a:pPr eaLnBrk="1" hangingPunct="1">
              <a:buClr>
                <a:srgbClr val="9E9EFF"/>
              </a:buClr>
            </a:pPr>
            <a:r>
              <a:rPr lang="en-US" altLang="zh-CN" sz="2100" i="1" dirty="0">
                <a:ea typeface="宋体" panose="02010600030101010101" pitchFamily="2" charset="-122"/>
              </a:rPr>
              <a:t>Validity period</a:t>
            </a:r>
            <a:r>
              <a:rPr lang="en-US" altLang="zh-CN" sz="2100" dirty="0">
                <a:ea typeface="宋体" panose="02010600030101010101" pitchFamily="2" charset="-122"/>
              </a:rPr>
              <a:t>: time interval when the certificate is valid</a:t>
            </a:r>
          </a:p>
          <a:p>
            <a:pPr eaLnBrk="1" hangingPunct="1">
              <a:buClr>
                <a:srgbClr val="9E9EFF"/>
              </a:buClr>
            </a:pPr>
            <a:r>
              <a:rPr lang="en-US" altLang="zh-CN" sz="2100" i="1" dirty="0">
                <a:ea typeface="宋体" panose="02010600030101010101" pitchFamily="2" charset="-122"/>
              </a:rPr>
              <a:t>Subject</a:t>
            </a:r>
            <a:r>
              <a:rPr lang="en-US" altLang="zh-CN" sz="2100" dirty="0">
                <a:ea typeface="宋体" panose="02010600030101010101" pitchFamily="2" charset="-122"/>
              </a:rPr>
              <a:t>: name of the certificate owner</a:t>
            </a:r>
          </a:p>
          <a:p>
            <a:pPr eaLnBrk="1" hangingPunct="1">
              <a:buClr>
                <a:srgbClr val="9E9EFF"/>
              </a:buClr>
            </a:pPr>
            <a:r>
              <a:rPr lang="en-US" altLang="zh-CN" sz="2100" i="1" dirty="0">
                <a:ea typeface="宋体" panose="02010600030101010101" pitchFamily="2" charset="-122"/>
              </a:rPr>
              <a:t>Public key</a:t>
            </a:r>
            <a:r>
              <a:rPr lang="en-US" altLang="zh-CN" sz="2100" dirty="0">
                <a:ea typeface="宋体" panose="02010600030101010101" pitchFamily="2" charset="-122"/>
              </a:rPr>
              <a:t>: subject’s public-key and parameter info.</a:t>
            </a:r>
          </a:p>
          <a:p>
            <a:pPr eaLnBrk="1" hangingPunct="1">
              <a:buClr>
                <a:srgbClr val="9E9EFF"/>
              </a:buClr>
            </a:pPr>
            <a:r>
              <a:rPr lang="en-US" altLang="zh-CN" sz="2100" i="1" dirty="0">
                <a:ea typeface="宋体" panose="02010600030101010101" pitchFamily="2" charset="-122"/>
              </a:rPr>
              <a:t>Extension</a:t>
            </a:r>
            <a:r>
              <a:rPr lang="en-US" altLang="zh-CN" sz="2100" dirty="0">
                <a:ea typeface="宋体" panose="02010600030101010101" pitchFamily="2" charset="-122"/>
              </a:rPr>
              <a:t>: other information (only available in version 3)</a:t>
            </a:r>
          </a:p>
          <a:p>
            <a:pPr eaLnBrk="1" hangingPunct="1">
              <a:buClr>
                <a:srgbClr val="9E9EFF"/>
              </a:buClr>
            </a:pPr>
            <a:r>
              <a:rPr lang="en-US" altLang="zh-CN" sz="2100" i="1" dirty="0">
                <a:ea typeface="宋体" panose="02010600030101010101" pitchFamily="2" charset="-122"/>
              </a:rPr>
              <a:t>Properties</a:t>
            </a:r>
            <a:r>
              <a:rPr lang="en-US" altLang="zh-CN" sz="2100" dirty="0">
                <a:ea typeface="宋体" panose="02010600030101010101" pitchFamily="2" charset="-122"/>
              </a:rPr>
              <a:t>: encrypted hash value of the certificate using </a:t>
            </a:r>
            <a:r>
              <a:rPr lang="en-US" altLang="zh-CN" sz="2100" i="1" dirty="0" err="1">
                <a:latin typeface="Times New Roman" panose="02020603050405020304" pitchFamily="18" charset="0"/>
                <a:ea typeface="宋体" panose="02010600030101010101" pitchFamily="2" charset="-122"/>
              </a:rPr>
              <a:t>K</a:t>
            </a:r>
            <a:r>
              <a:rPr lang="en-US" altLang="zh-CN" sz="2100" i="1" baseline="-25000" dirty="0" err="1">
                <a:latin typeface="Times New Roman" panose="02020603050405020304" pitchFamily="18" charset="0"/>
                <a:ea typeface="宋体" panose="02010600030101010101" pitchFamily="2" charset="-122"/>
              </a:rPr>
              <a:t>CA</a:t>
            </a:r>
            <a:r>
              <a:rPr lang="en-US" altLang="zh-CN" sz="2100" i="1" baseline="30000" dirty="0" err="1">
                <a:latin typeface="Times New Roman" panose="02020603050405020304" pitchFamily="18" charset="0"/>
                <a:ea typeface="宋体" panose="02010600030101010101" pitchFamily="2" charset="-122"/>
              </a:rPr>
              <a:t>r</a:t>
            </a:r>
            <a:endParaRPr lang="en-US" altLang="zh-CN" sz="2100" i="1"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6546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F75DA3B-A21B-4A1A-99CC-4F553CB8E56B}"/>
              </a:ext>
            </a:extLst>
          </p:cNvPr>
          <p:cNvSpPr>
            <a:spLocks noGrp="1" noChangeArrowheads="1"/>
          </p:cNvSpPr>
          <p:nvPr>
            <p:ph type="body" idx="4294967295"/>
          </p:nvPr>
        </p:nvSpPr>
        <p:spPr>
          <a:xfrm>
            <a:off x="551384" y="952500"/>
            <a:ext cx="11305256" cy="4953000"/>
          </a:xfrm>
        </p:spPr>
        <p:txBody>
          <a:bodyPr/>
          <a:lstStyle/>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dirty="0">
                <a:ea typeface="宋体" panose="02010600030101010101" pitchFamily="2" charset="-122"/>
              </a:rPr>
              <a:t>PKI is a mechanism for using PKC</a:t>
            </a:r>
          </a:p>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dirty="0">
                <a:ea typeface="宋体" panose="02010600030101010101" pitchFamily="2" charset="-122"/>
              </a:rPr>
              <a:t>PKI issues and manages subscribers’ </a:t>
            </a:r>
            <a:r>
              <a:rPr lang="en-GB" altLang="zh-CN" sz="2800" dirty="0">
                <a:solidFill>
                  <a:srgbClr val="FF0000"/>
                </a:solidFill>
                <a:ea typeface="宋体" panose="02010600030101010101" pitchFamily="2" charset="-122"/>
              </a:rPr>
              <a:t>public-key certificates and </a:t>
            </a:r>
            <a:r>
              <a:rPr lang="en-GB" altLang="zh-CN" sz="2800">
                <a:solidFill>
                  <a:srgbClr val="FF0000"/>
                </a:solidFill>
                <a:ea typeface="宋体" panose="02010600030101010101" pitchFamily="2" charset="-122"/>
              </a:rPr>
              <a:t>CA networks (signers)</a:t>
            </a:r>
            <a:r>
              <a:rPr lang="en-GB" altLang="zh-CN" sz="2800">
                <a:ea typeface="宋体" panose="02010600030101010101" pitchFamily="2" charset="-122"/>
              </a:rPr>
              <a:t>:</a:t>
            </a:r>
            <a:endParaRPr lang="en-GB" altLang="zh-CN" sz="2800" dirty="0">
              <a:ea typeface="宋体" panose="02010600030101010101" pitchFamily="2" charset="-122"/>
            </a:endParaRPr>
          </a:p>
          <a:p>
            <a:pPr lvl="1" eaLnBrk="1" hangingPunct="1">
              <a:lnSpc>
                <a:spcPct val="120000"/>
              </a:lnSpc>
              <a:spcBef>
                <a:spcPts val="1200"/>
              </a:spcBef>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Determine users’ legitimacy</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Issue public-key certificates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Extend public-key certificates’ valid time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Revoke public-key certificates upon users’ requests or when the corresponding private keys are compromised</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Store and manage public-key certificates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Prevent digital signature singers from denying their signatures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dirty="0">
                <a:ea typeface="宋体" panose="02010600030101010101" pitchFamily="2" charset="-122"/>
              </a:rPr>
              <a:t>Support CA networks to allow different CAs to authenticate public-key certificates issued by other CAs</a:t>
            </a:r>
          </a:p>
        </p:txBody>
      </p:sp>
      <p:sp>
        <p:nvSpPr>
          <p:cNvPr id="12292" name="Title 3">
            <a:extLst>
              <a:ext uri="{FF2B5EF4-FFF2-40B4-BE49-F238E27FC236}">
                <a16:creationId xmlns:a16="http://schemas.microsoft.com/office/drawing/2014/main" id="{A84542F8-C456-4CD2-AEC1-7F74606524C4}"/>
              </a:ext>
            </a:extLst>
          </p:cNvPr>
          <p:cNvSpPr>
            <a:spLocks noGrp="1"/>
          </p:cNvSpPr>
          <p:nvPr>
            <p:ph type="title" idx="4294967295"/>
          </p:nvPr>
        </p:nvSpPr>
        <p:spPr>
          <a:xfrm>
            <a:off x="1277367" y="-2186"/>
            <a:ext cx="9002429" cy="799411"/>
          </a:xfrm>
        </p:spPr>
        <p:txBody>
          <a:bodyPr anchor="ctr"/>
          <a:lstStyle/>
          <a:p>
            <a:pPr eaLnBrk="1" hangingPunct="1"/>
            <a:r>
              <a:rPr lang="en-US" altLang="zh-CN" sz="3600" dirty="0">
                <a:ea typeface="宋体" panose="02010600030101010101" pitchFamily="2" charset="-122"/>
              </a:rPr>
              <a:t>Public Key Infrastructure (</a:t>
            </a:r>
            <a:r>
              <a:rPr lang="zh-CN" altLang="en-US" sz="3600" dirty="0">
                <a:ea typeface="宋体" panose="02010600030101010101" pitchFamily="2" charset="-122"/>
              </a:rPr>
              <a:t>P</a:t>
            </a:r>
            <a:r>
              <a:rPr lang="en-US" altLang="zh-CN" sz="3600" dirty="0">
                <a:ea typeface="宋体" panose="02010600030101010101" pitchFamily="2" charset="-122"/>
              </a:rPr>
              <a:t>KI)</a:t>
            </a:r>
            <a:endParaRPr lang="zh-CN" altLang="zh-CN" sz="3600" dirty="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a:extLst>
              <a:ext uri="{FF2B5EF4-FFF2-40B4-BE49-F238E27FC236}">
                <a16:creationId xmlns:a16="http://schemas.microsoft.com/office/drawing/2014/main" id="{C2380A7C-6D50-4216-B3FB-4AF549E7509C}"/>
              </a:ext>
            </a:extLst>
          </p:cNvPr>
          <p:cNvSpPr>
            <a:spLocks noGrp="1" noChangeArrowheads="1"/>
          </p:cNvSpPr>
          <p:nvPr>
            <p:ph type="title" idx="4294967295"/>
          </p:nvPr>
        </p:nvSpPr>
        <p:spPr>
          <a:xfrm>
            <a:off x="1271464" y="188640"/>
            <a:ext cx="7542213" cy="548680"/>
          </a:xfrm>
        </p:spPr>
        <p:txBody>
          <a:bodyPr anchor="ctr"/>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3600" dirty="0">
                <a:ea typeface="宋体" panose="02010600030101010101" pitchFamily="2" charset="-122"/>
              </a:rPr>
              <a:t>X.509 PKI (PKIX)</a:t>
            </a:r>
          </a:p>
        </p:txBody>
      </p:sp>
      <p:sp>
        <p:nvSpPr>
          <p:cNvPr id="13316" name="Rectangle 2">
            <a:extLst>
              <a:ext uri="{FF2B5EF4-FFF2-40B4-BE49-F238E27FC236}">
                <a16:creationId xmlns:a16="http://schemas.microsoft.com/office/drawing/2014/main" id="{6D0C8063-64E2-4C19-8A84-80E0A058D80E}"/>
              </a:ext>
            </a:extLst>
          </p:cNvPr>
          <p:cNvSpPr>
            <a:spLocks noGrp="1" noChangeArrowheads="1"/>
          </p:cNvSpPr>
          <p:nvPr>
            <p:ph type="body" idx="4294967295"/>
          </p:nvPr>
        </p:nvSpPr>
        <p:spPr>
          <a:xfrm>
            <a:off x="623392" y="1052736"/>
            <a:ext cx="10572669" cy="3975830"/>
          </a:xfrm>
        </p:spPr>
        <p:txBody>
          <a:bodyPr/>
          <a:lstStyle/>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dirty="0">
                <a:ea typeface="宋体" panose="02010600030101010101" pitchFamily="2" charset="-122"/>
              </a:rPr>
              <a:t>Recommended by IETF</a:t>
            </a:r>
          </a:p>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dirty="0">
                <a:ea typeface="宋体" panose="02010600030101010101" pitchFamily="2" charset="-122"/>
              </a:rPr>
              <a:t>Four basic components:</a:t>
            </a: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end entity (users, verifyers)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dirty="0">
                <a:ea typeface="宋体" panose="02010600030101010101" pitchFamily="2" charset="-122"/>
              </a:rPr>
              <a:t>certificate authority (</a:t>
            </a:r>
            <a:r>
              <a:rPr lang="en-GB" altLang="zh-CN">
                <a:ea typeface="宋体" panose="02010600030101010101" pitchFamily="2" charset="-122"/>
              </a:rPr>
              <a:t>CA):  responsible of issuing and revoking public-key certificates;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dirty="0">
                <a:ea typeface="宋体" panose="02010600030101010101" pitchFamily="2" charset="-122"/>
              </a:rPr>
              <a:t>registration authority (</a:t>
            </a:r>
            <a:r>
              <a:rPr lang="en-GB" altLang="zh-CN">
                <a:ea typeface="宋体" panose="02010600030101010101" pitchFamily="2" charset="-122"/>
              </a:rPr>
              <a:t>RA): verifying identities of owners of public-key certificates</a:t>
            </a:r>
            <a:endParaRPr lang="en-GB" altLang="zh-CN" dirty="0">
              <a:ea typeface="宋体" panose="02010600030101010101" pitchFamily="2" charset="-122"/>
            </a:endParaRP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Repository: responsible of storing and managing public-key certificates</a:t>
            </a:r>
          </a:p>
          <a:p>
            <a:pPr marL="344488" lvl="1" indent="0" eaLnBrk="1" hangingPunct="1">
              <a:buClr>
                <a:srgbClr val="9E9EFF"/>
              </a:buClr>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400">
              <a:ea typeface="宋体" panose="02010600030101010101" pitchFamily="2" charset="-122"/>
            </a:endParaRPr>
          </a:p>
        </p:txBody>
      </p:sp>
      <p:sp>
        <p:nvSpPr>
          <p:cNvPr id="2" name="Rectangle 1">
            <a:extLst>
              <a:ext uri="{FF2B5EF4-FFF2-40B4-BE49-F238E27FC236}">
                <a16:creationId xmlns:a16="http://schemas.microsoft.com/office/drawing/2014/main" id="{534FC06C-A5F1-4943-8D55-3B64B931744D}"/>
              </a:ext>
            </a:extLst>
          </p:cNvPr>
          <p:cNvSpPr/>
          <p:nvPr/>
        </p:nvSpPr>
        <p:spPr>
          <a:xfrm>
            <a:off x="1415480" y="5024731"/>
            <a:ext cx="6292586" cy="707886"/>
          </a:xfrm>
          <a:prstGeom prst="rect">
            <a:avLst/>
          </a:prstGeom>
        </p:spPr>
        <p:txBody>
          <a:bodyPr wrap="square">
            <a:spAutoFit/>
          </a:bodyPr>
          <a:lstStyle/>
          <a:p>
            <a:r>
              <a:rPr lang="en-US" sz="2000"/>
              <a:t>https://datatracker.ietf.org/doc/html/rfc5280</a:t>
            </a:r>
          </a:p>
          <a:p>
            <a:r>
              <a:rPr lang="en-US" sz="2000"/>
              <a:t>(2008, updated 2013, 2018)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51">
            <a:extLst>
              <a:ext uri="{FF2B5EF4-FFF2-40B4-BE49-F238E27FC236}">
                <a16:creationId xmlns:a16="http://schemas.microsoft.com/office/drawing/2014/main" id="{43910649-1D59-4B5B-84A7-71728CFD2F65}"/>
              </a:ext>
            </a:extLst>
          </p:cNvPr>
          <p:cNvSpPr>
            <a:spLocks noGrp="1"/>
          </p:cNvSpPr>
          <p:nvPr>
            <p:ph type="title" idx="4294967295"/>
          </p:nvPr>
        </p:nvSpPr>
        <p:spPr/>
        <p:txBody>
          <a:bodyPr anchor="ctr"/>
          <a:lstStyle/>
          <a:p>
            <a:pPr eaLnBrk="1" hangingPunct="1"/>
            <a:r>
              <a:rPr lang="en-US" altLang="zh-CN" sz="3600">
                <a:ea typeface="宋体" panose="02010600030101010101" pitchFamily="2" charset="-122"/>
              </a:rPr>
              <a:t>PKIX Architecture</a:t>
            </a:r>
            <a:r>
              <a:rPr lang="en-US" altLang="zh-CN">
                <a:ea typeface="宋体" panose="02010600030101010101" pitchFamily="2" charset="-122"/>
              </a:rPr>
              <a:t> </a:t>
            </a:r>
          </a:p>
        </p:txBody>
      </p:sp>
      <p:sp>
        <p:nvSpPr>
          <p:cNvPr id="66" name="TextBox 65">
            <a:extLst>
              <a:ext uri="{FF2B5EF4-FFF2-40B4-BE49-F238E27FC236}">
                <a16:creationId xmlns:a16="http://schemas.microsoft.com/office/drawing/2014/main" id="{7E61659E-2ABA-45A4-9AEE-0E0E48BEEE70}"/>
              </a:ext>
            </a:extLst>
          </p:cNvPr>
          <p:cNvSpPr txBox="1"/>
          <p:nvPr/>
        </p:nvSpPr>
        <p:spPr>
          <a:xfrm>
            <a:off x="695400" y="5086931"/>
            <a:ext cx="8089109" cy="1477328"/>
          </a:xfrm>
          <a:prstGeom prst="rect">
            <a:avLst/>
          </a:prstGeom>
          <a:noFill/>
        </p:spPr>
        <p:txBody>
          <a:bodyPr wrap="square" numCol="2">
            <a:spAutoFit/>
          </a:bodyPr>
          <a:lstStyle/>
          <a:p>
            <a:pPr>
              <a:defRPr/>
            </a:pPr>
            <a:r>
              <a:rPr lang="en-US" sz="1800" b="1" dirty="0">
                <a:latin typeface="+mj-lt"/>
              </a:rPr>
              <a:t>Transaction </a:t>
            </a:r>
            <a:r>
              <a:rPr lang="en-US" sz="1800" b="1">
                <a:latin typeface="+mj-lt"/>
              </a:rPr>
              <a:t>managements</a:t>
            </a:r>
            <a:r>
              <a:rPr lang="en-US" sz="1800">
                <a:latin typeface="+mj-lt"/>
              </a:rPr>
              <a:t>:</a:t>
            </a:r>
            <a:endParaRPr lang="en-US" sz="1800" dirty="0">
              <a:latin typeface="+mj-lt"/>
            </a:endParaRPr>
          </a:p>
          <a:p>
            <a:pPr>
              <a:buClr>
                <a:srgbClr val="9E9EFF"/>
              </a:buClr>
              <a:buFont typeface="Wingdings" pitchFamily="2" charset="2"/>
              <a:buChar char="l"/>
              <a:defRPr/>
            </a:pPr>
            <a:r>
              <a:rPr lang="en-US" sz="1800" dirty="0">
                <a:latin typeface="+mj-lt"/>
              </a:rPr>
              <a:t>Registration</a:t>
            </a:r>
          </a:p>
          <a:p>
            <a:pPr>
              <a:buClr>
                <a:srgbClr val="9E9EFF"/>
              </a:buClr>
              <a:buFont typeface="Wingdings" pitchFamily="2" charset="2"/>
              <a:buChar char="l"/>
              <a:defRPr/>
            </a:pPr>
            <a:r>
              <a:rPr lang="en-US" sz="1800" dirty="0">
                <a:latin typeface="+mj-lt"/>
              </a:rPr>
              <a:t>Initialization</a:t>
            </a:r>
          </a:p>
          <a:p>
            <a:pPr>
              <a:buClr>
                <a:srgbClr val="9E9EFF"/>
              </a:buClr>
              <a:buFont typeface="Wingdings" pitchFamily="2" charset="2"/>
              <a:buChar char="l"/>
              <a:defRPr/>
            </a:pPr>
            <a:r>
              <a:rPr lang="en-US" sz="1800" dirty="0">
                <a:latin typeface="+mj-lt"/>
              </a:rPr>
              <a:t>Certificate issuing </a:t>
            </a:r>
            <a:r>
              <a:rPr lang="en-US" sz="1800">
                <a:latin typeface="+mj-lt"/>
              </a:rPr>
              <a:t>and publication</a:t>
            </a:r>
          </a:p>
          <a:p>
            <a:pPr>
              <a:buClr>
                <a:srgbClr val="9E9EFF"/>
              </a:buClr>
              <a:buFont typeface="Wingdings" pitchFamily="2" charset="2"/>
              <a:buChar char="l"/>
              <a:defRPr/>
            </a:pPr>
            <a:endParaRPr lang="en-US" sz="1800">
              <a:latin typeface="+mj-lt"/>
            </a:endParaRPr>
          </a:p>
          <a:p>
            <a:pPr>
              <a:buClr>
                <a:srgbClr val="9E9EFF"/>
              </a:buClr>
              <a:buFont typeface="Wingdings" pitchFamily="2" charset="2"/>
              <a:buChar char="l"/>
              <a:defRPr/>
            </a:pPr>
            <a:r>
              <a:rPr lang="en-US" sz="1800">
                <a:latin typeface="+mj-lt"/>
              </a:rPr>
              <a:t>Key recovery</a:t>
            </a:r>
            <a:endParaRPr lang="en-US" sz="1800" dirty="0">
              <a:latin typeface="+mj-lt"/>
            </a:endParaRPr>
          </a:p>
          <a:p>
            <a:pPr>
              <a:buClr>
                <a:srgbClr val="9E9EFF"/>
              </a:buClr>
              <a:buFont typeface="Wingdings" pitchFamily="2" charset="2"/>
              <a:buChar char="l"/>
              <a:defRPr/>
            </a:pPr>
            <a:r>
              <a:rPr lang="en-US" sz="1800" dirty="0">
                <a:latin typeface="+mj-lt"/>
              </a:rPr>
              <a:t>Key generation</a:t>
            </a:r>
          </a:p>
          <a:p>
            <a:pPr>
              <a:buClr>
                <a:srgbClr val="9E9EFF"/>
              </a:buClr>
              <a:buFont typeface="Wingdings" pitchFamily="2" charset="2"/>
              <a:buChar char="l"/>
              <a:defRPr/>
            </a:pPr>
            <a:r>
              <a:rPr lang="en-US" sz="1800" dirty="0">
                <a:latin typeface="+mj-lt"/>
              </a:rPr>
              <a:t>Certificate revocation</a:t>
            </a:r>
          </a:p>
          <a:p>
            <a:pPr>
              <a:buClr>
                <a:srgbClr val="9E9EFF"/>
              </a:buClr>
              <a:buFont typeface="Wingdings" pitchFamily="2" charset="2"/>
              <a:buChar char="l"/>
              <a:defRPr/>
            </a:pPr>
            <a:r>
              <a:rPr lang="en-US" sz="1800" dirty="0">
                <a:latin typeface="+mj-lt"/>
              </a:rPr>
              <a:t>Cross-certification</a:t>
            </a:r>
          </a:p>
        </p:txBody>
      </p:sp>
      <p:pic>
        <p:nvPicPr>
          <p:cNvPr id="15365" name="Picture 26" descr="Picture19.png">
            <a:extLst>
              <a:ext uri="{FF2B5EF4-FFF2-40B4-BE49-F238E27FC236}">
                <a16:creationId xmlns:a16="http://schemas.microsoft.com/office/drawing/2014/main" id="{998DA2E2-46F5-4A26-887A-9CCEBCFA5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7859" y="934287"/>
            <a:ext cx="7444190" cy="40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064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27482" y="1014935"/>
            <a:ext cx="7992894" cy="437043"/>
          </a:xfrm>
          <a:prstGeom prst="rect">
            <a:avLst/>
          </a:prstGeom>
          <a:noFill/>
          <a:ln w="12700">
            <a:noFill/>
            <a:miter lim="800000"/>
            <a:headEnd/>
            <a:tailEnd/>
          </a:ln>
          <a:effectLst/>
        </p:spPr>
        <p:txBody>
          <a:bodyPr wrap="none">
            <a:spAutoFit/>
          </a:bodyPr>
          <a:lstStyle/>
          <a:p>
            <a:pPr>
              <a:lnSpc>
                <a:spcPct val="80000"/>
              </a:lnSpc>
              <a:buFontTx/>
              <a:buNone/>
              <a:defRPr/>
            </a:pPr>
            <a:r>
              <a:rPr lang="en-GB" b="1" i="1"/>
              <a:t>Example: check digital certificate of “facebook.com”</a:t>
            </a:r>
            <a:endParaRPr lang="en-US" b="1" i="1"/>
          </a:p>
        </p:txBody>
      </p:sp>
      <p:sp>
        <p:nvSpPr>
          <p:cNvPr id="2" name="Rectangle 1">
            <a:extLst>
              <a:ext uri="{FF2B5EF4-FFF2-40B4-BE49-F238E27FC236}">
                <a16:creationId xmlns:a16="http://schemas.microsoft.com/office/drawing/2014/main" id="{FF9299BD-DBE2-4FFC-AA7E-EA492523FC77}"/>
              </a:ext>
            </a:extLst>
          </p:cNvPr>
          <p:cNvSpPr/>
          <p:nvPr/>
        </p:nvSpPr>
        <p:spPr>
          <a:xfrm>
            <a:off x="1703512" y="188640"/>
            <a:ext cx="4583306" cy="646331"/>
          </a:xfrm>
          <a:prstGeom prst="rect">
            <a:avLst/>
          </a:prstGeom>
        </p:spPr>
        <p:txBody>
          <a:bodyPr wrap="none">
            <a:spAutoFit/>
          </a:bodyPr>
          <a:lstStyle/>
          <a:p>
            <a:pPr algn="ctr" eaLnBrk="1" hangingPunct="1">
              <a:defRPr/>
            </a:pPr>
            <a:r>
              <a:rPr lang="en-US" altLang="zh-CN" sz="3600">
                <a:ea typeface="宋体" panose="02010600030101010101" pitchFamily="2" charset="-122"/>
              </a:rPr>
              <a:t>X.509 digital certificate</a:t>
            </a:r>
            <a:endParaRPr lang="en-GB" sz="3600" b="1">
              <a:solidFill>
                <a:srgbClr val="FF3300"/>
              </a:solidFill>
            </a:endParaRPr>
          </a:p>
        </p:txBody>
      </p:sp>
      <p:sp>
        <p:nvSpPr>
          <p:cNvPr id="3" name="Rectangle 2">
            <a:extLst>
              <a:ext uri="{FF2B5EF4-FFF2-40B4-BE49-F238E27FC236}">
                <a16:creationId xmlns:a16="http://schemas.microsoft.com/office/drawing/2014/main" id="{194D9C5B-8948-4C6F-85B4-7DE0AE0DF859}"/>
              </a:ext>
            </a:extLst>
          </p:cNvPr>
          <p:cNvSpPr/>
          <p:nvPr/>
        </p:nvSpPr>
        <p:spPr>
          <a:xfrm>
            <a:off x="539447" y="2132856"/>
            <a:ext cx="8496950" cy="830997"/>
          </a:xfrm>
          <a:prstGeom prst="rect">
            <a:avLst/>
          </a:prstGeom>
        </p:spPr>
        <p:txBody>
          <a:bodyPr wrap="square">
            <a:spAutoFit/>
          </a:bodyPr>
          <a:lstStyle/>
          <a:p>
            <a:r>
              <a:rPr lang="en-US" sz="2400" dirty="0"/>
              <a:t>echo | </a:t>
            </a:r>
            <a:r>
              <a:rPr lang="en-US" sz="2400" dirty="0" err="1"/>
              <a:t>openssl</a:t>
            </a:r>
            <a:r>
              <a:rPr lang="en-US" sz="2400" dirty="0"/>
              <a:t> </a:t>
            </a:r>
            <a:r>
              <a:rPr lang="en-US" sz="2400" dirty="0" err="1"/>
              <a:t>s_client</a:t>
            </a:r>
            <a:r>
              <a:rPr lang="en-US" sz="2400" dirty="0"/>
              <a:t> -</a:t>
            </a:r>
            <a:r>
              <a:rPr lang="en-US" sz="2400" dirty="0" err="1"/>
              <a:t>servername</a:t>
            </a:r>
            <a:r>
              <a:rPr lang="en-US" sz="2400" dirty="0"/>
              <a:t> www.facebook.com -connect www.facebook.com:443 2&gt; 1.txt | </a:t>
            </a:r>
            <a:r>
              <a:rPr lang="en-US" sz="2400" dirty="0" err="1"/>
              <a:t>openssl</a:t>
            </a:r>
            <a:r>
              <a:rPr lang="en-US" sz="2400" dirty="0"/>
              <a:t> x509 -text</a:t>
            </a:r>
          </a:p>
        </p:txBody>
      </p:sp>
      <p:sp>
        <p:nvSpPr>
          <p:cNvPr id="4" name="Rectangle 3">
            <a:extLst>
              <a:ext uri="{FF2B5EF4-FFF2-40B4-BE49-F238E27FC236}">
                <a16:creationId xmlns:a16="http://schemas.microsoft.com/office/drawing/2014/main" id="{8911B1AA-6042-4572-A120-3EF171BDEB70}"/>
              </a:ext>
            </a:extLst>
          </p:cNvPr>
          <p:cNvSpPr/>
          <p:nvPr/>
        </p:nvSpPr>
        <p:spPr>
          <a:xfrm>
            <a:off x="539447" y="1535458"/>
            <a:ext cx="4373248" cy="523220"/>
          </a:xfrm>
          <a:prstGeom prst="rect">
            <a:avLst/>
          </a:prstGeom>
        </p:spPr>
        <p:txBody>
          <a:bodyPr wrap="none">
            <a:spAutoFit/>
          </a:bodyPr>
          <a:lstStyle/>
          <a:p>
            <a:pPr marL="457200" indent="-457200">
              <a:buFont typeface="Wingdings" panose="05000000000000000000" pitchFamily="2" charset="2"/>
              <a:buChar char="§"/>
            </a:pPr>
            <a:r>
              <a:rPr lang="en-US" b="1"/>
              <a:t>Check server certificate </a:t>
            </a:r>
          </a:p>
        </p:txBody>
      </p:sp>
      <p:sp>
        <p:nvSpPr>
          <p:cNvPr id="5" name="Rectangle 4">
            <a:extLst>
              <a:ext uri="{FF2B5EF4-FFF2-40B4-BE49-F238E27FC236}">
                <a16:creationId xmlns:a16="http://schemas.microsoft.com/office/drawing/2014/main" id="{AE0E8AA2-6791-49F3-9FFE-1C8B5B428B59}"/>
              </a:ext>
            </a:extLst>
          </p:cNvPr>
          <p:cNvSpPr/>
          <p:nvPr/>
        </p:nvSpPr>
        <p:spPr>
          <a:xfrm>
            <a:off x="683467" y="3138938"/>
            <a:ext cx="3727239" cy="523220"/>
          </a:xfrm>
          <a:prstGeom prst="rect">
            <a:avLst/>
          </a:prstGeom>
        </p:spPr>
        <p:txBody>
          <a:bodyPr wrap="none">
            <a:spAutoFit/>
          </a:bodyPr>
          <a:lstStyle/>
          <a:p>
            <a:pPr marL="457200" indent="-457200">
              <a:buFont typeface="Wingdings" panose="05000000000000000000" pitchFamily="2" charset="2"/>
              <a:buChar char="§"/>
            </a:pPr>
            <a:r>
              <a:rPr lang="en-US" b="1" dirty="0" err="1"/>
              <a:t>Dowload</a:t>
            </a:r>
            <a:r>
              <a:rPr lang="en-US" b="1" dirty="0"/>
              <a:t> server cert</a:t>
            </a:r>
          </a:p>
        </p:txBody>
      </p:sp>
      <p:sp>
        <p:nvSpPr>
          <p:cNvPr id="6" name="Rectangle 5">
            <a:extLst>
              <a:ext uri="{FF2B5EF4-FFF2-40B4-BE49-F238E27FC236}">
                <a16:creationId xmlns:a16="http://schemas.microsoft.com/office/drawing/2014/main" id="{BF7D7F29-EB31-4D9F-9FB4-7EC8DCC7CD7E}"/>
              </a:ext>
            </a:extLst>
          </p:cNvPr>
          <p:cNvSpPr/>
          <p:nvPr/>
        </p:nvSpPr>
        <p:spPr>
          <a:xfrm>
            <a:off x="621097" y="3724340"/>
            <a:ext cx="8415300" cy="830997"/>
          </a:xfrm>
          <a:prstGeom prst="rect">
            <a:avLst/>
          </a:prstGeom>
        </p:spPr>
        <p:txBody>
          <a:bodyPr wrap="square">
            <a:spAutoFit/>
          </a:bodyPr>
          <a:lstStyle/>
          <a:p>
            <a:r>
              <a:rPr lang="en-US" sz="2400" dirty="0"/>
              <a:t>echo | </a:t>
            </a:r>
            <a:r>
              <a:rPr lang="en-US" sz="2400" dirty="0" err="1"/>
              <a:t>openssl</a:t>
            </a:r>
            <a:r>
              <a:rPr lang="en-US" sz="2400" dirty="0"/>
              <a:t> </a:t>
            </a:r>
            <a:r>
              <a:rPr lang="en-US" sz="2400" dirty="0" err="1"/>
              <a:t>s_client</a:t>
            </a:r>
            <a:r>
              <a:rPr lang="en-US" sz="2400" dirty="0"/>
              <a:t> -</a:t>
            </a:r>
            <a:r>
              <a:rPr lang="en-US" sz="2400" dirty="0" err="1"/>
              <a:t>servername</a:t>
            </a:r>
            <a:r>
              <a:rPr lang="en-US" sz="2400" dirty="0"/>
              <a:t> www.facebook.com -connect www.facebook.com:443 2&gt;1 | </a:t>
            </a:r>
            <a:r>
              <a:rPr lang="en-US" sz="2400" dirty="0" err="1"/>
              <a:t>openssl</a:t>
            </a:r>
            <a:r>
              <a:rPr lang="en-US" sz="2400" dirty="0"/>
              <a:t> x509 -out facebook.cer -text</a:t>
            </a:r>
          </a:p>
        </p:txBody>
      </p:sp>
      <p:sp>
        <p:nvSpPr>
          <p:cNvPr id="7" name="Rectangle 6">
            <a:extLst>
              <a:ext uri="{FF2B5EF4-FFF2-40B4-BE49-F238E27FC236}">
                <a16:creationId xmlns:a16="http://schemas.microsoft.com/office/drawing/2014/main" id="{2C8F1948-E5FC-4BF2-BD28-0860EB721956}"/>
              </a:ext>
            </a:extLst>
          </p:cNvPr>
          <p:cNvSpPr/>
          <p:nvPr/>
        </p:nvSpPr>
        <p:spPr>
          <a:xfrm>
            <a:off x="827482" y="5549923"/>
            <a:ext cx="7363072" cy="400110"/>
          </a:xfrm>
          <a:prstGeom prst="rect">
            <a:avLst/>
          </a:prstGeom>
        </p:spPr>
        <p:txBody>
          <a:bodyPr wrap="square">
            <a:spAutoFit/>
          </a:bodyPr>
          <a:lstStyle/>
          <a:p>
            <a:r>
              <a:rPr lang="en-US" sz="2000"/>
              <a:t>https://www.openssl.org/docs/man1.1.1/man1/openssl-s_client.html</a:t>
            </a:r>
          </a:p>
        </p:txBody>
      </p:sp>
      <p:sp>
        <p:nvSpPr>
          <p:cNvPr id="8" name="Rectangle 7">
            <a:extLst>
              <a:ext uri="{FF2B5EF4-FFF2-40B4-BE49-F238E27FC236}">
                <a16:creationId xmlns:a16="http://schemas.microsoft.com/office/drawing/2014/main" id="{DAD1B51B-17A2-4064-8242-A93CB845B33B}"/>
              </a:ext>
            </a:extLst>
          </p:cNvPr>
          <p:cNvSpPr/>
          <p:nvPr/>
        </p:nvSpPr>
        <p:spPr>
          <a:xfrm>
            <a:off x="713546" y="6018326"/>
            <a:ext cx="8701034" cy="400110"/>
          </a:xfrm>
          <a:prstGeom prst="rect">
            <a:avLst/>
          </a:prstGeom>
        </p:spPr>
        <p:txBody>
          <a:bodyPr wrap="square">
            <a:spAutoFit/>
          </a:bodyPr>
          <a:lstStyle/>
          <a:p>
            <a:r>
              <a:rPr lang="en-US" sz="2000"/>
              <a:t>https://www.openssl.org/docs/man1.1.1/man1/openssl-x509.html</a:t>
            </a:r>
          </a:p>
        </p:txBody>
      </p:sp>
      <p:sp>
        <p:nvSpPr>
          <p:cNvPr id="11" name="Rectangle 10">
            <a:extLst>
              <a:ext uri="{FF2B5EF4-FFF2-40B4-BE49-F238E27FC236}">
                <a16:creationId xmlns:a16="http://schemas.microsoft.com/office/drawing/2014/main" id="{2272F634-04DE-4F6A-B1F1-60A15200B4EE}"/>
              </a:ext>
            </a:extLst>
          </p:cNvPr>
          <p:cNvSpPr/>
          <p:nvPr/>
        </p:nvSpPr>
        <p:spPr>
          <a:xfrm>
            <a:off x="683466" y="4561963"/>
            <a:ext cx="3914790" cy="523220"/>
          </a:xfrm>
          <a:prstGeom prst="rect">
            <a:avLst/>
          </a:prstGeom>
        </p:spPr>
        <p:txBody>
          <a:bodyPr wrap="none">
            <a:spAutoFit/>
          </a:bodyPr>
          <a:lstStyle/>
          <a:p>
            <a:pPr marL="457200" indent="-457200">
              <a:buFont typeface="Wingdings" panose="05000000000000000000" pitchFamily="2" charset="2"/>
              <a:buChar char="§"/>
            </a:pPr>
            <a:r>
              <a:rPr lang="en-US" b="1"/>
              <a:t>Check server cert file</a:t>
            </a:r>
          </a:p>
        </p:txBody>
      </p:sp>
      <p:sp>
        <p:nvSpPr>
          <p:cNvPr id="9" name="Rectangle 8">
            <a:extLst>
              <a:ext uri="{FF2B5EF4-FFF2-40B4-BE49-F238E27FC236}">
                <a16:creationId xmlns:a16="http://schemas.microsoft.com/office/drawing/2014/main" id="{66B911F5-95B7-4552-A80F-CEBE4D06DFE0}"/>
              </a:ext>
            </a:extLst>
          </p:cNvPr>
          <p:cNvSpPr/>
          <p:nvPr/>
        </p:nvSpPr>
        <p:spPr>
          <a:xfrm>
            <a:off x="713053" y="4965404"/>
            <a:ext cx="8415299" cy="523220"/>
          </a:xfrm>
          <a:prstGeom prst="rect">
            <a:avLst/>
          </a:prstGeom>
        </p:spPr>
        <p:txBody>
          <a:bodyPr wrap="square">
            <a:spAutoFit/>
          </a:bodyPr>
          <a:lstStyle/>
          <a:p>
            <a:r>
              <a:rPr lang="en-US" dirty="0" err="1"/>
              <a:t>openssl</a:t>
            </a:r>
            <a:r>
              <a:rPr lang="en-US" dirty="0"/>
              <a:t> x509 -in facebook.cer -inform </a:t>
            </a:r>
            <a:r>
              <a:rPr lang="en-US" dirty="0" err="1"/>
              <a:t>pem</a:t>
            </a:r>
            <a:r>
              <a:rPr lang="en-US" dirty="0"/>
              <a:t> -text -</a:t>
            </a:r>
            <a:r>
              <a:rPr lang="en-US" dirty="0" err="1"/>
              <a:t>noout</a:t>
            </a:r>
            <a:endParaRPr lang="en-US" dirty="0"/>
          </a:p>
        </p:txBody>
      </p:sp>
    </p:spTree>
    <p:extLst>
      <p:ext uri="{BB962C8B-B14F-4D97-AF65-F5344CB8AC3E}">
        <p14:creationId xmlns:p14="http://schemas.microsoft.com/office/powerpoint/2010/main" val="168952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331" y="44624"/>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649432" y="854461"/>
            <a:ext cx="10199095"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a:t>
            </a:r>
            <a:r>
              <a:rPr lang="en-US" sz="2600" dirty="0">
                <a:latin typeface="Tahoma" panose="020B0604030504040204" pitchFamily="34" charset="0"/>
                <a:ea typeface="Tahoma" panose="020B0604030504040204" pitchFamily="34" charset="0"/>
                <a:cs typeface="Tahoma" panose="020B0604030504040204" pitchFamily="34" charset="0"/>
              </a:rPr>
              <a:t>to verify that a message comes from the claimed </a:t>
            </a:r>
            <a:r>
              <a:rPr lang="en-US" sz="2600">
                <a:latin typeface="Tahoma" panose="020B0604030504040204" pitchFamily="34" charset="0"/>
                <a:ea typeface="Tahoma" panose="020B0604030504040204" pitchFamily="34" charset="0"/>
                <a:cs typeface="Tahoma" panose="020B0604030504040204" pitchFamily="34" charset="0"/>
              </a:rPr>
              <a:t>sender?</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026507D0-F4AC-434A-923E-BD924CAE716C}"/>
              </a:ext>
            </a:extLst>
          </p:cNvPr>
          <p:cNvSpPr/>
          <p:nvPr/>
        </p:nvSpPr>
        <p:spPr>
          <a:xfrm>
            <a:off x="2385529" y="2383781"/>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427732" y="1303079"/>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871985" y="2947041"/>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513" y="3729336"/>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0500" y="3729335"/>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649434" y="4037637"/>
            <a:ext cx="960519" cy="523220"/>
          </a:xfrm>
          <a:prstGeom prst="rect">
            <a:avLst/>
          </a:prstGeom>
          <a:noFill/>
        </p:spPr>
        <p:txBody>
          <a:bodyPr wrap="none" rtlCol="0">
            <a:spAutoFit/>
          </a:bodyPr>
          <a:lstStyle/>
          <a:p>
            <a:r>
              <a:rPr lang="en-US" dirty="0"/>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651823" y="3924925"/>
            <a:ext cx="782587" cy="523220"/>
          </a:xfrm>
          <a:prstGeom prst="rect">
            <a:avLst/>
          </a:prstGeom>
          <a:noFill/>
        </p:spPr>
        <p:txBody>
          <a:bodyPr wrap="none" rtlCol="0">
            <a:spAutoFit/>
          </a:bodyPr>
          <a:lstStyle/>
          <a:p>
            <a:r>
              <a:rPr lang="en-US" dirty="0"/>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832413" y="4005064"/>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30C48D-383A-4AE9-B0C3-0AB14B82E5DB}"/>
                  </a:ext>
                </a:extLst>
              </p:cNvPr>
              <p:cNvSpPr txBox="1"/>
              <p:nvPr/>
            </p:nvSpPr>
            <p:spPr>
              <a:xfrm>
                <a:off x="3132670" y="3066197"/>
                <a:ext cx="4584845" cy="954107"/>
              </a:xfrm>
              <a:prstGeom prst="rect">
                <a:avLst/>
              </a:prstGeom>
              <a:noFill/>
            </p:spPr>
            <p:txBody>
              <a:bodyPr wrap="none" rtlCol="0">
                <a:spAutoFit/>
              </a:bodyPr>
              <a:lstStyle/>
              <a:p>
                <a:pPr algn="ctr"/>
                <a:r>
                  <a:rPr lang="en-US"/>
                  <a:t>agree a session key </a:t>
                </a:r>
                <a14:m>
                  <m:oMath xmlns:m="http://schemas.openxmlformats.org/officeDocument/2006/math">
                    <m:r>
                      <a:rPr lang="en-US" i="1">
                        <a:latin typeface="Cambria Math" panose="02040503050406030204" pitchFamily="18" charset="0"/>
                      </a:rPr>
                      <m:t>𝐾</m:t>
                    </m:r>
                    <m:r>
                      <a:rPr lang="en-US">
                        <a:latin typeface="Cambria Math" panose="02040503050406030204" pitchFamily="18" charset="0"/>
                      </a:rPr>
                      <m:t> </m:t>
                    </m:r>
                  </m:oMath>
                </a14:m>
                <a:endParaRPr lang="en-US">
                  <a:latin typeface="Cambria Math" panose="02040503050406030204" pitchFamily="18" charset="0"/>
                </a:endParaRPr>
              </a:p>
              <a:p>
                <a:r>
                  <a:rPr lang="en-US">
                    <a:latin typeface="+mj-lt"/>
                  </a:rPr>
                  <a:t>(</a:t>
                </a:r>
                <a:r>
                  <a:rPr lang="en-US"/>
                  <a:t>using Diffie–Hellman for ex.)</a:t>
                </a:r>
              </a:p>
            </p:txBody>
          </p:sp>
        </mc:Choice>
        <mc:Fallback xmlns="">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3132670" y="3066197"/>
                <a:ext cx="4584845" cy="954107"/>
              </a:xfrm>
              <a:prstGeom prst="rect">
                <a:avLst/>
              </a:prstGeom>
              <a:blipFill>
                <a:blip r:embed="rId5"/>
                <a:stretch>
                  <a:fillRect l="-2793" t="-7051" r="-1596" b="-17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9323E0-E21E-4FEE-9E97-E840477CB6E1}"/>
                  </a:ext>
                </a:extLst>
              </p:cNvPr>
              <p:cNvSpPr txBox="1"/>
              <p:nvPr/>
            </p:nvSpPr>
            <p:spPr>
              <a:xfrm>
                <a:off x="1242555" y="4963088"/>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242555" y="4963088"/>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220993" y="5157192"/>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F287FBD-A619-4B4D-86BB-5BF248BAF90C}"/>
                  </a:ext>
                </a:extLst>
              </p:cNvPr>
              <p:cNvSpPr txBox="1"/>
              <p:nvPr/>
            </p:nvSpPr>
            <p:spPr>
              <a:xfrm>
                <a:off x="3097706" y="4654298"/>
                <a:ext cx="54593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i="1" smtClean="0">
                          <a:latin typeface="Cambria Math" panose="02040503050406030204" pitchFamily="18" charset="0"/>
                        </a:rPr>
                        <m:t>, </m:t>
                      </m:r>
                      <m:r>
                        <a:rPr lang="en-US" i="1" smtClean="0">
                          <a:latin typeface="Cambria Math" panose="02040503050406030204" pitchFamily="18" charset="0"/>
                        </a:rPr>
                        <m:t>𝑡𝑎𝑔</m:t>
                      </m:r>
                      <m:r>
                        <a:rPr lang="en-US" i="1" smtClean="0">
                          <a:latin typeface="Cambria Math" panose="02040503050406030204" pitchFamily="18" charset="0"/>
                        </a:rPr>
                        <m:t>=</m:t>
                      </m:r>
                      <m:r>
                        <a:rPr lang="en-US" i="1" smtClean="0">
                          <a:latin typeface="Cambria Math" panose="02040503050406030204" pitchFamily="18" charset="0"/>
                        </a:rPr>
                        <m:t>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r>
                        <a:rPr lang="en-US" b="0" i="1" smtClean="0">
                          <a:latin typeface="Cambria Math" panose="02040503050406030204" pitchFamily="18" charset="0"/>
                        </a:rPr>
                        <m:t>𝑒𝑔</m:t>
                      </m:r>
                      <m:r>
                        <a:rPr lang="en-US" b="0" i="1" smtClean="0">
                          <a:latin typeface="Cambria Math" panose="02040503050406030204" pitchFamily="18" charset="0"/>
                        </a:rPr>
                        <m:t>. </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97706" y="4654298"/>
                <a:ext cx="545937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FD6FF-DE9B-4EA8-B1FF-08CA307990A6}"/>
                  </a:ext>
                </a:extLst>
              </p:cNvPr>
              <p:cNvSpPr txBox="1"/>
              <p:nvPr/>
            </p:nvSpPr>
            <p:spPr>
              <a:xfrm>
                <a:off x="8114086" y="5013181"/>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dirty="0"/>
              </a:p>
            </p:txBody>
          </p:sp>
        </mc:Choice>
        <mc:Fallback xmlns="">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8114086" y="5013181"/>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C546C1A-646D-4AD1-8A4E-443EF8FE8A37}"/>
                  </a:ext>
                </a:extLst>
              </p:cNvPr>
              <p:cNvSpPr/>
              <p:nvPr/>
            </p:nvSpPr>
            <p:spPr>
              <a:xfrm>
                <a:off x="5041922" y="5519857"/>
                <a:ext cx="5440335" cy="523220"/>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𝑀𝐴𝐶</m:t>
                    </m:r>
                    <m:d>
                      <m:dPr>
                        <m:ctrlPr>
                          <a:rPr lang="en-US" i="1">
                            <a:latin typeface="Cambria Math" panose="02040503050406030204" pitchFamily="18" charset="0"/>
                          </a:rPr>
                        </m:ctrlPr>
                      </m:dPr>
                      <m:e>
                        <m:r>
                          <a:rPr lang="en-US" i="1" smtClean="0">
                            <a:solidFill>
                              <a:srgbClr val="FF0000"/>
                            </a:solidFill>
                            <a:latin typeface="Cambria Math" panose="02040503050406030204" pitchFamily="18" charset="0"/>
                          </a:rPr>
                          <m:t>𝐾</m:t>
                        </m:r>
                        <m:r>
                          <a:rPr lang="en-US" i="1" smtClean="0">
                            <a:solidFill>
                              <a:srgbClr val="FF0000"/>
                            </a:solidFill>
                            <a:latin typeface="Cambria Math" panose="02040503050406030204" pitchFamily="18" charset="0"/>
                          </a:rPr>
                          <m:t>,</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𝑀𝐴𝐶</m:t>
                    </m:r>
                    <m:d>
                      <m:dPr>
                        <m:ctrlPr>
                          <a:rPr lang="en-US" i="1" smtClean="0">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𝐾</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𝑀</m:t>
                        </m:r>
                      </m:e>
                    </m:d>
                  </m:oMath>
                </a14:m>
                <a:endParaRPr lang="en-US" dirty="0"/>
              </a:p>
            </p:txBody>
          </p:sp>
        </mc:Choice>
        <mc:Fallback xmlns="">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1922" y="5519857"/>
                <a:ext cx="544033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257504B-87E6-47B2-887A-744843894447}"/>
                  </a:ext>
                </a:extLst>
              </p:cNvPr>
              <p:cNvSpPr/>
              <p:nvPr/>
            </p:nvSpPr>
            <p:spPr>
              <a:xfrm>
                <a:off x="6757618" y="5949280"/>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757618" y="5949280"/>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97577" y="6046756"/>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9B0D412A-17C5-49E8-AB73-68C7F57F2657}"/>
                  </a:ext>
                </a:extLst>
              </p:cNvPr>
              <p:cNvSpPr/>
              <p:nvPr/>
            </p:nvSpPr>
            <p:spPr>
              <a:xfrm>
                <a:off x="2564712" y="4037637"/>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dirty="0">
                  <a:solidFill>
                    <a:schemeClr val="accent2"/>
                  </a:solidFill>
                </a:endParaRPr>
              </a:p>
            </p:txBody>
          </p:sp>
        </mc:Choice>
        <mc:Fallback xmlns="">
          <p:sp>
            <p:nvSpPr>
              <p:cNvPr id="26" name="Rectangle 25">
                <a:extLst>
                  <a:ext uri="{FF2B5EF4-FFF2-40B4-BE49-F238E27FC236}">
                    <a16:creationId xmlns:a16="http://schemas.microsoft.com/office/drawing/2014/main" id="{9B0D412A-17C5-49E8-AB73-68C7F57F2657}"/>
                  </a:ext>
                </a:extLst>
              </p:cNvPr>
              <p:cNvSpPr>
                <a:spLocks noRot="1" noChangeAspect="1" noMove="1" noResize="1" noEditPoints="1" noAdjustHandles="1" noChangeArrowheads="1" noChangeShapeType="1" noTextEdit="1"/>
              </p:cNvSpPr>
              <p:nvPr/>
            </p:nvSpPr>
            <p:spPr>
              <a:xfrm>
                <a:off x="2564712" y="4037637"/>
                <a:ext cx="535403"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6F069437-43D5-4241-802A-D3D64F4714BF}"/>
                  </a:ext>
                </a:extLst>
              </p:cNvPr>
              <p:cNvSpPr/>
              <p:nvPr/>
            </p:nvSpPr>
            <p:spPr>
              <a:xfrm>
                <a:off x="7170815" y="4027481"/>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a:solidFill>
                    <a:schemeClr val="accent2"/>
                  </a:solidFill>
                </a:endParaRPr>
              </a:p>
            </p:txBody>
          </p:sp>
        </mc:Choice>
        <mc:Fallback xmlns="">
          <p:sp>
            <p:nvSpPr>
              <p:cNvPr id="27" name="Rectangle 26">
                <a:extLst>
                  <a:ext uri="{FF2B5EF4-FFF2-40B4-BE49-F238E27FC236}">
                    <a16:creationId xmlns:a16="http://schemas.microsoft.com/office/drawing/2014/main" id="{6F069437-43D5-4241-802A-D3D64F4714BF}"/>
                  </a:ext>
                </a:extLst>
              </p:cNvPr>
              <p:cNvSpPr>
                <a:spLocks noRot="1" noChangeAspect="1" noMove="1" noResize="1" noEditPoints="1" noAdjustHandles="1" noChangeArrowheads="1" noChangeShapeType="1" noTextEdit="1"/>
              </p:cNvSpPr>
              <p:nvPr/>
            </p:nvSpPr>
            <p:spPr>
              <a:xfrm>
                <a:off x="7170815" y="4027481"/>
                <a:ext cx="535403" cy="52322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5367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86">
            <a:extLst>
              <a:ext uri="{FF2B5EF4-FFF2-40B4-BE49-F238E27FC236}">
                <a16:creationId xmlns:a16="http://schemas.microsoft.com/office/drawing/2014/main" id="{BDF0B127-7AB6-47AD-86CE-E41E47064A48}"/>
              </a:ext>
            </a:extLst>
          </p:cNvPr>
          <p:cNvGrpSpPr>
            <a:grpSpLocks/>
          </p:cNvGrpSpPr>
          <p:nvPr/>
        </p:nvGrpSpPr>
        <p:grpSpPr bwMode="auto">
          <a:xfrm>
            <a:off x="3143672" y="1228716"/>
            <a:ext cx="6375400" cy="4102100"/>
            <a:chOff x="720" y="789"/>
            <a:chExt cx="4640" cy="3043"/>
          </a:xfrm>
        </p:grpSpPr>
        <p:grpSp>
          <p:nvGrpSpPr>
            <p:cNvPr id="28677" name="Group 3">
              <a:extLst>
                <a:ext uri="{FF2B5EF4-FFF2-40B4-BE49-F238E27FC236}">
                  <a16:creationId xmlns:a16="http://schemas.microsoft.com/office/drawing/2014/main" id="{B7C60D42-18ED-49EF-AAFC-1F835D125979}"/>
                </a:ext>
              </a:extLst>
            </p:cNvPr>
            <p:cNvGrpSpPr>
              <a:grpSpLocks noChangeAspect="1"/>
            </p:cNvGrpSpPr>
            <p:nvPr/>
          </p:nvGrpSpPr>
          <p:grpSpPr bwMode="auto">
            <a:xfrm>
              <a:off x="720" y="960"/>
              <a:ext cx="422" cy="284"/>
              <a:chOff x="4560" y="2016"/>
              <a:chExt cx="816" cy="912"/>
            </a:xfrm>
          </p:grpSpPr>
          <p:sp>
            <p:nvSpPr>
              <p:cNvPr id="102404" name="Rectangle 4">
                <a:extLst>
                  <a:ext uri="{FF2B5EF4-FFF2-40B4-BE49-F238E27FC236}">
                    <a16:creationId xmlns:a16="http://schemas.microsoft.com/office/drawing/2014/main" id="{54A3ADD1-C901-4910-AC2E-05A76C8C385A}"/>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6" name="Rectangle 5">
                <a:extLst>
                  <a:ext uri="{FF2B5EF4-FFF2-40B4-BE49-F238E27FC236}">
                    <a16:creationId xmlns:a16="http://schemas.microsoft.com/office/drawing/2014/main" id="{DF98FFEA-F187-49F5-AEE9-3B2B0D647C7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678" name="Group 6">
              <a:extLst>
                <a:ext uri="{FF2B5EF4-FFF2-40B4-BE49-F238E27FC236}">
                  <a16:creationId xmlns:a16="http://schemas.microsoft.com/office/drawing/2014/main" id="{B576BB9B-A19C-43C2-8D28-9EAD8ED2F572}"/>
                </a:ext>
              </a:extLst>
            </p:cNvPr>
            <p:cNvGrpSpPr>
              <a:grpSpLocks/>
            </p:cNvGrpSpPr>
            <p:nvPr/>
          </p:nvGrpSpPr>
          <p:grpSpPr bwMode="auto">
            <a:xfrm>
              <a:off x="1824" y="960"/>
              <a:ext cx="1046" cy="1580"/>
              <a:chOff x="2192" y="1056"/>
              <a:chExt cx="1046" cy="1580"/>
            </a:xfrm>
          </p:grpSpPr>
          <p:sp>
            <p:nvSpPr>
              <p:cNvPr id="102407" name="Line 7">
                <a:extLst>
                  <a:ext uri="{FF2B5EF4-FFF2-40B4-BE49-F238E27FC236}">
                    <a16:creationId xmlns:a16="http://schemas.microsoft.com/office/drawing/2014/main" id="{038C4717-5146-4177-A5A4-31FAF8A1AAEF}"/>
                  </a:ext>
                </a:extLst>
              </p:cNvPr>
              <p:cNvSpPr>
                <a:spLocks noChangeShapeType="1"/>
              </p:cNvSpPr>
              <p:nvPr/>
            </p:nvSpPr>
            <p:spPr bwMode="auto">
              <a:xfrm flipH="1">
                <a:off x="2384" y="1824"/>
                <a:ext cx="384" cy="624"/>
              </a:xfrm>
              <a:prstGeom prst="line">
                <a:avLst/>
              </a:prstGeom>
              <a:noFill/>
              <a:ln w="76200">
                <a:solidFill>
                  <a:srgbClr val="0099FF"/>
                </a:solidFill>
                <a:round/>
                <a:headEnd/>
                <a:tailEnd/>
              </a:ln>
              <a:effectLst/>
            </p:spPr>
            <p:txBody>
              <a:bodyPr wrap="none" anchor="ctr"/>
              <a:lstStyle/>
              <a:p>
                <a:pPr>
                  <a:defRPr/>
                </a:pPr>
                <a:endParaRPr lang="en-US"/>
              </a:p>
            </p:txBody>
          </p:sp>
          <p:sp>
            <p:nvSpPr>
              <p:cNvPr id="102408" name="Line 8">
                <a:extLst>
                  <a:ext uri="{FF2B5EF4-FFF2-40B4-BE49-F238E27FC236}">
                    <a16:creationId xmlns:a16="http://schemas.microsoft.com/office/drawing/2014/main" id="{C1B81F04-57A2-4858-BC21-A6015C102890}"/>
                  </a:ext>
                </a:extLst>
              </p:cNvPr>
              <p:cNvSpPr>
                <a:spLocks noChangeShapeType="1"/>
              </p:cNvSpPr>
              <p:nvPr/>
            </p:nvSpPr>
            <p:spPr bwMode="auto">
              <a:xfrm>
                <a:off x="2723" y="1824"/>
                <a:ext cx="334" cy="577"/>
              </a:xfrm>
              <a:prstGeom prst="line">
                <a:avLst/>
              </a:prstGeom>
              <a:noFill/>
              <a:ln w="76200">
                <a:solidFill>
                  <a:srgbClr val="0099FF"/>
                </a:solidFill>
                <a:round/>
                <a:headEnd/>
                <a:tailEnd/>
              </a:ln>
              <a:effectLst/>
            </p:spPr>
            <p:txBody>
              <a:bodyPr wrap="none" anchor="ctr"/>
              <a:lstStyle/>
              <a:p>
                <a:pPr>
                  <a:defRPr/>
                </a:pPr>
                <a:endParaRPr lang="en-US"/>
              </a:p>
            </p:txBody>
          </p:sp>
          <p:sp>
            <p:nvSpPr>
              <p:cNvPr id="102409" name="Line 9">
                <a:extLst>
                  <a:ext uri="{FF2B5EF4-FFF2-40B4-BE49-F238E27FC236}">
                    <a16:creationId xmlns:a16="http://schemas.microsoft.com/office/drawing/2014/main" id="{25FD8B3A-1CB0-4524-B1FD-350CF464D70B}"/>
                  </a:ext>
                </a:extLst>
              </p:cNvPr>
              <p:cNvSpPr>
                <a:spLocks noChangeShapeType="1"/>
              </p:cNvSpPr>
              <p:nvPr/>
            </p:nvSpPr>
            <p:spPr bwMode="auto">
              <a:xfrm>
                <a:off x="2768" y="1198"/>
                <a:ext cx="0" cy="624"/>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43" name="Group 10">
                <a:extLst>
                  <a:ext uri="{FF2B5EF4-FFF2-40B4-BE49-F238E27FC236}">
                    <a16:creationId xmlns:a16="http://schemas.microsoft.com/office/drawing/2014/main" id="{054D085D-3A90-4D96-AC5C-245154FD7592}"/>
                  </a:ext>
                </a:extLst>
              </p:cNvPr>
              <p:cNvGrpSpPr>
                <a:grpSpLocks noChangeAspect="1"/>
              </p:cNvGrpSpPr>
              <p:nvPr/>
            </p:nvGrpSpPr>
            <p:grpSpPr bwMode="auto">
              <a:xfrm>
                <a:off x="2528" y="1056"/>
                <a:ext cx="422" cy="284"/>
                <a:chOff x="4560" y="2016"/>
                <a:chExt cx="816" cy="912"/>
              </a:xfrm>
            </p:grpSpPr>
            <p:sp>
              <p:nvSpPr>
                <p:cNvPr id="102411" name="Rectangle 11">
                  <a:extLst>
                    <a:ext uri="{FF2B5EF4-FFF2-40B4-BE49-F238E27FC236}">
                      <a16:creationId xmlns:a16="http://schemas.microsoft.com/office/drawing/2014/main" id="{90508506-2ADC-451D-9864-3192B7709456}"/>
                    </a:ext>
                  </a:extLst>
                </p:cNvPr>
                <p:cNvSpPr>
                  <a:spLocks noChangeAspect="1" noChangeArrowheads="1"/>
                </p:cNvSpPr>
                <p:nvPr/>
              </p:nvSpPr>
              <p:spPr bwMode="auto">
                <a:xfrm>
                  <a:off x="4561"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4" name="Rectangle 12">
                  <a:extLst>
                    <a:ext uri="{FF2B5EF4-FFF2-40B4-BE49-F238E27FC236}">
                      <a16:creationId xmlns:a16="http://schemas.microsoft.com/office/drawing/2014/main" id="{71AD65FB-674D-41AB-825D-FAAEA702F6DC}"/>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4" name="Group 13">
                <a:extLst>
                  <a:ext uri="{FF2B5EF4-FFF2-40B4-BE49-F238E27FC236}">
                    <a16:creationId xmlns:a16="http://schemas.microsoft.com/office/drawing/2014/main" id="{DF97FE90-84A3-478E-B072-7C00FB2FF880}"/>
                  </a:ext>
                </a:extLst>
              </p:cNvPr>
              <p:cNvGrpSpPr>
                <a:grpSpLocks noChangeAspect="1"/>
              </p:cNvGrpSpPr>
              <p:nvPr/>
            </p:nvGrpSpPr>
            <p:grpSpPr bwMode="auto">
              <a:xfrm>
                <a:off x="2528" y="1680"/>
                <a:ext cx="422" cy="284"/>
                <a:chOff x="4560" y="2016"/>
                <a:chExt cx="816" cy="912"/>
              </a:xfrm>
            </p:grpSpPr>
            <p:sp>
              <p:nvSpPr>
                <p:cNvPr id="102414" name="Rectangle 14">
                  <a:extLst>
                    <a:ext uri="{FF2B5EF4-FFF2-40B4-BE49-F238E27FC236}">
                      <a16:creationId xmlns:a16="http://schemas.microsoft.com/office/drawing/2014/main" id="{056C15DD-901A-496E-B4B6-6721F80997AE}"/>
                    </a:ext>
                  </a:extLst>
                </p:cNvPr>
                <p:cNvSpPr>
                  <a:spLocks noChangeAspect="1" noChangeArrowheads="1"/>
                </p:cNvSpPr>
                <p:nvPr/>
              </p:nvSpPr>
              <p:spPr bwMode="auto">
                <a:xfrm>
                  <a:off x="4561" y="2016"/>
                  <a:ext cx="815" cy="911"/>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2" name="Rectangle 15">
                  <a:extLst>
                    <a:ext uri="{FF2B5EF4-FFF2-40B4-BE49-F238E27FC236}">
                      <a16:creationId xmlns:a16="http://schemas.microsoft.com/office/drawing/2014/main" id="{F7CAAB2D-CC08-457F-9271-CC99391F25CB}"/>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5" name="Group 16">
                <a:extLst>
                  <a:ext uri="{FF2B5EF4-FFF2-40B4-BE49-F238E27FC236}">
                    <a16:creationId xmlns:a16="http://schemas.microsoft.com/office/drawing/2014/main" id="{DE79C815-4959-4A2E-A4B2-D59F57BDD96D}"/>
                  </a:ext>
                </a:extLst>
              </p:cNvPr>
              <p:cNvGrpSpPr>
                <a:grpSpLocks noChangeAspect="1"/>
              </p:cNvGrpSpPr>
              <p:nvPr/>
            </p:nvGrpSpPr>
            <p:grpSpPr bwMode="auto">
              <a:xfrm>
                <a:off x="2192" y="2352"/>
                <a:ext cx="422" cy="284"/>
                <a:chOff x="4560" y="2016"/>
                <a:chExt cx="816" cy="912"/>
              </a:xfrm>
            </p:grpSpPr>
            <p:sp>
              <p:nvSpPr>
                <p:cNvPr id="102417" name="Rectangle 17">
                  <a:extLst>
                    <a:ext uri="{FF2B5EF4-FFF2-40B4-BE49-F238E27FC236}">
                      <a16:creationId xmlns:a16="http://schemas.microsoft.com/office/drawing/2014/main" id="{21CF9E14-412F-4DAC-B5ED-6AA907946DB1}"/>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50" name="Rectangle 18">
                  <a:extLst>
                    <a:ext uri="{FF2B5EF4-FFF2-40B4-BE49-F238E27FC236}">
                      <a16:creationId xmlns:a16="http://schemas.microsoft.com/office/drawing/2014/main" id="{EBCAB312-566F-43FB-ADDC-FDF51968C8D4}"/>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46" name="Group 19">
                <a:extLst>
                  <a:ext uri="{FF2B5EF4-FFF2-40B4-BE49-F238E27FC236}">
                    <a16:creationId xmlns:a16="http://schemas.microsoft.com/office/drawing/2014/main" id="{FDF64516-0632-4621-B90E-C597B002233A}"/>
                  </a:ext>
                </a:extLst>
              </p:cNvPr>
              <p:cNvGrpSpPr>
                <a:grpSpLocks noChangeAspect="1"/>
              </p:cNvGrpSpPr>
              <p:nvPr/>
            </p:nvGrpSpPr>
            <p:grpSpPr bwMode="auto">
              <a:xfrm>
                <a:off x="2816" y="2352"/>
                <a:ext cx="422" cy="284"/>
                <a:chOff x="4560" y="2016"/>
                <a:chExt cx="816" cy="912"/>
              </a:xfrm>
            </p:grpSpPr>
            <p:sp>
              <p:nvSpPr>
                <p:cNvPr id="102420" name="Rectangle 20">
                  <a:extLst>
                    <a:ext uri="{FF2B5EF4-FFF2-40B4-BE49-F238E27FC236}">
                      <a16:creationId xmlns:a16="http://schemas.microsoft.com/office/drawing/2014/main" id="{5CFDBF8E-AC00-4858-9DCE-534AEF7FB947}"/>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48" name="Rectangle 21">
                  <a:extLst>
                    <a:ext uri="{FF2B5EF4-FFF2-40B4-BE49-F238E27FC236}">
                      <a16:creationId xmlns:a16="http://schemas.microsoft.com/office/drawing/2014/main" id="{26686AF9-F2C6-4F42-B1AF-45D0982974A3}"/>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79" name="Group 23">
              <a:extLst>
                <a:ext uri="{FF2B5EF4-FFF2-40B4-BE49-F238E27FC236}">
                  <a16:creationId xmlns:a16="http://schemas.microsoft.com/office/drawing/2014/main" id="{A8F41F37-68D0-4BA3-B764-ED90DD55107E}"/>
                </a:ext>
              </a:extLst>
            </p:cNvPr>
            <p:cNvGrpSpPr>
              <a:grpSpLocks/>
            </p:cNvGrpSpPr>
            <p:nvPr/>
          </p:nvGrpSpPr>
          <p:grpSpPr bwMode="auto">
            <a:xfrm>
              <a:off x="1440" y="960"/>
              <a:ext cx="422" cy="908"/>
              <a:chOff x="1808" y="1056"/>
              <a:chExt cx="422" cy="908"/>
            </a:xfrm>
          </p:grpSpPr>
          <p:sp>
            <p:nvSpPr>
              <p:cNvPr id="102424" name="Line 24">
                <a:extLst>
                  <a:ext uri="{FF2B5EF4-FFF2-40B4-BE49-F238E27FC236}">
                    <a16:creationId xmlns:a16="http://schemas.microsoft.com/office/drawing/2014/main" id="{C617E13C-835E-468D-AD72-8E7C0B79B449}"/>
                  </a:ext>
                </a:extLst>
              </p:cNvPr>
              <p:cNvSpPr>
                <a:spLocks noChangeShapeType="1"/>
              </p:cNvSpPr>
              <p:nvPr/>
            </p:nvSpPr>
            <p:spPr bwMode="auto">
              <a:xfrm flipH="1">
                <a:off x="2048" y="1198"/>
                <a:ext cx="0" cy="669"/>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34" name="Group 25">
                <a:extLst>
                  <a:ext uri="{FF2B5EF4-FFF2-40B4-BE49-F238E27FC236}">
                    <a16:creationId xmlns:a16="http://schemas.microsoft.com/office/drawing/2014/main" id="{F46F0D0A-26FD-4068-882D-32D40DFFF22D}"/>
                  </a:ext>
                </a:extLst>
              </p:cNvPr>
              <p:cNvGrpSpPr>
                <a:grpSpLocks noChangeAspect="1"/>
              </p:cNvGrpSpPr>
              <p:nvPr/>
            </p:nvGrpSpPr>
            <p:grpSpPr bwMode="auto">
              <a:xfrm>
                <a:off x="1808" y="1056"/>
                <a:ext cx="422" cy="284"/>
                <a:chOff x="4560" y="2016"/>
                <a:chExt cx="816" cy="912"/>
              </a:xfrm>
            </p:grpSpPr>
            <p:sp>
              <p:nvSpPr>
                <p:cNvPr id="102426" name="Rectangle 26">
                  <a:extLst>
                    <a:ext uri="{FF2B5EF4-FFF2-40B4-BE49-F238E27FC236}">
                      <a16:creationId xmlns:a16="http://schemas.microsoft.com/office/drawing/2014/main" id="{FF424AAF-0443-42A7-A03E-C0FA011EFAFD}"/>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39" name="Rectangle 27">
                  <a:extLst>
                    <a:ext uri="{FF2B5EF4-FFF2-40B4-BE49-F238E27FC236}">
                      <a16:creationId xmlns:a16="http://schemas.microsoft.com/office/drawing/2014/main" id="{E64EDA1D-0A90-46F3-94F8-06E2E8A70302}"/>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35" name="Group 28">
                <a:extLst>
                  <a:ext uri="{FF2B5EF4-FFF2-40B4-BE49-F238E27FC236}">
                    <a16:creationId xmlns:a16="http://schemas.microsoft.com/office/drawing/2014/main" id="{0038EC32-5263-4CCC-9EAF-2B6B1B0ECFE2}"/>
                  </a:ext>
                </a:extLst>
              </p:cNvPr>
              <p:cNvGrpSpPr>
                <a:grpSpLocks noChangeAspect="1"/>
              </p:cNvGrpSpPr>
              <p:nvPr/>
            </p:nvGrpSpPr>
            <p:grpSpPr bwMode="auto">
              <a:xfrm>
                <a:off x="1808" y="1680"/>
                <a:ext cx="422" cy="284"/>
                <a:chOff x="4560" y="2016"/>
                <a:chExt cx="816" cy="912"/>
              </a:xfrm>
            </p:grpSpPr>
            <p:sp>
              <p:nvSpPr>
                <p:cNvPr id="102429" name="Rectangle 29">
                  <a:extLst>
                    <a:ext uri="{FF2B5EF4-FFF2-40B4-BE49-F238E27FC236}">
                      <a16:creationId xmlns:a16="http://schemas.microsoft.com/office/drawing/2014/main" id="{5068E54C-8334-43DB-B949-7D504C52F416}"/>
                    </a:ext>
                  </a:extLst>
                </p:cNvPr>
                <p:cNvSpPr>
                  <a:spLocks noChangeAspect="1" noChangeArrowheads="1"/>
                </p:cNvSpPr>
                <p:nvPr/>
              </p:nvSpPr>
              <p:spPr bwMode="auto">
                <a:xfrm>
                  <a:off x="4560" y="2016"/>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37" name="Rectangle 30">
                  <a:extLst>
                    <a:ext uri="{FF2B5EF4-FFF2-40B4-BE49-F238E27FC236}">
                      <a16:creationId xmlns:a16="http://schemas.microsoft.com/office/drawing/2014/main" id="{5B37AB56-8126-4CD9-8610-FC3FFD5DE491}"/>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0" name="Group 31">
              <a:extLst>
                <a:ext uri="{FF2B5EF4-FFF2-40B4-BE49-F238E27FC236}">
                  <a16:creationId xmlns:a16="http://schemas.microsoft.com/office/drawing/2014/main" id="{824F0DAD-03DE-4E4F-B2E8-8188321D9588}"/>
                </a:ext>
              </a:extLst>
            </p:cNvPr>
            <p:cNvGrpSpPr>
              <a:grpSpLocks/>
            </p:cNvGrpSpPr>
            <p:nvPr/>
          </p:nvGrpSpPr>
          <p:grpSpPr bwMode="auto">
            <a:xfrm>
              <a:off x="4368" y="960"/>
              <a:ext cx="992" cy="2872"/>
              <a:chOff x="4738" y="1036"/>
              <a:chExt cx="992" cy="2872"/>
            </a:xfrm>
          </p:grpSpPr>
          <p:sp>
            <p:nvSpPr>
              <p:cNvPr id="102432" name="Line 32">
                <a:extLst>
                  <a:ext uri="{FF2B5EF4-FFF2-40B4-BE49-F238E27FC236}">
                    <a16:creationId xmlns:a16="http://schemas.microsoft.com/office/drawing/2014/main" id="{8CDF6993-C6E5-4974-8008-450AC3AE3D40}"/>
                  </a:ext>
                </a:extLst>
              </p:cNvPr>
              <p:cNvSpPr>
                <a:spLocks noChangeShapeType="1"/>
              </p:cNvSpPr>
              <p:nvPr/>
            </p:nvSpPr>
            <p:spPr bwMode="auto">
              <a:xfrm>
                <a:off x="4783" y="1176"/>
                <a:ext cx="593" cy="1"/>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14" name="Group 33">
                <a:extLst>
                  <a:ext uri="{FF2B5EF4-FFF2-40B4-BE49-F238E27FC236}">
                    <a16:creationId xmlns:a16="http://schemas.microsoft.com/office/drawing/2014/main" id="{6E8A52C6-6043-44C2-8942-97892C061D16}"/>
                  </a:ext>
                </a:extLst>
              </p:cNvPr>
              <p:cNvGrpSpPr>
                <a:grpSpLocks/>
              </p:cNvGrpSpPr>
              <p:nvPr/>
            </p:nvGrpSpPr>
            <p:grpSpPr bwMode="auto">
              <a:xfrm>
                <a:off x="4738" y="1036"/>
                <a:ext cx="992" cy="2872"/>
                <a:chOff x="4738" y="1036"/>
                <a:chExt cx="992" cy="2872"/>
              </a:xfrm>
            </p:grpSpPr>
            <p:grpSp>
              <p:nvGrpSpPr>
                <p:cNvPr id="28715" name="Group 34">
                  <a:extLst>
                    <a:ext uri="{FF2B5EF4-FFF2-40B4-BE49-F238E27FC236}">
                      <a16:creationId xmlns:a16="http://schemas.microsoft.com/office/drawing/2014/main" id="{FFF6768A-4570-4A93-988D-172B0670BD46}"/>
                    </a:ext>
                  </a:extLst>
                </p:cNvPr>
                <p:cNvGrpSpPr>
                  <a:grpSpLocks noChangeAspect="1"/>
                </p:cNvGrpSpPr>
                <p:nvPr/>
              </p:nvGrpSpPr>
              <p:grpSpPr bwMode="auto">
                <a:xfrm>
                  <a:off x="5330" y="3633"/>
                  <a:ext cx="400" cy="275"/>
                  <a:chOff x="4560" y="2016"/>
                  <a:chExt cx="816" cy="912"/>
                </a:xfrm>
              </p:grpSpPr>
              <p:sp>
                <p:nvSpPr>
                  <p:cNvPr id="102435" name="Rectangle 35">
                    <a:extLst>
                      <a:ext uri="{FF2B5EF4-FFF2-40B4-BE49-F238E27FC236}">
                        <a16:creationId xmlns:a16="http://schemas.microsoft.com/office/drawing/2014/main" id="{91F00429-904F-4433-ADBC-403AE446DB6A}"/>
                      </a:ext>
                    </a:extLst>
                  </p:cNvPr>
                  <p:cNvSpPr>
                    <a:spLocks noChangeAspect="1" noChangeArrowheads="1"/>
                  </p:cNvSpPr>
                  <p:nvPr/>
                </p:nvSpPr>
                <p:spPr bwMode="auto">
                  <a:xfrm>
                    <a:off x="4560"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2" name="Rectangle 36">
                    <a:extLst>
                      <a:ext uri="{FF2B5EF4-FFF2-40B4-BE49-F238E27FC236}">
                        <a16:creationId xmlns:a16="http://schemas.microsoft.com/office/drawing/2014/main" id="{6C3E425F-5962-47F8-BA24-4F62CA56654A}"/>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grpSp>
              <p:nvGrpSpPr>
                <p:cNvPr id="28716" name="Group 37">
                  <a:extLst>
                    <a:ext uri="{FF2B5EF4-FFF2-40B4-BE49-F238E27FC236}">
                      <a16:creationId xmlns:a16="http://schemas.microsoft.com/office/drawing/2014/main" id="{7B7C4E42-8A79-4964-B80B-6E8A62D4D886}"/>
                    </a:ext>
                  </a:extLst>
                </p:cNvPr>
                <p:cNvGrpSpPr>
                  <a:grpSpLocks noChangeAspect="1"/>
                </p:cNvGrpSpPr>
                <p:nvPr/>
              </p:nvGrpSpPr>
              <p:grpSpPr bwMode="auto">
                <a:xfrm>
                  <a:off x="4738" y="3633"/>
                  <a:ext cx="401" cy="275"/>
                  <a:chOff x="4560" y="2016"/>
                  <a:chExt cx="816" cy="912"/>
                </a:xfrm>
              </p:grpSpPr>
              <p:sp>
                <p:nvSpPr>
                  <p:cNvPr id="102438" name="Rectangle 38">
                    <a:extLst>
                      <a:ext uri="{FF2B5EF4-FFF2-40B4-BE49-F238E27FC236}">
                        <a16:creationId xmlns:a16="http://schemas.microsoft.com/office/drawing/2014/main" id="{7959FA5B-FA4C-4FD8-BD0C-C87B213E87ED}"/>
                      </a:ext>
                    </a:extLst>
                  </p:cNvPr>
                  <p:cNvSpPr>
                    <a:spLocks noChangeAspect="1" noChangeArrowheads="1"/>
                  </p:cNvSpPr>
                  <p:nvPr/>
                </p:nvSpPr>
                <p:spPr bwMode="auto">
                  <a:xfrm>
                    <a:off x="4559"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0" name="Rectangle 39">
                    <a:extLst>
                      <a:ext uri="{FF2B5EF4-FFF2-40B4-BE49-F238E27FC236}">
                        <a16:creationId xmlns:a16="http://schemas.microsoft.com/office/drawing/2014/main" id="{E9812DDF-BCCA-48AD-89F5-3128C9C8DBA0}"/>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sp>
              <p:nvSpPr>
                <p:cNvPr id="102440" name="Line 40">
                  <a:extLst>
                    <a:ext uri="{FF2B5EF4-FFF2-40B4-BE49-F238E27FC236}">
                      <a16:creationId xmlns:a16="http://schemas.microsoft.com/office/drawing/2014/main" id="{2E5F609F-0AD3-4EA8-A803-78D10D55108D}"/>
                    </a:ext>
                  </a:extLst>
                </p:cNvPr>
                <p:cNvSpPr>
                  <a:spLocks noChangeShapeType="1"/>
                </p:cNvSpPr>
                <p:nvPr/>
              </p:nvSpPr>
              <p:spPr bwMode="auto">
                <a:xfrm>
                  <a:off x="5234" y="3015"/>
                  <a:ext cx="237"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1" name="Line 41">
                  <a:extLst>
                    <a:ext uri="{FF2B5EF4-FFF2-40B4-BE49-F238E27FC236}">
                      <a16:creationId xmlns:a16="http://schemas.microsoft.com/office/drawing/2014/main" id="{8CE2D551-AB22-4BAC-A615-384302BAE48B}"/>
                    </a:ext>
                  </a:extLst>
                </p:cNvPr>
                <p:cNvSpPr>
                  <a:spLocks noChangeShapeType="1"/>
                </p:cNvSpPr>
                <p:nvPr/>
              </p:nvSpPr>
              <p:spPr bwMode="auto">
                <a:xfrm flipH="1">
                  <a:off x="4905" y="3022"/>
                  <a:ext cx="314"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2" name="Line 42">
                  <a:extLst>
                    <a:ext uri="{FF2B5EF4-FFF2-40B4-BE49-F238E27FC236}">
                      <a16:creationId xmlns:a16="http://schemas.microsoft.com/office/drawing/2014/main" id="{956B4C4D-DA23-4CA8-B745-6467ADDED51F}"/>
                    </a:ext>
                  </a:extLst>
                </p:cNvPr>
                <p:cNvSpPr>
                  <a:spLocks noChangeShapeType="1"/>
                </p:cNvSpPr>
                <p:nvPr/>
              </p:nvSpPr>
              <p:spPr bwMode="auto">
                <a:xfrm>
                  <a:off x="5234" y="1176"/>
                  <a:ext cx="0" cy="1855"/>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20" name="Group 43">
                  <a:extLst>
                    <a:ext uri="{FF2B5EF4-FFF2-40B4-BE49-F238E27FC236}">
                      <a16:creationId xmlns:a16="http://schemas.microsoft.com/office/drawing/2014/main" id="{CD9BE455-EA87-4E18-85BF-5629A3B0841B}"/>
                    </a:ext>
                  </a:extLst>
                </p:cNvPr>
                <p:cNvGrpSpPr>
                  <a:grpSpLocks noChangeAspect="1"/>
                </p:cNvGrpSpPr>
                <p:nvPr/>
              </p:nvGrpSpPr>
              <p:grpSpPr bwMode="auto">
                <a:xfrm>
                  <a:off x="5057" y="1036"/>
                  <a:ext cx="401" cy="275"/>
                  <a:chOff x="4560" y="2016"/>
                  <a:chExt cx="816" cy="912"/>
                </a:xfrm>
              </p:grpSpPr>
              <p:sp>
                <p:nvSpPr>
                  <p:cNvPr id="102444" name="Rectangle 44">
                    <a:extLst>
                      <a:ext uri="{FF2B5EF4-FFF2-40B4-BE49-F238E27FC236}">
                        <a16:creationId xmlns:a16="http://schemas.microsoft.com/office/drawing/2014/main" id="{E77F3387-ED7E-419B-92F7-D373B7E94B9B}"/>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8" name="Rectangle 45">
                    <a:extLst>
                      <a:ext uri="{FF2B5EF4-FFF2-40B4-BE49-F238E27FC236}">
                        <a16:creationId xmlns:a16="http://schemas.microsoft.com/office/drawing/2014/main" id="{4A14FF04-AD23-44ED-A8D8-21D344CDC33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1" name="Group 46">
                  <a:extLst>
                    <a:ext uri="{FF2B5EF4-FFF2-40B4-BE49-F238E27FC236}">
                      <a16:creationId xmlns:a16="http://schemas.microsoft.com/office/drawing/2014/main" id="{5090C12A-EF00-45C1-BD4E-B3D67268FBEC}"/>
                    </a:ext>
                  </a:extLst>
                </p:cNvPr>
                <p:cNvGrpSpPr>
                  <a:grpSpLocks noChangeAspect="1"/>
                </p:cNvGrpSpPr>
                <p:nvPr/>
              </p:nvGrpSpPr>
              <p:grpSpPr bwMode="auto">
                <a:xfrm>
                  <a:off x="5057" y="1639"/>
                  <a:ext cx="401" cy="275"/>
                  <a:chOff x="4560" y="2016"/>
                  <a:chExt cx="816" cy="912"/>
                </a:xfrm>
              </p:grpSpPr>
              <p:sp>
                <p:nvSpPr>
                  <p:cNvPr id="102447" name="Rectangle 47">
                    <a:extLst>
                      <a:ext uri="{FF2B5EF4-FFF2-40B4-BE49-F238E27FC236}">
                        <a16:creationId xmlns:a16="http://schemas.microsoft.com/office/drawing/2014/main" id="{C3E11A32-7476-4F09-82E6-7A16A8DF5197}"/>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6" name="Rectangle 48">
                    <a:extLst>
                      <a:ext uri="{FF2B5EF4-FFF2-40B4-BE49-F238E27FC236}">
                        <a16:creationId xmlns:a16="http://schemas.microsoft.com/office/drawing/2014/main" id="{00AC883C-4993-41CD-9056-D5A568EA334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2" name="Group 49">
                  <a:extLst>
                    <a:ext uri="{FF2B5EF4-FFF2-40B4-BE49-F238E27FC236}">
                      <a16:creationId xmlns:a16="http://schemas.microsoft.com/office/drawing/2014/main" id="{B7A1B839-C0BF-445C-8E0A-13A6D3CD8FC9}"/>
                    </a:ext>
                  </a:extLst>
                </p:cNvPr>
                <p:cNvGrpSpPr>
                  <a:grpSpLocks noChangeAspect="1"/>
                </p:cNvGrpSpPr>
                <p:nvPr/>
              </p:nvGrpSpPr>
              <p:grpSpPr bwMode="auto">
                <a:xfrm>
                  <a:off x="5057" y="2289"/>
                  <a:ext cx="401" cy="274"/>
                  <a:chOff x="4560" y="2016"/>
                  <a:chExt cx="816" cy="912"/>
                </a:xfrm>
              </p:grpSpPr>
              <p:sp>
                <p:nvSpPr>
                  <p:cNvPr id="102450" name="Rectangle 50">
                    <a:extLst>
                      <a:ext uri="{FF2B5EF4-FFF2-40B4-BE49-F238E27FC236}">
                        <a16:creationId xmlns:a16="http://schemas.microsoft.com/office/drawing/2014/main" id="{2BD22401-E5A6-4F0D-8FBA-214518B1D275}"/>
                      </a:ext>
                    </a:extLst>
                  </p:cNvPr>
                  <p:cNvSpPr>
                    <a:spLocks noChangeAspect="1" noChangeArrowheads="1"/>
                  </p:cNvSpPr>
                  <p:nvPr/>
                </p:nvSpPr>
                <p:spPr bwMode="auto">
                  <a:xfrm>
                    <a:off x="4559" y="2015"/>
                    <a:ext cx="816" cy="913"/>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24" name="Rectangle 51">
                    <a:extLst>
                      <a:ext uri="{FF2B5EF4-FFF2-40B4-BE49-F238E27FC236}">
                        <a16:creationId xmlns:a16="http://schemas.microsoft.com/office/drawing/2014/main" id="{B7FFC36E-430B-40D5-B798-BBA2FC9462E6}"/>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grpSp>
          <p:nvGrpSpPr>
            <p:cNvPr id="28681" name="Group 52">
              <a:extLst>
                <a:ext uri="{FF2B5EF4-FFF2-40B4-BE49-F238E27FC236}">
                  <a16:creationId xmlns:a16="http://schemas.microsoft.com/office/drawing/2014/main" id="{0E9F467A-255B-47B1-8C2F-B1F28DC41F73}"/>
                </a:ext>
              </a:extLst>
            </p:cNvPr>
            <p:cNvGrpSpPr>
              <a:grpSpLocks/>
            </p:cNvGrpSpPr>
            <p:nvPr/>
          </p:nvGrpSpPr>
          <p:grpSpPr bwMode="auto">
            <a:xfrm>
              <a:off x="2928" y="960"/>
              <a:ext cx="1139" cy="2084"/>
              <a:chOff x="3328" y="1036"/>
              <a:chExt cx="1139" cy="2084"/>
            </a:xfrm>
          </p:grpSpPr>
          <p:sp>
            <p:nvSpPr>
              <p:cNvPr id="102453" name="Line 53">
                <a:extLst>
                  <a:ext uri="{FF2B5EF4-FFF2-40B4-BE49-F238E27FC236}">
                    <a16:creationId xmlns:a16="http://schemas.microsoft.com/office/drawing/2014/main" id="{F97211EB-9147-4DE6-B944-9B8C564C0AF3}"/>
                  </a:ext>
                </a:extLst>
              </p:cNvPr>
              <p:cNvSpPr>
                <a:spLocks noChangeShapeType="1"/>
              </p:cNvSpPr>
              <p:nvPr/>
            </p:nvSpPr>
            <p:spPr bwMode="auto">
              <a:xfrm flipH="1">
                <a:off x="3556" y="2289"/>
                <a:ext cx="320"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4" name="Line 54">
                <a:extLst>
                  <a:ext uri="{FF2B5EF4-FFF2-40B4-BE49-F238E27FC236}">
                    <a16:creationId xmlns:a16="http://schemas.microsoft.com/office/drawing/2014/main" id="{8A717051-8174-4E85-B3BD-BF543C47F834}"/>
                  </a:ext>
                </a:extLst>
              </p:cNvPr>
              <p:cNvSpPr>
                <a:spLocks noChangeShapeType="1"/>
              </p:cNvSpPr>
              <p:nvPr/>
            </p:nvSpPr>
            <p:spPr bwMode="auto">
              <a:xfrm>
                <a:off x="3876" y="2289"/>
                <a:ext cx="275"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5" name="Line 55">
                <a:extLst>
                  <a:ext uri="{FF2B5EF4-FFF2-40B4-BE49-F238E27FC236}">
                    <a16:creationId xmlns:a16="http://schemas.microsoft.com/office/drawing/2014/main" id="{5E104167-666F-4CD8-AED9-58A178A5C419}"/>
                  </a:ext>
                </a:extLst>
              </p:cNvPr>
              <p:cNvSpPr>
                <a:spLocks noChangeShapeType="1"/>
              </p:cNvSpPr>
              <p:nvPr/>
            </p:nvSpPr>
            <p:spPr bwMode="auto">
              <a:xfrm>
                <a:off x="3876" y="1176"/>
                <a:ext cx="0" cy="111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6" name="Line 56">
                <a:extLst>
                  <a:ext uri="{FF2B5EF4-FFF2-40B4-BE49-F238E27FC236}">
                    <a16:creationId xmlns:a16="http://schemas.microsoft.com/office/drawing/2014/main" id="{B8259F5E-B36B-4CC3-AFDE-A42111BEDC93}"/>
                  </a:ext>
                </a:extLst>
              </p:cNvPr>
              <p:cNvSpPr>
                <a:spLocks noChangeShapeType="1"/>
              </p:cNvSpPr>
              <p:nvPr/>
            </p:nvSpPr>
            <p:spPr bwMode="auto">
              <a:xfrm>
                <a:off x="3876" y="1176"/>
                <a:ext cx="595" cy="1"/>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grpSp>
            <p:nvGrpSpPr>
              <p:cNvPr id="28701" name="Group 57">
                <a:extLst>
                  <a:ext uri="{FF2B5EF4-FFF2-40B4-BE49-F238E27FC236}">
                    <a16:creationId xmlns:a16="http://schemas.microsoft.com/office/drawing/2014/main" id="{27A4A2A6-5053-42FE-BE60-CD7BA07ECC40}"/>
                  </a:ext>
                </a:extLst>
              </p:cNvPr>
              <p:cNvGrpSpPr>
                <a:grpSpLocks noChangeAspect="1"/>
              </p:cNvGrpSpPr>
              <p:nvPr/>
            </p:nvGrpSpPr>
            <p:grpSpPr bwMode="auto">
              <a:xfrm>
                <a:off x="3647" y="1036"/>
                <a:ext cx="401" cy="275"/>
                <a:chOff x="4560" y="2016"/>
                <a:chExt cx="816" cy="912"/>
              </a:xfrm>
            </p:grpSpPr>
            <p:sp>
              <p:nvSpPr>
                <p:cNvPr id="102458" name="Rectangle 58">
                  <a:extLst>
                    <a:ext uri="{FF2B5EF4-FFF2-40B4-BE49-F238E27FC236}">
                      <a16:creationId xmlns:a16="http://schemas.microsoft.com/office/drawing/2014/main" id="{54DFF8E7-362A-4D48-A48F-9FFB7513BE36}"/>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2" name="Rectangle 59">
                  <a:extLst>
                    <a:ext uri="{FF2B5EF4-FFF2-40B4-BE49-F238E27FC236}">
                      <a16:creationId xmlns:a16="http://schemas.microsoft.com/office/drawing/2014/main" id="{BC3B89F7-9FA5-4079-8236-B2675F47A5AD}"/>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2" name="Group 60">
                <a:extLst>
                  <a:ext uri="{FF2B5EF4-FFF2-40B4-BE49-F238E27FC236}">
                    <a16:creationId xmlns:a16="http://schemas.microsoft.com/office/drawing/2014/main" id="{46DE8604-6FAA-4987-9A2B-56FBD6D71CC9}"/>
                  </a:ext>
                </a:extLst>
              </p:cNvPr>
              <p:cNvGrpSpPr>
                <a:grpSpLocks noChangeAspect="1"/>
              </p:cNvGrpSpPr>
              <p:nvPr/>
            </p:nvGrpSpPr>
            <p:grpSpPr bwMode="auto">
              <a:xfrm>
                <a:off x="3647" y="1639"/>
                <a:ext cx="401" cy="275"/>
                <a:chOff x="4560" y="2016"/>
                <a:chExt cx="816" cy="912"/>
              </a:xfrm>
            </p:grpSpPr>
            <p:sp>
              <p:nvSpPr>
                <p:cNvPr id="102461" name="Rectangle 61">
                  <a:extLst>
                    <a:ext uri="{FF2B5EF4-FFF2-40B4-BE49-F238E27FC236}">
                      <a16:creationId xmlns:a16="http://schemas.microsoft.com/office/drawing/2014/main" id="{B6FCEA3D-1A56-4733-9B55-87D2B9D4B6B3}"/>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0" name="Rectangle 62">
                  <a:extLst>
                    <a:ext uri="{FF2B5EF4-FFF2-40B4-BE49-F238E27FC236}">
                      <a16:creationId xmlns:a16="http://schemas.microsoft.com/office/drawing/2014/main" id="{8DBCEB68-0482-4483-97E3-7C5C8539C24F}"/>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3" name="Group 63">
                <a:extLst>
                  <a:ext uri="{FF2B5EF4-FFF2-40B4-BE49-F238E27FC236}">
                    <a16:creationId xmlns:a16="http://schemas.microsoft.com/office/drawing/2014/main" id="{5F2D28F4-102D-4368-A44E-C1404B2E0708}"/>
                  </a:ext>
                </a:extLst>
              </p:cNvPr>
              <p:cNvGrpSpPr>
                <a:grpSpLocks noChangeAspect="1"/>
              </p:cNvGrpSpPr>
              <p:nvPr/>
            </p:nvGrpSpPr>
            <p:grpSpPr bwMode="auto">
              <a:xfrm>
                <a:off x="3328" y="2845"/>
                <a:ext cx="400" cy="275"/>
                <a:chOff x="4560" y="2016"/>
                <a:chExt cx="816" cy="912"/>
              </a:xfrm>
            </p:grpSpPr>
            <p:sp>
              <p:nvSpPr>
                <p:cNvPr id="102464" name="Rectangle 64">
                  <a:extLst>
                    <a:ext uri="{FF2B5EF4-FFF2-40B4-BE49-F238E27FC236}">
                      <a16:creationId xmlns:a16="http://schemas.microsoft.com/office/drawing/2014/main" id="{52FF9931-129A-4532-8EB6-0BC0EDA3F88F}"/>
                    </a:ext>
                  </a:extLst>
                </p:cNvPr>
                <p:cNvSpPr>
                  <a:spLocks noChangeAspect="1" noChangeArrowheads="1"/>
                </p:cNvSpPr>
                <p:nvPr/>
              </p:nvSpPr>
              <p:spPr bwMode="auto">
                <a:xfrm>
                  <a:off x="4560" y="2015"/>
                  <a:ext cx="816"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8" name="Rectangle 65">
                  <a:extLst>
                    <a:ext uri="{FF2B5EF4-FFF2-40B4-BE49-F238E27FC236}">
                      <a16:creationId xmlns:a16="http://schemas.microsoft.com/office/drawing/2014/main" id="{62C31DF3-A6FF-45C6-A979-984568FFA81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04" name="Group 66">
                <a:extLst>
                  <a:ext uri="{FF2B5EF4-FFF2-40B4-BE49-F238E27FC236}">
                    <a16:creationId xmlns:a16="http://schemas.microsoft.com/office/drawing/2014/main" id="{0C27400B-A3CD-4ADF-9073-94BE07ED3967}"/>
                  </a:ext>
                </a:extLst>
              </p:cNvPr>
              <p:cNvGrpSpPr>
                <a:grpSpLocks noChangeAspect="1"/>
              </p:cNvGrpSpPr>
              <p:nvPr/>
            </p:nvGrpSpPr>
            <p:grpSpPr bwMode="auto">
              <a:xfrm>
                <a:off x="3920" y="2845"/>
                <a:ext cx="401" cy="275"/>
                <a:chOff x="4560" y="2016"/>
                <a:chExt cx="816" cy="912"/>
              </a:xfrm>
            </p:grpSpPr>
            <p:sp>
              <p:nvSpPr>
                <p:cNvPr id="102467" name="Rectangle 67">
                  <a:extLst>
                    <a:ext uri="{FF2B5EF4-FFF2-40B4-BE49-F238E27FC236}">
                      <a16:creationId xmlns:a16="http://schemas.microsoft.com/office/drawing/2014/main" id="{C2C2FBEC-BF7E-474E-A1CC-1C9DC72DF83D}"/>
                    </a:ext>
                  </a:extLst>
                </p:cNvPr>
                <p:cNvSpPr>
                  <a:spLocks noChangeAspect="1" noChangeArrowheads="1"/>
                </p:cNvSpPr>
                <p:nvPr/>
              </p:nvSpPr>
              <p:spPr bwMode="auto">
                <a:xfrm>
                  <a:off x="4559" y="2015"/>
                  <a:ext cx="818"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6" name="Rectangle 68">
                  <a:extLst>
                    <a:ext uri="{FF2B5EF4-FFF2-40B4-BE49-F238E27FC236}">
                      <a16:creationId xmlns:a16="http://schemas.microsoft.com/office/drawing/2014/main" id="{522246A5-8C21-4B01-BE7A-974708659AA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2" name="Group 69">
              <a:extLst>
                <a:ext uri="{FF2B5EF4-FFF2-40B4-BE49-F238E27FC236}">
                  <a16:creationId xmlns:a16="http://schemas.microsoft.com/office/drawing/2014/main" id="{94569CCE-F31F-436E-B9F7-AB5D8822AFDF}"/>
                </a:ext>
              </a:extLst>
            </p:cNvPr>
            <p:cNvGrpSpPr>
              <a:grpSpLocks/>
            </p:cNvGrpSpPr>
            <p:nvPr/>
          </p:nvGrpSpPr>
          <p:grpSpPr bwMode="auto">
            <a:xfrm>
              <a:off x="3859" y="789"/>
              <a:ext cx="619" cy="590"/>
              <a:chOff x="4238" y="768"/>
              <a:chExt cx="619" cy="590"/>
            </a:xfrm>
          </p:grpSpPr>
          <p:sp>
            <p:nvSpPr>
              <p:cNvPr id="102470" name="Oval 70">
                <a:extLst>
                  <a:ext uri="{FF2B5EF4-FFF2-40B4-BE49-F238E27FC236}">
                    <a16:creationId xmlns:a16="http://schemas.microsoft.com/office/drawing/2014/main" id="{5891BD08-E4CF-432B-9743-FEBA791214A7}"/>
                  </a:ext>
                </a:extLst>
              </p:cNvPr>
              <p:cNvSpPr>
                <a:spLocks noChangeArrowheads="1"/>
              </p:cNvSpPr>
              <p:nvPr/>
            </p:nvSpPr>
            <p:spPr bwMode="auto">
              <a:xfrm>
                <a:off x="4261" y="768"/>
                <a:ext cx="557" cy="362"/>
              </a:xfrm>
              <a:prstGeom prst="ellipse">
                <a:avLst/>
              </a:prstGeom>
              <a:gradFill rotWithShape="0">
                <a:gsLst>
                  <a:gs pos="0">
                    <a:schemeClr val="bg1"/>
                  </a:gs>
                  <a:gs pos="100000">
                    <a:schemeClr val="accent1"/>
                  </a:gs>
                </a:gsLst>
                <a:path path="shape">
                  <a:fillToRect l="50000" t="50000" r="50000" b="50000"/>
                </a:path>
              </a:gradFill>
              <a:ln w="12700">
                <a:round/>
                <a:headEnd type="none" w="sm" len="sm"/>
                <a:tailEnd type="none" w="sm" len="sm"/>
              </a:ln>
              <a:effectLst/>
              <a:scene3d>
                <a:camera prst="legacyObliqueBottom">
                  <a:rot lat="18900000" lon="0" rev="0"/>
                </a:camera>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defRPr/>
                </a:pPr>
                <a:endParaRPr lang="en-US"/>
              </a:p>
            </p:txBody>
          </p:sp>
          <p:grpSp>
            <p:nvGrpSpPr>
              <p:cNvPr id="28694" name="Group 71">
                <a:extLst>
                  <a:ext uri="{FF2B5EF4-FFF2-40B4-BE49-F238E27FC236}">
                    <a16:creationId xmlns:a16="http://schemas.microsoft.com/office/drawing/2014/main" id="{5666A876-A6A9-47C2-8CBE-DA59837FAD50}"/>
                  </a:ext>
                </a:extLst>
              </p:cNvPr>
              <p:cNvGrpSpPr>
                <a:grpSpLocks/>
              </p:cNvGrpSpPr>
              <p:nvPr/>
            </p:nvGrpSpPr>
            <p:grpSpPr bwMode="auto">
              <a:xfrm>
                <a:off x="4238" y="919"/>
                <a:ext cx="619" cy="439"/>
                <a:chOff x="4217" y="912"/>
                <a:chExt cx="652" cy="454"/>
              </a:xfrm>
            </p:grpSpPr>
            <p:sp>
              <p:nvSpPr>
                <p:cNvPr id="102472" name="AutoShape 72">
                  <a:extLst>
                    <a:ext uri="{FF2B5EF4-FFF2-40B4-BE49-F238E27FC236}">
                      <a16:creationId xmlns:a16="http://schemas.microsoft.com/office/drawing/2014/main" id="{C53A9543-6F6E-414B-AAA9-928F80A78928}"/>
                    </a:ext>
                  </a:extLst>
                </p:cNvPr>
                <p:cNvSpPr>
                  <a:spLocks noChangeArrowheads="1"/>
                </p:cNvSpPr>
                <p:nvPr/>
              </p:nvSpPr>
              <p:spPr bwMode="auto">
                <a:xfrm>
                  <a:off x="4272" y="912"/>
                  <a:ext cx="528" cy="384"/>
                </a:xfrm>
                <a:prstGeom prst="can">
                  <a:avLst>
                    <a:gd name="adj" fmla="val 25000"/>
                  </a:avLst>
                </a:prstGeom>
                <a:noFill/>
                <a:ln w="12700">
                  <a:noFill/>
                  <a:round/>
                  <a:headEnd type="none" w="sm" len="sm"/>
                  <a:tailEnd type="none" w="sm" len="sm"/>
                </a:ln>
                <a:effectLst/>
              </p:spPr>
              <p:txBody>
                <a:bodyPr wrap="none" anchor="ctr"/>
                <a:lstStyle/>
                <a:p>
                  <a:pPr>
                    <a:defRPr/>
                  </a:pPr>
                  <a:endParaRPr lang="en-US"/>
                </a:p>
              </p:txBody>
            </p:sp>
            <p:sp>
              <p:nvSpPr>
                <p:cNvPr id="28696" name="Text Box 73">
                  <a:extLst>
                    <a:ext uri="{FF2B5EF4-FFF2-40B4-BE49-F238E27FC236}">
                      <a16:creationId xmlns:a16="http://schemas.microsoft.com/office/drawing/2014/main" id="{016F8213-9EF6-435F-8A3E-3890AE768E5B}"/>
                    </a:ext>
                  </a:extLst>
                </p:cNvPr>
                <p:cNvSpPr txBox="1">
                  <a:spLocks noChangeArrowheads="1"/>
                </p:cNvSpPr>
                <p:nvPr/>
              </p:nvSpPr>
              <p:spPr bwMode="auto">
                <a:xfrm>
                  <a:off x="4217" y="1015"/>
                  <a:ext cx="65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1200" b="1">
                      <a:solidFill>
                        <a:schemeClr val="bg1"/>
                      </a:solidFill>
                      <a:latin typeface="Arial" panose="020B0604020202020204" pitchFamily="34" charset="0"/>
                    </a:rPr>
                    <a:t>Directory</a:t>
                  </a:r>
                </a:p>
                <a:p>
                  <a:pPr algn="ctr">
                    <a:spcBef>
                      <a:spcPct val="0"/>
                    </a:spcBef>
                    <a:buFontTx/>
                    <a:buNone/>
                  </a:pPr>
                  <a:r>
                    <a:rPr lang="en-GB" altLang="en-US" sz="1200" b="1">
                      <a:solidFill>
                        <a:schemeClr val="bg1"/>
                      </a:solidFill>
                      <a:latin typeface="Arial" panose="020B0604020202020204" pitchFamily="34" charset="0"/>
                    </a:rPr>
                    <a:t>Services</a:t>
                  </a:r>
                </a:p>
              </p:txBody>
            </p:sp>
          </p:grpSp>
        </p:grpSp>
        <p:grpSp>
          <p:nvGrpSpPr>
            <p:cNvPr id="28683" name="Group 74">
              <a:extLst>
                <a:ext uri="{FF2B5EF4-FFF2-40B4-BE49-F238E27FC236}">
                  <a16:creationId xmlns:a16="http://schemas.microsoft.com/office/drawing/2014/main" id="{303763D2-05C7-4E3F-A2F1-8F11D7D155FB}"/>
                </a:ext>
              </a:extLst>
            </p:cNvPr>
            <p:cNvGrpSpPr>
              <a:grpSpLocks/>
            </p:cNvGrpSpPr>
            <p:nvPr/>
          </p:nvGrpSpPr>
          <p:grpSpPr bwMode="auto">
            <a:xfrm>
              <a:off x="4416" y="2692"/>
              <a:ext cx="902" cy="549"/>
              <a:chOff x="4792" y="2788"/>
              <a:chExt cx="902" cy="549"/>
            </a:xfrm>
          </p:grpSpPr>
          <p:sp>
            <p:nvSpPr>
              <p:cNvPr id="102475" name="Line 75" descr="Small grid">
                <a:extLst>
                  <a:ext uri="{FF2B5EF4-FFF2-40B4-BE49-F238E27FC236}">
                    <a16:creationId xmlns:a16="http://schemas.microsoft.com/office/drawing/2014/main" id="{6C0E4B40-0A4D-45D1-BC52-5468BB0F498F}"/>
                  </a:ext>
                </a:extLst>
              </p:cNvPr>
              <p:cNvSpPr>
                <a:spLocks noChangeAspect="1" noChangeShapeType="1"/>
              </p:cNvSpPr>
              <p:nvPr/>
            </p:nvSpPr>
            <p:spPr bwMode="auto">
              <a:xfrm>
                <a:off x="5527" y="2889"/>
                <a:ext cx="84"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76" name="Freeform 76">
                <a:extLst>
                  <a:ext uri="{FF2B5EF4-FFF2-40B4-BE49-F238E27FC236}">
                    <a16:creationId xmlns:a16="http://schemas.microsoft.com/office/drawing/2014/main" id="{93CA80F5-00EF-4B32-8703-E333C10BBE58}"/>
                  </a:ext>
                </a:extLst>
              </p:cNvPr>
              <p:cNvSpPr>
                <a:spLocks noChangeAspect="1"/>
              </p:cNvSpPr>
              <p:nvPr/>
            </p:nvSpPr>
            <p:spPr bwMode="auto">
              <a:xfrm>
                <a:off x="4828" y="2814"/>
                <a:ext cx="826"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7" name="Freeform 77">
                <a:extLst>
                  <a:ext uri="{FF2B5EF4-FFF2-40B4-BE49-F238E27FC236}">
                    <a16:creationId xmlns:a16="http://schemas.microsoft.com/office/drawing/2014/main" id="{803F22D6-6579-4A5A-906B-9A5E988055DD}"/>
                  </a:ext>
                </a:extLst>
              </p:cNvPr>
              <p:cNvSpPr>
                <a:spLocks noChangeAspect="1"/>
              </p:cNvSpPr>
              <p:nvPr/>
            </p:nvSpPr>
            <p:spPr bwMode="auto">
              <a:xfrm>
                <a:off x="4792" y="278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8" name="Rectangle 78">
                <a:extLst>
                  <a:ext uri="{FF2B5EF4-FFF2-40B4-BE49-F238E27FC236}">
                    <a16:creationId xmlns:a16="http://schemas.microsoft.com/office/drawing/2014/main" id="{06104A50-9A32-4FA0-9D19-621883D93592}"/>
                  </a:ext>
                </a:extLst>
              </p:cNvPr>
              <p:cNvSpPr>
                <a:spLocks noChangeAspect="1" noChangeArrowheads="1"/>
              </p:cNvSpPr>
              <p:nvPr/>
            </p:nvSpPr>
            <p:spPr bwMode="auto">
              <a:xfrm>
                <a:off x="4875" y="2949"/>
                <a:ext cx="715" cy="261"/>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700" b="1">
                    <a:effectLst>
                      <a:outerShdw blurRad="38100" dist="38100" dir="2700000" algn="tl">
                        <a:srgbClr val="FFFFFF"/>
                      </a:outerShdw>
                    </a:effectLst>
                    <a:latin typeface="Arial" charset="0"/>
                  </a:rPr>
                  <a:t>Internet</a:t>
                </a:r>
                <a:endParaRPr lang="en-GB" sz="1700" b="1">
                  <a:solidFill>
                    <a:srgbClr val="000000"/>
                  </a:solidFill>
                  <a:latin typeface="Arial" charset="0"/>
                </a:endParaRPr>
              </a:p>
            </p:txBody>
          </p:sp>
        </p:grpSp>
        <p:grpSp>
          <p:nvGrpSpPr>
            <p:cNvPr id="28684" name="Group 79">
              <a:extLst>
                <a:ext uri="{FF2B5EF4-FFF2-40B4-BE49-F238E27FC236}">
                  <a16:creationId xmlns:a16="http://schemas.microsoft.com/office/drawing/2014/main" id="{B25F90C1-0FC6-4F60-B5CA-3F19DC63C8A1}"/>
                </a:ext>
              </a:extLst>
            </p:cNvPr>
            <p:cNvGrpSpPr>
              <a:grpSpLocks/>
            </p:cNvGrpSpPr>
            <p:nvPr/>
          </p:nvGrpSpPr>
          <p:grpSpPr bwMode="auto">
            <a:xfrm>
              <a:off x="3030" y="2049"/>
              <a:ext cx="902" cy="549"/>
              <a:chOff x="3409" y="2028"/>
              <a:chExt cx="902" cy="549"/>
            </a:xfrm>
          </p:grpSpPr>
          <p:sp>
            <p:nvSpPr>
              <p:cNvPr id="102480" name="Line 80" descr="Small grid">
                <a:extLst>
                  <a:ext uri="{FF2B5EF4-FFF2-40B4-BE49-F238E27FC236}">
                    <a16:creationId xmlns:a16="http://schemas.microsoft.com/office/drawing/2014/main" id="{03630115-26E0-402B-8094-7EEA86EFFB59}"/>
                  </a:ext>
                </a:extLst>
              </p:cNvPr>
              <p:cNvSpPr>
                <a:spLocks noChangeAspect="1" noChangeShapeType="1"/>
              </p:cNvSpPr>
              <p:nvPr/>
            </p:nvSpPr>
            <p:spPr bwMode="auto">
              <a:xfrm>
                <a:off x="4142" y="2129"/>
                <a:ext cx="83"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81" name="Freeform 81">
                <a:extLst>
                  <a:ext uri="{FF2B5EF4-FFF2-40B4-BE49-F238E27FC236}">
                    <a16:creationId xmlns:a16="http://schemas.microsoft.com/office/drawing/2014/main" id="{423E712B-5051-4511-9F15-53DD43CAB0DF}"/>
                  </a:ext>
                </a:extLst>
              </p:cNvPr>
              <p:cNvSpPr>
                <a:spLocks noChangeAspect="1"/>
              </p:cNvSpPr>
              <p:nvPr/>
            </p:nvSpPr>
            <p:spPr bwMode="auto">
              <a:xfrm>
                <a:off x="3442" y="2054"/>
                <a:ext cx="828"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2" name="Freeform 82">
                <a:extLst>
                  <a:ext uri="{FF2B5EF4-FFF2-40B4-BE49-F238E27FC236}">
                    <a16:creationId xmlns:a16="http://schemas.microsoft.com/office/drawing/2014/main" id="{D73B5B62-A2BE-4606-8B96-E70A713D58B2}"/>
                  </a:ext>
                </a:extLst>
              </p:cNvPr>
              <p:cNvSpPr>
                <a:spLocks noChangeAspect="1"/>
              </p:cNvSpPr>
              <p:nvPr/>
            </p:nvSpPr>
            <p:spPr bwMode="auto">
              <a:xfrm>
                <a:off x="3409" y="202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3" name="Rectangle 83">
                <a:extLst>
                  <a:ext uri="{FF2B5EF4-FFF2-40B4-BE49-F238E27FC236}">
                    <a16:creationId xmlns:a16="http://schemas.microsoft.com/office/drawing/2014/main" id="{C78B4E71-761F-456B-A70C-E860E24D9B33}"/>
                  </a:ext>
                </a:extLst>
              </p:cNvPr>
              <p:cNvSpPr>
                <a:spLocks noChangeAspect="1" noChangeArrowheads="1"/>
              </p:cNvSpPr>
              <p:nvPr/>
            </p:nvSpPr>
            <p:spPr bwMode="auto">
              <a:xfrm>
                <a:off x="3521" y="2189"/>
                <a:ext cx="646" cy="238"/>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500" b="1">
                    <a:effectLst>
                      <a:outerShdw blurRad="38100" dist="38100" dir="2700000" algn="tl">
                        <a:srgbClr val="FFFFFF"/>
                      </a:outerShdw>
                    </a:effectLst>
                    <a:latin typeface="Arial" charset="0"/>
                  </a:rPr>
                  <a:t>Internet</a:t>
                </a:r>
                <a:endParaRPr lang="en-GB" sz="1500" b="1">
                  <a:solidFill>
                    <a:srgbClr val="000000"/>
                  </a:solidFill>
                  <a:latin typeface="Arial" charset="0"/>
                </a:endParaRPr>
              </a:p>
            </p:txBody>
          </p:sp>
        </p:grpSp>
      </p:grpSp>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774378" y="115488"/>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spcBef>
                <a:spcPct val="0"/>
              </a:spcBef>
              <a:buFontTx/>
              <a:buNone/>
              <a:defRPr/>
            </a:pPr>
            <a:r>
              <a:rPr lang="en-GB" sz="4400" b="1">
                <a:solidFill>
                  <a:srgbClr val="FF3300"/>
                </a:solidFill>
              </a:rPr>
              <a:t>CA Technology Evolution </a:t>
            </a:r>
          </a:p>
        </p:txBody>
      </p:sp>
      <p:sp>
        <p:nvSpPr>
          <p:cNvPr id="102487" name="Line 87">
            <a:extLst>
              <a:ext uri="{FF2B5EF4-FFF2-40B4-BE49-F238E27FC236}">
                <a16:creationId xmlns:a16="http://schemas.microsoft.com/office/drawing/2014/main" id="{3FA7754F-1DFC-4B52-9C5A-092778B81420}"/>
              </a:ext>
            </a:extLst>
          </p:cNvPr>
          <p:cNvSpPr>
            <a:spLocks noChangeShapeType="1"/>
          </p:cNvSpPr>
          <p:nvPr/>
        </p:nvSpPr>
        <p:spPr bwMode="auto">
          <a:xfrm>
            <a:off x="2589273" y="1196752"/>
            <a:ext cx="6781800" cy="0"/>
          </a:xfrm>
          <a:prstGeom prst="line">
            <a:avLst/>
          </a:prstGeom>
          <a:noFill/>
          <a:ln w="38100">
            <a:solidFill>
              <a:schemeClr val="tx1"/>
            </a:solidFill>
            <a:round/>
            <a:headEnd/>
            <a:tailEnd type="triangle" w="med" len="med"/>
          </a:ln>
          <a:effectLst/>
        </p:spPr>
        <p:txBody>
          <a:bodyPr>
            <a:spAutoFit/>
          </a:bodyPr>
          <a:lstStyle/>
          <a:p>
            <a:pPr>
              <a:defRPr/>
            </a:pPr>
            <a:endParaRPr lang="en-US"/>
          </a:p>
        </p:txBody>
      </p:sp>
      <p:sp>
        <p:nvSpPr>
          <p:cNvPr id="2" name="Rectangle 1">
            <a:extLst>
              <a:ext uri="{FF2B5EF4-FFF2-40B4-BE49-F238E27FC236}">
                <a16:creationId xmlns:a16="http://schemas.microsoft.com/office/drawing/2014/main" id="{1F174F46-7135-4BA7-85EB-C1B24EFA48EA}"/>
              </a:ext>
            </a:extLst>
          </p:cNvPr>
          <p:cNvSpPr/>
          <p:nvPr/>
        </p:nvSpPr>
        <p:spPr>
          <a:xfrm>
            <a:off x="1880731" y="5608035"/>
            <a:ext cx="8463742" cy="523220"/>
          </a:xfrm>
          <a:prstGeom prst="rect">
            <a:avLst/>
          </a:prstGeom>
        </p:spPr>
        <p:txBody>
          <a:bodyPr wrap="square">
            <a:spAutoFit/>
          </a:bodyPr>
          <a:lstStyle/>
          <a:p>
            <a:r>
              <a:rPr lang="en-US"/>
              <a:t>openssl s_client -connect facebook.com:443 -showcerts</a:t>
            </a:r>
          </a:p>
        </p:txBody>
      </p:sp>
    </p:spTree>
    <p:extLst>
      <p:ext uri="{BB962C8B-B14F-4D97-AF65-F5344CB8AC3E}">
        <p14:creationId xmlns:p14="http://schemas.microsoft.com/office/powerpoint/2010/main" val="1233779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1271464" y="0"/>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defRPr/>
            </a:pPr>
            <a:r>
              <a:rPr lang="en-US"/>
              <a:t> </a:t>
            </a:r>
            <a:r>
              <a:rPr lang="en-US" sz="3600" b="1"/>
              <a:t>Cross-certification between two PKIs</a:t>
            </a:r>
            <a:endParaRPr lang="en-GB" sz="3600" b="1">
              <a:solidFill>
                <a:srgbClr val="FF3300"/>
              </a:solidFill>
              <a:effectLst>
                <a:outerShdw blurRad="38100" dist="38100" dir="2700000" algn="tl">
                  <a:srgbClr val="C0C0C0"/>
                </a:outerShdw>
              </a:effectLst>
            </a:endParaRPr>
          </a:p>
        </p:txBody>
      </p:sp>
      <p:pic>
        <p:nvPicPr>
          <p:cNvPr id="2050" name="Picture 2" descr="https://upload.wikimedia.org/wikipedia/commons/thumb/3/30/Cross-certification_diagram.svg/800px-Cross-certification_diagram.svg.png">
            <a:extLst>
              <a:ext uri="{FF2B5EF4-FFF2-40B4-BE49-F238E27FC236}">
                <a16:creationId xmlns:a16="http://schemas.microsoft.com/office/drawing/2014/main" id="{E491F285-C207-4348-8CA7-477CA26CD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319" y="980728"/>
            <a:ext cx="7620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0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9505056" cy="553998"/>
          </a:xfrm>
        </p:spPr>
        <p:txBody>
          <a:bodyPr wrap="square">
            <a:noAutofit/>
          </a:bodyPr>
          <a:lstStyle/>
          <a:p>
            <a:r>
              <a:rPr lang="en-US" altLang="en-US" dirty="0">
                <a:ea typeface="ヒラギノ角ゴ Pro W3" charset="-128"/>
              </a:rPr>
              <a:t>Attack terminology </a:t>
            </a:r>
            <a:r>
              <a:rPr lang="en-US" altLang="en-US">
                <a:ea typeface="ヒラギノ角ゴ Pro W3" charset="-128"/>
              </a:rPr>
              <a:t>on digital signature</a:t>
            </a:r>
            <a:endParaRPr lang="en-US" sz="3600" dirty="0"/>
          </a:p>
        </p:txBody>
      </p:sp>
      <p:sp>
        <p:nvSpPr>
          <p:cNvPr id="4" name="Content Placeholder 3"/>
          <p:cNvSpPr>
            <a:spLocks noGrp="1"/>
          </p:cNvSpPr>
          <p:nvPr>
            <p:ph idx="1"/>
          </p:nvPr>
        </p:nvSpPr>
        <p:spPr>
          <a:xfrm>
            <a:off x="767408" y="1044531"/>
            <a:ext cx="11305256" cy="3384376"/>
          </a:xfrm>
        </p:spPr>
        <p:txBody>
          <a:bodyPr/>
          <a:lstStyle/>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Key-only attack</a:t>
            </a:r>
            <a:endParaRPr lang="en-US" sz="2600" dirty="0">
              <a:latin typeface="Tahoma" panose="020B0604030504040204" pitchFamily="34" charset="0"/>
              <a:ea typeface="Tahoma" panose="020B0604030504040204" pitchFamily="34" charset="0"/>
              <a:cs typeface="Tahoma" panose="020B0604030504040204" pitchFamily="34" charset="0"/>
            </a:endParaRP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only knows signer’s </a:t>
            </a:r>
            <a:r>
              <a:rPr lang="en-US" sz="2600">
                <a:latin typeface="Tahoma" panose="020B0604030504040204" pitchFamily="34" charset="0"/>
                <a:ea typeface="Tahoma" panose="020B0604030504040204" pitchFamily="34" charset="0"/>
                <a:cs typeface="Tahoma" panose="020B0604030504040204" pitchFamily="34" charset="0"/>
              </a:rPr>
              <a:t>public key </a:t>
            </a:r>
            <a:endParaRPr lang="en-US" sz="2600" dirty="0">
              <a:latin typeface="Tahoma" panose="020B0604030504040204" pitchFamily="34" charset="0"/>
              <a:ea typeface="Tahoma" panose="020B0604030504040204" pitchFamily="34" charset="0"/>
              <a:cs typeface="Tahoma" panose="020B0604030504040204" pitchFamily="34" charset="0"/>
            </a:endParaRPr>
          </a:p>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Known message attack</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is given access to a set of messages and their signatures</a:t>
            </a:r>
          </a:p>
        </p:txBody>
      </p:sp>
    </p:spTree>
    <p:extLst>
      <p:ext uri="{BB962C8B-B14F-4D97-AF65-F5344CB8AC3E}">
        <p14:creationId xmlns:p14="http://schemas.microsoft.com/office/powerpoint/2010/main" val="3188085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980728"/>
            <a:ext cx="12432704" cy="5558477"/>
          </a:xfrm>
        </p:spPr>
        <p:txBody>
          <a:bodyPr/>
          <a:lstStyle/>
          <a:p>
            <a:pPr>
              <a:lnSpc>
                <a:spcPct val="130000"/>
              </a:lnSpc>
            </a:pPr>
            <a:r>
              <a:rPr lang="en-US" sz="2600" b="1" dirty="0">
                <a:latin typeface="Tahoma" panose="020B0604030504040204" pitchFamily="34" charset="0"/>
                <a:ea typeface="Tahoma" panose="020B0604030504040204" pitchFamily="34" charset="0"/>
                <a:cs typeface="Tahoma" panose="020B0604030504040204" pitchFamily="34" charset="0"/>
              </a:rPr>
              <a:t>Generic chosen message attack</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chooses a list of messages before attempting to break signer’s signature scheme (independent of signer’s public key); </a:t>
            </a:r>
          </a:p>
          <a:p>
            <a:pPr lvl="1">
              <a:lnSpc>
                <a:spcPct val="130000"/>
              </a:lnSpc>
            </a:pPr>
            <a:r>
              <a:rPr lang="en-US" sz="2600" dirty="0">
                <a:latin typeface="Tahoma" panose="020B0604030504040204" pitchFamily="34" charset="0"/>
                <a:ea typeface="Tahoma" panose="020B0604030504040204" pitchFamily="34" charset="0"/>
                <a:cs typeface="Tahoma" panose="020B0604030504040204" pitchFamily="34" charset="0"/>
              </a:rPr>
              <a:t>Attackers then obtains from signer valid signatures for the chosen messages;</a:t>
            </a:r>
          </a:p>
        </p:txBody>
      </p:sp>
      <p:sp>
        <p:nvSpPr>
          <p:cNvPr id="6" name="Title 1">
            <a:extLst>
              <a:ext uri="{FF2B5EF4-FFF2-40B4-BE49-F238E27FC236}">
                <a16:creationId xmlns:a16="http://schemas.microsoft.com/office/drawing/2014/main" id="{F5078E06-6A1A-4878-8E80-46E11F156644}"/>
              </a:ext>
            </a:extLst>
          </p:cNvPr>
          <p:cNvSpPr>
            <a:spLocks noGrp="1"/>
          </p:cNvSpPr>
          <p:nvPr>
            <p:ph type="title"/>
          </p:nvPr>
        </p:nvSpPr>
        <p:spPr>
          <a:xfrm>
            <a:off x="1415480" y="188640"/>
            <a:ext cx="7884876" cy="553998"/>
          </a:xfrm>
        </p:spPr>
        <p:txBody>
          <a:bodyPr wrap="square">
            <a:noAutofit/>
          </a:bodyPr>
          <a:lstStyle/>
          <a:p>
            <a:r>
              <a:rPr lang="en-US" altLang="en-US" dirty="0">
                <a:ea typeface="ヒラギノ角ゴ Pro W3" charset="-128"/>
              </a:rPr>
              <a:t>Attack terminology on DS</a:t>
            </a:r>
            <a:endParaRPr lang="en-US" sz="3600" dirty="0"/>
          </a:p>
        </p:txBody>
      </p:sp>
    </p:spTree>
    <p:extLst>
      <p:ext uri="{BB962C8B-B14F-4D97-AF65-F5344CB8AC3E}">
        <p14:creationId xmlns:p14="http://schemas.microsoft.com/office/powerpoint/2010/main" val="2926463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7368" y="1052736"/>
            <a:ext cx="11616209" cy="4971380"/>
          </a:xfrm>
        </p:spPr>
        <p:txBody>
          <a:bodyPr/>
          <a:lstStyle/>
          <a:p>
            <a:pPr>
              <a:lnSpc>
                <a:spcPts val="2200"/>
              </a:lnSpc>
            </a:pPr>
            <a:r>
              <a:rPr lang="en-US" sz="2600" b="1" dirty="0">
                <a:latin typeface="Tahoma" panose="020B0604030504040204" pitchFamily="34" charset="0"/>
                <a:ea typeface="Tahoma" panose="020B0604030504040204" pitchFamily="34" charset="0"/>
                <a:cs typeface="Tahoma" panose="020B0604030504040204" pitchFamily="34" charset="0"/>
              </a:rPr>
              <a:t>Directed chosen message attack</a:t>
            </a:r>
          </a:p>
          <a:p>
            <a:pPr lvl="1">
              <a:lnSpc>
                <a:spcPct val="120000"/>
              </a:lnSpc>
            </a:pPr>
            <a:r>
              <a:rPr lang="en-US" sz="2600" dirty="0">
                <a:latin typeface="Tahoma" panose="020B0604030504040204" pitchFamily="34" charset="0"/>
                <a:ea typeface="Tahoma" panose="020B0604030504040204" pitchFamily="34" charset="0"/>
                <a:cs typeface="Tahoma" panose="020B0604030504040204" pitchFamily="34" charset="0"/>
              </a:rPr>
              <a:t>Similar to the generic attack, except that the list of messages to be signed is chosen after attackers knows signer's public key but before any signatures are seen;</a:t>
            </a:r>
          </a:p>
          <a:p>
            <a:pPr>
              <a:lnSpc>
                <a:spcPct val="120000"/>
              </a:lnSpc>
            </a:pPr>
            <a:r>
              <a:rPr lang="en-US" sz="2600" b="1" dirty="0">
                <a:latin typeface="Tahoma" panose="020B0604030504040204" pitchFamily="34" charset="0"/>
                <a:ea typeface="Tahoma" panose="020B0604030504040204" pitchFamily="34" charset="0"/>
                <a:cs typeface="Tahoma" panose="020B0604030504040204" pitchFamily="34" charset="0"/>
              </a:rPr>
              <a:t>Adaptive chosen message attack</a:t>
            </a:r>
          </a:p>
          <a:p>
            <a:pPr lvl="1">
              <a:lnSpc>
                <a:spcPct val="120000"/>
              </a:lnSpc>
            </a:pPr>
            <a:r>
              <a:rPr lang="en-US" sz="2600" dirty="0">
                <a:latin typeface="Tahoma" panose="020B0604030504040204" pitchFamily="34" charset="0"/>
                <a:ea typeface="Tahoma" panose="020B0604030504040204" pitchFamily="34" charset="0"/>
                <a:cs typeface="Tahoma" panose="020B0604030504040204" pitchFamily="34" charset="0"/>
              </a:rPr>
              <a:t>attackers may request from signer signatures of messages that depend on previously obtained message-signature pairs;</a:t>
            </a:r>
          </a:p>
        </p:txBody>
      </p:sp>
      <p:sp>
        <p:nvSpPr>
          <p:cNvPr id="6" name="Title 1">
            <a:extLst>
              <a:ext uri="{FF2B5EF4-FFF2-40B4-BE49-F238E27FC236}">
                <a16:creationId xmlns:a16="http://schemas.microsoft.com/office/drawing/2014/main" id="{733B6D07-A3C1-4AB6-AE26-7146BA94A748}"/>
              </a:ext>
            </a:extLst>
          </p:cNvPr>
          <p:cNvSpPr>
            <a:spLocks noGrp="1"/>
          </p:cNvSpPr>
          <p:nvPr>
            <p:ph type="title"/>
          </p:nvPr>
        </p:nvSpPr>
        <p:spPr>
          <a:xfrm>
            <a:off x="1343472" y="0"/>
            <a:ext cx="7345363" cy="792163"/>
          </a:xfrm>
        </p:spPr>
        <p:txBody>
          <a:bodyPr wrap="square">
            <a:noAutofit/>
          </a:bodyPr>
          <a:lstStyle/>
          <a:p>
            <a:r>
              <a:rPr lang="en-US" altLang="en-US" dirty="0">
                <a:ea typeface="ヒラギノ角ゴ Pro W3" charset="-128"/>
              </a:rPr>
              <a:t>Attack terminology on DS</a:t>
            </a:r>
            <a:endParaRPr lang="en-US" sz="3600" dirty="0"/>
          </a:p>
        </p:txBody>
      </p:sp>
    </p:spTree>
    <p:extLst>
      <p:ext uri="{BB962C8B-B14F-4D97-AF65-F5344CB8AC3E}">
        <p14:creationId xmlns:p14="http://schemas.microsoft.com/office/powerpoint/2010/main" val="996214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1" y="188640"/>
            <a:ext cx="10421125" cy="553998"/>
          </a:xfrm>
        </p:spPr>
        <p:txBody>
          <a:bodyPr wrap="square">
            <a:noAutofit/>
          </a:bodyPr>
          <a:lstStyle/>
          <a:p>
            <a:r>
              <a:rPr lang="en-US" altLang="en-US" dirty="0">
                <a:ea typeface="ヒラギノ角ゴ Pro W3" charset="-128"/>
              </a:rPr>
              <a:t>Forgery attacks</a:t>
            </a:r>
            <a:endParaRPr lang="en-US" sz="3600" dirty="0"/>
          </a:p>
        </p:txBody>
      </p:sp>
      <p:sp>
        <p:nvSpPr>
          <p:cNvPr id="4" name="Content Placeholder 3"/>
          <p:cNvSpPr>
            <a:spLocks noGrp="1"/>
          </p:cNvSpPr>
          <p:nvPr>
            <p:ph idx="1"/>
          </p:nvPr>
        </p:nvSpPr>
        <p:spPr>
          <a:xfrm>
            <a:off x="578660" y="1052736"/>
            <a:ext cx="11219290" cy="5241348"/>
          </a:xfrm>
        </p:spPr>
        <p:txBody>
          <a:bodyPr/>
          <a:lstStyle/>
          <a:p>
            <a:r>
              <a:rPr lang="en-US" sz="2400" b="1" dirty="0">
                <a:latin typeface="Tahoma" panose="020B0604030504040204" pitchFamily="34" charset="0"/>
                <a:ea typeface="Tahoma" panose="020B0604030504040204" pitchFamily="34" charset="0"/>
                <a:cs typeface="Tahoma" panose="020B0604030504040204" pitchFamily="34" charset="0"/>
              </a:rPr>
              <a:t>Total break</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determines signer’s private key;</a:t>
            </a:r>
          </a:p>
          <a:p>
            <a:r>
              <a:rPr lang="en-US" sz="2400" b="1" dirty="0">
                <a:latin typeface="Tahoma" panose="020B0604030504040204" pitchFamily="34" charset="0"/>
                <a:ea typeface="Tahoma" panose="020B0604030504040204" pitchFamily="34" charset="0"/>
                <a:cs typeface="Tahoma" panose="020B0604030504040204" pitchFamily="34" charset="0"/>
              </a:rPr>
              <a:t>Universal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finds an efficient signing algorithm that provides an equivalent way of constructing signatures on arbitrary messages;</a:t>
            </a:r>
          </a:p>
          <a:p>
            <a:r>
              <a:rPr lang="en-US" sz="2400" b="1" dirty="0">
                <a:latin typeface="Tahoma" panose="020B0604030504040204" pitchFamily="34" charset="0"/>
                <a:ea typeface="Tahoma" panose="020B0604030504040204" pitchFamily="34" charset="0"/>
                <a:cs typeface="Tahoma" panose="020B0604030504040204" pitchFamily="34" charset="0"/>
              </a:rPr>
              <a:t>Selective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forges a signature for a particular message chosen by signer;</a:t>
            </a:r>
          </a:p>
          <a:p>
            <a:r>
              <a:rPr lang="en-US" sz="2400" b="1" dirty="0">
                <a:latin typeface="Tahoma" panose="020B0604030504040204" pitchFamily="34" charset="0"/>
                <a:ea typeface="Tahoma" panose="020B0604030504040204" pitchFamily="34" charset="0"/>
                <a:cs typeface="Tahoma" panose="020B0604030504040204" pitchFamily="34" charset="0"/>
              </a:rPr>
              <a:t>Existential forgery</a:t>
            </a:r>
          </a:p>
          <a:p>
            <a:pPr lvl="1"/>
            <a:r>
              <a:rPr lang="en-US" sz="2400" dirty="0">
                <a:latin typeface="Tahoma" panose="020B0604030504040204" pitchFamily="34" charset="0"/>
                <a:ea typeface="Tahoma" panose="020B0604030504040204" pitchFamily="34" charset="0"/>
                <a:cs typeface="Tahoma" panose="020B0604030504040204" pitchFamily="34" charset="0"/>
              </a:rPr>
              <a:t>Attackers forges a signature for at least one message; Attackers has no control over the message;</a:t>
            </a:r>
          </a:p>
        </p:txBody>
      </p:sp>
    </p:spTree>
    <p:extLst>
      <p:ext uri="{BB962C8B-B14F-4D97-AF65-F5344CB8AC3E}">
        <p14:creationId xmlns:p14="http://schemas.microsoft.com/office/powerpoint/2010/main" val="53450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dirty="0">
                <a:ea typeface="ヒラギノ角ゴ Pro W3" charset="-128"/>
              </a:rPr>
              <a:t>Digital Signature Requirements</a:t>
            </a:r>
            <a:endParaRPr lang="en-US" sz="3600" dirty="0"/>
          </a:p>
        </p:txBody>
      </p:sp>
      <p:sp>
        <p:nvSpPr>
          <p:cNvPr id="4" name="Content Placeholder 3"/>
          <p:cNvSpPr>
            <a:spLocks noGrp="1"/>
          </p:cNvSpPr>
          <p:nvPr>
            <p:ph idx="1"/>
          </p:nvPr>
        </p:nvSpPr>
        <p:spPr>
          <a:xfrm>
            <a:off x="407368" y="920006"/>
            <a:ext cx="11784632" cy="5017988"/>
          </a:xfrm>
        </p:spPr>
        <p:txBody>
          <a:bodyPr/>
          <a:lstStyle/>
          <a:p>
            <a:pPr>
              <a:lnSpc>
                <a:spcPct val="150000"/>
              </a:lnSpc>
            </a:pPr>
            <a:r>
              <a:rPr lang="en-AU" sz="2400" dirty="0"/>
              <a:t>The signature must be a bit pattern that depends on the message being signed;</a:t>
            </a:r>
          </a:p>
          <a:p>
            <a:pPr>
              <a:lnSpc>
                <a:spcPct val="150000"/>
              </a:lnSpc>
            </a:pPr>
            <a:r>
              <a:rPr lang="en-AU" sz="2400" dirty="0"/>
              <a:t>The signature must use some information unique to the sender to prevent both forgery and denial;</a:t>
            </a:r>
          </a:p>
          <a:p>
            <a:pPr>
              <a:lnSpc>
                <a:spcPct val="150000"/>
              </a:lnSpc>
            </a:pPr>
            <a:r>
              <a:rPr lang="en-AU" sz="2400" dirty="0"/>
              <a:t>It must be relatively easy to produce the digital signature;</a:t>
            </a:r>
          </a:p>
          <a:p>
            <a:pPr>
              <a:lnSpc>
                <a:spcPct val="150000"/>
              </a:lnSpc>
            </a:pPr>
            <a:r>
              <a:rPr lang="en-AU" sz="2400" dirty="0"/>
              <a:t>It must be relatively easy to recognize and verify the digital signature;</a:t>
            </a:r>
          </a:p>
          <a:p>
            <a:pPr>
              <a:lnSpc>
                <a:spcPct val="150000"/>
              </a:lnSpc>
            </a:pPr>
            <a:r>
              <a:rPr lang="en-AU" sz="2400" dirty="0"/>
              <a:t>It must be computationally infeasible to forge a digital signature, either by constructing a new message for an existing digital signature or by constructing a fraudulent digital signature for a given message;</a:t>
            </a:r>
          </a:p>
          <a:p>
            <a:pPr>
              <a:lnSpc>
                <a:spcPct val="150000"/>
              </a:lnSpc>
            </a:pPr>
            <a:r>
              <a:rPr lang="en-AU" sz="2400" dirty="0"/>
              <a:t>It must be practical to retain a copy of the digital signature in storage;</a:t>
            </a:r>
          </a:p>
        </p:txBody>
      </p:sp>
    </p:spTree>
    <p:extLst>
      <p:ext uri="{BB962C8B-B14F-4D97-AF65-F5344CB8AC3E}">
        <p14:creationId xmlns:p14="http://schemas.microsoft.com/office/powerpoint/2010/main" val="2678409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8229600" cy="553998"/>
          </a:xfrm>
        </p:spPr>
        <p:txBody>
          <a:bodyPr wrap="square">
            <a:noAutofit/>
          </a:bodyPr>
          <a:lstStyle/>
          <a:p>
            <a:r>
              <a:rPr lang="en-US" altLang="en-US" dirty="0">
                <a:ea typeface="ヒラギノ角ゴ Pro W3" charset="-128"/>
              </a:rPr>
              <a:t>Direct Digital Signature</a:t>
            </a:r>
            <a:endParaRPr lang="en-US" sz="3600" dirty="0"/>
          </a:p>
        </p:txBody>
      </p:sp>
      <p:sp>
        <p:nvSpPr>
          <p:cNvPr id="4" name="Content Placeholder 3"/>
          <p:cNvSpPr>
            <a:spLocks noGrp="1"/>
          </p:cNvSpPr>
          <p:nvPr>
            <p:ph idx="1"/>
          </p:nvPr>
        </p:nvSpPr>
        <p:spPr>
          <a:xfrm>
            <a:off x="479376" y="836712"/>
            <a:ext cx="11856640" cy="5472608"/>
          </a:xfrm>
        </p:spPr>
        <p:txBody>
          <a:bodyPr/>
          <a:lstStyle/>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Direct Digital signature scheme</a:t>
            </a:r>
            <a:r>
              <a:rPr lang="en-US" sz="2000" dirty="0">
                <a:latin typeface="Tahoma" panose="020B0604030504040204" pitchFamily="34" charset="0"/>
                <a:ea typeface="Tahoma" panose="020B0604030504040204" pitchFamily="34" charset="0"/>
                <a:cs typeface="Tahoma" panose="020B0604030504040204" pitchFamily="34" charset="0"/>
              </a:rPr>
              <a:t> involves only the communicating parties</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It is assumed that the destination knows the public key of the source;</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Confidentiality</a:t>
            </a:r>
            <a:r>
              <a:rPr lang="en-US" sz="2000" dirty="0">
                <a:latin typeface="Tahoma" panose="020B0604030504040204" pitchFamily="34" charset="0"/>
                <a:ea typeface="Tahoma" panose="020B0604030504040204" pitchFamily="34" charset="0"/>
                <a:cs typeface="Tahoma" panose="020B0604030504040204" pitchFamily="34" charset="0"/>
              </a:rPr>
              <a:t>: encrypting the entire message + signature with a shared secret key</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It is important to perform the signature function first and then an outer confidentiality function</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In case of dispute some third party must view the message and its signature;</a:t>
            </a:r>
          </a:p>
          <a:p>
            <a:pPr>
              <a:lnSpc>
                <a:spcPct val="150000"/>
              </a:lnSpc>
            </a:pPr>
            <a:r>
              <a:rPr lang="en-US" sz="2000" b="1" dirty="0">
                <a:latin typeface="Tahoma" panose="020B0604030504040204" pitchFamily="34" charset="0"/>
                <a:ea typeface="Tahoma" panose="020B0604030504040204" pitchFamily="34" charset="0"/>
                <a:cs typeface="Tahoma" panose="020B0604030504040204" pitchFamily="34" charset="0"/>
              </a:rPr>
              <a:t>The validity of the scheme</a:t>
            </a:r>
            <a:r>
              <a:rPr lang="en-US" sz="2000" dirty="0">
                <a:latin typeface="Tahoma" panose="020B0604030504040204" pitchFamily="34" charset="0"/>
                <a:ea typeface="Tahoma" panose="020B0604030504040204" pitchFamily="34" charset="0"/>
                <a:cs typeface="Tahoma" panose="020B0604030504040204" pitchFamily="34" charset="0"/>
              </a:rPr>
              <a:t> depends on the security of the sender’s private key</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If a sender later wishes to deny sending a particular message, the sender can claim that the private key was lost or stolen and that someone else forged his or her signature;</a:t>
            </a:r>
          </a:p>
          <a:p>
            <a:pPr lvl="1">
              <a:lnSpc>
                <a:spcPct val="150000"/>
              </a:lnSpc>
            </a:pPr>
            <a:r>
              <a:rPr lang="en-US" sz="2000" dirty="0">
                <a:latin typeface="Tahoma" panose="020B0604030504040204" pitchFamily="34" charset="0"/>
                <a:ea typeface="Tahoma" panose="020B0604030504040204" pitchFamily="34" charset="0"/>
                <a:cs typeface="Tahoma" panose="020B0604030504040204" pitchFamily="34" charset="0"/>
              </a:rPr>
              <a:t>One way to thwart or at least weaken this ploy is to require every signed message to include a timestamp and to require prompt reporting of compromised keys to a central authority</a:t>
            </a:r>
          </a:p>
        </p:txBody>
      </p:sp>
    </p:spTree>
    <p:extLst>
      <p:ext uri="{BB962C8B-B14F-4D97-AF65-F5344CB8AC3E}">
        <p14:creationId xmlns:p14="http://schemas.microsoft.com/office/powerpoint/2010/main" val="284735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577424" y="782453"/>
            <a:ext cx="9983071"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a:t>
            </a:r>
            <a:r>
              <a:rPr lang="en-US" sz="2600" dirty="0">
                <a:latin typeface="Tahoma" panose="020B0604030504040204" pitchFamily="34" charset="0"/>
                <a:ea typeface="Tahoma" panose="020B0604030504040204" pitchFamily="34" charset="0"/>
                <a:cs typeface="Tahoma" panose="020B0604030504040204" pitchFamily="34" charset="0"/>
              </a:rPr>
              <a:t>to verify that a message comes from the claimed </a:t>
            </a:r>
            <a:r>
              <a:rPr lang="en-US" sz="2600">
                <a:latin typeface="Tahoma" panose="020B0604030504040204" pitchFamily="34" charset="0"/>
                <a:ea typeface="Tahoma" panose="020B0604030504040204" pitchFamily="34" charset="0"/>
                <a:cs typeface="Tahoma" panose="020B0604030504040204" pitchFamily="34" charset="0"/>
              </a:rPr>
              <a:t>sender?</a:t>
            </a:r>
            <a:endParaRPr lang="en-US" sz="26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026507D0-F4AC-434A-923E-BD924CAE716C}"/>
              </a:ext>
            </a:extLst>
          </p:cNvPr>
          <p:cNvSpPr/>
          <p:nvPr/>
        </p:nvSpPr>
        <p:spPr>
          <a:xfrm>
            <a:off x="2313521"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355724"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742397" y="2791472"/>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505" y="3657328"/>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492" y="3657327"/>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577426" y="3965629"/>
            <a:ext cx="960519" cy="523220"/>
          </a:xfrm>
          <a:prstGeom prst="rect">
            <a:avLst/>
          </a:prstGeom>
          <a:noFill/>
        </p:spPr>
        <p:txBody>
          <a:bodyPr wrap="none" rtlCol="0">
            <a:spAutoFit/>
          </a:bodyPr>
          <a:lstStyle/>
          <a:p>
            <a:r>
              <a:rPr lang="en-US" dirty="0"/>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579815" y="3852917"/>
            <a:ext cx="782587" cy="523220"/>
          </a:xfrm>
          <a:prstGeom prst="rect">
            <a:avLst/>
          </a:prstGeom>
          <a:noFill/>
        </p:spPr>
        <p:txBody>
          <a:bodyPr wrap="none" rtlCol="0">
            <a:spAutoFit/>
          </a:bodyPr>
          <a:lstStyle/>
          <a:p>
            <a:r>
              <a:rPr lang="en-US" dirty="0"/>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760405" y="3965629"/>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530C48D-383A-4AE9-B0C3-0AB14B82E5DB}"/>
                  </a:ext>
                </a:extLst>
              </p:cNvPr>
              <p:cNvSpPr txBox="1"/>
              <p:nvPr/>
            </p:nvSpPr>
            <p:spPr>
              <a:xfrm>
                <a:off x="2285000" y="3193812"/>
                <a:ext cx="6242543" cy="523220"/>
              </a:xfrm>
              <a:prstGeom prst="rect">
                <a:avLst/>
              </a:prstGeom>
              <a:noFill/>
            </p:spPr>
            <p:txBody>
              <a:bodyPr wrap="none" rtlCol="0">
                <a:spAutoFit/>
              </a:bodyPr>
              <a:lstStyle/>
              <a:p>
                <a:pPr algn="ctr"/>
                <a:r>
                  <a:rPr lang="en-US"/>
                  <a:t>If A and B can not agree a session key </a:t>
                </a:r>
                <a14:m>
                  <m:oMath xmlns:m="http://schemas.openxmlformats.org/officeDocument/2006/math">
                    <m:r>
                      <a:rPr lang="en-US" i="1">
                        <a:latin typeface="Cambria Math" panose="02040503050406030204" pitchFamily="18" charset="0"/>
                      </a:rPr>
                      <m:t>𝐾</m:t>
                    </m:r>
                  </m:oMath>
                </a14:m>
                <a:r>
                  <a:rPr lang="en-US"/>
                  <a:t>?</a:t>
                </a:r>
              </a:p>
            </p:txBody>
          </p:sp>
        </mc:Choice>
        <mc:Fallback xmlns="">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2285000" y="3193812"/>
                <a:ext cx="6242543" cy="523220"/>
              </a:xfrm>
              <a:prstGeom prst="rect">
                <a:avLst/>
              </a:prstGeom>
              <a:blipFill>
                <a:blip r:embed="rId5"/>
                <a:stretch>
                  <a:fillRect l="-879" t="-12791" r="-781"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E9323E0-E21E-4FEE-9E97-E840477CB6E1}"/>
                  </a:ext>
                </a:extLst>
              </p:cNvPr>
              <p:cNvSpPr txBox="1"/>
              <p:nvPr/>
            </p:nvSpPr>
            <p:spPr>
              <a:xfrm>
                <a:off x="1170547" y="4891080"/>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170547" y="4891080"/>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148985" y="5085184"/>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F287FBD-A619-4B4D-86BB-5BF248BAF90C}"/>
                  </a:ext>
                </a:extLst>
              </p:cNvPr>
              <p:cNvSpPr txBox="1"/>
              <p:nvPr/>
            </p:nvSpPr>
            <p:spPr>
              <a:xfrm>
                <a:off x="3025698" y="4582290"/>
                <a:ext cx="53526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𝐻𝑀𝐴𝐶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25698" y="4582290"/>
                <a:ext cx="535261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9BFD6FF-DE9B-4EA8-B1FF-08CA307990A6}"/>
                  </a:ext>
                </a:extLst>
              </p:cNvPr>
              <p:cNvSpPr txBox="1"/>
              <p:nvPr/>
            </p:nvSpPr>
            <p:spPr>
              <a:xfrm>
                <a:off x="6980306" y="5139103"/>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xmlns="">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6980306" y="5139103"/>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FC546C1A-646D-4AD1-8A4E-443EF8FE8A37}"/>
                  </a:ext>
                </a:extLst>
              </p:cNvPr>
              <p:cNvSpPr/>
              <p:nvPr/>
            </p:nvSpPr>
            <p:spPr>
              <a:xfrm>
                <a:off x="5046773" y="5555086"/>
                <a:ext cx="4495141" cy="523220"/>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oMath>
                </a14:m>
                <a:endParaRPr lang="en-US"/>
              </a:p>
            </p:txBody>
          </p:sp>
        </mc:Choice>
        <mc:Fallback xmlns="">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6773" y="5555086"/>
                <a:ext cx="449514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B257504B-87E6-47B2-887A-744843894447}"/>
                  </a:ext>
                </a:extLst>
              </p:cNvPr>
              <p:cNvSpPr/>
              <p:nvPr/>
            </p:nvSpPr>
            <p:spPr>
              <a:xfrm>
                <a:off x="6685610" y="5971069"/>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685610" y="5971069"/>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25569" y="6068545"/>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12" name="Straight Connector 11">
            <a:extLst>
              <a:ext uri="{FF2B5EF4-FFF2-40B4-BE49-F238E27FC236}">
                <a16:creationId xmlns:a16="http://schemas.microsoft.com/office/drawing/2014/main" id="{80D13D6F-BCE0-41A1-A81A-ABE8BA0F8E7A}"/>
              </a:ext>
            </a:extLst>
          </p:cNvPr>
          <p:cNvCxnSpPr/>
          <p:nvPr/>
        </p:nvCxnSpPr>
        <p:spPr bwMode="auto">
          <a:xfrm flipH="1">
            <a:off x="4361108" y="3743190"/>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33B5893B-7567-4925-ACD6-66CAA16B4D44}"/>
              </a:ext>
            </a:extLst>
          </p:cNvPr>
          <p:cNvCxnSpPr/>
          <p:nvPr/>
        </p:nvCxnSpPr>
        <p:spPr bwMode="auto">
          <a:xfrm flipH="1">
            <a:off x="4570639" y="3700645"/>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D42B61A3-D5DB-49AC-B663-8768BC185277}"/>
              </a:ext>
            </a:extLst>
          </p:cNvPr>
          <p:cNvCxnSpPr/>
          <p:nvPr/>
        </p:nvCxnSpPr>
        <p:spPr bwMode="auto">
          <a:xfrm flipV="1">
            <a:off x="2686905" y="4582290"/>
            <a:ext cx="6099432" cy="1667287"/>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E77C3DCD-67D3-4878-96CA-46E33E2CA2BD}"/>
              </a:ext>
            </a:extLst>
          </p:cNvPr>
          <p:cNvCxnSpPr/>
          <p:nvPr/>
        </p:nvCxnSpPr>
        <p:spPr bwMode="auto">
          <a:xfrm>
            <a:off x="2881681" y="4025069"/>
            <a:ext cx="6349792" cy="240554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1953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16632"/>
            <a:ext cx="7819960" cy="677098"/>
          </a:xfrm>
        </p:spPr>
        <p:txBody>
          <a:bodyPr wrap="square">
            <a:spAutoFit/>
          </a:bodyPr>
          <a:lstStyle/>
          <a:p>
            <a:r>
              <a:rPr lang="en-US" altLang="en-US" dirty="0">
                <a:ea typeface="ヒラギノ角ゴ Pro W3" charset="-128"/>
              </a:rPr>
              <a:t>Motivations</a:t>
            </a:r>
            <a:endParaRPr lang="en-US" dirty="0">
              <a:latin typeface="+mj-lt"/>
            </a:endParaRPr>
          </a:p>
        </p:txBody>
      </p:sp>
      <p:sp>
        <p:nvSpPr>
          <p:cNvPr id="3" name="Content Placeholder 2"/>
          <p:cNvSpPr>
            <a:spLocks noGrp="1"/>
          </p:cNvSpPr>
          <p:nvPr>
            <p:ph idx="1"/>
          </p:nvPr>
        </p:nvSpPr>
        <p:spPr>
          <a:xfrm>
            <a:off x="742426" y="2885797"/>
            <a:ext cx="8654048" cy="492432"/>
          </a:xfrm>
        </p:spPr>
        <p:txBody>
          <a:bodyPr wrap="square">
            <a:spAutoFit/>
          </a:bodyPr>
          <a:lstStyle/>
          <a:p>
            <a:pPr>
              <a:buFont typeface="Wingdings" panose="05000000000000000000" pitchFamily="2" charset="2"/>
              <a:buChar char="Ø"/>
            </a:pPr>
            <a:r>
              <a:rPr lang="en-US" sz="2600" b="1">
                <a:solidFill>
                  <a:srgbClr val="FF0000"/>
                </a:solidFill>
                <a:latin typeface="Tahoma" panose="020B0604030504040204" pitchFamily="34" charset="0"/>
                <a:ea typeface="Tahoma" panose="020B0604030504040204" pitchFamily="34" charset="0"/>
                <a:cs typeface="Tahoma" panose="020B0604030504040204" pitchFamily="34" charset="0"/>
              </a:rPr>
              <a:t> using digital signature</a:t>
            </a:r>
            <a:endParaRPr lang="en-US" sz="2600" b="1"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2">
            <a:extLst>
              <a:ext uri="{FF2B5EF4-FFF2-40B4-BE49-F238E27FC236}">
                <a16:creationId xmlns:a16="http://schemas.microsoft.com/office/drawing/2014/main" id="{236BBA85-EEEE-4B84-8AC9-B3D52C48F8F6}"/>
              </a:ext>
            </a:extLst>
          </p:cNvPr>
          <p:cNvSpPr txBox="1">
            <a:spLocks/>
          </p:cNvSpPr>
          <p:nvPr/>
        </p:nvSpPr>
        <p:spPr bwMode="auto">
          <a:xfrm>
            <a:off x="431986" y="782453"/>
            <a:ext cx="10344534" cy="14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2600" kern="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kern="0">
              <a:latin typeface="Tahoma" panose="020B0604030504040204" pitchFamily="34" charset="0"/>
              <a:ea typeface="Tahoma" panose="020B0604030504040204" pitchFamily="34" charset="0"/>
              <a:cs typeface="Tahoma" panose="020B0604030504040204" pitchFamily="34" charset="0"/>
            </a:endParaRPr>
          </a:p>
          <a:p>
            <a:r>
              <a:rPr lang="en-US" sz="2600" kern="0">
                <a:latin typeface="Tahoma" panose="020B0604030504040204" pitchFamily="34" charset="0"/>
                <a:ea typeface="Tahoma" panose="020B0604030504040204" pitchFamily="34" charset="0"/>
                <a:cs typeface="Tahoma" panose="020B0604030504040204" pitchFamily="34" charset="0"/>
              </a:rPr>
              <a:t>How to verify that a message comes from the claimed sender?</a:t>
            </a:r>
            <a:endParaRPr lang="en-US" sz="2600" kern="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a:extLst>
              <a:ext uri="{FF2B5EF4-FFF2-40B4-BE49-F238E27FC236}">
                <a16:creationId xmlns:a16="http://schemas.microsoft.com/office/drawing/2014/main" id="{47E823CA-27E4-4BCE-9DC2-06792FE109B4}"/>
              </a:ext>
            </a:extLst>
          </p:cNvPr>
          <p:cNvSpPr/>
          <p:nvPr/>
        </p:nvSpPr>
        <p:spPr>
          <a:xfrm>
            <a:off x="2168082"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dirty="0">
              <a:solidFill>
                <a:srgbClr val="FF0000"/>
              </a:solidFill>
            </a:endParaRPr>
          </a:p>
        </p:txBody>
      </p:sp>
      <p:sp>
        <p:nvSpPr>
          <p:cNvPr id="6" name="Rectangle 5">
            <a:extLst>
              <a:ext uri="{FF2B5EF4-FFF2-40B4-BE49-F238E27FC236}">
                <a16:creationId xmlns:a16="http://schemas.microsoft.com/office/drawing/2014/main" id="{9015E201-2E91-43C2-B5E4-3EA27471F677}"/>
              </a:ext>
            </a:extLst>
          </p:cNvPr>
          <p:cNvSpPr/>
          <p:nvPr/>
        </p:nvSpPr>
        <p:spPr>
          <a:xfrm>
            <a:off x="2210285"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dirty="0">
              <a:solidFill>
                <a:srgbClr val="FF0000"/>
              </a:solidFill>
            </a:endParaRPr>
          </a:p>
        </p:txBody>
      </p:sp>
      <p:pic>
        <p:nvPicPr>
          <p:cNvPr id="7" name="Picture 4" descr="j0312092">
            <a:extLst>
              <a:ext uri="{FF2B5EF4-FFF2-40B4-BE49-F238E27FC236}">
                <a16:creationId xmlns:a16="http://schemas.microsoft.com/office/drawing/2014/main" id="{8C2EF083-AD4F-49C6-96CB-AA21FAC8D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066" y="3501009"/>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j0223594">
            <a:extLst>
              <a:ext uri="{FF2B5EF4-FFF2-40B4-BE49-F238E27FC236}">
                <a16:creationId xmlns:a16="http://schemas.microsoft.com/office/drawing/2014/main" id="{A5C68DC0-7777-4A32-8258-A12806D77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755" y="244007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8DA8A8B-5415-4921-9555-0066206124D6}"/>
              </a:ext>
            </a:extLst>
          </p:cNvPr>
          <p:cNvSpPr txBox="1"/>
          <p:nvPr/>
        </p:nvSpPr>
        <p:spPr>
          <a:xfrm>
            <a:off x="928714" y="3847591"/>
            <a:ext cx="444352" cy="523220"/>
          </a:xfrm>
          <a:prstGeom prst="rect">
            <a:avLst/>
          </a:prstGeom>
          <a:noFill/>
        </p:spPr>
        <p:txBody>
          <a:bodyPr wrap="none" rtlCol="0">
            <a:spAutoFit/>
          </a:bodyPr>
          <a:lstStyle/>
          <a:p>
            <a:r>
              <a:rPr lang="en-US"/>
              <a:t>A</a:t>
            </a:r>
            <a:endParaRPr lang="en-US" dirty="0"/>
          </a:p>
        </p:txBody>
      </p:sp>
      <p:sp>
        <p:nvSpPr>
          <p:cNvPr id="10" name="TextBox 9">
            <a:extLst>
              <a:ext uri="{FF2B5EF4-FFF2-40B4-BE49-F238E27FC236}">
                <a16:creationId xmlns:a16="http://schemas.microsoft.com/office/drawing/2014/main" id="{1D038F16-5D57-483B-9E28-A469B39B7D6B}"/>
              </a:ext>
            </a:extLst>
          </p:cNvPr>
          <p:cNvSpPr txBox="1"/>
          <p:nvPr/>
        </p:nvSpPr>
        <p:spPr>
          <a:xfrm>
            <a:off x="7608168" y="2401724"/>
            <a:ext cx="423514" cy="523220"/>
          </a:xfrm>
          <a:prstGeom prst="rect">
            <a:avLst/>
          </a:prstGeom>
          <a:noFill/>
        </p:spPr>
        <p:txBody>
          <a:bodyPr wrap="none" rtlCol="0">
            <a:spAutoFit/>
          </a:bodyPr>
          <a:lstStyle/>
          <a:p>
            <a:r>
              <a:rPr lang="en-US"/>
              <a:t>B</a:t>
            </a: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61D5EBF-8FB0-4929-8F30-A22AA9537A9D}"/>
                  </a:ext>
                </a:extLst>
              </p:cNvPr>
              <p:cNvSpPr txBox="1"/>
              <p:nvPr/>
            </p:nvSpPr>
            <p:spPr>
              <a:xfrm>
                <a:off x="2317717" y="3501008"/>
                <a:ext cx="19165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oMath>
                  </m:oMathPara>
                </a14:m>
                <a:endParaRPr lang="en-US"/>
              </a:p>
            </p:txBody>
          </p:sp>
        </mc:Choice>
        <mc:Fallback xmlns="">
          <p:sp>
            <p:nvSpPr>
              <p:cNvPr id="11" name="TextBox 10">
                <a:extLst>
                  <a:ext uri="{FF2B5EF4-FFF2-40B4-BE49-F238E27FC236}">
                    <a16:creationId xmlns:a16="http://schemas.microsoft.com/office/drawing/2014/main" id="{D61D5EBF-8FB0-4929-8F30-A22AA9537A9D}"/>
                  </a:ext>
                </a:extLst>
              </p:cNvPr>
              <p:cNvSpPr txBox="1">
                <a:spLocks noRot="1" noChangeAspect="1" noMove="1" noResize="1" noEditPoints="1" noAdjustHandles="1" noChangeArrowheads="1" noChangeShapeType="1" noTextEdit="1"/>
              </p:cNvSpPr>
              <p:nvPr/>
            </p:nvSpPr>
            <p:spPr>
              <a:xfrm>
                <a:off x="2317717" y="3501008"/>
                <a:ext cx="191655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9C8C5F-E52D-48CC-A64D-0F0B53DAA1A4}"/>
                  </a:ext>
                </a:extLst>
              </p:cNvPr>
              <p:cNvSpPr/>
              <p:nvPr/>
            </p:nvSpPr>
            <p:spPr>
              <a:xfrm>
                <a:off x="6368502" y="330073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xmlns="">
          <p:sp>
            <p:nvSpPr>
              <p:cNvPr id="12" name="Rectangle 11">
                <a:extLst>
                  <a:ext uri="{FF2B5EF4-FFF2-40B4-BE49-F238E27FC236}">
                    <a16:creationId xmlns:a16="http://schemas.microsoft.com/office/drawing/2014/main" id="{199C8C5F-E52D-48CC-A64D-0F0B53DAA1A4}"/>
                  </a:ext>
                </a:extLst>
              </p:cNvPr>
              <p:cNvSpPr>
                <a:spLocks noRot="1" noChangeAspect="1" noMove="1" noResize="1" noEditPoints="1" noAdjustHandles="1" noChangeArrowheads="1" noChangeShapeType="1" noTextEdit="1"/>
              </p:cNvSpPr>
              <p:nvPr/>
            </p:nvSpPr>
            <p:spPr>
              <a:xfrm>
                <a:off x="6368502" y="3300735"/>
                <a:ext cx="90005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0C251F0-A08D-4764-AB75-7DB40B94762D}"/>
                  </a:ext>
                </a:extLst>
              </p:cNvPr>
              <p:cNvSpPr txBox="1"/>
              <p:nvPr/>
            </p:nvSpPr>
            <p:spPr>
              <a:xfrm>
                <a:off x="895885" y="4640832"/>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3" name="TextBox 12">
                <a:extLst>
                  <a:ext uri="{FF2B5EF4-FFF2-40B4-BE49-F238E27FC236}">
                    <a16:creationId xmlns:a16="http://schemas.microsoft.com/office/drawing/2014/main" id="{60C251F0-A08D-4764-AB75-7DB40B94762D}"/>
                  </a:ext>
                </a:extLst>
              </p:cNvPr>
              <p:cNvSpPr txBox="1">
                <a:spLocks noRot="1" noChangeAspect="1" noMove="1" noResize="1" noEditPoints="1" noAdjustHandles="1" noChangeArrowheads="1" noChangeShapeType="1" noTextEdit="1"/>
              </p:cNvSpPr>
              <p:nvPr/>
            </p:nvSpPr>
            <p:spPr>
              <a:xfrm>
                <a:off x="895885" y="4640832"/>
                <a:ext cx="1589859" cy="523220"/>
              </a:xfrm>
              <a:prstGeom prst="rect">
                <a:avLst/>
              </a:prstGeom>
              <a:blipFill>
                <a:blip r:embed="rId7"/>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0D93B5C1-B9DC-49F1-924B-A9020CE2989D}"/>
              </a:ext>
            </a:extLst>
          </p:cNvPr>
          <p:cNvCxnSpPr>
            <a:cxnSpLocks/>
          </p:cNvCxnSpPr>
          <p:nvPr/>
        </p:nvCxnSpPr>
        <p:spPr bwMode="auto">
          <a:xfrm>
            <a:off x="2933957" y="5164052"/>
            <a:ext cx="379391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192400E-7171-42DE-9DA0-F476D7C5D195}"/>
                  </a:ext>
                </a:extLst>
              </p:cNvPr>
              <p:cNvSpPr txBox="1"/>
              <p:nvPr/>
            </p:nvSpPr>
            <p:spPr>
              <a:xfrm>
                <a:off x="2823981" y="4543608"/>
                <a:ext cx="3615542" cy="43088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𝑠𝑖𝑔𝑛</m:t>
                      </m:r>
                      <m:d>
                        <m:dPr>
                          <m:ctrlPr>
                            <a:rPr lang="en-US" i="1">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e>
                      </m:d>
                    </m:oMath>
                  </m:oMathPara>
                </a14:m>
                <a:endParaRPr lang="en-US"/>
              </a:p>
            </p:txBody>
          </p:sp>
        </mc:Choice>
        <mc:Fallback xmlns="">
          <p:sp>
            <p:nvSpPr>
              <p:cNvPr id="15" name="TextBox 14">
                <a:extLst>
                  <a:ext uri="{FF2B5EF4-FFF2-40B4-BE49-F238E27FC236}">
                    <a16:creationId xmlns:a16="http://schemas.microsoft.com/office/drawing/2014/main" id="{B192400E-7171-42DE-9DA0-F476D7C5D195}"/>
                  </a:ext>
                </a:extLst>
              </p:cNvPr>
              <p:cNvSpPr txBox="1">
                <a:spLocks noRot="1" noChangeAspect="1" noMove="1" noResize="1" noEditPoints="1" noAdjustHandles="1" noChangeArrowheads="1" noChangeShapeType="1" noTextEdit="1"/>
              </p:cNvSpPr>
              <p:nvPr/>
            </p:nvSpPr>
            <p:spPr>
              <a:xfrm>
                <a:off x="2823981" y="4543608"/>
                <a:ext cx="3615542" cy="430887"/>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A563BC7-8F87-4425-B7A3-DA6F8BCDECAD}"/>
                  </a:ext>
                </a:extLst>
              </p:cNvPr>
              <p:cNvSpPr txBox="1"/>
              <p:nvPr/>
            </p:nvSpPr>
            <p:spPr>
              <a:xfrm>
                <a:off x="8410378" y="4833540"/>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xmlns="">
          <p:sp>
            <p:nvSpPr>
              <p:cNvPr id="17" name="TextBox 16">
                <a:extLst>
                  <a:ext uri="{FF2B5EF4-FFF2-40B4-BE49-F238E27FC236}">
                    <a16:creationId xmlns:a16="http://schemas.microsoft.com/office/drawing/2014/main" id="{BA563BC7-8F87-4425-B7A3-DA6F8BCDECAD}"/>
                  </a:ext>
                </a:extLst>
              </p:cNvPr>
              <p:cNvSpPr txBox="1">
                <a:spLocks noRot="1" noChangeAspect="1" noMove="1" noResize="1" noEditPoints="1" noAdjustHandles="1" noChangeArrowheads="1" noChangeShapeType="1" noTextEdit="1"/>
              </p:cNvSpPr>
              <p:nvPr/>
            </p:nvSpPr>
            <p:spPr>
              <a:xfrm>
                <a:off x="8410378" y="4833540"/>
                <a:ext cx="139801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4BE5FAB4-BA80-4567-AD0E-8998ACF26283}"/>
                  </a:ext>
                </a:extLst>
              </p:cNvPr>
              <p:cNvSpPr/>
              <p:nvPr/>
            </p:nvSpPr>
            <p:spPr>
              <a:xfrm>
                <a:off x="6943868" y="5350713"/>
                <a:ext cx="36944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𝑣𝑒𝑟𝑖𝑓𝑦</m:t>
                      </m:r>
                      <m:d>
                        <m:dPr>
                          <m:ctrlPr>
                            <a:rPr lang="en-US" i="1">
                              <a:latin typeface="Cambria Math" panose="02040503050406030204" pitchFamily="18" charset="0"/>
                            </a:rPr>
                          </m:ctrlPr>
                        </m:dPr>
                        <m:e>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𝑡𝑎𝑔</m:t>
                          </m:r>
                        </m:e>
                      </m:d>
                      <m:r>
                        <a:rPr lang="en-US" i="1">
                          <a:latin typeface="Cambria Math" panose="02040503050406030204" pitchFamily="18" charset="0"/>
                        </a:rPr>
                        <m:t>?</m:t>
                      </m:r>
                    </m:oMath>
                  </m:oMathPara>
                </a14:m>
                <a:endParaRPr lang="en-US"/>
              </a:p>
            </p:txBody>
          </p:sp>
        </mc:Choice>
        <mc:Fallback xmlns="">
          <p:sp>
            <p:nvSpPr>
              <p:cNvPr id="18" name="Rectangle 17">
                <a:extLst>
                  <a:ext uri="{FF2B5EF4-FFF2-40B4-BE49-F238E27FC236}">
                    <a16:creationId xmlns:a16="http://schemas.microsoft.com/office/drawing/2014/main" id="{4BE5FAB4-BA80-4567-AD0E-8998ACF26283}"/>
                  </a:ext>
                </a:extLst>
              </p:cNvPr>
              <p:cNvSpPr>
                <a:spLocks noRot="1" noChangeAspect="1" noMove="1" noResize="1" noEditPoints="1" noAdjustHandles="1" noChangeArrowheads="1" noChangeShapeType="1" noTextEdit="1"/>
              </p:cNvSpPr>
              <p:nvPr/>
            </p:nvSpPr>
            <p:spPr>
              <a:xfrm>
                <a:off x="6943868" y="5350713"/>
                <a:ext cx="3694473"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FDB37340-3723-4620-969D-0668D848CCD7}"/>
                  </a:ext>
                </a:extLst>
              </p:cNvPr>
              <p:cNvSpPr/>
              <p:nvPr/>
            </p:nvSpPr>
            <p:spPr>
              <a:xfrm>
                <a:off x="7613840" y="5987238"/>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xmlns="">
          <p:sp>
            <p:nvSpPr>
              <p:cNvPr id="19" name="Rectangle 18">
                <a:extLst>
                  <a:ext uri="{FF2B5EF4-FFF2-40B4-BE49-F238E27FC236}">
                    <a16:creationId xmlns:a16="http://schemas.microsoft.com/office/drawing/2014/main" id="{FDB37340-3723-4620-969D-0668D848CCD7}"/>
                  </a:ext>
                </a:extLst>
              </p:cNvPr>
              <p:cNvSpPr>
                <a:spLocks noRot="1" noChangeAspect="1" noMove="1" noResize="1" noEditPoints="1" noAdjustHandles="1" noChangeArrowheads="1" noChangeShapeType="1" noTextEdit="1"/>
              </p:cNvSpPr>
              <p:nvPr/>
            </p:nvSpPr>
            <p:spPr>
              <a:xfrm>
                <a:off x="7613840" y="5987238"/>
                <a:ext cx="1455783" cy="523220"/>
              </a:xfrm>
              <a:prstGeom prst="rect">
                <a:avLst/>
              </a:prstGeom>
              <a:blipFill>
                <a:blip r:embed="rId11"/>
                <a:stretch>
                  <a:fillRect/>
                </a:stretch>
              </a:blipFill>
            </p:spPr>
            <p:txBody>
              <a:bodyPr/>
              <a:lstStyle/>
              <a:p>
                <a:r>
                  <a:rPr lang="en-US">
                    <a:noFill/>
                  </a:rPr>
                  <a:t> </a:t>
                </a:r>
              </a:p>
            </p:txBody>
          </p:sp>
        </mc:Fallback>
      </mc:AlternateContent>
      <p:sp>
        <p:nvSpPr>
          <p:cNvPr id="20" name="Arrow: Right 19">
            <a:extLst>
              <a:ext uri="{FF2B5EF4-FFF2-40B4-BE49-F238E27FC236}">
                <a16:creationId xmlns:a16="http://schemas.microsoft.com/office/drawing/2014/main" id="{1984A5A7-51FB-43E4-AA6F-D50451CF27E7}"/>
              </a:ext>
            </a:extLst>
          </p:cNvPr>
          <p:cNvSpPr/>
          <p:nvPr/>
        </p:nvSpPr>
        <p:spPr bwMode="auto">
          <a:xfrm>
            <a:off x="7309181" y="6093348"/>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D15C82FE-2C41-479E-94DA-FD7E7F83635B}"/>
              </a:ext>
            </a:extLst>
          </p:cNvPr>
          <p:cNvSpPr/>
          <p:nvPr/>
        </p:nvSpPr>
        <p:spPr bwMode="auto">
          <a:xfrm>
            <a:off x="6209940" y="290163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4" name="Oval 23">
            <a:extLst>
              <a:ext uri="{FF2B5EF4-FFF2-40B4-BE49-F238E27FC236}">
                <a16:creationId xmlns:a16="http://schemas.microsoft.com/office/drawing/2014/main" id="{FBCF6FD3-0A47-43D4-AC7E-C841B924E8CD}"/>
              </a:ext>
            </a:extLst>
          </p:cNvPr>
          <p:cNvSpPr/>
          <p:nvPr/>
        </p:nvSpPr>
        <p:spPr bwMode="auto">
          <a:xfrm>
            <a:off x="4234268" y="4231980"/>
            <a:ext cx="2390836" cy="10778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5" name="Oval 24">
            <a:extLst>
              <a:ext uri="{FF2B5EF4-FFF2-40B4-BE49-F238E27FC236}">
                <a16:creationId xmlns:a16="http://schemas.microsoft.com/office/drawing/2014/main" id="{F8D0D8E3-5A98-4FD1-98D0-CB92E8D1686F}"/>
              </a:ext>
            </a:extLst>
          </p:cNvPr>
          <p:cNvSpPr/>
          <p:nvPr/>
        </p:nvSpPr>
        <p:spPr bwMode="auto">
          <a:xfrm>
            <a:off x="6990278" y="5309801"/>
            <a:ext cx="3828656" cy="67743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Oval 15">
            <a:extLst>
              <a:ext uri="{FF2B5EF4-FFF2-40B4-BE49-F238E27FC236}">
                <a16:creationId xmlns:a16="http://schemas.microsoft.com/office/drawing/2014/main" id="{48DF97BB-D7F5-4E7D-92F7-321FEEE4D32C}"/>
              </a:ext>
            </a:extLst>
          </p:cNvPr>
          <p:cNvSpPr/>
          <p:nvPr/>
        </p:nvSpPr>
        <p:spPr bwMode="auto">
          <a:xfrm>
            <a:off x="6120618" y="223514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21" name="Picture 20">
            <a:extLst>
              <a:ext uri="{FF2B5EF4-FFF2-40B4-BE49-F238E27FC236}">
                <a16:creationId xmlns:a16="http://schemas.microsoft.com/office/drawing/2014/main" id="{5CAFE07F-C778-4088-93D3-2C1345945E1B}"/>
              </a:ext>
            </a:extLst>
          </p:cNvPr>
          <p:cNvPicPr>
            <a:picLocks noChangeAspect="1"/>
          </p:cNvPicPr>
          <p:nvPr/>
        </p:nvPicPr>
        <p:blipFill>
          <a:blip r:embed="rId12"/>
          <a:stretch>
            <a:fillRect/>
          </a:stretch>
        </p:blipFill>
        <p:spPr>
          <a:xfrm>
            <a:off x="7864552" y="3633823"/>
            <a:ext cx="1091652" cy="736230"/>
          </a:xfrm>
          <a:prstGeom prst="rect">
            <a:avLst/>
          </a:prstGeom>
        </p:spPr>
      </p:pic>
      <p:sp>
        <p:nvSpPr>
          <p:cNvPr id="26" name="TextBox 25">
            <a:extLst>
              <a:ext uri="{FF2B5EF4-FFF2-40B4-BE49-F238E27FC236}">
                <a16:creationId xmlns:a16="http://schemas.microsoft.com/office/drawing/2014/main" id="{2E53E707-423A-47E5-8BEF-794EDC2F9ED4}"/>
              </a:ext>
            </a:extLst>
          </p:cNvPr>
          <p:cNvSpPr txBox="1"/>
          <p:nvPr/>
        </p:nvSpPr>
        <p:spPr>
          <a:xfrm>
            <a:off x="8171739" y="4300297"/>
            <a:ext cx="423514" cy="523220"/>
          </a:xfrm>
          <a:prstGeom prst="rect">
            <a:avLst/>
          </a:prstGeom>
          <a:noFill/>
        </p:spPr>
        <p:txBody>
          <a:bodyPr wrap="none" rtlCol="0">
            <a:spAutoFit/>
          </a:bodyPr>
          <a:lstStyle/>
          <a:p>
            <a:r>
              <a:rPr lang="en-US"/>
              <a:t>C</a:t>
            </a:r>
            <a:endParaRPr lang="en-US" dirty="0"/>
          </a:p>
        </p:txBody>
      </p:sp>
      <p:pic>
        <p:nvPicPr>
          <p:cNvPr id="22" name="Picture 21">
            <a:extLst>
              <a:ext uri="{FF2B5EF4-FFF2-40B4-BE49-F238E27FC236}">
                <a16:creationId xmlns:a16="http://schemas.microsoft.com/office/drawing/2014/main" id="{25B498BC-43CE-4DD1-B3DD-C5D95D613012}"/>
              </a:ext>
            </a:extLst>
          </p:cNvPr>
          <p:cNvPicPr>
            <a:picLocks noChangeAspect="1"/>
          </p:cNvPicPr>
          <p:nvPr/>
        </p:nvPicPr>
        <p:blipFill>
          <a:blip r:embed="rId13"/>
          <a:stretch>
            <a:fillRect/>
          </a:stretch>
        </p:blipFill>
        <p:spPr>
          <a:xfrm>
            <a:off x="8976320" y="2573499"/>
            <a:ext cx="1086549" cy="855501"/>
          </a:xfrm>
          <a:prstGeom prst="rect">
            <a:avLst/>
          </a:prstGeom>
        </p:spPr>
      </p:pic>
      <p:sp>
        <p:nvSpPr>
          <p:cNvPr id="28" name="TextBox 27">
            <a:extLst>
              <a:ext uri="{FF2B5EF4-FFF2-40B4-BE49-F238E27FC236}">
                <a16:creationId xmlns:a16="http://schemas.microsoft.com/office/drawing/2014/main" id="{2F2F28B3-937C-423B-BC1F-CEE98CFF75F9}"/>
              </a:ext>
            </a:extLst>
          </p:cNvPr>
          <p:cNvSpPr txBox="1"/>
          <p:nvPr/>
        </p:nvSpPr>
        <p:spPr>
          <a:xfrm>
            <a:off x="9344894" y="3356992"/>
            <a:ext cx="444352" cy="523220"/>
          </a:xfrm>
          <a:prstGeom prst="rect">
            <a:avLst/>
          </a:prstGeom>
          <a:noFill/>
        </p:spPr>
        <p:txBody>
          <a:bodyPr wrap="none" rtlCol="0">
            <a:spAutoFit/>
          </a:bodyPr>
          <a:lstStyle/>
          <a:p>
            <a:r>
              <a:rPr lang="en-US"/>
              <a:t>D</a:t>
            </a: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37B7896-8E3F-4657-B999-7A7467B89858}"/>
                  </a:ext>
                </a:extLst>
              </p:cNvPr>
              <p:cNvSpPr txBox="1"/>
              <p:nvPr/>
            </p:nvSpPr>
            <p:spPr>
              <a:xfrm>
                <a:off x="9320821" y="3933056"/>
                <a:ext cx="56746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ea typeface="Cambria Math" panose="02040503050406030204" pitchFamily="18" charset="0"/>
                        </a:rPr>
                        <m:t>⋯</m:t>
                      </m:r>
                    </m:oMath>
                  </m:oMathPara>
                </a14:m>
                <a:endParaRPr lang="en-US" sz="4000" b="1"/>
              </a:p>
            </p:txBody>
          </p:sp>
        </mc:Choice>
        <mc:Fallback xmlns="">
          <p:sp>
            <p:nvSpPr>
              <p:cNvPr id="27" name="TextBox 26">
                <a:extLst>
                  <a:ext uri="{FF2B5EF4-FFF2-40B4-BE49-F238E27FC236}">
                    <a16:creationId xmlns:a16="http://schemas.microsoft.com/office/drawing/2014/main" id="{F37B7896-8E3F-4657-B999-7A7467B89858}"/>
                  </a:ext>
                </a:extLst>
              </p:cNvPr>
              <p:cNvSpPr txBox="1">
                <a:spLocks noRot="1" noChangeAspect="1" noMove="1" noResize="1" noEditPoints="1" noAdjustHandles="1" noChangeArrowheads="1" noChangeShapeType="1" noTextEdit="1"/>
              </p:cNvSpPr>
              <p:nvPr/>
            </p:nvSpPr>
            <p:spPr>
              <a:xfrm>
                <a:off x="9320821" y="3933056"/>
                <a:ext cx="567463" cy="615553"/>
              </a:xfrm>
              <a:prstGeom prst="rect">
                <a:avLst/>
              </a:prstGeom>
              <a:blipFill>
                <a:blip r:embed="rId14"/>
                <a:stretch>
                  <a:fillRect/>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2E34AD3F-B649-480D-8721-6723C4CC1CCB}"/>
              </a:ext>
            </a:extLst>
          </p:cNvPr>
          <p:cNvCxnSpPr/>
          <p:nvPr/>
        </p:nvCxnSpPr>
        <p:spPr bwMode="auto">
          <a:xfrm>
            <a:off x="6691240" y="4541949"/>
            <a:ext cx="36631" cy="19985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9473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sz="3600" dirty="0">
                <a:ea typeface="ヒラギノ角ゴ Pro W3" charset="-128"/>
              </a:rPr>
              <a:t>Digital Signature Properties</a:t>
            </a:r>
            <a:endParaRPr lang="en-US" sz="3600" dirty="0"/>
          </a:p>
        </p:txBody>
      </p:sp>
      <p:sp>
        <p:nvSpPr>
          <p:cNvPr id="4" name="Content Placeholder 3"/>
          <p:cNvSpPr>
            <a:spLocks noGrp="1"/>
          </p:cNvSpPr>
          <p:nvPr>
            <p:ph idx="1"/>
          </p:nvPr>
        </p:nvSpPr>
        <p:spPr>
          <a:xfrm>
            <a:off x="623392" y="980728"/>
            <a:ext cx="11305256" cy="3762310"/>
          </a:xfrm>
        </p:spPr>
        <p:txBody>
          <a:bodyPr/>
          <a:lstStyle/>
          <a:p>
            <a:pPr lvl="0">
              <a:lnSpc>
                <a:spcPct val="150000"/>
              </a:lnSpc>
            </a:pPr>
            <a:r>
              <a:rPr lang="en-US" sz="2600" b="1" dirty="0">
                <a:latin typeface="Tahoma" panose="020B0604030504040204" pitchFamily="34" charset="0"/>
                <a:ea typeface="Tahoma" panose="020B0604030504040204" pitchFamily="34" charset="0"/>
                <a:cs typeface="Tahoma" panose="020B0604030504040204" pitchFamily="34" charset="0"/>
              </a:rPr>
              <a:t>Goals: </a:t>
            </a:r>
          </a:p>
          <a:p>
            <a:pPr lvl="1">
              <a:lnSpc>
                <a:spcPct val="150000"/>
              </a:lnSpc>
            </a:pPr>
            <a:r>
              <a:rPr lang="en-US" sz="2600" dirty="0">
                <a:latin typeface="Tahoma" panose="020B0604030504040204" pitchFamily="34" charset="0"/>
                <a:ea typeface="Tahoma" panose="020B0604030504040204" pitchFamily="34" charset="0"/>
                <a:cs typeface="Tahoma" panose="020B0604030504040204" pitchFamily="34" charset="0"/>
              </a:rPr>
              <a:t> </a:t>
            </a:r>
            <a:r>
              <a:rPr lang="en-AU" sz="2600" dirty="0">
                <a:latin typeface="Tahoma" panose="020B0604030504040204" pitchFamily="34" charset="0"/>
                <a:ea typeface="Tahoma" panose="020B0604030504040204" pitchFamily="34" charset="0"/>
                <a:cs typeface="Tahoma" panose="020B0604030504040204" pitchFamily="34" charset="0"/>
              </a:rPr>
              <a:t>It must be verifiable </a:t>
            </a:r>
            <a:r>
              <a:rPr lang="en-US" sz="2600" dirty="0">
                <a:latin typeface="Tahoma" panose="020B0604030504040204" pitchFamily="34" charset="0"/>
                <a:ea typeface="Tahoma" panose="020B0604030504040204" pitchFamily="34" charset="0"/>
                <a:cs typeface="Tahoma" panose="020B0604030504040204" pitchFamily="34" charset="0"/>
              </a:rPr>
              <a:t>the author (signer);</a:t>
            </a:r>
          </a:p>
          <a:p>
            <a:pPr lvl="1">
              <a:lnSpc>
                <a:spcPct val="150000"/>
              </a:lnSpc>
            </a:pPr>
            <a:r>
              <a:rPr lang="en-US" sz="2600" dirty="0">
                <a:latin typeface="Tahoma" panose="020B0604030504040204" pitchFamily="34" charset="0"/>
                <a:ea typeface="Tahoma" panose="020B0604030504040204" pitchFamily="34" charset="0"/>
                <a:cs typeface="Tahoma" panose="020B0604030504040204" pitchFamily="34" charset="0"/>
              </a:rPr>
              <a:t> </a:t>
            </a:r>
            <a:r>
              <a:rPr lang="en-AU" sz="2600" dirty="0">
                <a:latin typeface="Tahoma" panose="020B0604030504040204" pitchFamily="34" charset="0"/>
                <a:ea typeface="Tahoma" panose="020B0604030504040204" pitchFamily="34" charset="0"/>
                <a:cs typeface="Tahoma" panose="020B0604030504040204" pitchFamily="34" charset="0"/>
              </a:rPr>
              <a:t>It must be verifiable </a:t>
            </a:r>
            <a:r>
              <a:rPr lang="en-US" sz="2600" dirty="0">
                <a:latin typeface="Tahoma" panose="020B0604030504040204" pitchFamily="34" charset="0"/>
                <a:ea typeface="Tahoma" panose="020B0604030504040204" pitchFamily="34" charset="0"/>
                <a:cs typeface="Tahoma" panose="020B0604030504040204" pitchFamily="34" charset="0"/>
              </a:rPr>
              <a:t>the </a:t>
            </a:r>
            <a:r>
              <a:rPr lang="en-US" sz="2600" dirty="0">
                <a:solidFill>
                  <a:srgbClr val="FF0000"/>
                </a:solidFill>
                <a:latin typeface="Tahoma" panose="020B0604030504040204" pitchFamily="34" charset="0"/>
                <a:ea typeface="Tahoma" panose="020B0604030504040204" pitchFamily="34" charset="0"/>
                <a:cs typeface="Tahoma" panose="020B0604030504040204" pitchFamily="34" charset="0"/>
              </a:rPr>
              <a:t>content integrity and time </a:t>
            </a:r>
            <a:r>
              <a:rPr lang="en-US" sz="2600" dirty="0">
                <a:latin typeface="Tahoma" panose="020B0604030504040204" pitchFamily="34" charset="0"/>
                <a:ea typeface="Tahoma" panose="020B0604030504040204" pitchFamily="34" charset="0"/>
                <a:cs typeface="Tahoma" panose="020B0604030504040204" pitchFamily="34" charset="0"/>
              </a:rPr>
              <a:t>of the signature;</a:t>
            </a:r>
          </a:p>
          <a:p>
            <a:pPr lvl="1">
              <a:lnSpc>
                <a:spcPct val="150000"/>
              </a:lnSpc>
            </a:pPr>
            <a:r>
              <a:rPr lang="en-AU" sz="2600" dirty="0">
                <a:latin typeface="Tahoma" panose="020B0604030504040204" pitchFamily="34" charset="0"/>
                <a:ea typeface="Tahoma" panose="020B0604030504040204" pitchFamily="34" charset="0"/>
                <a:cs typeface="Tahoma" panose="020B0604030504040204" pitchFamily="34" charset="0"/>
              </a:rPr>
              <a:t> It must be verifiable by </a:t>
            </a:r>
            <a:r>
              <a:rPr lang="en-AU" sz="2600" b="1" dirty="0">
                <a:latin typeface="Tahoma" panose="020B0604030504040204" pitchFamily="34" charset="0"/>
                <a:ea typeface="Tahoma" panose="020B0604030504040204" pitchFamily="34" charset="0"/>
                <a:cs typeface="Tahoma" panose="020B0604030504040204" pitchFamily="34" charset="0"/>
              </a:rPr>
              <a:t>third parties </a:t>
            </a:r>
            <a:r>
              <a:rPr lang="en-AU" sz="2600" dirty="0">
                <a:latin typeface="Tahoma" panose="020B0604030504040204" pitchFamily="34" charset="0"/>
                <a:ea typeface="Tahoma" panose="020B0604030504040204" pitchFamily="34" charset="0"/>
                <a:cs typeface="Tahoma" panose="020B0604030504040204" pitchFamily="34" charset="0"/>
              </a:rPr>
              <a:t>(to resolve disputes);</a:t>
            </a:r>
          </a:p>
        </p:txBody>
      </p:sp>
    </p:spTree>
    <p:extLst>
      <p:ext uri="{BB962C8B-B14F-4D97-AF65-F5344CB8AC3E}">
        <p14:creationId xmlns:p14="http://schemas.microsoft.com/office/powerpoint/2010/main" val="138331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070" y="74641"/>
            <a:ext cx="7344816" cy="792163"/>
          </a:xfrm>
        </p:spPr>
        <p:txBody>
          <a:bodyPr/>
          <a:lstStyle/>
          <a:p>
            <a:pPr eaLnBrk="1" hangingPunct="1"/>
            <a:r>
              <a:rPr lang="en-GB" altLang="en-US"/>
              <a:t>Digital signature algorithms</a:t>
            </a:r>
            <a:endParaRPr lang="en-GB" altLang="en-US" dirty="0"/>
          </a:p>
        </p:txBody>
      </p:sp>
      <mc:AlternateContent xmlns:mc="http://schemas.openxmlformats.org/markup-compatibility/2006" xmlns:a14="http://schemas.microsoft.com/office/drawing/2010/main">
        <mc:Choice Requires="a14">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marL="0" indent="0" eaLnBrk="1" hangingPunct="1">
                  <a:spcBef>
                    <a:spcPct val="25000"/>
                  </a:spcBef>
                  <a:buNone/>
                </a:pPr>
                <a:r>
                  <a:rPr lang="en-US" sz="2800" dirty="0"/>
                  <a:t>1. Setup system parameters (hash,…)</a:t>
                </a:r>
              </a:p>
              <a:p>
                <a:pPr marL="0" indent="0" eaLnBrk="1" hangingPunct="1">
                  <a:spcBef>
                    <a:spcPct val="25000"/>
                  </a:spcBef>
                  <a:buNone/>
                </a:pPr>
                <a:r>
                  <a:rPr lang="en-US" sz="2800" dirty="0"/>
                  <a:t>2. Key generation and distribution: input </a:t>
                </a:r>
                <a14:m>
                  <m:oMath xmlns:m="http://schemas.openxmlformats.org/officeDocument/2006/math">
                    <m:r>
                      <a:rPr lang="en-US" sz="2800" b="0" i="1" smtClean="0">
                        <a:latin typeface="Cambria Math" panose="02040503050406030204" pitchFamily="18" charset="0"/>
                      </a:rPr>
                      <m:t>𝜆</m:t>
                    </m:r>
                  </m:oMath>
                </a14:m>
                <a:endParaRPr lang="en-US" sz="2800" dirty="0"/>
              </a:p>
              <a:p>
                <a:pPr marL="0" indent="0" eaLnBrk="1" hangingPunct="1">
                  <a:spcBef>
                    <a:spcPct val="25000"/>
                  </a:spcBef>
                  <a:buNone/>
                </a:pPr>
                <a14:m>
                  <m:oMath xmlns:m="http://schemas.openxmlformats.org/officeDocument/2006/math">
                    <m:r>
                      <a:rPr lang="en-US" sz="2800" b="0" i="1" smtClean="0">
                        <a:solidFill>
                          <a:srgbClr val="FF0000"/>
                        </a:solidFill>
                        <a:latin typeface="Cambria Math" panose="02040503050406030204" pitchFamily="18" charset="0"/>
                      </a:rPr>
                      <m:t>𝑆</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𝐺𝑒𝑛</m:t>
                    </m:r>
                    <m:d>
                      <m:dPr>
                        <m:ctrlPr>
                          <a:rPr lang="en-US" sz="2800" b="0" i="1" smtClean="0">
                            <a:solidFill>
                              <a:srgbClr val="FF0000"/>
                            </a:solidFill>
                            <a:latin typeface="Cambria Math" panose="02040503050406030204" pitchFamily="18" charset="0"/>
                            <a:ea typeface="Cambria Math" panose="02040503050406030204" pitchFamily="18" charset="0"/>
                          </a:rPr>
                        </m:ctrlPr>
                      </m:dPr>
                      <m:e>
                        <m:r>
                          <a:rPr lang="en-US" sz="2800" b="0" i="1" smtClean="0">
                            <a:solidFill>
                              <a:srgbClr val="FF0000"/>
                            </a:solidFill>
                            <a:latin typeface="Cambria Math" panose="02040503050406030204" pitchFamily="18" charset="0"/>
                            <a:ea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𝜆</m:t>
                        </m:r>
                      </m:e>
                    </m:d>
                    <m:r>
                      <a:rPr lang="en-US" sz="2800" b="0" i="0" smtClean="0">
                        <a:solidFill>
                          <a:srgbClr val="FF0000"/>
                        </a:solidFill>
                        <a:latin typeface="Cambria Math" panose="02040503050406030204" pitchFamily="18" charset="0"/>
                        <a:ea typeface="Cambria Math" panose="02040503050406030204" pitchFamily="18" charset="0"/>
                      </a:rPr>
                      <m:t>;</m:t>
                    </m:r>
                  </m:oMath>
                </a14:m>
                <a:r>
                  <a:rPr lang="en-US" sz="2800" dirty="0">
                    <a:solidFill>
                      <a:srgbClr val="FF0000"/>
                    </a:solidFill>
                  </a:rPr>
                  <a:t> </a:t>
                </a:r>
                <a14:m>
                  <m:oMath xmlns:m="http://schemas.openxmlformats.org/officeDocument/2006/math">
                    <m:r>
                      <a:rPr lang="en-US" sz="2800" b="0" i="1" smtClean="0">
                        <a:solidFill>
                          <a:srgbClr val="FF0000"/>
                        </a:solidFill>
                        <a:latin typeface="Cambria Math" panose="02040503050406030204" pitchFamily="18" charset="0"/>
                      </a:rPr>
                      <m:t>𝑃</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oMath>
                </a14:m>
                <a:r>
                  <a:rPr lang="en-US" sz="2800" dirty="0">
                    <a:solidFill>
                      <a:srgbClr val="FF0000"/>
                    </a:solidFill>
                    <a:ea typeface="Cambria Math" panose="02040503050406030204" pitchFamily="18" charset="0"/>
                  </a:rPr>
                  <a:t> </a:t>
                </a:r>
                <a14:m>
                  <m:oMath xmlns:m="http://schemas.openxmlformats.org/officeDocument/2006/math">
                    <m:r>
                      <a:rPr lang="en-US" sz="2800" i="1">
                        <a:solidFill>
                          <a:srgbClr val="FF0000"/>
                        </a:solidFill>
                        <a:latin typeface="Cambria Math" panose="02040503050406030204" pitchFamily="18" charset="0"/>
                        <a:ea typeface="Cambria Math" panose="02040503050406030204" pitchFamily="18" charset="0"/>
                      </a:rPr>
                      <m:t>←</m:t>
                    </m:r>
                    <m:r>
                      <a:rPr lang="en-US" sz="2800" i="1">
                        <a:solidFill>
                          <a:srgbClr val="FF0000"/>
                        </a:solidFill>
                        <a:latin typeface="Cambria Math" panose="02040503050406030204" pitchFamily="18" charset="0"/>
                        <a:ea typeface="Cambria Math" panose="02040503050406030204" pitchFamily="18" charset="0"/>
                      </a:rPr>
                      <m:t>𝐺𝑒𝑛</m:t>
                    </m:r>
                    <m:r>
                      <a:rPr lang="en-US" sz="2800" i="1">
                        <a:solidFill>
                          <a:srgbClr val="FF0000"/>
                        </a:solidFill>
                        <a:latin typeface="Cambria Math" panose="02040503050406030204" pitchFamily="18" charset="0"/>
                        <a:ea typeface="Cambria Math" panose="02040503050406030204" pitchFamily="18" charset="0"/>
                      </a:rPr>
                      <m:t>( </m:t>
                    </m:r>
                    <m:r>
                      <a:rPr lang="en-US" sz="2800" i="1">
                        <a:solidFill>
                          <a:srgbClr val="FF0000"/>
                        </a:solidFill>
                        <a:latin typeface="Cambria Math" panose="02040503050406030204" pitchFamily="18" charset="0"/>
                        <a:ea typeface="Cambria Math" panose="02040503050406030204" pitchFamily="18" charset="0"/>
                      </a:rPr>
                      <m:t>𝜆</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sSub>
                      <m:sSubPr>
                        <m:ctrlPr>
                          <a:rPr lang="en-US" sz="2800" b="0" i="1" smtClean="0">
                            <a:solidFill>
                              <a:srgbClr val="FF0000"/>
                            </a:solidFill>
                            <a:latin typeface="Cambria Math" panose="02040503050406030204" pitchFamily="18" charset="0"/>
                            <a:ea typeface="Cambria Math" panose="02040503050406030204" pitchFamily="18" charset="0"/>
                          </a:rPr>
                        </m:ctrlPr>
                      </m:sSubPr>
                      <m:e>
                        <m:r>
                          <a:rPr lang="en-US" sz="2800" b="0" i="1" smtClean="0">
                            <a:solidFill>
                              <a:srgbClr val="FF0000"/>
                            </a:solidFill>
                            <a:latin typeface="Cambria Math" panose="02040503050406030204" pitchFamily="18" charset="0"/>
                            <a:ea typeface="Cambria Math" panose="02040503050406030204" pitchFamily="18" charset="0"/>
                          </a:rPr>
                          <m:t>𝐾</m:t>
                        </m:r>
                      </m:e>
                      <m:sub>
                        <m:r>
                          <a:rPr lang="en-US" sz="2800" b="0" i="1" smtClean="0">
                            <a:solidFill>
                              <a:srgbClr val="FF0000"/>
                            </a:solidFill>
                            <a:latin typeface="Cambria Math" panose="02040503050406030204" pitchFamily="18" charset="0"/>
                            <a:ea typeface="Cambria Math" panose="02040503050406030204" pitchFamily="18" charset="0"/>
                          </a:rPr>
                          <m:t>𝐴</m:t>
                        </m:r>
                      </m:sub>
                    </m:sSub>
                    <m:r>
                      <a:rPr lang="en-US" sz="2800" i="1">
                        <a:solidFill>
                          <a:srgbClr val="FF0000"/>
                        </a:solidFill>
                        <a:latin typeface="Cambria Math" panose="02040503050406030204" pitchFamily="18" charset="0"/>
                        <a:ea typeface="Cambria Math" panose="02040503050406030204" pitchFamily="18" charset="0"/>
                      </a:rPr>
                      <m:t>)</m:t>
                    </m:r>
                  </m:oMath>
                </a14:m>
                <a:endParaRPr lang="en-US" sz="2800" dirty="0">
                  <a:solidFill>
                    <a:srgbClr val="FF0000"/>
                  </a:solidFill>
                </a:endParaRPr>
              </a:p>
              <a:p>
                <a:pPr marL="0" indent="0" eaLnBrk="1" hangingPunct="1">
                  <a:spcBef>
                    <a:spcPct val="25000"/>
                  </a:spcBef>
                  <a:buNone/>
                </a:pPr>
                <a:r>
                  <a:rPr lang="en-US" sz="2800" dirty="0"/>
                  <a:t>3. Signer signs and send out the message</a:t>
                </a:r>
              </a:p>
              <a:p>
                <a:pPr marL="0" indent="0" eaLnBrk="1" hangingPunct="1">
                  <a:spcBef>
                    <a:spcPct val="25000"/>
                  </a:spcBef>
                  <a:buNone/>
                </a:pPr>
                <a:r>
                  <a:rPr lang="en-US" sz="2800" dirty="0"/>
                  <a:t>Input: </a:t>
                </a:r>
                <a14:m>
                  <m:oMath xmlns:m="http://schemas.openxmlformats.org/officeDocument/2006/math">
                    <m:r>
                      <a:rPr lang="en-US" sz="2800" b="0" i="1" smtClean="0">
                        <a:latin typeface="Cambria Math" panose="02040503050406030204" pitchFamily="18" charset="0"/>
                      </a:rPr>
                      <m:t>𝑚</m:t>
                    </m:r>
                  </m:oMath>
                </a14:m>
                <a:endParaRPr lang="en-US" sz="2800" b="0" i="1" dirty="0">
                  <a:latin typeface="Cambria Math" panose="02040503050406030204" pitchFamily="18" charset="0"/>
                </a:endParaRPr>
              </a:p>
              <a:p>
                <a:pPr marL="0" indent="0" eaLnBrk="1" hangingPunct="1">
                  <a:spcBef>
                    <a:spcPct val="25000"/>
                  </a:spcBef>
                  <a:buNone/>
                </a:pPr>
                <a:r>
                  <a:rPr lang="en-US" sz="2800" dirty="0"/>
                  <a:t>s</a:t>
                </a:r>
                <a:r>
                  <a:rPr lang="en-US" sz="2800" b="0" dirty="0"/>
                  <a:t>ign: </a:t>
                </a:r>
                <a14:m>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𝑠𝑖𝑔𝑛</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𝑆</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b="0" i="1" smtClean="0">
                        <a:latin typeface="Cambria Math" panose="02040503050406030204" pitchFamily="18" charset="0"/>
                      </a:rPr>
                      <m:t>)</m:t>
                    </m:r>
                  </m:oMath>
                </a14:m>
                <a:r>
                  <a:rPr lang="en-US" sz="2800" dirty="0"/>
                  <a:t> </a:t>
                </a:r>
                <a:r>
                  <a:rPr lang="en-US" sz="2800" dirty="0">
                    <a:sym typeface="Wingdings" panose="05000000000000000000" pitchFamily="2" charset="2"/>
                  </a:rPr>
                  <a:t> h(m)</a:t>
                </a:r>
                <a:endParaRPr lang="en-US" sz="2800" dirty="0"/>
              </a:p>
              <a:p>
                <a:pPr marL="0" indent="0" eaLnBrk="1" hangingPunct="1">
                  <a:spcBef>
                    <a:spcPct val="25000"/>
                  </a:spcBef>
                  <a:buNone/>
                </a:pPr>
                <a:r>
                  <a:rPr lang="en-US" sz="2800" dirty="0"/>
                  <a:t>Send out: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r>
                  <a:rPr lang="en-US" sz="2800" dirty="0"/>
                  <a:t> (Itext7, QR,…)</a:t>
                </a:r>
              </a:p>
              <a:p>
                <a:pPr marL="0" indent="0" eaLnBrk="1" hangingPunct="1">
                  <a:spcBef>
                    <a:spcPct val="25000"/>
                  </a:spcBef>
                  <a:buNone/>
                </a:pPr>
                <a:r>
                  <a:rPr lang="en-US" sz="2800" dirty="0"/>
                  <a:t>4. Users verify message</a:t>
                </a:r>
              </a:p>
              <a:p>
                <a:pPr marL="0" indent="0" algn="r" eaLnBrk="1" hangingPunct="1">
                  <a:spcBef>
                    <a:spcPct val="25000"/>
                  </a:spcBef>
                  <a:buNone/>
                </a:pPr>
                <a:r>
                  <a:rPr lang="en-US" sz="2800" dirty="0"/>
                  <a:t>Input: </a:t>
                </a:r>
                <a14:m>
                  <m:oMath xmlns:m="http://schemas.openxmlformats.org/officeDocument/2006/math">
                    <m:r>
                      <a:rPr lang="en-US" sz="2800" b="0" i="0"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endParaRPr lang="en-US" sz="2800" dirty="0"/>
              </a:p>
              <a:p>
                <a:pPr marL="0" indent="0" eaLnBrk="1" hangingPunct="1">
                  <a:spcBef>
                    <a:spcPct val="25000"/>
                  </a:spcBef>
                  <a:buNone/>
                </a:pPr>
                <a:r>
                  <a:rPr lang="en-US" sz="2800" dirty="0"/>
                  <a:t>Verify: </a:t>
                </a:r>
                <a14:m>
                  <m:oMath xmlns:m="http://schemas.openxmlformats.org/officeDocument/2006/math">
                    <m:r>
                      <a:rPr lang="en-US" sz="2800" b="0" i="1" smtClean="0">
                        <a:latin typeface="Cambria Math" panose="02040503050406030204" pitchFamily="18" charset="0"/>
                      </a:rPr>
                      <m:t>𝑣𝑒𝑟𝑖𝑓𝑦</m:t>
                    </m:r>
                    <m:r>
                      <a:rPr lang="en-US" sz="2800" i="1">
                        <a:latin typeface="Cambria Math" panose="02040503050406030204" pitchFamily="18" charset="0"/>
                      </a:rPr>
                      <m:t>(</m:t>
                    </m:r>
                    <m:r>
                      <a:rPr lang="en-US" sz="2800" i="1">
                        <a:latin typeface="Cambria Math" panose="02040503050406030204" pitchFamily="18" charset="0"/>
                      </a:rPr>
                      <m:t>𝑚</m:t>
                    </m:r>
                    <m:r>
                      <a:rPr lang="en-US" sz="2800" b="0" i="1" smtClean="0">
                        <a:latin typeface="Cambria Math" panose="02040503050406030204" pitchFamily="18" charset="0"/>
                      </a:rPr>
                      <m:t>′</m:t>
                    </m:r>
                    <m:r>
                      <a:rPr lang="en-US" sz="2800" i="1">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𝑃</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i="1">
                        <a:latin typeface="Cambria Math" panose="02040503050406030204" pitchFamily="18" charset="0"/>
                      </a:rPr>
                      <m:t>)</m:t>
                    </m:r>
                  </m:oMath>
                </a14:m>
                <a:endParaRPr lang="en-US" sz="2800" dirty="0"/>
              </a:p>
              <a:p>
                <a:pPr marL="0" indent="0" eaLnBrk="1" hangingPunct="1">
                  <a:spcBef>
                    <a:spcPct val="25000"/>
                  </a:spcBef>
                  <a:buNone/>
                </a:pPr>
                <a:endParaRPr lang="en-US" sz="2800" dirty="0"/>
              </a:p>
            </p:txBody>
          </p:sp>
        </mc:Choice>
        <mc:Fallback xmlns="">
          <p:sp>
            <p:nvSpPr>
              <p:cNvPr id="9219" name="Rectangle 3">
                <a:extLst>
                  <a:ext uri="{FF2B5EF4-FFF2-40B4-BE49-F238E27FC236}">
                    <a16:creationId xmlns:a16="http://schemas.microsoft.com/office/drawing/2014/main" id="{7ECBA633-F0F9-4B37-8675-A34CE05642B9}"/>
                  </a:ext>
                </a:extLst>
              </p:cNvPr>
              <p:cNvSpPr>
                <a:spLocks noGrp="1" noRot="1" noChangeAspect="1" noMove="1" noResize="1" noEditPoints="1" noAdjustHandles="1" noChangeArrowheads="1" noChangeShapeType="1" noTextEdit="1"/>
              </p:cNvSpPr>
              <p:nvPr>
                <p:ph idx="1"/>
              </p:nvPr>
            </p:nvSpPr>
            <p:spPr>
              <a:xfrm>
                <a:off x="623392" y="922421"/>
                <a:ext cx="11305256" cy="5242883"/>
              </a:xfrm>
              <a:blipFill>
                <a:blip r:embed="rId3"/>
                <a:stretch>
                  <a:fillRect l="-1078" t="-1163" b="-4651"/>
                </a:stretch>
              </a:blipFill>
            </p:spPr>
            <p:txBody>
              <a:bodyPr/>
              <a:lstStyle/>
              <a:p>
                <a:r>
                  <a:rPr lang="en-US">
                    <a:noFill/>
                  </a:rPr>
                  <a:t> </a:t>
                </a:r>
              </a:p>
            </p:txBody>
          </p:sp>
        </mc:Fallback>
      </mc:AlternateContent>
      <p:pic>
        <p:nvPicPr>
          <p:cNvPr id="4" name="Picture 4" descr="j0312092">
            <a:extLst>
              <a:ext uri="{FF2B5EF4-FFF2-40B4-BE49-F238E27FC236}">
                <a16:creationId xmlns:a16="http://schemas.microsoft.com/office/drawing/2014/main" id="{CC6F4B4E-E4C6-4C08-8A34-DC636CCB1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654" y="1242871"/>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23594">
            <a:extLst>
              <a:ext uri="{FF2B5EF4-FFF2-40B4-BE49-F238E27FC236}">
                <a16:creationId xmlns:a16="http://schemas.microsoft.com/office/drawing/2014/main" id="{30BC2E6D-FEAD-405B-B430-87BCC4302A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7488" y="400503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1C12E29-F5C0-4726-9F35-D469FAFB90E3}"/>
                  </a:ext>
                </a:extLst>
              </p:cNvPr>
              <p:cNvSpPr txBox="1"/>
              <p:nvPr/>
            </p:nvSpPr>
            <p:spPr>
              <a:xfrm>
                <a:off x="8448599" y="719651"/>
                <a:ext cx="1542730" cy="523220"/>
              </a:xfrm>
              <a:prstGeom prst="rect">
                <a:avLst/>
              </a:prstGeom>
              <a:noFill/>
            </p:spPr>
            <p:txBody>
              <a:bodyPr wrap="none" rtlCol="0">
                <a:spAutoFit/>
              </a:bodyPr>
              <a:lstStyle/>
              <a:p>
                <a:r>
                  <a:rPr lang="en-US"/>
                  <a:t>Signer: </a:t>
                </a:r>
                <a14:m>
                  <m:oMath xmlns:m="http://schemas.openxmlformats.org/officeDocument/2006/math">
                    <m:r>
                      <a:rPr lang="en-US" b="0" i="1" smtClean="0">
                        <a:latin typeface="Cambria Math" panose="02040503050406030204" pitchFamily="18" charset="0"/>
                      </a:rPr>
                      <m:t>𝐴</m:t>
                    </m:r>
                  </m:oMath>
                </a14:m>
                <a:endParaRPr lang="en-US" dirty="0"/>
              </a:p>
            </p:txBody>
          </p:sp>
        </mc:Choice>
        <mc:Fallback xmlns="">
          <p:sp>
            <p:nvSpPr>
              <p:cNvPr id="6" name="TextBox 5">
                <a:extLst>
                  <a:ext uri="{FF2B5EF4-FFF2-40B4-BE49-F238E27FC236}">
                    <a16:creationId xmlns:a16="http://schemas.microsoft.com/office/drawing/2014/main" id="{D1C12E29-F5C0-4726-9F35-D469FAFB90E3}"/>
                  </a:ext>
                </a:extLst>
              </p:cNvPr>
              <p:cNvSpPr txBox="1">
                <a:spLocks noRot="1" noChangeAspect="1" noMove="1" noResize="1" noEditPoints="1" noAdjustHandles="1" noChangeArrowheads="1" noChangeShapeType="1" noTextEdit="1"/>
              </p:cNvSpPr>
              <p:nvPr/>
            </p:nvSpPr>
            <p:spPr>
              <a:xfrm>
                <a:off x="8448599" y="719651"/>
                <a:ext cx="1542730" cy="523220"/>
              </a:xfrm>
              <a:prstGeom prst="rect">
                <a:avLst/>
              </a:prstGeom>
              <a:blipFill>
                <a:blip r:embed="rId6"/>
                <a:stretch>
                  <a:fillRect l="-8300" t="-11628"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F80FF07-CE41-447B-A52D-37E1E72A062D}"/>
                  </a:ext>
                </a:extLst>
              </p:cNvPr>
              <p:cNvSpPr/>
              <p:nvPr/>
            </p:nvSpPr>
            <p:spPr>
              <a:xfrm>
                <a:off x="6740235" y="486569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xmlns="">
          <p:sp>
            <p:nvSpPr>
              <p:cNvPr id="7" name="Rectangle 6">
                <a:extLst>
                  <a:ext uri="{FF2B5EF4-FFF2-40B4-BE49-F238E27FC236}">
                    <a16:creationId xmlns:a16="http://schemas.microsoft.com/office/drawing/2014/main" id="{2F80FF07-CE41-447B-A52D-37E1E72A062D}"/>
                  </a:ext>
                </a:extLst>
              </p:cNvPr>
              <p:cNvSpPr>
                <a:spLocks noRot="1" noChangeAspect="1" noMove="1" noResize="1" noEditPoints="1" noAdjustHandles="1" noChangeArrowheads="1" noChangeShapeType="1" noTextEdit="1"/>
              </p:cNvSpPr>
              <p:nvPr/>
            </p:nvSpPr>
            <p:spPr>
              <a:xfrm>
                <a:off x="6740235" y="4865695"/>
                <a:ext cx="900055" cy="523220"/>
              </a:xfrm>
              <a:prstGeom prst="rect">
                <a:avLst/>
              </a:prstGeom>
              <a:blipFill>
                <a:blip r:embed="rId7"/>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EBC697B2-3A28-4B15-A5ED-63EC1CEA8F2F}"/>
              </a:ext>
            </a:extLst>
          </p:cNvPr>
          <p:cNvSpPr/>
          <p:nvPr/>
        </p:nvSpPr>
        <p:spPr bwMode="auto">
          <a:xfrm>
            <a:off x="6581673" y="446659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Oval 8">
            <a:extLst>
              <a:ext uri="{FF2B5EF4-FFF2-40B4-BE49-F238E27FC236}">
                <a16:creationId xmlns:a16="http://schemas.microsoft.com/office/drawing/2014/main" id="{768D1EA3-0A82-41FE-8EA1-7707661D738D}"/>
              </a:ext>
            </a:extLst>
          </p:cNvPr>
          <p:cNvSpPr/>
          <p:nvPr/>
        </p:nvSpPr>
        <p:spPr bwMode="auto">
          <a:xfrm>
            <a:off x="6492351" y="380010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10" name="Picture 9">
            <a:extLst>
              <a:ext uri="{FF2B5EF4-FFF2-40B4-BE49-F238E27FC236}">
                <a16:creationId xmlns:a16="http://schemas.microsoft.com/office/drawing/2014/main" id="{C65C7D98-C22A-4339-8AF0-7C455F7110A3}"/>
              </a:ext>
            </a:extLst>
          </p:cNvPr>
          <p:cNvPicPr>
            <a:picLocks noChangeAspect="1"/>
          </p:cNvPicPr>
          <p:nvPr/>
        </p:nvPicPr>
        <p:blipFill>
          <a:blip r:embed="rId8"/>
          <a:stretch>
            <a:fillRect/>
          </a:stretch>
        </p:blipFill>
        <p:spPr>
          <a:xfrm>
            <a:off x="8236285" y="5198783"/>
            <a:ext cx="1091652" cy="736230"/>
          </a:xfrm>
          <a:prstGeom prst="rect">
            <a:avLst/>
          </a:prstGeom>
        </p:spPr>
      </p:pic>
      <p:pic>
        <p:nvPicPr>
          <p:cNvPr id="11" name="Picture 10">
            <a:extLst>
              <a:ext uri="{FF2B5EF4-FFF2-40B4-BE49-F238E27FC236}">
                <a16:creationId xmlns:a16="http://schemas.microsoft.com/office/drawing/2014/main" id="{EF52E39A-D96A-4F48-9F6B-1E6AD268B04E}"/>
              </a:ext>
            </a:extLst>
          </p:cNvPr>
          <p:cNvPicPr>
            <a:picLocks noChangeAspect="1"/>
          </p:cNvPicPr>
          <p:nvPr/>
        </p:nvPicPr>
        <p:blipFill>
          <a:blip r:embed="rId9"/>
          <a:stretch>
            <a:fillRect/>
          </a:stretch>
        </p:blipFill>
        <p:spPr>
          <a:xfrm>
            <a:off x="9348053" y="4138459"/>
            <a:ext cx="1086549" cy="85550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2167D74-A178-4D64-855B-B444E5B16EFA}"/>
                  </a:ext>
                </a:extLst>
              </p:cNvPr>
              <p:cNvSpPr txBox="1"/>
              <p:nvPr/>
            </p:nvSpPr>
            <p:spPr>
              <a:xfrm>
                <a:off x="9621054" y="1365394"/>
                <a:ext cx="5819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a:p>
            </p:txBody>
          </p:sp>
        </mc:Choice>
        <mc:Fallback xmlns="">
          <p:sp>
            <p:nvSpPr>
              <p:cNvPr id="2" name="TextBox 1">
                <a:extLst>
                  <a:ext uri="{FF2B5EF4-FFF2-40B4-BE49-F238E27FC236}">
                    <a16:creationId xmlns:a16="http://schemas.microsoft.com/office/drawing/2014/main" id="{52167D74-A178-4D64-855B-B444E5B16EFA}"/>
                  </a:ext>
                </a:extLst>
              </p:cNvPr>
              <p:cNvSpPr txBox="1">
                <a:spLocks noRot="1" noChangeAspect="1" noMove="1" noResize="1" noEditPoints="1" noAdjustHandles="1" noChangeArrowheads="1" noChangeShapeType="1" noTextEdit="1"/>
              </p:cNvSpPr>
              <p:nvPr/>
            </p:nvSpPr>
            <p:spPr>
              <a:xfrm>
                <a:off x="9621054" y="1365394"/>
                <a:ext cx="581954" cy="523220"/>
              </a:xfrm>
              <a:prstGeom prst="rect">
                <a:avLst/>
              </a:prstGeom>
              <a:blipFill>
                <a:blip r:embed="rId10"/>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3BE45B7-9B5F-4A94-A382-E744C1B0CD71}"/>
              </a:ext>
            </a:extLst>
          </p:cNvPr>
          <p:cNvSpPr txBox="1"/>
          <p:nvPr/>
        </p:nvSpPr>
        <p:spPr>
          <a:xfrm>
            <a:off x="10689568" y="5881284"/>
            <a:ext cx="1002197" cy="523220"/>
          </a:xfrm>
          <a:prstGeom prst="rect">
            <a:avLst/>
          </a:prstGeom>
          <a:noFill/>
        </p:spPr>
        <p:txBody>
          <a:bodyPr wrap="none" rtlCol="0">
            <a:spAutoFit/>
          </a:bodyPr>
          <a:lstStyle/>
          <a:p>
            <a:r>
              <a:rPr lang="en-US"/>
              <a:t>Users</a:t>
            </a:r>
            <a:endParaRPr lang="en-US" dirty="0"/>
          </a:p>
        </p:txBody>
      </p:sp>
      <p:sp>
        <p:nvSpPr>
          <p:cNvPr id="3" name="Arrow: Down 2">
            <a:extLst>
              <a:ext uri="{FF2B5EF4-FFF2-40B4-BE49-F238E27FC236}">
                <a16:creationId xmlns:a16="http://schemas.microsoft.com/office/drawing/2014/main" id="{8BBC2C08-B12A-4F2E-9ED9-ADE3D9F5D5B0}"/>
              </a:ext>
            </a:extLst>
          </p:cNvPr>
          <p:cNvSpPr/>
          <p:nvPr/>
        </p:nvSpPr>
        <p:spPr bwMode="auto">
          <a:xfrm>
            <a:off x="8841510" y="2350885"/>
            <a:ext cx="475115" cy="116987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EEA0B31-A140-4128-9925-6D510A5557BE}"/>
                  </a:ext>
                </a:extLst>
              </p:cNvPr>
              <p:cNvSpPr txBox="1"/>
              <p:nvPr/>
            </p:nvSpPr>
            <p:spPr>
              <a:xfrm>
                <a:off x="9348053" y="2574651"/>
                <a:ext cx="2220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𝑡𝑎𝑔</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a:p>
            </p:txBody>
          </p:sp>
        </mc:Choice>
        <mc:Fallback xmlns="">
          <p:sp>
            <p:nvSpPr>
              <p:cNvPr id="15" name="TextBox 14">
                <a:extLst>
                  <a:ext uri="{FF2B5EF4-FFF2-40B4-BE49-F238E27FC236}">
                    <a16:creationId xmlns:a16="http://schemas.microsoft.com/office/drawing/2014/main" id="{8EEA0B31-A140-4128-9925-6D510A5557BE}"/>
                  </a:ext>
                </a:extLst>
              </p:cNvPr>
              <p:cNvSpPr txBox="1">
                <a:spLocks noRot="1" noChangeAspect="1" noMove="1" noResize="1" noEditPoints="1" noAdjustHandles="1" noChangeArrowheads="1" noChangeShapeType="1" noTextEdit="1"/>
              </p:cNvSpPr>
              <p:nvPr/>
            </p:nvSpPr>
            <p:spPr>
              <a:xfrm>
                <a:off x="9348053" y="2574651"/>
                <a:ext cx="2220608" cy="52322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99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dirty="0"/>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80728"/>
            <a:ext cx="9937104" cy="5242883"/>
          </a:xfrm>
        </p:spPr>
        <p:txBody>
          <a:bodyPr/>
          <a:lstStyle/>
          <a:p>
            <a:pPr eaLnBrk="1" hangingPunct="1">
              <a:spcBef>
                <a:spcPct val="25000"/>
              </a:spcBef>
            </a:pPr>
            <a:r>
              <a:rPr lang="en-US" dirty="0"/>
              <a:t>Motivations</a:t>
            </a:r>
          </a:p>
          <a:p>
            <a:pPr eaLnBrk="1" hangingPunct="1">
              <a:spcBef>
                <a:spcPct val="25000"/>
              </a:spcBef>
            </a:pPr>
            <a:r>
              <a:rPr lang="en-US" dirty="0"/>
              <a:t>Overview of the digital signature process</a:t>
            </a:r>
          </a:p>
          <a:p>
            <a:pPr eaLnBrk="1" hangingPunct="1">
              <a:spcBef>
                <a:spcPct val="25000"/>
              </a:spcBef>
            </a:pPr>
            <a:r>
              <a:rPr lang="en-US" dirty="0" err="1">
                <a:solidFill>
                  <a:srgbClr val="FF0000"/>
                </a:solidFill>
              </a:rPr>
              <a:t>Elgamal</a:t>
            </a:r>
            <a:r>
              <a:rPr lang="en-US" dirty="0">
                <a:solidFill>
                  <a:srgbClr val="FF0000"/>
                </a:solidFill>
              </a:rPr>
              <a:t> digital signature scheme</a:t>
            </a:r>
          </a:p>
          <a:p>
            <a:pPr eaLnBrk="1" hangingPunct="1">
              <a:spcBef>
                <a:spcPct val="25000"/>
              </a:spcBef>
            </a:pPr>
            <a:r>
              <a:rPr lang="en-US" dirty="0" err="1"/>
              <a:t>Schnorr</a:t>
            </a:r>
            <a:r>
              <a:rPr lang="en-US" dirty="0"/>
              <a:t> digital signature scheme</a:t>
            </a:r>
          </a:p>
          <a:p>
            <a:pPr eaLnBrk="1" hangingPunct="1">
              <a:spcBef>
                <a:spcPct val="25000"/>
              </a:spcBef>
            </a:pPr>
            <a:r>
              <a:rPr lang="en-US" dirty="0"/>
              <a:t>NIST digital signature schemes</a:t>
            </a:r>
          </a:p>
          <a:p>
            <a:pPr lvl="1" eaLnBrk="1" hangingPunct="1">
              <a:spcBef>
                <a:spcPct val="25000"/>
              </a:spcBef>
            </a:pPr>
            <a:r>
              <a:rPr lang="en-US" dirty="0"/>
              <a:t>RSASSA-PKCS, RSASSA-PSS</a:t>
            </a:r>
          </a:p>
          <a:p>
            <a:pPr lvl="1" eaLnBrk="1" hangingPunct="1">
              <a:spcBef>
                <a:spcPct val="25000"/>
              </a:spcBef>
            </a:pPr>
            <a:r>
              <a:rPr lang="en-US" dirty="0"/>
              <a:t>DSA, ECDSA</a:t>
            </a:r>
          </a:p>
          <a:p>
            <a:pPr eaLnBrk="1" hangingPunct="1">
              <a:spcBef>
                <a:spcPct val="25000"/>
              </a:spcBef>
            </a:pPr>
            <a:r>
              <a:rPr lang="en-US" dirty="0"/>
              <a:t>Public key distribution (X.509 digital certificates)</a:t>
            </a:r>
          </a:p>
          <a:p>
            <a:pPr lvl="1" eaLnBrk="1" hangingPunct="1">
              <a:spcBef>
                <a:spcPct val="25000"/>
              </a:spcBef>
            </a:pPr>
            <a:endParaRPr lang="en-US" dirty="0"/>
          </a:p>
        </p:txBody>
      </p:sp>
    </p:spTree>
    <p:extLst>
      <p:ext uri="{BB962C8B-B14F-4D97-AF65-F5344CB8AC3E}">
        <p14:creationId xmlns:p14="http://schemas.microsoft.com/office/powerpoint/2010/main" val="2259974581"/>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5ef61426-0e10-4280-8fba-e9a96162fedc">
      <Terms xmlns="http://schemas.microsoft.com/office/infopath/2007/PartnerControls"/>
    </lcf76f155ced4ddcb4097134ff3c332f>
    <TaxCatchAll xmlns="8ce3eb15-a429-4b26-917f-6653cdc387b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4DF376B2D2375846A4CAAAB0E2C9C93C" ma:contentTypeVersion="12" ma:contentTypeDescription="Tạo tài liệu mới." ma:contentTypeScope="" ma:versionID="d1e3b19e88acc71d47794354119bf001">
  <xsd:schema xmlns:xsd="http://www.w3.org/2001/XMLSchema" xmlns:xs="http://www.w3.org/2001/XMLSchema" xmlns:p="http://schemas.microsoft.com/office/2006/metadata/properties" xmlns:ns2="5ef61426-0e10-4280-8fba-e9a96162fedc" xmlns:ns3="8ce3eb15-a429-4b26-917f-6653cdc387b0" targetNamespace="http://schemas.microsoft.com/office/2006/metadata/properties" ma:root="true" ma:fieldsID="bd61f6e575e4fa34df9ac3132e802ff9" ns2:_="" ns3:_="">
    <xsd:import namespace="5ef61426-0e10-4280-8fba-e9a96162fedc"/>
    <xsd:import namespace="8ce3eb15-a429-4b26-917f-6653cdc387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61426-0e10-4280-8fba-e9a96162f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e3eb15-a429-4b26-917f-6653cdc387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f4498ad-eb82-4d97-954c-b576ce6c862c}" ma:internalName="TaxCatchAll" ma:showField="CatchAllData" ma:web="8ce3eb15-a429-4b26-917f-6653cdc387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57453E1-8ECA-4FEC-91EC-0AACAA6BDCA3}">
  <ds:schemaRefs>
    <ds:schemaRef ds:uri="http://schemas.microsoft.com/sharepoint/v3/contenttype/forms"/>
  </ds:schemaRefs>
</ds:datastoreItem>
</file>

<file path=customXml/itemProps2.xml><?xml version="1.0" encoding="utf-8"?>
<ds:datastoreItem xmlns:ds="http://schemas.openxmlformats.org/officeDocument/2006/customXml" ds:itemID="{ED16B9E4-6CA8-47D4-9914-BD8D945378A5}">
  <ds:schemaRefs>
    <ds:schemaRef ds:uri="http://schemas.microsoft.com/office/2006/metadata/properties"/>
    <ds:schemaRef ds:uri="http://schemas.microsoft.com/office/infopath/2007/PartnerControls"/>
    <ds:schemaRef ds:uri="5ef61426-0e10-4280-8fba-e9a96162fedc"/>
    <ds:schemaRef ds:uri="8ce3eb15-a429-4b26-917f-6653cdc387b0"/>
  </ds:schemaRefs>
</ds:datastoreItem>
</file>

<file path=customXml/itemProps3.xml><?xml version="1.0" encoding="utf-8"?>
<ds:datastoreItem xmlns:ds="http://schemas.openxmlformats.org/officeDocument/2006/customXml" ds:itemID="{F4B4C671-C090-4C58-A76C-C320D6923F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f61426-0e10-4280-8fba-e9a96162fedc"/>
    <ds:schemaRef ds:uri="8ce3eb15-a429-4b26-917f-6653cdc387b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5128</TotalTime>
  <Words>5225</Words>
  <Application>Microsoft Office PowerPoint</Application>
  <PresentationFormat>Widescreen</PresentationFormat>
  <Paragraphs>556</Paragraphs>
  <Slides>47</Slides>
  <Notes>37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2_Standarddesign</vt:lpstr>
      <vt:lpstr>  NT219- Cryptography    </vt:lpstr>
      <vt:lpstr>Textbooks and References</vt:lpstr>
      <vt:lpstr>Outline</vt:lpstr>
      <vt:lpstr>Motivations</vt:lpstr>
      <vt:lpstr>Motivations</vt:lpstr>
      <vt:lpstr>Motivations</vt:lpstr>
      <vt:lpstr>Digital Signature Properties</vt:lpstr>
      <vt:lpstr>Digital signature algorithms</vt:lpstr>
      <vt:lpstr>Outline</vt:lpstr>
      <vt:lpstr>ElGamal Digital Signature</vt:lpstr>
      <vt:lpstr>ElGamal Digital Signature</vt:lpstr>
      <vt:lpstr>Outline</vt:lpstr>
      <vt:lpstr>Schnorr Digital Signature</vt:lpstr>
      <vt:lpstr>Schnorr Digital Signature</vt:lpstr>
      <vt:lpstr>Outline</vt:lpstr>
      <vt:lpstr>N I S T Digital Signature Algorithm</vt:lpstr>
      <vt:lpstr>Two Approaches to Digital Signatures</vt:lpstr>
      <vt:lpstr>RSASSA Signatures</vt:lpstr>
      <vt:lpstr>RSASSA Signatures</vt:lpstr>
      <vt:lpstr>RSASSA-PKCS</vt:lpstr>
      <vt:lpstr>RSASSA-PSS Encoding</vt:lpstr>
      <vt:lpstr>R S ASSA-P S S verifying</vt:lpstr>
      <vt:lpstr>Outline</vt:lpstr>
      <vt:lpstr>The Digital Signature Algorithm (D S A)</vt:lpstr>
      <vt:lpstr>The Digital Signature Algorithm (D S A)</vt:lpstr>
      <vt:lpstr>The Digital Signature Algorithm (D S A)</vt:lpstr>
      <vt:lpstr>The Digital Signature Algorithm (D S A)</vt:lpstr>
      <vt:lpstr>Outline</vt:lpstr>
      <vt:lpstr>Elliptic Curve Digital Signature Algorithm (E C D S A)</vt:lpstr>
      <vt:lpstr>Elliptic Curve Digital Signature Algorithm (E C D S A)</vt:lpstr>
      <vt:lpstr>Elliptic Curve Digital Signature Algorithm (E C D S A)</vt:lpstr>
      <vt:lpstr>Outline</vt:lpstr>
      <vt:lpstr>PowerPoint Presentation</vt:lpstr>
      <vt:lpstr>PowerPoint Presentation</vt:lpstr>
      <vt:lpstr>X.509 digital certificate Formats</vt:lpstr>
      <vt:lpstr>Public Key Infrastructure (PKI)</vt:lpstr>
      <vt:lpstr>X.509 PKI (PKIX)</vt:lpstr>
      <vt:lpstr>PKIX Architecture </vt:lpstr>
      <vt:lpstr>PowerPoint Presentation</vt:lpstr>
      <vt:lpstr>PowerPoint Presentation</vt:lpstr>
      <vt:lpstr>PowerPoint Presentation</vt:lpstr>
      <vt:lpstr>Attack terminology on digital signature</vt:lpstr>
      <vt:lpstr>Attack terminology on DS</vt:lpstr>
      <vt:lpstr>Attack terminology on DS</vt:lpstr>
      <vt:lpstr>Forgery attacks</vt:lpstr>
      <vt:lpstr>Digital Signature Requirements</vt:lpstr>
      <vt:lpstr>Direct Digital Signature</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lastModifiedBy>Nguyễn Ngọc Tự</cp:lastModifiedBy>
  <cp:revision>943</cp:revision>
  <cp:lastPrinted>1999-07-26T11:07:16Z</cp:lastPrinted>
  <dcterms:created xsi:type="dcterms:W3CDTF">1999-06-21T09:15:32Z</dcterms:created>
  <dcterms:modified xsi:type="dcterms:W3CDTF">2025-06-14T17:46:56Z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0x0101004DF376B2D2375846A4CAAAB0E2C9C93C</vt:lpwstr>
  </property>
  <property fmtid="{D5CDD505-2E9C-101B-9397-08002B2CF9AE}" pid="3" name="MediaServiceImageTags">
    <vt:lpwstr/>
  </property>
</Properties>
</file>