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7" r:id="rId4"/>
  </p:sldMasterIdLst>
  <p:notesMasterIdLst>
    <p:notesMasterId r:id="rId67"/>
  </p:notesMasterIdLst>
  <p:handoutMasterIdLst>
    <p:handoutMasterId r:id="rId68"/>
  </p:handoutMasterIdLst>
  <p:sldIdLst>
    <p:sldId id="494" r:id="rId5"/>
    <p:sldId id="332" r:id="rId6"/>
    <p:sldId id="507" r:id="rId7"/>
    <p:sldId id="1220" r:id="rId8"/>
    <p:sldId id="1403" r:id="rId9"/>
    <p:sldId id="1405" r:id="rId10"/>
    <p:sldId id="1404" r:id="rId11"/>
    <p:sldId id="1407" r:id="rId12"/>
    <p:sldId id="1406" r:id="rId13"/>
    <p:sldId id="1496" r:id="rId14"/>
    <p:sldId id="436" r:id="rId15"/>
    <p:sldId id="439" r:id="rId16"/>
    <p:sldId id="1467" r:id="rId17"/>
    <p:sldId id="444" r:id="rId18"/>
    <p:sldId id="1479" r:id="rId19"/>
    <p:sldId id="438" r:id="rId20"/>
    <p:sldId id="423" r:id="rId21"/>
    <p:sldId id="442" r:id="rId22"/>
    <p:sldId id="1493" r:id="rId23"/>
    <p:sldId id="1494" r:id="rId24"/>
    <p:sldId id="1480" r:id="rId25"/>
    <p:sldId id="1481" r:id="rId26"/>
    <p:sldId id="1482" r:id="rId27"/>
    <p:sldId id="1483" r:id="rId28"/>
    <p:sldId id="1484" r:id="rId29"/>
    <p:sldId id="404" r:id="rId30"/>
    <p:sldId id="405" r:id="rId31"/>
    <p:sldId id="408" r:id="rId32"/>
    <p:sldId id="409" r:id="rId33"/>
    <p:sldId id="1495" r:id="rId34"/>
    <p:sldId id="1487" r:id="rId35"/>
    <p:sldId id="1486" r:id="rId36"/>
    <p:sldId id="391" r:id="rId37"/>
    <p:sldId id="323" r:id="rId38"/>
    <p:sldId id="392" r:id="rId39"/>
    <p:sldId id="324" r:id="rId40"/>
    <p:sldId id="388" r:id="rId41"/>
    <p:sldId id="1474" r:id="rId42"/>
    <p:sldId id="1488" r:id="rId43"/>
    <p:sldId id="394" r:id="rId44"/>
    <p:sldId id="406" r:id="rId45"/>
    <p:sldId id="396" r:id="rId46"/>
    <p:sldId id="1489" r:id="rId47"/>
    <p:sldId id="1490" r:id="rId48"/>
    <p:sldId id="1491" r:id="rId49"/>
    <p:sldId id="1492" r:id="rId50"/>
    <p:sldId id="373" r:id="rId51"/>
    <p:sldId id="376" r:id="rId52"/>
    <p:sldId id="590" r:id="rId53"/>
    <p:sldId id="592" r:id="rId54"/>
    <p:sldId id="613" r:id="rId55"/>
    <p:sldId id="374" r:id="rId56"/>
    <p:sldId id="375" r:id="rId57"/>
    <p:sldId id="377" r:id="rId58"/>
    <p:sldId id="378" r:id="rId59"/>
    <p:sldId id="379" r:id="rId60"/>
    <p:sldId id="380" r:id="rId61"/>
    <p:sldId id="599" r:id="rId62"/>
    <p:sldId id="381" r:id="rId63"/>
    <p:sldId id="382" r:id="rId64"/>
    <p:sldId id="386" r:id="rId65"/>
    <p:sldId id="387" r:id="rId66"/>
  </p:sldIdLst>
  <p:sldSz cx="12192000" cy="6858000"/>
  <p:notesSz cx="9144000" cy="6858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OCTU" initials="N" lastIdx="1" clrIdx="0">
    <p:extLst>
      <p:ext uri="{19B8F6BF-5375-455C-9EA6-DF929625EA0E}">
        <p15:presenceInfo xmlns:p15="http://schemas.microsoft.com/office/powerpoint/2012/main" userId="NGOCT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3366"/>
    <a:srgbClr val="339966"/>
    <a:srgbClr val="33CC33"/>
    <a:srgbClr val="990000"/>
    <a:srgbClr val="006666"/>
    <a:srgbClr val="97FFE4"/>
    <a:srgbClr val="FF99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47" autoAdjust="0"/>
    <p:restoredTop sz="74954" autoAdjust="0"/>
  </p:normalViewPr>
  <p:slideViewPr>
    <p:cSldViewPr>
      <p:cViewPr varScale="1">
        <p:scale>
          <a:sx n="51" d="100"/>
          <a:sy n="51" d="100"/>
        </p:scale>
        <p:origin x="1156" y="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94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241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7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4" Type="http://schemas.openxmlformats.org/officeDocument/2006/relationships/image" Target="../media/image5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DBFA35-EFC2-4E0C-8C61-5A61F15CC4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7CE2F6-0387-4D2B-8455-B121F1A8411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49A8A-77DC-4813-A074-2F5920BD117B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07F94-EB59-42D4-9E83-E6458367D2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13A441-DF7C-471E-B7CF-4ABDF4D55C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BAA95-9C46-4AE0-B3EF-9222AB21C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7817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9F9BDD6-77D8-4570-AAD0-E568BE7BCFF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C594F78-DFE3-42DE-8B5C-0CAA9A9AA63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A805972B-DC15-40F7-BD10-B99756306F8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70125" y="533400"/>
            <a:ext cx="4603750" cy="2590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532D3062-1C55-490F-86DB-0951D5B78D2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36FDE4E7-31AF-4FCD-BBB1-112CAFB360E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7431C41B-4B40-453A-9DEB-EC6A6E5B3A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43114AD-DAFD-41DA-863F-8D7ADE8A126D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494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7BF64-F7CD-4FBE-82E1-2B4DD25656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59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7BF64-F7CD-4FBE-82E1-2B4DD25656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21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authentication factors= </a:t>
            </a:r>
            <a:r>
              <a:rPr lang="en-US" sz="1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yếu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7BF64-F7CD-4FBE-82E1-2B4DD25656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725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authentication factors= </a:t>
            </a:r>
            <a:r>
              <a:rPr lang="en-US" sz="1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yếu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7BF64-F7CD-4FBE-82E1-2B4DD25656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251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7BF64-F7CD-4FBE-82E1-2B4DD25656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364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7BF64-F7CD-4FBE-82E1-2B4DD25656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749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3246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6304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4331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authentication factors= </a:t>
            </a:r>
            <a:r>
              <a:rPr lang="en-US" sz="1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yếu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7BF64-F7CD-4FBE-82E1-2B4DD25656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54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3688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authentication factors= </a:t>
            </a:r>
            <a:r>
              <a:rPr lang="en-US" sz="1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yếu</a:t>
            </a:r>
            <a:endParaRPr lang="en-US" sz="1200" dirty="0" smtClean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daQB</a:t>
            </a:r>
            <a:r>
              <a:rPr lang="en-US" sz="12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session</a:t>
            </a:r>
            <a:r>
              <a:rPr lang="en-US" sz="1200" baseline="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7BF64-F7CD-4FBE-82E1-2B4DD25656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065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authentication factors= </a:t>
            </a:r>
            <a:r>
              <a:rPr lang="en-US" sz="1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yếu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7BF64-F7CD-4FBE-82E1-2B4DD25656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272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authentication factors= </a:t>
            </a:r>
            <a:r>
              <a:rPr lang="en-US" sz="1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yếu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7BF64-F7CD-4FBE-82E1-2B4DD25656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886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27BF64-F7CD-4FBE-82E1-2B4DD25656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69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122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>
            <a:extLst>
              <a:ext uri="{FF2B5EF4-FFF2-40B4-BE49-F238E27FC236}">
                <a16:creationId xmlns:a16="http://schemas.microsoft.com/office/drawing/2014/main" id="{2EE587FB-123E-4032-AC6F-D50D831726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EAFC882-0AC1-4A30-AAFA-342363449B65}" type="slidenum">
              <a:rPr lang="en-GB" altLang="zh-CN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31</a:t>
            </a:fld>
            <a:endParaRPr lang="en-GB" altLang="zh-CN">
              <a:latin typeface="Garamond" panose="02020404030301010803" pitchFamily="18" charset="0"/>
            </a:endParaRPr>
          </a:p>
        </p:txBody>
      </p:sp>
      <p:sp>
        <p:nvSpPr>
          <p:cNvPr id="75779" name="Rectangle 1">
            <a:extLst>
              <a:ext uri="{FF2B5EF4-FFF2-40B4-BE49-F238E27FC236}">
                <a16:creationId xmlns:a16="http://schemas.microsoft.com/office/drawing/2014/main" id="{A59D0DBD-5A4E-43DF-85C1-A06225BDB7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2">
            <a:extLst>
              <a:ext uri="{FF2B5EF4-FFF2-40B4-BE49-F238E27FC236}">
                <a16:creationId xmlns:a16="http://schemas.microsoft.com/office/drawing/2014/main" id="{EBC62A85-854F-45B5-A83C-86D1DB3BFF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032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52597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703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A59EAD54-3A61-4717-8A6E-4B5E04FEF6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F8CD802D-EDAC-46AB-A614-89762B9A04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>
            <a:extLst>
              <a:ext uri="{FF2B5EF4-FFF2-40B4-BE49-F238E27FC236}">
                <a16:creationId xmlns:a16="http://schemas.microsoft.com/office/drawing/2014/main" id="{FFCC1700-C3DD-4668-A8B0-17A9149FE6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037EACA-15D3-4320-9BBB-9FD36CB8A42F}" type="slidenum">
              <a:rPr lang="en-GB" altLang="zh-CN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34</a:t>
            </a:fld>
            <a:endParaRPr lang="en-GB" altLang="zh-CN">
              <a:latin typeface="Garamond" panose="02020404030301010803" pitchFamily="18" charset="0"/>
            </a:endParaRPr>
          </a:p>
        </p:txBody>
      </p:sp>
      <p:sp>
        <p:nvSpPr>
          <p:cNvPr id="77827" name="Rectangle 1">
            <a:extLst>
              <a:ext uri="{FF2B5EF4-FFF2-40B4-BE49-F238E27FC236}">
                <a16:creationId xmlns:a16="http://schemas.microsoft.com/office/drawing/2014/main" id="{533D3882-46B9-4C17-841C-3DBFE1E07B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8" name="Rectangle 2">
            <a:extLst>
              <a:ext uri="{FF2B5EF4-FFF2-40B4-BE49-F238E27FC236}">
                <a16:creationId xmlns:a16="http://schemas.microsoft.com/office/drawing/2014/main" id="{A23E66F8-26A4-4669-949E-70E14AE4F7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032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31A6E1E2-EE15-4557-81FD-D85810C3E3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BBC0896B-29BA-454F-BE9E-F92C30A8E6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err="1"/>
              <a:t>frm</a:t>
            </a:r>
            <a:r>
              <a:rPr lang="en-US" altLang="en-US" dirty="0"/>
              <a:t> </a:t>
            </a:r>
            <a:r>
              <a:rPr lang="en-US" altLang="en-US" dirty="0" err="1"/>
              <a:t>trlr</a:t>
            </a:r>
            <a:r>
              <a:rPr lang="en-US" altLang="en-US" dirty="0"/>
              <a:t> =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redundancy check (CRC) trailer; 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6163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>
            <a:extLst>
              <a:ext uri="{FF2B5EF4-FFF2-40B4-BE49-F238E27FC236}">
                <a16:creationId xmlns:a16="http://schemas.microsoft.com/office/drawing/2014/main" id="{3519F268-79B8-4508-AE8E-4C230677D6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1B2C014-44B2-4D0F-B419-826BFF853307}" type="slidenum">
              <a:rPr lang="en-GB" altLang="zh-CN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36</a:t>
            </a:fld>
            <a:endParaRPr lang="en-GB" altLang="zh-CN">
              <a:latin typeface="Garamond" panose="02020404030301010803" pitchFamily="18" charset="0"/>
            </a:endParaRPr>
          </a:p>
        </p:txBody>
      </p:sp>
      <p:sp>
        <p:nvSpPr>
          <p:cNvPr id="79875" name="Rectangle 1">
            <a:extLst>
              <a:ext uri="{FF2B5EF4-FFF2-40B4-BE49-F238E27FC236}">
                <a16:creationId xmlns:a16="http://schemas.microsoft.com/office/drawing/2014/main" id="{8679E5DD-63A9-4DC9-9BA5-87C9B5FFCE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6" name="Rectangle 2">
            <a:extLst>
              <a:ext uri="{FF2B5EF4-FFF2-40B4-BE49-F238E27FC236}">
                <a16:creationId xmlns:a16="http://schemas.microsoft.com/office/drawing/2014/main" id="{B68E89E1-3984-4821-99F2-CA18C13639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032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01374224-1B5E-4BE3-9567-E1DB1BD1FB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30F76BD7-D992-4D3A-8778-56899D40FF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5CB14D48-E438-49AF-934D-A33E8C9D5E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E984DDB8-30D0-4C2B-BC76-E91323D109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68218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>
            <a:extLst>
              <a:ext uri="{FF2B5EF4-FFF2-40B4-BE49-F238E27FC236}">
                <a16:creationId xmlns:a16="http://schemas.microsoft.com/office/drawing/2014/main" id="{00232D70-AC1B-43E1-9687-0FF4AD8426F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810E4D0-E086-4D77-98EC-BFDFA8C0283B}" type="slidenum">
              <a:rPr lang="en-GB" altLang="zh-CN" i="0">
                <a:latin typeface="Garamond" panose="02020404030301010803" pitchFamily="18" charset="0"/>
              </a:rPr>
              <a:pPr algn="r" eaLnBrk="1" hangingPunct="1">
                <a:spcBef>
                  <a:spcPct val="0"/>
                </a:spcBef>
              </a:pPr>
              <a:t>39</a:t>
            </a:fld>
            <a:endParaRPr lang="en-GB" altLang="zh-CN" i="0">
              <a:latin typeface="Garamond" panose="02020404030301010803" pitchFamily="18" charset="0"/>
            </a:endParaRPr>
          </a:p>
        </p:txBody>
      </p:sp>
      <p:sp>
        <p:nvSpPr>
          <p:cNvPr id="83971" name="Rectangle 1">
            <a:extLst>
              <a:ext uri="{FF2B5EF4-FFF2-40B4-BE49-F238E27FC236}">
                <a16:creationId xmlns:a16="http://schemas.microsoft.com/office/drawing/2014/main" id="{0128EF32-7B57-47EE-AC6C-03456A5F99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2" name="Rectangle 2">
            <a:extLst>
              <a:ext uri="{FF2B5EF4-FFF2-40B4-BE49-F238E27FC236}">
                <a16:creationId xmlns:a16="http://schemas.microsoft.com/office/drawing/2014/main" id="{76B42562-3A7F-4D20-B7CA-449A683E5F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032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904324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C3284787-9AB9-4BB9-9190-80E05A93A5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77EA795E-3716-4AE3-998B-66873B8E17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6CB87A66-51A0-4E30-9A32-A0ED90A73D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FC5C09B7-27AC-4A37-A80F-BD4954D7D5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27779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E1ADC530-6B6B-4C34-B42E-BFA3279837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FBFB116D-AF48-4AE6-9E3F-5749FF3D22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E1ADC530-6B6B-4C34-B42E-BFA3279837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FBFB116D-AF48-4AE6-9E3F-5749FF3D22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5428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E1ADC530-6B6B-4C34-B42E-BFA3279837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FBFB116D-AF48-4AE6-9E3F-5749FF3D22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36413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E1ADC530-6B6B-4C34-B42E-BFA3279837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FBFB116D-AF48-4AE6-9E3F-5749FF3D22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542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authentication factors= </a:t>
            </a:r>
            <a:r>
              <a:rPr lang="en-US" sz="1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yếu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7BF64-F7CD-4FBE-82E1-2B4DD25656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042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E1ADC530-6B6B-4C34-B42E-BFA3279837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FBFB116D-AF48-4AE6-9E3F-5749FF3D22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36413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>
            <a:extLst>
              <a:ext uri="{FF2B5EF4-FFF2-40B4-BE49-F238E27FC236}">
                <a16:creationId xmlns:a16="http://schemas.microsoft.com/office/drawing/2014/main" id="{7F417879-F463-48E8-A6AE-F8E355A930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72F5E82-38E8-4C2B-8F5F-00D1387FDFCA}" type="slidenum">
              <a:rPr lang="en-GB" altLang="zh-CN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47</a:t>
            </a:fld>
            <a:endParaRPr lang="en-GB" altLang="zh-CN">
              <a:latin typeface="Garamond" panose="02020404030301010803" pitchFamily="18" charset="0"/>
            </a:endParaRPr>
          </a:p>
        </p:txBody>
      </p:sp>
      <p:sp>
        <p:nvSpPr>
          <p:cNvPr id="89091" name="Rectangle 1">
            <a:extLst>
              <a:ext uri="{FF2B5EF4-FFF2-40B4-BE49-F238E27FC236}">
                <a16:creationId xmlns:a16="http://schemas.microsoft.com/office/drawing/2014/main" id="{77E2CDF1-DE3D-4A2E-A2B9-E643DD949A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Rectangle 2">
            <a:extLst>
              <a:ext uri="{FF2B5EF4-FFF2-40B4-BE49-F238E27FC236}">
                <a16:creationId xmlns:a16="http://schemas.microsoft.com/office/drawing/2014/main" id="{A59C88AC-41B3-4BBC-8F42-688EFA1DF3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032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6">
            <a:extLst>
              <a:ext uri="{FF2B5EF4-FFF2-40B4-BE49-F238E27FC236}">
                <a16:creationId xmlns:a16="http://schemas.microsoft.com/office/drawing/2014/main" id="{940A3DDD-FEF9-4FBD-A32E-B2EB95D509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55FD4D8-57A1-4DDD-98CD-B8C13D371FFA}" type="slidenum">
              <a:rPr lang="en-GB" altLang="zh-CN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48</a:t>
            </a:fld>
            <a:endParaRPr lang="en-GB" altLang="zh-CN">
              <a:latin typeface="Garamond" panose="02020404030301010803" pitchFamily="18" charset="0"/>
            </a:endParaRPr>
          </a:p>
        </p:txBody>
      </p:sp>
      <p:sp>
        <p:nvSpPr>
          <p:cNvPr id="92163" name="Rectangle 1">
            <a:extLst>
              <a:ext uri="{FF2B5EF4-FFF2-40B4-BE49-F238E27FC236}">
                <a16:creationId xmlns:a16="http://schemas.microsoft.com/office/drawing/2014/main" id="{8E49ABAC-AB7D-4EA0-915A-AC68A2B627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4" name="Rectangle 2">
            <a:extLst>
              <a:ext uri="{FF2B5EF4-FFF2-40B4-BE49-F238E27FC236}">
                <a16:creationId xmlns:a16="http://schemas.microsoft.com/office/drawing/2014/main" id="{E8C648DA-71D6-4C6C-BEAA-CDF7F6F6FA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032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>
            <a:extLst>
              <a:ext uri="{FF2B5EF4-FFF2-40B4-BE49-F238E27FC236}">
                <a16:creationId xmlns:a16="http://schemas.microsoft.com/office/drawing/2014/main" id="{0A829A86-49F3-4DE6-B704-19180664F4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C5CEEB2-1E68-42B0-8EEE-2948C0B405D0}" type="slidenum">
              <a:rPr lang="en-GB" altLang="zh-CN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52</a:t>
            </a:fld>
            <a:endParaRPr lang="en-GB" altLang="zh-CN">
              <a:latin typeface="Garamond" panose="02020404030301010803" pitchFamily="18" charset="0"/>
            </a:endParaRPr>
          </a:p>
        </p:txBody>
      </p:sp>
      <p:sp>
        <p:nvSpPr>
          <p:cNvPr id="90115" name="Rectangle 1">
            <a:extLst>
              <a:ext uri="{FF2B5EF4-FFF2-40B4-BE49-F238E27FC236}">
                <a16:creationId xmlns:a16="http://schemas.microsoft.com/office/drawing/2014/main" id="{258DF007-A953-4639-AC8F-8D4AD58166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2">
            <a:extLst>
              <a:ext uri="{FF2B5EF4-FFF2-40B4-BE49-F238E27FC236}">
                <a16:creationId xmlns:a16="http://schemas.microsoft.com/office/drawing/2014/main" id="{C653509E-21CE-4454-8304-76534A8DD7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032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>
            <a:extLst>
              <a:ext uri="{FF2B5EF4-FFF2-40B4-BE49-F238E27FC236}">
                <a16:creationId xmlns:a16="http://schemas.microsoft.com/office/drawing/2014/main" id="{57DFB473-53A3-4FC4-8DC6-C5B531AE16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BAC8B59-92A1-461F-B8D1-A98AF2E7B144}" type="slidenum">
              <a:rPr lang="en-GB" altLang="zh-CN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53</a:t>
            </a:fld>
            <a:endParaRPr lang="en-GB" altLang="zh-CN">
              <a:latin typeface="Garamond" panose="02020404030301010803" pitchFamily="18" charset="0"/>
            </a:endParaRPr>
          </a:p>
        </p:txBody>
      </p:sp>
      <p:sp>
        <p:nvSpPr>
          <p:cNvPr id="91139" name="Rectangle 1">
            <a:extLst>
              <a:ext uri="{FF2B5EF4-FFF2-40B4-BE49-F238E27FC236}">
                <a16:creationId xmlns:a16="http://schemas.microsoft.com/office/drawing/2014/main" id="{0638BB8E-E85F-4D0D-966F-982F68B334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0" name="Rectangle 2">
            <a:extLst>
              <a:ext uri="{FF2B5EF4-FFF2-40B4-BE49-F238E27FC236}">
                <a16:creationId xmlns:a16="http://schemas.microsoft.com/office/drawing/2014/main" id="{A1F8B5E6-37B6-4641-813B-5CBA19E3A8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032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>
            <a:extLst>
              <a:ext uri="{FF2B5EF4-FFF2-40B4-BE49-F238E27FC236}">
                <a16:creationId xmlns:a16="http://schemas.microsoft.com/office/drawing/2014/main" id="{4575B731-01D5-4192-A4B2-1DB9740498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9C417CC-FF08-4F10-8342-2421C078FE03}" type="slidenum">
              <a:rPr lang="en-GB" altLang="zh-CN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54</a:t>
            </a:fld>
            <a:endParaRPr lang="en-GB" altLang="zh-CN">
              <a:latin typeface="Garamond" panose="02020404030301010803" pitchFamily="18" charset="0"/>
            </a:endParaRPr>
          </a:p>
        </p:txBody>
      </p:sp>
      <p:sp>
        <p:nvSpPr>
          <p:cNvPr id="93187" name="Rectangle 1">
            <a:extLst>
              <a:ext uri="{FF2B5EF4-FFF2-40B4-BE49-F238E27FC236}">
                <a16:creationId xmlns:a16="http://schemas.microsoft.com/office/drawing/2014/main" id="{21B7ACA8-CF7D-4A6E-9AC2-D2751F3407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8" name="Rectangle 2">
            <a:extLst>
              <a:ext uri="{FF2B5EF4-FFF2-40B4-BE49-F238E27FC236}">
                <a16:creationId xmlns:a16="http://schemas.microsoft.com/office/drawing/2014/main" id="{7B49D1F9-F798-4D22-AC84-45E7242590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032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>
            <a:extLst>
              <a:ext uri="{FF2B5EF4-FFF2-40B4-BE49-F238E27FC236}">
                <a16:creationId xmlns:a16="http://schemas.microsoft.com/office/drawing/2014/main" id="{CBFEDBF0-03E5-40DA-A85C-9D7E894C95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5B89A2F-A94D-420F-8CC1-DE13A32A86E8}" type="slidenum">
              <a:rPr lang="en-GB" altLang="zh-CN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55</a:t>
            </a:fld>
            <a:endParaRPr lang="en-GB" altLang="zh-CN">
              <a:latin typeface="Garamond" panose="02020404030301010803" pitchFamily="18" charset="0"/>
            </a:endParaRPr>
          </a:p>
        </p:txBody>
      </p:sp>
      <p:sp>
        <p:nvSpPr>
          <p:cNvPr id="94211" name="Rectangle 1">
            <a:extLst>
              <a:ext uri="{FF2B5EF4-FFF2-40B4-BE49-F238E27FC236}">
                <a16:creationId xmlns:a16="http://schemas.microsoft.com/office/drawing/2014/main" id="{611BE62F-5CF6-41EC-9BE8-EE3C9F2116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2" name="Rectangle 2">
            <a:extLst>
              <a:ext uri="{FF2B5EF4-FFF2-40B4-BE49-F238E27FC236}">
                <a16:creationId xmlns:a16="http://schemas.microsoft.com/office/drawing/2014/main" id="{484B9FC3-A977-41C5-BA7C-F3857CB870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032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>
            <a:extLst>
              <a:ext uri="{FF2B5EF4-FFF2-40B4-BE49-F238E27FC236}">
                <a16:creationId xmlns:a16="http://schemas.microsoft.com/office/drawing/2014/main" id="{522A5890-2B53-487D-AFBF-CC639B17D0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75B9520-C89F-4DB4-978C-58D4B33D62CC}" type="slidenum">
              <a:rPr lang="en-GB" altLang="zh-CN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56</a:t>
            </a:fld>
            <a:endParaRPr lang="en-GB" altLang="zh-CN">
              <a:latin typeface="Garamond" panose="02020404030301010803" pitchFamily="18" charset="0"/>
            </a:endParaRPr>
          </a:p>
        </p:txBody>
      </p:sp>
      <p:sp>
        <p:nvSpPr>
          <p:cNvPr id="95235" name="Rectangle 1">
            <a:extLst>
              <a:ext uri="{FF2B5EF4-FFF2-40B4-BE49-F238E27FC236}">
                <a16:creationId xmlns:a16="http://schemas.microsoft.com/office/drawing/2014/main" id="{B6F77B1A-221F-4965-A24A-157E61CBA5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6" name="Rectangle 2">
            <a:extLst>
              <a:ext uri="{FF2B5EF4-FFF2-40B4-BE49-F238E27FC236}">
                <a16:creationId xmlns:a16="http://schemas.microsoft.com/office/drawing/2014/main" id="{01638F48-E8D6-471D-A0C3-A41E9867A8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032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6">
            <a:extLst>
              <a:ext uri="{FF2B5EF4-FFF2-40B4-BE49-F238E27FC236}">
                <a16:creationId xmlns:a16="http://schemas.microsoft.com/office/drawing/2014/main" id="{1C0AF014-18F5-4B7C-A36A-3C8B8B1BD7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DD3E509-59B8-4408-81CC-207D6AA814B7}" type="slidenum">
              <a:rPr lang="en-GB" altLang="zh-CN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57</a:t>
            </a:fld>
            <a:endParaRPr lang="en-GB" altLang="zh-CN">
              <a:latin typeface="Garamond" panose="02020404030301010803" pitchFamily="18" charset="0"/>
            </a:endParaRPr>
          </a:p>
        </p:txBody>
      </p:sp>
      <p:sp>
        <p:nvSpPr>
          <p:cNvPr id="96259" name="Rectangle 1">
            <a:extLst>
              <a:ext uri="{FF2B5EF4-FFF2-40B4-BE49-F238E27FC236}">
                <a16:creationId xmlns:a16="http://schemas.microsoft.com/office/drawing/2014/main" id="{A7CD6371-6165-4DEA-8D02-A137438926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60" name="Rectangle 2">
            <a:extLst>
              <a:ext uri="{FF2B5EF4-FFF2-40B4-BE49-F238E27FC236}">
                <a16:creationId xmlns:a16="http://schemas.microsoft.com/office/drawing/2014/main" id="{2589180E-F907-4582-B07C-03599622CE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032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>
            <a:extLst>
              <a:ext uri="{FF2B5EF4-FFF2-40B4-BE49-F238E27FC236}">
                <a16:creationId xmlns:a16="http://schemas.microsoft.com/office/drawing/2014/main" id="{77650E84-7C48-4EE0-8B6E-BB9C904FA2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9B9BF9A-3A3F-4DDE-AAB5-058D9700ABAA}" type="slidenum">
              <a:rPr lang="en-GB" altLang="zh-CN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59</a:t>
            </a:fld>
            <a:endParaRPr lang="en-GB" altLang="zh-CN">
              <a:latin typeface="Garamond" panose="02020404030301010803" pitchFamily="18" charset="0"/>
            </a:endParaRPr>
          </a:p>
        </p:txBody>
      </p:sp>
      <p:sp>
        <p:nvSpPr>
          <p:cNvPr id="97283" name="Rectangle 1">
            <a:extLst>
              <a:ext uri="{FF2B5EF4-FFF2-40B4-BE49-F238E27FC236}">
                <a16:creationId xmlns:a16="http://schemas.microsoft.com/office/drawing/2014/main" id="{0EE8F5B3-D2CC-4094-93EE-1E456EEA4C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4" name="Rectangle 2">
            <a:extLst>
              <a:ext uri="{FF2B5EF4-FFF2-40B4-BE49-F238E27FC236}">
                <a16:creationId xmlns:a16="http://schemas.microsoft.com/office/drawing/2014/main" id="{48887C63-9CC7-4F88-AA05-9FED447E21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032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process of verifying =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minh</a:t>
            </a:r>
            <a:endParaRPr lang="en-US" dirty="0"/>
          </a:p>
          <a:p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alt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uthentication= </a:t>
            </a:r>
            <a:r>
              <a:rPr lang="en-US" altLang="en-US" sz="1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xác</a:t>
            </a:r>
            <a:r>
              <a:rPr lang="en-US" alt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7BF64-F7CD-4FBE-82E1-2B4DD25656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2867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6">
            <a:extLst>
              <a:ext uri="{FF2B5EF4-FFF2-40B4-BE49-F238E27FC236}">
                <a16:creationId xmlns:a16="http://schemas.microsoft.com/office/drawing/2014/main" id="{0725D3A5-D182-45CA-A6CC-AB4CB94859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A66C2A7-5765-49A9-B107-1A20D06BBB75}" type="slidenum">
              <a:rPr lang="en-GB" altLang="zh-CN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60</a:t>
            </a:fld>
            <a:endParaRPr lang="en-GB" altLang="zh-CN">
              <a:latin typeface="Garamond" panose="02020404030301010803" pitchFamily="18" charset="0"/>
            </a:endParaRPr>
          </a:p>
        </p:txBody>
      </p:sp>
      <p:sp>
        <p:nvSpPr>
          <p:cNvPr id="98307" name="Rectangle 1">
            <a:extLst>
              <a:ext uri="{FF2B5EF4-FFF2-40B4-BE49-F238E27FC236}">
                <a16:creationId xmlns:a16="http://schemas.microsoft.com/office/drawing/2014/main" id="{DA957034-16D3-4144-8C99-597514DA67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8" name="Rectangle 2">
            <a:extLst>
              <a:ext uri="{FF2B5EF4-FFF2-40B4-BE49-F238E27FC236}">
                <a16:creationId xmlns:a16="http://schemas.microsoft.com/office/drawing/2014/main" id="{304BF79B-EE76-4564-BFE5-897457C4C1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032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A64565AC-1B09-4786-B041-DABF33A29B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4626DCAF-17E6-4F80-95D8-F7D521775A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350E0C0B-F8F8-4CC1-9F9A-C17E034E6D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49BD6C5E-FD7B-4776-83A7-FB4B47E9B3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authentication factors= </a:t>
            </a:r>
            <a:r>
              <a:rPr lang="en-US" sz="1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yếu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7BF64-F7CD-4FBE-82E1-2B4DD25656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02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authentication factors= </a:t>
            </a:r>
            <a:r>
              <a:rPr lang="en-US" sz="1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yếu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7BF64-F7CD-4FBE-82E1-2B4DD25656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41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authentication factors= </a:t>
            </a:r>
            <a:r>
              <a:rPr lang="en-US" sz="1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yếu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7BF64-F7CD-4FBE-82E1-2B4DD25656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04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authentication factors= </a:t>
            </a:r>
            <a:r>
              <a:rPr lang="en-US" sz="1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yếu</a:t>
            </a:r>
            <a:endParaRPr lang="en-US" sz="1200" dirty="0" smtClean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Possession: factor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 can be changed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Inherence: factor</a:t>
            </a:r>
            <a:r>
              <a:rPr lang="en-US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 can not be changed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7BF64-F7CD-4FBE-82E1-2B4DD25656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6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065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488" y="44625"/>
            <a:ext cx="9313035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77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260351"/>
            <a:ext cx="2590800" cy="60483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60351"/>
            <a:ext cx="7569200" cy="6048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911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488" y="44625"/>
            <a:ext cx="8928992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341439"/>
            <a:ext cx="5080000" cy="49672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341438"/>
            <a:ext cx="5080000" cy="240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00489"/>
            <a:ext cx="5080000" cy="2408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76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499" y="116633"/>
            <a:ext cx="9793088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598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136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488" y="116558"/>
            <a:ext cx="9121013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341439"/>
            <a:ext cx="508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41439"/>
            <a:ext cx="508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10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488" y="-99392"/>
            <a:ext cx="8832981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44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478" y="44625"/>
            <a:ext cx="8928039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9110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58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5300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15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835A416-0BA9-4264-8A01-EEB3FFAC9E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06072" y="96290"/>
            <a:ext cx="9002429" cy="79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B2CA537-2676-4E51-AAC8-F0C3E5F1A5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276123"/>
            <a:ext cx="103632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/>
              <a:t>Click to edit Master text styles</a:t>
            </a:r>
          </a:p>
          <a:p>
            <a:pPr lvl="1"/>
            <a:r>
              <a:rPr lang="de-DE" altLang="en-US" dirty="0"/>
              <a:t>Second level</a:t>
            </a:r>
          </a:p>
          <a:p>
            <a:pPr lvl="2"/>
            <a:r>
              <a:rPr lang="de-DE" altLang="en-US" dirty="0"/>
              <a:t>Third level</a:t>
            </a:r>
          </a:p>
          <a:p>
            <a:pPr lvl="3"/>
            <a:r>
              <a:rPr lang="de-DE" altLang="en-US" dirty="0"/>
              <a:t>Fourth level</a:t>
            </a:r>
          </a:p>
          <a:p>
            <a:pPr lvl="4"/>
            <a:r>
              <a:rPr lang="de-DE" altLang="en-US" dirty="0"/>
              <a:t>Fifth level</a:t>
            </a:r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411683D1-7B74-4FD6-AA23-0A865C91835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31800" y="821964"/>
            <a:ext cx="11176000" cy="0"/>
          </a:xfrm>
          <a:prstGeom prst="line">
            <a:avLst/>
          </a:prstGeom>
          <a:noFill/>
          <a:ln w="28575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/>
          </a:p>
        </p:txBody>
      </p:sp>
      <p:sp>
        <p:nvSpPr>
          <p:cNvPr id="345093" name="Text Box 5">
            <a:extLst>
              <a:ext uri="{FF2B5EF4-FFF2-40B4-BE49-F238E27FC236}">
                <a16:creationId xmlns:a16="http://schemas.microsoft.com/office/drawing/2014/main" id="{BB2D38F9-5A3D-4000-83B0-1B26F0433CD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976785" y="6508750"/>
            <a:ext cx="268816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>
              <a:defRPr/>
            </a:pPr>
            <a:r>
              <a:rPr lang="en-GB" altLang="en-US" sz="1600">
                <a:latin typeface="Arial" panose="020B0604020202020204" pitchFamily="34" charset="0"/>
              </a:rPr>
              <a:t>Week 13: </a:t>
            </a:r>
            <a:fld id="{F82382A3-3314-49A0-B193-00795800CFEF}" type="slidenum">
              <a:rPr lang="de-DE" altLang="en-US" sz="1600" smtClean="0">
                <a:latin typeface="Arial" panose="020B0604020202020204" pitchFamily="34" charset="0"/>
              </a:rPr>
              <a:pPr algn="r">
                <a:defRPr/>
              </a:pPr>
              <a:t>‹#›</a:t>
            </a:fld>
            <a:r>
              <a:rPr lang="en-GB" altLang="en-US" sz="1600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48E10BD9-0495-4989-B7AE-19AEDC4AB44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31800" y="6505440"/>
            <a:ext cx="11176000" cy="0"/>
          </a:xfrm>
          <a:prstGeom prst="line">
            <a:avLst/>
          </a:prstGeom>
          <a:noFill/>
          <a:ln w="28575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4C2190-5B25-4748-9C0B-4D7F6AD21C27}"/>
              </a:ext>
            </a:extLst>
          </p:cNvPr>
          <p:cNvSpPr txBox="1"/>
          <p:nvPr userDrawn="1"/>
        </p:nvSpPr>
        <p:spPr>
          <a:xfrm>
            <a:off x="406400" y="6503214"/>
            <a:ext cx="162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6-2023</a:t>
            </a:r>
            <a:endParaRPr lang="en-US" sz="1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611547-FA0D-412F-B507-C266383B699E}"/>
              </a:ext>
            </a:extLst>
          </p:cNvPr>
          <p:cNvSpPr txBox="1"/>
          <p:nvPr userDrawn="1"/>
        </p:nvSpPr>
        <p:spPr>
          <a:xfrm>
            <a:off x="4577247" y="6506383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NT219–</a:t>
            </a:r>
            <a:r>
              <a:rPr lang="en-US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Cryptography</a:t>
            </a:r>
            <a:endParaRPr lang="en-US" sz="1600" b="1" dirty="0">
              <a:latin typeface="+mn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FDA27E-0E4C-4070-8A6B-A96E3375685D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47329" y="59162"/>
            <a:ext cx="1224135" cy="75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9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6AFC2"/>
        </a:buClr>
        <a:buSzPct val="125000"/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9966"/>
        </a:buClr>
        <a:buSzPct val="85000"/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5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unn@uit.edu.vn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31.png"/><Relationship Id="rId7" Type="http://schemas.openxmlformats.org/officeDocument/2006/relationships/image" Target="../media/image18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0.png"/><Relationship Id="rId11" Type="http://schemas.openxmlformats.org/officeDocument/2006/relationships/image" Target="../media/image220.png"/><Relationship Id="rId5" Type="http://schemas.openxmlformats.org/officeDocument/2006/relationships/image" Target="../media/image37.png"/><Relationship Id="rId10" Type="http://schemas.openxmlformats.org/officeDocument/2006/relationships/image" Target="../media/image210.png"/><Relationship Id="rId4" Type="http://schemas.openxmlformats.org/officeDocument/2006/relationships/image" Target="../media/image30.png"/><Relationship Id="rId9" Type="http://schemas.openxmlformats.org/officeDocument/2006/relationships/image" Target="../media/image20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31.png"/><Relationship Id="rId7" Type="http://schemas.openxmlformats.org/officeDocument/2006/relationships/image" Target="../media/image2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4" Type="http://schemas.openxmlformats.org/officeDocument/2006/relationships/image" Target="../media/image30.png"/><Relationship Id="rId9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3" Type="http://schemas.openxmlformats.org/officeDocument/2006/relationships/image" Target="../media/image31.png"/><Relationship Id="rId7" Type="http://schemas.openxmlformats.org/officeDocument/2006/relationships/image" Target="../media/image30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37.png"/><Relationship Id="rId10" Type="http://schemas.openxmlformats.org/officeDocument/2006/relationships/image" Target="../media/image330.png"/><Relationship Id="rId4" Type="http://schemas.openxmlformats.org/officeDocument/2006/relationships/image" Target="../media/image30.png"/><Relationship Id="rId9" Type="http://schemas.openxmlformats.org/officeDocument/2006/relationships/image" Target="../media/image32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13" Type="http://schemas.openxmlformats.org/officeDocument/2006/relationships/image" Target="../media/image410.png"/><Relationship Id="rId3" Type="http://schemas.openxmlformats.org/officeDocument/2006/relationships/image" Target="../media/image30.png"/><Relationship Id="rId7" Type="http://schemas.openxmlformats.org/officeDocument/2006/relationships/image" Target="../media/image31.png"/><Relationship Id="rId12" Type="http://schemas.openxmlformats.org/officeDocument/2006/relationships/image" Target="../media/image40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0.png"/><Relationship Id="rId11" Type="http://schemas.openxmlformats.org/officeDocument/2006/relationships/image" Target="../media/image390.png"/><Relationship Id="rId5" Type="http://schemas.openxmlformats.org/officeDocument/2006/relationships/image" Target="../media/image340.png"/><Relationship Id="rId15" Type="http://schemas.openxmlformats.org/officeDocument/2006/relationships/image" Target="../media/image430.png"/><Relationship Id="rId10" Type="http://schemas.openxmlformats.org/officeDocument/2006/relationships/image" Target="../media/image380.png"/><Relationship Id="rId4" Type="http://schemas.openxmlformats.org/officeDocument/2006/relationships/image" Target="../media/image37.png"/><Relationship Id="rId9" Type="http://schemas.openxmlformats.org/officeDocument/2006/relationships/image" Target="../media/image370.png"/><Relationship Id="rId14" Type="http://schemas.openxmlformats.org/officeDocument/2006/relationships/image" Target="../media/image42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50.png"/><Relationship Id="rId10" Type="http://schemas.openxmlformats.org/officeDocument/2006/relationships/image" Target="../media/image42.png"/><Relationship Id="rId4" Type="http://schemas.openxmlformats.org/officeDocument/2006/relationships/image" Target="../media/image37.png"/><Relationship Id="rId9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1.png"/><Relationship Id="rId7" Type="http://schemas.openxmlformats.org/officeDocument/2006/relationships/image" Target="../media/image30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37.png"/><Relationship Id="rId4" Type="http://schemas.openxmlformats.org/officeDocument/2006/relationships/image" Target="../media/image30.png"/><Relationship Id="rId9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File:Standard-lock-key.jpg" TargetMode="External"/><Relationship Id="rId13" Type="http://schemas.openxmlformats.org/officeDocument/2006/relationships/oleObject" Target="../embeddings/oleObject2.bin"/><Relationship Id="rId18" Type="http://schemas.openxmlformats.org/officeDocument/2006/relationships/image" Target="../media/image53.wmf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56.jpeg"/><Relationship Id="rId12" Type="http://schemas.openxmlformats.org/officeDocument/2006/relationships/image" Target="../media/image50.wmf"/><Relationship Id="rId17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2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55.png"/><Relationship Id="rId11" Type="http://schemas.openxmlformats.org/officeDocument/2006/relationships/oleObject" Target="../embeddings/oleObject1.bin"/><Relationship Id="rId5" Type="http://schemas.openxmlformats.org/officeDocument/2006/relationships/image" Target="../media/image30.png"/><Relationship Id="rId15" Type="http://schemas.openxmlformats.org/officeDocument/2006/relationships/oleObject" Target="../embeddings/oleObject3.bin"/><Relationship Id="rId10" Type="http://schemas.openxmlformats.org/officeDocument/2006/relationships/hyperlink" Target="https://openclipart.org/detail/247675/email-server" TargetMode="External"/><Relationship Id="rId19" Type="http://schemas.openxmlformats.org/officeDocument/2006/relationships/image" Target="../media/image560.png"/><Relationship Id="rId4" Type="http://schemas.openxmlformats.org/officeDocument/2006/relationships/image" Target="../media/image54.png"/><Relationship Id="rId9" Type="http://schemas.openxmlformats.org/officeDocument/2006/relationships/image" Target="../media/image57.png"/><Relationship Id="rId14" Type="http://schemas.openxmlformats.org/officeDocument/2006/relationships/image" Target="../media/image51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7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hyperlink" Target="http://en.wikipedia.org/wiki/File:Standard-lock-key.jpg" TargetMode="External"/><Relationship Id="rId4" Type="http://schemas.openxmlformats.org/officeDocument/2006/relationships/image" Target="../media/image56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2.sv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&#61478;%20https:/csrc.nist.gov/glossary/term/authorizat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src.nist.gov/glossary/term/authentication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1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3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1D9A1DF2-0093-44AD-812A-6950BE79B8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59184" y="42754"/>
            <a:ext cx="6984775" cy="792162"/>
          </a:xfrm>
        </p:spPr>
        <p:txBody>
          <a:bodyPr/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/>
              <a:t> NT219- </a:t>
            </a:r>
            <a:r>
              <a:rPr lang="en-US" dirty="0"/>
              <a:t>Cryptography  	</a:t>
            </a:r>
            <a:br>
              <a:rPr lang="en-US" dirty="0"/>
            </a:br>
            <a:endParaRPr lang="en-GB" altLang="en-US" dirty="0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40C80A85-8428-4F04-9DC5-1372080F8C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47744" y="2906149"/>
            <a:ext cx="8496513" cy="1783655"/>
          </a:xfrm>
        </p:spPr>
        <p:txBody>
          <a:bodyPr/>
          <a:lstStyle/>
          <a:p>
            <a:pPr algn="ctr" eaLnBrk="1" hangingPunct="1">
              <a:buNone/>
            </a:pPr>
            <a:r>
              <a:rPr lang="en-GB" altLang="en-US" dirty="0"/>
              <a:t>PhD. Ngoc-Tu Nguyen</a:t>
            </a:r>
          </a:p>
          <a:p>
            <a:pPr algn="ctr" eaLnBrk="1" hangingPunct="1">
              <a:buNone/>
            </a:pPr>
            <a:r>
              <a:rPr lang="en-GB" altLang="en-US" sz="2200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tunn@uit.edu.vn</a:t>
            </a:r>
            <a:endParaRPr lang="en-GB" altLang="en-US" sz="2200" dirty="0">
              <a:solidFill>
                <a:srgbClr val="FF0000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2076DD-4A36-4D39-8891-1036AB868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491" y="1239769"/>
            <a:ext cx="9145017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600" kern="0"/>
              <a:t>Week 13</a:t>
            </a:r>
            <a:r>
              <a:rPr lang="en-GB" altLang="en-US" sz="3600" kern="0"/>
              <a:t>: Cryptography Applications (P1)</a:t>
            </a:r>
            <a:endParaRPr lang="de-DE" altLang="en-US" sz="3600" kern="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8B172C3-4A19-44D7-839F-950EA8B42720}"/>
              </a:ext>
            </a:extLst>
          </p:cNvPr>
          <p:cNvCxnSpPr>
            <a:cxnSpLocks/>
          </p:cNvCxnSpPr>
          <p:nvPr/>
        </p:nvCxnSpPr>
        <p:spPr bwMode="auto">
          <a:xfrm>
            <a:off x="3647729" y="2655658"/>
            <a:ext cx="44076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5">
            <a:extLst>
              <a:ext uri="{FF2B5EF4-FFF2-40B4-BE49-F238E27FC236}">
                <a16:creationId xmlns:a16="http://schemas.microsoft.com/office/drawing/2014/main" id="{0E59C77A-6B5F-4C16-AC16-EC88074B1D7F}"/>
              </a:ext>
            </a:extLst>
          </p:cNvPr>
          <p:cNvSpPr txBox="1">
            <a:spLocks/>
          </p:cNvSpPr>
          <p:nvPr/>
        </p:nvSpPr>
        <p:spPr>
          <a:xfrm>
            <a:off x="1239125" y="-67953"/>
            <a:ext cx="7543800" cy="7477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Authentication and Authorization</a:t>
            </a:r>
            <a:endParaRPr lang="en-US" sz="3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7100486-3BAF-A2E2-A3F3-FF5F3FA10C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35360" y="980728"/>
            <a:ext cx="11737304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5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id="{21B2B756-3139-4267-BD4C-D682831F7678}"/>
              </a:ext>
            </a:extLst>
          </p:cNvPr>
          <p:cNvSpPr txBox="1"/>
          <p:nvPr/>
        </p:nvSpPr>
        <p:spPr>
          <a:xfrm>
            <a:off x="853639" y="989961"/>
            <a:ext cx="4853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rgbClr val="00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Authentication factors</a:t>
            </a:r>
            <a:endParaRPr lang="en-US" sz="2400" b="1" dirty="0">
              <a:solidFill>
                <a:srgbClr val="0033CC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0A5D81-4E2C-4923-B692-4C18B9FC3D08}"/>
              </a:ext>
            </a:extLst>
          </p:cNvPr>
          <p:cNvSpPr/>
          <p:nvPr/>
        </p:nvSpPr>
        <p:spPr>
          <a:xfrm>
            <a:off x="839416" y="1663097"/>
            <a:ext cx="1065718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Knowledge (something the user/node knows)</a:t>
            </a:r>
          </a:p>
          <a:p>
            <a:r>
              <a:rPr lang="en-US" dirty="0">
                <a:solidFill>
                  <a:srgbClr val="800000"/>
                </a:solidFill>
              </a:rPr>
              <a:t>ID, Password, PIN, answers to prearranged questions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Possession (something the user/node has)</a:t>
            </a:r>
          </a:p>
          <a:p>
            <a:r>
              <a:rPr lang="en-US" dirty="0">
                <a:solidFill>
                  <a:srgbClr val="800000"/>
                </a:solidFill>
              </a:rPr>
              <a:t>Smartcard, electronic keycard, physical key, user’s devices, digital certificates, …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Inherence (some physical characteristic of the user/devices)</a:t>
            </a:r>
          </a:p>
          <a:p>
            <a:r>
              <a:rPr lang="en-US" dirty="0">
                <a:solidFill>
                  <a:srgbClr val="800000"/>
                </a:solidFill>
              </a:rPr>
              <a:t>Fingerprint, retina, face</a:t>
            </a:r>
            <a:r>
              <a:rPr lang="en-US" dirty="0">
                <a:solidFill>
                  <a:srgbClr val="8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v</a:t>
            </a:r>
            <a:r>
              <a:rPr lang="en-US" dirty="0">
                <a:solidFill>
                  <a:srgbClr val="800000"/>
                </a:solidFill>
              </a:rPr>
              <a:t>oice pattern, handwriting, typing rhythm, PUFs,…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0E59C77A-6B5F-4C16-AC16-EC88074B1D7F}"/>
              </a:ext>
            </a:extLst>
          </p:cNvPr>
          <p:cNvSpPr txBox="1">
            <a:spLocks/>
          </p:cNvSpPr>
          <p:nvPr/>
        </p:nvSpPr>
        <p:spPr>
          <a:xfrm>
            <a:off x="1415480" y="0"/>
            <a:ext cx="7543800" cy="7477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Authentication</a:t>
            </a:r>
            <a:endParaRPr lang="en-US" sz="3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05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9C2590FE-9CAE-4045-8CEB-386AFF6E5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912" y="1124043"/>
            <a:ext cx="3876675" cy="481012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E3A0E8B-AFA6-456F-A6C8-3AFDAFFE85ED}"/>
              </a:ext>
            </a:extLst>
          </p:cNvPr>
          <p:cNvCxnSpPr/>
          <p:nvPr/>
        </p:nvCxnSpPr>
        <p:spPr>
          <a:xfrm>
            <a:off x="2135078" y="1023551"/>
            <a:ext cx="80211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3D14ACA-CC90-4C8B-93EB-07F5EE641811}"/>
              </a:ext>
            </a:extLst>
          </p:cNvPr>
          <p:cNvSpPr/>
          <p:nvPr/>
        </p:nvSpPr>
        <p:spPr>
          <a:xfrm>
            <a:off x="5410599" y="1024265"/>
            <a:ext cx="492314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00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Certificates-based authentication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D3F1123-F96C-4985-BE9D-10F150E7C9A7}"/>
              </a:ext>
            </a:extLst>
          </p:cNvPr>
          <p:cNvSpPr txBox="1"/>
          <p:nvPr/>
        </p:nvSpPr>
        <p:spPr>
          <a:xfrm>
            <a:off x="6939236" y="2133858"/>
            <a:ext cx="35784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Remote server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C7AA36C-CE95-4AEF-8243-37801206D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7037" y="1940575"/>
            <a:ext cx="628679" cy="7761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159D90-8E92-4593-8C37-BB2B75B924A0}"/>
              </a:ext>
            </a:extLst>
          </p:cNvPr>
          <p:cNvSpPr txBox="1"/>
          <p:nvPr/>
        </p:nvSpPr>
        <p:spPr>
          <a:xfrm>
            <a:off x="6645054" y="2852160"/>
            <a:ext cx="31828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key/ </a:t>
            </a:r>
            <a:r>
              <a:rPr lang="en-US" sz="2200" b="1" dirty="0">
                <a:solidFill>
                  <a:srgbClr val="00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Secret key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041D22-1725-4D87-8B82-87833655AA98}"/>
              </a:ext>
            </a:extLst>
          </p:cNvPr>
          <p:cNvSpPr/>
          <p:nvPr/>
        </p:nvSpPr>
        <p:spPr>
          <a:xfrm>
            <a:off x="6052511" y="3499115"/>
            <a:ext cx="368633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Exchange authentication/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agreement data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C6562B27-FB28-4491-926E-3D6A109F161A}"/>
              </a:ext>
            </a:extLst>
          </p:cNvPr>
          <p:cNvSpPr/>
          <p:nvPr/>
        </p:nvSpPr>
        <p:spPr>
          <a:xfrm>
            <a:off x="7444656" y="3206535"/>
            <a:ext cx="139926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A1688E8-D74A-47DF-A9BD-19610BE05810}"/>
              </a:ext>
            </a:extLst>
          </p:cNvPr>
          <p:cNvSpPr/>
          <p:nvPr/>
        </p:nvSpPr>
        <p:spPr>
          <a:xfrm rot="10800000">
            <a:off x="5410599" y="3099019"/>
            <a:ext cx="108995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B19467-E839-4C68-8E14-C6585ED37AF6}"/>
              </a:ext>
            </a:extLst>
          </p:cNvPr>
          <p:cNvSpPr/>
          <p:nvPr/>
        </p:nvSpPr>
        <p:spPr>
          <a:xfrm>
            <a:off x="5200048" y="2567296"/>
            <a:ext cx="165942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Certificate</a:t>
            </a:r>
            <a:endParaRPr lang="en-US" sz="22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821EA14-62D8-41FC-8DD9-1AECEC84FD41}"/>
              </a:ext>
            </a:extLst>
          </p:cNvPr>
          <p:cNvSpPr/>
          <p:nvPr/>
        </p:nvSpPr>
        <p:spPr>
          <a:xfrm>
            <a:off x="6349452" y="4194564"/>
            <a:ext cx="401494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Combine: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key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 Identity</a:t>
            </a:r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(IP, name,…)</a:t>
            </a:r>
            <a:endParaRPr lang="en-US" sz="2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7C3217-07C1-4450-A3CA-C3DF58E373C0}"/>
              </a:ext>
            </a:extLst>
          </p:cNvPr>
          <p:cNvSpPr txBox="1"/>
          <p:nvPr/>
        </p:nvSpPr>
        <p:spPr>
          <a:xfrm>
            <a:off x="6397861" y="5368605"/>
            <a:ext cx="17331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Trusted CA</a:t>
            </a:r>
            <a:endParaRPr lang="en-US" sz="2200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F974F7-E026-466D-9681-77EFCEBA9962}"/>
              </a:ext>
            </a:extLst>
          </p:cNvPr>
          <p:cNvCxnSpPr>
            <a:cxnSpLocks/>
          </p:cNvCxnSpPr>
          <p:nvPr/>
        </p:nvCxnSpPr>
        <p:spPr>
          <a:xfrm>
            <a:off x="2620940" y="3268160"/>
            <a:ext cx="3701802" cy="14709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ight Brace 20">
            <a:extLst>
              <a:ext uri="{FF2B5EF4-FFF2-40B4-BE49-F238E27FC236}">
                <a16:creationId xmlns:a16="http://schemas.microsoft.com/office/drawing/2014/main" id="{73CA3834-32B7-4CB3-A002-8E10D677E3A7}"/>
              </a:ext>
            </a:extLst>
          </p:cNvPr>
          <p:cNvSpPr/>
          <p:nvPr/>
        </p:nvSpPr>
        <p:spPr>
          <a:xfrm>
            <a:off x="2495258" y="3034744"/>
            <a:ext cx="125683" cy="369332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B46048D-70AF-4A18-AD50-2AFDEC9A28B6}"/>
              </a:ext>
            </a:extLst>
          </p:cNvPr>
          <p:cNvCxnSpPr>
            <a:cxnSpLocks/>
          </p:cNvCxnSpPr>
          <p:nvPr/>
        </p:nvCxnSpPr>
        <p:spPr>
          <a:xfrm>
            <a:off x="3244646" y="2486372"/>
            <a:ext cx="3093517" cy="1791541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ight Brace 53">
            <a:extLst>
              <a:ext uri="{FF2B5EF4-FFF2-40B4-BE49-F238E27FC236}">
                <a16:creationId xmlns:a16="http://schemas.microsoft.com/office/drawing/2014/main" id="{B2CA386F-7BA0-43DD-8576-B76E3712370B}"/>
              </a:ext>
            </a:extLst>
          </p:cNvPr>
          <p:cNvSpPr/>
          <p:nvPr/>
        </p:nvSpPr>
        <p:spPr>
          <a:xfrm>
            <a:off x="3115926" y="2323268"/>
            <a:ext cx="125683" cy="369332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7E12226-71D4-4302-9097-AAC758450E2E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364120" y="2704036"/>
            <a:ext cx="4033740" cy="28800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B3F0AC69-8714-4F35-97F0-4DEAD3DF61F9}"/>
              </a:ext>
            </a:extLst>
          </p:cNvPr>
          <p:cNvSpPr/>
          <p:nvPr/>
        </p:nvSpPr>
        <p:spPr>
          <a:xfrm rot="10800000">
            <a:off x="8199757" y="5402848"/>
            <a:ext cx="317599" cy="430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0EC081D-1F13-4A34-B4C9-DEC01F8EBF45}"/>
              </a:ext>
            </a:extLst>
          </p:cNvPr>
          <p:cNvSpPr/>
          <p:nvPr/>
        </p:nvSpPr>
        <p:spPr>
          <a:xfrm>
            <a:off x="8644614" y="5441251"/>
            <a:ext cx="70403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PKI</a:t>
            </a:r>
            <a:endParaRPr lang="en-US" sz="2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CEB717-AFC5-43D9-933B-FB0E2B397081}"/>
              </a:ext>
            </a:extLst>
          </p:cNvPr>
          <p:cNvSpPr/>
          <p:nvPr/>
        </p:nvSpPr>
        <p:spPr>
          <a:xfrm>
            <a:off x="2660999" y="152607"/>
            <a:ext cx="66697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Authenticate server/resources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21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49" grpId="0"/>
      <p:bldP spid="15" grpId="0"/>
      <p:bldP spid="21" grpId="0" animBg="1"/>
      <p:bldP spid="54" grpId="0" animBg="1"/>
      <p:bldP spid="56" grpId="0" animBg="1"/>
      <p:bldP spid="5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86">
            <a:extLst>
              <a:ext uri="{FF2B5EF4-FFF2-40B4-BE49-F238E27FC236}">
                <a16:creationId xmlns:a16="http://schemas.microsoft.com/office/drawing/2014/main" id="{BDF0B127-7AB6-47AD-86CE-E41E47064A48}"/>
              </a:ext>
            </a:extLst>
          </p:cNvPr>
          <p:cNvGrpSpPr>
            <a:grpSpLocks/>
          </p:cNvGrpSpPr>
          <p:nvPr/>
        </p:nvGrpSpPr>
        <p:grpSpPr bwMode="auto">
          <a:xfrm>
            <a:off x="3143672" y="1228716"/>
            <a:ext cx="6375400" cy="4102100"/>
            <a:chOff x="720" y="789"/>
            <a:chExt cx="4640" cy="3043"/>
          </a:xfrm>
        </p:grpSpPr>
        <p:grpSp>
          <p:nvGrpSpPr>
            <p:cNvPr id="28677" name="Group 3">
              <a:extLst>
                <a:ext uri="{FF2B5EF4-FFF2-40B4-BE49-F238E27FC236}">
                  <a16:creationId xmlns:a16="http://schemas.microsoft.com/office/drawing/2014/main" id="{B7C60D42-18ED-49EF-AAFC-1F835D12597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20" y="960"/>
              <a:ext cx="422" cy="284"/>
              <a:chOff x="4560" y="2016"/>
              <a:chExt cx="816" cy="912"/>
            </a:xfrm>
          </p:grpSpPr>
          <p:sp>
            <p:nvSpPr>
              <p:cNvPr id="102404" name="Rectangle 4">
                <a:extLst>
                  <a:ext uri="{FF2B5EF4-FFF2-40B4-BE49-F238E27FC236}">
                    <a16:creationId xmlns:a16="http://schemas.microsoft.com/office/drawing/2014/main" id="{54A3ADD1-C901-4910-AC2E-05A76C8C385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560" y="2015"/>
                <a:ext cx="815" cy="908"/>
              </a:xfrm>
              <a:prstGeom prst="rect">
                <a:avLst/>
              </a:prstGeom>
              <a:gradFill rotWithShape="0">
                <a:gsLst>
                  <a:gs pos="0">
                    <a:srgbClr val="FF99CC">
                      <a:gamma/>
                      <a:tint val="0"/>
                      <a:invGamma/>
                    </a:srgbClr>
                  </a:gs>
                  <a:gs pos="100000">
                    <a:srgbClr val="FF99CC"/>
                  </a:gs>
                </a:gsLst>
                <a:path path="shape">
                  <a:fillToRect l="50000" t="50000" r="50000" b="50000"/>
                </a:path>
              </a:gra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99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8756" name="Rectangle 5">
                <a:extLst>
                  <a:ext uri="{FF2B5EF4-FFF2-40B4-BE49-F238E27FC236}">
                    <a16:creationId xmlns:a16="http://schemas.microsoft.com/office/drawing/2014/main" id="{DF98FFEA-F187-49F5-AEE9-3B2B0D647C7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560" y="2016"/>
                <a:ext cx="816" cy="912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99CC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lvl1pPr>
                  <a:defRPr sz="36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6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6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6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6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•"/>
                  <a:defRPr sz="36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•"/>
                  <a:defRPr sz="36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•"/>
                  <a:defRPr sz="36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•"/>
                  <a:defRPr sz="36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GB" altLang="en-US" sz="2000" b="1">
                    <a:solidFill>
                      <a:schemeClr val="tx1"/>
                    </a:solidFill>
                    <a:latin typeface="Arial" panose="020B0604020202020204" pitchFamily="34" charset="0"/>
                  </a:rPr>
                  <a:t>CA</a:t>
                </a:r>
              </a:p>
            </p:txBody>
          </p:sp>
        </p:grpSp>
        <p:grpSp>
          <p:nvGrpSpPr>
            <p:cNvPr id="28678" name="Group 6">
              <a:extLst>
                <a:ext uri="{FF2B5EF4-FFF2-40B4-BE49-F238E27FC236}">
                  <a16:creationId xmlns:a16="http://schemas.microsoft.com/office/drawing/2014/main" id="{B576BB9B-A19C-43C2-8D28-9EAD8ED2F5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4" y="960"/>
              <a:ext cx="1046" cy="1580"/>
              <a:chOff x="2192" y="1056"/>
              <a:chExt cx="1046" cy="1580"/>
            </a:xfrm>
          </p:grpSpPr>
          <p:sp>
            <p:nvSpPr>
              <p:cNvPr id="102407" name="Line 7">
                <a:extLst>
                  <a:ext uri="{FF2B5EF4-FFF2-40B4-BE49-F238E27FC236}">
                    <a16:creationId xmlns:a16="http://schemas.microsoft.com/office/drawing/2014/main" id="{038C4717-5146-4177-A5A4-31FAF8A1AA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84" y="1824"/>
                <a:ext cx="384" cy="624"/>
              </a:xfrm>
              <a:prstGeom prst="line">
                <a:avLst/>
              </a:prstGeom>
              <a:noFill/>
              <a:ln w="76200">
                <a:solidFill>
                  <a:srgbClr val="0099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408" name="Line 8">
                <a:extLst>
                  <a:ext uri="{FF2B5EF4-FFF2-40B4-BE49-F238E27FC236}">
                    <a16:creationId xmlns:a16="http://schemas.microsoft.com/office/drawing/2014/main" id="{C1B81F04-57A2-4858-BC21-A6015C1028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23" y="1824"/>
                <a:ext cx="334" cy="577"/>
              </a:xfrm>
              <a:prstGeom prst="line">
                <a:avLst/>
              </a:prstGeom>
              <a:noFill/>
              <a:ln w="76200">
                <a:solidFill>
                  <a:srgbClr val="0099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409" name="Line 9">
                <a:extLst>
                  <a:ext uri="{FF2B5EF4-FFF2-40B4-BE49-F238E27FC236}">
                    <a16:creationId xmlns:a16="http://schemas.microsoft.com/office/drawing/2014/main" id="{25FD8B3A-1CB0-4524-B1FD-350CF464D7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8" y="1198"/>
                <a:ext cx="0" cy="624"/>
              </a:xfrm>
              <a:prstGeom prst="line">
                <a:avLst/>
              </a:prstGeom>
              <a:noFill/>
              <a:ln w="76200">
                <a:solidFill>
                  <a:srgbClr val="0099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28743" name="Group 10">
                <a:extLst>
                  <a:ext uri="{FF2B5EF4-FFF2-40B4-BE49-F238E27FC236}">
                    <a16:creationId xmlns:a16="http://schemas.microsoft.com/office/drawing/2014/main" id="{054D085D-3A90-4D96-AC5C-245154FD759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528" y="1056"/>
                <a:ext cx="422" cy="284"/>
                <a:chOff x="4560" y="2016"/>
                <a:chExt cx="816" cy="912"/>
              </a:xfrm>
            </p:grpSpPr>
            <p:sp>
              <p:nvSpPr>
                <p:cNvPr id="102411" name="Rectangle 11">
                  <a:extLst>
                    <a:ext uri="{FF2B5EF4-FFF2-40B4-BE49-F238E27FC236}">
                      <a16:creationId xmlns:a16="http://schemas.microsoft.com/office/drawing/2014/main" id="{90508506-2ADC-451D-9864-3192B770945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561" y="2015"/>
                  <a:ext cx="815" cy="908"/>
                </a:xfrm>
                <a:prstGeom prst="rect">
                  <a:avLst/>
                </a:prstGeom>
                <a:gradFill rotWithShape="0">
                  <a:gsLst>
                    <a:gs pos="0">
                      <a:srgbClr val="FF99CC">
                        <a:gamma/>
                        <a:tint val="0"/>
                        <a:invGamma/>
                      </a:srgbClr>
                    </a:gs>
                    <a:gs pos="100000">
                      <a:srgbClr val="FF99CC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FF99CC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754" name="Rectangle 12">
                  <a:extLst>
                    <a:ext uri="{FF2B5EF4-FFF2-40B4-BE49-F238E27FC236}">
                      <a16:creationId xmlns:a16="http://schemas.microsoft.com/office/drawing/2014/main" id="{71AD65FB-674D-41AB-825D-FAAEA702F6D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560" y="2016"/>
                  <a:ext cx="816" cy="912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99CC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•"/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•"/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•"/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•"/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2000" b="1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CA</a:t>
                  </a:r>
                </a:p>
              </p:txBody>
            </p:sp>
          </p:grpSp>
          <p:grpSp>
            <p:nvGrpSpPr>
              <p:cNvPr id="28744" name="Group 13">
                <a:extLst>
                  <a:ext uri="{FF2B5EF4-FFF2-40B4-BE49-F238E27FC236}">
                    <a16:creationId xmlns:a16="http://schemas.microsoft.com/office/drawing/2014/main" id="{DF97FE90-84A3-478E-B072-7C00FB2FF8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528" y="1680"/>
                <a:ext cx="422" cy="284"/>
                <a:chOff x="4560" y="2016"/>
                <a:chExt cx="816" cy="912"/>
              </a:xfrm>
            </p:grpSpPr>
            <p:sp>
              <p:nvSpPr>
                <p:cNvPr id="102414" name="Rectangle 14">
                  <a:extLst>
                    <a:ext uri="{FF2B5EF4-FFF2-40B4-BE49-F238E27FC236}">
                      <a16:creationId xmlns:a16="http://schemas.microsoft.com/office/drawing/2014/main" id="{056C15DD-901A-496E-B4B6-6721F80997A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561" y="2016"/>
                  <a:ext cx="815" cy="911"/>
                </a:xfrm>
                <a:prstGeom prst="rect">
                  <a:avLst/>
                </a:prstGeom>
                <a:gradFill rotWithShape="0">
                  <a:gsLst>
                    <a:gs pos="0">
                      <a:srgbClr val="FF99CC">
                        <a:gamma/>
                        <a:tint val="0"/>
                        <a:invGamma/>
                      </a:srgbClr>
                    </a:gs>
                    <a:gs pos="100000">
                      <a:srgbClr val="FF99CC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FF99CC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752" name="Rectangle 15">
                  <a:extLst>
                    <a:ext uri="{FF2B5EF4-FFF2-40B4-BE49-F238E27FC236}">
                      <a16:creationId xmlns:a16="http://schemas.microsoft.com/office/drawing/2014/main" id="{F7CAAB2D-CC08-457F-9271-CC99391F25C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560" y="2016"/>
                  <a:ext cx="816" cy="912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99CC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•"/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•"/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•"/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•"/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2000" b="1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CA</a:t>
                  </a:r>
                </a:p>
              </p:txBody>
            </p:sp>
          </p:grpSp>
          <p:grpSp>
            <p:nvGrpSpPr>
              <p:cNvPr id="28745" name="Group 16">
                <a:extLst>
                  <a:ext uri="{FF2B5EF4-FFF2-40B4-BE49-F238E27FC236}">
                    <a16:creationId xmlns:a16="http://schemas.microsoft.com/office/drawing/2014/main" id="{DE79C815-4959-4A2E-A4B2-D59F57BDD96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192" y="2352"/>
                <a:ext cx="422" cy="284"/>
                <a:chOff x="4560" y="2016"/>
                <a:chExt cx="816" cy="912"/>
              </a:xfrm>
            </p:grpSpPr>
            <p:sp>
              <p:nvSpPr>
                <p:cNvPr id="102417" name="Rectangle 17">
                  <a:extLst>
                    <a:ext uri="{FF2B5EF4-FFF2-40B4-BE49-F238E27FC236}">
                      <a16:creationId xmlns:a16="http://schemas.microsoft.com/office/drawing/2014/main" id="{21CF9E14-412F-4DAC-B5ED-6AA907946DB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561" y="2017"/>
                  <a:ext cx="815" cy="911"/>
                </a:xfrm>
                <a:prstGeom prst="rect">
                  <a:avLst/>
                </a:prstGeom>
                <a:gradFill rotWithShape="0">
                  <a:gsLst>
                    <a:gs pos="0">
                      <a:srgbClr val="99CCFF">
                        <a:gamma/>
                        <a:tint val="42353"/>
                        <a:invGamma/>
                      </a:srgbClr>
                    </a:gs>
                    <a:gs pos="100000">
                      <a:srgbClr val="99CCFF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99CCFF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750" name="Rectangle 18">
                  <a:extLst>
                    <a:ext uri="{FF2B5EF4-FFF2-40B4-BE49-F238E27FC236}">
                      <a16:creationId xmlns:a16="http://schemas.microsoft.com/office/drawing/2014/main" id="{EBCAB312-566F-43FB-ADDC-FDF51968C8D4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560" y="2016"/>
                  <a:ext cx="816" cy="912"/>
                </a:xfrm>
                <a:prstGeom prst="rect">
                  <a:avLst/>
                </a:prstGeom>
                <a:gradFill rotWithShape="0">
                  <a:gsLst>
                    <a:gs pos="0">
                      <a:srgbClr val="D4E9FF"/>
                    </a:gs>
                    <a:gs pos="100000">
                      <a:srgbClr val="99CCFF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•"/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•"/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•"/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•"/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2000" b="1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RA</a:t>
                  </a:r>
                </a:p>
              </p:txBody>
            </p:sp>
          </p:grpSp>
          <p:grpSp>
            <p:nvGrpSpPr>
              <p:cNvPr id="28746" name="Group 19">
                <a:extLst>
                  <a:ext uri="{FF2B5EF4-FFF2-40B4-BE49-F238E27FC236}">
                    <a16:creationId xmlns:a16="http://schemas.microsoft.com/office/drawing/2014/main" id="{FDF64516-0632-4621-B90E-C597B002233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816" y="2352"/>
                <a:ext cx="422" cy="284"/>
                <a:chOff x="4560" y="2016"/>
                <a:chExt cx="816" cy="912"/>
              </a:xfrm>
            </p:grpSpPr>
            <p:sp>
              <p:nvSpPr>
                <p:cNvPr id="102420" name="Rectangle 20">
                  <a:extLst>
                    <a:ext uri="{FF2B5EF4-FFF2-40B4-BE49-F238E27FC236}">
                      <a16:creationId xmlns:a16="http://schemas.microsoft.com/office/drawing/2014/main" id="{5CFDBF8E-AC00-4858-9DCE-534AEF7FB94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561" y="2017"/>
                  <a:ext cx="815" cy="911"/>
                </a:xfrm>
                <a:prstGeom prst="rect">
                  <a:avLst/>
                </a:prstGeom>
                <a:gradFill rotWithShape="0">
                  <a:gsLst>
                    <a:gs pos="0">
                      <a:srgbClr val="99CCFF">
                        <a:gamma/>
                        <a:tint val="42353"/>
                        <a:invGamma/>
                      </a:srgbClr>
                    </a:gs>
                    <a:gs pos="100000">
                      <a:srgbClr val="99CCFF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99CCFF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748" name="Rectangle 21">
                  <a:extLst>
                    <a:ext uri="{FF2B5EF4-FFF2-40B4-BE49-F238E27FC236}">
                      <a16:creationId xmlns:a16="http://schemas.microsoft.com/office/drawing/2014/main" id="{26686AF9-F2C6-4F42-B1AF-45D0982974A3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560" y="2016"/>
                  <a:ext cx="816" cy="912"/>
                </a:xfrm>
                <a:prstGeom prst="rect">
                  <a:avLst/>
                </a:prstGeom>
                <a:gradFill rotWithShape="0">
                  <a:gsLst>
                    <a:gs pos="0">
                      <a:srgbClr val="D4E9FF"/>
                    </a:gs>
                    <a:gs pos="100000">
                      <a:srgbClr val="99CCFF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•"/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•"/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•"/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•"/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2000" b="1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RA</a:t>
                  </a:r>
                </a:p>
              </p:txBody>
            </p:sp>
          </p:grpSp>
        </p:grpSp>
        <p:grpSp>
          <p:nvGrpSpPr>
            <p:cNvPr id="28679" name="Group 23">
              <a:extLst>
                <a:ext uri="{FF2B5EF4-FFF2-40B4-BE49-F238E27FC236}">
                  <a16:creationId xmlns:a16="http://schemas.microsoft.com/office/drawing/2014/main" id="{A8F41F37-68D0-4BA3-B764-ED90DD5510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960"/>
              <a:ext cx="422" cy="908"/>
              <a:chOff x="1808" y="1056"/>
              <a:chExt cx="422" cy="908"/>
            </a:xfrm>
          </p:grpSpPr>
          <p:sp>
            <p:nvSpPr>
              <p:cNvPr id="102424" name="Line 24">
                <a:extLst>
                  <a:ext uri="{FF2B5EF4-FFF2-40B4-BE49-F238E27FC236}">
                    <a16:creationId xmlns:a16="http://schemas.microsoft.com/office/drawing/2014/main" id="{C617E13C-835E-468D-AD72-8E7C0B79B4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48" y="1198"/>
                <a:ext cx="0" cy="669"/>
              </a:xfrm>
              <a:prstGeom prst="line">
                <a:avLst/>
              </a:prstGeom>
              <a:noFill/>
              <a:ln w="76200">
                <a:solidFill>
                  <a:srgbClr val="0099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28734" name="Group 25">
                <a:extLst>
                  <a:ext uri="{FF2B5EF4-FFF2-40B4-BE49-F238E27FC236}">
                    <a16:creationId xmlns:a16="http://schemas.microsoft.com/office/drawing/2014/main" id="{F46F0D0A-26FD-4068-882D-32D40DFFF22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808" y="1056"/>
                <a:ext cx="422" cy="284"/>
                <a:chOff x="4560" y="2016"/>
                <a:chExt cx="816" cy="912"/>
              </a:xfrm>
            </p:grpSpPr>
            <p:sp>
              <p:nvSpPr>
                <p:cNvPr id="102426" name="Rectangle 26">
                  <a:extLst>
                    <a:ext uri="{FF2B5EF4-FFF2-40B4-BE49-F238E27FC236}">
                      <a16:creationId xmlns:a16="http://schemas.microsoft.com/office/drawing/2014/main" id="{FF424AAF-0443-42A7-A03E-C0FA011EFAF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560" y="2015"/>
                  <a:ext cx="815" cy="908"/>
                </a:xfrm>
                <a:prstGeom prst="rect">
                  <a:avLst/>
                </a:prstGeom>
                <a:gradFill rotWithShape="0">
                  <a:gsLst>
                    <a:gs pos="0">
                      <a:srgbClr val="FF99CC">
                        <a:gamma/>
                        <a:tint val="0"/>
                        <a:invGamma/>
                      </a:srgbClr>
                    </a:gs>
                    <a:gs pos="100000">
                      <a:srgbClr val="FF99CC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FF99CC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739" name="Rectangle 27">
                  <a:extLst>
                    <a:ext uri="{FF2B5EF4-FFF2-40B4-BE49-F238E27FC236}">
                      <a16:creationId xmlns:a16="http://schemas.microsoft.com/office/drawing/2014/main" id="{E64EDA1D-0A90-46F3-94F8-06E2E8A7030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560" y="2016"/>
                  <a:ext cx="816" cy="912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99CC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•"/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•"/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•"/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•"/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2000" b="1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CA</a:t>
                  </a:r>
                </a:p>
              </p:txBody>
            </p:sp>
          </p:grpSp>
          <p:grpSp>
            <p:nvGrpSpPr>
              <p:cNvPr id="28735" name="Group 28">
                <a:extLst>
                  <a:ext uri="{FF2B5EF4-FFF2-40B4-BE49-F238E27FC236}">
                    <a16:creationId xmlns:a16="http://schemas.microsoft.com/office/drawing/2014/main" id="{0038EC32-5263-4CCC-9EAF-2B6B1B0ECFE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808" y="1680"/>
                <a:ext cx="422" cy="284"/>
                <a:chOff x="4560" y="2016"/>
                <a:chExt cx="816" cy="912"/>
              </a:xfrm>
            </p:grpSpPr>
            <p:sp>
              <p:nvSpPr>
                <p:cNvPr id="102429" name="Rectangle 29">
                  <a:extLst>
                    <a:ext uri="{FF2B5EF4-FFF2-40B4-BE49-F238E27FC236}">
                      <a16:creationId xmlns:a16="http://schemas.microsoft.com/office/drawing/2014/main" id="{5068E54C-8334-43DB-B949-7D504C52F41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560" y="2016"/>
                  <a:ext cx="815" cy="911"/>
                </a:xfrm>
                <a:prstGeom prst="rect">
                  <a:avLst/>
                </a:prstGeom>
                <a:gradFill rotWithShape="0">
                  <a:gsLst>
                    <a:gs pos="0">
                      <a:srgbClr val="99CCFF">
                        <a:gamma/>
                        <a:tint val="42353"/>
                        <a:invGamma/>
                      </a:srgbClr>
                    </a:gs>
                    <a:gs pos="100000">
                      <a:srgbClr val="99CCFF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99CCFF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737" name="Rectangle 30">
                  <a:extLst>
                    <a:ext uri="{FF2B5EF4-FFF2-40B4-BE49-F238E27FC236}">
                      <a16:creationId xmlns:a16="http://schemas.microsoft.com/office/drawing/2014/main" id="{5B37AB56-8126-4CD9-8610-FC3FFD5DE49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560" y="2016"/>
                  <a:ext cx="816" cy="912"/>
                </a:xfrm>
                <a:prstGeom prst="rect">
                  <a:avLst/>
                </a:prstGeom>
                <a:gradFill rotWithShape="0">
                  <a:gsLst>
                    <a:gs pos="0">
                      <a:srgbClr val="D4E9FF"/>
                    </a:gs>
                    <a:gs pos="100000">
                      <a:srgbClr val="99CCFF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•"/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•"/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•"/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•"/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2000" b="1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RA</a:t>
                  </a:r>
                </a:p>
              </p:txBody>
            </p:sp>
          </p:grpSp>
        </p:grpSp>
        <p:grpSp>
          <p:nvGrpSpPr>
            <p:cNvPr id="28680" name="Group 31">
              <a:extLst>
                <a:ext uri="{FF2B5EF4-FFF2-40B4-BE49-F238E27FC236}">
                  <a16:creationId xmlns:a16="http://schemas.microsoft.com/office/drawing/2014/main" id="{824F0DAD-03DE-4E4F-B2E8-8188321D95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960"/>
              <a:ext cx="992" cy="2872"/>
              <a:chOff x="4738" y="1036"/>
              <a:chExt cx="992" cy="2872"/>
            </a:xfrm>
          </p:grpSpPr>
          <p:sp>
            <p:nvSpPr>
              <p:cNvPr id="102432" name="Line 32">
                <a:extLst>
                  <a:ext uri="{FF2B5EF4-FFF2-40B4-BE49-F238E27FC236}">
                    <a16:creationId xmlns:a16="http://schemas.microsoft.com/office/drawing/2014/main" id="{8CDF6993-C6E5-4974-8008-450AC3AE3D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3" y="1176"/>
                <a:ext cx="593" cy="1"/>
              </a:xfrm>
              <a:prstGeom prst="line">
                <a:avLst/>
              </a:prstGeom>
              <a:noFill/>
              <a:ln w="76200">
                <a:solidFill>
                  <a:srgbClr val="0099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28714" name="Group 33">
                <a:extLst>
                  <a:ext uri="{FF2B5EF4-FFF2-40B4-BE49-F238E27FC236}">
                    <a16:creationId xmlns:a16="http://schemas.microsoft.com/office/drawing/2014/main" id="{6E8A52C6-6043-44C2-8942-97892C061D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8" y="1036"/>
                <a:ext cx="992" cy="2872"/>
                <a:chOff x="4738" y="1036"/>
                <a:chExt cx="992" cy="2872"/>
              </a:xfrm>
            </p:grpSpPr>
            <p:grpSp>
              <p:nvGrpSpPr>
                <p:cNvPr id="28715" name="Group 34">
                  <a:extLst>
                    <a:ext uri="{FF2B5EF4-FFF2-40B4-BE49-F238E27FC236}">
                      <a16:creationId xmlns:a16="http://schemas.microsoft.com/office/drawing/2014/main" id="{FFF6768A-4570-4A93-988D-172B0670BD4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5330" y="3633"/>
                  <a:ext cx="400" cy="275"/>
                  <a:chOff x="4560" y="2016"/>
                  <a:chExt cx="816" cy="912"/>
                </a:xfrm>
              </p:grpSpPr>
              <p:sp>
                <p:nvSpPr>
                  <p:cNvPr id="102435" name="Rectangle 35">
                    <a:extLst>
                      <a:ext uri="{FF2B5EF4-FFF2-40B4-BE49-F238E27FC236}">
                        <a16:creationId xmlns:a16="http://schemas.microsoft.com/office/drawing/2014/main" id="{91F00429-904F-4433-ADBC-403AE446DB6A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560" y="1999"/>
                    <a:ext cx="816" cy="929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00FF99">
                          <a:gamma/>
                          <a:tint val="39216"/>
                          <a:invGamma/>
                        </a:srgbClr>
                      </a:gs>
                      <a:gs pos="100000">
                        <a:srgbClr val="00FF99"/>
                      </a:gs>
                    </a:gsLst>
                    <a:path path="shape">
                      <a:fillToRect l="50000" t="50000" r="50000" b="50000"/>
                    </a:path>
                  </a:gradFill>
                  <a:ln w="12700">
                    <a:miter lim="800000"/>
                    <a:headEnd type="none" w="sm" len="sm"/>
                    <a:tailEnd type="none" w="sm" len="sm"/>
                  </a:ln>
                  <a:effectLst/>
                  <a:scene3d>
                    <a:camera prst="legacyObliqueTopLeft"/>
                    <a:lightRig rig="legacyFlat3" dir="b"/>
                  </a:scene3d>
                  <a:sp3d extrusionH="430200" prstMaterial="legacyMatte">
                    <a:bevelT w="13500" h="13500" prst="angle"/>
                    <a:bevelB w="13500" h="13500" prst="angle"/>
                    <a:extrusionClr>
                      <a:srgbClr val="00FF99"/>
                    </a:extrusionClr>
                  </a:sp3d>
                </p:spPr>
                <p:txBody>
                  <a:bodyPr wrap="none" anchor="ctr">
                    <a:flatTx/>
                  </a:bodyPr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8732" name="Rectangle 36">
                    <a:extLst>
                      <a:ext uri="{FF2B5EF4-FFF2-40B4-BE49-F238E27FC236}">
                        <a16:creationId xmlns:a16="http://schemas.microsoft.com/office/drawing/2014/main" id="{6C3E425F-5962-47F8-BA24-4F62CA56654A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560" y="2016"/>
                    <a:ext cx="816" cy="912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9BFFD7"/>
                      </a:gs>
                      <a:gs pos="100000">
                        <a:srgbClr val="00FF99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miter lim="800000"/>
                    <a:headEnd/>
                    <a:tailEnd/>
                  </a:ln>
                  <a:scene3d>
                    <a:camera prst="legacyObliqueTopLeft"/>
                    <a:lightRig rig="legacyFlat3" dir="b"/>
                  </a:scene3d>
                  <a:sp3d extrusionH="430200" prstMaterial="legacyMatte">
                    <a:bevelT w="13500" h="13500" prst="angle"/>
                    <a:bevelB w="13500" h="13500" prst="angle"/>
                    <a:extrusionClr>
                      <a:srgbClr val="00FF99"/>
                    </a:extrusionClr>
                    <a:contourClr>
                      <a:srgbClr val="9BFFD7"/>
                    </a:contourClr>
                  </a:sp3d>
                </p:spPr>
                <p:txBody>
                  <a:bodyPr wrap="none" anchor="ctr">
                    <a:flatTx/>
                  </a:bodyPr>
                  <a:lstStyle>
                    <a:lvl1pPr>
                      <a:defRPr sz="36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36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36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36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36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•"/>
                      <a:defRPr sz="36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•"/>
                      <a:defRPr sz="36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•"/>
                      <a:defRPr sz="36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•"/>
                      <a:defRPr sz="36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GB" altLang="en-US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rPr>
                      <a:t>LRA</a:t>
                    </a:r>
                  </a:p>
                </p:txBody>
              </p:sp>
            </p:grpSp>
            <p:grpSp>
              <p:nvGrpSpPr>
                <p:cNvPr id="28716" name="Group 37">
                  <a:extLst>
                    <a:ext uri="{FF2B5EF4-FFF2-40B4-BE49-F238E27FC236}">
                      <a16:creationId xmlns:a16="http://schemas.microsoft.com/office/drawing/2014/main" id="{7B7C4E42-8A79-4964-B80B-6E8A62D4D88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738" y="3633"/>
                  <a:ext cx="401" cy="275"/>
                  <a:chOff x="4560" y="2016"/>
                  <a:chExt cx="816" cy="912"/>
                </a:xfrm>
              </p:grpSpPr>
              <p:sp>
                <p:nvSpPr>
                  <p:cNvPr id="102438" name="Rectangle 38">
                    <a:extLst>
                      <a:ext uri="{FF2B5EF4-FFF2-40B4-BE49-F238E27FC236}">
                        <a16:creationId xmlns:a16="http://schemas.microsoft.com/office/drawing/2014/main" id="{7959FA5B-FA4C-4FD8-BD0C-C87B213E87ED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559" y="1999"/>
                    <a:ext cx="816" cy="929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00FF99">
                          <a:gamma/>
                          <a:tint val="39216"/>
                          <a:invGamma/>
                        </a:srgbClr>
                      </a:gs>
                      <a:gs pos="100000">
                        <a:srgbClr val="00FF99"/>
                      </a:gs>
                    </a:gsLst>
                    <a:path path="shape">
                      <a:fillToRect l="50000" t="50000" r="50000" b="50000"/>
                    </a:path>
                  </a:gradFill>
                  <a:ln w="12700">
                    <a:miter lim="800000"/>
                    <a:headEnd type="none" w="sm" len="sm"/>
                    <a:tailEnd type="none" w="sm" len="sm"/>
                  </a:ln>
                  <a:effectLst/>
                  <a:scene3d>
                    <a:camera prst="legacyObliqueTopLeft"/>
                    <a:lightRig rig="legacyFlat3" dir="b"/>
                  </a:scene3d>
                  <a:sp3d extrusionH="430200" prstMaterial="legacyMatte">
                    <a:bevelT w="13500" h="13500" prst="angle"/>
                    <a:bevelB w="13500" h="13500" prst="angle"/>
                    <a:extrusionClr>
                      <a:srgbClr val="00FF99"/>
                    </a:extrusionClr>
                  </a:sp3d>
                </p:spPr>
                <p:txBody>
                  <a:bodyPr wrap="none" anchor="ctr">
                    <a:flatTx/>
                  </a:bodyPr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8730" name="Rectangle 39">
                    <a:extLst>
                      <a:ext uri="{FF2B5EF4-FFF2-40B4-BE49-F238E27FC236}">
                        <a16:creationId xmlns:a16="http://schemas.microsoft.com/office/drawing/2014/main" id="{E9812DDF-BCCA-48AD-89F5-3128C9C8DBA0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560" y="2016"/>
                    <a:ext cx="816" cy="912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9BFFD7"/>
                      </a:gs>
                      <a:gs pos="100000">
                        <a:srgbClr val="00FF99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miter lim="800000"/>
                    <a:headEnd/>
                    <a:tailEnd/>
                  </a:ln>
                  <a:scene3d>
                    <a:camera prst="legacyObliqueTopLeft"/>
                    <a:lightRig rig="legacyFlat3" dir="b"/>
                  </a:scene3d>
                  <a:sp3d extrusionH="430200" prstMaterial="legacyMatte">
                    <a:bevelT w="13500" h="13500" prst="angle"/>
                    <a:bevelB w="13500" h="13500" prst="angle"/>
                    <a:extrusionClr>
                      <a:srgbClr val="00FF99"/>
                    </a:extrusionClr>
                    <a:contourClr>
                      <a:srgbClr val="9BFFD7"/>
                    </a:contourClr>
                  </a:sp3d>
                </p:spPr>
                <p:txBody>
                  <a:bodyPr wrap="none" anchor="ctr">
                    <a:flatTx/>
                  </a:bodyPr>
                  <a:lstStyle>
                    <a:lvl1pPr>
                      <a:defRPr sz="36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36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36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36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36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•"/>
                      <a:defRPr sz="36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•"/>
                      <a:defRPr sz="36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•"/>
                      <a:defRPr sz="36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•"/>
                      <a:defRPr sz="36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GB" altLang="en-US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rPr>
                      <a:t>LRA</a:t>
                    </a:r>
                  </a:p>
                </p:txBody>
              </p:sp>
            </p:grpSp>
            <p:sp>
              <p:nvSpPr>
                <p:cNvPr id="102440" name="Line 40">
                  <a:extLst>
                    <a:ext uri="{FF2B5EF4-FFF2-40B4-BE49-F238E27FC236}">
                      <a16:creationId xmlns:a16="http://schemas.microsoft.com/office/drawing/2014/main" id="{2E5F609F-0AD3-4EA8-A803-78D10D5510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34" y="3015"/>
                  <a:ext cx="237" cy="544"/>
                </a:xfrm>
                <a:prstGeom prst="line">
                  <a:avLst/>
                </a:prstGeom>
                <a:noFill/>
                <a:ln w="76200">
                  <a:solidFill>
                    <a:srgbClr val="0099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2441" name="Line 41">
                  <a:extLst>
                    <a:ext uri="{FF2B5EF4-FFF2-40B4-BE49-F238E27FC236}">
                      <a16:creationId xmlns:a16="http://schemas.microsoft.com/office/drawing/2014/main" id="{8CE2D551-AB22-4BAC-A615-384302BAE4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905" y="3022"/>
                  <a:ext cx="314" cy="544"/>
                </a:xfrm>
                <a:prstGeom prst="line">
                  <a:avLst/>
                </a:prstGeom>
                <a:noFill/>
                <a:ln w="76200">
                  <a:solidFill>
                    <a:srgbClr val="0099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2442" name="Line 42">
                  <a:extLst>
                    <a:ext uri="{FF2B5EF4-FFF2-40B4-BE49-F238E27FC236}">
                      <a16:creationId xmlns:a16="http://schemas.microsoft.com/office/drawing/2014/main" id="{956B4C4D-DA23-4CA8-B745-6467ADDED5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34" y="1176"/>
                  <a:ext cx="0" cy="1855"/>
                </a:xfrm>
                <a:prstGeom prst="line">
                  <a:avLst/>
                </a:prstGeom>
                <a:noFill/>
                <a:ln w="76200">
                  <a:solidFill>
                    <a:srgbClr val="0099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grpSp>
              <p:nvGrpSpPr>
                <p:cNvPr id="28720" name="Group 43">
                  <a:extLst>
                    <a:ext uri="{FF2B5EF4-FFF2-40B4-BE49-F238E27FC236}">
                      <a16:creationId xmlns:a16="http://schemas.microsoft.com/office/drawing/2014/main" id="{CD9BE455-EA87-4E18-85BF-5629A3B0841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5057" y="1036"/>
                  <a:ext cx="401" cy="275"/>
                  <a:chOff x="4560" y="2016"/>
                  <a:chExt cx="816" cy="912"/>
                </a:xfrm>
              </p:grpSpPr>
              <p:sp>
                <p:nvSpPr>
                  <p:cNvPr id="102444" name="Rectangle 44">
                    <a:extLst>
                      <a:ext uri="{FF2B5EF4-FFF2-40B4-BE49-F238E27FC236}">
                        <a16:creationId xmlns:a16="http://schemas.microsoft.com/office/drawing/2014/main" id="{E77F3387-ED7E-419B-92F7-D373B7E94B9B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559" y="2015"/>
                    <a:ext cx="816" cy="914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FF99CC">
                          <a:gamma/>
                          <a:tint val="0"/>
                          <a:invGamma/>
                        </a:srgbClr>
                      </a:gs>
                      <a:gs pos="100000">
                        <a:srgbClr val="FF99CC"/>
                      </a:gs>
                    </a:gsLst>
                    <a:path path="shape">
                      <a:fillToRect l="50000" t="50000" r="50000" b="50000"/>
                    </a:path>
                  </a:gradFill>
                  <a:ln w="12700">
                    <a:miter lim="800000"/>
                    <a:headEnd type="none" w="sm" len="sm"/>
                    <a:tailEnd type="none" w="sm" len="sm"/>
                  </a:ln>
                  <a:effectLst/>
                  <a:scene3d>
                    <a:camera prst="legacyObliqueTopLeft"/>
                    <a:lightRig rig="legacyFlat3" dir="b"/>
                  </a:scene3d>
                  <a:sp3d extrusionH="430200" prstMaterial="legacyMatte">
                    <a:bevelT w="13500" h="13500" prst="angle"/>
                    <a:bevelB w="13500" h="13500" prst="angle"/>
                    <a:extrusionClr>
                      <a:srgbClr val="FF99CC"/>
                    </a:extrusionClr>
                  </a:sp3d>
                </p:spPr>
                <p:txBody>
                  <a:bodyPr wrap="none" anchor="ctr">
                    <a:flatTx/>
                  </a:bodyPr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8728" name="Rectangle 45">
                    <a:extLst>
                      <a:ext uri="{FF2B5EF4-FFF2-40B4-BE49-F238E27FC236}">
                        <a16:creationId xmlns:a16="http://schemas.microsoft.com/office/drawing/2014/main" id="{4A14FF04-AD23-44ED-A8D8-21D344CDC335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560" y="2016"/>
                    <a:ext cx="816" cy="912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99CC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miter lim="800000"/>
                    <a:headEnd/>
                    <a:tailEnd/>
                  </a:ln>
                  <a:scene3d>
                    <a:camera prst="legacyObliqueTopLeft"/>
                    <a:lightRig rig="legacyFlat3" dir="b"/>
                  </a:scene3d>
                  <a:sp3d extrusionH="430200" prstMaterial="legacyMatte">
                    <a:bevelT w="13500" h="13500" prst="angle"/>
                    <a:bevelB w="13500" h="13500" prst="angle"/>
                    <a:extrusionClr>
                      <a:srgbClr val="FF99CC"/>
                    </a:extrusionClr>
                    <a:contourClr>
                      <a:srgbClr val="FFFFFF"/>
                    </a:contourClr>
                  </a:sp3d>
                </p:spPr>
                <p:txBody>
                  <a:bodyPr wrap="none" anchor="ctr">
                    <a:flatTx/>
                  </a:bodyPr>
                  <a:lstStyle>
                    <a:lvl1pPr>
                      <a:defRPr sz="36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36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36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36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36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•"/>
                      <a:defRPr sz="36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•"/>
                      <a:defRPr sz="36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•"/>
                      <a:defRPr sz="36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•"/>
                      <a:defRPr sz="36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GB" altLang="en-US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rPr>
                      <a:t>CA</a:t>
                    </a:r>
                  </a:p>
                </p:txBody>
              </p:sp>
            </p:grpSp>
            <p:grpSp>
              <p:nvGrpSpPr>
                <p:cNvPr id="28721" name="Group 46">
                  <a:extLst>
                    <a:ext uri="{FF2B5EF4-FFF2-40B4-BE49-F238E27FC236}">
                      <a16:creationId xmlns:a16="http://schemas.microsoft.com/office/drawing/2014/main" id="{5090C12A-EF00-45C1-BD4E-B3D67268FBE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5057" y="1639"/>
                  <a:ext cx="401" cy="275"/>
                  <a:chOff x="4560" y="2016"/>
                  <a:chExt cx="816" cy="912"/>
                </a:xfrm>
              </p:grpSpPr>
              <p:sp>
                <p:nvSpPr>
                  <p:cNvPr id="102447" name="Rectangle 47">
                    <a:extLst>
                      <a:ext uri="{FF2B5EF4-FFF2-40B4-BE49-F238E27FC236}">
                        <a16:creationId xmlns:a16="http://schemas.microsoft.com/office/drawing/2014/main" id="{C3E11A32-7476-4F09-82E6-7A16A8DF5197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559" y="2015"/>
                    <a:ext cx="816" cy="914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FF99CC">
                          <a:gamma/>
                          <a:tint val="0"/>
                          <a:invGamma/>
                        </a:srgbClr>
                      </a:gs>
                      <a:gs pos="100000">
                        <a:srgbClr val="FF99CC"/>
                      </a:gs>
                    </a:gsLst>
                    <a:path path="shape">
                      <a:fillToRect l="50000" t="50000" r="50000" b="50000"/>
                    </a:path>
                  </a:gradFill>
                  <a:ln w="12700">
                    <a:miter lim="800000"/>
                    <a:headEnd type="none" w="sm" len="sm"/>
                    <a:tailEnd type="none" w="sm" len="sm"/>
                  </a:ln>
                  <a:effectLst/>
                  <a:scene3d>
                    <a:camera prst="legacyObliqueTopLeft"/>
                    <a:lightRig rig="legacyFlat3" dir="b"/>
                  </a:scene3d>
                  <a:sp3d extrusionH="430200" prstMaterial="legacyMatte">
                    <a:bevelT w="13500" h="13500" prst="angle"/>
                    <a:bevelB w="13500" h="13500" prst="angle"/>
                    <a:extrusionClr>
                      <a:srgbClr val="FF99CC"/>
                    </a:extrusionClr>
                  </a:sp3d>
                </p:spPr>
                <p:txBody>
                  <a:bodyPr wrap="none" anchor="ctr">
                    <a:flatTx/>
                  </a:bodyPr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8726" name="Rectangle 48">
                    <a:extLst>
                      <a:ext uri="{FF2B5EF4-FFF2-40B4-BE49-F238E27FC236}">
                        <a16:creationId xmlns:a16="http://schemas.microsoft.com/office/drawing/2014/main" id="{00AC883C-4993-41CD-9056-D5A568EA3345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560" y="2016"/>
                    <a:ext cx="816" cy="912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99CC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miter lim="800000"/>
                    <a:headEnd/>
                    <a:tailEnd/>
                  </a:ln>
                  <a:scene3d>
                    <a:camera prst="legacyObliqueTopLeft"/>
                    <a:lightRig rig="legacyFlat3" dir="b"/>
                  </a:scene3d>
                  <a:sp3d extrusionH="430200" prstMaterial="legacyMatte">
                    <a:bevelT w="13500" h="13500" prst="angle"/>
                    <a:bevelB w="13500" h="13500" prst="angle"/>
                    <a:extrusionClr>
                      <a:srgbClr val="FF99CC"/>
                    </a:extrusionClr>
                    <a:contourClr>
                      <a:srgbClr val="FFFFFF"/>
                    </a:contourClr>
                  </a:sp3d>
                </p:spPr>
                <p:txBody>
                  <a:bodyPr wrap="none" anchor="ctr">
                    <a:flatTx/>
                  </a:bodyPr>
                  <a:lstStyle>
                    <a:lvl1pPr>
                      <a:defRPr sz="36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36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36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36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36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•"/>
                      <a:defRPr sz="36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•"/>
                      <a:defRPr sz="36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•"/>
                      <a:defRPr sz="36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•"/>
                      <a:defRPr sz="36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GB" altLang="en-US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rPr>
                      <a:t>CA</a:t>
                    </a:r>
                  </a:p>
                </p:txBody>
              </p:sp>
            </p:grpSp>
            <p:grpSp>
              <p:nvGrpSpPr>
                <p:cNvPr id="28722" name="Group 49">
                  <a:extLst>
                    <a:ext uri="{FF2B5EF4-FFF2-40B4-BE49-F238E27FC236}">
                      <a16:creationId xmlns:a16="http://schemas.microsoft.com/office/drawing/2014/main" id="{B7A1B839-C0BF-445C-8E0A-13A6D3CD8FC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5057" y="2289"/>
                  <a:ext cx="401" cy="274"/>
                  <a:chOff x="4560" y="2016"/>
                  <a:chExt cx="816" cy="912"/>
                </a:xfrm>
              </p:grpSpPr>
              <p:sp>
                <p:nvSpPr>
                  <p:cNvPr id="102450" name="Rectangle 50">
                    <a:extLst>
                      <a:ext uri="{FF2B5EF4-FFF2-40B4-BE49-F238E27FC236}">
                        <a16:creationId xmlns:a16="http://schemas.microsoft.com/office/drawing/2014/main" id="{2BD22401-E5A6-4F0D-8FBA-214518B1D275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559" y="2015"/>
                    <a:ext cx="816" cy="913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99CCFF">
                          <a:gamma/>
                          <a:tint val="42353"/>
                          <a:invGamma/>
                        </a:srgbClr>
                      </a:gs>
                      <a:gs pos="100000">
                        <a:srgbClr val="99CCFF"/>
                      </a:gs>
                    </a:gsLst>
                    <a:path path="shape">
                      <a:fillToRect l="50000" t="50000" r="50000" b="50000"/>
                    </a:path>
                  </a:gradFill>
                  <a:ln w="12700">
                    <a:miter lim="800000"/>
                    <a:headEnd type="none" w="sm" len="sm"/>
                    <a:tailEnd type="none" w="sm" len="sm"/>
                  </a:ln>
                  <a:effectLst/>
                  <a:scene3d>
                    <a:camera prst="legacyObliqueTopLeft"/>
                    <a:lightRig rig="legacyFlat3" dir="b"/>
                  </a:scene3d>
                  <a:sp3d extrusionH="430200" prstMaterial="legacyMatte">
                    <a:bevelT w="13500" h="13500" prst="angle"/>
                    <a:bevelB w="13500" h="13500" prst="angle"/>
                    <a:extrusionClr>
                      <a:srgbClr val="99CCFF"/>
                    </a:extrusionClr>
                  </a:sp3d>
                </p:spPr>
                <p:txBody>
                  <a:bodyPr wrap="none" anchor="ctr">
                    <a:flatTx/>
                  </a:bodyPr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8724" name="Rectangle 51">
                    <a:extLst>
                      <a:ext uri="{FF2B5EF4-FFF2-40B4-BE49-F238E27FC236}">
                        <a16:creationId xmlns:a16="http://schemas.microsoft.com/office/drawing/2014/main" id="{B7FFC36E-430B-40D5-B798-BBA2FC9462E6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560" y="2016"/>
                    <a:ext cx="816" cy="912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D4E9FF"/>
                      </a:gs>
                      <a:gs pos="100000">
                        <a:srgbClr val="99CCFF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miter lim="800000"/>
                    <a:headEnd/>
                    <a:tailEnd/>
                  </a:ln>
                  <a:scene3d>
                    <a:camera prst="legacyObliqueTopLeft"/>
                    <a:lightRig rig="legacyFlat3" dir="b"/>
                  </a:scene3d>
                  <a:sp3d extrusionH="430200" prstMaterial="legacyMatte">
                    <a:bevelT w="13500" h="13500" prst="angle"/>
                    <a:bevelB w="13500" h="13500" prst="angle"/>
                    <a:extrusionClr>
                      <a:srgbClr val="99CCFF"/>
                    </a:extrusionClr>
                    <a:contourClr>
                      <a:srgbClr val="D4E9FF"/>
                    </a:contourClr>
                  </a:sp3d>
                </p:spPr>
                <p:txBody>
                  <a:bodyPr wrap="none" anchor="ctr">
                    <a:flatTx/>
                  </a:bodyPr>
                  <a:lstStyle>
                    <a:lvl1pPr>
                      <a:defRPr sz="36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36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36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36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36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•"/>
                      <a:defRPr sz="36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•"/>
                      <a:defRPr sz="36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•"/>
                      <a:defRPr sz="36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•"/>
                      <a:defRPr sz="36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GB" altLang="en-US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rPr>
                      <a:t>RA</a:t>
                    </a:r>
                  </a:p>
                </p:txBody>
              </p:sp>
            </p:grpSp>
          </p:grpSp>
        </p:grpSp>
        <p:grpSp>
          <p:nvGrpSpPr>
            <p:cNvPr id="28681" name="Group 52">
              <a:extLst>
                <a:ext uri="{FF2B5EF4-FFF2-40B4-BE49-F238E27FC236}">
                  <a16:creationId xmlns:a16="http://schemas.microsoft.com/office/drawing/2014/main" id="{0E9F467A-255B-47B1-8C2F-B1F28DC41F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8" y="960"/>
              <a:ext cx="1139" cy="2084"/>
              <a:chOff x="3328" y="1036"/>
              <a:chExt cx="1139" cy="2084"/>
            </a:xfrm>
          </p:grpSpPr>
          <p:sp>
            <p:nvSpPr>
              <p:cNvPr id="102453" name="Line 53">
                <a:extLst>
                  <a:ext uri="{FF2B5EF4-FFF2-40B4-BE49-F238E27FC236}">
                    <a16:creationId xmlns:a16="http://schemas.microsoft.com/office/drawing/2014/main" id="{F97211EB-9147-4DE6-B944-9B8C564C0A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56" y="2289"/>
                <a:ext cx="320" cy="603"/>
              </a:xfrm>
              <a:prstGeom prst="line">
                <a:avLst/>
              </a:prstGeom>
              <a:noFill/>
              <a:ln w="76200">
                <a:solidFill>
                  <a:srgbClr val="0099FF"/>
                </a:solidFill>
                <a:round/>
                <a:headEnd/>
                <a:tailEnd/>
              </a:ln>
              <a:effectLst/>
              <a:scene3d>
                <a:camera prst="legacyObliqueFron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0099FF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454" name="Line 54">
                <a:extLst>
                  <a:ext uri="{FF2B5EF4-FFF2-40B4-BE49-F238E27FC236}">
                    <a16:creationId xmlns:a16="http://schemas.microsoft.com/office/drawing/2014/main" id="{8A717051-8174-4E85-B3BD-BF543C47F8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6" y="2289"/>
                <a:ext cx="275" cy="603"/>
              </a:xfrm>
              <a:prstGeom prst="line">
                <a:avLst/>
              </a:prstGeom>
              <a:noFill/>
              <a:ln w="76200">
                <a:solidFill>
                  <a:srgbClr val="0099FF"/>
                </a:solidFill>
                <a:round/>
                <a:headEnd/>
                <a:tailEnd/>
              </a:ln>
              <a:effectLst/>
              <a:scene3d>
                <a:camera prst="legacyObliqueFron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0099FF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455" name="Line 55">
                <a:extLst>
                  <a:ext uri="{FF2B5EF4-FFF2-40B4-BE49-F238E27FC236}">
                    <a16:creationId xmlns:a16="http://schemas.microsoft.com/office/drawing/2014/main" id="{5E104167-666F-4CD8-AED9-58A178A5C4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6" y="1176"/>
                <a:ext cx="0" cy="1113"/>
              </a:xfrm>
              <a:prstGeom prst="line">
                <a:avLst/>
              </a:prstGeom>
              <a:noFill/>
              <a:ln w="76200">
                <a:solidFill>
                  <a:srgbClr val="0099FF"/>
                </a:solidFill>
                <a:round/>
                <a:headEnd/>
                <a:tailEnd/>
              </a:ln>
              <a:effectLst/>
              <a:scene3d>
                <a:camera prst="legacyObliqueFron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0099FF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456" name="Line 56">
                <a:extLst>
                  <a:ext uri="{FF2B5EF4-FFF2-40B4-BE49-F238E27FC236}">
                    <a16:creationId xmlns:a16="http://schemas.microsoft.com/office/drawing/2014/main" id="{B8259F5E-B36B-4CC3-AFDE-A42111BEDC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6" y="1176"/>
                <a:ext cx="595" cy="1"/>
              </a:xfrm>
              <a:prstGeom prst="line">
                <a:avLst/>
              </a:prstGeom>
              <a:noFill/>
              <a:ln w="76200">
                <a:solidFill>
                  <a:srgbClr val="0099FF"/>
                </a:solidFill>
                <a:round/>
                <a:headEnd/>
                <a:tailEnd/>
              </a:ln>
              <a:effectLst/>
              <a:scene3d>
                <a:camera prst="legacyObliqueFron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0099FF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28701" name="Group 57">
                <a:extLst>
                  <a:ext uri="{FF2B5EF4-FFF2-40B4-BE49-F238E27FC236}">
                    <a16:creationId xmlns:a16="http://schemas.microsoft.com/office/drawing/2014/main" id="{27A4A2A6-5053-42FE-BE60-CD7BA07ECC4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647" y="1036"/>
                <a:ext cx="401" cy="275"/>
                <a:chOff x="4560" y="2016"/>
                <a:chExt cx="816" cy="912"/>
              </a:xfrm>
            </p:grpSpPr>
            <p:sp>
              <p:nvSpPr>
                <p:cNvPr id="102458" name="Rectangle 58">
                  <a:extLst>
                    <a:ext uri="{FF2B5EF4-FFF2-40B4-BE49-F238E27FC236}">
                      <a16:creationId xmlns:a16="http://schemas.microsoft.com/office/drawing/2014/main" id="{54DFF8E7-362A-4D48-A48F-9FFB7513BE3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560" y="2015"/>
                  <a:ext cx="816" cy="914"/>
                </a:xfrm>
                <a:prstGeom prst="rect">
                  <a:avLst/>
                </a:prstGeom>
                <a:gradFill rotWithShape="0">
                  <a:gsLst>
                    <a:gs pos="0">
                      <a:srgbClr val="FF99CC">
                        <a:gamma/>
                        <a:tint val="0"/>
                        <a:invGamma/>
                      </a:srgbClr>
                    </a:gs>
                    <a:gs pos="100000">
                      <a:srgbClr val="FF99CC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miter lim="800000"/>
                  <a:headEnd type="none" w="sm" len="sm"/>
                  <a:tailEnd type="none" w="sm" len="sm"/>
                </a:ln>
                <a:effectLst/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FF99CC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712" name="Rectangle 59">
                  <a:extLst>
                    <a:ext uri="{FF2B5EF4-FFF2-40B4-BE49-F238E27FC236}">
                      <a16:creationId xmlns:a16="http://schemas.microsoft.com/office/drawing/2014/main" id="{BC3B89F7-9FA5-4079-8236-B2675F47A5A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560" y="2016"/>
                  <a:ext cx="816" cy="912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99CC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FF99CC"/>
                  </a:extrusionClr>
                  <a:contourClr>
                    <a:srgbClr val="FFFFFF"/>
                  </a:contourClr>
                </a:sp3d>
              </p:spPr>
              <p:txBody>
                <a:bodyPr wrap="none" anchor="ctr">
                  <a:flatTx/>
                </a:bodyPr>
                <a:lstStyle>
                  <a:lvl1pPr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•"/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•"/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•"/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•"/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2000" b="1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CA</a:t>
                  </a:r>
                </a:p>
              </p:txBody>
            </p:sp>
          </p:grpSp>
          <p:grpSp>
            <p:nvGrpSpPr>
              <p:cNvPr id="28702" name="Group 60">
                <a:extLst>
                  <a:ext uri="{FF2B5EF4-FFF2-40B4-BE49-F238E27FC236}">
                    <a16:creationId xmlns:a16="http://schemas.microsoft.com/office/drawing/2014/main" id="{46DE8604-6FAA-4987-9A2B-56FBD6D71CC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647" y="1639"/>
                <a:ext cx="401" cy="275"/>
                <a:chOff x="4560" y="2016"/>
                <a:chExt cx="816" cy="912"/>
              </a:xfrm>
            </p:grpSpPr>
            <p:sp>
              <p:nvSpPr>
                <p:cNvPr id="102461" name="Rectangle 61">
                  <a:extLst>
                    <a:ext uri="{FF2B5EF4-FFF2-40B4-BE49-F238E27FC236}">
                      <a16:creationId xmlns:a16="http://schemas.microsoft.com/office/drawing/2014/main" id="{B6FCEA3D-1A56-4733-9B55-87D2B9D4B6B3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560" y="2015"/>
                  <a:ext cx="816" cy="914"/>
                </a:xfrm>
                <a:prstGeom prst="rect">
                  <a:avLst/>
                </a:prstGeom>
                <a:gradFill rotWithShape="0">
                  <a:gsLst>
                    <a:gs pos="0">
                      <a:srgbClr val="FF99CC">
                        <a:gamma/>
                        <a:tint val="0"/>
                        <a:invGamma/>
                      </a:srgbClr>
                    </a:gs>
                    <a:gs pos="100000">
                      <a:srgbClr val="FF99CC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miter lim="800000"/>
                  <a:headEnd type="none" w="sm" len="sm"/>
                  <a:tailEnd type="none" w="sm" len="sm"/>
                </a:ln>
                <a:effectLst/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FF99CC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710" name="Rectangle 62">
                  <a:extLst>
                    <a:ext uri="{FF2B5EF4-FFF2-40B4-BE49-F238E27FC236}">
                      <a16:creationId xmlns:a16="http://schemas.microsoft.com/office/drawing/2014/main" id="{8DBCEB68-0482-4483-97E3-7C5C8539C24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560" y="2016"/>
                  <a:ext cx="816" cy="912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99CC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FF99CC"/>
                  </a:extrusionClr>
                  <a:contourClr>
                    <a:srgbClr val="FFFFFF"/>
                  </a:contourClr>
                </a:sp3d>
              </p:spPr>
              <p:txBody>
                <a:bodyPr wrap="none" anchor="ctr">
                  <a:flatTx/>
                </a:bodyPr>
                <a:lstStyle>
                  <a:lvl1pPr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•"/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•"/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•"/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•"/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2000" b="1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CA</a:t>
                  </a:r>
                </a:p>
              </p:txBody>
            </p:sp>
          </p:grpSp>
          <p:grpSp>
            <p:nvGrpSpPr>
              <p:cNvPr id="28703" name="Group 63">
                <a:extLst>
                  <a:ext uri="{FF2B5EF4-FFF2-40B4-BE49-F238E27FC236}">
                    <a16:creationId xmlns:a16="http://schemas.microsoft.com/office/drawing/2014/main" id="{5F2D28F4-102D-4368-A44E-C1404B2E070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28" y="2845"/>
                <a:ext cx="400" cy="275"/>
                <a:chOff x="4560" y="2016"/>
                <a:chExt cx="816" cy="912"/>
              </a:xfrm>
            </p:grpSpPr>
            <p:sp>
              <p:nvSpPr>
                <p:cNvPr id="102464" name="Rectangle 64">
                  <a:extLst>
                    <a:ext uri="{FF2B5EF4-FFF2-40B4-BE49-F238E27FC236}">
                      <a16:creationId xmlns:a16="http://schemas.microsoft.com/office/drawing/2014/main" id="{52FF9931-129A-4532-8EB6-0BC0EDA3F88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560" y="2015"/>
                  <a:ext cx="816" cy="914"/>
                </a:xfrm>
                <a:prstGeom prst="rect">
                  <a:avLst/>
                </a:prstGeom>
                <a:gradFill rotWithShape="0">
                  <a:gsLst>
                    <a:gs pos="0">
                      <a:srgbClr val="99CCFF">
                        <a:gamma/>
                        <a:tint val="42353"/>
                        <a:invGamma/>
                      </a:srgbClr>
                    </a:gs>
                    <a:gs pos="100000">
                      <a:srgbClr val="99CCFF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miter lim="800000"/>
                  <a:headEnd type="none" w="sm" len="sm"/>
                  <a:tailEnd type="none" w="sm" len="sm"/>
                </a:ln>
                <a:effectLst/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99CCFF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708" name="Rectangle 65">
                  <a:extLst>
                    <a:ext uri="{FF2B5EF4-FFF2-40B4-BE49-F238E27FC236}">
                      <a16:creationId xmlns:a16="http://schemas.microsoft.com/office/drawing/2014/main" id="{62C31DF3-A6FF-45C6-A979-984568FFA81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560" y="2016"/>
                  <a:ext cx="816" cy="912"/>
                </a:xfrm>
                <a:prstGeom prst="rect">
                  <a:avLst/>
                </a:prstGeom>
                <a:gradFill rotWithShape="0">
                  <a:gsLst>
                    <a:gs pos="0">
                      <a:srgbClr val="D4E9FF"/>
                    </a:gs>
                    <a:gs pos="100000">
                      <a:srgbClr val="99CCFF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99CCFF"/>
                  </a:extrusionClr>
                  <a:contourClr>
                    <a:srgbClr val="D4E9FF"/>
                  </a:contourClr>
                </a:sp3d>
              </p:spPr>
              <p:txBody>
                <a:bodyPr wrap="none" anchor="ctr">
                  <a:flatTx/>
                </a:bodyPr>
                <a:lstStyle>
                  <a:lvl1pPr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•"/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•"/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•"/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•"/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2000" b="1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RA</a:t>
                  </a:r>
                </a:p>
              </p:txBody>
            </p:sp>
          </p:grpSp>
          <p:grpSp>
            <p:nvGrpSpPr>
              <p:cNvPr id="28704" name="Group 66">
                <a:extLst>
                  <a:ext uri="{FF2B5EF4-FFF2-40B4-BE49-F238E27FC236}">
                    <a16:creationId xmlns:a16="http://schemas.microsoft.com/office/drawing/2014/main" id="{0C27400B-A3CD-4ADF-9073-94BE07ED396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20" y="2845"/>
                <a:ext cx="401" cy="275"/>
                <a:chOff x="4560" y="2016"/>
                <a:chExt cx="816" cy="912"/>
              </a:xfrm>
            </p:grpSpPr>
            <p:sp>
              <p:nvSpPr>
                <p:cNvPr id="102467" name="Rectangle 67">
                  <a:extLst>
                    <a:ext uri="{FF2B5EF4-FFF2-40B4-BE49-F238E27FC236}">
                      <a16:creationId xmlns:a16="http://schemas.microsoft.com/office/drawing/2014/main" id="{C2C2FBEC-BF7E-474E-A1CC-1C9DC72DF83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559" y="2015"/>
                  <a:ext cx="818" cy="914"/>
                </a:xfrm>
                <a:prstGeom prst="rect">
                  <a:avLst/>
                </a:prstGeom>
                <a:gradFill rotWithShape="0">
                  <a:gsLst>
                    <a:gs pos="0">
                      <a:srgbClr val="99CCFF">
                        <a:gamma/>
                        <a:tint val="42353"/>
                        <a:invGamma/>
                      </a:srgbClr>
                    </a:gs>
                    <a:gs pos="100000">
                      <a:srgbClr val="99CCFF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miter lim="800000"/>
                  <a:headEnd type="none" w="sm" len="sm"/>
                  <a:tailEnd type="none" w="sm" len="sm"/>
                </a:ln>
                <a:effectLst/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99CCFF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706" name="Rectangle 68">
                  <a:extLst>
                    <a:ext uri="{FF2B5EF4-FFF2-40B4-BE49-F238E27FC236}">
                      <a16:creationId xmlns:a16="http://schemas.microsoft.com/office/drawing/2014/main" id="{522246A5-8C21-4B01-BE7A-974708659AA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560" y="2016"/>
                  <a:ext cx="816" cy="912"/>
                </a:xfrm>
                <a:prstGeom prst="rect">
                  <a:avLst/>
                </a:prstGeom>
                <a:gradFill rotWithShape="0">
                  <a:gsLst>
                    <a:gs pos="0">
                      <a:srgbClr val="D4E9FF"/>
                    </a:gs>
                    <a:gs pos="100000">
                      <a:srgbClr val="99CCFF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99CCFF"/>
                  </a:extrusionClr>
                  <a:contourClr>
                    <a:srgbClr val="D4E9FF"/>
                  </a:contourClr>
                </a:sp3d>
              </p:spPr>
              <p:txBody>
                <a:bodyPr wrap="none" anchor="ctr">
                  <a:flatTx/>
                </a:bodyPr>
                <a:lstStyle>
                  <a:lvl1pPr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•"/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•"/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•"/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•"/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2000" b="1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RA</a:t>
                  </a:r>
                </a:p>
              </p:txBody>
            </p:sp>
          </p:grpSp>
        </p:grpSp>
        <p:grpSp>
          <p:nvGrpSpPr>
            <p:cNvPr id="28682" name="Group 69">
              <a:extLst>
                <a:ext uri="{FF2B5EF4-FFF2-40B4-BE49-F238E27FC236}">
                  <a16:creationId xmlns:a16="http://schemas.microsoft.com/office/drawing/2014/main" id="{94569CCE-F31F-436E-B9F7-AB5D8822AF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9" y="789"/>
              <a:ext cx="619" cy="590"/>
              <a:chOff x="4238" y="768"/>
              <a:chExt cx="619" cy="590"/>
            </a:xfrm>
          </p:grpSpPr>
          <p:sp>
            <p:nvSpPr>
              <p:cNvPr id="102470" name="Oval 70">
                <a:extLst>
                  <a:ext uri="{FF2B5EF4-FFF2-40B4-BE49-F238E27FC236}">
                    <a16:creationId xmlns:a16="http://schemas.microsoft.com/office/drawing/2014/main" id="{5891BD08-E4CF-432B-9743-FEBA791214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1" y="768"/>
                <a:ext cx="557" cy="36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12700">
                <a:round/>
                <a:headEnd type="none" w="sm" len="sm"/>
                <a:tailEnd type="none" w="sm" len="sm"/>
              </a:ln>
              <a:effectLst/>
              <a:scene3d>
                <a:camera prst="legacyObliqueBottom">
                  <a:rot lat="18900000" lon="0" rev="0"/>
                </a:camera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28694" name="Group 71">
                <a:extLst>
                  <a:ext uri="{FF2B5EF4-FFF2-40B4-BE49-F238E27FC236}">
                    <a16:creationId xmlns:a16="http://schemas.microsoft.com/office/drawing/2014/main" id="{5666A876-A6A9-47C2-8CBE-DA59837FAD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38" y="919"/>
                <a:ext cx="619" cy="439"/>
                <a:chOff x="4217" y="912"/>
                <a:chExt cx="652" cy="454"/>
              </a:xfrm>
            </p:grpSpPr>
            <p:sp>
              <p:nvSpPr>
                <p:cNvPr id="102472" name="AutoShape 72">
                  <a:extLst>
                    <a:ext uri="{FF2B5EF4-FFF2-40B4-BE49-F238E27FC236}">
                      <a16:creationId xmlns:a16="http://schemas.microsoft.com/office/drawing/2014/main" id="{C53A9543-6F6E-414B-AAA9-928F80A789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72" y="912"/>
                  <a:ext cx="528" cy="384"/>
                </a:xfrm>
                <a:prstGeom prst="can">
                  <a:avLst>
                    <a:gd name="adj" fmla="val 25000"/>
                  </a:avLst>
                </a:prstGeom>
                <a:noFill/>
                <a:ln w="12700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696" name="Text Box 73">
                  <a:extLst>
                    <a:ext uri="{FF2B5EF4-FFF2-40B4-BE49-F238E27FC236}">
                      <a16:creationId xmlns:a16="http://schemas.microsoft.com/office/drawing/2014/main" id="{016F8213-9EF6-435F-8A3E-3890AE768E5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17" y="1015"/>
                  <a:ext cx="652" cy="3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•"/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•"/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•"/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•"/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1200" b="1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Directory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1200" b="1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Services</a:t>
                  </a:r>
                </a:p>
              </p:txBody>
            </p:sp>
          </p:grpSp>
        </p:grpSp>
        <p:grpSp>
          <p:nvGrpSpPr>
            <p:cNvPr id="28683" name="Group 74">
              <a:extLst>
                <a:ext uri="{FF2B5EF4-FFF2-40B4-BE49-F238E27FC236}">
                  <a16:creationId xmlns:a16="http://schemas.microsoft.com/office/drawing/2014/main" id="{303763D2-05C7-4E3F-A2F1-8F11D7D155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6" y="2692"/>
              <a:ext cx="902" cy="549"/>
              <a:chOff x="4792" y="2788"/>
              <a:chExt cx="902" cy="549"/>
            </a:xfrm>
          </p:grpSpPr>
          <p:sp>
            <p:nvSpPr>
              <p:cNvPr id="102475" name="Line 75" descr="Small grid">
                <a:extLst>
                  <a:ext uri="{FF2B5EF4-FFF2-40B4-BE49-F238E27FC236}">
                    <a16:creationId xmlns:a16="http://schemas.microsoft.com/office/drawing/2014/main" id="{6C0E4B40-0A4D-45D1-BC52-5468BB0F498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527" y="2889"/>
                <a:ext cx="84" cy="5"/>
              </a:xfrm>
              <a:prstGeom prst="line">
                <a:avLst/>
              </a:prstGeom>
              <a:noFill/>
              <a:ln w="3175">
                <a:solidFill>
                  <a:srgbClr val="996600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476" name="Freeform 76">
                <a:extLst>
                  <a:ext uri="{FF2B5EF4-FFF2-40B4-BE49-F238E27FC236}">
                    <a16:creationId xmlns:a16="http://schemas.microsoft.com/office/drawing/2014/main" id="{93CA80F5-00EF-4B32-8703-E333C10BBE5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828" y="2814"/>
                <a:ext cx="826" cy="498"/>
              </a:xfrm>
              <a:custGeom>
                <a:avLst/>
                <a:gdLst/>
                <a:ahLst/>
                <a:cxnLst>
                  <a:cxn ang="0">
                    <a:pos x="377" y="1"/>
                  </a:cxn>
                  <a:cxn ang="0">
                    <a:pos x="428" y="8"/>
                  </a:cxn>
                  <a:cxn ang="0">
                    <a:pos x="475" y="18"/>
                  </a:cxn>
                  <a:cxn ang="0">
                    <a:pos x="519" y="34"/>
                  </a:cxn>
                  <a:cxn ang="0">
                    <a:pos x="559" y="54"/>
                  </a:cxn>
                  <a:cxn ang="0">
                    <a:pos x="596" y="78"/>
                  </a:cxn>
                  <a:cxn ang="0">
                    <a:pos x="625" y="105"/>
                  </a:cxn>
                  <a:cxn ang="0">
                    <a:pos x="650" y="136"/>
                  </a:cxn>
                  <a:cxn ang="0">
                    <a:pos x="669" y="167"/>
                  </a:cxn>
                  <a:cxn ang="0">
                    <a:pos x="680" y="202"/>
                  </a:cxn>
                  <a:cxn ang="0">
                    <a:pos x="684" y="238"/>
                  </a:cxn>
                  <a:cxn ang="0">
                    <a:pos x="680" y="274"/>
                  </a:cxn>
                  <a:cxn ang="0">
                    <a:pos x="669" y="309"/>
                  </a:cxn>
                  <a:cxn ang="0">
                    <a:pos x="650" y="341"/>
                  </a:cxn>
                  <a:cxn ang="0">
                    <a:pos x="625" y="372"/>
                  </a:cxn>
                  <a:cxn ang="0">
                    <a:pos x="596" y="399"/>
                  </a:cxn>
                  <a:cxn ang="0">
                    <a:pos x="559" y="423"/>
                  </a:cxn>
                  <a:cxn ang="0">
                    <a:pos x="519" y="443"/>
                  </a:cxn>
                  <a:cxn ang="0">
                    <a:pos x="475" y="458"/>
                  </a:cxn>
                  <a:cxn ang="0">
                    <a:pos x="428" y="469"/>
                  </a:cxn>
                  <a:cxn ang="0">
                    <a:pos x="377" y="475"/>
                  </a:cxn>
                  <a:cxn ang="0">
                    <a:pos x="325" y="476"/>
                  </a:cxn>
                  <a:cxn ang="0">
                    <a:pos x="273" y="472"/>
                  </a:cxn>
                  <a:cxn ang="0">
                    <a:pos x="224" y="463"/>
                  </a:cxn>
                  <a:cxn ang="0">
                    <a:pos x="179" y="447"/>
                  </a:cxn>
                  <a:cxn ang="0">
                    <a:pos x="138" y="429"/>
                  </a:cxn>
                  <a:cxn ang="0">
                    <a:pos x="101" y="407"/>
                  </a:cxn>
                  <a:cxn ang="0">
                    <a:pos x="68" y="381"/>
                  </a:cxn>
                  <a:cxn ang="0">
                    <a:pos x="41" y="352"/>
                  </a:cxn>
                  <a:cxn ang="0">
                    <a:pos x="21" y="320"/>
                  </a:cxn>
                  <a:cxn ang="0">
                    <a:pos x="7" y="287"/>
                  </a:cxn>
                  <a:cxn ang="0">
                    <a:pos x="1" y="250"/>
                  </a:cxn>
                  <a:cxn ang="0">
                    <a:pos x="2" y="214"/>
                  </a:cxn>
                  <a:cxn ang="0">
                    <a:pos x="12" y="179"/>
                  </a:cxn>
                  <a:cxn ang="0">
                    <a:pos x="27" y="145"/>
                  </a:cxn>
                  <a:cxn ang="0">
                    <a:pos x="50" y="115"/>
                  </a:cxn>
                  <a:cxn ang="0">
                    <a:pos x="79" y="87"/>
                  </a:cxn>
                  <a:cxn ang="0">
                    <a:pos x="112" y="62"/>
                  </a:cxn>
                  <a:cxn ang="0">
                    <a:pos x="152" y="41"/>
                  </a:cxn>
                  <a:cxn ang="0">
                    <a:pos x="195" y="23"/>
                  </a:cxn>
                  <a:cxn ang="0">
                    <a:pos x="241" y="11"/>
                  </a:cxn>
                  <a:cxn ang="0">
                    <a:pos x="291" y="3"/>
                  </a:cxn>
                  <a:cxn ang="0">
                    <a:pos x="342" y="0"/>
                  </a:cxn>
                </a:cxnLst>
                <a:rect l="0" t="0" r="r" b="b"/>
                <a:pathLst>
                  <a:path w="685" h="478">
                    <a:moveTo>
                      <a:pt x="342" y="0"/>
                    </a:moveTo>
                    <a:lnTo>
                      <a:pt x="360" y="0"/>
                    </a:lnTo>
                    <a:lnTo>
                      <a:pt x="377" y="1"/>
                    </a:lnTo>
                    <a:lnTo>
                      <a:pt x="394" y="3"/>
                    </a:lnTo>
                    <a:lnTo>
                      <a:pt x="412" y="5"/>
                    </a:lnTo>
                    <a:lnTo>
                      <a:pt x="428" y="8"/>
                    </a:lnTo>
                    <a:lnTo>
                      <a:pt x="444" y="11"/>
                    </a:lnTo>
                    <a:lnTo>
                      <a:pt x="460" y="14"/>
                    </a:lnTo>
                    <a:lnTo>
                      <a:pt x="475" y="18"/>
                    </a:lnTo>
                    <a:lnTo>
                      <a:pt x="490" y="23"/>
                    </a:lnTo>
                    <a:lnTo>
                      <a:pt x="505" y="29"/>
                    </a:lnTo>
                    <a:lnTo>
                      <a:pt x="519" y="34"/>
                    </a:lnTo>
                    <a:lnTo>
                      <a:pt x="533" y="41"/>
                    </a:lnTo>
                    <a:lnTo>
                      <a:pt x="547" y="47"/>
                    </a:lnTo>
                    <a:lnTo>
                      <a:pt x="559" y="54"/>
                    </a:lnTo>
                    <a:lnTo>
                      <a:pt x="572" y="62"/>
                    </a:lnTo>
                    <a:lnTo>
                      <a:pt x="584" y="70"/>
                    </a:lnTo>
                    <a:lnTo>
                      <a:pt x="596" y="78"/>
                    </a:lnTo>
                    <a:lnTo>
                      <a:pt x="606" y="87"/>
                    </a:lnTo>
                    <a:lnTo>
                      <a:pt x="616" y="96"/>
                    </a:lnTo>
                    <a:lnTo>
                      <a:pt x="625" y="105"/>
                    </a:lnTo>
                    <a:lnTo>
                      <a:pt x="635" y="115"/>
                    </a:lnTo>
                    <a:lnTo>
                      <a:pt x="643" y="125"/>
                    </a:lnTo>
                    <a:lnTo>
                      <a:pt x="650" y="136"/>
                    </a:lnTo>
                    <a:lnTo>
                      <a:pt x="657" y="145"/>
                    </a:lnTo>
                    <a:lnTo>
                      <a:pt x="664" y="157"/>
                    </a:lnTo>
                    <a:lnTo>
                      <a:pt x="669" y="167"/>
                    </a:lnTo>
                    <a:lnTo>
                      <a:pt x="673" y="179"/>
                    </a:lnTo>
                    <a:lnTo>
                      <a:pt x="677" y="190"/>
                    </a:lnTo>
                    <a:lnTo>
                      <a:pt x="680" y="202"/>
                    </a:lnTo>
                    <a:lnTo>
                      <a:pt x="682" y="214"/>
                    </a:lnTo>
                    <a:lnTo>
                      <a:pt x="684" y="226"/>
                    </a:lnTo>
                    <a:lnTo>
                      <a:pt x="684" y="238"/>
                    </a:lnTo>
                    <a:lnTo>
                      <a:pt x="684" y="250"/>
                    </a:lnTo>
                    <a:lnTo>
                      <a:pt x="682" y="263"/>
                    </a:lnTo>
                    <a:lnTo>
                      <a:pt x="680" y="274"/>
                    </a:lnTo>
                    <a:lnTo>
                      <a:pt x="677" y="287"/>
                    </a:lnTo>
                    <a:lnTo>
                      <a:pt x="673" y="297"/>
                    </a:lnTo>
                    <a:lnTo>
                      <a:pt x="669" y="309"/>
                    </a:lnTo>
                    <a:lnTo>
                      <a:pt x="664" y="320"/>
                    </a:lnTo>
                    <a:lnTo>
                      <a:pt x="657" y="331"/>
                    </a:lnTo>
                    <a:lnTo>
                      <a:pt x="650" y="341"/>
                    </a:lnTo>
                    <a:lnTo>
                      <a:pt x="643" y="352"/>
                    </a:lnTo>
                    <a:lnTo>
                      <a:pt x="635" y="362"/>
                    </a:lnTo>
                    <a:lnTo>
                      <a:pt x="625" y="372"/>
                    </a:lnTo>
                    <a:lnTo>
                      <a:pt x="616" y="381"/>
                    </a:lnTo>
                    <a:lnTo>
                      <a:pt x="606" y="390"/>
                    </a:lnTo>
                    <a:lnTo>
                      <a:pt x="596" y="399"/>
                    </a:lnTo>
                    <a:lnTo>
                      <a:pt x="584" y="407"/>
                    </a:lnTo>
                    <a:lnTo>
                      <a:pt x="572" y="415"/>
                    </a:lnTo>
                    <a:lnTo>
                      <a:pt x="559" y="423"/>
                    </a:lnTo>
                    <a:lnTo>
                      <a:pt x="547" y="429"/>
                    </a:lnTo>
                    <a:lnTo>
                      <a:pt x="533" y="436"/>
                    </a:lnTo>
                    <a:lnTo>
                      <a:pt x="519" y="443"/>
                    </a:lnTo>
                    <a:lnTo>
                      <a:pt x="505" y="447"/>
                    </a:lnTo>
                    <a:lnTo>
                      <a:pt x="490" y="453"/>
                    </a:lnTo>
                    <a:lnTo>
                      <a:pt x="475" y="458"/>
                    </a:lnTo>
                    <a:lnTo>
                      <a:pt x="460" y="463"/>
                    </a:lnTo>
                    <a:lnTo>
                      <a:pt x="444" y="466"/>
                    </a:lnTo>
                    <a:lnTo>
                      <a:pt x="428" y="469"/>
                    </a:lnTo>
                    <a:lnTo>
                      <a:pt x="412" y="472"/>
                    </a:lnTo>
                    <a:lnTo>
                      <a:pt x="394" y="474"/>
                    </a:lnTo>
                    <a:lnTo>
                      <a:pt x="377" y="475"/>
                    </a:lnTo>
                    <a:lnTo>
                      <a:pt x="360" y="476"/>
                    </a:lnTo>
                    <a:lnTo>
                      <a:pt x="342" y="477"/>
                    </a:lnTo>
                    <a:lnTo>
                      <a:pt x="325" y="476"/>
                    </a:lnTo>
                    <a:lnTo>
                      <a:pt x="308" y="475"/>
                    </a:lnTo>
                    <a:lnTo>
                      <a:pt x="291" y="474"/>
                    </a:lnTo>
                    <a:lnTo>
                      <a:pt x="273" y="472"/>
                    </a:lnTo>
                    <a:lnTo>
                      <a:pt x="257" y="469"/>
                    </a:lnTo>
                    <a:lnTo>
                      <a:pt x="241" y="466"/>
                    </a:lnTo>
                    <a:lnTo>
                      <a:pt x="224" y="463"/>
                    </a:lnTo>
                    <a:lnTo>
                      <a:pt x="210" y="458"/>
                    </a:lnTo>
                    <a:lnTo>
                      <a:pt x="195" y="453"/>
                    </a:lnTo>
                    <a:lnTo>
                      <a:pt x="179" y="447"/>
                    </a:lnTo>
                    <a:lnTo>
                      <a:pt x="165" y="443"/>
                    </a:lnTo>
                    <a:lnTo>
                      <a:pt x="152" y="436"/>
                    </a:lnTo>
                    <a:lnTo>
                      <a:pt x="138" y="429"/>
                    </a:lnTo>
                    <a:lnTo>
                      <a:pt x="125" y="423"/>
                    </a:lnTo>
                    <a:lnTo>
                      <a:pt x="112" y="415"/>
                    </a:lnTo>
                    <a:lnTo>
                      <a:pt x="101" y="407"/>
                    </a:lnTo>
                    <a:lnTo>
                      <a:pt x="89" y="399"/>
                    </a:lnTo>
                    <a:lnTo>
                      <a:pt x="79" y="390"/>
                    </a:lnTo>
                    <a:lnTo>
                      <a:pt x="68" y="381"/>
                    </a:lnTo>
                    <a:lnTo>
                      <a:pt x="59" y="372"/>
                    </a:lnTo>
                    <a:lnTo>
                      <a:pt x="50" y="362"/>
                    </a:lnTo>
                    <a:lnTo>
                      <a:pt x="41" y="352"/>
                    </a:lnTo>
                    <a:lnTo>
                      <a:pt x="35" y="341"/>
                    </a:lnTo>
                    <a:lnTo>
                      <a:pt x="27" y="331"/>
                    </a:lnTo>
                    <a:lnTo>
                      <a:pt x="21" y="320"/>
                    </a:lnTo>
                    <a:lnTo>
                      <a:pt x="15" y="309"/>
                    </a:lnTo>
                    <a:lnTo>
                      <a:pt x="12" y="297"/>
                    </a:lnTo>
                    <a:lnTo>
                      <a:pt x="7" y="287"/>
                    </a:lnTo>
                    <a:lnTo>
                      <a:pt x="4" y="274"/>
                    </a:lnTo>
                    <a:lnTo>
                      <a:pt x="2" y="263"/>
                    </a:lnTo>
                    <a:lnTo>
                      <a:pt x="1" y="250"/>
                    </a:lnTo>
                    <a:lnTo>
                      <a:pt x="0" y="238"/>
                    </a:lnTo>
                    <a:lnTo>
                      <a:pt x="1" y="226"/>
                    </a:lnTo>
                    <a:lnTo>
                      <a:pt x="2" y="214"/>
                    </a:lnTo>
                    <a:lnTo>
                      <a:pt x="4" y="202"/>
                    </a:lnTo>
                    <a:lnTo>
                      <a:pt x="7" y="190"/>
                    </a:lnTo>
                    <a:lnTo>
                      <a:pt x="12" y="179"/>
                    </a:lnTo>
                    <a:lnTo>
                      <a:pt x="15" y="167"/>
                    </a:lnTo>
                    <a:lnTo>
                      <a:pt x="21" y="157"/>
                    </a:lnTo>
                    <a:lnTo>
                      <a:pt x="27" y="145"/>
                    </a:lnTo>
                    <a:lnTo>
                      <a:pt x="35" y="136"/>
                    </a:lnTo>
                    <a:lnTo>
                      <a:pt x="41" y="125"/>
                    </a:lnTo>
                    <a:lnTo>
                      <a:pt x="50" y="115"/>
                    </a:lnTo>
                    <a:lnTo>
                      <a:pt x="59" y="105"/>
                    </a:lnTo>
                    <a:lnTo>
                      <a:pt x="68" y="96"/>
                    </a:lnTo>
                    <a:lnTo>
                      <a:pt x="79" y="87"/>
                    </a:lnTo>
                    <a:lnTo>
                      <a:pt x="89" y="78"/>
                    </a:lnTo>
                    <a:lnTo>
                      <a:pt x="101" y="70"/>
                    </a:lnTo>
                    <a:lnTo>
                      <a:pt x="112" y="62"/>
                    </a:lnTo>
                    <a:lnTo>
                      <a:pt x="125" y="54"/>
                    </a:lnTo>
                    <a:lnTo>
                      <a:pt x="138" y="47"/>
                    </a:lnTo>
                    <a:lnTo>
                      <a:pt x="152" y="41"/>
                    </a:lnTo>
                    <a:lnTo>
                      <a:pt x="165" y="34"/>
                    </a:lnTo>
                    <a:lnTo>
                      <a:pt x="179" y="29"/>
                    </a:lnTo>
                    <a:lnTo>
                      <a:pt x="195" y="23"/>
                    </a:lnTo>
                    <a:lnTo>
                      <a:pt x="210" y="18"/>
                    </a:lnTo>
                    <a:lnTo>
                      <a:pt x="224" y="14"/>
                    </a:lnTo>
                    <a:lnTo>
                      <a:pt x="241" y="11"/>
                    </a:lnTo>
                    <a:lnTo>
                      <a:pt x="257" y="8"/>
                    </a:lnTo>
                    <a:lnTo>
                      <a:pt x="273" y="5"/>
                    </a:lnTo>
                    <a:lnTo>
                      <a:pt x="291" y="3"/>
                    </a:lnTo>
                    <a:lnTo>
                      <a:pt x="308" y="1"/>
                    </a:lnTo>
                    <a:lnTo>
                      <a:pt x="325" y="0"/>
                    </a:lnTo>
                    <a:lnTo>
                      <a:pt x="342" y="0"/>
                    </a:lnTo>
                  </a:path>
                </a:pathLst>
              </a:custGeom>
              <a:solidFill>
                <a:srgbClr val="CCFFFF"/>
              </a:solidFill>
              <a:ln w="3175" cap="rnd" cmpd="sng">
                <a:solidFill>
                  <a:srgbClr val="996600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477" name="Freeform 77">
                <a:extLst>
                  <a:ext uri="{FF2B5EF4-FFF2-40B4-BE49-F238E27FC236}">
                    <a16:creationId xmlns:a16="http://schemas.microsoft.com/office/drawing/2014/main" id="{803F22D6-6579-4A5A-906B-9A5E988055D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792" y="2788"/>
                <a:ext cx="902" cy="549"/>
              </a:xfrm>
              <a:custGeom>
                <a:avLst/>
                <a:gdLst/>
                <a:ahLst/>
                <a:cxnLst>
                  <a:cxn ang="0">
                    <a:pos x="235" y="490"/>
                  </a:cxn>
                  <a:cxn ang="0">
                    <a:pos x="113" y="456"/>
                  </a:cxn>
                  <a:cxn ang="0">
                    <a:pos x="55" y="394"/>
                  </a:cxn>
                  <a:cxn ang="0">
                    <a:pos x="8" y="315"/>
                  </a:cxn>
                  <a:cxn ang="0">
                    <a:pos x="2" y="257"/>
                  </a:cxn>
                  <a:cxn ang="0">
                    <a:pos x="27" y="194"/>
                  </a:cxn>
                  <a:cxn ang="0">
                    <a:pos x="84" y="142"/>
                  </a:cxn>
                  <a:cxn ang="0">
                    <a:pos x="139" y="91"/>
                  </a:cxn>
                  <a:cxn ang="0">
                    <a:pos x="212" y="53"/>
                  </a:cxn>
                  <a:cxn ang="0">
                    <a:pos x="284" y="37"/>
                  </a:cxn>
                  <a:cxn ang="0">
                    <a:pos x="373" y="0"/>
                  </a:cxn>
                  <a:cxn ang="0">
                    <a:pos x="457" y="30"/>
                  </a:cxn>
                  <a:cxn ang="0">
                    <a:pos x="553" y="62"/>
                  </a:cxn>
                  <a:cxn ang="0">
                    <a:pos x="601" y="95"/>
                  </a:cxn>
                  <a:cxn ang="0">
                    <a:pos x="661" y="113"/>
                  </a:cxn>
                  <a:cxn ang="0">
                    <a:pos x="719" y="203"/>
                  </a:cxn>
                  <a:cxn ang="0">
                    <a:pos x="745" y="264"/>
                  </a:cxn>
                  <a:cxn ang="0">
                    <a:pos x="735" y="338"/>
                  </a:cxn>
                  <a:cxn ang="0">
                    <a:pos x="680" y="400"/>
                  </a:cxn>
                  <a:cxn ang="0">
                    <a:pos x="621" y="404"/>
                  </a:cxn>
                  <a:cxn ang="0">
                    <a:pos x="641" y="394"/>
                  </a:cxn>
                  <a:cxn ang="0">
                    <a:pos x="716" y="346"/>
                  </a:cxn>
                  <a:cxn ang="0">
                    <a:pos x="734" y="263"/>
                  </a:cxn>
                  <a:cxn ang="0">
                    <a:pos x="710" y="207"/>
                  </a:cxn>
                  <a:cxn ang="0">
                    <a:pos x="680" y="224"/>
                  </a:cxn>
                  <a:cxn ang="0">
                    <a:pos x="674" y="144"/>
                  </a:cxn>
                  <a:cxn ang="0">
                    <a:pos x="624" y="106"/>
                  </a:cxn>
                  <a:cxn ang="0">
                    <a:pos x="610" y="139"/>
                  </a:cxn>
                  <a:cxn ang="0">
                    <a:pos x="601" y="130"/>
                  </a:cxn>
                  <a:cxn ang="0">
                    <a:pos x="583" y="101"/>
                  </a:cxn>
                  <a:cxn ang="0">
                    <a:pos x="496" y="50"/>
                  </a:cxn>
                  <a:cxn ang="0">
                    <a:pos x="434" y="43"/>
                  </a:cxn>
                  <a:cxn ang="0">
                    <a:pos x="436" y="31"/>
                  </a:cxn>
                  <a:cxn ang="0">
                    <a:pos x="401" y="18"/>
                  </a:cxn>
                  <a:cxn ang="0">
                    <a:pos x="334" y="26"/>
                  </a:cxn>
                  <a:cxn ang="0">
                    <a:pos x="287" y="58"/>
                  </a:cxn>
                  <a:cxn ang="0">
                    <a:pos x="289" y="79"/>
                  </a:cxn>
                  <a:cxn ang="0">
                    <a:pos x="253" y="67"/>
                  </a:cxn>
                  <a:cxn ang="0">
                    <a:pos x="165" y="91"/>
                  </a:cxn>
                  <a:cxn ang="0">
                    <a:pos x="150" y="125"/>
                  </a:cxn>
                  <a:cxn ang="0">
                    <a:pos x="141" y="139"/>
                  </a:cxn>
                  <a:cxn ang="0">
                    <a:pos x="121" y="156"/>
                  </a:cxn>
                  <a:cxn ang="0">
                    <a:pos x="68" y="171"/>
                  </a:cxn>
                  <a:cxn ang="0">
                    <a:pos x="21" y="244"/>
                  </a:cxn>
                  <a:cxn ang="0">
                    <a:pos x="20" y="317"/>
                  </a:cxn>
                  <a:cxn ang="0">
                    <a:pos x="45" y="343"/>
                  </a:cxn>
                  <a:cxn ang="0">
                    <a:pos x="56" y="338"/>
                  </a:cxn>
                  <a:cxn ang="0">
                    <a:pos x="65" y="357"/>
                  </a:cxn>
                  <a:cxn ang="0">
                    <a:pos x="58" y="377"/>
                  </a:cxn>
                  <a:cxn ang="0">
                    <a:pos x="114" y="440"/>
                  </a:cxn>
                  <a:cxn ang="0">
                    <a:pos x="191" y="456"/>
                  </a:cxn>
                  <a:cxn ang="0">
                    <a:pos x="210" y="454"/>
                  </a:cxn>
                  <a:cxn ang="0">
                    <a:pos x="226" y="461"/>
                  </a:cxn>
                  <a:cxn ang="0">
                    <a:pos x="272" y="494"/>
                  </a:cxn>
                  <a:cxn ang="0">
                    <a:pos x="381" y="508"/>
                  </a:cxn>
                  <a:cxn ang="0">
                    <a:pos x="450" y="485"/>
                  </a:cxn>
                  <a:cxn ang="0">
                    <a:pos x="447" y="472"/>
                  </a:cxn>
                  <a:cxn ang="0">
                    <a:pos x="483" y="477"/>
                  </a:cxn>
                  <a:cxn ang="0">
                    <a:pos x="581" y="466"/>
                  </a:cxn>
                  <a:cxn ang="0">
                    <a:pos x="642" y="429"/>
                  </a:cxn>
                  <a:cxn ang="0">
                    <a:pos x="656" y="439"/>
                  </a:cxn>
                  <a:cxn ang="0">
                    <a:pos x="551" y="491"/>
                  </a:cxn>
                  <a:cxn ang="0">
                    <a:pos x="464" y="498"/>
                  </a:cxn>
                </a:cxnLst>
                <a:rect l="0" t="0" r="r" b="b"/>
                <a:pathLst>
                  <a:path w="747" h="527">
                    <a:moveTo>
                      <a:pt x="375" y="525"/>
                    </a:moveTo>
                    <a:lnTo>
                      <a:pt x="361" y="526"/>
                    </a:lnTo>
                    <a:lnTo>
                      <a:pt x="347" y="526"/>
                    </a:lnTo>
                    <a:lnTo>
                      <a:pt x="332" y="524"/>
                    </a:lnTo>
                    <a:lnTo>
                      <a:pt x="318" y="522"/>
                    </a:lnTo>
                    <a:lnTo>
                      <a:pt x="304" y="518"/>
                    </a:lnTo>
                    <a:lnTo>
                      <a:pt x="290" y="513"/>
                    </a:lnTo>
                    <a:lnTo>
                      <a:pt x="276" y="508"/>
                    </a:lnTo>
                    <a:lnTo>
                      <a:pt x="262" y="502"/>
                    </a:lnTo>
                    <a:lnTo>
                      <a:pt x="248" y="496"/>
                    </a:lnTo>
                    <a:lnTo>
                      <a:pt x="235" y="490"/>
                    </a:lnTo>
                    <a:lnTo>
                      <a:pt x="220" y="486"/>
                    </a:lnTo>
                    <a:lnTo>
                      <a:pt x="207" y="481"/>
                    </a:lnTo>
                    <a:lnTo>
                      <a:pt x="193" y="476"/>
                    </a:lnTo>
                    <a:lnTo>
                      <a:pt x="180" y="472"/>
                    </a:lnTo>
                    <a:lnTo>
                      <a:pt x="166" y="470"/>
                    </a:lnTo>
                    <a:lnTo>
                      <a:pt x="152" y="469"/>
                    </a:lnTo>
                    <a:lnTo>
                      <a:pt x="143" y="467"/>
                    </a:lnTo>
                    <a:lnTo>
                      <a:pt x="136" y="464"/>
                    </a:lnTo>
                    <a:lnTo>
                      <a:pt x="128" y="462"/>
                    </a:lnTo>
                    <a:lnTo>
                      <a:pt x="120" y="459"/>
                    </a:lnTo>
                    <a:lnTo>
                      <a:pt x="113" y="456"/>
                    </a:lnTo>
                    <a:lnTo>
                      <a:pt x="106" y="452"/>
                    </a:lnTo>
                    <a:lnTo>
                      <a:pt x="99" y="447"/>
                    </a:lnTo>
                    <a:lnTo>
                      <a:pt x="92" y="443"/>
                    </a:lnTo>
                    <a:lnTo>
                      <a:pt x="87" y="438"/>
                    </a:lnTo>
                    <a:lnTo>
                      <a:pt x="81" y="433"/>
                    </a:lnTo>
                    <a:lnTo>
                      <a:pt x="75" y="428"/>
                    </a:lnTo>
                    <a:lnTo>
                      <a:pt x="70" y="422"/>
                    </a:lnTo>
                    <a:lnTo>
                      <a:pt x="65" y="415"/>
                    </a:lnTo>
                    <a:lnTo>
                      <a:pt x="62" y="409"/>
                    </a:lnTo>
                    <a:lnTo>
                      <a:pt x="58" y="402"/>
                    </a:lnTo>
                    <a:lnTo>
                      <a:pt x="55" y="394"/>
                    </a:lnTo>
                    <a:lnTo>
                      <a:pt x="51" y="387"/>
                    </a:lnTo>
                    <a:lnTo>
                      <a:pt x="45" y="360"/>
                    </a:lnTo>
                    <a:lnTo>
                      <a:pt x="40" y="357"/>
                    </a:lnTo>
                    <a:lnTo>
                      <a:pt x="36" y="353"/>
                    </a:lnTo>
                    <a:lnTo>
                      <a:pt x="31" y="348"/>
                    </a:lnTo>
                    <a:lnTo>
                      <a:pt x="26" y="343"/>
                    </a:lnTo>
                    <a:lnTo>
                      <a:pt x="22" y="338"/>
                    </a:lnTo>
                    <a:lnTo>
                      <a:pt x="17" y="334"/>
                    </a:lnTo>
                    <a:lnTo>
                      <a:pt x="13" y="328"/>
                    </a:lnTo>
                    <a:lnTo>
                      <a:pt x="11" y="322"/>
                    </a:lnTo>
                    <a:lnTo>
                      <a:pt x="8" y="315"/>
                    </a:lnTo>
                    <a:lnTo>
                      <a:pt x="6" y="310"/>
                    </a:lnTo>
                    <a:lnTo>
                      <a:pt x="3" y="303"/>
                    </a:lnTo>
                    <a:lnTo>
                      <a:pt x="2" y="296"/>
                    </a:lnTo>
                    <a:lnTo>
                      <a:pt x="1" y="290"/>
                    </a:lnTo>
                    <a:lnTo>
                      <a:pt x="0" y="284"/>
                    </a:lnTo>
                    <a:lnTo>
                      <a:pt x="0" y="277"/>
                    </a:lnTo>
                    <a:lnTo>
                      <a:pt x="1" y="270"/>
                    </a:lnTo>
                    <a:lnTo>
                      <a:pt x="1" y="267"/>
                    </a:lnTo>
                    <a:lnTo>
                      <a:pt x="2" y="263"/>
                    </a:lnTo>
                    <a:lnTo>
                      <a:pt x="2" y="261"/>
                    </a:lnTo>
                    <a:lnTo>
                      <a:pt x="2" y="257"/>
                    </a:lnTo>
                    <a:lnTo>
                      <a:pt x="3" y="254"/>
                    </a:lnTo>
                    <a:lnTo>
                      <a:pt x="3" y="250"/>
                    </a:lnTo>
                    <a:lnTo>
                      <a:pt x="4" y="247"/>
                    </a:lnTo>
                    <a:lnTo>
                      <a:pt x="5" y="243"/>
                    </a:lnTo>
                    <a:lnTo>
                      <a:pt x="7" y="237"/>
                    </a:lnTo>
                    <a:lnTo>
                      <a:pt x="10" y="229"/>
                    </a:lnTo>
                    <a:lnTo>
                      <a:pt x="13" y="221"/>
                    </a:lnTo>
                    <a:lnTo>
                      <a:pt x="15" y="214"/>
                    </a:lnTo>
                    <a:lnTo>
                      <a:pt x="19" y="207"/>
                    </a:lnTo>
                    <a:lnTo>
                      <a:pt x="23" y="201"/>
                    </a:lnTo>
                    <a:lnTo>
                      <a:pt x="27" y="194"/>
                    </a:lnTo>
                    <a:lnTo>
                      <a:pt x="31" y="188"/>
                    </a:lnTo>
                    <a:lnTo>
                      <a:pt x="36" y="182"/>
                    </a:lnTo>
                    <a:lnTo>
                      <a:pt x="40" y="176"/>
                    </a:lnTo>
                    <a:lnTo>
                      <a:pt x="45" y="170"/>
                    </a:lnTo>
                    <a:lnTo>
                      <a:pt x="50" y="164"/>
                    </a:lnTo>
                    <a:lnTo>
                      <a:pt x="56" y="160"/>
                    </a:lnTo>
                    <a:lnTo>
                      <a:pt x="62" y="155"/>
                    </a:lnTo>
                    <a:lnTo>
                      <a:pt x="68" y="151"/>
                    </a:lnTo>
                    <a:lnTo>
                      <a:pt x="74" y="147"/>
                    </a:lnTo>
                    <a:lnTo>
                      <a:pt x="79" y="144"/>
                    </a:lnTo>
                    <a:lnTo>
                      <a:pt x="84" y="142"/>
                    </a:lnTo>
                    <a:lnTo>
                      <a:pt x="88" y="139"/>
                    </a:lnTo>
                    <a:lnTo>
                      <a:pt x="92" y="138"/>
                    </a:lnTo>
                    <a:lnTo>
                      <a:pt x="97" y="136"/>
                    </a:lnTo>
                    <a:lnTo>
                      <a:pt x="102" y="134"/>
                    </a:lnTo>
                    <a:lnTo>
                      <a:pt x="107" y="132"/>
                    </a:lnTo>
                    <a:lnTo>
                      <a:pt x="112" y="130"/>
                    </a:lnTo>
                    <a:lnTo>
                      <a:pt x="116" y="120"/>
                    </a:lnTo>
                    <a:lnTo>
                      <a:pt x="121" y="113"/>
                    </a:lnTo>
                    <a:lnTo>
                      <a:pt x="126" y="105"/>
                    </a:lnTo>
                    <a:lnTo>
                      <a:pt x="133" y="97"/>
                    </a:lnTo>
                    <a:lnTo>
                      <a:pt x="139" y="91"/>
                    </a:lnTo>
                    <a:lnTo>
                      <a:pt x="145" y="86"/>
                    </a:lnTo>
                    <a:lnTo>
                      <a:pt x="153" y="79"/>
                    </a:lnTo>
                    <a:lnTo>
                      <a:pt x="161" y="73"/>
                    </a:lnTo>
                    <a:lnTo>
                      <a:pt x="167" y="69"/>
                    </a:lnTo>
                    <a:lnTo>
                      <a:pt x="173" y="66"/>
                    </a:lnTo>
                    <a:lnTo>
                      <a:pt x="179" y="63"/>
                    </a:lnTo>
                    <a:lnTo>
                      <a:pt x="186" y="60"/>
                    </a:lnTo>
                    <a:lnTo>
                      <a:pt x="193" y="58"/>
                    </a:lnTo>
                    <a:lnTo>
                      <a:pt x="199" y="56"/>
                    </a:lnTo>
                    <a:lnTo>
                      <a:pt x="206" y="54"/>
                    </a:lnTo>
                    <a:lnTo>
                      <a:pt x="212" y="53"/>
                    </a:lnTo>
                    <a:lnTo>
                      <a:pt x="219" y="52"/>
                    </a:lnTo>
                    <a:lnTo>
                      <a:pt x="225" y="51"/>
                    </a:lnTo>
                    <a:lnTo>
                      <a:pt x="232" y="50"/>
                    </a:lnTo>
                    <a:lnTo>
                      <a:pt x="239" y="50"/>
                    </a:lnTo>
                    <a:lnTo>
                      <a:pt x="245" y="51"/>
                    </a:lnTo>
                    <a:lnTo>
                      <a:pt x="252" y="52"/>
                    </a:lnTo>
                    <a:lnTo>
                      <a:pt x="259" y="53"/>
                    </a:lnTo>
                    <a:lnTo>
                      <a:pt x="265" y="54"/>
                    </a:lnTo>
                    <a:lnTo>
                      <a:pt x="270" y="48"/>
                    </a:lnTo>
                    <a:lnTo>
                      <a:pt x="277" y="42"/>
                    </a:lnTo>
                    <a:lnTo>
                      <a:pt x="284" y="37"/>
                    </a:lnTo>
                    <a:lnTo>
                      <a:pt x="291" y="32"/>
                    </a:lnTo>
                    <a:lnTo>
                      <a:pt x="298" y="26"/>
                    </a:lnTo>
                    <a:lnTo>
                      <a:pt x="306" y="22"/>
                    </a:lnTo>
                    <a:lnTo>
                      <a:pt x="314" y="17"/>
                    </a:lnTo>
                    <a:lnTo>
                      <a:pt x="322" y="13"/>
                    </a:lnTo>
                    <a:lnTo>
                      <a:pt x="330" y="10"/>
                    </a:lnTo>
                    <a:lnTo>
                      <a:pt x="339" y="7"/>
                    </a:lnTo>
                    <a:lnTo>
                      <a:pt x="347" y="4"/>
                    </a:lnTo>
                    <a:lnTo>
                      <a:pt x="356" y="2"/>
                    </a:lnTo>
                    <a:lnTo>
                      <a:pt x="365" y="1"/>
                    </a:lnTo>
                    <a:lnTo>
                      <a:pt x="373" y="0"/>
                    </a:lnTo>
                    <a:lnTo>
                      <a:pt x="382" y="0"/>
                    </a:lnTo>
                    <a:lnTo>
                      <a:pt x="391" y="1"/>
                    </a:lnTo>
                    <a:lnTo>
                      <a:pt x="399" y="2"/>
                    </a:lnTo>
                    <a:lnTo>
                      <a:pt x="407" y="4"/>
                    </a:lnTo>
                    <a:lnTo>
                      <a:pt x="416" y="6"/>
                    </a:lnTo>
                    <a:lnTo>
                      <a:pt x="424" y="8"/>
                    </a:lnTo>
                    <a:lnTo>
                      <a:pt x="432" y="11"/>
                    </a:lnTo>
                    <a:lnTo>
                      <a:pt x="440" y="13"/>
                    </a:lnTo>
                    <a:lnTo>
                      <a:pt x="448" y="17"/>
                    </a:lnTo>
                    <a:lnTo>
                      <a:pt x="454" y="22"/>
                    </a:lnTo>
                    <a:lnTo>
                      <a:pt x="457" y="30"/>
                    </a:lnTo>
                    <a:lnTo>
                      <a:pt x="475" y="32"/>
                    </a:lnTo>
                    <a:lnTo>
                      <a:pt x="486" y="35"/>
                    </a:lnTo>
                    <a:lnTo>
                      <a:pt x="494" y="37"/>
                    </a:lnTo>
                    <a:lnTo>
                      <a:pt x="502" y="38"/>
                    </a:lnTo>
                    <a:lnTo>
                      <a:pt x="509" y="40"/>
                    </a:lnTo>
                    <a:lnTo>
                      <a:pt x="516" y="44"/>
                    </a:lnTo>
                    <a:lnTo>
                      <a:pt x="524" y="47"/>
                    </a:lnTo>
                    <a:lnTo>
                      <a:pt x="531" y="50"/>
                    </a:lnTo>
                    <a:lnTo>
                      <a:pt x="538" y="54"/>
                    </a:lnTo>
                    <a:lnTo>
                      <a:pt x="546" y="58"/>
                    </a:lnTo>
                    <a:lnTo>
                      <a:pt x="553" y="62"/>
                    </a:lnTo>
                    <a:lnTo>
                      <a:pt x="559" y="66"/>
                    </a:lnTo>
                    <a:lnTo>
                      <a:pt x="565" y="71"/>
                    </a:lnTo>
                    <a:lnTo>
                      <a:pt x="572" y="76"/>
                    </a:lnTo>
                    <a:lnTo>
                      <a:pt x="577" y="81"/>
                    </a:lnTo>
                    <a:lnTo>
                      <a:pt x="582" y="87"/>
                    </a:lnTo>
                    <a:lnTo>
                      <a:pt x="587" y="91"/>
                    </a:lnTo>
                    <a:lnTo>
                      <a:pt x="592" y="97"/>
                    </a:lnTo>
                    <a:lnTo>
                      <a:pt x="595" y="97"/>
                    </a:lnTo>
                    <a:lnTo>
                      <a:pt x="597" y="96"/>
                    </a:lnTo>
                    <a:lnTo>
                      <a:pt x="599" y="96"/>
                    </a:lnTo>
                    <a:lnTo>
                      <a:pt x="601" y="95"/>
                    </a:lnTo>
                    <a:lnTo>
                      <a:pt x="604" y="95"/>
                    </a:lnTo>
                    <a:lnTo>
                      <a:pt x="605" y="94"/>
                    </a:lnTo>
                    <a:lnTo>
                      <a:pt x="607" y="94"/>
                    </a:lnTo>
                    <a:lnTo>
                      <a:pt x="609" y="95"/>
                    </a:lnTo>
                    <a:lnTo>
                      <a:pt x="618" y="95"/>
                    </a:lnTo>
                    <a:lnTo>
                      <a:pt x="626" y="96"/>
                    </a:lnTo>
                    <a:lnTo>
                      <a:pt x="633" y="98"/>
                    </a:lnTo>
                    <a:lnTo>
                      <a:pt x="641" y="101"/>
                    </a:lnTo>
                    <a:lnTo>
                      <a:pt x="649" y="105"/>
                    </a:lnTo>
                    <a:lnTo>
                      <a:pt x="656" y="109"/>
                    </a:lnTo>
                    <a:lnTo>
                      <a:pt x="661" y="113"/>
                    </a:lnTo>
                    <a:lnTo>
                      <a:pt x="667" y="118"/>
                    </a:lnTo>
                    <a:lnTo>
                      <a:pt x="674" y="125"/>
                    </a:lnTo>
                    <a:lnTo>
                      <a:pt x="680" y="133"/>
                    </a:lnTo>
                    <a:lnTo>
                      <a:pt x="685" y="141"/>
                    </a:lnTo>
                    <a:lnTo>
                      <a:pt x="690" y="150"/>
                    </a:lnTo>
                    <a:lnTo>
                      <a:pt x="694" y="159"/>
                    </a:lnTo>
                    <a:lnTo>
                      <a:pt x="698" y="168"/>
                    </a:lnTo>
                    <a:lnTo>
                      <a:pt x="700" y="178"/>
                    </a:lnTo>
                    <a:lnTo>
                      <a:pt x="702" y="188"/>
                    </a:lnTo>
                    <a:lnTo>
                      <a:pt x="715" y="199"/>
                    </a:lnTo>
                    <a:lnTo>
                      <a:pt x="719" y="203"/>
                    </a:lnTo>
                    <a:lnTo>
                      <a:pt x="723" y="208"/>
                    </a:lnTo>
                    <a:lnTo>
                      <a:pt x="727" y="213"/>
                    </a:lnTo>
                    <a:lnTo>
                      <a:pt x="731" y="217"/>
                    </a:lnTo>
                    <a:lnTo>
                      <a:pt x="733" y="223"/>
                    </a:lnTo>
                    <a:lnTo>
                      <a:pt x="736" y="229"/>
                    </a:lnTo>
                    <a:lnTo>
                      <a:pt x="738" y="234"/>
                    </a:lnTo>
                    <a:lnTo>
                      <a:pt x="740" y="240"/>
                    </a:lnTo>
                    <a:lnTo>
                      <a:pt x="742" y="246"/>
                    </a:lnTo>
                    <a:lnTo>
                      <a:pt x="743" y="252"/>
                    </a:lnTo>
                    <a:lnTo>
                      <a:pt x="745" y="258"/>
                    </a:lnTo>
                    <a:lnTo>
                      <a:pt x="745" y="264"/>
                    </a:lnTo>
                    <a:lnTo>
                      <a:pt x="746" y="270"/>
                    </a:lnTo>
                    <a:lnTo>
                      <a:pt x="746" y="276"/>
                    </a:lnTo>
                    <a:lnTo>
                      <a:pt x="746" y="282"/>
                    </a:lnTo>
                    <a:lnTo>
                      <a:pt x="745" y="288"/>
                    </a:lnTo>
                    <a:lnTo>
                      <a:pt x="744" y="294"/>
                    </a:lnTo>
                    <a:lnTo>
                      <a:pt x="743" y="302"/>
                    </a:lnTo>
                    <a:lnTo>
                      <a:pt x="742" y="310"/>
                    </a:lnTo>
                    <a:lnTo>
                      <a:pt x="741" y="316"/>
                    </a:lnTo>
                    <a:lnTo>
                      <a:pt x="739" y="324"/>
                    </a:lnTo>
                    <a:lnTo>
                      <a:pt x="737" y="332"/>
                    </a:lnTo>
                    <a:lnTo>
                      <a:pt x="735" y="338"/>
                    </a:lnTo>
                    <a:lnTo>
                      <a:pt x="733" y="345"/>
                    </a:lnTo>
                    <a:lnTo>
                      <a:pt x="729" y="353"/>
                    </a:lnTo>
                    <a:lnTo>
                      <a:pt x="726" y="359"/>
                    </a:lnTo>
                    <a:lnTo>
                      <a:pt x="722" y="365"/>
                    </a:lnTo>
                    <a:lnTo>
                      <a:pt x="717" y="371"/>
                    </a:lnTo>
                    <a:lnTo>
                      <a:pt x="713" y="376"/>
                    </a:lnTo>
                    <a:lnTo>
                      <a:pt x="707" y="382"/>
                    </a:lnTo>
                    <a:lnTo>
                      <a:pt x="702" y="387"/>
                    </a:lnTo>
                    <a:lnTo>
                      <a:pt x="696" y="390"/>
                    </a:lnTo>
                    <a:lnTo>
                      <a:pt x="688" y="395"/>
                    </a:lnTo>
                    <a:lnTo>
                      <a:pt x="680" y="400"/>
                    </a:lnTo>
                    <a:lnTo>
                      <a:pt x="671" y="404"/>
                    </a:lnTo>
                    <a:lnTo>
                      <a:pt x="662" y="407"/>
                    </a:lnTo>
                    <a:lnTo>
                      <a:pt x="654" y="409"/>
                    </a:lnTo>
                    <a:lnTo>
                      <a:pt x="645" y="411"/>
                    </a:lnTo>
                    <a:lnTo>
                      <a:pt x="635" y="412"/>
                    </a:lnTo>
                    <a:lnTo>
                      <a:pt x="627" y="412"/>
                    </a:lnTo>
                    <a:lnTo>
                      <a:pt x="626" y="411"/>
                    </a:lnTo>
                    <a:lnTo>
                      <a:pt x="624" y="409"/>
                    </a:lnTo>
                    <a:lnTo>
                      <a:pt x="623" y="408"/>
                    </a:lnTo>
                    <a:lnTo>
                      <a:pt x="622" y="406"/>
                    </a:lnTo>
                    <a:lnTo>
                      <a:pt x="621" y="404"/>
                    </a:lnTo>
                    <a:lnTo>
                      <a:pt x="620" y="402"/>
                    </a:lnTo>
                    <a:lnTo>
                      <a:pt x="619" y="400"/>
                    </a:lnTo>
                    <a:lnTo>
                      <a:pt x="619" y="399"/>
                    </a:lnTo>
                    <a:lnTo>
                      <a:pt x="619" y="398"/>
                    </a:lnTo>
                    <a:lnTo>
                      <a:pt x="619" y="397"/>
                    </a:lnTo>
                    <a:lnTo>
                      <a:pt x="621" y="396"/>
                    </a:lnTo>
                    <a:lnTo>
                      <a:pt x="622" y="395"/>
                    </a:lnTo>
                    <a:lnTo>
                      <a:pt x="627" y="395"/>
                    </a:lnTo>
                    <a:lnTo>
                      <a:pt x="631" y="395"/>
                    </a:lnTo>
                    <a:lnTo>
                      <a:pt x="636" y="395"/>
                    </a:lnTo>
                    <a:lnTo>
                      <a:pt x="641" y="394"/>
                    </a:lnTo>
                    <a:lnTo>
                      <a:pt x="645" y="393"/>
                    </a:lnTo>
                    <a:lnTo>
                      <a:pt x="650" y="392"/>
                    </a:lnTo>
                    <a:lnTo>
                      <a:pt x="655" y="391"/>
                    </a:lnTo>
                    <a:lnTo>
                      <a:pt x="659" y="389"/>
                    </a:lnTo>
                    <a:lnTo>
                      <a:pt x="670" y="386"/>
                    </a:lnTo>
                    <a:lnTo>
                      <a:pt x="680" y="381"/>
                    </a:lnTo>
                    <a:lnTo>
                      <a:pt x="688" y="375"/>
                    </a:lnTo>
                    <a:lnTo>
                      <a:pt x="696" y="369"/>
                    </a:lnTo>
                    <a:lnTo>
                      <a:pt x="704" y="363"/>
                    </a:lnTo>
                    <a:lnTo>
                      <a:pt x="709" y="355"/>
                    </a:lnTo>
                    <a:lnTo>
                      <a:pt x="716" y="346"/>
                    </a:lnTo>
                    <a:lnTo>
                      <a:pt x="721" y="337"/>
                    </a:lnTo>
                    <a:lnTo>
                      <a:pt x="723" y="329"/>
                    </a:lnTo>
                    <a:lnTo>
                      <a:pt x="725" y="322"/>
                    </a:lnTo>
                    <a:lnTo>
                      <a:pt x="728" y="314"/>
                    </a:lnTo>
                    <a:lnTo>
                      <a:pt x="729" y="308"/>
                    </a:lnTo>
                    <a:lnTo>
                      <a:pt x="731" y="300"/>
                    </a:lnTo>
                    <a:lnTo>
                      <a:pt x="733" y="292"/>
                    </a:lnTo>
                    <a:lnTo>
                      <a:pt x="733" y="286"/>
                    </a:lnTo>
                    <a:lnTo>
                      <a:pt x="734" y="278"/>
                    </a:lnTo>
                    <a:lnTo>
                      <a:pt x="734" y="270"/>
                    </a:lnTo>
                    <a:lnTo>
                      <a:pt x="734" y="263"/>
                    </a:lnTo>
                    <a:lnTo>
                      <a:pt x="734" y="256"/>
                    </a:lnTo>
                    <a:lnTo>
                      <a:pt x="733" y="248"/>
                    </a:lnTo>
                    <a:lnTo>
                      <a:pt x="732" y="240"/>
                    </a:lnTo>
                    <a:lnTo>
                      <a:pt x="730" y="234"/>
                    </a:lnTo>
                    <a:lnTo>
                      <a:pt x="727" y="226"/>
                    </a:lnTo>
                    <a:lnTo>
                      <a:pt x="723" y="219"/>
                    </a:lnTo>
                    <a:lnTo>
                      <a:pt x="721" y="216"/>
                    </a:lnTo>
                    <a:lnTo>
                      <a:pt x="719" y="213"/>
                    </a:lnTo>
                    <a:lnTo>
                      <a:pt x="716" y="211"/>
                    </a:lnTo>
                    <a:lnTo>
                      <a:pt x="713" y="209"/>
                    </a:lnTo>
                    <a:lnTo>
                      <a:pt x="710" y="207"/>
                    </a:lnTo>
                    <a:lnTo>
                      <a:pt x="707" y="205"/>
                    </a:lnTo>
                    <a:lnTo>
                      <a:pt x="705" y="203"/>
                    </a:lnTo>
                    <a:lnTo>
                      <a:pt x="701" y="201"/>
                    </a:lnTo>
                    <a:lnTo>
                      <a:pt x="695" y="222"/>
                    </a:lnTo>
                    <a:lnTo>
                      <a:pt x="690" y="230"/>
                    </a:lnTo>
                    <a:lnTo>
                      <a:pt x="687" y="230"/>
                    </a:lnTo>
                    <a:lnTo>
                      <a:pt x="685" y="229"/>
                    </a:lnTo>
                    <a:lnTo>
                      <a:pt x="683" y="227"/>
                    </a:lnTo>
                    <a:lnTo>
                      <a:pt x="682" y="226"/>
                    </a:lnTo>
                    <a:lnTo>
                      <a:pt x="681" y="225"/>
                    </a:lnTo>
                    <a:lnTo>
                      <a:pt x="680" y="224"/>
                    </a:lnTo>
                    <a:lnTo>
                      <a:pt x="682" y="216"/>
                    </a:lnTo>
                    <a:lnTo>
                      <a:pt x="684" y="210"/>
                    </a:lnTo>
                    <a:lnTo>
                      <a:pt x="685" y="202"/>
                    </a:lnTo>
                    <a:lnTo>
                      <a:pt x="686" y="195"/>
                    </a:lnTo>
                    <a:lnTo>
                      <a:pt x="686" y="188"/>
                    </a:lnTo>
                    <a:lnTo>
                      <a:pt x="685" y="180"/>
                    </a:lnTo>
                    <a:lnTo>
                      <a:pt x="684" y="172"/>
                    </a:lnTo>
                    <a:lnTo>
                      <a:pt x="682" y="165"/>
                    </a:lnTo>
                    <a:lnTo>
                      <a:pt x="681" y="158"/>
                    </a:lnTo>
                    <a:lnTo>
                      <a:pt x="677" y="151"/>
                    </a:lnTo>
                    <a:lnTo>
                      <a:pt x="674" y="144"/>
                    </a:lnTo>
                    <a:lnTo>
                      <a:pt x="670" y="138"/>
                    </a:lnTo>
                    <a:lnTo>
                      <a:pt x="666" y="132"/>
                    </a:lnTo>
                    <a:lnTo>
                      <a:pt x="661" y="126"/>
                    </a:lnTo>
                    <a:lnTo>
                      <a:pt x="656" y="120"/>
                    </a:lnTo>
                    <a:lnTo>
                      <a:pt x="652" y="115"/>
                    </a:lnTo>
                    <a:lnTo>
                      <a:pt x="648" y="113"/>
                    </a:lnTo>
                    <a:lnTo>
                      <a:pt x="643" y="111"/>
                    </a:lnTo>
                    <a:lnTo>
                      <a:pt x="638" y="109"/>
                    </a:lnTo>
                    <a:lnTo>
                      <a:pt x="633" y="107"/>
                    </a:lnTo>
                    <a:lnTo>
                      <a:pt x="629" y="107"/>
                    </a:lnTo>
                    <a:lnTo>
                      <a:pt x="624" y="106"/>
                    </a:lnTo>
                    <a:lnTo>
                      <a:pt x="619" y="106"/>
                    </a:lnTo>
                    <a:lnTo>
                      <a:pt x="614" y="106"/>
                    </a:lnTo>
                    <a:lnTo>
                      <a:pt x="601" y="110"/>
                    </a:lnTo>
                    <a:lnTo>
                      <a:pt x="603" y="113"/>
                    </a:lnTo>
                    <a:lnTo>
                      <a:pt x="605" y="116"/>
                    </a:lnTo>
                    <a:lnTo>
                      <a:pt x="605" y="120"/>
                    </a:lnTo>
                    <a:lnTo>
                      <a:pt x="607" y="124"/>
                    </a:lnTo>
                    <a:lnTo>
                      <a:pt x="608" y="128"/>
                    </a:lnTo>
                    <a:lnTo>
                      <a:pt x="609" y="132"/>
                    </a:lnTo>
                    <a:lnTo>
                      <a:pt x="609" y="135"/>
                    </a:lnTo>
                    <a:lnTo>
                      <a:pt x="610" y="139"/>
                    </a:lnTo>
                    <a:lnTo>
                      <a:pt x="609" y="139"/>
                    </a:lnTo>
                    <a:lnTo>
                      <a:pt x="609" y="140"/>
                    </a:lnTo>
                    <a:lnTo>
                      <a:pt x="607" y="141"/>
                    </a:lnTo>
                    <a:lnTo>
                      <a:pt x="606" y="141"/>
                    </a:lnTo>
                    <a:lnTo>
                      <a:pt x="605" y="140"/>
                    </a:lnTo>
                    <a:lnTo>
                      <a:pt x="604" y="139"/>
                    </a:lnTo>
                    <a:lnTo>
                      <a:pt x="603" y="138"/>
                    </a:lnTo>
                    <a:lnTo>
                      <a:pt x="602" y="136"/>
                    </a:lnTo>
                    <a:lnTo>
                      <a:pt x="602" y="134"/>
                    </a:lnTo>
                    <a:lnTo>
                      <a:pt x="601" y="132"/>
                    </a:lnTo>
                    <a:lnTo>
                      <a:pt x="601" y="130"/>
                    </a:lnTo>
                    <a:lnTo>
                      <a:pt x="600" y="129"/>
                    </a:lnTo>
                    <a:lnTo>
                      <a:pt x="600" y="128"/>
                    </a:lnTo>
                    <a:lnTo>
                      <a:pt x="600" y="127"/>
                    </a:lnTo>
                    <a:lnTo>
                      <a:pt x="600" y="126"/>
                    </a:lnTo>
                    <a:lnTo>
                      <a:pt x="599" y="121"/>
                    </a:lnTo>
                    <a:lnTo>
                      <a:pt x="597" y="117"/>
                    </a:lnTo>
                    <a:lnTo>
                      <a:pt x="595" y="113"/>
                    </a:lnTo>
                    <a:lnTo>
                      <a:pt x="592" y="111"/>
                    </a:lnTo>
                    <a:lnTo>
                      <a:pt x="589" y="107"/>
                    </a:lnTo>
                    <a:lnTo>
                      <a:pt x="586" y="104"/>
                    </a:lnTo>
                    <a:lnTo>
                      <a:pt x="583" y="101"/>
                    </a:lnTo>
                    <a:lnTo>
                      <a:pt x="580" y="98"/>
                    </a:lnTo>
                    <a:lnTo>
                      <a:pt x="574" y="91"/>
                    </a:lnTo>
                    <a:lnTo>
                      <a:pt x="567" y="86"/>
                    </a:lnTo>
                    <a:lnTo>
                      <a:pt x="559" y="80"/>
                    </a:lnTo>
                    <a:lnTo>
                      <a:pt x="551" y="74"/>
                    </a:lnTo>
                    <a:lnTo>
                      <a:pt x="543" y="69"/>
                    </a:lnTo>
                    <a:lnTo>
                      <a:pt x="533" y="64"/>
                    </a:lnTo>
                    <a:lnTo>
                      <a:pt x="525" y="61"/>
                    </a:lnTo>
                    <a:lnTo>
                      <a:pt x="515" y="57"/>
                    </a:lnTo>
                    <a:lnTo>
                      <a:pt x="505" y="54"/>
                    </a:lnTo>
                    <a:lnTo>
                      <a:pt x="496" y="50"/>
                    </a:lnTo>
                    <a:lnTo>
                      <a:pt x="487" y="48"/>
                    </a:lnTo>
                    <a:lnTo>
                      <a:pt x="477" y="46"/>
                    </a:lnTo>
                    <a:lnTo>
                      <a:pt x="468" y="45"/>
                    </a:lnTo>
                    <a:lnTo>
                      <a:pt x="458" y="44"/>
                    </a:lnTo>
                    <a:lnTo>
                      <a:pt x="449" y="44"/>
                    </a:lnTo>
                    <a:lnTo>
                      <a:pt x="440" y="45"/>
                    </a:lnTo>
                    <a:lnTo>
                      <a:pt x="439" y="46"/>
                    </a:lnTo>
                    <a:lnTo>
                      <a:pt x="439" y="47"/>
                    </a:lnTo>
                    <a:lnTo>
                      <a:pt x="437" y="45"/>
                    </a:lnTo>
                    <a:lnTo>
                      <a:pt x="435" y="44"/>
                    </a:lnTo>
                    <a:lnTo>
                      <a:pt x="434" y="43"/>
                    </a:lnTo>
                    <a:lnTo>
                      <a:pt x="433" y="41"/>
                    </a:lnTo>
                    <a:lnTo>
                      <a:pt x="432" y="39"/>
                    </a:lnTo>
                    <a:lnTo>
                      <a:pt x="430" y="38"/>
                    </a:lnTo>
                    <a:lnTo>
                      <a:pt x="429" y="36"/>
                    </a:lnTo>
                    <a:lnTo>
                      <a:pt x="428" y="34"/>
                    </a:lnTo>
                    <a:lnTo>
                      <a:pt x="428" y="33"/>
                    </a:lnTo>
                    <a:lnTo>
                      <a:pt x="428" y="32"/>
                    </a:lnTo>
                    <a:lnTo>
                      <a:pt x="429" y="32"/>
                    </a:lnTo>
                    <a:lnTo>
                      <a:pt x="431" y="31"/>
                    </a:lnTo>
                    <a:lnTo>
                      <a:pt x="434" y="31"/>
                    </a:lnTo>
                    <a:lnTo>
                      <a:pt x="436" y="31"/>
                    </a:lnTo>
                    <a:lnTo>
                      <a:pt x="439" y="30"/>
                    </a:lnTo>
                    <a:lnTo>
                      <a:pt x="439" y="29"/>
                    </a:lnTo>
                    <a:lnTo>
                      <a:pt x="434" y="27"/>
                    </a:lnTo>
                    <a:lnTo>
                      <a:pt x="431" y="26"/>
                    </a:lnTo>
                    <a:lnTo>
                      <a:pt x="427" y="25"/>
                    </a:lnTo>
                    <a:lnTo>
                      <a:pt x="424" y="23"/>
                    </a:lnTo>
                    <a:lnTo>
                      <a:pt x="420" y="22"/>
                    </a:lnTo>
                    <a:lnTo>
                      <a:pt x="415" y="21"/>
                    </a:lnTo>
                    <a:lnTo>
                      <a:pt x="412" y="20"/>
                    </a:lnTo>
                    <a:lnTo>
                      <a:pt x="408" y="19"/>
                    </a:lnTo>
                    <a:lnTo>
                      <a:pt x="401" y="18"/>
                    </a:lnTo>
                    <a:lnTo>
                      <a:pt x="396" y="17"/>
                    </a:lnTo>
                    <a:lnTo>
                      <a:pt x="390" y="16"/>
                    </a:lnTo>
                    <a:lnTo>
                      <a:pt x="383" y="16"/>
                    </a:lnTo>
                    <a:lnTo>
                      <a:pt x="377" y="16"/>
                    </a:lnTo>
                    <a:lnTo>
                      <a:pt x="371" y="16"/>
                    </a:lnTo>
                    <a:lnTo>
                      <a:pt x="365" y="17"/>
                    </a:lnTo>
                    <a:lnTo>
                      <a:pt x="358" y="18"/>
                    </a:lnTo>
                    <a:lnTo>
                      <a:pt x="352" y="20"/>
                    </a:lnTo>
                    <a:lnTo>
                      <a:pt x="346" y="21"/>
                    </a:lnTo>
                    <a:lnTo>
                      <a:pt x="340" y="24"/>
                    </a:lnTo>
                    <a:lnTo>
                      <a:pt x="334" y="26"/>
                    </a:lnTo>
                    <a:lnTo>
                      <a:pt x="328" y="29"/>
                    </a:lnTo>
                    <a:lnTo>
                      <a:pt x="322" y="32"/>
                    </a:lnTo>
                    <a:lnTo>
                      <a:pt x="317" y="35"/>
                    </a:lnTo>
                    <a:lnTo>
                      <a:pt x="311" y="38"/>
                    </a:lnTo>
                    <a:lnTo>
                      <a:pt x="307" y="41"/>
                    </a:lnTo>
                    <a:lnTo>
                      <a:pt x="304" y="44"/>
                    </a:lnTo>
                    <a:lnTo>
                      <a:pt x="300" y="46"/>
                    </a:lnTo>
                    <a:lnTo>
                      <a:pt x="296" y="49"/>
                    </a:lnTo>
                    <a:lnTo>
                      <a:pt x="293" y="52"/>
                    </a:lnTo>
                    <a:lnTo>
                      <a:pt x="290" y="55"/>
                    </a:lnTo>
                    <a:lnTo>
                      <a:pt x="287" y="58"/>
                    </a:lnTo>
                    <a:lnTo>
                      <a:pt x="283" y="61"/>
                    </a:lnTo>
                    <a:lnTo>
                      <a:pt x="283" y="62"/>
                    </a:lnTo>
                    <a:lnTo>
                      <a:pt x="285" y="63"/>
                    </a:lnTo>
                    <a:lnTo>
                      <a:pt x="286" y="63"/>
                    </a:lnTo>
                    <a:lnTo>
                      <a:pt x="287" y="64"/>
                    </a:lnTo>
                    <a:lnTo>
                      <a:pt x="287" y="66"/>
                    </a:lnTo>
                    <a:lnTo>
                      <a:pt x="289" y="75"/>
                    </a:lnTo>
                    <a:lnTo>
                      <a:pt x="289" y="76"/>
                    </a:lnTo>
                    <a:lnTo>
                      <a:pt x="289" y="77"/>
                    </a:lnTo>
                    <a:lnTo>
                      <a:pt x="289" y="78"/>
                    </a:lnTo>
                    <a:lnTo>
                      <a:pt x="289" y="79"/>
                    </a:lnTo>
                    <a:lnTo>
                      <a:pt x="288" y="79"/>
                    </a:lnTo>
                    <a:lnTo>
                      <a:pt x="286" y="80"/>
                    </a:lnTo>
                    <a:lnTo>
                      <a:pt x="285" y="80"/>
                    </a:lnTo>
                    <a:lnTo>
                      <a:pt x="283" y="79"/>
                    </a:lnTo>
                    <a:lnTo>
                      <a:pt x="273" y="73"/>
                    </a:lnTo>
                    <a:lnTo>
                      <a:pt x="272" y="74"/>
                    </a:lnTo>
                    <a:lnTo>
                      <a:pt x="271" y="74"/>
                    </a:lnTo>
                    <a:lnTo>
                      <a:pt x="270" y="74"/>
                    </a:lnTo>
                    <a:lnTo>
                      <a:pt x="269" y="74"/>
                    </a:lnTo>
                    <a:lnTo>
                      <a:pt x="261" y="70"/>
                    </a:lnTo>
                    <a:lnTo>
                      <a:pt x="253" y="67"/>
                    </a:lnTo>
                    <a:lnTo>
                      <a:pt x="245" y="66"/>
                    </a:lnTo>
                    <a:lnTo>
                      <a:pt x="237" y="66"/>
                    </a:lnTo>
                    <a:lnTo>
                      <a:pt x="229" y="67"/>
                    </a:lnTo>
                    <a:lnTo>
                      <a:pt x="220" y="68"/>
                    </a:lnTo>
                    <a:lnTo>
                      <a:pt x="212" y="69"/>
                    </a:lnTo>
                    <a:lnTo>
                      <a:pt x="204" y="71"/>
                    </a:lnTo>
                    <a:lnTo>
                      <a:pt x="195" y="74"/>
                    </a:lnTo>
                    <a:lnTo>
                      <a:pt x="187" y="77"/>
                    </a:lnTo>
                    <a:lnTo>
                      <a:pt x="179" y="82"/>
                    </a:lnTo>
                    <a:lnTo>
                      <a:pt x="171" y="87"/>
                    </a:lnTo>
                    <a:lnTo>
                      <a:pt x="165" y="91"/>
                    </a:lnTo>
                    <a:lnTo>
                      <a:pt x="158" y="96"/>
                    </a:lnTo>
                    <a:lnTo>
                      <a:pt x="152" y="102"/>
                    </a:lnTo>
                    <a:lnTo>
                      <a:pt x="145" y="108"/>
                    </a:lnTo>
                    <a:lnTo>
                      <a:pt x="133" y="124"/>
                    </a:lnTo>
                    <a:lnTo>
                      <a:pt x="136" y="124"/>
                    </a:lnTo>
                    <a:lnTo>
                      <a:pt x="138" y="124"/>
                    </a:lnTo>
                    <a:lnTo>
                      <a:pt x="141" y="123"/>
                    </a:lnTo>
                    <a:lnTo>
                      <a:pt x="142" y="123"/>
                    </a:lnTo>
                    <a:lnTo>
                      <a:pt x="145" y="124"/>
                    </a:lnTo>
                    <a:lnTo>
                      <a:pt x="147" y="124"/>
                    </a:lnTo>
                    <a:lnTo>
                      <a:pt x="150" y="125"/>
                    </a:lnTo>
                    <a:lnTo>
                      <a:pt x="151" y="128"/>
                    </a:lnTo>
                    <a:lnTo>
                      <a:pt x="156" y="139"/>
                    </a:lnTo>
                    <a:lnTo>
                      <a:pt x="155" y="139"/>
                    </a:lnTo>
                    <a:lnTo>
                      <a:pt x="154" y="140"/>
                    </a:lnTo>
                    <a:lnTo>
                      <a:pt x="153" y="139"/>
                    </a:lnTo>
                    <a:lnTo>
                      <a:pt x="152" y="139"/>
                    </a:lnTo>
                    <a:lnTo>
                      <a:pt x="151" y="138"/>
                    </a:lnTo>
                    <a:lnTo>
                      <a:pt x="150" y="138"/>
                    </a:lnTo>
                    <a:lnTo>
                      <a:pt x="147" y="138"/>
                    </a:lnTo>
                    <a:lnTo>
                      <a:pt x="144" y="138"/>
                    </a:lnTo>
                    <a:lnTo>
                      <a:pt x="141" y="139"/>
                    </a:lnTo>
                    <a:lnTo>
                      <a:pt x="138" y="139"/>
                    </a:lnTo>
                    <a:lnTo>
                      <a:pt x="134" y="140"/>
                    </a:lnTo>
                    <a:lnTo>
                      <a:pt x="131" y="141"/>
                    </a:lnTo>
                    <a:lnTo>
                      <a:pt x="127" y="142"/>
                    </a:lnTo>
                    <a:lnTo>
                      <a:pt x="124" y="143"/>
                    </a:lnTo>
                    <a:lnTo>
                      <a:pt x="123" y="145"/>
                    </a:lnTo>
                    <a:lnTo>
                      <a:pt x="122" y="147"/>
                    </a:lnTo>
                    <a:lnTo>
                      <a:pt x="122" y="149"/>
                    </a:lnTo>
                    <a:lnTo>
                      <a:pt x="122" y="152"/>
                    </a:lnTo>
                    <a:lnTo>
                      <a:pt x="122" y="154"/>
                    </a:lnTo>
                    <a:lnTo>
                      <a:pt x="121" y="156"/>
                    </a:lnTo>
                    <a:lnTo>
                      <a:pt x="120" y="158"/>
                    </a:lnTo>
                    <a:lnTo>
                      <a:pt x="118" y="159"/>
                    </a:lnTo>
                    <a:lnTo>
                      <a:pt x="116" y="158"/>
                    </a:lnTo>
                    <a:lnTo>
                      <a:pt x="113" y="155"/>
                    </a:lnTo>
                    <a:lnTo>
                      <a:pt x="110" y="152"/>
                    </a:lnTo>
                    <a:lnTo>
                      <a:pt x="107" y="149"/>
                    </a:lnTo>
                    <a:lnTo>
                      <a:pt x="98" y="152"/>
                    </a:lnTo>
                    <a:lnTo>
                      <a:pt x="90" y="156"/>
                    </a:lnTo>
                    <a:lnTo>
                      <a:pt x="83" y="161"/>
                    </a:lnTo>
                    <a:lnTo>
                      <a:pt x="75" y="165"/>
                    </a:lnTo>
                    <a:lnTo>
                      <a:pt x="68" y="171"/>
                    </a:lnTo>
                    <a:lnTo>
                      <a:pt x="61" y="177"/>
                    </a:lnTo>
                    <a:lnTo>
                      <a:pt x="55" y="183"/>
                    </a:lnTo>
                    <a:lnTo>
                      <a:pt x="49" y="189"/>
                    </a:lnTo>
                    <a:lnTo>
                      <a:pt x="45" y="196"/>
                    </a:lnTo>
                    <a:lnTo>
                      <a:pt x="40" y="202"/>
                    </a:lnTo>
                    <a:lnTo>
                      <a:pt x="37" y="209"/>
                    </a:lnTo>
                    <a:lnTo>
                      <a:pt x="33" y="215"/>
                    </a:lnTo>
                    <a:lnTo>
                      <a:pt x="30" y="223"/>
                    </a:lnTo>
                    <a:lnTo>
                      <a:pt x="27" y="230"/>
                    </a:lnTo>
                    <a:lnTo>
                      <a:pt x="23" y="238"/>
                    </a:lnTo>
                    <a:lnTo>
                      <a:pt x="21" y="244"/>
                    </a:lnTo>
                    <a:lnTo>
                      <a:pt x="19" y="252"/>
                    </a:lnTo>
                    <a:lnTo>
                      <a:pt x="17" y="260"/>
                    </a:lnTo>
                    <a:lnTo>
                      <a:pt x="16" y="267"/>
                    </a:lnTo>
                    <a:lnTo>
                      <a:pt x="15" y="274"/>
                    </a:lnTo>
                    <a:lnTo>
                      <a:pt x="14" y="282"/>
                    </a:lnTo>
                    <a:lnTo>
                      <a:pt x="14" y="289"/>
                    </a:lnTo>
                    <a:lnTo>
                      <a:pt x="15" y="296"/>
                    </a:lnTo>
                    <a:lnTo>
                      <a:pt x="16" y="304"/>
                    </a:lnTo>
                    <a:lnTo>
                      <a:pt x="17" y="309"/>
                    </a:lnTo>
                    <a:lnTo>
                      <a:pt x="18" y="313"/>
                    </a:lnTo>
                    <a:lnTo>
                      <a:pt x="20" y="317"/>
                    </a:lnTo>
                    <a:lnTo>
                      <a:pt x="22" y="322"/>
                    </a:lnTo>
                    <a:lnTo>
                      <a:pt x="25" y="327"/>
                    </a:lnTo>
                    <a:lnTo>
                      <a:pt x="27" y="331"/>
                    </a:lnTo>
                    <a:lnTo>
                      <a:pt x="30" y="336"/>
                    </a:lnTo>
                    <a:lnTo>
                      <a:pt x="33" y="339"/>
                    </a:lnTo>
                    <a:lnTo>
                      <a:pt x="35" y="342"/>
                    </a:lnTo>
                    <a:lnTo>
                      <a:pt x="38" y="345"/>
                    </a:lnTo>
                    <a:lnTo>
                      <a:pt x="40" y="347"/>
                    </a:lnTo>
                    <a:lnTo>
                      <a:pt x="45" y="348"/>
                    </a:lnTo>
                    <a:lnTo>
                      <a:pt x="45" y="346"/>
                    </a:lnTo>
                    <a:lnTo>
                      <a:pt x="45" y="343"/>
                    </a:lnTo>
                    <a:lnTo>
                      <a:pt x="45" y="341"/>
                    </a:lnTo>
                    <a:lnTo>
                      <a:pt x="45" y="338"/>
                    </a:lnTo>
                    <a:lnTo>
                      <a:pt x="46" y="337"/>
                    </a:lnTo>
                    <a:lnTo>
                      <a:pt x="46" y="335"/>
                    </a:lnTo>
                    <a:lnTo>
                      <a:pt x="47" y="333"/>
                    </a:lnTo>
                    <a:lnTo>
                      <a:pt x="48" y="330"/>
                    </a:lnTo>
                    <a:lnTo>
                      <a:pt x="50" y="331"/>
                    </a:lnTo>
                    <a:lnTo>
                      <a:pt x="52" y="333"/>
                    </a:lnTo>
                    <a:lnTo>
                      <a:pt x="53" y="334"/>
                    </a:lnTo>
                    <a:lnTo>
                      <a:pt x="55" y="336"/>
                    </a:lnTo>
                    <a:lnTo>
                      <a:pt x="56" y="338"/>
                    </a:lnTo>
                    <a:lnTo>
                      <a:pt x="57" y="339"/>
                    </a:lnTo>
                    <a:lnTo>
                      <a:pt x="57" y="341"/>
                    </a:lnTo>
                    <a:lnTo>
                      <a:pt x="57" y="343"/>
                    </a:lnTo>
                    <a:lnTo>
                      <a:pt x="57" y="345"/>
                    </a:lnTo>
                    <a:lnTo>
                      <a:pt x="57" y="347"/>
                    </a:lnTo>
                    <a:lnTo>
                      <a:pt x="56" y="349"/>
                    </a:lnTo>
                    <a:lnTo>
                      <a:pt x="56" y="352"/>
                    </a:lnTo>
                    <a:lnTo>
                      <a:pt x="59" y="353"/>
                    </a:lnTo>
                    <a:lnTo>
                      <a:pt x="61" y="354"/>
                    </a:lnTo>
                    <a:lnTo>
                      <a:pt x="64" y="356"/>
                    </a:lnTo>
                    <a:lnTo>
                      <a:pt x="65" y="357"/>
                    </a:lnTo>
                    <a:lnTo>
                      <a:pt x="67" y="363"/>
                    </a:lnTo>
                    <a:lnTo>
                      <a:pt x="65" y="363"/>
                    </a:lnTo>
                    <a:lnTo>
                      <a:pt x="64" y="363"/>
                    </a:lnTo>
                    <a:lnTo>
                      <a:pt x="62" y="363"/>
                    </a:lnTo>
                    <a:lnTo>
                      <a:pt x="60" y="363"/>
                    </a:lnTo>
                    <a:lnTo>
                      <a:pt x="59" y="363"/>
                    </a:lnTo>
                    <a:lnTo>
                      <a:pt x="58" y="363"/>
                    </a:lnTo>
                    <a:lnTo>
                      <a:pt x="57" y="363"/>
                    </a:lnTo>
                    <a:lnTo>
                      <a:pt x="56" y="363"/>
                    </a:lnTo>
                    <a:lnTo>
                      <a:pt x="57" y="370"/>
                    </a:lnTo>
                    <a:lnTo>
                      <a:pt x="58" y="377"/>
                    </a:lnTo>
                    <a:lnTo>
                      <a:pt x="60" y="385"/>
                    </a:lnTo>
                    <a:lnTo>
                      <a:pt x="63" y="391"/>
                    </a:lnTo>
                    <a:lnTo>
                      <a:pt x="65" y="399"/>
                    </a:lnTo>
                    <a:lnTo>
                      <a:pt x="69" y="406"/>
                    </a:lnTo>
                    <a:lnTo>
                      <a:pt x="74" y="412"/>
                    </a:lnTo>
                    <a:lnTo>
                      <a:pt x="79" y="417"/>
                    </a:lnTo>
                    <a:lnTo>
                      <a:pt x="85" y="423"/>
                    </a:lnTo>
                    <a:lnTo>
                      <a:pt x="91" y="428"/>
                    </a:lnTo>
                    <a:lnTo>
                      <a:pt x="98" y="433"/>
                    </a:lnTo>
                    <a:lnTo>
                      <a:pt x="106" y="437"/>
                    </a:lnTo>
                    <a:lnTo>
                      <a:pt x="114" y="440"/>
                    </a:lnTo>
                    <a:lnTo>
                      <a:pt x="122" y="444"/>
                    </a:lnTo>
                    <a:lnTo>
                      <a:pt x="131" y="447"/>
                    </a:lnTo>
                    <a:lnTo>
                      <a:pt x="139" y="450"/>
                    </a:lnTo>
                    <a:lnTo>
                      <a:pt x="146" y="452"/>
                    </a:lnTo>
                    <a:lnTo>
                      <a:pt x="153" y="453"/>
                    </a:lnTo>
                    <a:lnTo>
                      <a:pt x="159" y="455"/>
                    </a:lnTo>
                    <a:lnTo>
                      <a:pt x="166" y="456"/>
                    </a:lnTo>
                    <a:lnTo>
                      <a:pt x="172" y="456"/>
                    </a:lnTo>
                    <a:lnTo>
                      <a:pt x="178" y="457"/>
                    </a:lnTo>
                    <a:lnTo>
                      <a:pt x="185" y="457"/>
                    </a:lnTo>
                    <a:lnTo>
                      <a:pt x="191" y="456"/>
                    </a:lnTo>
                    <a:lnTo>
                      <a:pt x="197" y="455"/>
                    </a:lnTo>
                    <a:lnTo>
                      <a:pt x="197" y="454"/>
                    </a:lnTo>
                    <a:lnTo>
                      <a:pt x="198" y="453"/>
                    </a:lnTo>
                    <a:lnTo>
                      <a:pt x="198" y="452"/>
                    </a:lnTo>
                    <a:lnTo>
                      <a:pt x="199" y="452"/>
                    </a:lnTo>
                    <a:lnTo>
                      <a:pt x="200" y="453"/>
                    </a:lnTo>
                    <a:lnTo>
                      <a:pt x="202" y="454"/>
                    </a:lnTo>
                    <a:lnTo>
                      <a:pt x="204" y="455"/>
                    </a:lnTo>
                    <a:lnTo>
                      <a:pt x="207" y="455"/>
                    </a:lnTo>
                    <a:lnTo>
                      <a:pt x="208" y="455"/>
                    </a:lnTo>
                    <a:lnTo>
                      <a:pt x="210" y="454"/>
                    </a:lnTo>
                    <a:lnTo>
                      <a:pt x="212" y="454"/>
                    </a:lnTo>
                    <a:lnTo>
                      <a:pt x="214" y="453"/>
                    </a:lnTo>
                    <a:lnTo>
                      <a:pt x="216" y="453"/>
                    </a:lnTo>
                    <a:lnTo>
                      <a:pt x="218" y="452"/>
                    </a:lnTo>
                    <a:lnTo>
                      <a:pt x="220" y="452"/>
                    </a:lnTo>
                    <a:lnTo>
                      <a:pt x="221" y="452"/>
                    </a:lnTo>
                    <a:lnTo>
                      <a:pt x="222" y="454"/>
                    </a:lnTo>
                    <a:lnTo>
                      <a:pt x="224" y="456"/>
                    </a:lnTo>
                    <a:lnTo>
                      <a:pt x="225" y="457"/>
                    </a:lnTo>
                    <a:lnTo>
                      <a:pt x="225" y="459"/>
                    </a:lnTo>
                    <a:lnTo>
                      <a:pt x="226" y="461"/>
                    </a:lnTo>
                    <a:lnTo>
                      <a:pt x="227" y="463"/>
                    </a:lnTo>
                    <a:lnTo>
                      <a:pt x="228" y="464"/>
                    </a:lnTo>
                    <a:lnTo>
                      <a:pt x="228" y="466"/>
                    </a:lnTo>
                    <a:lnTo>
                      <a:pt x="223" y="470"/>
                    </a:lnTo>
                    <a:lnTo>
                      <a:pt x="231" y="475"/>
                    </a:lnTo>
                    <a:lnTo>
                      <a:pt x="238" y="479"/>
                    </a:lnTo>
                    <a:lnTo>
                      <a:pt x="244" y="482"/>
                    </a:lnTo>
                    <a:lnTo>
                      <a:pt x="251" y="486"/>
                    </a:lnTo>
                    <a:lnTo>
                      <a:pt x="259" y="488"/>
                    </a:lnTo>
                    <a:lnTo>
                      <a:pt x="266" y="491"/>
                    </a:lnTo>
                    <a:lnTo>
                      <a:pt x="272" y="494"/>
                    </a:lnTo>
                    <a:lnTo>
                      <a:pt x="279" y="496"/>
                    </a:lnTo>
                    <a:lnTo>
                      <a:pt x="286" y="498"/>
                    </a:lnTo>
                    <a:lnTo>
                      <a:pt x="313" y="503"/>
                    </a:lnTo>
                    <a:lnTo>
                      <a:pt x="322" y="504"/>
                    </a:lnTo>
                    <a:lnTo>
                      <a:pt x="330" y="505"/>
                    </a:lnTo>
                    <a:lnTo>
                      <a:pt x="339" y="506"/>
                    </a:lnTo>
                    <a:lnTo>
                      <a:pt x="347" y="507"/>
                    </a:lnTo>
                    <a:lnTo>
                      <a:pt x="355" y="508"/>
                    </a:lnTo>
                    <a:lnTo>
                      <a:pt x="364" y="508"/>
                    </a:lnTo>
                    <a:lnTo>
                      <a:pt x="373" y="508"/>
                    </a:lnTo>
                    <a:lnTo>
                      <a:pt x="381" y="508"/>
                    </a:lnTo>
                    <a:lnTo>
                      <a:pt x="390" y="507"/>
                    </a:lnTo>
                    <a:lnTo>
                      <a:pt x="398" y="506"/>
                    </a:lnTo>
                    <a:lnTo>
                      <a:pt x="406" y="504"/>
                    </a:lnTo>
                    <a:lnTo>
                      <a:pt x="415" y="502"/>
                    </a:lnTo>
                    <a:lnTo>
                      <a:pt x="424" y="499"/>
                    </a:lnTo>
                    <a:lnTo>
                      <a:pt x="431" y="496"/>
                    </a:lnTo>
                    <a:lnTo>
                      <a:pt x="440" y="492"/>
                    </a:lnTo>
                    <a:lnTo>
                      <a:pt x="449" y="488"/>
                    </a:lnTo>
                    <a:lnTo>
                      <a:pt x="449" y="487"/>
                    </a:lnTo>
                    <a:lnTo>
                      <a:pt x="450" y="486"/>
                    </a:lnTo>
                    <a:lnTo>
                      <a:pt x="450" y="485"/>
                    </a:lnTo>
                    <a:lnTo>
                      <a:pt x="451" y="484"/>
                    </a:lnTo>
                    <a:lnTo>
                      <a:pt x="451" y="483"/>
                    </a:lnTo>
                    <a:lnTo>
                      <a:pt x="450" y="482"/>
                    </a:lnTo>
                    <a:lnTo>
                      <a:pt x="448" y="481"/>
                    </a:lnTo>
                    <a:lnTo>
                      <a:pt x="447" y="480"/>
                    </a:lnTo>
                    <a:lnTo>
                      <a:pt x="446" y="477"/>
                    </a:lnTo>
                    <a:lnTo>
                      <a:pt x="446" y="476"/>
                    </a:lnTo>
                    <a:lnTo>
                      <a:pt x="445" y="475"/>
                    </a:lnTo>
                    <a:lnTo>
                      <a:pt x="445" y="474"/>
                    </a:lnTo>
                    <a:lnTo>
                      <a:pt x="446" y="473"/>
                    </a:lnTo>
                    <a:lnTo>
                      <a:pt x="447" y="472"/>
                    </a:lnTo>
                    <a:lnTo>
                      <a:pt x="448" y="471"/>
                    </a:lnTo>
                    <a:lnTo>
                      <a:pt x="449" y="471"/>
                    </a:lnTo>
                    <a:lnTo>
                      <a:pt x="450" y="470"/>
                    </a:lnTo>
                    <a:lnTo>
                      <a:pt x="453" y="471"/>
                    </a:lnTo>
                    <a:lnTo>
                      <a:pt x="458" y="472"/>
                    </a:lnTo>
                    <a:lnTo>
                      <a:pt x="462" y="473"/>
                    </a:lnTo>
                    <a:lnTo>
                      <a:pt x="467" y="474"/>
                    </a:lnTo>
                    <a:lnTo>
                      <a:pt x="471" y="475"/>
                    </a:lnTo>
                    <a:lnTo>
                      <a:pt x="476" y="476"/>
                    </a:lnTo>
                    <a:lnTo>
                      <a:pt x="479" y="476"/>
                    </a:lnTo>
                    <a:lnTo>
                      <a:pt x="483" y="477"/>
                    </a:lnTo>
                    <a:lnTo>
                      <a:pt x="492" y="478"/>
                    </a:lnTo>
                    <a:lnTo>
                      <a:pt x="501" y="478"/>
                    </a:lnTo>
                    <a:lnTo>
                      <a:pt x="510" y="479"/>
                    </a:lnTo>
                    <a:lnTo>
                      <a:pt x="519" y="478"/>
                    </a:lnTo>
                    <a:lnTo>
                      <a:pt x="528" y="478"/>
                    </a:lnTo>
                    <a:lnTo>
                      <a:pt x="537" y="477"/>
                    </a:lnTo>
                    <a:lnTo>
                      <a:pt x="546" y="476"/>
                    </a:lnTo>
                    <a:lnTo>
                      <a:pt x="554" y="474"/>
                    </a:lnTo>
                    <a:lnTo>
                      <a:pt x="564" y="471"/>
                    </a:lnTo>
                    <a:lnTo>
                      <a:pt x="573" y="469"/>
                    </a:lnTo>
                    <a:lnTo>
                      <a:pt x="581" y="466"/>
                    </a:lnTo>
                    <a:lnTo>
                      <a:pt x="590" y="463"/>
                    </a:lnTo>
                    <a:lnTo>
                      <a:pt x="599" y="460"/>
                    </a:lnTo>
                    <a:lnTo>
                      <a:pt x="607" y="455"/>
                    </a:lnTo>
                    <a:lnTo>
                      <a:pt x="616" y="451"/>
                    </a:lnTo>
                    <a:lnTo>
                      <a:pt x="624" y="445"/>
                    </a:lnTo>
                    <a:lnTo>
                      <a:pt x="628" y="442"/>
                    </a:lnTo>
                    <a:lnTo>
                      <a:pt x="630" y="440"/>
                    </a:lnTo>
                    <a:lnTo>
                      <a:pt x="633" y="438"/>
                    </a:lnTo>
                    <a:lnTo>
                      <a:pt x="637" y="435"/>
                    </a:lnTo>
                    <a:lnTo>
                      <a:pt x="639" y="432"/>
                    </a:lnTo>
                    <a:lnTo>
                      <a:pt x="642" y="429"/>
                    </a:lnTo>
                    <a:lnTo>
                      <a:pt x="646" y="426"/>
                    </a:lnTo>
                    <a:lnTo>
                      <a:pt x="649" y="423"/>
                    </a:lnTo>
                    <a:lnTo>
                      <a:pt x="651" y="424"/>
                    </a:lnTo>
                    <a:lnTo>
                      <a:pt x="652" y="425"/>
                    </a:lnTo>
                    <a:lnTo>
                      <a:pt x="653" y="426"/>
                    </a:lnTo>
                    <a:lnTo>
                      <a:pt x="654" y="428"/>
                    </a:lnTo>
                    <a:lnTo>
                      <a:pt x="655" y="431"/>
                    </a:lnTo>
                    <a:lnTo>
                      <a:pt x="656" y="433"/>
                    </a:lnTo>
                    <a:lnTo>
                      <a:pt x="657" y="436"/>
                    </a:lnTo>
                    <a:lnTo>
                      <a:pt x="657" y="438"/>
                    </a:lnTo>
                    <a:lnTo>
                      <a:pt x="656" y="439"/>
                    </a:lnTo>
                    <a:lnTo>
                      <a:pt x="656" y="440"/>
                    </a:lnTo>
                    <a:lnTo>
                      <a:pt x="656" y="440"/>
                    </a:lnTo>
                    <a:lnTo>
                      <a:pt x="645" y="449"/>
                    </a:lnTo>
                    <a:lnTo>
                      <a:pt x="635" y="457"/>
                    </a:lnTo>
                    <a:lnTo>
                      <a:pt x="624" y="464"/>
                    </a:lnTo>
                    <a:lnTo>
                      <a:pt x="612" y="471"/>
                    </a:lnTo>
                    <a:lnTo>
                      <a:pt x="601" y="477"/>
                    </a:lnTo>
                    <a:lnTo>
                      <a:pt x="588" y="482"/>
                    </a:lnTo>
                    <a:lnTo>
                      <a:pt x="576" y="486"/>
                    </a:lnTo>
                    <a:lnTo>
                      <a:pt x="563" y="489"/>
                    </a:lnTo>
                    <a:lnTo>
                      <a:pt x="551" y="491"/>
                    </a:lnTo>
                    <a:lnTo>
                      <a:pt x="537" y="493"/>
                    </a:lnTo>
                    <a:lnTo>
                      <a:pt x="524" y="494"/>
                    </a:lnTo>
                    <a:lnTo>
                      <a:pt x="511" y="494"/>
                    </a:lnTo>
                    <a:lnTo>
                      <a:pt x="499" y="494"/>
                    </a:lnTo>
                    <a:lnTo>
                      <a:pt x="486" y="492"/>
                    </a:lnTo>
                    <a:lnTo>
                      <a:pt x="474" y="490"/>
                    </a:lnTo>
                    <a:lnTo>
                      <a:pt x="462" y="487"/>
                    </a:lnTo>
                    <a:lnTo>
                      <a:pt x="462" y="489"/>
                    </a:lnTo>
                    <a:lnTo>
                      <a:pt x="464" y="492"/>
                    </a:lnTo>
                    <a:lnTo>
                      <a:pt x="465" y="494"/>
                    </a:lnTo>
                    <a:lnTo>
                      <a:pt x="464" y="498"/>
                    </a:lnTo>
                    <a:lnTo>
                      <a:pt x="439" y="512"/>
                    </a:lnTo>
                    <a:lnTo>
                      <a:pt x="431" y="514"/>
                    </a:lnTo>
                    <a:lnTo>
                      <a:pt x="424" y="517"/>
                    </a:lnTo>
                    <a:lnTo>
                      <a:pt x="415" y="519"/>
                    </a:lnTo>
                    <a:lnTo>
                      <a:pt x="407" y="521"/>
                    </a:lnTo>
                    <a:lnTo>
                      <a:pt x="399" y="523"/>
                    </a:lnTo>
                    <a:lnTo>
                      <a:pt x="392" y="524"/>
                    </a:lnTo>
                    <a:lnTo>
                      <a:pt x="384" y="524"/>
                    </a:lnTo>
                    <a:lnTo>
                      <a:pt x="376" y="525"/>
                    </a:lnTo>
                    <a:lnTo>
                      <a:pt x="375" y="525"/>
                    </a:lnTo>
                  </a:path>
                </a:pathLst>
              </a:custGeom>
              <a:solidFill>
                <a:srgbClr val="CCFFFF"/>
              </a:solidFill>
              <a:ln w="3175" cap="rnd" cmpd="sng">
                <a:solidFill>
                  <a:srgbClr val="996600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478" name="Rectangle 78">
                <a:extLst>
                  <a:ext uri="{FF2B5EF4-FFF2-40B4-BE49-F238E27FC236}">
                    <a16:creationId xmlns:a16="http://schemas.microsoft.com/office/drawing/2014/main" id="{06104A50-9A32-4FA0-9D19-621883D9359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875" y="2949"/>
                <a:ext cx="715" cy="261"/>
              </a:xfrm>
              <a:prstGeom prst="rect">
                <a:avLst/>
              </a:prstGeom>
              <a:solidFill>
                <a:srgbClr val="CCFFFF"/>
              </a:solidFill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GB" sz="17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charset="0"/>
                  </a:rPr>
                  <a:t>Internet</a:t>
                </a:r>
                <a:endParaRPr lang="en-GB" sz="17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28684" name="Group 79">
              <a:extLst>
                <a:ext uri="{FF2B5EF4-FFF2-40B4-BE49-F238E27FC236}">
                  <a16:creationId xmlns:a16="http://schemas.microsoft.com/office/drawing/2014/main" id="{B25F90C1-0FC6-4F60-B5CA-3F19DC63C8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30" y="2049"/>
              <a:ext cx="902" cy="549"/>
              <a:chOff x="3409" y="2028"/>
              <a:chExt cx="902" cy="549"/>
            </a:xfrm>
          </p:grpSpPr>
          <p:sp>
            <p:nvSpPr>
              <p:cNvPr id="102480" name="Line 80" descr="Small grid">
                <a:extLst>
                  <a:ext uri="{FF2B5EF4-FFF2-40B4-BE49-F238E27FC236}">
                    <a16:creationId xmlns:a16="http://schemas.microsoft.com/office/drawing/2014/main" id="{03630115-26E0-402B-8094-7EEA86EFFB5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142" y="2129"/>
                <a:ext cx="83" cy="5"/>
              </a:xfrm>
              <a:prstGeom prst="line">
                <a:avLst/>
              </a:prstGeom>
              <a:noFill/>
              <a:ln w="3175">
                <a:solidFill>
                  <a:srgbClr val="996600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481" name="Freeform 81">
                <a:extLst>
                  <a:ext uri="{FF2B5EF4-FFF2-40B4-BE49-F238E27FC236}">
                    <a16:creationId xmlns:a16="http://schemas.microsoft.com/office/drawing/2014/main" id="{423E712B-5051-4511-9F15-53DD43CAB0D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442" y="2054"/>
                <a:ext cx="828" cy="498"/>
              </a:xfrm>
              <a:custGeom>
                <a:avLst/>
                <a:gdLst/>
                <a:ahLst/>
                <a:cxnLst>
                  <a:cxn ang="0">
                    <a:pos x="377" y="1"/>
                  </a:cxn>
                  <a:cxn ang="0">
                    <a:pos x="428" y="8"/>
                  </a:cxn>
                  <a:cxn ang="0">
                    <a:pos x="475" y="18"/>
                  </a:cxn>
                  <a:cxn ang="0">
                    <a:pos x="519" y="34"/>
                  </a:cxn>
                  <a:cxn ang="0">
                    <a:pos x="559" y="54"/>
                  </a:cxn>
                  <a:cxn ang="0">
                    <a:pos x="596" y="78"/>
                  </a:cxn>
                  <a:cxn ang="0">
                    <a:pos x="625" y="105"/>
                  </a:cxn>
                  <a:cxn ang="0">
                    <a:pos x="650" y="136"/>
                  </a:cxn>
                  <a:cxn ang="0">
                    <a:pos x="669" y="167"/>
                  </a:cxn>
                  <a:cxn ang="0">
                    <a:pos x="680" y="202"/>
                  </a:cxn>
                  <a:cxn ang="0">
                    <a:pos x="684" y="238"/>
                  </a:cxn>
                  <a:cxn ang="0">
                    <a:pos x="680" y="274"/>
                  </a:cxn>
                  <a:cxn ang="0">
                    <a:pos x="669" y="309"/>
                  </a:cxn>
                  <a:cxn ang="0">
                    <a:pos x="650" y="341"/>
                  </a:cxn>
                  <a:cxn ang="0">
                    <a:pos x="625" y="372"/>
                  </a:cxn>
                  <a:cxn ang="0">
                    <a:pos x="596" y="399"/>
                  </a:cxn>
                  <a:cxn ang="0">
                    <a:pos x="559" y="423"/>
                  </a:cxn>
                  <a:cxn ang="0">
                    <a:pos x="519" y="443"/>
                  </a:cxn>
                  <a:cxn ang="0">
                    <a:pos x="475" y="458"/>
                  </a:cxn>
                  <a:cxn ang="0">
                    <a:pos x="428" y="469"/>
                  </a:cxn>
                  <a:cxn ang="0">
                    <a:pos x="377" y="475"/>
                  </a:cxn>
                  <a:cxn ang="0">
                    <a:pos x="325" y="476"/>
                  </a:cxn>
                  <a:cxn ang="0">
                    <a:pos x="273" y="472"/>
                  </a:cxn>
                  <a:cxn ang="0">
                    <a:pos x="224" y="463"/>
                  </a:cxn>
                  <a:cxn ang="0">
                    <a:pos x="179" y="447"/>
                  </a:cxn>
                  <a:cxn ang="0">
                    <a:pos x="138" y="429"/>
                  </a:cxn>
                  <a:cxn ang="0">
                    <a:pos x="101" y="407"/>
                  </a:cxn>
                  <a:cxn ang="0">
                    <a:pos x="68" y="381"/>
                  </a:cxn>
                  <a:cxn ang="0">
                    <a:pos x="41" y="352"/>
                  </a:cxn>
                  <a:cxn ang="0">
                    <a:pos x="21" y="320"/>
                  </a:cxn>
                  <a:cxn ang="0">
                    <a:pos x="7" y="287"/>
                  </a:cxn>
                  <a:cxn ang="0">
                    <a:pos x="1" y="250"/>
                  </a:cxn>
                  <a:cxn ang="0">
                    <a:pos x="2" y="214"/>
                  </a:cxn>
                  <a:cxn ang="0">
                    <a:pos x="12" y="179"/>
                  </a:cxn>
                  <a:cxn ang="0">
                    <a:pos x="27" y="145"/>
                  </a:cxn>
                  <a:cxn ang="0">
                    <a:pos x="50" y="115"/>
                  </a:cxn>
                  <a:cxn ang="0">
                    <a:pos x="79" y="87"/>
                  </a:cxn>
                  <a:cxn ang="0">
                    <a:pos x="112" y="62"/>
                  </a:cxn>
                  <a:cxn ang="0">
                    <a:pos x="152" y="41"/>
                  </a:cxn>
                  <a:cxn ang="0">
                    <a:pos x="195" y="23"/>
                  </a:cxn>
                  <a:cxn ang="0">
                    <a:pos x="241" y="11"/>
                  </a:cxn>
                  <a:cxn ang="0">
                    <a:pos x="291" y="3"/>
                  </a:cxn>
                  <a:cxn ang="0">
                    <a:pos x="342" y="0"/>
                  </a:cxn>
                </a:cxnLst>
                <a:rect l="0" t="0" r="r" b="b"/>
                <a:pathLst>
                  <a:path w="685" h="478">
                    <a:moveTo>
                      <a:pt x="342" y="0"/>
                    </a:moveTo>
                    <a:lnTo>
                      <a:pt x="360" y="0"/>
                    </a:lnTo>
                    <a:lnTo>
                      <a:pt x="377" y="1"/>
                    </a:lnTo>
                    <a:lnTo>
                      <a:pt x="394" y="3"/>
                    </a:lnTo>
                    <a:lnTo>
                      <a:pt x="412" y="5"/>
                    </a:lnTo>
                    <a:lnTo>
                      <a:pt x="428" y="8"/>
                    </a:lnTo>
                    <a:lnTo>
                      <a:pt x="444" y="11"/>
                    </a:lnTo>
                    <a:lnTo>
                      <a:pt x="460" y="14"/>
                    </a:lnTo>
                    <a:lnTo>
                      <a:pt x="475" y="18"/>
                    </a:lnTo>
                    <a:lnTo>
                      <a:pt x="490" y="23"/>
                    </a:lnTo>
                    <a:lnTo>
                      <a:pt x="505" y="29"/>
                    </a:lnTo>
                    <a:lnTo>
                      <a:pt x="519" y="34"/>
                    </a:lnTo>
                    <a:lnTo>
                      <a:pt x="533" y="41"/>
                    </a:lnTo>
                    <a:lnTo>
                      <a:pt x="547" y="47"/>
                    </a:lnTo>
                    <a:lnTo>
                      <a:pt x="559" y="54"/>
                    </a:lnTo>
                    <a:lnTo>
                      <a:pt x="572" y="62"/>
                    </a:lnTo>
                    <a:lnTo>
                      <a:pt x="584" y="70"/>
                    </a:lnTo>
                    <a:lnTo>
                      <a:pt x="596" y="78"/>
                    </a:lnTo>
                    <a:lnTo>
                      <a:pt x="606" y="87"/>
                    </a:lnTo>
                    <a:lnTo>
                      <a:pt x="616" y="96"/>
                    </a:lnTo>
                    <a:lnTo>
                      <a:pt x="625" y="105"/>
                    </a:lnTo>
                    <a:lnTo>
                      <a:pt x="635" y="115"/>
                    </a:lnTo>
                    <a:lnTo>
                      <a:pt x="643" y="125"/>
                    </a:lnTo>
                    <a:lnTo>
                      <a:pt x="650" y="136"/>
                    </a:lnTo>
                    <a:lnTo>
                      <a:pt x="657" y="145"/>
                    </a:lnTo>
                    <a:lnTo>
                      <a:pt x="664" y="157"/>
                    </a:lnTo>
                    <a:lnTo>
                      <a:pt x="669" y="167"/>
                    </a:lnTo>
                    <a:lnTo>
                      <a:pt x="673" y="179"/>
                    </a:lnTo>
                    <a:lnTo>
                      <a:pt x="677" y="190"/>
                    </a:lnTo>
                    <a:lnTo>
                      <a:pt x="680" y="202"/>
                    </a:lnTo>
                    <a:lnTo>
                      <a:pt x="682" y="214"/>
                    </a:lnTo>
                    <a:lnTo>
                      <a:pt x="684" y="226"/>
                    </a:lnTo>
                    <a:lnTo>
                      <a:pt x="684" y="238"/>
                    </a:lnTo>
                    <a:lnTo>
                      <a:pt x="684" y="250"/>
                    </a:lnTo>
                    <a:lnTo>
                      <a:pt x="682" y="263"/>
                    </a:lnTo>
                    <a:lnTo>
                      <a:pt x="680" y="274"/>
                    </a:lnTo>
                    <a:lnTo>
                      <a:pt x="677" y="287"/>
                    </a:lnTo>
                    <a:lnTo>
                      <a:pt x="673" y="297"/>
                    </a:lnTo>
                    <a:lnTo>
                      <a:pt x="669" y="309"/>
                    </a:lnTo>
                    <a:lnTo>
                      <a:pt x="664" y="320"/>
                    </a:lnTo>
                    <a:lnTo>
                      <a:pt x="657" y="331"/>
                    </a:lnTo>
                    <a:lnTo>
                      <a:pt x="650" y="341"/>
                    </a:lnTo>
                    <a:lnTo>
                      <a:pt x="643" y="352"/>
                    </a:lnTo>
                    <a:lnTo>
                      <a:pt x="635" y="362"/>
                    </a:lnTo>
                    <a:lnTo>
                      <a:pt x="625" y="372"/>
                    </a:lnTo>
                    <a:lnTo>
                      <a:pt x="616" y="381"/>
                    </a:lnTo>
                    <a:lnTo>
                      <a:pt x="606" y="390"/>
                    </a:lnTo>
                    <a:lnTo>
                      <a:pt x="596" y="399"/>
                    </a:lnTo>
                    <a:lnTo>
                      <a:pt x="584" y="407"/>
                    </a:lnTo>
                    <a:lnTo>
                      <a:pt x="572" y="415"/>
                    </a:lnTo>
                    <a:lnTo>
                      <a:pt x="559" y="423"/>
                    </a:lnTo>
                    <a:lnTo>
                      <a:pt x="547" y="429"/>
                    </a:lnTo>
                    <a:lnTo>
                      <a:pt x="533" y="436"/>
                    </a:lnTo>
                    <a:lnTo>
                      <a:pt x="519" y="443"/>
                    </a:lnTo>
                    <a:lnTo>
                      <a:pt x="505" y="447"/>
                    </a:lnTo>
                    <a:lnTo>
                      <a:pt x="490" y="453"/>
                    </a:lnTo>
                    <a:lnTo>
                      <a:pt x="475" y="458"/>
                    </a:lnTo>
                    <a:lnTo>
                      <a:pt x="460" y="463"/>
                    </a:lnTo>
                    <a:lnTo>
                      <a:pt x="444" y="466"/>
                    </a:lnTo>
                    <a:lnTo>
                      <a:pt x="428" y="469"/>
                    </a:lnTo>
                    <a:lnTo>
                      <a:pt x="412" y="472"/>
                    </a:lnTo>
                    <a:lnTo>
                      <a:pt x="394" y="474"/>
                    </a:lnTo>
                    <a:lnTo>
                      <a:pt x="377" y="475"/>
                    </a:lnTo>
                    <a:lnTo>
                      <a:pt x="360" y="476"/>
                    </a:lnTo>
                    <a:lnTo>
                      <a:pt x="342" y="477"/>
                    </a:lnTo>
                    <a:lnTo>
                      <a:pt x="325" y="476"/>
                    </a:lnTo>
                    <a:lnTo>
                      <a:pt x="308" y="475"/>
                    </a:lnTo>
                    <a:lnTo>
                      <a:pt x="291" y="474"/>
                    </a:lnTo>
                    <a:lnTo>
                      <a:pt x="273" y="472"/>
                    </a:lnTo>
                    <a:lnTo>
                      <a:pt x="257" y="469"/>
                    </a:lnTo>
                    <a:lnTo>
                      <a:pt x="241" y="466"/>
                    </a:lnTo>
                    <a:lnTo>
                      <a:pt x="224" y="463"/>
                    </a:lnTo>
                    <a:lnTo>
                      <a:pt x="210" y="458"/>
                    </a:lnTo>
                    <a:lnTo>
                      <a:pt x="195" y="453"/>
                    </a:lnTo>
                    <a:lnTo>
                      <a:pt x="179" y="447"/>
                    </a:lnTo>
                    <a:lnTo>
                      <a:pt x="165" y="443"/>
                    </a:lnTo>
                    <a:lnTo>
                      <a:pt x="152" y="436"/>
                    </a:lnTo>
                    <a:lnTo>
                      <a:pt x="138" y="429"/>
                    </a:lnTo>
                    <a:lnTo>
                      <a:pt x="125" y="423"/>
                    </a:lnTo>
                    <a:lnTo>
                      <a:pt x="112" y="415"/>
                    </a:lnTo>
                    <a:lnTo>
                      <a:pt x="101" y="407"/>
                    </a:lnTo>
                    <a:lnTo>
                      <a:pt x="89" y="399"/>
                    </a:lnTo>
                    <a:lnTo>
                      <a:pt x="79" y="390"/>
                    </a:lnTo>
                    <a:lnTo>
                      <a:pt x="68" y="381"/>
                    </a:lnTo>
                    <a:lnTo>
                      <a:pt x="59" y="372"/>
                    </a:lnTo>
                    <a:lnTo>
                      <a:pt x="50" y="362"/>
                    </a:lnTo>
                    <a:lnTo>
                      <a:pt x="41" y="352"/>
                    </a:lnTo>
                    <a:lnTo>
                      <a:pt x="35" y="341"/>
                    </a:lnTo>
                    <a:lnTo>
                      <a:pt x="27" y="331"/>
                    </a:lnTo>
                    <a:lnTo>
                      <a:pt x="21" y="320"/>
                    </a:lnTo>
                    <a:lnTo>
                      <a:pt x="15" y="309"/>
                    </a:lnTo>
                    <a:lnTo>
                      <a:pt x="12" y="297"/>
                    </a:lnTo>
                    <a:lnTo>
                      <a:pt x="7" y="287"/>
                    </a:lnTo>
                    <a:lnTo>
                      <a:pt x="4" y="274"/>
                    </a:lnTo>
                    <a:lnTo>
                      <a:pt x="2" y="263"/>
                    </a:lnTo>
                    <a:lnTo>
                      <a:pt x="1" y="250"/>
                    </a:lnTo>
                    <a:lnTo>
                      <a:pt x="0" y="238"/>
                    </a:lnTo>
                    <a:lnTo>
                      <a:pt x="1" y="226"/>
                    </a:lnTo>
                    <a:lnTo>
                      <a:pt x="2" y="214"/>
                    </a:lnTo>
                    <a:lnTo>
                      <a:pt x="4" y="202"/>
                    </a:lnTo>
                    <a:lnTo>
                      <a:pt x="7" y="190"/>
                    </a:lnTo>
                    <a:lnTo>
                      <a:pt x="12" y="179"/>
                    </a:lnTo>
                    <a:lnTo>
                      <a:pt x="15" y="167"/>
                    </a:lnTo>
                    <a:lnTo>
                      <a:pt x="21" y="157"/>
                    </a:lnTo>
                    <a:lnTo>
                      <a:pt x="27" y="145"/>
                    </a:lnTo>
                    <a:lnTo>
                      <a:pt x="35" y="136"/>
                    </a:lnTo>
                    <a:lnTo>
                      <a:pt x="41" y="125"/>
                    </a:lnTo>
                    <a:lnTo>
                      <a:pt x="50" y="115"/>
                    </a:lnTo>
                    <a:lnTo>
                      <a:pt x="59" y="105"/>
                    </a:lnTo>
                    <a:lnTo>
                      <a:pt x="68" y="96"/>
                    </a:lnTo>
                    <a:lnTo>
                      <a:pt x="79" y="87"/>
                    </a:lnTo>
                    <a:lnTo>
                      <a:pt x="89" y="78"/>
                    </a:lnTo>
                    <a:lnTo>
                      <a:pt x="101" y="70"/>
                    </a:lnTo>
                    <a:lnTo>
                      <a:pt x="112" y="62"/>
                    </a:lnTo>
                    <a:lnTo>
                      <a:pt x="125" y="54"/>
                    </a:lnTo>
                    <a:lnTo>
                      <a:pt x="138" y="47"/>
                    </a:lnTo>
                    <a:lnTo>
                      <a:pt x="152" y="41"/>
                    </a:lnTo>
                    <a:lnTo>
                      <a:pt x="165" y="34"/>
                    </a:lnTo>
                    <a:lnTo>
                      <a:pt x="179" y="29"/>
                    </a:lnTo>
                    <a:lnTo>
                      <a:pt x="195" y="23"/>
                    </a:lnTo>
                    <a:lnTo>
                      <a:pt x="210" y="18"/>
                    </a:lnTo>
                    <a:lnTo>
                      <a:pt x="224" y="14"/>
                    </a:lnTo>
                    <a:lnTo>
                      <a:pt x="241" y="11"/>
                    </a:lnTo>
                    <a:lnTo>
                      <a:pt x="257" y="8"/>
                    </a:lnTo>
                    <a:lnTo>
                      <a:pt x="273" y="5"/>
                    </a:lnTo>
                    <a:lnTo>
                      <a:pt x="291" y="3"/>
                    </a:lnTo>
                    <a:lnTo>
                      <a:pt x="308" y="1"/>
                    </a:lnTo>
                    <a:lnTo>
                      <a:pt x="325" y="0"/>
                    </a:lnTo>
                    <a:lnTo>
                      <a:pt x="342" y="0"/>
                    </a:lnTo>
                  </a:path>
                </a:pathLst>
              </a:custGeom>
              <a:solidFill>
                <a:srgbClr val="CCFFFF"/>
              </a:solidFill>
              <a:ln w="3175" cap="rnd" cmpd="sng">
                <a:solidFill>
                  <a:srgbClr val="996600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482" name="Freeform 82">
                <a:extLst>
                  <a:ext uri="{FF2B5EF4-FFF2-40B4-BE49-F238E27FC236}">
                    <a16:creationId xmlns:a16="http://schemas.microsoft.com/office/drawing/2014/main" id="{D73B5B62-A2BE-4606-8B96-E70A713D58B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409" y="2028"/>
                <a:ext cx="902" cy="549"/>
              </a:xfrm>
              <a:custGeom>
                <a:avLst/>
                <a:gdLst/>
                <a:ahLst/>
                <a:cxnLst>
                  <a:cxn ang="0">
                    <a:pos x="235" y="490"/>
                  </a:cxn>
                  <a:cxn ang="0">
                    <a:pos x="113" y="456"/>
                  </a:cxn>
                  <a:cxn ang="0">
                    <a:pos x="55" y="394"/>
                  </a:cxn>
                  <a:cxn ang="0">
                    <a:pos x="8" y="315"/>
                  </a:cxn>
                  <a:cxn ang="0">
                    <a:pos x="2" y="257"/>
                  </a:cxn>
                  <a:cxn ang="0">
                    <a:pos x="27" y="194"/>
                  </a:cxn>
                  <a:cxn ang="0">
                    <a:pos x="84" y="142"/>
                  </a:cxn>
                  <a:cxn ang="0">
                    <a:pos x="139" y="91"/>
                  </a:cxn>
                  <a:cxn ang="0">
                    <a:pos x="212" y="53"/>
                  </a:cxn>
                  <a:cxn ang="0">
                    <a:pos x="284" y="37"/>
                  </a:cxn>
                  <a:cxn ang="0">
                    <a:pos x="373" y="0"/>
                  </a:cxn>
                  <a:cxn ang="0">
                    <a:pos x="457" y="30"/>
                  </a:cxn>
                  <a:cxn ang="0">
                    <a:pos x="553" y="62"/>
                  </a:cxn>
                  <a:cxn ang="0">
                    <a:pos x="601" y="95"/>
                  </a:cxn>
                  <a:cxn ang="0">
                    <a:pos x="661" y="113"/>
                  </a:cxn>
                  <a:cxn ang="0">
                    <a:pos x="719" y="203"/>
                  </a:cxn>
                  <a:cxn ang="0">
                    <a:pos x="745" y="264"/>
                  </a:cxn>
                  <a:cxn ang="0">
                    <a:pos x="735" y="338"/>
                  </a:cxn>
                  <a:cxn ang="0">
                    <a:pos x="680" y="400"/>
                  </a:cxn>
                  <a:cxn ang="0">
                    <a:pos x="621" y="404"/>
                  </a:cxn>
                  <a:cxn ang="0">
                    <a:pos x="641" y="394"/>
                  </a:cxn>
                  <a:cxn ang="0">
                    <a:pos x="716" y="346"/>
                  </a:cxn>
                  <a:cxn ang="0">
                    <a:pos x="734" y="263"/>
                  </a:cxn>
                  <a:cxn ang="0">
                    <a:pos x="710" y="207"/>
                  </a:cxn>
                  <a:cxn ang="0">
                    <a:pos x="680" y="224"/>
                  </a:cxn>
                  <a:cxn ang="0">
                    <a:pos x="674" y="144"/>
                  </a:cxn>
                  <a:cxn ang="0">
                    <a:pos x="624" y="106"/>
                  </a:cxn>
                  <a:cxn ang="0">
                    <a:pos x="610" y="139"/>
                  </a:cxn>
                  <a:cxn ang="0">
                    <a:pos x="601" y="130"/>
                  </a:cxn>
                  <a:cxn ang="0">
                    <a:pos x="583" y="101"/>
                  </a:cxn>
                  <a:cxn ang="0">
                    <a:pos x="496" y="50"/>
                  </a:cxn>
                  <a:cxn ang="0">
                    <a:pos x="434" y="43"/>
                  </a:cxn>
                  <a:cxn ang="0">
                    <a:pos x="436" y="31"/>
                  </a:cxn>
                  <a:cxn ang="0">
                    <a:pos x="401" y="18"/>
                  </a:cxn>
                  <a:cxn ang="0">
                    <a:pos x="334" y="26"/>
                  </a:cxn>
                  <a:cxn ang="0">
                    <a:pos x="287" y="58"/>
                  </a:cxn>
                  <a:cxn ang="0">
                    <a:pos x="289" y="79"/>
                  </a:cxn>
                  <a:cxn ang="0">
                    <a:pos x="253" y="67"/>
                  </a:cxn>
                  <a:cxn ang="0">
                    <a:pos x="165" y="91"/>
                  </a:cxn>
                  <a:cxn ang="0">
                    <a:pos x="150" y="125"/>
                  </a:cxn>
                  <a:cxn ang="0">
                    <a:pos x="141" y="139"/>
                  </a:cxn>
                  <a:cxn ang="0">
                    <a:pos x="121" y="156"/>
                  </a:cxn>
                  <a:cxn ang="0">
                    <a:pos x="68" y="171"/>
                  </a:cxn>
                  <a:cxn ang="0">
                    <a:pos x="21" y="244"/>
                  </a:cxn>
                  <a:cxn ang="0">
                    <a:pos x="20" y="317"/>
                  </a:cxn>
                  <a:cxn ang="0">
                    <a:pos x="45" y="343"/>
                  </a:cxn>
                  <a:cxn ang="0">
                    <a:pos x="56" y="338"/>
                  </a:cxn>
                  <a:cxn ang="0">
                    <a:pos x="65" y="357"/>
                  </a:cxn>
                  <a:cxn ang="0">
                    <a:pos x="58" y="377"/>
                  </a:cxn>
                  <a:cxn ang="0">
                    <a:pos x="114" y="440"/>
                  </a:cxn>
                  <a:cxn ang="0">
                    <a:pos x="191" y="456"/>
                  </a:cxn>
                  <a:cxn ang="0">
                    <a:pos x="210" y="454"/>
                  </a:cxn>
                  <a:cxn ang="0">
                    <a:pos x="226" y="461"/>
                  </a:cxn>
                  <a:cxn ang="0">
                    <a:pos x="272" y="494"/>
                  </a:cxn>
                  <a:cxn ang="0">
                    <a:pos x="381" y="508"/>
                  </a:cxn>
                  <a:cxn ang="0">
                    <a:pos x="450" y="485"/>
                  </a:cxn>
                  <a:cxn ang="0">
                    <a:pos x="447" y="472"/>
                  </a:cxn>
                  <a:cxn ang="0">
                    <a:pos x="483" y="477"/>
                  </a:cxn>
                  <a:cxn ang="0">
                    <a:pos x="581" y="466"/>
                  </a:cxn>
                  <a:cxn ang="0">
                    <a:pos x="642" y="429"/>
                  </a:cxn>
                  <a:cxn ang="0">
                    <a:pos x="656" y="439"/>
                  </a:cxn>
                  <a:cxn ang="0">
                    <a:pos x="551" y="491"/>
                  </a:cxn>
                  <a:cxn ang="0">
                    <a:pos x="464" y="498"/>
                  </a:cxn>
                </a:cxnLst>
                <a:rect l="0" t="0" r="r" b="b"/>
                <a:pathLst>
                  <a:path w="747" h="527">
                    <a:moveTo>
                      <a:pt x="375" y="525"/>
                    </a:moveTo>
                    <a:lnTo>
                      <a:pt x="361" y="526"/>
                    </a:lnTo>
                    <a:lnTo>
                      <a:pt x="347" y="526"/>
                    </a:lnTo>
                    <a:lnTo>
                      <a:pt x="332" y="524"/>
                    </a:lnTo>
                    <a:lnTo>
                      <a:pt x="318" y="522"/>
                    </a:lnTo>
                    <a:lnTo>
                      <a:pt x="304" y="518"/>
                    </a:lnTo>
                    <a:lnTo>
                      <a:pt x="290" y="513"/>
                    </a:lnTo>
                    <a:lnTo>
                      <a:pt x="276" y="508"/>
                    </a:lnTo>
                    <a:lnTo>
                      <a:pt x="262" y="502"/>
                    </a:lnTo>
                    <a:lnTo>
                      <a:pt x="248" y="496"/>
                    </a:lnTo>
                    <a:lnTo>
                      <a:pt x="235" y="490"/>
                    </a:lnTo>
                    <a:lnTo>
                      <a:pt x="220" y="486"/>
                    </a:lnTo>
                    <a:lnTo>
                      <a:pt x="207" y="481"/>
                    </a:lnTo>
                    <a:lnTo>
                      <a:pt x="193" y="476"/>
                    </a:lnTo>
                    <a:lnTo>
                      <a:pt x="180" y="472"/>
                    </a:lnTo>
                    <a:lnTo>
                      <a:pt x="166" y="470"/>
                    </a:lnTo>
                    <a:lnTo>
                      <a:pt x="152" y="469"/>
                    </a:lnTo>
                    <a:lnTo>
                      <a:pt x="143" y="467"/>
                    </a:lnTo>
                    <a:lnTo>
                      <a:pt x="136" y="464"/>
                    </a:lnTo>
                    <a:lnTo>
                      <a:pt x="128" y="462"/>
                    </a:lnTo>
                    <a:lnTo>
                      <a:pt x="120" y="459"/>
                    </a:lnTo>
                    <a:lnTo>
                      <a:pt x="113" y="456"/>
                    </a:lnTo>
                    <a:lnTo>
                      <a:pt x="106" y="452"/>
                    </a:lnTo>
                    <a:lnTo>
                      <a:pt x="99" y="447"/>
                    </a:lnTo>
                    <a:lnTo>
                      <a:pt x="92" y="443"/>
                    </a:lnTo>
                    <a:lnTo>
                      <a:pt x="87" y="438"/>
                    </a:lnTo>
                    <a:lnTo>
                      <a:pt x="81" y="433"/>
                    </a:lnTo>
                    <a:lnTo>
                      <a:pt x="75" y="428"/>
                    </a:lnTo>
                    <a:lnTo>
                      <a:pt x="70" y="422"/>
                    </a:lnTo>
                    <a:lnTo>
                      <a:pt x="65" y="415"/>
                    </a:lnTo>
                    <a:lnTo>
                      <a:pt x="62" y="409"/>
                    </a:lnTo>
                    <a:lnTo>
                      <a:pt x="58" y="402"/>
                    </a:lnTo>
                    <a:lnTo>
                      <a:pt x="55" y="394"/>
                    </a:lnTo>
                    <a:lnTo>
                      <a:pt x="51" y="387"/>
                    </a:lnTo>
                    <a:lnTo>
                      <a:pt x="45" y="360"/>
                    </a:lnTo>
                    <a:lnTo>
                      <a:pt x="40" y="357"/>
                    </a:lnTo>
                    <a:lnTo>
                      <a:pt x="36" y="353"/>
                    </a:lnTo>
                    <a:lnTo>
                      <a:pt x="31" y="348"/>
                    </a:lnTo>
                    <a:lnTo>
                      <a:pt x="26" y="343"/>
                    </a:lnTo>
                    <a:lnTo>
                      <a:pt x="22" y="338"/>
                    </a:lnTo>
                    <a:lnTo>
                      <a:pt x="17" y="334"/>
                    </a:lnTo>
                    <a:lnTo>
                      <a:pt x="13" y="328"/>
                    </a:lnTo>
                    <a:lnTo>
                      <a:pt x="11" y="322"/>
                    </a:lnTo>
                    <a:lnTo>
                      <a:pt x="8" y="315"/>
                    </a:lnTo>
                    <a:lnTo>
                      <a:pt x="6" y="310"/>
                    </a:lnTo>
                    <a:lnTo>
                      <a:pt x="3" y="303"/>
                    </a:lnTo>
                    <a:lnTo>
                      <a:pt x="2" y="296"/>
                    </a:lnTo>
                    <a:lnTo>
                      <a:pt x="1" y="290"/>
                    </a:lnTo>
                    <a:lnTo>
                      <a:pt x="0" y="284"/>
                    </a:lnTo>
                    <a:lnTo>
                      <a:pt x="0" y="277"/>
                    </a:lnTo>
                    <a:lnTo>
                      <a:pt x="1" y="270"/>
                    </a:lnTo>
                    <a:lnTo>
                      <a:pt x="1" y="267"/>
                    </a:lnTo>
                    <a:lnTo>
                      <a:pt x="2" y="263"/>
                    </a:lnTo>
                    <a:lnTo>
                      <a:pt x="2" y="261"/>
                    </a:lnTo>
                    <a:lnTo>
                      <a:pt x="2" y="257"/>
                    </a:lnTo>
                    <a:lnTo>
                      <a:pt x="3" y="254"/>
                    </a:lnTo>
                    <a:lnTo>
                      <a:pt x="3" y="250"/>
                    </a:lnTo>
                    <a:lnTo>
                      <a:pt x="4" y="247"/>
                    </a:lnTo>
                    <a:lnTo>
                      <a:pt x="5" y="243"/>
                    </a:lnTo>
                    <a:lnTo>
                      <a:pt x="7" y="237"/>
                    </a:lnTo>
                    <a:lnTo>
                      <a:pt x="10" y="229"/>
                    </a:lnTo>
                    <a:lnTo>
                      <a:pt x="13" y="221"/>
                    </a:lnTo>
                    <a:lnTo>
                      <a:pt x="15" y="214"/>
                    </a:lnTo>
                    <a:lnTo>
                      <a:pt x="19" y="207"/>
                    </a:lnTo>
                    <a:lnTo>
                      <a:pt x="23" y="201"/>
                    </a:lnTo>
                    <a:lnTo>
                      <a:pt x="27" y="194"/>
                    </a:lnTo>
                    <a:lnTo>
                      <a:pt x="31" y="188"/>
                    </a:lnTo>
                    <a:lnTo>
                      <a:pt x="36" y="182"/>
                    </a:lnTo>
                    <a:lnTo>
                      <a:pt x="40" y="176"/>
                    </a:lnTo>
                    <a:lnTo>
                      <a:pt x="45" y="170"/>
                    </a:lnTo>
                    <a:lnTo>
                      <a:pt x="50" y="164"/>
                    </a:lnTo>
                    <a:lnTo>
                      <a:pt x="56" y="160"/>
                    </a:lnTo>
                    <a:lnTo>
                      <a:pt x="62" y="155"/>
                    </a:lnTo>
                    <a:lnTo>
                      <a:pt x="68" y="151"/>
                    </a:lnTo>
                    <a:lnTo>
                      <a:pt x="74" y="147"/>
                    </a:lnTo>
                    <a:lnTo>
                      <a:pt x="79" y="144"/>
                    </a:lnTo>
                    <a:lnTo>
                      <a:pt x="84" y="142"/>
                    </a:lnTo>
                    <a:lnTo>
                      <a:pt x="88" y="139"/>
                    </a:lnTo>
                    <a:lnTo>
                      <a:pt x="92" y="138"/>
                    </a:lnTo>
                    <a:lnTo>
                      <a:pt x="97" y="136"/>
                    </a:lnTo>
                    <a:lnTo>
                      <a:pt x="102" y="134"/>
                    </a:lnTo>
                    <a:lnTo>
                      <a:pt x="107" y="132"/>
                    </a:lnTo>
                    <a:lnTo>
                      <a:pt x="112" y="130"/>
                    </a:lnTo>
                    <a:lnTo>
                      <a:pt x="116" y="120"/>
                    </a:lnTo>
                    <a:lnTo>
                      <a:pt x="121" y="113"/>
                    </a:lnTo>
                    <a:lnTo>
                      <a:pt x="126" y="105"/>
                    </a:lnTo>
                    <a:lnTo>
                      <a:pt x="133" y="97"/>
                    </a:lnTo>
                    <a:lnTo>
                      <a:pt x="139" y="91"/>
                    </a:lnTo>
                    <a:lnTo>
                      <a:pt x="145" y="86"/>
                    </a:lnTo>
                    <a:lnTo>
                      <a:pt x="153" y="79"/>
                    </a:lnTo>
                    <a:lnTo>
                      <a:pt x="161" y="73"/>
                    </a:lnTo>
                    <a:lnTo>
                      <a:pt x="167" y="69"/>
                    </a:lnTo>
                    <a:lnTo>
                      <a:pt x="173" y="66"/>
                    </a:lnTo>
                    <a:lnTo>
                      <a:pt x="179" y="63"/>
                    </a:lnTo>
                    <a:lnTo>
                      <a:pt x="186" y="60"/>
                    </a:lnTo>
                    <a:lnTo>
                      <a:pt x="193" y="58"/>
                    </a:lnTo>
                    <a:lnTo>
                      <a:pt x="199" y="56"/>
                    </a:lnTo>
                    <a:lnTo>
                      <a:pt x="206" y="54"/>
                    </a:lnTo>
                    <a:lnTo>
                      <a:pt x="212" y="53"/>
                    </a:lnTo>
                    <a:lnTo>
                      <a:pt x="219" y="52"/>
                    </a:lnTo>
                    <a:lnTo>
                      <a:pt x="225" y="51"/>
                    </a:lnTo>
                    <a:lnTo>
                      <a:pt x="232" y="50"/>
                    </a:lnTo>
                    <a:lnTo>
                      <a:pt x="239" y="50"/>
                    </a:lnTo>
                    <a:lnTo>
                      <a:pt x="245" y="51"/>
                    </a:lnTo>
                    <a:lnTo>
                      <a:pt x="252" y="52"/>
                    </a:lnTo>
                    <a:lnTo>
                      <a:pt x="259" y="53"/>
                    </a:lnTo>
                    <a:lnTo>
                      <a:pt x="265" y="54"/>
                    </a:lnTo>
                    <a:lnTo>
                      <a:pt x="270" y="48"/>
                    </a:lnTo>
                    <a:lnTo>
                      <a:pt x="277" y="42"/>
                    </a:lnTo>
                    <a:lnTo>
                      <a:pt x="284" y="37"/>
                    </a:lnTo>
                    <a:lnTo>
                      <a:pt x="291" y="32"/>
                    </a:lnTo>
                    <a:lnTo>
                      <a:pt x="298" y="26"/>
                    </a:lnTo>
                    <a:lnTo>
                      <a:pt x="306" y="22"/>
                    </a:lnTo>
                    <a:lnTo>
                      <a:pt x="314" y="17"/>
                    </a:lnTo>
                    <a:lnTo>
                      <a:pt x="322" y="13"/>
                    </a:lnTo>
                    <a:lnTo>
                      <a:pt x="330" y="10"/>
                    </a:lnTo>
                    <a:lnTo>
                      <a:pt x="339" y="7"/>
                    </a:lnTo>
                    <a:lnTo>
                      <a:pt x="347" y="4"/>
                    </a:lnTo>
                    <a:lnTo>
                      <a:pt x="356" y="2"/>
                    </a:lnTo>
                    <a:lnTo>
                      <a:pt x="365" y="1"/>
                    </a:lnTo>
                    <a:lnTo>
                      <a:pt x="373" y="0"/>
                    </a:lnTo>
                    <a:lnTo>
                      <a:pt x="382" y="0"/>
                    </a:lnTo>
                    <a:lnTo>
                      <a:pt x="391" y="1"/>
                    </a:lnTo>
                    <a:lnTo>
                      <a:pt x="399" y="2"/>
                    </a:lnTo>
                    <a:lnTo>
                      <a:pt x="407" y="4"/>
                    </a:lnTo>
                    <a:lnTo>
                      <a:pt x="416" y="6"/>
                    </a:lnTo>
                    <a:lnTo>
                      <a:pt x="424" y="8"/>
                    </a:lnTo>
                    <a:lnTo>
                      <a:pt x="432" y="11"/>
                    </a:lnTo>
                    <a:lnTo>
                      <a:pt x="440" y="13"/>
                    </a:lnTo>
                    <a:lnTo>
                      <a:pt x="448" y="17"/>
                    </a:lnTo>
                    <a:lnTo>
                      <a:pt x="454" y="22"/>
                    </a:lnTo>
                    <a:lnTo>
                      <a:pt x="457" y="30"/>
                    </a:lnTo>
                    <a:lnTo>
                      <a:pt x="475" y="32"/>
                    </a:lnTo>
                    <a:lnTo>
                      <a:pt x="486" y="35"/>
                    </a:lnTo>
                    <a:lnTo>
                      <a:pt x="494" y="37"/>
                    </a:lnTo>
                    <a:lnTo>
                      <a:pt x="502" y="38"/>
                    </a:lnTo>
                    <a:lnTo>
                      <a:pt x="509" y="40"/>
                    </a:lnTo>
                    <a:lnTo>
                      <a:pt x="516" y="44"/>
                    </a:lnTo>
                    <a:lnTo>
                      <a:pt x="524" y="47"/>
                    </a:lnTo>
                    <a:lnTo>
                      <a:pt x="531" y="50"/>
                    </a:lnTo>
                    <a:lnTo>
                      <a:pt x="538" y="54"/>
                    </a:lnTo>
                    <a:lnTo>
                      <a:pt x="546" y="58"/>
                    </a:lnTo>
                    <a:lnTo>
                      <a:pt x="553" y="62"/>
                    </a:lnTo>
                    <a:lnTo>
                      <a:pt x="559" y="66"/>
                    </a:lnTo>
                    <a:lnTo>
                      <a:pt x="565" y="71"/>
                    </a:lnTo>
                    <a:lnTo>
                      <a:pt x="572" y="76"/>
                    </a:lnTo>
                    <a:lnTo>
                      <a:pt x="577" y="81"/>
                    </a:lnTo>
                    <a:lnTo>
                      <a:pt x="582" y="87"/>
                    </a:lnTo>
                    <a:lnTo>
                      <a:pt x="587" y="91"/>
                    </a:lnTo>
                    <a:lnTo>
                      <a:pt x="592" y="97"/>
                    </a:lnTo>
                    <a:lnTo>
                      <a:pt x="595" y="97"/>
                    </a:lnTo>
                    <a:lnTo>
                      <a:pt x="597" y="96"/>
                    </a:lnTo>
                    <a:lnTo>
                      <a:pt x="599" y="96"/>
                    </a:lnTo>
                    <a:lnTo>
                      <a:pt x="601" y="95"/>
                    </a:lnTo>
                    <a:lnTo>
                      <a:pt x="604" y="95"/>
                    </a:lnTo>
                    <a:lnTo>
                      <a:pt x="605" y="94"/>
                    </a:lnTo>
                    <a:lnTo>
                      <a:pt x="607" y="94"/>
                    </a:lnTo>
                    <a:lnTo>
                      <a:pt x="609" y="95"/>
                    </a:lnTo>
                    <a:lnTo>
                      <a:pt x="618" y="95"/>
                    </a:lnTo>
                    <a:lnTo>
                      <a:pt x="626" y="96"/>
                    </a:lnTo>
                    <a:lnTo>
                      <a:pt x="633" y="98"/>
                    </a:lnTo>
                    <a:lnTo>
                      <a:pt x="641" y="101"/>
                    </a:lnTo>
                    <a:lnTo>
                      <a:pt x="649" y="105"/>
                    </a:lnTo>
                    <a:lnTo>
                      <a:pt x="656" y="109"/>
                    </a:lnTo>
                    <a:lnTo>
                      <a:pt x="661" y="113"/>
                    </a:lnTo>
                    <a:lnTo>
                      <a:pt x="667" y="118"/>
                    </a:lnTo>
                    <a:lnTo>
                      <a:pt x="674" y="125"/>
                    </a:lnTo>
                    <a:lnTo>
                      <a:pt x="680" y="133"/>
                    </a:lnTo>
                    <a:lnTo>
                      <a:pt x="685" y="141"/>
                    </a:lnTo>
                    <a:lnTo>
                      <a:pt x="690" y="150"/>
                    </a:lnTo>
                    <a:lnTo>
                      <a:pt x="694" y="159"/>
                    </a:lnTo>
                    <a:lnTo>
                      <a:pt x="698" y="168"/>
                    </a:lnTo>
                    <a:lnTo>
                      <a:pt x="700" y="178"/>
                    </a:lnTo>
                    <a:lnTo>
                      <a:pt x="702" y="188"/>
                    </a:lnTo>
                    <a:lnTo>
                      <a:pt x="715" y="199"/>
                    </a:lnTo>
                    <a:lnTo>
                      <a:pt x="719" y="203"/>
                    </a:lnTo>
                    <a:lnTo>
                      <a:pt x="723" y="208"/>
                    </a:lnTo>
                    <a:lnTo>
                      <a:pt x="727" y="213"/>
                    </a:lnTo>
                    <a:lnTo>
                      <a:pt x="731" y="217"/>
                    </a:lnTo>
                    <a:lnTo>
                      <a:pt x="733" y="223"/>
                    </a:lnTo>
                    <a:lnTo>
                      <a:pt x="736" y="229"/>
                    </a:lnTo>
                    <a:lnTo>
                      <a:pt x="738" y="234"/>
                    </a:lnTo>
                    <a:lnTo>
                      <a:pt x="740" y="240"/>
                    </a:lnTo>
                    <a:lnTo>
                      <a:pt x="742" y="246"/>
                    </a:lnTo>
                    <a:lnTo>
                      <a:pt x="743" y="252"/>
                    </a:lnTo>
                    <a:lnTo>
                      <a:pt x="745" y="258"/>
                    </a:lnTo>
                    <a:lnTo>
                      <a:pt x="745" y="264"/>
                    </a:lnTo>
                    <a:lnTo>
                      <a:pt x="746" y="270"/>
                    </a:lnTo>
                    <a:lnTo>
                      <a:pt x="746" y="276"/>
                    </a:lnTo>
                    <a:lnTo>
                      <a:pt x="746" y="282"/>
                    </a:lnTo>
                    <a:lnTo>
                      <a:pt x="745" y="288"/>
                    </a:lnTo>
                    <a:lnTo>
                      <a:pt x="744" y="294"/>
                    </a:lnTo>
                    <a:lnTo>
                      <a:pt x="743" y="302"/>
                    </a:lnTo>
                    <a:lnTo>
                      <a:pt x="742" y="310"/>
                    </a:lnTo>
                    <a:lnTo>
                      <a:pt x="741" y="316"/>
                    </a:lnTo>
                    <a:lnTo>
                      <a:pt x="739" y="324"/>
                    </a:lnTo>
                    <a:lnTo>
                      <a:pt x="737" y="332"/>
                    </a:lnTo>
                    <a:lnTo>
                      <a:pt x="735" y="338"/>
                    </a:lnTo>
                    <a:lnTo>
                      <a:pt x="733" y="345"/>
                    </a:lnTo>
                    <a:lnTo>
                      <a:pt x="729" y="353"/>
                    </a:lnTo>
                    <a:lnTo>
                      <a:pt x="726" y="359"/>
                    </a:lnTo>
                    <a:lnTo>
                      <a:pt x="722" y="365"/>
                    </a:lnTo>
                    <a:lnTo>
                      <a:pt x="717" y="371"/>
                    </a:lnTo>
                    <a:lnTo>
                      <a:pt x="713" y="376"/>
                    </a:lnTo>
                    <a:lnTo>
                      <a:pt x="707" y="382"/>
                    </a:lnTo>
                    <a:lnTo>
                      <a:pt x="702" y="387"/>
                    </a:lnTo>
                    <a:lnTo>
                      <a:pt x="696" y="390"/>
                    </a:lnTo>
                    <a:lnTo>
                      <a:pt x="688" y="395"/>
                    </a:lnTo>
                    <a:lnTo>
                      <a:pt x="680" y="400"/>
                    </a:lnTo>
                    <a:lnTo>
                      <a:pt x="671" y="404"/>
                    </a:lnTo>
                    <a:lnTo>
                      <a:pt x="662" y="407"/>
                    </a:lnTo>
                    <a:lnTo>
                      <a:pt x="654" y="409"/>
                    </a:lnTo>
                    <a:lnTo>
                      <a:pt x="645" y="411"/>
                    </a:lnTo>
                    <a:lnTo>
                      <a:pt x="635" y="412"/>
                    </a:lnTo>
                    <a:lnTo>
                      <a:pt x="627" y="412"/>
                    </a:lnTo>
                    <a:lnTo>
                      <a:pt x="626" y="411"/>
                    </a:lnTo>
                    <a:lnTo>
                      <a:pt x="624" y="409"/>
                    </a:lnTo>
                    <a:lnTo>
                      <a:pt x="623" y="408"/>
                    </a:lnTo>
                    <a:lnTo>
                      <a:pt x="622" y="406"/>
                    </a:lnTo>
                    <a:lnTo>
                      <a:pt x="621" y="404"/>
                    </a:lnTo>
                    <a:lnTo>
                      <a:pt x="620" y="402"/>
                    </a:lnTo>
                    <a:lnTo>
                      <a:pt x="619" y="400"/>
                    </a:lnTo>
                    <a:lnTo>
                      <a:pt x="619" y="399"/>
                    </a:lnTo>
                    <a:lnTo>
                      <a:pt x="619" y="398"/>
                    </a:lnTo>
                    <a:lnTo>
                      <a:pt x="619" y="397"/>
                    </a:lnTo>
                    <a:lnTo>
                      <a:pt x="621" y="396"/>
                    </a:lnTo>
                    <a:lnTo>
                      <a:pt x="622" y="395"/>
                    </a:lnTo>
                    <a:lnTo>
                      <a:pt x="627" y="395"/>
                    </a:lnTo>
                    <a:lnTo>
                      <a:pt x="631" y="395"/>
                    </a:lnTo>
                    <a:lnTo>
                      <a:pt x="636" y="395"/>
                    </a:lnTo>
                    <a:lnTo>
                      <a:pt x="641" y="394"/>
                    </a:lnTo>
                    <a:lnTo>
                      <a:pt x="645" y="393"/>
                    </a:lnTo>
                    <a:lnTo>
                      <a:pt x="650" y="392"/>
                    </a:lnTo>
                    <a:lnTo>
                      <a:pt x="655" y="391"/>
                    </a:lnTo>
                    <a:lnTo>
                      <a:pt x="659" y="389"/>
                    </a:lnTo>
                    <a:lnTo>
                      <a:pt x="670" y="386"/>
                    </a:lnTo>
                    <a:lnTo>
                      <a:pt x="680" y="381"/>
                    </a:lnTo>
                    <a:lnTo>
                      <a:pt x="688" y="375"/>
                    </a:lnTo>
                    <a:lnTo>
                      <a:pt x="696" y="369"/>
                    </a:lnTo>
                    <a:lnTo>
                      <a:pt x="704" y="363"/>
                    </a:lnTo>
                    <a:lnTo>
                      <a:pt x="709" y="355"/>
                    </a:lnTo>
                    <a:lnTo>
                      <a:pt x="716" y="346"/>
                    </a:lnTo>
                    <a:lnTo>
                      <a:pt x="721" y="337"/>
                    </a:lnTo>
                    <a:lnTo>
                      <a:pt x="723" y="329"/>
                    </a:lnTo>
                    <a:lnTo>
                      <a:pt x="725" y="322"/>
                    </a:lnTo>
                    <a:lnTo>
                      <a:pt x="728" y="314"/>
                    </a:lnTo>
                    <a:lnTo>
                      <a:pt x="729" y="308"/>
                    </a:lnTo>
                    <a:lnTo>
                      <a:pt x="731" y="300"/>
                    </a:lnTo>
                    <a:lnTo>
                      <a:pt x="733" y="292"/>
                    </a:lnTo>
                    <a:lnTo>
                      <a:pt x="733" y="286"/>
                    </a:lnTo>
                    <a:lnTo>
                      <a:pt x="734" y="278"/>
                    </a:lnTo>
                    <a:lnTo>
                      <a:pt x="734" y="270"/>
                    </a:lnTo>
                    <a:lnTo>
                      <a:pt x="734" y="263"/>
                    </a:lnTo>
                    <a:lnTo>
                      <a:pt x="734" y="256"/>
                    </a:lnTo>
                    <a:lnTo>
                      <a:pt x="733" y="248"/>
                    </a:lnTo>
                    <a:lnTo>
                      <a:pt x="732" y="240"/>
                    </a:lnTo>
                    <a:lnTo>
                      <a:pt x="730" y="234"/>
                    </a:lnTo>
                    <a:lnTo>
                      <a:pt x="727" y="226"/>
                    </a:lnTo>
                    <a:lnTo>
                      <a:pt x="723" y="219"/>
                    </a:lnTo>
                    <a:lnTo>
                      <a:pt x="721" y="216"/>
                    </a:lnTo>
                    <a:lnTo>
                      <a:pt x="719" y="213"/>
                    </a:lnTo>
                    <a:lnTo>
                      <a:pt x="716" y="211"/>
                    </a:lnTo>
                    <a:lnTo>
                      <a:pt x="713" y="209"/>
                    </a:lnTo>
                    <a:lnTo>
                      <a:pt x="710" y="207"/>
                    </a:lnTo>
                    <a:lnTo>
                      <a:pt x="707" y="205"/>
                    </a:lnTo>
                    <a:lnTo>
                      <a:pt x="705" y="203"/>
                    </a:lnTo>
                    <a:lnTo>
                      <a:pt x="701" y="201"/>
                    </a:lnTo>
                    <a:lnTo>
                      <a:pt x="695" y="222"/>
                    </a:lnTo>
                    <a:lnTo>
                      <a:pt x="690" y="230"/>
                    </a:lnTo>
                    <a:lnTo>
                      <a:pt x="687" y="230"/>
                    </a:lnTo>
                    <a:lnTo>
                      <a:pt x="685" y="229"/>
                    </a:lnTo>
                    <a:lnTo>
                      <a:pt x="683" y="227"/>
                    </a:lnTo>
                    <a:lnTo>
                      <a:pt x="682" y="226"/>
                    </a:lnTo>
                    <a:lnTo>
                      <a:pt x="681" y="225"/>
                    </a:lnTo>
                    <a:lnTo>
                      <a:pt x="680" y="224"/>
                    </a:lnTo>
                    <a:lnTo>
                      <a:pt x="682" y="216"/>
                    </a:lnTo>
                    <a:lnTo>
                      <a:pt x="684" y="210"/>
                    </a:lnTo>
                    <a:lnTo>
                      <a:pt x="685" y="202"/>
                    </a:lnTo>
                    <a:lnTo>
                      <a:pt x="686" y="195"/>
                    </a:lnTo>
                    <a:lnTo>
                      <a:pt x="686" y="188"/>
                    </a:lnTo>
                    <a:lnTo>
                      <a:pt x="685" y="180"/>
                    </a:lnTo>
                    <a:lnTo>
                      <a:pt x="684" y="172"/>
                    </a:lnTo>
                    <a:lnTo>
                      <a:pt x="682" y="165"/>
                    </a:lnTo>
                    <a:lnTo>
                      <a:pt x="681" y="158"/>
                    </a:lnTo>
                    <a:lnTo>
                      <a:pt x="677" y="151"/>
                    </a:lnTo>
                    <a:lnTo>
                      <a:pt x="674" y="144"/>
                    </a:lnTo>
                    <a:lnTo>
                      <a:pt x="670" y="138"/>
                    </a:lnTo>
                    <a:lnTo>
                      <a:pt x="666" y="132"/>
                    </a:lnTo>
                    <a:lnTo>
                      <a:pt x="661" y="126"/>
                    </a:lnTo>
                    <a:lnTo>
                      <a:pt x="656" y="120"/>
                    </a:lnTo>
                    <a:lnTo>
                      <a:pt x="652" y="115"/>
                    </a:lnTo>
                    <a:lnTo>
                      <a:pt x="648" y="113"/>
                    </a:lnTo>
                    <a:lnTo>
                      <a:pt x="643" y="111"/>
                    </a:lnTo>
                    <a:lnTo>
                      <a:pt x="638" y="109"/>
                    </a:lnTo>
                    <a:lnTo>
                      <a:pt x="633" y="107"/>
                    </a:lnTo>
                    <a:lnTo>
                      <a:pt x="629" y="107"/>
                    </a:lnTo>
                    <a:lnTo>
                      <a:pt x="624" y="106"/>
                    </a:lnTo>
                    <a:lnTo>
                      <a:pt x="619" y="106"/>
                    </a:lnTo>
                    <a:lnTo>
                      <a:pt x="614" y="106"/>
                    </a:lnTo>
                    <a:lnTo>
                      <a:pt x="601" y="110"/>
                    </a:lnTo>
                    <a:lnTo>
                      <a:pt x="603" y="113"/>
                    </a:lnTo>
                    <a:lnTo>
                      <a:pt x="605" y="116"/>
                    </a:lnTo>
                    <a:lnTo>
                      <a:pt x="605" y="120"/>
                    </a:lnTo>
                    <a:lnTo>
                      <a:pt x="607" y="124"/>
                    </a:lnTo>
                    <a:lnTo>
                      <a:pt x="608" y="128"/>
                    </a:lnTo>
                    <a:lnTo>
                      <a:pt x="609" y="132"/>
                    </a:lnTo>
                    <a:lnTo>
                      <a:pt x="609" y="135"/>
                    </a:lnTo>
                    <a:lnTo>
                      <a:pt x="610" y="139"/>
                    </a:lnTo>
                    <a:lnTo>
                      <a:pt x="609" y="139"/>
                    </a:lnTo>
                    <a:lnTo>
                      <a:pt x="609" y="140"/>
                    </a:lnTo>
                    <a:lnTo>
                      <a:pt x="607" y="141"/>
                    </a:lnTo>
                    <a:lnTo>
                      <a:pt x="606" y="141"/>
                    </a:lnTo>
                    <a:lnTo>
                      <a:pt x="605" y="140"/>
                    </a:lnTo>
                    <a:lnTo>
                      <a:pt x="604" y="139"/>
                    </a:lnTo>
                    <a:lnTo>
                      <a:pt x="603" y="138"/>
                    </a:lnTo>
                    <a:lnTo>
                      <a:pt x="602" y="136"/>
                    </a:lnTo>
                    <a:lnTo>
                      <a:pt x="602" y="134"/>
                    </a:lnTo>
                    <a:lnTo>
                      <a:pt x="601" y="132"/>
                    </a:lnTo>
                    <a:lnTo>
                      <a:pt x="601" y="130"/>
                    </a:lnTo>
                    <a:lnTo>
                      <a:pt x="600" y="129"/>
                    </a:lnTo>
                    <a:lnTo>
                      <a:pt x="600" y="128"/>
                    </a:lnTo>
                    <a:lnTo>
                      <a:pt x="600" y="127"/>
                    </a:lnTo>
                    <a:lnTo>
                      <a:pt x="600" y="126"/>
                    </a:lnTo>
                    <a:lnTo>
                      <a:pt x="599" y="121"/>
                    </a:lnTo>
                    <a:lnTo>
                      <a:pt x="597" y="117"/>
                    </a:lnTo>
                    <a:lnTo>
                      <a:pt x="595" y="113"/>
                    </a:lnTo>
                    <a:lnTo>
                      <a:pt x="592" y="111"/>
                    </a:lnTo>
                    <a:lnTo>
                      <a:pt x="589" y="107"/>
                    </a:lnTo>
                    <a:lnTo>
                      <a:pt x="586" y="104"/>
                    </a:lnTo>
                    <a:lnTo>
                      <a:pt x="583" y="101"/>
                    </a:lnTo>
                    <a:lnTo>
                      <a:pt x="580" y="98"/>
                    </a:lnTo>
                    <a:lnTo>
                      <a:pt x="574" y="91"/>
                    </a:lnTo>
                    <a:lnTo>
                      <a:pt x="567" y="86"/>
                    </a:lnTo>
                    <a:lnTo>
                      <a:pt x="559" y="80"/>
                    </a:lnTo>
                    <a:lnTo>
                      <a:pt x="551" y="74"/>
                    </a:lnTo>
                    <a:lnTo>
                      <a:pt x="543" y="69"/>
                    </a:lnTo>
                    <a:lnTo>
                      <a:pt x="533" y="64"/>
                    </a:lnTo>
                    <a:lnTo>
                      <a:pt x="525" y="61"/>
                    </a:lnTo>
                    <a:lnTo>
                      <a:pt x="515" y="57"/>
                    </a:lnTo>
                    <a:lnTo>
                      <a:pt x="505" y="54"/>
                    </a:lnTo>
                    <a:lnTo>
                      <a:pt x="496" y="50"/>
                    </a:lnTo>
                    <a:lnTo>
                      <a:pt x="487" y="48"/>
                    </a:lnTo>
                    <a:lnTo>
                      <a:pt x="477" y="46"/>
                    </a:lnTo>
                    <a:lnTo>
                      <a:pt x="468" y="45"/>
                    </a:lnTo>
                    <a:lnTo>
                      <a:pt x="458" y="44"/>
                    </a:lnTo>
                    <a:lnTo>
                      <a:pt x="449" y="44"/>
                    </a:lnTo>
                    <a:lnTo>
                      <a:pt x="440" y="45"/>
                    </a:lnTo>
                    <a:lnTo>
                      <a:pt x="439" y="46"/>
                    </a:lnTo>
                    <a:lnTo>
                      <a:pt x="439" y="47"/>
                    </a:lnTo>
                    <a:lnTo>
                      <a:pt x="437" y="45"/>
                    </a:lnTo>
                    <a:lnTo>
                      <a:pt x="435" y="44"/>
                    </a:lnTo>
                    <a:lnTo>
                      <a:pt x="434" y="43"/>
                    </a:lnTo>
                    <a:lnTo>
                      <a:pt x="433" y="41"/>
                    </a:lnTo>
                    <a:lnTo>
                      <a:pt x="432" y="39"/>
                    </a:lnTo>
                    <a:lnTo>
                      <a:pt x="430" y="38"/>
                    </a:lnTo>
                    <a:lnTo>
                      <a:pt x="429" y="36"/>
                    </a:lnTo>
                    <a:lnTo>
                      <a:pt x="428" y="34"/>
                    </a:lnTo>
                    <a:lnTo>
                      <a:pt x="428" y="33"/>
                    </a:lnTo>
                    <a:lnTo>
                      <a:pt x="428" y="32"/>
                    </a:lnTo>
                    <a:lnTo>
                      <a:pt x="429" y="32"/>
                    </a:lnTo>
                    <a:lnTo>
                      <a:pt x="431" y="31"/>
                    </a:lnTo>
                    <a:lnTo>
                      <a:pt x="434" y="31"/>
                    </a:lnTo>
                    <a:lnTo>
                      <a:pt x="436" y="31"/>
                    </a:lnTo>
                    <a:lnTo>
                      <a:pt x="439" y="30"/>
                    </a:lnTo>
                    <a:lnTo>
                      <a:pt x="439" y="29"/>
                    </a:lnTo>
                    <a:lnTo>
                      <a:pt x="434" y="27"/>
                    </a:lnTo>
                    <a:lnTo>
                      <a:pt x="431" y="26"/>
                    </a:lnTo>
                    <a:lnTo>
                      <a:pt x="427" y="25"/>
                    </a:lnTo>
                    <a:lnTo>
                      <a:pt x="424" y="23"/>
                    </a:lnTo>
                    <a:lnTo>
                      <a:pt x="420" y="22"/>
                    </a:lnTo>
                    <a:lnTo>
                      <a:pt x="415" y="21"/>
                    </a:lnTo>
                    <a:lnTo>
                      <a:pt x="412" y="20"/>
                    </a:lnTo>
                    <a:lnTo>
                      <a:pt x="408" y="19"/>
                    </a:lnTo>
                    <a:lnTo>
                      <a:pt x="401" y="18"/>
                    </a:lnTo>
                    <a:lnTo>
                      <a:pt x="396" y="17"/>
                    </a:lnTo>
                    <a:lnTo>
                      <a:pt x="390" y="16"/>
                    </a:lnTo>
                    <a:lnTo>
                      <a:pt x="383" y="16"/>
                    </a:lnTo>
                    <a:lnTo>
                      <a:pt x="377" y="16"/>
                    </a:lnTo>
                    <a:lnTo>
                      <a:pt x="371" y="16"/>
                    </a:lnTo>
                    <a:lnTo>
                      <a:pt x="365" y="17"/>
                    </a:lnTo>
                    <a:lnTo>
                      <a:pt x="358" y="18"/>
                    </a:lnTo>
                    <a:lnTo>
                      <a:pt x="352" y="20"/>
                    </a:lnTo>
                    <a:lnTo>
                      <a:pt x="346" y="21"/>
                    </a:lnTo>
                    <a:lnTo>
                      <a:pt x="340" y="24"/>
                    </a:lnTo>
                    <a:lnTo>
                      <a:pt x="334" y="26"/>
                    </a:lnTo>
                    <a:lnTo>
                      <a:pt x="328" y="29"/>
                    </a:lnTo>
                    <a:lnTo>
                      <a:pt x="322" y="32"/>
                    </a:lnTo>
                    <a:lnTo>
                      <a:pt x="317" y="35"/>
                    </a:lnTo>
                    <a:lnTo>
                      <a:pt x="311" y="38"/>
                    </a:lnTo>
                    <a:lnTo>
                      <a:pt x="307" y="41"/>
                    </a:lnTo>
                    <a:lnTo>
                      <a:pt x="304" y="44"/>
                    </a:lnTo>
                    <a:lnTo>
                      <a:pt x="300" y="46"/>
                    </a:lnTo>
                    <a:lnTo>
                      <a:pt x="296" y="49"/>
                    </a:lnTo>
                    <a:lnTo>
                      <a:pt x="293" y="52"/>
                    </a:lnTo>
                    <a:lnTo>
                      <a:pt x="290" y="55"/>
                    </a:lnTo>
                    <a:lnTo>
                      <a:pt x="287" y="58"/>
                    </a:lnTo>
                    <a:lnTo>
                      <a:pt x="283" y="61"/>
                    </a:lnTo>
                    <a:lnTo>
                      <a:pt x="283" y="62"/>
                    </a:lnTo>
                    <a:lnTo>
                      <a:pt x="285" y="63"/>
                    </a:lnTo>
                    <a:lnTo>
                      <a:pt x="286" y="63"/>
                    </a:lnTo>
                    <a:lnTo>
                      <a:pt x="287" y="64"/>
                    </a:lnTo>
                    <a:lnTo>
                      <a:pt x="287" y="66"/>
                    </a:lnTo>
                    <a:lnTo>
                      <a:pt x="289" y="75"/>
                    </a:lnTo>
                    <a:lnTo>
                      <a:pt x="289" y="76"/>
                    </a:lnTo>
                    <a:lnTo>
                      <a:pt x="289" y="77"/>
                    </a:lnTo>
                    <a:lnTo>
                      <a:pt x="289" y="78"/>
                    </a:lnTo>
                    <a:lnTo>
                      <a:pt x="289" y="79"/>
                    </a:lnTo>
                    <a:lnTo>
                      <a:pt x="288" y="79"/>
                    </a:lnTo>
                    <a:lnTo>
                      <a:pt x="286" y="80"/>
                    </a:lnTo>
                    <a:lnTo>
                      <a:pt x="285" y="80"/>
                    </a:lnTo>
                    <a:lnTo>
                      <a:pt x="283" y="79"/>
                    </a:lnTo>
                    <a:lnTo>
                      <a:pt x="273" y="73"/>
                    </a:lnTo>
                    <a:lnTo>
                      <a:pt x="272" y="74"/>
                    </a:lnTo>
                    <a:lnTo>
                      <a:pt x="271" y="74"/>
                    </a:lnTo>
                    <a:lnTo>
                      <a:pt x="270" y="74"/>
                    </a:lnTo>
                    <a:lnTo>
                      <a:pt x="269" y="74"/>
                    </a:lnTo>
                    <a:lnTo>
                      <a:pt x="261" y="70"/>
                    </a:lnTo>
                    <a:lnTo>
                      <a:pt x="253" y="67"/>
                    </a:lnTo>
                    <a:lnTo>
                      <a:pt x="245" y="66"/>
                    </a:lnTo>
                    <a:lnTo>
                      <a:pt x="237" y="66"/>
                    </a:lnTo>
                    <a:lnTo>
                      <a:pt x="229" y="67"/>
                    </a:lnTo>
                    <a:lnTo>
                      <a:pt x="220" y="68"/>
                    </a:lnTo>
                    <a:lnTo>
                      <a:pt x="212" y="69"/>
                    </a:lnTo>
                    <a:lnTo>
                      <a:pt x="204" y="71"/>
                    </a:lnTo>
                    <a:lnTo>
                      <a:pt x="195" y="74"/>
                    </a:lnTo>
                    <a:lnTo>
                      <a:pt x="187" y="77"/>
                    </a:lnTo>
                    <a:lnTo>
                      <a:pt x="179" y="82"/>
                    </a:lnTo>
                    <a:lnTo>
                      <a:pt x="171" y="87"/>
                    </a:lnTo>
                    <a:lnTo>
                      <a:pt x="165" y="91"/>
                    </a:lnTo>
                    <a:lnTo>
                      <a:pt x="158" y="96"/>
                    </a:lnTo>
                    <a:lnTo>
                      <a:pt x="152" y="102"/>
                    </a:lnTo>
                    <a:lnTo>
                      <a:pt x="145" y="108"/>
                    </a:lnTo>
                    <a:lnTo>
                      <a:pt x="133" y="124"/>
                    </a:lnTo>
                    <a:lnTo>
                      <a:pt x="136" y="124"/>
                    </a:lnTo>
                    <a:lnTo>
                      <a:pt x="138" y="124"/>
                    </a:lnTo>
                    <a:lnTo>
                      <a:pt x="141" y="123"/>
                    </a:lnTo>
                    <a:lnTo>
                      <a:pt x="142" y="123"/>
                    </a:lnTo>
                    <a:lnTo>
                      <a:pt x="145" y="124"/>
                    </a:lnTo>
                    <a:lnTo>
                      <a:pt x="147" y="124"/>
                    </a:lnTo>
                    <a:lnTo>
                      <a:pt x="150" y="125"/>
                    </a:lnTo>
                    <a:lnTo>
                      <a:pt x="151" y="128"/>
                    </a:lnTo>
                    <a:lnTo>
                      <a:pt x="156" y="139"/>
                    </a:lnTo>
                    <a:lnTo>
                      <a:pt x="155" y="139"/>
                    </a:lnTo>
                    <a:lnTo>
                      <a:pt x="154" y="140"/>
                    </a:lnTo>
                    <a:lnTo>
                      <a:pt x="153" y="139"/>
                    </a:lnTo>
                    <a:lnTo>
                      <a:pt x="152" y="139"/>
                    </a:lnTo>
                    <a:lnTo>
                      <a:pt x="151" y="138"/>
                    </a:lnTo>
                    <a:lnTo>
                      <a:pt x="150" y="138"/>
                    </a:lnTo>
                    <a:lnTo>
                      <a:pt x="147" y="138"/>
                    </a:lnTo>
                    <a:lnTo>
                      <a:pt x="144" y="138"/>
                    </a:lnTo>
                    <a:lnTo>
                      <a:pt x="141" y="139"/>
                    </a:lnTo>
                    <a:lnTo>
                      <a:pt x="138" y="139"/>
                    </a:lnTo>
                    <a:lnTo>
                      <a:pt x="134" y="140"/>
                    </a:lnTo>
                    <a:lnTo>
                      <a:pt x="131" y="141"/>
                    </a:lnTo>
                    <a:lnTo>
                      <a:pt x="127" y="142"/>
                    </a:lnTo>
                    <a:lnTo>
                      <a:pt x="124" y="143"/>
                    </a:lnTo>
                    <a:lnTo>
                      <a:pt x="123" y="145"/>
                    </a:lnTo>
                    <a:lnTo>
                      <a:pt x="122" y="147"/>
                    </a:lnTo>
                    <a:lnTo>
                      <a:pt x="122" y="149"/>
                    </a:lnTo>
                    <a:lnTo>
                      <a:pt x="122" y="152"/>
                    </a:lnTo>
                    <a:lnTo>
                      <a:pt x="122" y="154"/>
                    </a:lnTo>
                    <a:lnTo>
                      <a:pt x="121" y="156"/>
                    </a:lnTo>
                    <a:lnTo>
                      <a:pt x="120" y="158"/>
                    </a:lnTo>
                    <a:lnTo>
                      <a:pt x="118" y="159"/>
                    </a:lnTo>
                    <a:lnTo>
                      <a:pt x="116" y="158"/>
                    </a:lnTo>
                    <a:lnTo>
                      <a:pt x="113" y="155"/>
                    </a:lnTo>
                    <a:lnTo>
                      <a:pt x="110" y="152"/>
                    </a:lnTo>
                    <a:lnTo>
                      <a:pt x="107" y="149"/>
                    </a:lnTo>
                    <a:lnTo>
                      <a:pt x="98" y="152"/>
                    </a:lnTo>
                    <a:lnTo>
                      <a:pt x="90" y="156"/>
                    </a:lnTo>
                    <a:lnTo>
                      <a:pt x="83" y="161"/>
                    </a:lnTo>
                    <a:lnTo>
                      <a:pt x="75" y="165"/>
                    </a:lnTo>
                    <a:lnTo>
                      <a:pt x="68" y="171"/>
                    </a:lnTo>
                    <a:lnTo>
                      <a:pt x="61" y="177"/>
                    </a:lnTo>
                    <a:lnTo>
                      <a:pt x="55" y="183"/>
                    </a:lnTo>
                    <a:lnTo>
                      <a:pt x="49" y="189"/>
                    </a:lnTo>
                    <a:lnTo>
                      <a:pt x="45" y="196"/>
                    </a:lnTo>
                    <a:lnTo>
                      <a:pt x="40" y="202"/>
                    </a:lnTo>
                    <a:lnTo>
                      <a:pt x="37" y="209"/>
                    </a:lnTo>
                    <a:lnTo>
                      <a:pt x="33" y="215"/>
                    </a:lnTo>
                    <a:lnTo>
                      <a:pt x="30" y="223"/>
                    </a:lnTo>
                    <a:lnTo>
                      <a:pt x="27" y="230"/>
                    </a:lnTo>
                    <a:lnTo>
                      <a:pt x="23" y="238"/>
                    </a:lnTo>
                    <a:lnTo>
                      <a:pt x="21" y="244"/>
                    </a:lnTo>
                    <a:lnTo>
                      <a:pt x="19" y="252"/>
                    </a:lnTo>
                    <a:lnTo>
                      <a:pt x="17" y="260"/>
                    </a:lnTo>
                    <a:lnTo>
                      <a:pt x="16" y="267"/>
                    </a:lnTo>
                    <a:lnTo>
                      <a:pt x="15" y="274"/>
                    </a:lnTo>
                    <a:lnTo>
                      <a:pt x="14" y="282"/>
                    </a:lnTo>
                    <a:lnTo>
                      <a:pt x="14" y="289"/>
                    </a:lnTo>
                    <a:lnTo>
                      <a:pt x="15" y="296"/>
                    </a:lnTo>
                    <a:lnTo>
                      <a:pt x="16" y="304"/>
                    </a:lnTo>
                    <a:lnTo>
                      <a:pt x="17" y="309"/>
                    </a:lnTo>
                    <a:lnTo>
                      <a:pt x="18" y="313"/>
                    </a:lnTo>
                    <a:lnTo>
                      <a:pt x="20" y="317"/>
                    </a:lnTo>
                    <a:lnTo>
                      <a:pt x="22" y="322"/>
                    </a:lnTo>
                    <a:lnTo>
                      <a:pt x="25" y="327"/>
                    </a:lnTo>
                    <a:lnTo>
                      <a:pt x="27" y="331"/>
                    </a:lnTo>
                    <a:lnTo>
                      <a:pt x="30" y="336"/>
                    </a:lnTo>
                    <a:lnTo>
                      <a:pt x="33" y="339"/>
                    </a:lnTo>
                    <a:lnTo>
                      <a:pt x="35" y="342"/>
                    </a:lnTo>
                    <a:lnTo>
                      <a:pt x="38" y="345"/>
                    </a:lnTo>
                    <a:lnTo>
                      <a:pt x="40" y="347"/>
                    </a:lnTo>
                    <a:lnTo>
                      <a:pt x="45" y="348"/>
                    </a:lnTo>
                    <a:lnTo>
                      <a:pt x="45" y="346"/>
                    </a:lnTo>
                    <a:lnTo>
                      <a:pt x="45" y="343"/>
                    </a:lnTo>
                    <a:lnTo>
                      <a:pt x="45" y="341"/>
                    </a:lnTo>
                    <a:lnTo>
                      <a:pt x="45" y="338"/>
                    </a:lnTo>
                    <a:lnTo>
                      <a:pt x="46" y="337"/>
                    </a:lnTo>
                    <a:lnTo>
                      <a:pt x="46" y="335"/>
                    </a:lnTo>
                    <a:lnTo>
                      <a:pt x="47" y="333"/>
                    </a:lnTo>
                    <a:lnTo>
                      <a:pt x="48" y="330"/>
                    </a:lnTo>
                    <a:lnTo>
                      <a:pt x="50" y="331"/>
                    </a:lnTo>
                    <a:lnTo>
                      <a:pt x="52" y="333"/>
                    </a:lnTo>
                    <a:lnTo>
                      <a:pt x="53" y="334"/>
                    </a:lnTo>
                    <a:lnTo>
                      <a:pt x="55" y="336"/>
                    </a:lnTo>
                    <a:lnTo>
                      <a:pt x="56" y="338"/>
                    </a:lnTo>
                    <a:lnTo>
                      <a:pt x="57" y="339"/>
                    </a:lnTo>
                    <a:lnTo>
                      <a:pt x="57" y="341"/>
                    </a:lnTo>
                    <a:lnTo>
                      <a:pt x="57" y="343"/>
                    </a:lnTo>
                    <a:lnTo>
                      <a:pt x="57" y="345"/>
                    </a:lnTo>
                    <a:lnTo>
                      <a:pt x="57" y="347"/>
                    </a:lnTo>
                    <a:lnTo>
                      <a:pt x="56" y="349"/>
                    </a:lnTo>
                    <a:lnTo>
                      <a:pt x="56" y="352"/>
                    </a:lnTo>
                    <a:lnTo>
                      <a:pt x="59" y="353"/>
                    </a:lnTo>
                    <a:lnTo>
                      <a:pt x="61" y="354"/>
                    </a:lnTo>
                    <a:lnTo>
                      <a:pt x="64" y="356"/>
                    </a:lnTo>
                    <a:lnTo>
                      <a:pt x="65" y="357"/>
                    </a:lnTo>
                    <a:lnTo>
                      <a:pt x="67" y="363"/>
                    </a:lnTo>
                    <a:lnTo>
                      <a:pt x="65" y="363"/>
                    </a:lnTo>
                    <a:lnTo>
                      <a:pt x="64" y="363"/>
                    </a:lnTo>
                    <a:lnTo>
                      <a:pt x="62" y="363"/>
                    </a:lnTo>
                    <a:lnTo>
                      <a:pt x="60" y="363"/>
                    </a:lnTo>
                    <a:lnTo>
                      <a:pt x="59" y="363"/>
                    </a:lnTo>
                    <a:lnTo>
                      <a:pt x="58" y="363"/>
                    </a:lnTo>
                    <a:lnTo>
                      <a:pt x="57" y="363"/>
                    </a:lnTo>
                    <a:lnTo>
                      <a:pt x="56" y="363"/>
                    </a:lnTo>
                    <a:lnTo>
                      <a:pt x="57" y="370"/>
                    </a:lnTo>
                    <a:lnTo>
                      <a:pt x="58" y="377"/>
                    </a:lnTo>
                    <a:lnTo>
                      <a:pt x="60" y="385"/>
                    </a:lnTo>
                    <a:lnTo>
                      <a:pt x="63" y="391"/>
                    </a:lnTo>
                    <a:lnTo>
                      <a:pt x="65" y="399"/>
                    </a:lnTo>
                    <a:lnTo>
                      <a:pt x="69" y="406"/>
                    </a:lnTo>
                    <a:lnTo>
                      <a:pt x="74" y="412"/>
                    </a:lnTo>
                    <a:lnTo>
                      <a:pt x="79" y="417"/>
                    </a:lnTo>
                    <a:lnTo>
                      <a:pt x="85" y="423"/>
                    </a:lnTo>
                    <a:lnTo>
                      <a:pt x="91" y="428"/>
                    </a:lnTo>
                    <a:lnTo>
                      <a:pt x="98" y="433"/>
                    </a:lnTo>
                    <a:lnTo>
                      <a:pt x="106" y="437"/>
                    </a:lnTo>
                    <a:lnTo>
                      <a:pt x="114" y="440"/>
                    </a:lnTo>
                    <a:lnTo>
                      <a:pt x="122" y="444"/>
                    </a:lnTo>
                    <a:lnTo>
                      <a:pt x="131" y="447"/>
                    </a:lnTo>
                    <a:lnTo>
                      <a:pt x="139" y="450"/>
                    </a:lnTo>
                    <a:lnTo>
                      <a:pt x="146" y="452"/>
                    </a:lnTo>
                    <a:lnTo>
                      <a:pt x="153" y="453"/>
                    </a:lnTo>
                    <a:lnTo>
                      <a:pt x="159" y="455"/>
                    </a:lnTo>
                    <a:lnTo>
                      <a:pt x="166" y="456"/>
                    </a:lnTo>
                    <a:lnTo>
                      <a:pt x="172" y="456"/>
                    </a:lnTo>
                    <a:lnTo>
                      <a:pt x="178" y="457"/>
                    </a:lnTo>
                    <a:lnTo>
                      <a:pt x="185" y="457"/>
                    </a:lnTo>
                    <a:lnTo>
                      <a:pt x="191" y="456"/>
                    </a:lnTo>
                    <a:lnTo>
                      <a:pt x="197" y="455"/>
                    </a:lnTo>
                    <a:lnTo>
                      <a:pt x="197" y="454"/>
                    </a:lnTo>
                    <a:lnTo>
                      <a:pt x="198" y="453"/>
                    </a:lnTo>
                    <a:lnTo>
                      <a:pt x="198" y="452"/>
                    </a:lnTo>
                    <a:lnTo>
                      <a:pt x="199" y="452"/>
                    </a:lnTo>
                    <a:lnTo>
                      <a:pt x="200" y="453"/>
                    </a:lnTo>
                    <a:lnTo>
                      <a:pt x="202" y="454"/>
                    </a:lnTo>
                    <a:lnTo>
                      <a:pt x="204" y="455"/>
                    </a:lnTo>
                    <a:lnTo>
                      <a:pt x="207" y="455"/>
                    </a:lnTo>
                    <a:lnTo>
                      <a:pt x="208" y="455"/>
                    </a:lnTo>
                    <a:lnTo>
                      <a:pt x="210" y="454"/>
                    </a:lnTo>
                    <a:lnTo>
                      <a:pt x="212" y="454"/>
                    </a:lnTo>
                    <a:lnTo>
                      <a:pt x="214" y="453"/>
                    </a:lnTo>
                    <a:lnTo>
                      <a:pt x="216" y="453"/>
                    </a:lnTo>
                    <a:lnTo>
                      <a:pt x="218" y="452"/>
                    </a:lnTo>
                    <a:lnTo>
                      <a:pt x="220" y="452"/>
                    </a:lnTo>
                    <a:lnTo>
                      <a:pt x="221" y="452"/>
                    </a:lnTo>
                    <a:lnTo>
                      <a:pt x="222" y="454"/>
                    </a:lnTo>
                    <a:lnTo>
                      <a:pt x="224" y="456"/>
                    </a:lnTo>
                    <a:lnTo>
                      <a:pt x="225" y="457"/>
                    </a:lnTo>
                    <a:lnTo>
                      <a:pt x="225" y="459"/>
                    </a:lnTo>
                    <a:lnTo>
                      <a:pt x="226" y="461"/>
                    </a:lnTo>
                    <a:lnTo>
                      <a:pt x="227" y="463"/>
                    </a:lnTo>
                    <a:lnTo>
                      <a:pt x="228" y="464"/>
                    </a:lnTo>
                    <a:lnTo>
                      <a:pt x="228" y="466"/>
                    </a:lnTo>
                    <a:lnTo>
                      <a:pt x="223" y="470"/>
                    </a:lnTo>
                    <a:lnTo>
                      <a:pt x="231" y="475"/>
                    </a:lnTo>
                    <a:lnTo>
                      <a:pt x="238" y="479"/>
                    </a:lnTo>
                    <a:lnTo>
                      <a:pt x="244" y="482"/>
                    </a:lnTo>
                    <a:lnTo>
                      <a:pt x="251" y="486"/>
                    </a:lnTo>
                    <a:lnTo>
                      <a:pt x="259" y="488"/>
                    </a:lnTo>
                    <a:lnTo>
                      <a:pt x="266" y="491"/>
                    </a:lnTo>
                    <a:lnTo>
                      <a:pt x="272" y="494"/>
                    </a:lnTo>
                    <a:lnTo>
                      <a:pt x="279" y="496"/>
                    </a:lnTo>
                    <a:lnTo>
                      <a:pt x="286" y="498"/>
                    </a:lnTo>
                    <a:lnTo>
                      <a:pt x="313" y="503"/>
                    </a:lnTo>
                    <a:lnTo>
                      <a:pt x="322" y="504"/>
                    </a:lnTo>
                    <a:lnTo>
                      <a:pt x="330" y="505"/>
                    </a:lnTo>
                    <a:lnTo>
                      <a:pt x="339" y="506"/>
                    </a:lnTo>
                    <a:lnTo>
                      <a:pt x="347" y="507"/>
                    </a:lnTo>
                    <a:lnTo>
                      <a:pt x="355" y="508"/>
                    </a:lnTo>
                    <a:lnTo>
                      <a:pt x="364" y="508"/>
                    </a:lnTo>
                    <a:lnTo>
                      <a:pt x="373" y="508"/>
                    </a:lnTo>
                    <a:lnTo>
                      <a:pt x="381" y="508"/>
                    </a:lnTo>
                    <a:lnTo>
                      <a:pt x="390" y="507"/>
                    </a:lnTo>
                    <a:lnTo>
                      <a:pt x="398" y="506"/>
                    </a:lnTo>
                    <a:lnTo>
                      <a:pt x="406" y="504"/>
                    </a:lnTo>
                    <a:lnTo>
                      <a:pt x="415" y="502"/>
                    </a:lnTo>
                    <a:lnTo>
                      <a:pt x="424" y="499"/>
                    </a:lnTo>
                    <a:lnTo>
                      <a:pt x="431" y="496"/>
                    </a:lnTo>
                    <a:lnTo>
                      <a:pt x="440" y="492"/>
                    </a:lnTo>
                    <a:lnTo>
                      <a:pt x="449" y="488"/>
                    </a:lnTo>
                    <a:lnTo>
                      <a:pt x="449" y="487"/>
                    </a:lnTo>
                    <a:lnTo>
                      <a:pt x="450" y="486"/>
                    </a:lnTo>
                    <a:lnTo>
                      <a:pt x="450" y="485"/>
                    </a:lnTo>
                    <a:lnTo>
                      <a:pt x="451" y="484"/>
                    </a:lnTo>
                    <a:lnTo>
                      <a:pt x="451" y="483"/>
                    </a:lnTo>
                    <a:lnTo>
                      <a:pt x="450" y="482"/>
                    </a:lnTo>
                    <a:lnTo>
                      <a:pt x="448" y="481"/>
                    </a:lnTo>
                    <a:lnTo>
                      <a:pt x="447" y="480"/>
                    </a:lnTo>
                    <a:lnTo>
                      <a:pt x="446" y="477"/>
                    </a:lnTo>
                    <a:lnTo>
                      <a:pt x="446" y="476"/>
                    </a:lnTo>
                    <a:lnTo>
                      <a:pt x="445" y="475"/>
                    </a:lnTo>
                    <a:lnTo>
                      <a:pt x="445" y="474"/>
                    </a:lnTo>
                    <a:lnTo>
                      <a:pt x="446" y="473"/>
                    </a:lnTo>
                    <a:lnTo>
                      <a:pt x="447" y="472"/>
                    </a:lnTo>
                    <a:lnTo>
                      <a:pt x="448" y="471"/>
                    </a:lnTo>
                    <a:lnTo>
                      <a:pt x="449" y="471"/>
                    </a:lnTo>
                    <a:lnTo>
                      <a:pt x="450" y="470"/>
                    </a:lnTo>
                    <a:lnTo>
                      <a:pt x="453" y="471"/>
                    </a:lnTo>
                    <a:lnTo>
                      <a:pt x="458" y="472"/>
                    </a:lnTo>
                    <a:lnTo>
                      <a:pt x="462" y="473"/>
                    </a:lnTo>
                    <a:lnTo>
                      <a:pt x="467" y="474"/>
                    </a:lnTo>
                    <a:lnTo>
                      <a:pt x="471" y="475"/>
                    </a:lnTo>
                    <a:lnTo>
                      <a:pt x="476" y="476"/>
                    </a:lnTo>
                    <a:lnTo>
                      <a:pt x="479" y="476"/>
                    </a:lnTo>
                    <a:lnTo>
                      <a:pt x="483" y="477"/>
                    </a:lnTo>
                    <a:lnTo>
                      <a:pt x="492" y="478"/>
                    </a:lnTo>
                    <a:lnTo>
                      <a:pt x="501" y="478"/>
                    </a:lnTo>
                    <a:lnTo>
                      <a:pt x="510" y="479"/>
                    </a:lnTo>
                    <a:lnTo>
                      <a:pt x="519" y="478"/>
                    </a:lnTo>
                    <a:lnTo>
                      <a:pt x="528" y="478"/>
                    </a:lnTo>
                    <a:lnTo>
                      <a:pt x="537" y="477"/>
                    </a:lnTo>
                    <a:lnTo>
                      <a:pt x="546" y="476"/>
                    </a:lnTo>
                    <a:lnTo>
                      <a:pt x="554" y="474"/>
                    </a:lnTo>
                    <a:lnTo>
                      <a:pt x="564" y="471"/>
                    </a:lnTo>
                    <a:lnTo>
                      <a:pt x="573" y="469"/>
                    </a:lnTo>
                    <a:lnTo>
                      <a:pt x="581" y="466"/>
                    </a:lnTo>
                    <a:lnTo>
                      <a:pt x="590" y="463"/>
                    </a:lnTo>
                    <a:lnTo>
                      <a:pt x="599" y="460"/>
                    </a:lnTo>
                    <a:lnTo>
                      <a:pt x="607" y="455"/>
                    </a:lnTo>
                    <a:lnTo>
                      <a:pt x="616" y="451"/>
                    </a:lnTo>
                    <a:lnTo>
                      <a:pt x="624" y="445"/>
                    </a:lnTo>
                    <a:lnTo>
                      <a:pt x="628" y="442"/>
                    </a:lnTo>
                    <a:lnTo>
                      <a:pt x="630" y="440"/>
                    </a:lnTo>
                    <a:lnTo>
                      <a:pt x="633" y="438"/>
                    </a:lnTo>
                    <a:lnTo>
                      <a:pt x="637" y="435"/>
                    </a:lnTo>
                    <a:lnTo>
                      <a:pt x="639" y="432"/>
                    </a:lnTo>
                    <a:lnTo>
                      <a:pt x="642" y="429"/>
                    </a:lnTo>
                    <a:lnTo>
                      <a:pt x="646" y="426"/>
                    </a:lnTo>
                    <a:lnTo>
                      <a:pt x="649" y="423"/>
                    </a:lnTo>
                    <a:lnTo>
                      <a:pt x="651" y="424"/>
                    </a:lnTo>
                    <a:lnTo>
                      <a:pt x="652" y="425"/>
                    </a:lnTo>
                    <a:lnTo>
                      <a:pt x="653" y="426"/>
                    </a:lnTo>
                    <a:lnTo>
                      <a:pt x="654" y="428"/>
                    </a:lnTo>
                    <a:lnTo>
                      <a:pt x="655" y="431"/>
                    </a:lnTo>
                    <a:lnTo>
                      <a:pt x="656" y="433"/>
                    </a:lnTo>
                    <a:lnTo>
                      <a:pt x="657" y="436"/>
                    </a:lnTo>
                    <a:lnTo>
                      <a:pt x="657" y="438"/>
                    </a:lnTo>
                    <a:lnTo>
                      <a:pt x="656" y="439"/>
                    </a:lnTo>
                    <a:lnTo>
                      <a:pt x="656" y="440"/>
                    </a:lnTo>
                    <a:lnTo>
                      <a:pt x="656" y="440"/>
                    </a:lnTo>
                    <a:lnTo>
                      <a:pt x="645" y="449"/>
                    </a:lnTo>
                    <a:lnTo>
                      <a:pt x="635" y="457"/>
                    </a:lnTo>
                    <a:lnTo>
                      <a:pt x="624" y="464"/>
                    </a:lnTo>
                    <a:lnTo>
                      <a:pt x="612" y="471"/>
                    </a:lnTo>
                    <a:lnTo>
                      <a:pt x="601" y="477"/>
                    </a:lnTo>
                    <a:lnTo>
                      <a:pt x="588" y="482"/>
                    </a:lnTo>
                    <a:lnTo>
                      <a:pt x="576" y="486"/>
                    </a:lnTo>
                    <a:lnTo>
                      <a:pt x="563" y="489"/>
                    </a:lnTo>
                    <a:lnTo>
                      <a:pt x="551" y="491"/>
                    </a:lnTo>
                    <a:lnTo>
                      <a:pt x="537" y="493"/>
                    </a:lnTo>
                    <a:lnTo>
                      <a:pt x="524" y="494"/>
                    </a:lnTo>
                    <a:lnTo>
                      <a:pt x="511" y="494"/>
                    </a:lnTo>
                    <a:lnTo>
                      <a:pt x="499" y="494"/>
                    </a:lnTo>
                    <a:lnTo>
                      <a:pt x="486" y="492"/>
                    </a:lnTo>
                    <a:lnTo>
                      <a:pt x="474" y="490"/>
                    </a:lnTo>
                    <a:lnTo>
                      <a:pt x="462" y="487"/>
                    </a:lnTo>
                    <a:lnTo>
                      <a:pt x="462" y="489"/>
                    </a:lnTo>
                    <a:lnTo>
                      <a:pt x="464" y="492"/>
                    </a:lnTo>
                    <a:lnTo>
                      <a:pt x="465" y="494"/>
                    </a:lnTo>
                    <a:lnTo>
                      <a:pt x="464" y="498"/>
                    </a:lnTo>
                    <a:lnTo>
                      <a:pt x="439" y="512"/>
                    </a:lnTo>
                    <a:lnTo>
                      <a:pt x="431" y="514"/>
                    </a:lnTo>
                    <a:lnTo>
                      <a:pt x="424" y="517"/>
                    </a:lnTo>
                    <a:lnTo>
                      <a:pt x="415" y="519"/>
                    </a:lnTo>
                    <a:lnTo>
                      <a:pt x="407" y="521"/>
                    </a:lnTo>
                    <a:lnTo>
                      <a:pt x="399" y="523"/>
                    </a:lnTo>
                    <a:lnTo>
                      <a:pt x="392" y="524"/>
                    </a:lnTo>
                    <a:lnTo>
                      <a:pt x="384" y="524"/>
                    </a:lnTo>
                    <a:lnTo>
                      <a:pt x="376" y="525"/>
                    </a:lnTo>
                    <a:lnTo>
                      <a:pt x="375" y="525"/>
                    </a:lnTo>
                  </a:path>
                </a:pathLst>
              </a:custGeom>
              <a:solidFill>
                <a:srgbClr val="CCFFFF"/>
              </a:solidFill>
              <a:ln w="3175" cap="rnd" cmpd="sng">
                <a:solidFill>
                  <a:srgbClr val="996600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483" name="Rectangle 83">
                <a:extLst>
                  <a:ext uri="{FF2B5EF4-FFF2-40B4-BE49-F238E27FC236}">
                    <a16:creationId xmlns:a16="http://schemas.microsoft.com/office/drawing/2014/main" id="{C78B4E71-761F-456B-A70C-E860E24D9B3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521" y="2189"/>
                <a:ext cx="646" cy="238"/>
              </a:xfrm>
              <a:prstGeom prst="rect">
                <a:avLst/>
              </a:prstGeom>
              <a:solidFill>
                <a:srgbClr val="CCFFFF"/>
              </a:solidFill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GB" sz="15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charset="0"/>
                  </a:rPr>
                  <a:t>Internet</a:t>
                </a:r>
                <a:endParaRPr lang="en-GB" sz="15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02484" name="Rectangle 84">
            <a:extLst>
              <a:ext uri="{FF2B5EF4-FFF2-40B4-BE49-F238E27FC236}">
                <a16:creationId xmlns:a16="http://schemas.microsoft.com/office/drawing/2014/main" id="{4BD692B1-FFA5-492B-BE7C-1624ACF06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854" y="82302"/>
            <a:ext cx="8580209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3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Certificate implementation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2487" name="Line 87">
            <a:extLst>
              <a:ext uri="{FF2B5EF4-FFF2-40B4-BE49-F238E27FC236}">
                <a16:creationId xmlns:a16="http://schemas.microsoft.com/office/drawing/2014/main" id="{3FA7754F-1DFC-4B52-9C5A-092778B814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89273" y="1196752"/>
            <a:ext cx="678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174F46-7135-4BA7-85EB-C1B24EFA48EA}"/>
              </a:ext>
            </a:extLst>
          </p:cNvPr>
          <p:cNvSpPr/>
          <p:nvPr/>
        </p:nvSpPr>
        <p:spPr>
          <a:xfrm>
            <a:off x="1880731" y="5608035"/>
            <a:ext cx="8463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openssl s_client -connect facebook.com:443 -showcerts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AA8917-1E7E-414A-AD0E-FAEFE1EBD23E}"/>
              </a:ext>
            </a:extLst>
          </p:cNvPr>
          <p:cNvSpPr txBox="1"/>
          <p:nvPr/>
        </p:nvSpPr>
        <p:spPr>
          <a:xfrm>
            <a:off x="2022224" y="3950577"/>
            <a:ext cx="585654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Required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Server certificate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Root CA certificate (CA Public key)</a:t>
            </a:r>
          </a:p>
        </p:txBody>
      </p:sp>
    </p:spTree>
    <p:extLst>
      <p:ext uri="{BB962C8B-B14F-4D97-AF65-F5344CB8AC3E}">
        <p14:creationId xmlns:p14="http://schemas.microsoft.com/office/powerpoint/2010/main" val="1233779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D14ACA-CC90-4C8B-93EB-07F5EE641811}"/>
              </a:ext>
            </a:extLst>
          </p:cNvPr>
          <p:cNvSpPr/>
          <p:nvPr/>
        </p:nvSpPr>
        <p:spPr>
          <a:xfrm>
            <a:off x="5333371" y="1023552"/>
            <a:ext cx="53527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Certificates-based authentication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C36E08-AE66-4088-B74D-76E323ED8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611" y="1558812"/>
            <a:ext cx="3666400" cy="45492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271780F-ED05-4E79-A1A0-C561613623E6}"/>
              </a:ext>
            </a:extLst>
          </p:cNvPr>
          <p:cNvSpPr/>
          <p:nvPr/>
        </p:nvSpPr>
        <p:spPr>
          <a:xfrm>
            <a:off x="2060068" y="1097148"/>
            <a:ext cx="21082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00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Limitation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65791A-FE7D-4AE6-8084-D04B36B59A55}"/>
              </a:ext>
            </a:extLst>
          </p:cNvPr>
          <p:cNvSpPr/>
          <p:nvPr/>
        </p:nvSpPr>
        <p:spPr>
          <a:xfrm>
            <a:off x="2060068" y="1572007"/>
            <a:ext cx="3060453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Need PKI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Revocation?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Network Payload?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Trusted CA?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2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Semi-Trusted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2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Zero-Trusted </a:t>
            </a:r>
            <a:endParaRPr lang="en-US" sz="2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E16A22C-6C6B-45B8-BEA4-FA01F81B7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8426" y="3712233"/>
            <a:ext cx="4477249" cy="212221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04E3A32-348D-469A-BBFC-D8F260C8EB7B}"/>
              </a:ext>
            </a:extLst>
          </p:cNvPr>
          <p:cNvSpPr/>
          <p:nvPr/>
        </p:nvSpPr>
        <p:spPr>
          <a:xfrm>
            <a:off x="1127448" y="72574"/>
            <a:ext cx="66697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Authenticate server/resources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300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ADBFD591-A202-47AB-8FC5-2D80333EE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044" y="31390"/>
            <a:ext cx="78258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3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Authenticate user/end-devices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B44B7A-5A15-4989-8C57-6D8B29BE8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389" y="1271187"/>
            <a:ext cx="1021246" cy="9416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73BB7B-D135-480B-88BB-C50AA2E2A451}"/>
              </a:ext>
            </a:extLst>
          </p:cNvPr>
          <p:cNvSpPr txBox="1"/>
          <p:nvPr/>
        </p:nvSpPr>
        <p:spPr>
          <a:xfrm>
            <a:off x="6918783" y="836713"/>
            <a:ext cx="23991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Remote  server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C86B747-9A46-4706-8C5D-DFC910018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6775" y="1427283"/>
            <a:ext cx="628679" cy="7761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059513-C254-4FAC-9BCD-8E8F4D660C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1945" y="1113111"/>
            <a:ext cx="694043" cy="578369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07B79F55-5AD1-4CC3-9A3C-BED493A3FD1E}"/>
              </a:ext>
            </a:extLst>
          </p:cNvPr>
          <p:cNvSpPr/>
          <p:nvPr/>
        </p:nvSpPr>
        <p:spPr bwMode="auto">
          <a:xfrm>
            <a:off x="2039853" y="910002"/>
            <a:ext cx="2270773" cy="1465726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D2513C-12F5-43A6-97A1-1EB72C282EB1}"/>
              </a:ext>
            </a:extLst>
          </p:cNvPr>
          <p:cNvSpPr txBox="1"/>
          <p:nvPr/>
        </p:nvSpPr>
        <p:spPr>
          <a:xfrm>
            <a:off x="3498682" y="1449923"/>
            <a:ext cx="277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4801AA-795B-4D3C-8E76-F95D969701EC}"/>
              </a:ext>
            </a:extLst>
          </p:cNvPr>
          <p:cNvSpPr txBox="1"/>
          <p:nvPr/>
        </p:nvSpPr>
        <p:spPr>
          <a:xfrm>
            <a:off x="4881196" y="1535135"/>
            <a:ext cx="23991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 Certificate 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419F526-15AB-40E9-8181-EE7DA23F8FCB}"/>
                  </a:ext>
                </a:extLst>
              </p:cNvPr>
              <p:cNvSpPr txBox="1"/>
              <p:nvPr/>
            </p:nvSpPr>
            <p:spPr>
              <a:xfrm>
                <a:off x="616834" y="2475303"/>
                <a:ext cx="58276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𝑣𝑒𝑟𝑖𝑓𝑦</m:t>
                      </m:r>
                      <m:r>
                        <a:rPr lang="en-US" i="1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 (</m:t>
                      </m:r>
                      <m:r>
                        <a:rPr lang="en-US" i="1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𝑐𝑒𝑟𝑡𝑖𝑓𝑖𝑐𝑎𝑡𝑒</m:t>
                      </m:r>
                      <m:r>
                        <a:rPr lang="en-US" i="1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𝑟𝑜𝑜𝑡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)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⇒</m:t>
                      </m:r>
                      <m:r>
                        <a:rPr 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𝑃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419F526-15AB-40E9-8181-EE7DA23F8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34" y="2475303"/>
                <a:ext cx="582760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E2F849E-CBD4-4EA4-90B9-E78DE8A509D0}"/>
                  </a:ext>
                </a:extLst>
              </p:cNvPr>
              <p:cNvSpPr/>
              <p:nvPr/>
            </p:nvSpPr>
            <p:spPr>
              <a:xfrm>
                <a:off x="8404824" y="1634589"/>
                <a:ext cx="18863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𝑆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𝑃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𝑆</m:t>
                          </m:r>
                        </m:sub>
                      </m:sSub>
                      <m:r>
                        <a:rPr lang="en-US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)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E2F849E-CBD4-4EA4-90B9-E78DE8A509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824" y="1634589"/>
                <a:ext cx="188635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rrow: Right 17">
            <a:extLst>
              <a:ext uri="{FF2B5EF4-FFF2-40B4-BE49-F238E27FC236}">
                <a16:creationId xmlns:a16="http://schemas.microsoft.com/office/drawing/2014/main" id="{EDDC5A72-EAB0-4B84-9633-57F5838B9B7F}"/>
              </a:ext>
            </a:extLst>
          </p:cNvPr>
          <p:cNvSpPr/>
          <p:nvPr/>
        </p:nvSpPr>
        <p:spPr bwMode="auto">
          <a:xfrm rot="10800000">
            <a:off x="5041780" y="1923208"/>
            <a:ext cx="2270773" cy="16711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B2ED72-2962-4AD0-9FC7-5F03468DA910}"/>
              </a:ext>
            </a:extLst>
          </p:cNvPr>
          <p:cNvSpPr txBox="1"/>
          <p:nvPr/>
        </p:nvSpPr>
        <p:spPr>
          <a:xfrm>
            <a:off x="779871" y="3421693"/>
            <a:ext cx="64347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>
                <a:solidFill>
                  <a:srgbClr val="FF0000"/>
                </a:solidFill>
              </a:rPr>
              <a:t>How the server authenticate the user?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9BBFB4B-B804-47DF-9E95-34DC583CF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7435" y="4305462"/>
            <a:ext cx="1021246" cy="9416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09F2D36-FFB3-44B6-933B-FDC554B1D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9948" y="4608457"/>
            <a:ext cx="628679" cy="77614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B8B81C2-34E1-43D3-AE1C-17DC5E1B8FC6}"/>
              </a:ext>
            </a:extLst>
          </p:cNvPr>
          <p:cNvSpPr txBox="1"/>
          <p:nvPr/>
        </p:nvSpPr>
        <p:spPr>
          <a:xfrm>
            <a:off x="4063993" y="4357451"/>
            <a:ext cx="37499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pre-shared secrets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5035F97-7A89-4D13-93D2-E311ADDB7883}"/>
                  </a:ext>
                </a:extLst>
              </p:cNvPr>
              <p:cNvSpPr txBox="1"/>
              <p:nvPr/>
            </p:nvSpPr>
            <p:spPr>
              <a:xfrm>
                <a:off x="2424328" y="5247130"/>
                <a:ext cx="15729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𝑎𝑟𝑒𝑑</m:t>
                        </m:r>
                      </m:sub>
                    </m:sSub>
                  </m:oMath>
                </a14:m>
                <a:r>
                  <a:rPr lang="en-US"/>
                  <a:t> 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5035F97-7A89-4D13-93D2-E311ADDB7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328" y="5247130"/>
                <a:ext cx="1572931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FF350B0-019A-444D-A4A5-E7BB745F435F}"/>
                  </a:ext>
                </a:extLst>
              </p:cNvPr>
              <p:cNvSpPr txBox="1"/>
              <p:nvPr/>
            </p:nvSpPr>
            <p:spPr>
              <a:xfrm>
                <a:off x="7786824" y="5430717"/>
                <a:ext cx="259872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𝑠𝑡𝑜𝑟𝑒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𝑎𝑟𝑒𝑑</m:t>
                        </m:r>
                      </m:sub>
                    </m:sSub>
                  </m:oMath>
                </a14:m>
                <a:r>
                  <a:rPr lang="en-US"/>
                  <a:t> 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FF350B0-019A-444D-A4A5-E7BB745F4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6824" y="5430717"/>
                <a:ext cx="259872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F88C62A-05D6-450F-BA01-54BC4ADB4A1F}"/>
                  </a:ext>
                </a:extLst>
              </p:cNvPr>
              <p:cNvSpPr txBox="1"/>
              <p:nvPr/>
            </p:nvSpPr>
            <p:spPr>
              <a:xfrm>
                <a:off x="2477436" y="5775748"/>
                <a:ext cx="11778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ex.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𝑝𝑤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F88C62A-05D6-450F-BA01-54BC4ADB4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436" y="5775748"/>
                <a:ext cx="1177823" cy="523220"/>
              </a:xfrm>
              <a:prstGeom prst="rect">
                <a:avLst/>
              </a:prstGeom>
              <a:blipFill>
                <a:blip r:embed="rId10"/>
                <a:stretch>
                  <a:fillRect l="-10309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682C3F3-715E-4ADC-9E2A-30EC3E5FF462}"/>
                  </a:ext>
                </a:extLst>
              </p:cNvPr>
              <p:cNvSpPr txBox="1"/>
              <p:nvPr/>
            </p:nvSpPr>
            <p:spPr>
              <a:xfrm>
                <a:off x="7991113" y="5852543"/>
                <a:ext cx="16747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ex.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𝑝𝑤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682C3F3-715E-4ADC-9E2A-30EC3E5FF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1113" y="5852543"/>
                <a:ext cx="1674754" cy="523220"/>
              </a:xfrm>
              <a:prstGeom prst="rect">
                <a:avLst/>
              </a:prstGeom>
              <a:blipFill>
                <a:blip r:embed="rId11"/>
                <a:stretch>
                  <a:fillRect l="-7636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D30CFF3-A358-44F5-A6B0-F3F84A7A4F4A}"/>
              </a:ext>
            </a:extLst>
          </p:cNvPr>
          <p:cNvCxnSpPr/>
          <p:nvPr/>
        </p:nvCxnSpPr>
        <p:spPr bwMode="auto">
          <a:xfrm>
            <a:off x="3997259" y="4996531"/>
            <a:ext cx="381667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0F0374D-623B-43D5-A9A1-0F257FFC26FE}"/>
              </a:ext>
            </a:extLst>
          </p:cNvPr>
          <p:cNvCxnSpPr/>
          <p:nvPr/>
        </p:nvCxnSpPr>
        <p:spPr bwMode="auto">
          <a:xfrm>
            <a:off x="1703512" y="3180105"/>
            <a:ext cx="87849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5073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16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B6F046-EDC9-4E03-AEAB-40BCBEC18494}"/>
              </a:ext>
            </a:extLst>
          </p:cNvPr>
          <p:cNvSpPr/>
          <p:nvPr/>
        </p:nvSpPr>
        <p:spPr>
          <a:xfrm>
            <a:off x="2279576" y="836713"/>
            <a:ext cx="54236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srgbClr val="00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(1) Password-based Authentication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AA811C7-C7EE-42AE-A85D-0E8341736D92}"/>
              </a:ext>
            </a:extLst>
          </p:cNvPr>
          <p:cNvSpPr txBox="1">
            <a:spLocks noChangeArrowheads="1"/>
          </p:cNvSpPr>
          <p:nvPr/>
        </p:nvSpPr>
        <p:spPr>
          <a:xfrm>
            <a:off x="2063553" y="2756951"/>
            <a:ext cx="2231653" cy="648744"/>
          </a:xfrm>
          <a:prstGeom prst="rect">
            <a:avLst/>
          </a:prstGeom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  <a:defRPr/>
            </a:pPr>
            <a:r>
              <a:rPr lang="en-US" sz="2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Login</a:t>
            </a:r>
            <a:endParaRPr lang="en-US" sz="22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endParaRPr lang="en-US" sz="2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ADBFD591-A202-47AB-8FC5-2D80333EE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504" y="29187"/>
            <a:ext cx="78258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3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Authenticate user/end-devices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388E5D-A1D9-41EC-AD4F-6A15D145C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469" y="1328277"/>
            <a:ext cx="1021246" cy="9416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B4AA28-4A28-4FEB-82D7-9F7C3038E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4134" y="931411"/>
            <a:ext cx="628679" cy="7761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978CCF-72A4-4218-9AAA-7807D492FD6D}"/>
                  </a:ext>
                </a:extLst>
              </p:cNvPr>
              <p:cNvSpPr txBox="1"/>
              <p:nvPr/>
            </p:nvSpPr>
            <p:spPr>
              <a:xfrm>
                <a:off x="2517475" y="2211352"/>
                <a:ext cx="17777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𝑛𝑎𝑚𝑒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𝑝𝑤</m:t>
                    </m:r>
                  </m:oMath>
                </a14:m>
                <a:r>
                  <a:rPr lang="en-US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978CCF-72A4-4218-9AAA-7807D492F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475" y="2211352"/>
                <a:ext cx="177773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08975D-7FAE-41C0-A74B-584510BAF8EE}"/>
                  </a:ext>
                </a:extLst>
              </p:cNvPr>
              <p:cNvSpPr txBox="1"/>
              <p:nvPr/>
            </p:nvSpPr>
            <p:spPr>
              <a:xfrm>
                <a:off x="7164534" y="1707559"/>
                <a:ext cx="340920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𝑠𝑡𝑜𝑟𝑒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𝑛𝑎𝑚𝑒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08975D-7FAE-41C0-A74B-584510BAF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534" y="1707559"/>
                <a:ext cx="340920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09C231-F669-4363-8A9D-6C13B503254D}"/>
                  </a:ext>
                </a:extLst>
              </p:cNvPr>
              <p:cNvSpPr txBox="1"/>
              <p:nvPr/>
            </p:nvSpPr>
            <p:spPr>
              <a:xfrm>
                <a:off x="2123972" y="4071227"/>
                <a:ext cx="504056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/>
                  <a:t>Provide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𝑛𝑎𝑚𝑒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/>
                  <a:t> to server? 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09C231-F669-4363-8A9D-6C13B5032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972" y="4071227"/>
                <a:ext cx="5040560" cy="954107"/>
              </a:xfrm>
              <a:prstGeom prst="rect">
                <a:avLst/>
              </a:prstGeom>
              <a:blipFill>
                <a:blip r:embed="rId7"/>
                <a:stretch>
                  <a:fillRect l="-2177" t="-7051" r="-1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D02F550-B22D-4EC5-8F0B-81A109D257FF}"/>
              </a:ext>
            </a:extLst>
          </p:cNvPr>
          <p:cNvSpPr txBox="1"/>
          <p:nvPr/>
        </p:nvSpPr>
        <p:spPr>
          <a:xfrm>
            <a:off x="6240016" y="4725144"/>
            <a:ext cx="4620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Locate the row using name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0A1304-2C48-430F-9D51-17ABB872F6A0}"/>
                  </a:ext>
                </a:extLst>
              </p:cNvPr>
              <p:cNvSpPr txBox="1"/>
              <p:nvPr/>
            </p:nvSpPr>
            <p:spPr>
              <a:xfrm>
                <a:off x="6240016" y="5349284"/>
                <a:ext cx="44808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/>
                  <a:t>Check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?=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𝑝𝑤</m:t>
                        </m:r>
                      </m:e>
                    </m:d>
                  </m:oMath>
                </a14:m>
                <a:r>
                  <a:rPr lang="en-US"/>
                  <a:t> 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0A1304-2C48-430F-9D51-17ABB872F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16" y="5349284"/>
                <a:ext cx="4480842" cy="523220"/>
              </a:xfrm>
              <a:prstGeom prst="rect">
                <a:avLst/>
              </a:prstGeom>
              <a:blipFill>
                <a:blip r:embed="rId8"/>
                <a:stretch>
                  <a:fillRect l="-2449" t="-12941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row: Right 14">
            <a:extLst>
              <a:ext uri="{FF2B5EF4-FFF2-40B4-BE49-F238E27FC236}">
                <a16:creationId xmlns:a16="http://schemas.microsoft.com/office/drawing/2014/main" id="{4060C087-6402-4604-97A5-42EB1A5EFD1D}"/>
              </a:ext>
            </a:extLst>
          </p:cNvPr>
          <p:cNvSpPr/>
          <p:nvPr/>
        </p:nvSpPr>
        <p:spPr bwMode="auto">
          <a:xfrm>
            <a:off x="6480546" y="6093297"/>
            <a:ext cx="683987" cy="26869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BAD0C0-6877-47AA-A711-129A06D86F10}"/>
              </a:ext>
            </a:extLst>
          </p:cNvPr>
          <p:cNvSpPr/>
          <p:nvPr/>
        </p:nvSpPr>
        <p:spPr>
          <a:xfrm>
            <a:off x="7248129" y="5930116"/>
            <a:ext cx="3219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authenticate the user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444077F-C93C-48F7-B9CD-146D5E5F7C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78015" y="2266146"/>
            <a:ext cx="5870460" cy="180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84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E3A0E8B-AFA6-456F-A6C8-3AFDAFFE85ED}"/>
              </a:ext>
            </a:extLst>
          </p:cNvPr>
          <p:cNvCxnSpPr/>
          <p:nvPr/>
        </p:nvCxnSpPr>
        <p:spPr>
          <a:xfrm>
            <a:off x="2135078" y="1023551"/>
            <a:ext cx="80211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>
            <a:extLst>
              <a:ext uri="{FF2B5EF4-FFF2-40B4-BE49-F238E27FC236}">
                <a16:creationId xmlns:a16="http://schemas.microsoft.com/office/drawing/2014/main" id="{56C88E9F-0A83-4A17-859E-F62D80C4C5D6}"/>
              </a:ext>
            </a:extLst>
          </p:cNvPr>
          <p:cNvSpPr txBox="1">
            <a:spLocks noChangeArrowheads="1"/>
          </p:cNvSpPr>
          <p:nvPr/>
        </p:nvSpPr>
        <p:spPr>
          <a:xfrm>
            <a:off x="1971366" y="1092642"/>
            <a:ext cx="4901382" cy="522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6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Password-based </a:t>
            </a:r>
            <a:r>
              <a:rPr lang="en-US" sz="2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Vulnerabilities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909ECF-F3B9-4661-9C84-7F78CDCF8E6F}"/>
              </a:ext>
            </a:extLst>
          </p:cNvPr>
          <p:cNvSpPr/>
          <p:nvPr/>
        </p:nvSpPr>
        <p:spPr>
          <a:xfrm>
            <a:off x="7560925" y="987113"/>
            <a:ext cx="30812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Pre-shared secrets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E94A85-0596-43D1-B89C-DC93156A90BD}"/>
              </a:ext>
            </a:extLst>
          </p:cNvPr>
          <p:cNvSpPr/>
          <p:nvPr/>
        </p:nvSpPr>
        <p:spPr>
          <a:xfrm>
            <a:off x="7157884" y="5957328"/>
            <a:ext cx="34133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https://hashkiller.io/listmanager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4C87E2-A8AF-458C-A89D-66C1D5BDB9FC}"/>
              </a:ext>
            </a:extLst>
          </p:cNvPr>
          <p:cNvSpPr txBox="1"/>
          <p:nvPr/>
        </p:nvSpPr>
        <p:spPr>
          <a:xfrm>
            <a:off x="4996183" y="4457774"/>
            <a:ext cx="31929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(2) Verification table attacks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52A3DD-0966-47DB-96BD-0DF98262BD69}"/>
              </a:ext>
            </a:extLst>
          </p:cNvPr>
          <p:cNvSpPr txBox="1"/>
          <p:nvPr/>
        </p:nvSpPr>
        <p:spPr>
          <a:xfrm>
            <a:off x="4054497" y="1758660"/>
            <a:ext cx="4750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Human-memorable password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759945A-113B-46F1-966D-4D282C8DEF2C}"/>
              </a:ext>
            </a:extLst>
          </p:cNvPr>
          <p:cNvSpPr/>
          <p:nvPr/>
        </p:nvSpPr>
        <p:spPr>
          <a:xfrm>
            <a:off x="3490452" y="1558236"/>
            <a:ext cx="5879690" cy="11079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1B77D4-AA82-4FDC-9BD2-247A9704D759}"/>
              </a:ext>
            </a:extLst>
          </p:cNvPr>
          <p:cNvSpPr txBox="1"/>
          <p:nvPr/>
        </p:nvSpPr>
        <p:spPr>
          <a:xfrm>
            <a:off x="3799585" y="3364665"/>
            <a:ext cx="5503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Small space of possible passwords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8AF3C53C-F4B9-447D-A6B7-48F07B03C930}"/>
              </a:ext>
            </a:extLst>
          </p:cNvPr>
          <p:cNvSpPr/>
          <p:nvPr/>
        </p:nvSpPr>
        <p:spPr>
          <a:xfrm>
            <a:off x="6247014" y="2617939"/>
            <a:ext cx="304287" cy="3635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7EDC7A8-7D02-48F7-ABAB-0F99A5354C9C}"/>
              </a:ext>
            </a:extLst>
          </p:cNvPr>
          <p:cNvSpPr/>
          <p:nvPr/>
        </p:nvSpPr>
        <p:spPr>
          <a:xfrm>
            <a:off x="3510116" y="2978912"/>
            <a:ext cx="5879690" cy="11079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0AB1D6-9DC1-4642-B457-8E4A10A9081D}"/>
              </a:ext>
            </a:extLst>
          </p:cNvPr>
          <p:cNvSpPr txBox="1"/>
          <p:nvPr/>
        </p:nvSpPr>
        <p:spPr>
          <a:xfrm>
            <a:off x="1775639" y="4548410"/>
            <a:ext cx="32800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(1) Dictionary attacks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06E30AE-391E-4326-8EC1-64955936BE2E}"/>
              </a:ext>
            </a:extLst>
          </p:cNvPr>
          <p:cNvCxnSpPr>
            <a:cxnSpLocks/>
          </p:cNvCxnSpPr>
          <p:nvPr/>
        </p:nvCxnSpPr>
        <p:spPr>
          <a:xfrm flipH="1">
            <a:off x="3556655" y="4139823"/>
            <a:ext cx="2064293" cy="4085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E2CE54B-58AF-4CCA-A158-110150406428}"/>
              </a:ext>
            </a:extLst>
          </p:cNvPr>
          <p:cNvCxnSpPr>
            <a:cxnSpLocks/>
          </p:cNvCxnSpPr>
          <p:nvPr/>
        </p:nvCxnSpPr>
        <p:spPr>
          <a:xfrm>
            <a:off x="5474193" y="5272151"/>
            <a:ext cx="1" cy="3944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021CF02-7ABF-4749-A71A-2726B583C649}"/>
              </a:ext>
            </a:extLst>
          </p:cNvPr>
          <p:cNvCxnSpPr>
            <a:cxnSpLocks/>
          </p:cNvCxnSpPr>
          <p:nvPr/>
        </p:nvCxnSpPr>
        <p:spPr>
          <a:xfrm>
            <a:off x="7157884" y="4124711"/>
            <a:ext cx="2595716" cy="6017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C5B5CF8-00F4-43D0-BE14-7391B1D1C634}"/>
              </a:ext>
            </a:extLst>
          </p:cNvPr>
          <p:cNvSpPr txBox="1"/>
          <p:nvPr/>
        </p:nvSpPr>
        <p:spPr>
          <a:xfrm>
            <a:off x="9638009" y="4719329"/>
            <a:ext cx="6483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  </a:t>
            </a:r>
            <a:r>
              <a:rPr lang="en-US" dirty="0"/>
              <a:t>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61B6642-C66E-470F-8304-DC15E188EA74}"/>
              </a:ext>
            </a:extLst>
          </p:cNvPr>
          <p:cNvCxnSpPr>
            <a:cxnSpLocks/>
          </p:cNvCxnSpPr>
          <p:nvPr/>
        </p:nvCxnSpPr>
        <p:spPr>
          <a:xfrm>
            <a:off x="6399157" y="4167487"/>
            <a:ext cx="50804" cy="344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F519300-5111-4979-8C8F-115C9DB19EE3}"/>
              </a:ext>
            </a:extLst>
          </p:cNvPr>
          <p:cNvCxnSpPr>
            <a:cxnSpLocks/>
          </p:cNvCxnSpPr>
          <p:nvPr/>
        </p:nvCxnSpPr>
        <p:spPr>
          <a:xfrm>
            <a:off x="3510117" y="4986169"/>
            <a:ext cx="1039115" cy="7079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871E476-D032-4B34-ACFF-0491C5EFF251}"/>
              </a:ext>
            </a:extLst>
          </p:cNvPr>
          <p:cNvSpPr txBox="1"/>
          <p:nvPr/>
        </p:nvSpPr>
        <p:spPr>
          <a:xfrm>
            <a:off x="3415670" y="5664834"/>
            <a:ext cx="37962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Offline Dictionary attacks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C7D74DB2-4E38-4B0B-8DE0-EEB1F58AD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675" y="5056143"/>
            <a:ext cx="4073819" cy="666625"/>
          </a:xfrm>
          <a:prstGeom prst="rect">
            <a:avLst/>
          </a:prstGeom>
        </p:spPr>
      </p:pic>
      <p:sp>
        <p:nvSpPr>
          <p:cNvPr id="44" name="Title 5">
            <a:extLst>
              <a:ext uri="{FF2B5EF4-FFF2-40B4-BE49-F238E27FC236}">
                <a16:creationId xmlns:a16="http://schemas.microsoft.com/office/drawing/2014/main" id="{6318A6D7-835F-4D8D-9EE9-1083687CF08F}"/>
              </a:ext>
            </a:extLst>
          </p:cNvPr>
          <p:cNvSpPr txBox="1">
            <a:spLocks/>
          </p:cNvSpPr>
          <p:nvPr/>
        </p:nvSpPr>
        <p:spPr>
          <a:xfrm>
            <a:off x="2627256" y="44625"/>
            <a:ext cx="7543800" cy="7477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Authenticate user/end-devices</a:t>
            </a:r>
            <a:endParaRPr lang="en-US" sz="3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51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 animBg="1"/>
      <p:bldP spid="16" grpId="0" animBg="1"/>
      <p:bldP spid="17" grpId="0"/>
      <p:bldP spid="29" grpId="0"/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B6F046-EDC9-4E03-AEAB-40BCBEC18494}"/>
              </a:ext>
            </a:extLst>
          </p:cNvPr>
          <p:cNvSpPr/>
          <p:nvPr/>
        </p:nvSpPr>
        <p:spPr>
          <a:xfrm>
            <a:off x="1785425" y="997181"/>
            <a:ext cx="428732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00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(2) Multiple factor Authentication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C730E4-D2E3-412F-81ED-AF81DFE4BDE0}"/>
              </a:ext>
            </a:extLst>
          </p:cNvPr>
          <p:cNvSpPr/>
          <p:nvPr/>
        </p:nvSpPr>
        <p:spPr>
          <a:xfrm>
            <a:off x="7560925" y="987113"/>
            <a:ext cx="284565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Pre-shared secrets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C223FE-6983-40DE-8113-05EE2B789138}"/>
              </a:ext>
            </a:extLst>
          </p:cNvPr>
          <p:cNvSpPr/>
          <p:nvPr/>
        </p:nvSpPr>
        <p:spPr>
          <a:xfrm>
            <a:off x="2655400" y="1521076"/>
            <a:ext cx="2446401" cy="11079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Passwords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95EBAE5-F439-44FB-9DC7-FDA8F6051BCD}"/>
              </a:ext>
            </a:extLst>
          </p:cNvPr>
          <p:cNvSpPr/>
          <p:nvPr/>
        </p:nvSpPr>
        <p:spPr>
          <a:xfrm>
            <a:off x="2173004" y="3075343"/>
            <a:ext cx="3321883" cy="21587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Password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Biometric (user/device)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Smartcard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Hardware-assisted 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7BC226D1-5915-4BAD-ADF3-804473B83F13}"/>
              </a:ext>
            </a:extLst>
          </p:cNvPr>
          <p:cNvSpPr/>
          <p:nvPr/>
        </p:nvSpPr>
        <p:spPr>
          <a:xfrm>
            <a:off x="3739294" y="2638284"/>
            <a:ext cx="163707" cy="4370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E0FA73-AACC-449E-A3BD-C405A4DFBAE4}"/>
              </a:ext>
            </a:extLst>
          </p:cNvPr>
          <p:cNvSpPr txBox="1"/>
          <p:nvPr/>
        </p:nvSpPr>
        <p:spPr>
          <a:xfrm>
            <a:off x="6179747" y="1770839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Biometric (variation)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Verification?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Secure storage?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DF136B-0CBD-4E5B-9FB6-752591E41473}"/>
              </a:ext>
            </a:extLst>
          </p:cNvPr>
          <p:cNvSpPr txBox="1"/>
          <p:nvPr/>
        </p:nvSpPr>
        <p:spPr>
          <a:xfrm>
            <a:off x="6201736" y="3204883"/>
            <a:ext cx="362310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Smartcard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Secure storage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 some verification 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algorithms  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A20DD2E1-3C34-4189-B3AD-21428F5C25D8}"/>
              </a:ext>
            </a:extLst>
          </p:cNvPr>
          <p:cNvSpPr/>
          <p:nvPr/>
        </p:nvSpPr>
        <p:spPr>
          <a:xfrm>
            <a:off x="8013290" y="2999859"/>
            <a:ext cx="230850" cy="3002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CBE93C-4E0A-4959-A808-8CC62FC7BA92}"/>
              </a:ext>
            </a:extLst>
          </p:cNvPr>
          <p:cNvSpPr txBox="1"/>
          <p:nvPr/>
        </p:nvSpPr>
        <p:spPr>
          <a:xfrm>
            <a:off x="6075875" y="4820071"/>
            <a:ext cx="661033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Hardware-assisted </a:t>
            </a:r>
            <a:r>
              <a:rPr lang="en-US" sz="2200" b="1"/>
              <a:t>(TPM, TEE, secure enclave...)</a:t>
            </a:r>
            <a:r>
              <a:rPr lang="en-US" sz="2200"/>
              <a:t> </a:t>
            </a:r>
            <a:r>
              <a:rPr lang="en-US" sz="2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2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Secure storage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 some secure algorithms  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A970DEE-D9C3-407B-8139-914DF0298C8D}"/>
              </a:ext>
            </a:extLst>
          </p:cNvPr>
          <p:cNvSpPr/>
          <p:nvPr/>
        </p:nvSpPr>
        <p:spPr>
          <a:xfrm>
            <a:off x="8013290" y="4669930"/>
            <a:ext cx="230850" cy="3002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ED1A3C-3454-44F4-ADCF-BF3E0FEB5C05}"/>
              </a:ext>
            </a:extLst>
          </p:cNvPr>
          <p:cNvSpPr txBox="1"/>
          <p:nvPr/>
        </p:nvSpPr>
        <p:spPr>
          <a:xfrm>
            <a:off x="2536525" y="5134693"/>
            <a:ext cx="25170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One-to-One?</a:t>
            </a:r>
            <a:endParaRPr lang="en-US" sz="2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One-to-many?</a:t>
            </a:r>
            <a:endParaRPr lang="en-US" sz="2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830E5FF-57FA-4EC2-94C7-3704374F542E}"/>
              </a:ext>
            </a:extLst>
          </p:cNvPr>
          <p:cNvCxnSpPr/>
          <p:nvPr/>
        </p:nvCxnSpPr>
        <p:spPr>
          <a:xfrm>
            <a:off x="6096513" y="1744868"/>
            <a:ext cx="0" cy="44281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6CBE5F9-C4B3-4764-9BB7-4CC92895FFED}"/>
              </a:ext>
            </a:extLst>
          </p:cNvPr>
          <p:cNvSpPr txBox="1"/>
          <p:nvPr/>
        </p:nvSpPr>
        <p:spPr>
          <a:xfrm>
            <a:off x="2552210" y="5938810"/>
            <a:ext cx="25378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Scale-up ability?</a:t>
            </a:r>
          </a:p>
        </p:txBody>
      </p:sp>
      <p:sp>
        <p:nvSpPr>
          <p:cNvPr id="17" name="Title 5">
            <a:extLst>
              <a:ext uri="{FF2B5EF4-FFF2-40B4-BE49-F238E27FC236}">
                <a16:creationId xmlns:a16="http://schemas.microsoft.com/office/drawing/2014/main" id="{801FC672-9B7E-4697-93A9-6EB1DDA9D739}"/>
              </a:ext>
            </a:extLst>
          </p:cNvPr>
          <p:cNvSpPr txBox="1">
            <a:spLocks/>
          </p:cNvSpPr>
          <p:nvPr/>
        </p:nvSpPr>
        <p:spPr>
          <a:xfrm>
            <a:off x="939689" y="-133637"/>
            <a:ext cx="7543800" cy="7477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Authenticate user/end-devices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17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8" grpId="0"/>
      <p:bldP spid="19" grpId="0" animBg="1"/>
      <p:bldP spid="20" grpId="0"/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51584" y="44625"/>
            <a:ext cx="7632848" cy="792163"/>
          </a:xfrm>
        </p:spPr>
        <p:txBody>
          <a:bodyPr/>
          <a:lstStyle/>
          <a:p>
            <a:pPr eaLnBrk="1" hangingPunct="1"/>
            <a:r>
              <a:rPr lang="en-US"/>
              <a:t>Network secure protocols</a:t>
            </a:r>
            <a:endParaRPr lang="en-GB" altLang="en-US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99456" y="908720"/>
            <a:ext cx="9577064" cy="5242883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 dirty="0"/>
              <a:t>Authentication</a:t>
            </a:r>
          </a:p>
          <a:p>
            <a:pPr lvl="1" eaLnBrk="1" hangingPunct="1">
              <a:spcBef>
                <a:spcPct val="25000"/>
              </a:spcBef>
            </a:pPr>
            <a:r>
              <a:rPr lang="en-US"/>
              <a:t>Public key (Certificate) approach</a:t>
            </a:r>
          </a:p>
          <a:p>
            <a:pPr lvl="1" eaLnBrk="1" hangingPunct="1">
              <a:spcBef>
                <a:spcPct val="25000"/>
              </a:spcBef>
            </a:pPr>
            <a:r>
              <a:rPr lang="en-US"/>
              <a:t>Prior secret-shared approach</a:t>
            </a:r>
          </a:p>
          <a:p>
            <a:pPr eaLnBrk="1" hangingPunct="1">
              <a:spcBef>
                <a:spcPct val="25000"/>
              </a:spcBef>
            </a:pPr>
            <a:r>
              <a:rPr lang="en-US">
                <a:solidFill>
                  <a:srgbClr val="FF0000"/>
                </a:solidFill>
              </a:rPr>
              <a:t>Agreement on cryptographic algorithms</a:t>
            </a:r>
            <a:endParaRPr lang="en-US" dirty="0"/>
          </a:p>
          <a:p>
            <a:pPr marL="514350" indent="-457200" eaLnBrk="1" hangingPunct="1">
              <a:spcBef>
                <a:spcPct val="25000"/>
              </a:spcBef>
            </a:pPr>
            <a:r>
              <a:rPr lang="en-US"/>
              <a:t>Key agreement</a:t>
            </a:r>
          </a:p>
          <a:p>
            <a:pPr marL="914400" lvl="1" indent="-457200" eaLnBrk="1" hangingPunct="1">
              <a:spcBef>
                <a:spcPct val="25000"/>
              </a:spcBef>
            </a:pPr>
            <a:r>
              <a:rPr lang="en-US"/>
              <a:t>Diffie-hellman key exchange + an other factor</a:t>
            </a:r>
          </a:p>
          <a:p>
            <a:pPr marL="514350" indent="-457200" eaLnBrk="1" hangingPunct="1">
              <a:spcBef>
                <a:spcPct val="25000"/>
              </a:spcBef>
            </a:pPr>
            <a:r>
              <a:rPr lang="en-US"/>
              <a:t>Deployment</a:t>
            </a:r>
          </a:p>
          <a:p>
            <a:pPr marL="914400" lvl="1" indent="-457200" eaLnBrk="1" hangingPunct="1">
              <a:spcBef>
                <a:spcPct val="25000"/>
              </a:spcBef>
            </a:pPr>
            <a:r>
              <a:rPr lang="en-US"/>
              <a:t>Chosent layer to implement</a:t>
            </a:r>
          </a:p>
          <a:p>
            <a:pPr marL="914400" lvl="1" indent="-457200" eaLnBrk="1" hangingPunct="1">
              <a:spcBef>
                <a:spcPct val="25000"/>
              </a:spcBef>
            </a:pPr>
            <a:r>
              <a:rPr lang="en-US"/>
              <a:t>Chosen cipher to encrypt exchange data</a:t>
            </a:r>
          </a:p>
          <a:p>
            <a:pPr marL="514350" indent="-457200" eaLnBrk="1" hangingPunct="1">
              <a:spcBef>
                <a:spcPct val="25000"/>
              </a:spcBef>
            </a:pPr>
            <a:r>
              <a:rPr lang="en-US"/>
              <a:t>Some example secure protocols</a:t>
            </a:r>
          </a:p>
          <a:p>
            <a:pPr marL="57150" indent="0" eaLnBrk="1" hangingPunct="1">
              <a:spcBef>
                <a:spcPct val="250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561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7528" y="22283"/>
            <a:ext cx="7344816" cy="792163"/>
          </a:xfrm>
        </p:spPr>
        <p:txBody>
          <a:bodyPr/>
          <a:lstStyle/>
          <a:p>
            <a:pPr eaLnBrk="1" hangingPunct="1"/>
            <a:r>
              <a:rPr lang="en-GB" altLang="en-US" dirty="0"/>
              <a:t>Outline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1424" y="1124744"/>
            <a:ext cx="8100900" cy="5242883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/>
              <a:t>Network secure protocols</a:t>
            </a:r>
          </a:p>
          <a:p>
            <a:pPr lvl="1" eaLnBrk="1" hangingPunct="1">
              <a:spcBef>
                <a:spcPct val="25000"/>
              </a:spcBef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Authentication;</a:t>
            </a:r>
          </a:p>
          <a:p>
            <a:pPr lvl="1" eaLnBrk="1" hangingPunct="1">
              <a:spcBef>
                <a:spcPct val="25000"/>
              </a:spcBef>
            </a:pPr>
            <a:r>
              <a:rPr lang="en-US">
                <a:solidFill>
                  <a:srgbClr val="FF0000"/>
                </a:solidFill>
              </a:rPr>
              <a:t> Key agreement;</a:t>
            </a:r>
          </a:p>
          <a:p>
            <a:pPr lvl="1" eaLnBrk="1" hangingPunct="1">
              <a:spcBef>
                <a:spcPct val="25000"/>
              </a:spcBef>
            </a:pPr>
            <a:r>
              <a:rPr lang="en-US">
                <a:solidFill>
                  <a:srgbClr val="FF0000"/>
                </a:solidFill>
              </a:rPr>
              <a:t> Cryptographic negotiation; </a:t>
            </a:r>
            <a:endParaRPr lang="en-US" dirty="0">
              <a:solidFill>
                <a:srgbClr val="FF0000"/>
              </a:solidFill>
            </a:endParaRPr>
          </a:p>
          <a:p>
            <a:pPr lvl="1" eaLnBrk="1" hangingPunct="1">
              <a:spcBef>
                <a:spcPct val="25000"/>
              </a:spcBef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SSL/TLS; SSH; IPSec; Kerberos;</a:t>
            </a:r>
          </a:p>
          <a:p>
            <a:pPr eaLnBrk="1" hangingPunct="1">
              <a:spcBef>
                <a:spcPct val="25000"/>
              </a:spcBef>
            </a:pPr>
            <a:r>
              <a:rPr lang="en-US"/>
              <a:t>Blockchain-base network</a:t>
            </a:r>
            <a:endParaRPr lang="en-US" dirty="0">
              <a:solidFill>
                <a:srgbClr val="FF0000"/>
              </a:solidFill>
            </a:endParaRPr>
          </a:p>
          <a:p>
            <a:pPr eaLnBrk="1" hangingPunct="1">
              <a:spcBef>
                <a:spcPct val="25000"/>
              </a:spcBef>
            </a:pPr>
            <a:r>
              <a:rPr lang="en-US"/>
              <a:t>Lattice-bases cryptography and Post-quantum security</a:t>
            </a:r>
          </a:p>
          <a:p>
            <a:pPr eaLnBrk="1" hangingPunct="1">
              <a:spcBef>
                <a:spcPct val="25000"/>
              </a:spcBef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43765" y="-44970"/>
            <a:ext cx="7632848" cy="792163"/>
          </a:xfrm>
        </p:spPr>
        <p:txBody>
          <a:bodyPr/>
          <a:lstStyle/>
          <a:p>
            <a:pPr eaLnBrk="1" hangingPunct="1"/>
            <a:r>
              <a:rPr lang="en-US"/>
              <a:t>Network secure protocols</a:t>
            </a:r>
            <a:endParaRPr lang="en-GB" altLang="en-US" dirty="0"/>
          </a:p>
        </p:txBody>
      </p:sp>
      <p:pic>
        <p:nvPicPr>
          <p:cNvPr id="4098" name="Picture 2" descr="Steps to Establish a Secure Shell (SSH) Connection ">
            <a:extLst>
              <a:ext uri="{FF2B5EF4-FFF2-40B4-BE49-F238E27FC236}">
                <a16:creationId xmlns:a16="http://schemas.microsoft.com/office/drawing/2014/main" id="{21FBBE05-FF37-4F12-85DE-D09486A8A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1412776"/>
            <a:ext cx="9297530" cy="502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D307CC-F8DE-4F38-924E-4F7C9E9EC1D1}"/>
              </a:ext>
            </a:extLst>
          </p:cNvPr>
          <p:cNvSpPr txBox="1"/>
          <p:nvPr/>
        </p:nvSpPr>
        <p:spPr>
          <a:xfrm>
            <a:off x="623392" y="889556"/>
            <a:ext cx="3733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Example: SSH protocols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16C2AC-7927-4934-B7D7-15317E2358BE}"/>
              </a:ext>
            </a:extLst>
          </p:cNvPr>
          <p:cNvSpPr txBox="1"/>
          <p:nvPr/>
        </p:nvSpPr>
        <p:spPr>
          <a:xfrm>
            <a:off x="9840416" y="3369788"/>
            <a:ext cx="1040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1374911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51584" y="44625"/>
            <a:ext cx="7632848" cy="792163"/>
          </a:xfrm>
        </p:spPr>
        <p:txBody>
          <a:bodyPr/>
          <a:lstStyle/>
          <a:p>
            <a:pPr eaLnBrk="1" hangingPunct="1"/>
            <a:r>
              <a:rPr lang="en-US"/>
              <a:t>Network secure protocols</a:t>
            </a:r>
            <a:endParaRPr lang="en-GB" altLang="en-US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99456" y="908720"/>
            <a:ext cx="9577064" cy="5242883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 dirty="0"/>
              <a:t>Authentication</a:t>
            </a:r>
          </a:p>
          <a:p>
            <a:pPr lvl="1" eaLnBrk="1" hangingPunct="1">
              <a:spcBef>
                <a:spcPct val="25000"/>
              </a:spcBef>
            </a:pPr>
            <a:r>
              <a:rPr lang="en-US"/>
              <a:t>Public key (Certificate) approach</a:t>
            </a:r>
          </a:p>
          <a:p>
            <a:pPr lvl="1" eaLnBrk="1" hangingPunct="1">
              <a:spcBef>
                <a:spcPct val="25000"/>
              </a:spcBef>
            </a:pPr>
            <a:r>
              <a:rPr lang="en-US"/>
              <a:t>Prior </a:t>
            </a:r>
            <a:r>
              <a:rPr lang="en-US" dirty="0"/>
              <a:t>secret-shared approach</a:t>
            </a:r>
          </a:p>
          <a:p>
            <a:pPr marL="514350" indent="-457200" eaLnBrk="1" hangingPunct="1">
              <a:spcBef>
                <a:spcPct val="25000"/>
              </a:spcBef>
            </a:pPr>
            <a:r>
              <a:rPr lang="en-US">
                <a:solidFill>
                  <a:srgbClr val="FF0000"/>
                </a:solidFill>
              </a:rPr>
              <a:t>Key agreement</a:t>
            </a:r>
          </a:p>
          <a:p>
            <a:pPr marL="914400" lvl="1" indent="-457200" eaLnBrk="1" hangingPunct="1">
              <a:spcBef>
                <a:spcPct val="25000"/>
              </a:spcBef>
            </a:pPr>
            <a:r>
              <a:rPr lang="en-US">
                <a:solidFill>
                  <a:srgbClr val="FF0000"/>
                </a:solidFill>
              </a:rPr>
              <a:t>Diffie-hellman key exchange + an other factor</a:t>
            </a:r>
          </a:p>
          <a:p>
            <a:pPr marL="514350" indent="-457200" eaLnBrk="1" hangingPunct="1">
              <a:spcBef>
                <a:spcPct val="25000"/>
              </a:spcBef>
            </a:pPr>
            <a:r>
              <a:rPr lang="en-US"/>
              <a:t>Agreements of cryptographic algorithm</a:t>
            </a:r>
          </a:p>
          <a:p>
            <a:pPr marL="514350" indent="-457200" eaLnBrk="1" hangingPunct="1">
              <a:spcBef>
                <a:spcPct val="25000"/>
              </a:spcBef>
            </a:pPr>
            <a:r>
              <a:rPr lang="en-US"/>
              <a:t> Deployment</a:t>
            </a:r>
          </a:p>
          <a:p>
            <a:pPr marL="914400" lvl="1" indent="-457200" eaLnBrk="1" hangingPunct="1">
              <a:spcBef>
                <a:spcPct val="25000"/>
              </a:spcBef>
            </a:pPr>
            <a:r>
              <a:rPr lang="en-US"/>
              <a:t>Chosent layer to implement</a:t>
            </a:r>
          </a:p>
          <a:p>
            <a:pPr marL="914400" lvl="1" indent="-457200" eaLnBrk="1" hangingPunct="1">
              <a:spcBef>
                <a:spcPct val="25000"/>
              </a:spcBef>
            </a:pPr>
            <a:r>
              <a:rPr lang="en-US"/>
              <a:t>Chosen cipher to encrypt exchange data</a:t>
            </a:r>
          </a:p>
          <a:p>
            <a:pPr marL="514350" indent="-457200" eaLnBrk="1" hangingPunct="1">
              <a:spcBef>
                <a:spcPct val="25000"/>
              </a:spcBef>
            </a:pPr>
            <a:r>
              <a:rPr lang="en-US"/>
              <a:t>Some example secure protocols</a:t>
            </a:r>
          </a:p>
          <a:p>
            <a:pPr marL="57150" indent="0" eaLnBrk="1" hangingPunct="1">
              <a:spcBef>
                <a:spcPct val="250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17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ADBFD591-A202-47AB-8FC5-2D80333EE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7609" y="76034"/>
            <a:ext cx="78258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3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Session Key agreement mechanism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B44B7A-5A15-4989-8C57-6D8B29BE8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389" y="1271187"/>
            <a:ext cx="1021246" cy="9416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73BB7B-D135-480B-88BB-C50AA2E2A451}"/>
              </a:ext>
            </a:extLst>
          </p:cNvPr>
          <p:cNvSpPr txBox="1"/>
          <p:nvPr/>
        </p:nvSpPr>
        <p:spPr>
          <a:xfrm>
            <a:off x="6918783" y="836713"/>
            <a:ext cx="23991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Remote  server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C86B747-9A46-4706-8C5D-DFC910018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6775" y="1427283"/>
            <a:ext cx="628679" cy="7761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059513-C254-4FAC-9BCD-8E8F4D660C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1945" y="1113111"/>
            <a:ext cx="694043" cy="578369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07B79F55-5AD1-4CC3-9A3C-BED493A3FD1E}"/>
              </a:ext>
            </a:extLst>
          </p:cNvPr>
          <p:cNvSpPr/>
          <p:nvPr/>
        </p:nvSpPr>
        <p:spPr bwMode="auto">
          <a:xfrm>
            <a:off x="2039853" y="910002"/>
            <a:ext cx="2270773" cy="1465726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D2513C-12F5-43A6-97A1-1EB72C282EB1}"/>
              </a:ext>
            </a:extLst>
          </p:cNvPr>
          <p:cNvSpPr txBox="1"/>
          <p:nvPr/>
        </p:nvSpPr>
        <p:spPr>
          <a:xfrm>
            <a:off x="3498682" y="1449923"/>
            <a:ext cx="277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4801AA-795B-4D3C-8E76-F95D969701EC}"/>
              </a:ext>
            </a:extLst>
          </p:cNvPr>
          <p:cNvSpPr txBox="1"/>
          <p:nvPr/>
        </p:nvSpPr>
        <p:spPr>
          <a:xfrm>
            <a:off x="4881196" y="1535135"/>
            <a:ext cx="23991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 Certificate 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419F526-15AB-40E9-8181-EE7DA23F8FCB}"/>
                  </a:ext>
                </a:extLst>
              </p:cNvPr>
              <p:cNvSpPr txBox="1"/>
              <p:nvPr/>
            </p:nvSpPr>
            <p:spPr>
              <a:xfrm>
                <a:off x="2567608" y="2459985"/>
                <a:ext cx="58276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𝑣𝑒𝑟𝑖𝑓𝑦</m:t>
                      </m:r>
                      <m:r>
                        <a:rPr lang="en-US" i="1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 (</m:t>
                      </m:r>
                      <m:r>
                        <a:rPr lang="en-US" i="1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𝑐𝑒𝑟𝑡𝑖𝑓𝑖𝑐𝑎𝑡𝑒</m:t>
                      </m:r>
                      <m:r>
                        <a:rPr lang="en-US" i="1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𝑟𝑜𝑜𝑡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)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419F526-15AB-40E9-8181-EE7DA23F8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608" y="2459985"/>
                <a:ext cx="582760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E2F849E-CBD4-4EA4-90B9-E78DE8A509D0}"/>
                  </a:ext>
                </a:extLst>
              </p:cNvPr>
              <p:cNvSpPr/>
              <p:nvPr/>
            </p:nvSpPr>
            <p:spPr>
              <a:xfrm>
                <a:off x="8404824" y="1634589"/>
                <a:ext cx="84760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𝑆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E2F849E-CBD4-4EA4-90B9-E78DE8A509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824" y="1634589"/>
                <a:ext cx="84760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rrow: Right 17">
            <a:extLst>
              <a:ext uri="{FF2B5EF4-FFF2-40B4-BE49-F238E27FC236}">
                <a16:creationId xmlns:a16="http://schemas.microsoft.com/office/drawing/2014/main" id="{EDDC5A72-EAB0-4B84-9633-57F5838B9B7F}"/>
              </a:ext>
            </a:extLst>
          </p:cNvPr>
          <p:cNvSpPr/>
          <p:nvPr/>
        </p:nvSpPr>
        <p:spPr bwMode="auto">
          <a:xfrm rot="10800000">
            <a:off x="5041780" y="1923208"/>
            <a:ext cx="2270773" cy="16711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5B2ED72-2962-4AD0-9FC7-5F03468DA910}"/>
                  </a:ext>
                </a:extLst>
              </p:cNvPr>
              <p:cNvSpPr txBox="1"/>
              <p:nvPr/>
            </p:nvSpPr>
            <p:spPr>
              <a:xfrm>
                <a:off x="482040" y="3161197"/>
                <a:ext cx="658763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/>
                  <a:t>How to send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𝑛𝑎𝑚𝑒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𝑠h𝑎𝑟𝑒𝑑</m:t>
                        </m:r>
                      </m:sub>
                    </m:sSub>
                  </m:oMath>
                </a14:m>
                <a:r>
                  <a:rPr lang="en-US"/>
                  <a:t>) to server? </a:t>
                </a:r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5B2ED72-2962-4AD0-9FC7-5F03468DA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40" y="3161197"/>
                <a:ext cx="6587637" cy="523220"/>
              </a:xfrm>
              <a:prstGeom prst="rect">
                <a:avLst/>
              </a:prstGeom>
              <a:blipFill>
                <a:blip r:embed="rId8"/>
                <a:stretch>
                  <a:fillRect l="-1665" t="-12941" r="-925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69BBFB4B-B804-47DF-9E95-34DC583CF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560" y="3971991"/>
            <a:ext cx="1021246" cy="9416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09F2D36-FFB3-44B6-933B-FDC554B1D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3073" y="4274986"/>
            <a:ext cx="628679" cy="776148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D30CFF3-A358-44F5-A6B0-F3F84A7A4F4A}"/>
              </a:ext>
            </a:extLst>
          </p:cNvPr>
          <p:cNvCxnSpPr/>
          <p:nvPr/>
        </p:nvCxnSpPr>
        <p:spPr bwMode="auto">
          <a:xfrm>
            <a:off x="4060384" y="4663060"/>
            <a:ext cx="381667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6AB7C33-3CA4-4188-BE54-0CCD00B447D4}"/>
                  </a:ext>
                </a:extLst>
              </p:cNvPr>
              <p:cNvSpPr txBox="1"/>
              <p:nvPr/>
            </p:nvSpPr>
            <p:spPr>
              <a:xfrm>
                <a:off x="1844641" y="4888199"/>
                <a:ext cx="42337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𝐴𝐸𝑆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𝑠𝑠𝑘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𝑛𝑎𝑚𝑒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6AB7C33-3CA4-4188-BE54-0CCD00B44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641" y="4888199"/>
                <a:ext cx="423378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2ECCA96-0B5F-4C73-863E-66D54587280E}"/>
              </a:ext>
            </a:extLst>
          </p:cNvPr>
          <p:cNvCxnSpPr>
            <a:cxnSpLocks/>
          </p:cNvCxnSpPr>
          <p:nvPr/>
        </p:nvCxnSpPr>
        <p:spPr bwMode="auto">
          <a:xfrm>
            <a:off x="5655069" y="5543801"/>
            <a:ext cx="17206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FB27232-4A1A-4B21-B60B-04E951C7CFAD}"/>
                  </a:ext>
                </a:extLst>
              </p:cNvPr>
              <p:cNvSpPr txBox="1"/>
              <p:nvPr/>
            </p:nvSpPr>
            <p:spPr>
              <a:xfrm>
                <a:off x="5591945" y="5693514"/>
                <a:ext cx="43587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𝐴𝐸𝑆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𝑠𝑠𝑘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𝑛𝑎𝑚𝑒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𝑝𝑤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FB27232-4A1A-4B21-B60B-04E951C7C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945" y="5693514"/>
                <a:ext cx="4358757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8C706D-EE92-45A3-AD8D-EE9B6C7FC08F}"/>
              </a:ext>
            </a:extLst>
          </p:cNvPr>
          <p:cNvCxnSpPr/>
          <p:nvPr/>
        </p:nvCxnSpPr>
        <p:spPr bwMode="auto">
          <a:xfrm>
            <a:off x="0" y="3068960"/>
            <a:ext cx="12192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6108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16" grpId="0"/>
      <p:bldP spid="2" grpId="0"/>
      <p:bldP spid="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ADBFD591-A202-47AB-8FC5-2D80333EE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787" y="30706"/>
            <a:ext cx="78258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3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Session Key agreement mechanism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73BB7B-D135-480B-88BB-C50AA2E2A451}"/>
              </a:ext>
            </a:extLst>
          </p:cNvPr>
          <p:cNvSpPr txBox="1"/>
          <p:nvPr/>
        </p:nvSpPr>
        <p:spPr>
          <a:xfrm>
            <a:off x="6918783" y="836713"/>
            <a:ext cx="23991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Remote  server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C86B747-9A46-4706-8C5D-DFC910018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775" y="1427284"/>
            <a:ext cx="531600" cy="6562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059513-C254-4FAC-9BCD-8E8F4D660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945" y="1113111"/>
            <a:ext cx="694043" cy="578369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07B79F55-5AD1-4CC3-9A3C-BED493A3FD1E}"/>
              </a:ext>
            </a:extLst>
          </p:cNvPr>
          <p:cNvSpPr/>
          <p:nvPr/>
        </p:nvSpPr>
        <p:spPr bwMode="auto">
          <a:xfrm>
            <a:off x="2039853" y="910002"/>
            <a:ext cx="2161305" cy="1246688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D2513C-12F5-43A6-97A1-1EB72C282EB1}"/>
              </a:ext>
            </a:extLst>
          </p:cNvPr>
          <p:cNvSpPr txBox="1"/>
          <p:nvPr/>
        </p:nvSpPr>
        <p:spPr>
          <a:xfrm>
            <a:off x="3498682" y="1449923"/>
            <a:ext cx="277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4801AA-795B-4D3C-8E76-F95D969701EC}"/>
              </a:ext>
            </a:extLst>
          </p:cNvPr>
          <p:cNvSpPr txBox="1"/>
          <p:nvPr/>
        </p:nvSpPr>
        <p:spPr>
          <a:xfrm>
            <a:off x="4881196" y="1535135"/>
            <a:ext cx="23991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 Certificate 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419F526-15AB-40E9-8181-EE7DA23F8FCB}"/>
                  </a:ext>
                </a:extLst>
              </p:cNvPr>
              <p:cNvSpPr txBox="1"/>
              <p:nvPr/>
            </p:nvSpPr>
            <p:spPr>
              <a:xfrm>
                <a:off x="2071277" y="2163848"/>
                <a:ext cx="58276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𝑣𝑒𝑟𝑖𝑓𝑦</m:t>
                      </m:r>
                      <m:r>
                        <a:rPr lang="en-US" i="1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 (</m:t>
                      </m:r>
                      <m:r>
                        <a:rPr lang="en-US" i="1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𝑐𝑒𝑟𝑡𝑖𝑓𝑖𝑐𝑎𝑡𝑒</m:t>
                      </m:r>
                      <m:r>
                        <a:rPr lang="en-US" i="1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𝑟𝑜𝑜𝑡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)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419F526-15AB-40E9-8181-EE7DA23F8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277" y="2163848"/>
                <a:ext cx="582760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E2F849E-CBD4-4EA4-90B9-E78DE8A509D0}"/>
                  </a:ext>
                </a:extLst>
              </p:cNvPr>
              <p:cNvSpPr/>
              <p:nvPr/>
            </p:nvSpPr>
            <p:spPr>
              <a:xfrm>
                <a:off x="8180982" y="1507924"/>
                <a:ext cx="84760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𝑆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E2F849E-CBD4-4EA4-90B9-E78DE8A509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982" y="1507924"/>
                <a:ext cx="84760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rrow: Right 17">
            <a:extLst>
              <a:ext uri="{FF2B5EF4-FFF2-40B4-BE49-F238E27FC236}">
                <a16:creationId xmlns:a16="http://schemas.microsoft.com/office/drawing/2014/main" id="{EDDC5A72-EAB0-4B84-9633-57F5838B9B7F}"/>
              </a:ext>
            </a:extLst>
          </p:cNvPr>
          <p:cNvSpPr/>
          <p:nvPr/>
        </p:nvSpPr>
        <p:spPr bwMode="auto">
          <a:xfrm rot="10800000">
            <a:off x="5041780" y="1923208"/>
            <a:ext cx="2270773" cy="16711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9BBFB4B-B804-47DF-9E95-34DC583CF4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01350" y="1267599"/>
            <a:ext cx="699127" cy="64465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2ECCA96-0B5F-4C73-863E-66D54587280E}"/>
              </a:ext>
            </a:extLst>
          </p:cNvPr>
          <p:cNvCxnSpPr>
            <a:cxnSpLocks/>
          </p:cNvCxnSpPr>
          <p:nvPr/>
        </p:nvCxnSpPr>
        <p:spPr bwMode="auto">
          <a:xfrm>
            <a:off x="5552079" y="4437112"/>
            <a:ext cx="239049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FB27232-4A1A-4B21-B60B-04E951C7CFAD}"/>
                  </a:ext>
                </a:extLst>
              </p:cNvPr>
              <p:cNvSpPr txBox="1"/>
              <p:nvPr/>
            </p:nvSpPr>
            <p:spPr>
              <a:xfrm>
                <a:off x="1771795" y="3588288"/>
                <a:ext cx="314714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/>
                  <a:t>Select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US" sz="240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40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FB27232-4A1A-4B21-B60B-04E951C7C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795" y="3588288"/>
                <a:ext cx="3147144" cy="830997"/>
              </a:xfrm>
              <a:prstGeom prst="rect">
                <a:avLst/>
              </a:prstGeom>
              <a:blipFill>
                <a:blip r:embed="rId8"/>
                <a:stretch>
                  <a:fillRect l="-2713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DA53853A-2C74-4364-A678-0164A68EFC85}"/>
              </a:ext>
            </a:extLst>
          </p:cNvPr>
          <p:cNvSpPr/>
          <p:nvPr/>
        </p:nvSpPr>
        <p:spPr>
          <a:xfrm>
            <a:off x="1771795" y="2589693"/>
            <a:ext cx="87013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</a:rPr>
              <a:t>Using Diffie-Hellman key exchange + server public key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1580C82-6B93-467F-B8F1-9FBF2AB9F255}"/>
                  </a:ext>
                </a:extLst>
              </p:cNvPr>
              <p:cNvSpPr txBox="1"/>
              <p:nvPr/>
            </p:nvSpPr>
            <p:spPr>
              <a:xfrm>
                <a:off x="7369149" y="3067462"/>
                <a:ext cx="2879571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/>
                  <a:t>Example using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𝐸𝐶𝐶</m:t>
                    </m:r>
                  </m:oMath>
                </a14:m>
                <a:endParaRPr lang="en-US" sz="260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1580C82-6B93-467F-B8F1-9FBF2AB9F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9149" y="3067462"/>
                <a:ext cx="2879571" cy="492443"/>
              </a:xfrm>
              <a:prstGeom prst="rect">
                <a:avLst/>
              </a:prstGeom>
              <a:blipFill>
                <a:blip r:embed="rId9"/>
                <a:stretch>
                  <a:fillRect l="-3814" t="-11111" b="-30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042A273-3FAC-4787-84FF-8B0D6018BABD}"/>
                  </a:ext>
                </a:extLst>
              </p:cNvPr>
              <p:cNvSpPr txBox="1"/>
              <p:nvPr/>
            </p:nvSpPr>
            <p:spPr>
              <a:xfrm>
                <a:off x="5258355" y="3501009"/>
                <a:ext cx="3101490" cy="865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𝑛𝑎𝑚𝑒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24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𝑡𝑎𝑔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𝑛𝑎𝑚𝑒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042A273-3FAC-4787-84FF-8B0D6018B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355" y="3501009"/>
                <a:ext cx="3101490" cy="865109"/>
              </a:xfrm>
              <a:prstGeom prst="rect">
                <a:avLst/>
              </a:prstGeom>
              <a:blipFill>
                <a:blip r:embed="rId10"/>
                <a:stretch>
                  <a:fillRect b="-9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75C68A2-92A3-46F7-B88F-690BFC3B3518}"/>
                  </a:ext>
                </a:extLst>
              </p:cNvPr>
              <p:cNvSpPr/>
              <p:nvPr/>
            </p:nvSpPr>
            <p:spPr>
              <a:xfrm>
                <a:off x="6561328" y="4437113"/>
                <a:ext cx="4215193" cy="8651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240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40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/>
                  <a:t>Verify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𝑡𝑎𝑔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′||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𝑛𝑎𝑚𝑒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75C68A2-92A3-46F7-B88F-690BFC3B35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328" y="4437113"/>
                <a:ext cx="4215193" cy="865109"/>
              </a:xfrm>
              <a:prstGeom prst="rect">
                <a:avLst/>
              </a:prstGeom>
              <a:blipFill>
                <a:blip r:embed="rId11"/>
                <a:stretch>
                  <a:fillRect l="-1879" t="-2817" r="-289" b="-15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C98F8BB-2722-4311-A16B-B0AC6738316F}"/>
              </a:ext>
            </a:extLst>
          </p:cNvPr>
          <p:cNvCxnSpPr>
            <a:cxnSpLocks/>
          </p:cNvCxnSpPr>
          <p:nvPr/>
        </p:nvCxnSpPr>
        <p:spPr bwMode="auto">
          <a:xfrm>
            <a:off x="3300476" y="5462194"/>
            <a:ext cx="308666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7F02B24-0734-4DA1-9130-E4734C1EBFB2}"/>
              </a:ext>
            </a:extLst>
          </p:cNvPr>
          <p:cNvCxnSpPr>
            <a:cxnSpLocks/>
          </p:cNvCxnSpPr>
          <p:nvPr/>
        </p:nvCxnSpPr>
        <p:spPr bwMode="auto">
          <a:xfrm flipV="1">
            <a:off x="1745322" y="3087136"/>
            <a:ext cx="87013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F1366D6-FB50-4184-B6F7-8979C544E81C}"/>
                  </a:ext>
                </a:extLst>
              </p:cNvPr>
              <p:cNvSpPr txBox="1"/>
              <p:nvPr/>
            </p:nvSpPr>
            <p:spPr>
              <a:xfrm>
                <a:off x="6579828" y="5157193"/>
                <a:ext cx="317657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/>
                  <a:t>Select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sz="240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40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F1366D6-FB50-4184-B6F7-8979C544E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9828" y="5157193"/>
                <a:ext cx="3176575" cy="830997"/>
              </a:xfrm>
              <a:prstGeom prst="rect">
                <a:avLst/>
              </a:prstGeom>
              <a:blipFill>
                <a:blip r:embed="rId12"/>
                <a:stretch>
                  <a:fillRect l="-2495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0FDFBA6-8398-4EDA-AB56-88F5FFDD8CBB}"/>
                  </a:ext>
                </a:extLst>
              </p:cNvPr>
              <p:cNvSpPr txBox="1"/>
              <p:nvPr/>
            </p:nvSpPr>
            <p:spPr>
              <a:xfrm>
                <a:off x="3292243" y="4597027"/>
                <a:ext cx="338567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𝑡𝑎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𝑛𝑎𝑚𝑒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0FDFBA6-8398-4EDA-AB56-88F5FFDD8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243" y="4597027"/>
                <a:ext cx="3385670" cy="830997"/>
              </a:xfrm>
              <a:prstGeom prst="rect">
                <a:avLst/>
              </a:prstGeom>
              <a:blipFill>
                <a:blip r:embed="rId13"/>
                <a:stretch>
                  <a:fillRect r="-180" b="-10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71DD7C71-C897-448A-8442-E3654B72063C}"/>
                  </a:ext>
                </a:extLst>
              </p:cNvPr>
              <p:cNvSpPr/>
              <p:nvPr/>
            </p:nvSpPr>
            <p:spPr>
              <a:xfrm>
                <a:off x="1472787" y="5532894"/>
                <a:ext cx="460614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/>
                  <a:t>Verify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𝑡𝑎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𝑛𝑎𝑚𝑒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71DD7C71-C897-448A-8442-E3654B7206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787" y="5532894"/>
                <a:ext cx="4606142" cy="461665"/>
              </a:xfrm>
              <a:prstGeom prst="rect">
                <a:avLst/>
              </a:prstGeom>
              <a:blipFill>
                <a:blip r:embed="rId14"/>
                <a:stretch>
                  <a:fillRect l="-1854" t="-10667" r="-132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28BFCF7-1F8F-4700-B599-106047566E51}"/>
                  </a:ext>
                </a:extLst>
              </p:cNvPr>
              <p:cNvSpPr txBox="1"/>
              <p:nvPr/>
            </p:nvSpPr>
            <p:spPr>
              <a:xfrm>
                <a:off x="4004438" y="5949280"/>
                <a:ext cx="48020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𝑠𝑠𝑘</m:t>
                    </m:r>
                  </m:oMath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28BFCF7-1F8F-4700-B599-106047566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438" y="5949280"/>
                <a:ext cx="4802084" cy="523220"/>
              </a:xfrm>
              <a:prstGeom prst="rect">
                <a:avLst/>
              </a:prstGeom>
              <a:blipFill>
                <a:blip r:embed="rId15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84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16" grpId="0"/>
      <p:bldP spid="17" grpId="0"/>
      <p:bldP spid="41" grpId="0"/>
      <p:bldP spid="43" grpId="0"/>
      <p:bldP spid="44" grpId="0"/>
      <p:bldP spid="4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ADBFD591-A202-47AB-8FC5-2D80333EE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078" y="-14990"/>
            <a:ext cx="78258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3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Session Key agreement mechanism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73BB7B-D135-480B-88BB-C50AA2E2A451}"/>
              </a:ext>
            </a:extLst>
          </p:cNvPr>
          <p:cNvSpPr txBox="1"/>
          <p:nvPr/>
        </p:nvSpPr>
        <p:spPr>
          <a:xfrm>
            <a:off x="6918783" y="836713"/>
            <a:ext cx="23991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Remote  server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C86B747-9A46-4706-8C5D-DFC910018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775" y="1427284"/>
            <a:ext cx="531600" cy="6562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059513-C254-4FAC-9BCD-8E8F4D660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945" y="1113111"/>
            <a:ext cx="694043" cy="578369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07B79F55-5AD1-4CC3-9A3C-BED493A3FD1E}"/>
              </a:ext>
            </a:extLst>
          </p:cNvPr>
          <p:cNvSpPr/>
          <p:nvPr/>
        </p:nvSpPr>
        <p:spPr bwMode="auto">
          <a:xfrm>
            <a:off x="2039853" y="910002"/>
            <a:ext cx="2161305" cy="1246688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D2513C-12F5-43A6-97A1-1EB72C282EB1}"/>
              </a:ext>
            </a:extLst>
          </p:cNvPr>
          <p:cNvSpPr txBox="1"/>
          <p:nvPr/>
        </p:nvSpPr>
        <p:spPr>
          <a:xfrm>
            <a:off x="3498682" y="1449923"/>
            <a:ext cx="277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4801AA-795B-4D3C-8E76-F95D969701EC}"/>
              </a:ext>
            </a:extLst>
          </p:cNvPr>
          <p:cNvSpPr txBox="1"/>
          <p:nvPr/>
        </p:nvSpPr>
        <p:spPr>
          <a:xfrm>
            <a:off x="4881196" y="1535135"/>
            <a:ext cx="23991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 Certificate 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E2F849E-CBD4-4EA4-90B9-E78DE8A509D0}"/>
                  </a:ext>
                </a:extLst>
              </p:cNvPr>
              <p:cNvSpPr/>
              <p:nvPr/>
            </p:nvSpPr>
            <p:spPr>
              <a:xfrm>
                <a:off x="8180982" y="1507924"/>
                <a:ext cx="84760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𝑆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E2F849E-CBD4-4EA4-90B9-E78DE8A509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982" y="1507924"/>
                <a:ext cx="84760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rrow: Right 17">
            <a:extLst>
              <a:ext uri="{FF2B5EF4-FFF2-40B4-BE49-F238E27FC236}">
                <a16:creationId xmlns:a16="http://schemas.microsoft.com/office/drawing/2014/main" id="{EDDC5A72-EAB0-4B84-9633-57F5838B9B7F}"/>
              </a:ext>
            </a:extLst>
          </p:cNvPr>
          <p:cNvSpPr/>
          <p:nvPr/>
        </p:nvSpPr>
        <p:spPr bwMode="auto">
          <a:xfrm rot="10800000">
            <a:off x="5041780" y="1923208"/>
            <a:ext cx="2270773" cy="16711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9BBFB4B-B804-47DF-9E95-34DC583CF4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1350" y="1267599"/>
            <a:ext cx="699127" cy="6446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08CAED0-F2F4-4AA2-9FE8-35BD080BC98E}"/>
                  </a:ext>
                </a:extLst>
              </p:cNvPr>
              <p:cNvSpPr txBox="1"/>
              <p:nvPr/>
            </p:nvSpPr>
            <p:spPr>
              <a:xfrm>
                <a:off x="1738786" y="3958683"/>
                <a:ext cx="42337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𝐴𝐸𝑆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𝑠𝑠𝑘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𝑛𝑎𝑚𝑒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08CAED0-F2F4-4AA2-9FE8-35BD080BC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786" y="3958683"/>
                <a:ext cx="423378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D5607A2-994A-4770-85EE-75790B0B7565}"/>
                  </a:ext>
                </a:extLst>
              </p:cNvPr>
              <p:cNvSpPr txBox="1"/>
              <p:nvPr/>
            </p:nvSpPr>
            <p:spPr>
              <a:xfrm>
                <a:off x="6140155" y="4166879"/>
                <a:ext cx="43587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𝐴𝐸𝑆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𝑠𝑠𝑘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𝑛𝑎𝑚𝑒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𝑝𝑤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D5607A2-994A-4770-85EE-75790B0B7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155" y="4166879"/>
                <a:ext cx="435875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A3008C8-BD9F-4859-BA15-7E5C34307818}"/>
              </a:ext>
            </a:extLst>
          </p:cNvPr>
          <p:cNvCxnSpPr>
            <a:cxnSpLocks/>
          </p:cNvCxnSpPr>
          <p:nvPr/>
        </p:nvCxnSpPr>
        <p:spPr bwMode="auto">
          <a:xfrm>
            <a:off x="2105228" y="4581128"/>
            <a:ext cx="334270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54445B5-28EE-41F0-9D2C-AA9AA8A90991}"/>
              </a:ext>
            </a:extLst>
          </p:cNvPr>
          <p:cNvSpPr txBox="1"/>
          <p:nvPr/>
        </p:nvSpPr>
        <p:spPr>
          <a:xfrm>
            <a:off x="6381042" y="4740559"/>
            <a:ext cx="4498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Locate the row using name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E41A3FD-27AD-4F47-BACA-087172AB098F}"/>
                  </a:ext>
                </a:extLst>
              </p:cNvPr>
              <p:cNvSpPr txBox="1"/>
              <p:nvPr/>
            </p:nvSpPr>
            <p:spPr>
              <a:xfrm>
                <a:off x="6381043" y="5364699"/>
                <a:ext cx="4362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/>
                  <a:t>Check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?=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𝑝𝑤</m:t>
                        </m:r>
                      </m:e>
                    </m:d>
                  </m:oMath>
                </a14:m>
                <a:r>
                  <a:rPr lang="en-US"/>
                  <a:t>  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E41A3FD-27AD-4F47-BACA-087172AB0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043" y="5364699"/>
                <a:ext cx="4362539" cy="523220"/>
              </a:xfrm>
              <a:prstGeom prst="rect">
                <a:avLst/>
              </a:prstGeom>
              <a:blipFill>
                <a:blip r:embed="rId9"/>
                <a:stretch>
                  <a:fillRect l="-2517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Arrow: Right 32">
            <a:extLst>
              <a:ext uri="{FF2B5EF4-FFF2-40B4-BE49-F238E27FC236}">
                <a16:creationId xmlns:a16="http://schemas.microsoft.com/office/drawing/2014/main" id="{7C65AF0E-22CA-43DC-9935-2EC2BA135917}"/>
              </a:ext>
            </a:extLst>
          </p:cNvPr>
          <p:cNvSpPr/>
          <p:nvPr/>
        </p:nvSpPr>
        <p:spPr bwMode="auto">
          <a:xfrm>
            <a:off x="6621572" y="6028390"/>
            <a:ext cx="665928" cy="1839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E4EF180-507E-4425-865C-5766C5091130}"/>
              </a:ext>
            </a:extLst>
          </p:cNvPr>
          <p:cNvSpPr/>
          <p:nvPr/>
        </p:nvSpPr>
        <p:spPr>
          <a:xfrm>
            <a:off x="7389155" y="5945531"/>
            <a:ext cx="31341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authenticate the user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10DC0EB-AD13-4EB1-8FB3-12E005C9CCC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05735" y="2262873"/>
            <a:ext cx="4942081" cy="152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896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ADBFD591-A202-47AB-8FC5-2D80333EE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7609" y="76034"/>
            <a:ext cx="78258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3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Session Key agreement mechanism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B44B7A-5A15-4989-8C57-6D8B29BE8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389" y="1271187"/>
            <a:ext cx="1021246" cy="9416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73BB7B-D135-480B-88BB-C50AA2E2A451}"/>
              </a:ext>
            </a:extLst>
          </p:cNvPr>
          <p:cNvSpPr txBox="1"/>
          <p:nvPr/>
        </p:nvSpPr>
        <p:spPr>
          <a:xfrm>
            <a:off x="6918783" y="836713"/>
            <a:ext cx="23991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Remote  server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C86B747-9A46-4706-8C5D-DFC910018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6775" y="1427283"/>
            <a:ext cx="628679" cy="7761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059513-C254-4FAC-9BCD-8E8F4D660C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1945" y="1113111"/>
            <a:ext cx="694043" cy="578369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07B79F55-5AD1-4CC3-9A3C-BED493A3FD1E}"/>
              </a:ext>
            </a:extLst>
          </p:cNvPr>
          <p:cNvSpPr/>
          <p:nvPr/>
        </p:nvSpPr>
        <p:spPr bwMode="auto">
          <a:xfrm>
            <a:off x="2039853" y="910002"/>
            <a:ext cx="2270773" cy="1465726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D2513C-12F5-43A6-97A1-1EB72C282EB1}"/>
              </a:ext>
            </a:extLst>
          </p:cNvPr>
          <p:cNvSpPr txBox="1"/>
          <p:nvPr/>
        </p:nvSpPr>
        <p:spPr>
          <a:xfrm>
            <a:off x="3498682" y="1449923"/>
            <a:ext cx="277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4801AA-795B-4D3C-8E76-F95D969701EC}"/>
              </a:ext>
            </a:extLst>
          </p:cNvPr>
          <p:cNvSpPr txBox="1"/>
          <p:nvPr/>
        </p:nvSpPr>
        <p:spPr>
          <a:xfrm>
            <a:off x="4881196" y="1535135"/>
            <a:ext cx="23991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 Certificate 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419F526-15AB-40E9-8181-EE7DA23F8FCB}"/>
                  </a:ext>
                </a:extLst>
              </p:cNvPr>
              <p:cNvSpPr txBox="1"/>
              <p:nvPr/>
            </p:nvSpPr>
            <p:spPr>
              <a:xfrm>
                <a:off x="2567608" y="2459985"/>
                <a:ext cx="58276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𝑣𝑒𝑟𝑖𝑓𝑦</m:t>
                      </m:r>
                      <m:r>
                        <a:rPr lang="en-US" i="1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 (</m:t>
                      </m:r>
                      <m:r>
                        <a:rPr lang="en-US" i="1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𝑐𝑒𝑟𝑡𝑖𝑓𝑖𝑐𝑎𝑡𝑒</m:t>
                      </m:r>
                      <m:r>
                        <a:rPr lang="en-US" i="1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𝑟𝑜𝑜𝑡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)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419F526-15AB-40E9-8181-EE7DA23F8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608" y="2459985"/>
                <a:ext cx="582760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E2F849E-CBD4-4EA4-90B9-E78DE8A509D0}"/>
                  </a:ext>
                </a:extLst>
              </p:cNvPr>
              <p:cNvSpPr/>
              <p:nvPr/>
            </p:nvSpPr>
            <p:spPr>
              <a:xfrm>
                <a:off x="8404824" y="1634589"/>
                <a:ext cx="84760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𝑆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E2F849E-CBD4-4EA4-90B9-E78DE8A509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824" y="1634589"/>
                <a:ext cx="84760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rrow: Right 17">
            <a:extLst>
              <a:ext uri="{FF2B5EF4-FFF2-40B4-BE49-F238E27FC236}">
                <a16:creationId xmlns:a16="http://schemas.microsoft.com/office/drawing/2014/main" id="{EDDC5A72-EAB0-4B84-9633-57F5838B9B7F}"/>
              </a:ext>
            </a:extLst>
          </p:cNvPr>
          <p:cNvSpPr/>
          <p:nvPr/>
        </p:nvSpPr>
        <p:spPr bwMode="auto">
          <a:xfrm rot="10800000">
            <a:off x="5041780" y="1923208"/>
            <a:ext cx="2270773" cy="16711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0FC706F-A7CB-49EC-87E6-0DD1B6B0D233}"/>
              </a:ext>
            </a:extLst>
          </p:cNvPr>
          <p:cNvCxnSpPr/>
          <p:nvPr/>
        </p:nvCxnSpPr>
        <p:spPr bwMode="auto">
          <a:xfrm>
            <a:off x="2279576" y="910002"/>
            <a:ext cx="7704856" cy="26630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D4E388-F6D3-4280-91DB-AC4DF9F0FE9D}"/>
              </a:ext>
            </a:extLst>
          </p:cNvPr>
          <p:cNvCxnSpPr>
            <a:cxnSpLocks/>
            <a:endCxn id="7" idx="3"/>
          </p:cNvCxnSpPr>
          <p:nvPr/>
        </p:nvCxnSpPr>
        <p:spPr bwMode="auto">
          <a:xfrm flipV="1">
            <a:off x="1847529" y="1052156"/>
            <a:ext cx="7470425" cy="25208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55932E9-84AD-4806-861E-A44CBFF0AE34}"/>
              </a:ext>
            </a:extLst>
          </p:cNvPr>
          <p:cNvSpPr txBox="1"/>
          <p:nvPr/>
        </p:nvSpPr>
        <p:spPr>
          <a:xfrm>
            <a:off x="2039853" y="3429001"/>
            <a:ext cx="78725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How authenticate each other if the server does not have certificate?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5E30C37-2A3E-4141-8D0C-5C59FFB011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20220" y="5069032"/>
            <a:ext cx="655019" cy="60365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584DB6D-C83A-4A79-995E-1F95253B0C14}"/>
              </a:ext>
            </a:extLst>
          </p:cNvPr>
          <p:cNvSpPr txBox="1"/>
          <p:nvPr/>
        </p:nvSpPr>
        <p:spPr>
          <a:xfrm>
            <a:off x="2371476" y="4506123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User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D304B17-F7FB-4178-A8E6-8B0DB4FE22E5}"/>
              </a:ext>
            </a:extLst>
          </p:cNvPr>
          <p:cNvSpPr/>
          <p:nvPr/>
        </p:nvSpPr>
        <p:spPr>
          <a:xfrm>
            <a:off x="7390452" y="4365104"/>
            <a:ext cx="25939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wifi access point</a:t>
            </a:r>
          </a:p>
        </p:txBody>
      </p:sp>
      <p:pic>
        <p:nvPicPr>
          <p:cNvPr id="16386" name="Picture 2" descr="https://cdn-reichelt.de/bilder/web/xxl_ws/E910/NETGEAR_WAX204_01.png">
            <a:extLst>
              <a:ext uri="{FF2B5EF4-FFF2-40B4-BE49-F238E27FC236}">
                <a16:creationId xmlns:a16="http://schemas.microsoft.com/office/drawing/2014/main" id="{2827C896-8940-4078-AA8E-3F921A67F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356" y="4764017"/>
            <a:ext cx="1068683" cy="960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CCC488-20B5-4639-BDED-2E1CC784B11E}"/>
              </a:ext>
            </a:extLst>
          </p:cNvPr>
          <p:cNvCxnSpPr>
            <a:cxnSpLocks/>
          </p:cNvCxnSpPr>
          <p:nvPr/>
        </p:nvCxnSpPr>
        <p:spPr bwMode="auto">
          <a:xfrm>
            <a:off x="3323981" y="5343119"/>
            <a:ext cx="4667133" cy="277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B7D182D-D745-456A-8A64-C4437E8E444D}"/>
              </a:ext>
            </a:extLst>
          </p:cNvPr>
          <p:cNvSpPr txBox="1"/>
          <p:nvPr/>
        </p:nvSpPr>
        <p:spPr>
          <a:xfrm>
            <a:off x="4100440" y="5358308"/>
            <a:ext cx="3751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Using pre-shared secret 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11452C-45BC-4496-9446-E12A620EFD27}"/>
              </a:ext>
            </a:extLst>
          </p:cNvPr>
          <p:cNvSpPr txBox="1"/>
          <p:nvPr/>
        </p:nvSpPr>
        <p:spPr>
          <a:xfrm>
            <a:off x="8591794" y="5619918"/>
            <a:ext cx="1561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Password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A9016DD-7650-4AF6-A3A1-718929FDDDCF}"/>
              </a:ext>
            </a:extLst>
          </p:cNvPr>
          <p:cNvSpPr txBox="1"/>
          <p:nvPr/>
        </p:nvSpPr>
        <p:spPr>
          <a:xfrm>
            <a:off x="2038560" y="5604260"/>
            <a:ext cx="1561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Password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53F65D-A368-4F2B-B771-D37A4969CC91}"/>
              </a:ext>
            </a:extLst>
          </p:cNvPr>
          <p:cNvSpPr txBox="1"/>
          <p:nvPr/>
        </p:nvSpPr>
        <p:spPr>
          <a:xfrm>
            <a:off x="3859730" y="5842431"/>
            <a:ext cx="4732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WEB, WPA2, WPA3 protocols </a:t>
            </a:r>
          </a:p>
        </p:txBody>
      </p:sp>
    </p:spTree>
    <p:extLst>
      <p:ext uri="{BB962C8B-B14F-4D97-AF65-F5344CB8AC3E}">
        <p14:creationId xmlns:p14="http://schemas.microsoft.com/office/powerpoint/2010/main" val="1195040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0725" y="620688"/>
            <a:ext cx="3927723" cy="522545"/>
          </a:xfrm>
        </p:spPr>
        <p:txBody>
          <a:bodyPr>
            <a:noAutofit/>
          </a:bodyPr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Multi-server environments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2908471" y="2014406"/>
            <a:ext cx="4537237" cy="236414"/>
          </a:xfrm>
          <a:prstGeom prst="straightConnector1">
            <a:avLst/>
          </a:prstGeom>
          <a:ln w="3810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7"/>
          <p:cNvSpPr txBox="1"/>
          <p:nvPr/>
        </p:nvSpPr>
        <p:spPr>
          <a:xfrm>
            <a:off x="4168341" y="2285667"/>
            <a:ext cx="2029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Authentication +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02060" y="2935523"/>
            <a:ext cx="65803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Goals: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vi-V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vi-V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time registration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Security features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Mutual authentication, </a:t>
            </a:r>
          </a:p>
          <a:p>
            <a:pPr>
              <a:buClr>
                <a:schemeClr val="accent1"/>
              </a:buClr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Key agreement</a:t>
            </a:r>
            <a:r>
              <a:rPr lang="vi-V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U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ntraceability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Revocation, Efficiency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DA1A41B-2EEE-41CB-B869-C3BAE2CEDB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0416" y="1753235"/>
            <a:ext cx="847928" cy="90176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43AF98A-A42D-48E3-9FD1-84DEF31B73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6379" y="2657320"/>
            <a:ext cx="714178" cy="88170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BDFA2FB-BEF8-47AE-A62E-4591452B3B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318" y="1380678"/>
            <a:ext cx="804134" cy="926669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B2DE1DB9-D264-4B37-B904-4E5C3BE64EEA}"/>
              </a:ext>
            </a:extLst>
          </p:cNvPr>
          <p:cNvSpPr/>
          <p:nvPr/>
        </p:nvSpPr>
        <p:spPr>
          <a:xfrm>
            <a:off x="7501349" y="1346962"/>
            <a:ext cx="2162863" cy="10708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E84D793-A69B-4092-9497-74D2C17C3A10}"/>
              </a:ext>
            </a:extLst>
          </p:cNvPr>
          <p:cNvSpPr/>
          <p:nvPr/>
        </p:nvSpPr>
        <p:spPr>
          <a:xfrm>
            <a:off x="6993036" y="2518019"/>
            <a:ext cx="2138416" cy="11168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A83B0C5-2289-4026-A789-941DD445A6E4}"/>
              </a:ext>
            </a:extLst>
          </p:cNvPr>
          <p:cNvSpPr/>
          <p:nvPr/>
        </p:nvSpPr>
        <p:spPr>
          <a:xfrm>
            <a:off x="7600857" y="3784649"/>
            <a:ext cx="2218504" cy="9667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FEAD06B-6BB3-4C76-8CBA-9DC4CFFA5633}"/>
              </a:ext>
            </a:extLst>
          </p:cNvPr>
          <p:cNvCxnSpPr>
            <a:cxnSpLocks/>
            <a:endCxn id="37" idx="2"/>
          </p:cNvCxnSpPr>
          <p:nvPr/>
        </p:nvCxnSpPr>
        <p:spPr>
          <a:xfrm>
            <a:off x="2894366" y="2346022"/>
            <a:ext cx="4098671" cy="730404"/>
          </a:xfrm>
          <a:prstGeom prst="straightConnector1">
            <a:avLst/>
          </a:prstGeom>
          <a:ln w="3810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01BD572-D310-457A-AC60-A8E6F8B22F89}"/>
              </a:ext>
            </a:extLst>
          </p:cNvPr>
          <p:cNvCxnSpPr>
            <a:cxnSpLocks/>
          </p:cNvCxnSpPr>
          <p:nvPr/>
        </p:nvCxnSpPr>
        <p:spPr>
          <a:xfrm>
            <a:off x="2908471" y="2494082"/>
            <a:ext cx="4887909" cy="1408375"/>
          </a:xfrm>
          <a:prstGeom prst="straightConnector1">
            <a:avLst/>
          </a:prstGeom>
          <a:ln w="3810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A330951E-032F-42BE-8675-4B5CE932300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5958022" y="2101443"/>
            <a:ext cx="411511" cy="58825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2DBDB4-54FA-46CD-8F3E-226DF6E6299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10"/>
              </a:ext>
            </a:extLst>
          </a:blip>
          <a:stretch>
            <a:fillRect/>
          </a:stretch>
        </p:blipFill>
        <p:spPr>
          <a:xfrm>
            <a:off x="8440107" y="3875131"/>
            <a:ext cx="781381" cy="915681"/>
          </a:xfrm>
          <a:prstGeom prst="rect">
            <a:avLst/>
          </a:prstGeom>
        </p:spPr>
      </p:pic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B3AA1601-C6D6-4069-B856-3FE4F7328E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453445"/>
              </p:ext>
            </p:extLst>
          </p:nvPr>
        </p:nvGraphicFramePr>
        <p:xfrm>
          <a:off x="7217107" y="1595400"/>
          <a:ext cx="228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11" imgW="279360" imgH="380880" progId="Equation.DSMT4">
                  <p:embed/>
                </p:oleObj>
              </mc:Choice>
              <mc:Fallback>
                <p:oleObj name="Equation" r:id="rId11" imgW="279360" imgH="380880" progId="Equation.DSMT4">
                  <p:embed/>
                  <p:pic>
                    <p:nvPicPr>
                      <p:cNvPr id="29" name="Object 28">
                        <a:extLst>
                          <a:ext uri="{FF2B5EF4-FFF2-40B4-BE49-F238E27FC236}">
                            <a16:creationId xmlns:a16="http://schemas.microsoft.com/office/drawing/2014/main" id="{B3AA1601-C6D6-4069-B856-3FE4F7328E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7107" y="1595400"/>
                        <a:ext cx="228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9CE11838-D0B3-47AB-B15F-B937203AEF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8577754"/>
              </p:ext>
            </p:extLst>
          </p:nvPr>
        </p:nvGraphicFramePr>
        <p:xfrm>
          <a:off x="7097251" y="2928847"/>
          <a:ext cx="2397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13" imgW="291960" imgH="380880" progId="Equation.DSMT4">
                  <p:embed/>
                </p:oleObj>
              </mc:Choice>
              <mc:Fallback>
                <p:oleObj name="Equation" r:id="rId13" imgW="291960" imgH="380880" progId="Equation.DSMT4">
                  <p:embed/>
                  <p:pic>
                    <p:nvPicPr>
                      <p:cNvPr id="30" name="Object 29">
                        <a:extLst>
                          <a:ext uri="{FF2B5EF4-FFF2-40B4-BE49-F238E27FC236}">
                            <a16:creationId xmlns:a16="http://schemas.microsoft.com/office/drawing/2014/main" id="{9CE11838-D0B3-47AB-B15F-B937203AEF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7251" y="2928847"/>
                        <a:ext cx="23971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id="{6AD29C80-1C5C-4E42-9877-1725C979B8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713708"/>
              </p:ext>
            </p:extLst>
          </p:nvPr>
        </p:nvGraphicFramePr>
        <p:xfrm>
          <a:off x="7824755" y="4093951"/>
          <a:ext cx="2508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15" imgW="304560" imgH="380880" progId="Equation.DSMT4">
                  <p:embed/>
                </p:oleObj>
              </mc:Choice>
              <mc:Fallback>
                <p:oleObj name="Equation" r:id="rId15" imgW="304560" imgH="380880" progId="Equation.DSMT4">
                  <p:embed/>
                  <p:pic>
                    <p:nvPicPr>
                      <p:cNvPr id="32" name="Object 31">
                        <a:extLst>
                          <a:ext uri="{FF2B5EF4-FFF2-40B4-BE49-F238E27FC236}">
                            <a16:creationId xmlns:a16="http://schemas.microsoft.com/office/drawing/2014/main" id="{6AD29C80-1C5C-4E42-9877-1725C979B8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4755" y="4093951"/>
                        <a:ext cx="2508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>
            <a:extLst>
              <a:ext uri="{FF2B5EF4-FFF2-40B4-BE49-F238E27FC236}">
                <a16:creationId xmlns:a16="http://schemas.microsoft.com/office/drawing/2014/main" id="{43E942FE-A50A-40F6-8982-1249400792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825913"/>
              </p:ext>
            </p:extLst>
          </p:nvPr>
        </p:nvGraphicFramePr>
        <p:xfrm>
          <a:off x="8153468" y="3576295"/>
          <a:ext cx="648408" cy="290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17" imgW="482400" imgH="177480" progId="Equation.DSMT4">
                  <p:embed/>
                </p:oleObj>
              </mc:Choice>
              <mc:Fallback>
                <p:oleObj name="Equation" r:id="rId17" imgW="482400" imgH="177480" progId="Equation.DSMT4">
                  <p:embed/>
                  <p:pic>
                    <p:nvPicPr>
                      <p:cNvPr id="33" name="Object 32">
                        <a:extLst>
                          <a:ext uri="{FF2B5EF4-FFF2-40B4-BE49-F238E27FC236}">
                            <a16:creationId xmlns:a16="http://schemas.microsoft.com/office/drawing/2014/main" id="{43E942FE-A50A-40F6-8982-1249400792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68" y="3576295"/>
                        <a:ext cx="648408" cy="290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itle 5">
            <a:extLst>
              <a:ext uri="{FF2B5EF4-FFF2-40B4-BE49-F238E27FC236}">
                <a16:creationId xmlns:a16="http://schemas.microsoft.com/office/drawing/2014/main" id="{408D7919-C045-44F7-8505-46F64302BED1}"/>
              </a:ext>
            </a:extLst>
          </p:cNvPr>
          <p:cNvSpPr txBox="1">
            <a:spLocks/>
          </p:cNvSpPr>
          <p:nvPr/>
        </p:nvSpPr>
        <p:spPr>
          <a:xfrm>
            <a:off x="1392567" y="-9249"/>
            <a:ext cx="7543800" cy="7651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chemeClr val="tx1"/>
                </a:solidFill>
              </a:rPr>
              <a:t>Certificateless AKA </a:t>
            </a:r>
            <a:r>
              <a:rPr lang="en-US" sz="4000" b="1" dirty="0">
                <a:solidFill>
                  <a:schemeClr val="tx1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9E94A37-45D3-48C5-84FB-BA7A353C0411}"/>
                  </a:ext>
                </a:extLst>
              </p:cNvPr>
              <p:cNvSpPr/>
              <p:nvPr/>
            </p:nvSpPr>
            <p:spPr>
              <a:xfrm>
                <a:off x="1380574" y="4175586"/>
                <a:ext cx="6888219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ts val="600"/>
                  </a:spcBef>
                  <a:buClr>
                    <a:srgbClr val="0033CC"/>
                  </a:buClr>
                  <a:buFont typeface="Wingdings" panose="05000000000000000000" pitchFamily="2" charset="2"/>
                  <a:buChar char="v"/>
                </a:pPr>
                <a:r>
                  <a:rPr lang="en-US" sz="2000" b="1" dirty="0">
                    <a:solidFill>
                      <a:srgbClr val="0033CC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Mathematic-based</a:t>
                </a:r>
                <a:r>
                  <a:rPr lang="en-US" sz="2000" dirty="0">
                    <a:solidFill>
                      <a:srgbClr val="0033CC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</a:p>
              <a:p>
                <a:pPr marL="285750" indent="-285750">
                  <a:spcBef>
                    <a:spcPts val="6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en-US" sz="20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Computational </a:t>
                </a:r>
                <a:r>
                  <a:rPr lang="en-US" sz="2000" b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complexity on: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𝒙</m:t>
                    </m:r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 /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𝑦</m:t>
                    </m:r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=</m:t>
                    </m:r>
                    <m:sSup>
                      <m:sSupPr>
                        <m:ctrlP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𝑔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285750" indent="-285750">
                  <a:spcBef>
                    <a:spcPts val="6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Hash Function; Random oracle model (Probability)</a:t>
                </a: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9E94A37-45D3-48C5-84FB-BA7A353C04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574" y="4175586"/>
                <a:ext cx="6888219" cy="1169551"/>
              </a:xfrm>
              <a:prstGeom prst="rect">
                <a:avLst/>
              </a:prstGeom>
              <a:blipFill>
                <a:blip r:embed="rId19"/>
                <a:stretch>
                  <a:fillRect l="-796" t="-31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2C680189-D1DD-4C48-AFCF-CF2C0F3DD694}"/>
              </a:ext>
            </a:extLst>
          </p:cNvPr>
          <p:cNvSpPr/>
          <p:nvPr/>
        </p:nvSpPr>
        <p:spPr>
          <a:xfrm>
            <a:off x="3190852" y="1473078"/>
            <a:ext cx="43893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Secure communication protocols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236E1A-0F27-4283-B125-6823C710AA2C}"/>
              </a:ext>
            </a:extLst>
          </p:cNvPr>
          <p:cNvSpPr/>
          <p:nvPr/>
        </p:nvSpPr>
        <p:spPr>
          <a:xfrm>
            <a:off x="963016" y="5889970"/>
            <a:ext cx="88738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1400" dirty="0">
                <a:latin typeface="+mj-lt"/>
              </a:rPr>
              <a:t>Chang, </a:t>
            </a:r>
            <a:r>
              <a:rPr lang="vi-VN" sz="1400" dirty="0" err="1">
                <a:latin typeface="+mj-lt"/>
              </a:rPr>
              <a:t>Chin</a:t>
            </a:r>
            <a:r>
              <a:rPr lang="vi-VN" sz="1400" dirty="0">
                <a:latin typeface="+mj-lt"/>
              </a:rPr>
              <a:t>-Chen, </a:t>
            </a:r>
            <a:r>
              <a:rPr lang="vi-VN" sz="1400" dirty="0" err="1">
                <a:latin typeface="+mj-lt"/>
              </a:rPr>
              <a:t>and</a:t>
            </a:r>
            <a:r>
              <a:rPr lang="vi-VN" sz="1400" dirty="0">
                <a:latin typeface="+mj-lt"/>
              </a:rPr>
              <a:t> </a:t>
            </a:r>
            <a:r>
              <a:rPr lang="vi-VN" sz="1400" b="1" dirty="0" err="1">
                <a:latin typeface="+mj-lt"/>
              </a:rPr>
              <a:t>Nguyen</a:t>
            </a:r>
            <a:r>
              <a:rPr lang="vi-VN" sz="1400" b="1" dirty="0">
                <a:latin typeface="+mj-lt"/>
              </a:rPr>
              <a:t>, </a:t>
            </a:r>
            <a:r>
              <a:rPr lang="vi-VN" sz="1400" b="1" dirty="0" err="1">
                <a:latin typeface="+mj-lt"/>
              </a:rPr>
              <a:t>Ngoc</a:t>
            </a:r>
            <a:r>
              <a:rPr lang="vi-VN" sz="1400" b="1" dirty="0">
                <a:latin typeface="+mj-lt"/>
              </a:rPr>
              <a:t>-Tu</a:t>
            </a:r>
            <a:r>
              <a:rPr lang="vi-VN" sz="1400" dirty="0">
                <a:latin typeface="+mj-lt"/>
              </a:rPr>
              <a:t>. "An </a:t>
            </a:r>
            <a:r>
              <a:rPr lang="vi-VN" sz="1400" dirty="0" err="1">
                <a:latin typeface="+mj-lt"/>
              </a:rPr>
              <a:t>Untraceable</a:t>
            </a:r>
            <a:r>
              <a:rPr lang="vi-VN" sz="1400" dirty="0">
                <a:latin typeface="+mj-lt"/>
              </a:rPr>
              <a:t> </a:t>
            </a:r>
            <a:r>
              <a:rPr lang="vi-VN" sz="1400" dirty="0" err="1">
                <a:latin typeface="+mj-lt"/>
              </a:rPr>
              <a:t>Biometric-Based</a:t>
            </a:r>
            <a:r>
              <a:rPr lang="vi-VN" sz="1400" dirty="0">
                <a:latin typeface="+mj-lt"/>
              </a:rPr>
              <a:t> </a:t>
            </a:r>
            <a:r>
              <a:rPr lang="vi-VN" sz="1400" dirty="0" err="1">
                <a:latin typeface="+mj-lt"/>
              </a:rPr>
              <a:t>Multi-server</a:t>
            </a:r>
            <a:r>
              <a:rPr lang="vi-VN" sz="1400" dirty="0">
                <a:latin typeface="+mj-lt"/>
              </a:rPr>
              <a:t> </a:t>
            </a:r>
            <a:r>
              <a:rPr lang="vi-VN" sz="1400" dirty="0" err="1">
                <a:latin typeface="+mj-lt"/>
              </a:rPr>
              <a:t>Authenticated</a:t>
            </a:r>
            <a:r>
              <a:rPr lang="vi-VN" sz="1400" dirty="0">
                <a:latin typeface="+mj-lt"/>
              </a:rPr>
              <a:t> </a:t>
            </a:r>
            <a:r>
              <a:rPr lang="vi-VN" sz="1400" dirty="0" err="1">
                <a:latin typeface="+mj-lt"/>
              </a:rPr>
              <a:t>Key</a:t>
            </a:r>
            <a:r>
              <a:rPr lang="vi-VN" sz="1400" dirty="0">
                <a:latin typeface="+mj-lt"/>
              </a:rPr>
              <a:t> </a:t>
            </a:r>
            <a:r>
              <a:rPr lang="vi-VN" sz="1400" dirty="0" err="1">
                <a:latin typeface="+mj-lt"/>
              </a:rPr>
              <a:t>Agreement</a:t>
            </a:r>
            <a:r>
              <a:rPr lang="vi-VN" sz="1400" dirty="0">
                <a:latin typeface="+mj-lt"/>
              </a:rPr>
              <a:t> </a:t>
            </a:r>
            <a:r>
              <a:rPr lang="vi-VN" sz="1400" dirty="0" err="1">
                <a:latin typeface="+mj-lt"/>
              </a:rPr>
              <a:t>Protocol</a:t>
            </a:r>
            <a:r>
              <a:rPr lang="vi-VN" sz="1400" dirty="0">
                <a:latin typeface="+mj-lt"/>
              </a:rPr>
              <a:t> </a:t>
            </a:r>
            <a:r>
              <a:rPr lang="vi-VN" sz="1400" dirty="0" err="1">
                <a:latin typeface="+mj-lt"/>
              </a:rPr>
              <a:t>with</a:t>
            </a:r>
            <a:r>
              <a:rPr lang="vi-VN" sz="1400" dirty="0">
                <a:latin typeface="+mj-lt"/>
              </a:rPr>
              <a:t> </a:t>
            </a:r>
            <a:r>
              <a:rPr lang="vi-VN" sz="1400" dirty="0" err="1">
                <a:latin typeface="+mj-lt"/>
              </a:rPr>
              <a:t>Revocation</a:t>
            </a:r>
            <a:r>
              <a:rPr lang="vi-VN" sz="1400" dirty="0">
                <a:latin typeface="+mj-lt"/>
              </a:rPr>
              <a:t>." </a:t>
            </a:r>
            <a:r>
              <a:rPr lang="vi-VN" sz="1400" dirty="0" err="1">
                <a:latin typeface="+mj-lt"/>
              </a:rPr>
              <a:t>Wireless</a:t>
            </a:r>
            <a:r>
              <a:rPr lang="vi-VN" sz="1400" dirty="0">
                <a:latin typeface="+mj-lt"/>
              </a:rPr>
              <a:t> </a:t>
            </a:r>
            <a:r>
              <a:rPr lang="vi-VN" sz="1400" dirty="0" err="1">
                <a:latin typeface="+mj-lt"/>
              </a:rPr>
              <a:t>Personal</a:t>
            </a:r>
            <a:r>
              <a:rPr lang="vi-VN" sz="1400" dirty="0">
                <a:latin typeface="+mj-lt"/>
              </a:rPr>
              <a:t> </a:t>
            </a:r>
            <a:r>
              <a:rPr lang="vi-VN" sz="1400" dirty="0" err="1">
                <a:latin typeface="+mj-lt"/>
              </a:rPr>
              <a:t>Communications</a:t>
            </a:r>
            <a:r>
              <a:rPr lang="vi-VN" sz="1400" dirty="0">
                <a:latin typeface="+mj-lt"/>
              </a:rPr>
              <a:t> 90.4 (2016): 1695-1715.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84D44C8-0B50-49E0-B0F6-53D947AA8999}"/>
              </a:ext>
            </a:extLst>
          </p:cNvPr>
          <p:cNvSpPr/>
          <p:nvPr/>
        </p:nvSpPr>
        <p:spPr>
          <a:xfrm>
            <a:off x="1413287" y="5377171"/>
            <a:ext cx="7808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00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Authentication factors: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Passwords, smart card, biometric.</a:t>
            </a:r>
            <a:r>
              <a:rPr lang="en-US" sz="2000" b="1" dirty="0">
                <a:solidFill>
                  <a:srgbClr val="00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8072A9E-EACA-4705-864B-5A097465E8A5}"/>
              </a:ext>
            </a:extLst>
          </p:cNvPr>
          <p:cNvCxnSpPr/>
          <p:nvPr/>
        </p:nvCxnSpPr>
        <p:spPr>
          <a:xfrm>
            <a:off x="1145773" y="4239567"/>
            <a:ext cx="64394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3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617" y="552750"/>
            <a:ext cx="4143601" cy="522545"/>
          </a:xfrm>
        </p:spPr>
        <p:txBody>
          <a:bodyPr>
            <a:noAutofit/>
          </a:bodyPr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  <a:t/>
            </a:r>
            <a:br>
              <a:rPr lang="en-US" sz="2200" dirty="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</a:br>
            <a:r>
              <a:rPr lang="en-US" sz="2200" dirty="0">
                <a:solidFill>
                  <a:schemeClr val="tx1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  <a:t>Three-party AKA Protocol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06630" y="2590813"/>
            <a:ext cx="815731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ea typeface="Tahoma" panose="020B0604030504040204" pitchFamily="34" charset="0"/>
                <a:cs typeface="Times" panose="02020603050405020304" pitchFamily="18" charset="0"/>
              </a:rPr>
              <a:t>Goals: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200" b="1" dirty="0">
                <a:ea typeface="Tahoma" panose="020B0604030504040204" pitchFamily="34" charset="0"/>
                <a:cs typeface="Times" panose="02020603050405020304" pitchFamily="18" charset="0"/>
              </a:rPr>
              <a:t>Security features</a:t>
            </a:r>
            <a:r>
              <a:rPr lang="en-US" sz="2200" dirty="0">
                <a:ea typeface="Tahoma" panose="020B0604030504040204" pitchFamily="34" charset="0"/>
                <a:cs typeface="Times" panose="02020603050405020304" pitchFamily="18" charset="0"/>
              </a:rPr>
              <a:t>: Mutual authentication, Key agreement</a:t>
            </a:r>
            <a:r>
              <a:rPr lang="vi-VN" sz="2200" dirty="0">
                <a:ea typeface="Tahoma" panose="020B0604030504040204" pitchFamily="34" charset="0"/>
                <a:cs typeface="Times" panose="02020603050405020304" pitchFamily="18" charset="0"/>
              </a:rPr>
              <a:t>, U</a:t>
            </a:r>
            <a:r>
              <a:rPr lang="en-US" sz="2200" dirty="0" err="1">
                <a:ea typeface="Tahoma" panose="020B0604030504040204" pitchFamily="34" charset="0"/>
                <a:cs typeface="Times" panose="02020603050405020304" pitchFamily="18" charset="0"/>
              </a:rPr>
              <a:t>ntraceability</a:t>
            </a:r>
            <a:r>
              <a:rPr lang="en-US" sz="2200" dirty="0">
                <a:ea typeface="Tahoma" panose="020B0604030504040204" pitchFamily="34" charset="0"/>
                <a:cs typeface="Times" panose="02020603050405020304" pitchFamily="18" charset="0"/>
              </a:rPr>
              <a:t> Revocation, Efficiency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200" b="1" dirty="0">
                <a:ea typeface="Tahoma" panose="020B0604030504040204" pitchFamily="34" charset="0"/>
                <a:cs typeface="Times" panose="02020603050405020304" pitchFamily="18" charset="0"/>
              </a:rPr>
              <a:t>Provable security in ROR model</a:t>
            </a:r>
          </a:p>
          <a:p>
            <a:pPr>
              <a:buClr>
                <a:schemeClr val="accent1"/>
              </a:buClr>
            </a:pPr>
            <a:endParaRPr lang="en-US" sz="2200" dirty="0">
              <a:ea typeface="Tahoma" panose="020B0604030504040204" pitchFamily="34" charset="0"/>
              <a:cs typeface="Times" panose="02020603050405020304" pitchFamily="18" charset="0"/>
            </a:endParaRPr>
          </a:p>
        </p:txBody>
      </p:sp>
      <p:sp>
        <p:nvSpPr>
          <p:cNvPr id="34" name="Title 5">
            <a:extLst>
              <a:ext uri="{FF2B5EF4-FFF2-40B4-BE49-F238E27FC236}">
                <a16:creationId xmlns:a16="http://schemas.microsoft.com/office/drawing/2014/main" id="{408D7919-C045-44F7-8505-46F64302BED1}"/>
              </a:ext>
            </a:extLst>
          </p:cNvPr>
          <p:cNvSpPr txBox="1">
            <a:spLocks/>
          </p:cNvSpPr>
          <p:nvPr/>
        </p:nvSpPr>
        <p:spPr>
          <a:xfrm>
            <a:off x="1485134" y="-30436"/>
            <a:ext cx="7543800" cy="7651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chemeClr val="tx1"/>
                </a:solidFill>
              </a:rPr>
              <a:t>Certificateless AKA 2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236E1A-0F27-4283-B125-6823C710AA2C}"/>
              </a:ext>
            </a:extLst>
          </p:cNvPr>
          <p:cNvSpPr/>
          <p:nvPr/>
        </p:nvSpPr>
        <p:spPr>
          <a:xfrm>
            <a:off x="1030213" y="5803198"/>
            <a:ext cx="88738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cs typeface="Times" panose="02020603050405020304" pitchFamily="18" charset="0"/>
              </a:rPr>
              <a:t>Nguyen, Ngoc-Tu</a:t>
            </a:r>
            <a:r>
              <a:rPr lang="en-US" sz="1400" dirty="0">
                <a:cs typeface="Times" panose="02020603050405020304" pitchFamily="18" charset="0"/>
              </a:rPr>
              <a:t>, and Chin-Chen Chang. "Untraceable biometric-based three-party authenticated key exchange for dynamic systems." Peer-to-Peer Networking and Applications 11.3 (2018): 644-663.</a:t>
            </a:r>
            <a:r>
              <a:rPr lang="vi-VN" sz="1400" dirty="0">
                <a:cs typeface="Times" panose="02020603050405020304" pitchFamily="18" charset="0"/>
              </a:rPr>
              <a:t>.</a:t>
            </a:r>
          </a:p>
        </p:txBody>
      </p:sp>
      <p:sp>
        <p:nvSpPr>
          <p:cNvPr id="43" name="TextBox 7">
            <a:extLst>
              <a:ext uri="{FF2B5EF4-FFF2-40B4-BE49-F238E27FC236}">
                <a16:creationId xmlns:a16="http://schemas.microsoft.com/office/drawing/2014/main" id="{64F8CE3B-AFF2-4E89-AB04-46C23E163055}"/>
              </a:ext>
            </a:extLst>
          </p:cNvPr>
          <p:cNvSpPr txBox="1"/>
          <p:nvPr/>
        </p:nvSpPr>
        <p:spPr>
          <a:xfrm>
            <a:off x="3498616" y="1872274"/>
            <a:ext cx="16908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Times" panose="02020603050405020304" pitchFamily="18" charset="0"/>
                <a:cs typeface="Times" panose="02020603050405020304" pitchFamily="18" charset="0"/>
              </a:rPr>
              <a:t>Authentication+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C719A41B-9285-483F-A7FA-694DB7529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1412776"/>
            <a:ext cx="883866" cy="90176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6C1B44C4-28F1-472E-8515-8089EEBDAA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511" y="774901"/>
            <a:ext cx="980251" cy="108369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E4B4605C-EEAB-4BC7-87C9-E5B2A374C5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5375811" y="1896554"/>
            <a:ext cx="841330" cy="588254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11216CD-12D7-4959-9462-5454AF2A53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7814" y="1369435"/>
            <a:ext cx="1064529" cy="941669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291EA9E-42B1-4B67-8C19-021EA9F5F8E5}"/>
              </a:ext>
            </a:extLst>
          </p:cNvPr>
          <p:cNvCxnSpPr>
            <a:cxnSpLocks/>
          </p:cNvCxnSpPr>
          <p:nvPr/>
        </p:nvCxnSpPr>
        <p:spPr>
          <a:xfrm flipV="1">
            <a:off x="3139432" y="2311103"/>
            <a:ext cx="2365977" cy="954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C1DE52A-7932-43F8-A868-28E10F18E08D}"/>
              </a:ext>
            </a:extLst>
          </p:cNvPr>
          <p:cNvCxnSpPr>
            <a:cxnSpLocks/>
          </p:cNvCxnSpPr>
          <p:nvPr/>
        </p:nvCxnSpPr>
        <p:spPr>
          <a:xfrm flipV="1">
            <a:off x="5845281" y="2260777"/>
            <a:ext cx="2022533" cy="50326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7">
            <a:extLst>
              <a:ext uri="{FF2B5EF4-FFF2-40B4-BE49-F238E27FC236}">
                <a16:creationId xmlns:a16="http://schemas.microsoft.com/office/drawing/2014/main" id="{888F7CD8-269A-4ACF-A14E-E7668CFA5A20}"/>
              </a:ext>
            </a:extLst>
          </p:cNvPr>
          <p:cNvSpPr txBox="1"/>
          <p:nvPr/>
        </p:nvSpPr>
        <p:spPr>
          <a:xfrm>
            <a:off x="6135690" y="1061668"/>
            <a:ext cx="11076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  <a:t>Trusted </a:t>
            </a:r>
          </a:p>
          <a:p>
            <a:r>
              <a:rPr lang="en-US" sz="2200" dirty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rPr>
              <a:t>Server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2D5BFA5-72B2-4713-ABAE-9D46F580FF26}"/>
              </a:ext>
            </a:extLst>
          </p:cNvPr>
          <p:cNvSpPr/>
          <p:nvPr/>
        </p:nvSpPr>
        <p:spPr>
          <a:xfrm>
            <a:off x="3826137" y="2334326"/>
            <a:ext cx="410990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ea typeface="Tahoma" panose="020B0604030504040204" pitchFamily="34" charset="0"/>
                <a:cs typeface="Times" panose="02020603050405020304" pitchFamily="18" charset="0"/>
              </a:rPr>
              <a:t>Secure communication protocols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0110C46E-E4F9-4749-BAB4-4E280F28D172}"/>
                  </a:ext>
                </a:extLst>
              </p:cNvPr>
              <p:cNvSpPr/>
              <p:nvPr/>
            </p:nvSpPr>
            <p:spPr>
              <a:xfrm>
                <a:off x="1380499" y="3910681"/>
                <a:ext cx="8405428" cy="19697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Clr>
                    <a:srgbClr val="0033CC"/>
                  </a:buClr>
                  <a:buFont typeface="Wingdings" panose="05000000000000000000" pitchFamily="2" charset="2"/>
                  <a:buChar char="v"/>
                </a:pPr>
                <a:r>
                  <a:rPr lang="en-US" sz="2200" b="1" dirty="0">
                    <a:solidFill>
                      <a:srgbClr val="0033CC"/>
                    </a:solidFill>
                    <a:ea typeface="Tahoma" panose="020B0604030504040204" pitchFamily="34" charset="0"/>
                    <a:cs typeface="Times" panose="02020603050405020304" pitchFamily="18" charset="0"/>
                  </a:rPr>
                  <a:t>Mathematic-based</a:t>
                </a:r>
                <a:r>
                  <a:rPr lang="en-US" sz="2200" dirty="0">
                    <a:solidFill>
                      <a:srgbClr val="0033CC"/>
                    </a:solidFill>
                    <a:ea typeface="Tahoma" panose="020B0604030504040204" pitchFamily="34" charset="0"/>
                    <a:cs typeface="Times" panose="02020603050405020304" pitchFamily="18" charset="0"/>
                  </a:rPr>
                  <a:t> </a:t>
                </a:r>
              </a:p>
              <a:p>
                <a:pPr marL="285750" indent="-285750"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ea typeface="Tahoma" panose="020B0604030504040204" pitchFamily="34" charset="0"/>
                    <a:cs typeface="Times" panose="02020603050405020304" pitchFamily="18" charset="0"/>
                  </a:rPr>
                  <a:t>Computational complexity on a addition group </a:t>
                </a:r>
                <a:r>
                  <a:rPr lang="vi-VN" sz="2200" dirty="0" err="1">
                    <a:ea typeface="Tahoma" panose="020B0604030504040204" pitchFamily="34" charset="0"/>
                    <a:cs typeface="Times" panose="02020603050405020304" pitchFamily="18" charset="0"/>
                  </a:rPr>
                  <a:t>on</a:t>
                </a:r>
                <a:r>
                  <a:rPr lang="vi-VN" sz="2200" dirty="0">
                    <a:ea typeface="Tahoma" panose="020B0604030504040204" pitchFamily="34" charset="0"/>
                    <a:cs typeface="Times" panose="02020603050405020304" pitchFamily="18" charset="0"/>
                  </a:rPr>
                  <a:t> </a:t>
                </a:r>
                <a:r>
                  <a:rPr lang="vi-VN" sz="2200" dirty="0" err="1">
                    <a:cs typeface="Times" panose="02020603050405020304" pitchFamily="18" charset="0"/>
                  </a:rPr>
                  <a:t>Elliptic-curve</a:t>
                </a:r>
                <a:r>
                  <a:rPr lang="vi-VN" sz="2200" dirty="0">
                    <a:cs typeface="Times" panose="02020603050405020304" pitchFamily="18" charset="0"/>
                  </a:rPr>
                  <a:t> </a:t>
                </a:r>
                <a:r>
                  <a:rPr lang="vi-VN" sz="2200" err="1">
                    <a:cs typeface="Times" panose="02020603050405020304" pitchFamily="18" charset="0"/>
                  </a:rPr>
                  <a:t>cryptography</a:t>
                </a:r>
                <a:r>
                  <a:rPr lang="vi-VN" sz="2200">
                    <a:cs typeface="Times" panose="02020603050405020304" pitchFamily="18" charset="0"/>
                  </a:rPr>
                  <a:t>:</a:t>
                </a:r>
                <a:r>
                  <a:rPr lang="en-US" sz="2200"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u="sng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d</m:t>
                    </m:r>
                    <m:r>
                      <a:rPr lang="en-US" sz="2400" b="1" i="1" u="sng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 /</m:t>
                    </m:r>
                  </m:oMath>
                </a14:m>
                <a:r>
                  <a:rPr lang="en-US" sz="2400" u="sng" dirty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u="sng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Q</m:t>
                    </m:r>
                    <m:r>
                      <a:rPr lang="en-US" sz="2400" i="1" u="sng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=</m:t>
                    </m:r>
                    <m:r>
                      <a:rPr lang="en-US" sz="2400" i="1" u="sng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𝑑𝐺</m:t>
                    </m:r>
                  </m:oMath>
                </a14:m>
                <a:endParaRPr lang="en-US" sz="2200" b="1" u="sng" dirty="0">
                  <a:ea typeface="Tahoma" panose="020B0604030504040204" pitchFamily="34" charset="0"/>
                  <a:cs typeface="Times" panose="02020603050405020304" pitchFamily="18" charset="0"/>
                </a:endParaRPr>
              </a:p>
              <a:p>
                <a:pPr lvl="1">
                  <a:spcBef>
                    <a:spcPts val="600"/>
                  </a:spcBef>
                  <a:buClr>
                    <a:schemeClr val="accent1"/>
                  </a:buClr>
                </a:pPr>
                <a:r>
                  <a:rPr lang="en-US" sz="2200" b="1" dirty="0">
                    <a:ea typeface="Tahoma" panose="020B0604030504040204" pitchFamily="34" charset="0"/>
                    <a:cs typeface="Times" panose="02020603050405020304" pitchFamily="18" charset="0"/>
                  </a:rPr>
                  <a:t>        </a:t>
                </a:r>
                <a:endParaRPr lang="en-US" sz="2200" dirty="0">
                  <a:ea typeface="Tahoma" panose="020B0604030504040204" pitchFamily="34" charset="0"/>
                  <a:cs typeface="Times" panose="02020603050405020304" pitchFamily="18" charset="0"/>
                </a:endParaRPr>
              </a:p>
              <a:p>
                <a:pPr marL="285750" indent="-285750">
                  <a:spcBef>
                    <a:spcPts val="6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ea typeface="Tahoma" panose="020B0604030504040204" pitchFamily="34" charset="0"/>
                    <a:cs typeface="Times" panose="02020603050405020304" pitchFamily="18" charset="0"/>
                  </a:rPr>
                  <a:t>Hash Function; Random oracle model (Probability)</a:t>
                </a: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0110C46E-E4F9-4749-BAB4-4E280F28D1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499" y="3910681"/>
                <a:ext cx="8405428" cy="1969770"/>
              </a:xfrm>
              <a:prstGeom prst="rect">
                <a:avLst/>
              </a:prstGeom>
              <a:blipFill>
                <a:blip r:embed="rId7"/>
                <a:stretch>
                  <a:fillRect l="-798" t="-2167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25B49AEF-D863-475F-92D4-A0974D461519}"/>
              </a:ext>
            </a:extLst>
          </p:cNvPr>
          <p:cNvSpPr/>
          <p:nvPr/>
        </p:nvSpPr>
        <p:spPr>
          <a:xfrm>
            <a:off x="1487929" y="4999047"/>
            <a:ext cx="721916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rgbClr val="0033CC"/>
                </a:solidFill>
                <a:ea typeface="Tahoma" panose="020B0604030504040204" pitchFamily="34" charset="0"/>
                <a:cs typeface="Times" panose="02020603050405020304" pitchFamily="18" charset="0"/>
              </a:rPr>
              <a:t>Authentication factors: </a:t>
            </a:r>
            <a:r>
              <a:rPr lang="en-US" sz="2200" dirty="0">
                <a:ea typeface="Tahoma" panose="020B0604030504040204" pitchFamily="34" charset="0"/>
                <a:cs typeface="Times" panose="02020603050405020304" pitchFamily="18" charset="0"/>
              </a:rPr>
              <a:t>Passwords, smart card, biometric.</a:t>
            </a:r>
            <a:r>
              <a:rPr lang="en-US" sz="2200" b="1" dirty="0">
                <a:solidFill>
                  <a:srgbClr val="0033CC"/>
                </a:solidFill>
                <a:ea typeface="Tahoma" panose="020B0604030504040204" pitchFamily="34" charset="0"/>
                <a:cs typeface="Times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11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62" grpId="0"/>
      <p:bldP spid="3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2965" y="741777"/>
            <a:ext cx="2037832" cy="522545"/>
          </a:xfrm>
        </p:spPr>
        <p:txBody>
          <a:bodyPr>
            <a:noAutofit/>
          </a:bodyPr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3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SIP Protocols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E1E42E5-F8A3-441B-991A-DEDAAB137398}"/>
              </a:ext>
            </a:extLst>
          </p:cNvPr>
          <p:cNvCxnSpPr/>
          <p:nvPr/>
        </p:nvCxnSpPr>
        <p:spPr>
          <a:xfrm>
            <a:off x="876177" y="797469"/>
            <a:ext cx="80211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itle 5">
            <a:extLst>
              <a:ext uri="{FF2B5EF4-FFF2-40B4-BE49-F238E27FC236}">
                <a16:creationId xmlns:a16="http://schemas.microsoft.com/office/drawing/2014/main" id="{408D7919-C045-44F7-8505-46F64302BED1}"/>
              </a:ext>
            </a:extLst>
          </p:cNvPr>
          <p:cNvSpPr txBox="1">
            <a:spLocks/>
          </p:cNvSpPr>
          <p:nvPr/>
        </p:nvSpPr>
        <p:spPr>
          <a:xfrm>
            <a:off x="1633582" y="-39146"/>
            <a:ext cx="7543800" cy="7651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chemeClr val="tx1"/>
                </a:solidFill>
              </a:rPr>
              <a:t>Certificateless AKA </a:t>
            </a:r>
            <a:r>
              <a:rPr lang="en-US" sz="4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236E1A-0F27-4283-B125-6823C710AA2C}"/>
              </a:ext>
            </a:extLst>
          </p:cNvPr>
          <p:cNvSpPr/>
          <p:nvPr/>
        </p:nvSpPr>
        <p:spPr>
          <a:xfrm>
            <a:off x="449842" y="5859975"/>
            <a:ext cx="109030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Nguyen, Ngoc-Tu, </a:t>
            </a:r>
            <a:r>
              <a:rPr lang="en-US" sz="1400" dirty="0">
                <a:latin typeface="+mj-lt"/>
              </a:rPr>
              <a:t>and Chin-Chen Chang. "A biometric-based authenticated key agreement scheme for session initiation protocol in </a:t>
            </a:r>
            <a:r>
              <a:rPr lang="en-US" sz="1400" dirty="0" err="1">
                <a:latin typeface="+mj-lt"/>
              </a:rPr>
              <a:t>ip</a:t>
            </a:r>
            <a:r>
              <a:rPr lang="en-US" sz="1400" dirty="0">
                <a:latin typeface="+mj-lt"/>
              </a:rPr>
              <a:t>-based multimedia networks." Multimedia Tools and Applications (2018): 1-39.</a:t>
            </a:r>
            <a:endParaRPr lang="vi-VN" sz="1400" dirty="0">
              <a:latin typeface="+mj-lt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110C46E-E4F9-4749-BAB4-4E280F28D172}"/>
              </a:ext>
            </a:extLst>
          </p:cNvPr>
          <p:cNvSpPr/>
          <p:nvPr/>
        </p:nvSpPr>
        <p:spPr>
          <a:xfrm>
            <a:off x="839078" y="4685701"/>
            <a:ext cx="9505393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0033CC"/>
              </a:buClr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rgbClr val="00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Mathematic-based</a:t>
            </a:r>
            <a:r>
              <a:rPr lang="en-US" sz="2200" dirty="0">
                <a:solidFill>
                  <a:srgbClr val="00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Computational complexity on a addition group </a:t>
            </a:r>
            <a:r>
              <a:rPr lang="vi-VN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</a:t>
            </a:r>
            <a:r>
              <a:rPr lang="vi-VN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200" dirty="0" err="1"/>
              <a:t>Elliptic-curve</a:t>
            </a:r>
            <a:r>
              <a:rPr lang="vi-VN" sz="2200" dirty="0"/>
              <a:t> </a:t>
            </a:r>
            <a:r>
              <a:rPr lang="vi-VN" sz="2200" dirty="0" err="1"/>
              <a:t>cryptography</a:t>
            </a:r>
            <a:r>
              <a:rPr lang="vi-VN" sz="2200" dirty="0"/>
              <a:t>:</a:t>
            </a:r>
            <a:endParaRPr lang="en-US" sz="2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spcBef>
                <a:spcPts val="600"/>
              </a:spcBef>
              <a:buClr>
                <a:schemeClr val="accent1"/>
              </a:buClr>
            </a:pPr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24DBC8F-0127-4F1B-9B6D-93EA658E5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853162"/>
            <a:ext cx="6215517" cy="3874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AF3002C-EDE5-44BB-9335-F889CDD64133}"/>
                  </a:ext>
                </a:extLst>
              </p:cNvPr>
              <p:cNvSpPr/>
              <p:nvPr/>
            </p:nvSpPr>
            <p:spPr>
              <a:xfrm>
                <a:off x="2879712" y="5295300"/>
                <a:ext cx="190199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Clr>
                    <a:schemeClr val="accent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d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 /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Q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=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𝑑𝐺</m:t>
                    </m:r>
                  </m:oMath>
                </a14:m>
                <a:endParaRPr lang="en-US" b="1" dirty="0">
                  <a:ea typeface="Tahoma" panose="020B0604030504040204" pitchFamily="34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AF3002C-EDE5-44BB-9335-F889CDD641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712" y="5295300"/>
                <a:ext cx="190199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34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4663" y="977902"/>
            <a:ext cx="2190120" cy="522545"/>
          </a:xfrm>
        </p:spPr>
        <p:txBody>
          <a:bodyPr>
            <a:noAutofit/>
          </a:bodyPr>
          <a:lstStyle/>
          <a:p>
            <a:pPr algn="ctr"/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Satellite Mobile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Protocols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E1E42E5-F8A3-441B-991A-DEDAAB137398}"/>
              </a:ext>
            </a:extLst>
          </p:cNvPr>
          <p:cNvCxnSpPr/>
          <p:nvPr/>
        </p:nvCxnSpPr>
        <p:spPr>
          <a:xfrm>
            <a:off x="2046453" y="828085"/>
            <a:ext cx="80211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itle 5">
            <a:extLst>
              <a:ext uri="{FF2B5EF4-FFF2-40B4-BE49-F238E27FC236}">
                <a16:creationId xmlns:a16="http://schemas.microsoft.com/office/drawing/2014/main" id="{408D7919-C045-44F7-8505-46F64302BED1}"/>
              </a:ext>
            </a:extLst>
          </p:cNvPr>
          <p:cNvSpPr txBox="1">
            <a:spLocks/>
          </p:cNvSpPr>
          <p:nvPr/>
        </p:nvSpPr>
        <p:spPr>
          <a:xfrm>
            <a:off x="1343472" y="23181"/>
            <a:ext cx="7543800" cy="7651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chemeClr val="tx1"/>
                </a:solidFill>
              </a:rPr>
              <a:t>Certificateless AKA </a:t>
            </a:r>
            <a:r>
              <a:rPr lang="en-US" sz="40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236E1A-0F27-4283-B125-6823C710AA2C}"/>
              </a:ext>
            </a:extLst>
          </p:cNvPr>
          <p:cNvSpPr/>
          <p:nvPr/>
        </p:nvSpPr>
        <p:spPr>
          <a:xfrm>
            <a:off x="1677210" y="5830062"/>
            <a:ext cx="887386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+mj-lt"/>
              </a:rPr>
              <a:t>Nguyen, Ngoc-Tu</a:t>
            </a:r>
            <a:r>
              <a:rPr lang="en-US" sz="1400" dirty="0">
                <a:latin typeface="+mj-lt"/>
              </a:rPr>
              <a:t>, and  Chang, Chin-Chen. "A Biometric-based Authenticated Key Agreement Protocol for User-to-user Communications in Satellite Mobile Networks.“, Wireless Personal Communications. 2019 Aug 1;107(4):1727-58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110C46E-E4F9-4749-BAB4-4E280F28D172}"/>
              </a:ext>
            </a:extLst>
          </p:cNvPr>
          <p:cNvSpPr/>
          <p:nvPr/>
        </p:nvSpPr>
        <p:spPr>
          <a:xfrm>
            <a:off x="1976292" y="4748655"/>
            <a:ext cx="8405428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0033CC"/>
              </a:buClr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rgbClr val="00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Mathematic-based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Computational complexity on a addition group </a:t>
            </a:r>
            <a:r>
              <a:rPr lang="vi-VN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</a:t>
            </a:r>
            <a:r>
              <a:rPr lang="vi-VN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2200" dirty="0" err="1"/>
              <a:t>Elliptic-curve</a:t>
            </a:r>
            <a:r>
              <a:rPr lang="vi-VN" sz="2200" dirty="0"/>
              <a:t> </a:t>
            </a:r>
            <a:r>
              <a:rPr lang="vi-VN" sz="2200" dirty="0" err="1"/>
              <a:t>cryptography</a:t>
            </a:r>
            <a:r>
              <a:rPr lang="vi-VN" sz="2200" dirty="0"/>
              <a:t>:</a:t>
            </a:r>
            <a:endParaRPr lang="en-US" sz="2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spcBef>
                <a:spcPts val="600"/>
              </a:spcBef>
              <a:buClr>
                <a:schemeClr val="accent1"/>
              </a:buClr>
            </a:pPr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703206-76B5-4A22-8562-D2F279756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356" y="863264"/>
            <a:ext cx="5845639" cy="39551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D176C0A-2F7C-4632-B517-CEB438189B3D}"/>
                  </a:ext>
                </a:extLst>
              </p:cNvPr>
              <p:cNvSpPr/>
              <p:nvPr/>
            </p:nvSpPr>
            <p:spPr>
              <a:xfrm>
                <a:off x="4049988" y="5354052"/>
                <a:ext cx="190199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Clr>
                    <a:schemeClr val="accent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d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 /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Q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=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𝑑𝐺</m:t>
                    </m:r>
                  </m:oMath>
                </a14:m>
                <a:endParaRPr lang="en-US" b="1" dirty="0">
                  <a:ea typeface="Tahoma" panose="020B0604030504040204" pitchFamily="34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D176C0A-2F7C-4632-B517-CEB438189B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988" y="5354052"/>
                <a:ext cx="190199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384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27648" y="44625"/>
            <a:ext cx="6661248" cy="792163"/>
          </a:xfrm>
        </p:spPr>
        <p:txBody>
          <a:bodyPr/>
          <a:lstStyle/>
          <a:p>
            <a:pPr eaLnBrk="1" hangingPunct="1"/>
            <a:r>
              <a:rPr lang="en-US" altLang="en-US" dirty="0"/>
              <a:t>Textbooks and References</a:t>
            </a:r>
            <a:endParaRPr lang="en-GB" altLang="en-US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92660" y="1160346"/>
            <a:ext cx="6119564" cy="576064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 altLang="en-US" dirty="0"/>
              <a:t>Text books</a:t>
            </a:r>
          </a:p>
          <a:p>
            <a:pPr marL="0" indent="0" eaLnBrk="1" hangingPunct="1">
              <a:spcBef>
                <a:spcPct val="25000"/>
              </a:spcBef>
              <a:buNone/>
            </a:pPr>
            <a:endParaRPr lang="en-US" altLang="en-US" dirty="0"/>
          </a:p>
          <a:p>
            <a:pPr marL="0" indent="0" eaLnBrk="1" hangingPunct="1">
              <a:spcBef>
                <a:spcPct val="25000"/>
              </a:spcBef>
              <a:buNone/>
            </a:pPr>
            <a:endParaRPr lang="en-GB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C6BF2E-3E4F-4B44-9AB7-7782F5E6277D}"/>
              </a:ext>
            </a:extLst>
          </p:cNvPr>
          <p:cNvSpPr/>
          <p:nvPr/>
        </p:nvSpPr>
        <p:spPr>
          <a:xfrm>
            <a:off x="4655840" y="5370805"/>
            <a:ext cx="30895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[1] Chapter 14.15</a:t>
            </a:r>
            <a:endParaRPr lang="en-US" sz="2000" dirty="0"/>
          </a:p>
        </p:txBody>
      </p:sp>
      <p:pic>
        <p:nvPicPr>
          <p:cNvPr id="1026" name="Picture 2" descr="Cryptography and Network Security: Principles and Practice, 8th Edition">
            <a:extLst>
              <a:ext uri="{FF2B5EF4-FFF2-40B4-BE49-F238E27FC236}">
                <a16:creationId xmlns:a16="http://schemas.microsoft.com/office/drawing/2014/main" id="{3254D2E9-76A3-4B06-8D21-629FA2C00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801" y="1727986"/>
            <a:ext cx="2665463" cy="347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6270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51584" y="44625"/>
            <a:ext cx="7632848" cy="792163"/>
          </a:xfrm>
        </p:spPr>
        <p:txBody>
          <a:bodyPr/>
          <a:lstStyle/>
          <a:p>
            <a:pPr eaLnBrk="1" hangingPunct="1"/>
            <a:r>
              <a:rPr lang="en-US"/>
              <a:t>Network secure protocols</a:t>
            </a:r>
            <a:endParaRPr lang="en-GB" altLang="en-US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99456" y="908720"/>
            <a:ext cx="9577064" cy="5242883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 dirty="0"/>
              <a:t>Authentication</a:t>
            </a:r>
          </a:p>
          <a:p>
            <a:pPr lvl="1" eaLnBrk="1" hangingPunct="1">
              <a:spcBef>
                <a:spcPct val="25000"/>
              </a:spcBef>
            </a:pPr>
            <a:r>
              <a:rPr lang="en-US"/>
              <a:t>Public key (Certificate) approach</a:t>
            </a:r>
          </a:p>
          <a:p>
            <a:pPr lvl="1" eaLnBrk="1" hangingPunct="1">
              <a:spcBef>
                <a:spcPct val="25000"/>
              </a:spcBef>
            </a:pPr>
            <a:r>
              <a:rPr lang="en-US"/>
              <a:t>Prior secret-shared approach</a:t>
            </a:r>
          </a:p>
          <a:p>
            <a:pPr eaLnBrk="1" hangingPunct="1">
              <a:spcBef>
                <a:spcPct val="25000"/>
              </a:spcBef>
            </a:pPr>
            <a:r>
              <a:rPr lang="en-US"/>
              <a:t>Agreements of cryptographic algorithm</a:t>
            </a:r>
            <a:endParaRPr lang="en-US" dirty="0"/>
          </a:p>
          <a:p>
            <a:pPr marL="514350" indent="-457200" eaLnBrk="1" hangingPunct="1">
              <a:spcBef>
                <a:spcPct val="25000"/>
              </a:spcBef>
            </a:pPr>
            <a:r>
              <a:rPr lang="en-US">
                <a:solidFill>
                  <a:schemeClr val="tx2"/>
                </a:solidFill>
              </a:rPr>
              <a:t>Key agreement</a:t>
            </a:r>
          </a:p>
          <a:p>
            <a:pPr marL="914400" lvl="1" indent="-457200" eaLnBrk="1" hangingPunct="1">
              <a:spcBef>
                <a:spcPct val="25000"/>
              </a:spcBef>
            </a:pPr>
            <a:r>
              <a:rPr lang="en-US">
                <a:solidFill>
                  <a:schemeClr val="tx2"/>
                </a:solidFill>
              </a:rPr>
              <a:t>Diffie-hellman key exchange + an other factor</a:t>
            </a:r>
          </a:p>
          <a:p>
            <a:pPr marL="514350" indent="-457200" eaLnBrk="1" hangingPunct="1">
              <a:spcBef>
                <a:spcPct val="25000"/>
              </a:spcBef>
            </a:pPr>
            <a:r>
              <a:rPr lang="en-US"/>
              <a:t>Deployment</a:t>
            </a:r>
          </a:p>
          <a:p>
            <a:pPr marL="914400" lvl="1" indent="-457200" eaLnBrk="1" hangingPunct="1">
              <a:spcBef>
                <a:spcPct val="25000"/>
              </a:spcBef>
            </a:pPr>
            <a:r>
              <a:rPr lang="en-US"/>
              <a:t>Chosent layers to implement</a:t>
            </a:r>
          </a:p>
          <a:p>
            <a:pPr marL="914400" lvl="1" indent="-457200" eaLnBrk="1" hangingPunct="1">
              <a:spcBef>
                <a:spcPct val="25000"/>
              </a:spcBef>
            </a:pPr>
            <a:r>
              <a:rPr lang="en-US"/>
              <a:t>Chosen cipher to encrypt exchange data</a:t>
            </a:r>
          </a:p>
          <a:p>
            <a:pPr marL="514350" indent="-457200" eaLnBrk="1" hangingPunct="1">
              <a:spcBef>
                <a:spcPct val="25000"/>
              </a:spcBef>
            </a:pPr>
            <a:r>
              <a:rPr lang="en-US"/>
              <a:t>Some example secure protocols</a:t>
            </a:r>
          </a:p>
          <a:p>
            <a:pPr marL="57150" indent="0" eaLnBrk="1" hangingPunct="1">
              <a:spcBef>
                <a:spcPct val="250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0926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>
            <a:extLst>
              <a:ext uri="{FF2B5EF4-FFF2-40B4-BE49-F238E27FC236}">
                <a16:creationId xmlns:a16="http://schemas.microsoft.com/office/drawing/2014/main" id="{6DF9F6C9-E3A4-4925-8D9F-B59F281B446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43372" y="1124744"/>
            <a:ext cx="11305256" cy="4325938"/>
          </a:xfrm>
        </p:spPr>
        <p:txBody>
          <a:bodyPr/>
          <a:lstStyle/>
          <a:p>
            <a:pPr eaLnBrk="1" hangingPunct="1">
              <a:buClr>
                <a:srgbClr val="9E9EFF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zh-CN" sz="2600" b="1" dirty="0">
                <a:ea typeface="宋体" panose="02010600030101010101" pitchFamily="2" charset="-122"/>
              </a:rPr>
              <a:t>Encryption</a:t>
            </a:r>
            <a:r>
              <a:rPr lang="en-GB" altLang="zh-CN" sz="2600" dirty="0">
                <a:ea typeface="宋体" panose="02010600030101010101" pitchFamily="2" charset="-122"/>
              </a:rPr>
              <a:t> and </a:t>
            </a:r>
            <a:r>
              <a:rPr lang="en-GB" altLang="zh-CN" sz="2600" b="1" dirty="0">
                <a:ea typeface="宋体" panose="02010600030101010101" pitchFamily="2" charset="-122"/>
              </a:rPr>
              <a:t>authentication</a:t>
            </a:r>
            <a:r>
              <a:rPr lang="en-GB" altLang="zh-CN" sz="2600" dirty="0">
                <a:ea typeface="宋体" panose="02010600030101010101" pitchFamily="2" charset="-122"/>
              </a:rPr>
              <a:t> algorithms are building blocks of secure network protocols</a:t>
            </a:r>
          </a:p>
          <a:p>
            <a:pPr eaLnBrk="1" hangingPunct="1">
              <a:buClr>
                <a:srgbClr val="9E9EFF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GB" altLang="zh-CN" sz="2600" dirty="0">
              <a:ea typeface="宋体" panose="02010600030101010101" pitchFamily="2" charset="-122"/>
            </a:endParaRPr>
          </a:p>
          <a:p>
            <a:pPr lvl="1" eaLnBrk="1" hangingPunct="1">
              <a:buClr>
                <a:srgbClr val="9E9EFF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zh-CN" sz="2200" dirty="0">
                <a:ea typeface="宋体" panose="02010600030101010101" pitchFamily="2" charset="-122"/>
              </a:rPr>
              <a:t>Deploying cryptographic algorithms at different layers have different security effects</a:t>
            </a:r>
          </a:p>
          <a:p>
            <a:pPr lvl="1" eaLnBrk="1" hangingPunct="1">
              <a:buClr>
                <a:srgbClr val="9E9EFF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GB" altLang="zh-CN" sz="2200" dirty="0">
              <a:ea typeface="宋体" panose="02010600030101010101" pitchFamily="2" charset="-122"/>
            </a:endParaRPr>
          </a:p>
          <a:p>
            <a:pPr lvl="1" eaLnBrk="1" hangingPunct="1">
              <a:buClr>
                <a:srgbClr val="9E9EFF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zh-CN" sz="2200" dirty="0">
                <a:ea typeface="宋体" panose="02010600030101010101" pitchFamily="2" charset="-122"/>
              </a:rPr>
              <a:t>Where should we put the security protocol in the </a:t>
            </a:r>
            <a:r>
              <a:rPr lang="en-GB" altLang="zh-CN" sz="2200">
                <a:ea typeface="宋体" panose="02010600030101010101" pitchFamily="2" charset="-122"/>
              </a:rPr>
              <a:t>network architecture</a:t>
            </a:r>
            <a:r>
              <a:rPr lang="en-GB" altLang="zh-CN" sz="2200" dirty="0">
                <a:ea typeface="宋体" panose="02010600030101010101" pitchFamily="2" charset="-122"/>
              </a:rPr>
              <a:t>?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8335341-78DA-427D-B80E-C99FCEAE99F0}"/>
              </a:ext>
            </a:extLst>
          </p:cNvPr>
          <p:cNvSpPr txBox="1">
            <a:spLocks noChangeArrowheads="1"/>
          </p:cNvSpPr>
          <p:nvPr/>
        </p:nvSpPr>
        <p:spPr>
          <a:xfrm>
            <a:off x="1559496" y="0"/>
            <a:ext cx="7992888" cy="7921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kern="0">
                <a:solidFill>
                  <a:schemeClr val="tx1"/>
                </a:solidFill>
              </a:rPr>
              <a:t>Deployment network secure protocols</a:t>
            </a:r>
            <a:endParaRPr lang="en-GB" altLang="en-US" sz="36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3407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1DE64236-EFCF-46B9-A6F7-988896F760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9516" y="44625"/>
            <a:ext cx="8928484" cy="792163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Deployment network secure protocols</a:t>
            </a:r>
            <a:endParaRPr lang="en-GB" altLang="en-US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5CF46A-3922-4C8D-9940-A9D5F693C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616" y="1196752"/>
            <a:ext cx="714178" cy="8817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A66CAE-0F4E-4774-A756-46F1F995AF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56" y="1196753"/>
            <a:ext cx="804134" cy="92666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63C60D-C383-4234-972E-DD939496D137}"/>
              </a:ext>
            </a:extLst>
          </p:cNvPr>
          <p:cNvCxnSpPr>
            <a:cxnSpLocks/>
          </p:cNvCxnSpPr>
          <p:nvPr/>
        </p:nvCxnSpPr>
        <p:spPr bwMode="auto">
          <a:xfrm>
            <a:off x="3719736" y="1606317"/>
            <a:ext cx="4680520" cy="312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D5CFC19-69A6-426B-B6A0-7D4B28DB979F}"/>
              </a:ext>
            </a:extLst>
          </p:cNvPr>
          <p:cNvSpPr txBox="1"/>
          <p:nvPr/>
        </p:nvSpPr>
        <p:spPr>
          <a:xfrm>
            <a:off x="3300508" y="1897705"/>
            <a:ext cx="5315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How to establish secure protocol?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B3212-4B93-4CD0-9053-B964E23FF970}"/>
              </a:ext>
            </a:extLst>
          </p:cNvPr>
          <p:cNvSpPr txBox="1"/>
          <p:nvPr/>
        </p:nvSpPr>
        <p:spPr>
          <a:xfrm>
            <a:off x="2351585" y="2439590"/>
            <a:ext cx="522450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Authentication?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Key agreement 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Chosen cipher for exchage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14DC45-2148-4B79-89D3-7090880BDC54}"/>
              </a:ext>
            </a:extLst>
          </p:cNvPr>
          <p:cNvSpPr txBox="1"/>
          <p:nvPr/>
        </p:nvSpPr>
        <p:spPr>
          <a:xfrm>
            <a:off x="5663954" y="4005064"/>
            <a:ext cx="3977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AES-128-CBC, SHA256,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D288A1-DD0E-44CA-99BB-DFC7E6E5AF87}"/>
              </a:ext>
            </a:extLst>
          </p:cNvPr>
          <p:cNvSpPr txBox="1"/>
          <p:nvPr/>
        </p:nvSpPr>
        <p:spPr>
          <a:xfrm>
            <a:off x="5663952" y="4484243"/>
            <a:ext cx="4826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AES-256-GCM, SHA3-512, … </a:t>
            </a:r>
          </a:p>
        </p:txBody>
      </p:sp>
    </p:spTree>
    <p:extLst>
      <p:ext uri="{BB962C8B-B14F-4D97-AF65-F5344CB8AC3E}">
        <p14:creationId xmlns:p14="http://schemas.microsoft.com/office/powerpoint/2010/main" val="10023298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3E399ED0-E52B-45CD-AFB7-39E2289041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9576" y="908721"/>
            <a:ext cx="7560840" cy="792163"/>
          </a:xfrm>
        </p:spPr>
        <p:txBody>
          <a:bodyPr/>
          <a:lstStyle/>
          <a:p>
            <a:pPr eaLnBrk="1" hangingPunct="1"/>
            <a:r>
              <a:rPr lang="en-US" altLang="en-US" sz="3600"/>
              <a:t>Where should we deploy the secure protocol? </a:t>
            </a:r>
            <a:endParaRPr lang="en-US" alt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8304B0-CEA3-4E48-859C-B042DEC48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528" y="1772816"/>
            <a:ext cx="8763000" cy="4800600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7D435D5C-675A-4FE7-8A43-EFC8EE0BE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5754" y="0"/>
            <a:ext cx="8928484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kern="0">
                <a:solidFill>
                  <a:schemeClr val="tx1"/>
                </a:solidFill>
              </a:rPr>
              <a:t>Deployment network secure protocols</a:t>
            </a:r>
            <a:endParaRPr lang="en-GB" altLang="en-US" kern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>
            <a:extLst>
              <a:ext uri="{FF2B5EF4-FFF2-40B4-BE49-F238E27FC236}">
                <a16:creationId xmlns:a16="http://schemas.microsoft.com/office/drawing/2014/main" id="{B3991F9E-56F4-42EC-819C-416E10BE4EF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55199" y="2090274"/>
            <a:ext cx="4014788" cy="3546475"/>
          </a:xfrm>
        </p:spPr>
        <p:txBody>
          <a:bodyPr/>
          <a:lstStyle/>
          <a:p>
            <a:pPr eaLnBrk="1" hangingPunct="1">
              <a:buClr>
                <a:srgbClr val="9E9EFF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</a:tabLst>
            </a:pPr>
            <a:r>
              <a:rPr lang="en-GB" altLang="zh-CN" sz="2700" dirty="0">
                <a:ea typeface="宋体" panose="02010600030101010101" pitchFamily="2" charset="-122"/>
              </a:rPr>
              <a:t>Application</a:t>
            </a:r>
          </a:p>
          <a:p>
            <a:pPr lvl="1" eaLnBrk="1" hangingPunct="1">
              <a:buClr>
                <a:srgbClr val="9E9EFF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</a:tabLst>
            </a:pPr>
            <a:r>
              <a:rPr lang="en-GB" altLang="zh-CN" sz="2400" dirty="0">
                <a:ea typeface="宋体" panose="02010600030101010101" pitchFamily="2" charset="-122"/>
              </a:rPr>
              <a:t>Web, Email</a:t>
            </a:r>
          </a:p>
          <a:p>
            <a:pPr eaLnBrk="1" hangingPunct="1">
              <a:buClr>
                <a:srgbClr val="9E9EFF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</a:tabLst>
            </a:pPr>
            <a:r>
              <a:rPr lang="en-GB" altLang="zh-CN" sz="2700" dirty="0">
                <a:ea typeface="宋体" panose="02010600030101010101" pitchFamily="2" charset="-122"/>
              </a:rPr>
              <a:t>Transport Layer </a:t>
            </a:r>
          </a:p>
          <a:p>
            <a:pPr lvl="1" eaLnBrk="1" hangingPunct="1">
              <a:buClr>
                <a:srgbClr val="9E9EFF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</a:tabLst>
            </a:pPr>
            <a:r>
              <a:rPr lang="en-GB" altLang="zh-CN" sz="2400" dirty="0">
                <a:ea typeface="宋体" panose="02010600030101010101" pitchFamily="2" charset="-122"/>
              </a:rPr>
              <a:t>TCP, UDP</a:t>
            </a:r>
          </a:p>
          <a:p>
            <a:pPr eaLnBrk="1" hangingPunct="1">
              <a:buClr>
                <a:srgbClr val="9E9EFF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</a:tabLst>
            </a:pPr>
            <a:r>
              <a:rPr lang="en-GB" altLang="zh-CN" sz="2700" dirty="0">
                <a:ea typeface="宋体" panose="02010600030101010101" pitchFamily="2" charset="-122"/>
              </a:rPr>
              <a:t>Network Layer</a:t>
            </a:r>
          </a:p>
          <a:p>
            <a:pPr lvl="1" eaLnBrk="1" hangingPunct="1">
              <a:buClr>
                <a:srgbClr val="9E9EFF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</a:tabLst>
            </a:pPr>
            <a:r>
              <a:rPr lang="en-GB" altLang="zh-CN" sz="2400" dirty="0">
                <a:ea typeface="宋体" panose="02010600030101010101" pitchFamily="2" charset="-122"/>
              </a:rPr>
              <a:t>IP</a:t>
            </a:r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6AE3F88A-DAED-4517-9ADA-5EDDB04683B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96014" y="1988841"/>
            <a:ext cx="4014787" cy="4061123"/>
          </a:xfrm>
        </p:spPr>
        <p:txBody>
          <a:bodyPr/>
          <a:lstStyle/>
          <a:p>
            <a:pPr eaLnBrk="1" hangingPunct="1">
              <a:buClr>
                <a:srgbClr val="9E9EFF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</a:tabLst>
            </a:pPr>
            <a:r>
              <a:rPr lang="en-GB" altLang="zh-CN" sz="2700" dirty="0">
                <a:ea typeface="宋体" panose="02010600030101010101" pitchFamily="2" charset="-122"/>
              </a:rPr>
              <a:t>Data Link Layer</a:t>
            </a:r>
          </a:p>
          <a:p>
            <a:pPr lvl="1" eaLnBrk="1" hangingPunct="1">
              <a:buClr>
                <a:srgbClr val="9E9EFF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</a:tabLst>
            </a:pPr>
            <a:r>
              <a:rPr lang="en-GB" altLang="zh-CN" sz="2400" dirty="0">
                <a:ea typeface="宋体" panose="02010600030101010101" pitchFamily="2" charset="-122"/>
              </a:rPr>
              <a:t>Ethernet, 802.11</a:t>
            </a:r>
          </a:p>
          <a:p>
            <a:pPr eaLnBrk="1" hangingPunct="1">
              <a:buClr>
                <a:srgbClr val="9E9EFF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</a:tabLst>
            </a:pPr>
            <a:r>
              <a:rPr lang="en-GB" altLang="zh-CN" sz="2700" dirty="0">
                <a:ea typeface="宋体" panose="02010600030101010101" pitchFamily="2" charset="-122"/>
              </a:rPr>
              <a:t>Physical Layer</a:t>
            </a:r>
          </a:p>
        </p:txBody>
      </p:sp>
      <p:sp>
        <p:nvSpPr>
          <p:cNvPr id="7174" name="Text Box 4">
            <a:extLst>
              <a:ext uri="{FF2B5EF4-FFF2-40B4-BE49-F238E27FC236}">
                <a16:creationId xmlns:a16="http://schemas.microsoft.com/office/drawing/2014/main" id="{E00CCCB4-986D-4F8A-9641-F5678AA2F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1" y="1221252"/>
            <a:ext cx="31400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655638" algn="l"/>
                <a:tab pos="1312863" algn="l"/>
                <a:tab pos="1968500" algn="l"/>
                <a:tab pos="2625725" algn="l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655638" algn="l"/>
                <a:tab pos="1312863" algn="l"/>
                <a:tab pos="1968500" algn="l"/>
                <a:tab pos="2625725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tabLst>
                <a:tab pos="655638" algn="l"/>
                <a:tab pos="1312863" algn="l"/>
                <a:tab pos="1968500" algn="l"/>
                <a:tab pos="2625725" algn="l"/>
              </a:tabLst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900" dirty="0">
                <a:solidFill>
                  <a:srgbClr val="000000"/>
                </a:solidFill>
                <a:cs typeface="DejaVu Sans" panose="020B0603030804020204" pitchFamily="34" charset="0"/>
              </a:rPr>
              <a:t>Logical (Software)</a:t>
            </a:r>
            <a:r>
              <a:rPr lang="ar-SA" altLang="zh-CN" sz="2900" dirty="0">
                <a:solidFill>
                  <a:srgbClr val="000000"/>
                </a:solidFill>
                <a:cs typeface="DejaVu Sans" panose="020B0603030804020204" pitchFamily="34" charset="0"/>
              </a:rPr>
              <a:t>‏</a:t>
            </a:r>
            <a:endParaRPr lang="en-GB" altLang="zh-CN" sz="2900" dirty="0">
              <a:solidFill>
                <a:srgbClr val="000000"/>
              </a:solidFill>
              <a:cs typeface="DejaVu Sans" panose="020B0603030804020204" pitchFamily="34" charset="0"/>
            </a:endParaRPr>
          </a:p>
        </p:txBody>
      </p:sp>
      <p:sp>
        <p:nvSpPr>
          <p:cNvPr id="7175" name="Text Box 5">
            <a:extLst>
              <a:ext uri="{FF2B5EF4-FFF2-40B4-BE49-F238E27FC236}">
                <a16:creationId xmlns:a16="http://schemas.microsoft.com/office/drawing/2014/main" id="{ACB084DC-43D4-42AA-AAB2-27006E0E0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9363" y="1305952"/>
            <a:ext cx="34893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</a:tabLst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900">
                <a:solidFill>
                  <a:srgbClr val="000000"/>
                </a:solidFill>
                <a:cs typeface="DejaVu Sans" panose="020B0603030804020204" pitchFamily="34" charset="0"/>
              </a:rPr>
              <a:t>Physical (Hardware)</a:t>
            </a:r>
            <a:r>
              <a:rPr lang="ar-SA" altLang="zh-CN" sz="2900">
                <a:solidFill>
                  <a:srgbClr val="000000"/>
                </a:solidFill>
                <a:cs typeface="DejaVu Sans" panose="020B0603030804020204" pitchFamily="34" charset="0"/>
              </a:rPr>
              <a:t>‏</a:t>
            </a:r>
            <a:endParaRPr lang="en-GB" altLang="zh-CN" sz="2900">
              <a:solidFill>
                <a:srgbClr val="000000"/>
              </a:solidFill>
              <a:cs typeface="DejaVu Sans" panose="020B0603030804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914FCA6-BDDA-4894-BAF5-A0C035123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516" y="44625"/>
            <a:ext cx="8928484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kern="0">
                <a:solidFill>
                  <a:schemeClr val="tx1"/>
                </a:solidFill>
              </a:rPr>
              <a:t>Deployment network secure protocols</a:t>
            </a:r>
            <a:endParaRPr lang="en-GB" altLang="en-US" kern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1461D3-2FCA-444D-96EC-8D96A8748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796" y="980728"/>
            <a:ext cx="6158204" cy="55444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33CA0D-1F5B-4B90-A775-90CE768D05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5562600"/>
            <a:ext cx="4267200" cy="4946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9E3D91-4F0B-4D54-8DF6-13FDF1D77C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5117" y="5600032"/>
            <a:ext cx="1281112" cy="457200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EE870310-75B1-41C4-BECF-F95EFAF7A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758" y="-28935"/>
            <a:ext cx="8928484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kern="0">
                <a:solidFill>
                  <a:schemeClr val="tx1"/>
                </a:solidFill>
              </a:rPr>
              <a:t>Deployment network secure protocols</a:t>
            </a:r>
            <a:endParaRPr lang="en-GB" altLang="en-US" kern="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35EC7A-EDA5-49D3-BA09-807D5D5AC44A}"/>
              </a:ext>
            </a:extLst>
          </p:cNvPr>
          <p:cNvSpPr/>
          <p:nvPr/>
        </p:nvSpPr>
        <p:spPr>
          <a:xfrm>
            <a:off x="1199456" y="980729"/>
            <a:ext cx="601216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>
              <a:buClr>
                <a:srgbClr val="9E9EFF"/>
              </a:buClr>
            </a:pPr>
            <a:r>
              <a:rPr lang="en-US" altLang="zh-CN" sz="2200">
                <a:ea typeface="宋体" panose="02010600030101010101" pitchFamily="2" charset="-122"/>
              </a:rPr>
              <a:t>PGP and S/MIME  Email Security Protocols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4C5951-B450-411F-BA67-7A9B3EE4F6B4}"/>
              </a:ext>
            </a:extLst>
          </p:cNvPr>
          <p:cNvSpPr/>
          <p:nvPr/>
        </p:nvSpPr>
        <p:spPr>
          <a:xfrm>
            <a:off x="3024580" y="1346393"/>
            <a:ext cx="396454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eaLnBrk="1" hangingPunct="1">
              <a:buClr>
                <a:srgbClr val="9E9EFF"/>
              </a:buClr>
            </a:pPr>
            <a:r>
              <a:rPr lang="en-US" altLang="zh-CN" sz="2600">
                <a:ea typeface="宋体" panose="02010600030101010101" pitchFamily="2" charset="-122"/>
              </a:rPr>
              <a:t>SSL/TLS, SSH protocol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85E272-36C2-43AD-96C9-5804A3BDF7F0}"/>
              </a:ext>
            </a:extLst>
          </p:cNvPr>
          <p:cNvSpPr/>
          <p:nvPr/>
        </p:nvSpPr>
        <p:spPr>
          <a:xfrm>
            <a:off x="2856492" y="3263274"/>
            <a:ext cx="358341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eaLnBrk="1" hangingPunct="1">
              <a:buClr>
                <a:srgbClr val="9E9EFF"/>
              </a:buClr>
            </a:pPr>
            <a:r>
              <a:rPr lang="en-US" altLang="zh-CN" sz="2600">
                <a:ea typeface="宋体" panose="02010600030101010101" pitchFamily="2" charset="-122"/>
              </a:rPr>
              <a:t>Ipsec, VPN protocols 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5806AB8-7253-4FFA-BD90-6E8653F51942}"/>
              </a:ext>
            </a:extLst>
          </p:cNvPr>
          <p:cNvSpPr/>
          <p:nvPr/>
        </p:nvSpPr>
        <p:spPr bwMode="auto">
          <a:xfrm rot="10982860">
            <a:off x="6551425" y="3426612"/>
            <a:ext cx="418374" cy="31545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CC98C00-2120-4F40-B95E-12A6FD5665FB}"/>
              </a:ext>
            </a:extLst>
          </p:cNvPr>
          <p:cNvSpPr/>
          <p:nvPr/>
        </p:nvSpPr>
        <p:spPr bwMode="auto">
          <a:xfrm rot="10982860">
            <a:off x="6767209" y="1004551"/>
            <a:ext cx="234886" cy="41899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9927213-0C01-40A6-9A58-FA0C8F9A31BB}"/>
              </a:ext>
            </a:extLst>
          </p:cNvPr>
          <p:cNvSpPr/>
          <p:nvPr/>
        </p:nvSpPr>
        <p:spPr bwMode="auto">
          <a:xfrm rot="10982860">
            <a:off x="6892743" y="1486346"/>
            <a:ext cx="418374" cy="31545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08F5B13-43C6-4435-9864-157A1A450ED0}"/>
              </a:ext>
            </a:extLst>
          </p:cNvPr>
          <p:cNvSpPr/>
          <p:nvPr/>
        </p:nvSpPr>
        <p:spPr bwMode="auto">
          <a:xfrm rot="10982860">
            <a:off x="6447997" y="4511019"/>
            <a:ext cx="418374" cy="31545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EE65D3-BE0A-4293-A7BF-2A89A7675646}"/>
              </a:ext>
            </a:extLst>
          </p:cNvPr>
          <p:cNvSpPr txBox="1"/>
          <p:nvPr/>
        </p:nvSpPr>
        <p:spPr>
          <a:xfrm>
            <a:off x="2092746" y="4480941"/>
            <a:ext cx="435247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/>
              <a:t>WEB, WPA, WPA2, WPA 2 …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1">
            <a:extLst>
              <a:ext uri="{FF2B5EF4-FFF2-40B4-BE49-F238E27FC236}">
                <a16:creationId xmlns:a16="http://schemas.microsoft.com/office/drawing/2014/main" id="{5C88582E-C0C0-474F-BA92-6C7E22DA8E5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03512" y="-182887"/>
            <a:ext cx="7542213" cy="955775"/>
          </a:xfrm>
        </p:spPr>
        <p:txBody>
          <a:bodyPr anchor="ctr"/>
          <a:lstStyle/>
          <a:p>
            <a:pPr eaLnBrk="1" hangingPunct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zh-CN" sz="3600" dirty="0">
                <a:ea typeface="宋体" panose="02010600030101010101" pitchFamily="2" charset="-122"/>
              </a:rPr>
              <a:t>What Are the Pros and Cons?</a:t>
            </a: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268FE7E3-96B4-4528-ABD3-8F6089AA78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23393" y="1052737"/>
            <a:ext cx="9716542" cy="5032375"/>
          </a:xfrm>
        </p:spPr>
        <p:txBody>
          <a:bodyPr/>
          <a:lstStyle/>
          <a:p>
            <a:pPr eaLnBrk="1" hangingPunct="1">
              <a:buClr>
                <a:srgbClr val="9E9EFF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zh-CN" b="1" dirty="0">
                <a:ea typeface="宋体" panose="02010600030101010101" pitchFamily="2" charset="-122"/>
              </a:rPr>
              <a:t>Application Layer</a:t>
            </a:r>
          </a:p>
          <a:p>
            <a:pPr lvl="1" eaLnBrk="1" hangingPunct="1">
              <a:buClr>
                <a:srgbClr val="9E9EFF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Provides end-to-end security protection</a:t>
            </a:r>
          </a:p>
          <a:p>
            <a:pPr lvl="1" eaLnBrk="1" hangingPunct="1">
              <a:buClr>
                <a:srgbClr val="9E9EFF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zh-CN">
                <a:ea typeface="宋体" panose="02010600030101010101" pitchFamily="2" charset="-122"/>
              </a:rPr>
              <a:t>Intermediate nodes need not to </a:t>
            </a:r>
            <a:r>
              <a:rPr lang="en-GB" altLang="zh-CN" dirty="0">
                <a:ea typeface="宋体" panose="02010600030101010101" pitchFamily="2" charset="-122"/>
              </a:rPr>
              <a:t>decrypt data or check for signatures</a:t>
            </a:r>
          </a:p>
          <a:p>
            <a:pPr lvl="1" eaLnBrk="1" hangingPunct="1">
              <a:buClr>
                <a:srgbClr val="9E9EFF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Attackers may analyse traffic and modify headers</a:t>
            </a:r>
          </a:p>
          <a:p>
            <a:pPr eaLnBrk="1" hangingPunct="1">
              <a:buClr>
                <a:srgbClr val="9E9EFF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zh-CN" b="1" dirty="0">
                <a:ea typeface="宋体" panose="02010600030101010101" pitchFamily="2" charset="-122"/>
              </a:rPr>
              <a:t>Transport Layer</a:t>
            </a:r>
          </a:p>
          <a:p>
            <a:pPr lvl="1" eaLnBrk="1" hangingPunct="1">
              <a:buClr>
                <a:srgbClr val="9E9EFF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Provides security protections for </a:t>
            </a:r>
            <a:r>
              <a:rPr lang="en-GB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TCP packets</a:t>
            </a:r>
          </a:p>
          <a:p>
            <a:pPr lvl="1" eaLnBrk="1" hangingPunct="1">
              <a:buClr>
                <a:srgbClr val="9E9EFF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No need to modify any application programs</a:t>
            </a:r>
          </a:p>
          <a:p>
            <a:pPr lvl="1" eaLnBrk="1" hangingPunct="1">
              <a:buClr>
                <a:srgbClr val="9E9EFF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Attackers may analyse traffic via IP headers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>
            <a:extLst>
              <a:ext uri="{FF2B5EF4-FFF2-40B4-BE49-F238E27FC236}">
                <a16:creationId xmlns:a16="http://schemas.microsoft.com/office/drawing/2014/main" id="{6A3C1C6E-6931-4418-9894-0002DA01CE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3392" y="1052736"/>
            <a:ext cx="9587408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9E9EFF"/>
              </a:buClr>
            </a:pPr>
            <a:r>
              <a:rPr lang="en-GB" altLang="zh-CN" b="1" dirty="0">
                <a:ea typeface="宋体" panose="02010600030101010101" pitchFamily="2" charset="-122"/>
              </a:rPr>
              <a:t>Network Layer</a:t>
            </a:r>
          </a:p>
          <a:p>
            <a:pPr lvl="1" eaLnBrk="1" hangingPunct="1">
              <a:lnSpc>
                <a:spcPct val="90000"/>
              </a:lnSpc>
              <a:buClr>
                <a:srgbClr val="9E9EFF"/>
              </a:buClr>
            </a:pPr>
            <a:r>
              <a:rPr lang="en-GB" altLang="zh-CN">
                <a:ea typeface="宋体" panose="02010600030101010101" pitchFamily="2" charset="-122"/>
              </a:rPr>
              <a:t>Provides node-to-node </a:t>
            </a:r>
            <a:r>
              <a:rPr lang="en-GB" altLang="zh-CN" dirty="0">
                <a:ea typeface="宋体" panose="02010600030101010101" pitchFamily="2" charset="-122"/>
              </a:rPr>
              <a:t>security protection</a:t>
            </a:r>
          </a:p>
          <a:p>
            <a:pPr lvl="2" eaLnBrk="1" hangingPunct="1">
              <a:lnSpc>
                <a:spcPct val="90000"/>
              </a:lnSpc>
              <a:buClr>
                <a:srgbClr val="9E9EFF"/>
              </a:buClr>
            </a:pPr>
            <a:r>
              <a:rPr lang="en-GB" altLang="zh-CN" dirty="0">
                <a:ea typeface="宋体" panose="02010600030101010101" pitchFamily="2" charset="-122"/>
              </a:rPr>
              <a:t>Transport mode: Encrypt payload only</a:t>
            </a:r>
          </a:p>
          <a:p>
            <a:pPr lvl="2" eaLnBrk="1" hangingPunct="1">
              <a:lnSpc>
                <a:spcPct val="90000"/>
              </a:lnSpc>
              <a:buClr>
                <a:srgbClr val="9E9EFF"/>
              </a:buClr>
            </a:pPr>
            <a:r>
              <a:rPr lang="en-GB" altLang="zh-CN" dirty="0">
                <a:ea typeface="宋体" panose="02010600030101010101" pitchFamily="2" charset="-122"/>
              </a:rPr>
              <a:t>Tunnel mode: Encrypt both header &amp; payload; need a gateway</a:t>
            </a:r>
          </a:p>
          <a:p>
            <a:pPr lvl="1" eaLnBrk="1" hangingPunct="1">
              <a:lnSpc>
                <a:spcPct val="90000"/>
              </a:lnSpc>
              <a:buClr>
                <a:srgbClr val="9E9EFF"/>
              </a:buClr>
            </a:pPr>
            <a:r>
              <a:rPr lang="en-GB" altLang="zh-CN" dirty="0">
                <a:ea typeface="宋体" panose="02010600030101010101" pitchFamily="2" charset="-122"/>
              </a:rPr>
              <a:t>No need to modify any application programs</a:t>
            </a:r>
          </a:p>
          <a:p>
            <a:pPr eaLnBrk="1" hangingPunct="1">
              <a:lnSpc>
                <a:spcPct val="90000"/>
              </a:lnSpc>
              <a:buClr>
                <a:srgbClr val="9E9EFF"/>
              </a:buClr>
            </a:pPr>
            <a:r>
              <a:rPr lang="en-US" altLang="zh-CN" b="1" dirty="0">
                <a:ea typeface="宋体" panose="02010600030101010101" pitchFamily="2" charset="-122"/>
              </a:rPr>
              <a:t>Data-link Layer</a:t>
            </a:r>
          </a:p>
          <a:p>
            <a:pPr lvl="1" eaLnBrk="1" hangingPunct="1">
              <a:lnSpc>
                <a:spcPct val="90000"/>
              </a:lnSpc>
              <a:buClr>
                <a:srgbClr val="9E9EFF"/>
              </a:buClr>
            </a:pPr>
            <a:r>
              <a:rPr lang="en-US" altLang="zh-CN" dirty="0">
                <a:ea typeface="宋体" panose="02010600030101010101" pitchFamily="2" charset="-122"/>
              </a:rPr>
              <a:t>Provides security protections for frames</a:t>
            </a:r>
          </a:p>
          <a:p>
            <a:pPr lvl="1" eaLnBrk="1" hangingPunct="1">
              <a:lnSpc>
                <a:spcPct val="90000"/>
              </a:lnSpc>
              <a:buClr>
                <a:srgbClr val="9E9EFF"/>
              </a:buClr>
            </a:pPr>
            <a:r>
              <a:rPr lang="en-US" altLang="zh-CN" dirty="0">
                <a:ea typeface="宋体" panose="02010600030101010101" pitchFamily="2" charset="-122"/>
              </a:rPr>
              <a:t>No need to modify any application programs</a:t>
            </a:r>
          </a:p>
          <a:p>
            <a:pPr lvl="1" eaLnBrk="1" hangingPunct="1">
              <a:lnSpc>
                <a:spcPct val="90000"/>
              </a:lnSpc>
              <a:buClr>
                <a:srgbClr val="9E9EFF"/>
              </a:buClr>
            </a:pPr>
            <a:r>
              <a:rPr lang="en-US" altLang="zh-CN" dirty="0">
                <a:ea typeface="宋体" panose="02010600030101010101" pitchFamily="2" charset="-122"/>
              </a:rPr>
              <a:t>Traffic analysis would not yield much info</a:t>
            </a:r>
            <a:endParaRPr lang="en-GB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0AE23D2-99CF-4C2D-82F4-F84767536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456" y="-171400"/>
            <a:ext cx="7542213" cy="10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zh-CN" sz="3600" kern="0" dirty="0">
                <a:ea typeface="宋体" panose="02010600030101010101" pitchFamily="2" charset="-122"/>
              </a:rPr>
              <a:t>What Are the Pros and Cons?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>
            <a:extLst>
              <a:ext uri="{FF2B5EF4-FFF2-40B4-BE49-F238E27FC236}">
                <a16:creationId xmlns:a16="http://schemas.microsoft.com/office/drawing/2014/main" id="{4B187F3D-691F-477A-9A15-DA58CC9AFD8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altLang="zh-CN" sz="3600">
                <a:ea typeface="宋体" panose="02010600030101010101" pitchFamily="2" charset="-122"/>
              </a:rPr>
              <a:t>SSH protocol</a:t>
            </a:r>
          </a:p>
        </p:txBody>
      </p:sp>
      <p:sp>
        <p:nvSpPr>
          <p:cNvPr id="61444" name="Rectangle 5">
            <a:extLst>
              <a:ext uri="{FF2B5EF4-FFF2-40B4-BE49-F238E27FC236}">
                <a16:creationId xmlns:a16="http://schemas.microsoft.com/office/drawing/2014/main" id="{C7183F0F-C53A-4983-81D2-A03F77B5E7D7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172201" y="1525589"/>
            <a:ext cx="5029899" cy="4646612"/>
          </a:xfrm>
        </p:spPr>
        <p:txBody>
          <a:bodyPr/>
          <a:lstStyle/>
          <a:p>
            <a:pPr eaLnBrk="1" hangingPunct="1">
              <a:buClr>
                <a:srgbClr val="9E9EFF"/>
              </a:buClr>
            </a:pPr>
            <a:r>
              <a:rPr lang="en-US" altLang="zh-CN" sz="2200" dirty="0">
                <a:ea typeface="宋体" panose="02010600030101010101" pitchFamily="2" charset="-122"/>
              </a:rPr>
              <a:t>SSH Connection:</a:t>
            </a:r>
          </a:p>
          <a:p>
            <a:pPr lvl="1" eaLnBrk="1" hangingPunct="1">
              <a:buClr>
                <a:srgbClr val="9E9EFF"/>
              </a:buClr>
            </a:pPr>
            <a:r>
              <a:rPr lang="en-US" altLang="zh-CN" sz="1900" dirty="0">
                <a:ea typeface="宋体" panose="02010600030101010101" pitchFamily="2" charset="-122"/>
              </a:rPr>
              <a:t>Sets up multiple channels for different applications in a single SSH connection </a:t>
            </a:r>
          </a:p>
          <a:p>
            <a:pPr eaLnBrk="1" hangingPunct="1">
              <a:buClr>
                <a:srgbClr val="9E9EFF"/>
              </a:buClr>
            </a:pPr>
            <a:r>
              <a:rPr lang="en-US" altLang="zh-CN" sz="2200" dirty="0">
                <a:ea typeface="宋体" panose="02010600030101010101" pitchFamily="2" charset="-122"/>
              </a:rPr>
              <a:t>SSH User Authentication: </a:t>
            </a:r>
          </a:p>
          <a:p>
            <a:pPr lvl="1" eaLnBrk="1" hangingPunct="1">
              <a:buClr>
                <a:srgbClr val="9E9EFF"/>
              </a:buClr>
            </a:pPr>
            <a:r>
              <a:rPr lang="en-US" altLang="zh-CN" sz="1900" dirty="0">
                <a:ea typeface="宋体" panose="02010600030101010101" pitchFamily="2" charset="-122"/>
              </a:rPr>
              <a:t>Authenticate user to server </a:t>
            </a:r>
          </a:p>
          <a:p>
            <a:pPr lvl="1" eaLnBrk="1" hangingPunct="1">
              <a:buClr>
                <a:srgbClr val="9E9EFF"/>
              </a:buClr>
            </a:pPr>
            <a:r>
              <a:rPr lang="en-US" altLang="zh-CN" sz="1900" dirty="0">
                <a:ea typeface="宋体" panose="02010600030101010101" pitchFamily="2" charset="-122"/>
              </a:rPr>
              <a:t>Using password or PKC </a:t>
            </a:r>
          </a:p>
          <a:p>
            <a:pPr eaLnBrk="1" hangingPunct="1">
              <a:buClr>
                <a:srgbClr val="9E9EFF"/>
              </a:buClr>
            </a:pPr>
            <a:r>
              <a:rPr lang="en-US" altLang="zh-CN" sz="2200" dirty="0">
                <a:ea typeface="宋体" panose="02010600030101010101" pitchFamily="2" charset="-122"/>
              </a:rPr>
              <a:t>SSH Transport </a:t>
            </a:r>
          </a:p>
          <a:p>
            <a:pPr lvl="1" eaLnBrk="1" hangingPunct="1">
              <a:buClr>
                <a:srgbClr val="9E9EFF"/>
              </a:buClr>
            </a:pPr>
            <a:r>
              <a:rPr lang="en-US" altLang="zh-CN" sz="1900" dirty="0">
                <a:ea typeface="宋体" panose="02010600030101010101" pitchFamily="2" charset="-122"/>
              </a:rPr>
              <a:t>Handles initial setup: server authentication, and key exchange </a:t>
            </a:r>
          </a:p>
          <a:p>
            <a:pPr lvl="1" eaLnBrk="1" hangingPunct="1">
              <a:buClr>
                <a:srgbClr val="9E9EFF"/>
              </a:buClr>
            </a:pPr>
            <a:r>
              <a:rPr lang="en-US" altLang="zh-CN" sz="1900" dirty="0">
                <a:ea typeface="宋体" panose="02010600030101010101" pitchFamily="2" charset="-122"/>
              </a:rPr>
              <a:t>Set up encryption and compression algorithms</a:t>
            </a:r>
          </a:p>
        </p:txBody>
      </p:sp>
      <p:grpSp>
        <p:nvGrpSpPr>
          <p:cNvPr id="61445" name="Group 48">
            <a:extLst>
              <a:ext uri="{FF2B5EF4-FFF2-40B4-BE49-F238E27FC236}">
                <a16:creationId xmlns:a16="http://schemas.microsoft.com/office/drawing/2014/main" id="{E367AB27-F12E-4C48-AD97-707DFF6DF0DF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525590"/>
            <a:ext cx="4267200" cy="4113211"/>
            <a:chOff x="533400" y="2438400"/>
            <a:chExt cx="4191000" cy="37338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A0FB695-6EC5-4B33-A6B7-1777B20CF406}"/>
                </a:ext>
              </a:extLst>
            </p:cNvPr>
            <p:cNvSpPr/>
            <p:nvPr/>
          </p:nvSpPr>
          <p:spPr>
            <a:xfrm>
              <a:off x="533400" y="2438400"/>
              <a:ext cx="2743200" cy="3733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8758B93-5C8E-4CFD-951E-5A163E659287}"/>
                </a:ext>
              </a:extLst>
            </p:cNvPr>
            <p:cNvCxnSpPr/>
            <p:nvPr/>
          </p:nvCxnSpPr>
          <p:spPr>
            <a:xfrm>
              <a:off x="533400" y="2438400"/>
              <a:ext cx="32004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EED5CD4-77CF-41E6-8944-EB5052051637}"/>
                </a:ext>
              </a:extLst>
            </p:cNvPr>
            <p:cNvCxnSpPr/>
            <p:nvPr/>
          </p:nvCxnSpPr>
          <p:spPr>
            <a:xfrm>
              <a:off x="533400" y="2970213"/>
              <a:ext cx="2743200" cy="158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4FB6CF-09D2-4A1D-90DB-9E8C17B30864}"/>
                </a:ext>
              </a:extLst>
            </p:cNvPr>
            <p:cNvCxnSpPr/>
            <p:nvPr/>
          </p:nvCxnSpPr>
          <p:spPr>
            <a:xfrm>
              <a:off x="533400" y="3505200"/>
              <a:ext cx="27432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584869B-009D-40C4-8BAD-A7A8CFE357CC}"/>
                </a:ext>
              </a:extLst>
            </p:cNvPr>
            <p:cNvCxnSpPr/>
            <p:nvPr/>
          </p:nvCxnSpPr>
          <p:spPr>
            <a:xfrm>
              <a:off x="533400" y="4038600"/>
              <a:ext cx="32004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496E32C-1421-4B1D-AC7F-3B776B12BB87}"/>
                </a:ext>
              </a:extLst>
            </p:cNvPr>
            <p:cNvCxnSpPr/>
            <p:nvPr/>
          </p:nvCxnSpPr>
          <p:spPr>
            <a:xfrm>
              <a:off x="533400" y="4572000"/>
              <a:ext cx="27432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69D5B6D-36A1-4E3A-B92C-934F26F3DF7A}"/>
                </a:ext>
              </a:extLst>
            </p:cNvPr>
            <p:cNvCxnSpPr/>
            <p:nvPr/>
          </p:nvCxnSpPr>
          <p:spPr>
            <a:xfrm>
              <a:off x="533400" y="5103813"/>
              <a:ext cx="2743200" cy="158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C2D0137-736C-4118-A50D-FC36DEDC2893}"/>
                </a:ext>
              </a:extLst>
            </p:cNvPr>
            <p:cNvCxnSpPr/>
            <p:nvPr/>
          </p:nvCxnSpPr>
          <p:spPr>
            <a:xfrm>
              <a:off x="533400" y="5638800"/>
              <a:ext cx="27432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455" name="TextBox 27">
              <a:extLst>
                <a:ext uri="{FF2B5EF4-FFF2-40B4-BE49-F238E27FC236}">
                  <a16:creationId xmlns:a16="http://schemas.microsoft.com/office/drawing/2014/main" id="{6E352B4D-2863-4067-BDF9-74D31A0566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2587823"/>
              <a:ext cx="2743200" cy="279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Comic Sans MS" panose="030F0702030302020204" pitchFamily="66" charset="0"/>
                </a:rPr>
                <a:t>SSH Connection</a:t>
              </a:r>
            </a:p>
          </p:txBody>
        </p:sp>
        <p:sp>
          <p:nvSpPr>
            <p:cNvPr id="61456" name="TextBox 28">
              <a:extLst>
                <a:ext uri="{FF2B5EF4-FFF2-40B4-BE49-F238E27FC236}">
                  <a16:creationId xmlns:a16="http://schemas.microsoft.com/office/drawing/2014/main" id="{9C643F22-ED3C-4955-8C9B-A1AB3DD40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121223"/>
              <a:ext cx="2743200" cy="279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Comic Sans MS" panose="030F0702030302020204" pitchFamily="66" charset="0"/>
                </a:rPr>
                <a:t>SSH User Authentication</a:t>
              </a:r>
            </a:p>
          </p:txBody>
        </p:sp>
        <p:sp>
          <p:nvSpPr>
            <p:cNvPr id="61457" name="TextBox 29">
              <a:extLst>
                <a:ext uri="{FF2B5EF4-FFF2-40B4-BE49-F238E27FC236}">
                  <a16:creationId xmlns:a16="http://schemas.microsoft.com/office/drawing/2014/main" id="{0B98EFBE-71D6-4F90-A17F-ED11544F87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654623"/>
              <a:ext cx="2743200" cy="279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Comic Sans MS" panose="030F0702030302020204" pitchFamily="66" charset="0"/>
                </a:rPr>
                <a:t>SSH Transport</a:t>
              </a:r>
            </a:p>
          </p:txBody>
        </p:sp>
        <p:sp>
          <p:nvSpPr>
            <p:cNvPr id="61458" name="TextBox 30">
              <a:extLst>
                <a:ext uri="{FF2B5EF4-FFF2-40B4-BE49-F238E27FC236}">
                  <a16:creationId xmlns:a16="http://schemas.microsoft.com/office/drawing/2014/main" id="{4ACA08EB-A6E8-4320-BCF7-36FEC60A5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188023"/>
              <a:ext cx="2743200" cy="279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Comic Sans MS" panose="030F0702030302020204" pitchFamily="66" charset="0"/>
                </a:rPr>
                <a:t>TCP</a:t>
              </a:r>
            </a:p>
          </p:txBody>
        </p:sp>
        <p:sp>
          <p:nvSpPr>
            <p:cNvPr id="61459" name="TextBox 31">
              <a:extLst>
                <a:ext uri="{FF2B5EF4-FFF2-40B4-BE49-F238E27FC236}">
                  <a16:creationId xmlns:a16="http://schemas.microsoft.com/office/drawing/2014/main" id="{C765892F-ED46-467B-932C-88262DCF27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721423"/>
              <a:ext cx="2743200" cy="279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Comic Sans MS" panose="030F0702030302020204" pitchFamily="66" charset="0"/>
                </a:rPr>
                <a:t>IP</a:t>
              </a:r>
            </a:p>
          </p:txBody>
        </p:sp>
        <p:sp>
          <p:nvSpPr>
            <p:cNvPr id="61460" name="TextBox 32">
              <a:extLst>
                <a:ext uri="{FF2B5EF4-FFF2-40B4-BE49-F238E27FC236}">
                  <a16:creationId xmlns:a16="http://schemas.microsoft.com/office/drawing/2014/main" id="{D4842144-3B34-4C13-8835-8011E48C16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5254823"/>
              <a:ext cx="2743200" cy="279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Comic Sans MS" panose="030F0702030302020204" pitchFamily="66" charset="0"/>
                </a:rPr>
                <a:t>Data Link</a:t>
              </a:r>
            </a:p>
          </p:txBody>
        </p:sp>
        <p:sp>
          <p:nvSpPr>
            <p:cNvPr id="61461" name="TextBox 33">
              <a:extLst>
                <a:ext uri="{FF2B5EF4-FFF2-40B4-BE49-F238E27FC236}">
                  <a16:creationId xmlns:a16="http://schemas.microsoft.com/office/drawing/2014/main" id="{C6FD5437-1377-4A74-B6B9-02EE13E0D9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5788223"/>
              <a:ext cx="2743200" cy="279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Comic Sans MS" panose="030F0702030302020204" pitchFamily="66" charset="0"/>
                </a:rPr>
                <a:t>Physical 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994D048-46E0-4A43-9F4F-DF0586C4E179}"/>
                </a:ext>
              </a:extLst>
            </p:cNvPr>
            <p:cNvCxnSpPr/>
            <p:nvPr/>
          </p:nvCxnSpPr>
          <p:spPr>
            <a:xfrm rot="5400000">
              <a:off x="2705894" y="3237706"/>
              <a:ext cx="1600200" cy="1588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463" name="TextBox 47">
              <a:extLst>
                <a:ext uri="{FF2B5EF4-FFF2-40B4-BE49-F238E27FC236}">
                  <a16:creationId xmlns:a16="http://schemas.microsoft.com/office/drawing/2014/main" id="{6381F6D8-4CF9-4063-BCB7-F1C2ADF624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5200" y="3058180"/>
              <a:ext cx="1219200" cy="4749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Comic Sans MS" panose="030F0702030302020204" pitchFamily="66" charset="0"/>
                </a:rPr>
                <a:t>Application Layer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24D9414-6D40-4BE8-B6A3-D1D6B3262887}"/>
              </a:ext>
            </a:extLst>
          </p:cNvPr>
          <p:cNvSpPr txBox="1"/>
          <p:nvPr/>
        </p:nvSpPr>
        <p:spPr>
          <a:xfrm>
            <a:off x="2514600" y="5791201"/>
            <a:ext cx="1911350" cy="3667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dirty="0">
                <a:latin typeface="+mn-lt"/>
              </a:rPr>
              <a:t>SSH architecture</a:t>
            </a:r>
            <a:endParaRPr lang="zh-CN" alt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61837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1">
            <a:extLst>
              <a:ext uri="{FF2B5EF4-FFF2-40B4-BE49-F238E27FC236}">
                <a16:creationId xmlns:a16="http://schemas.microsoft.com/office/drawing/2014/main" id="{C2380A7C-6D50-4216-B3FB-4AF549E7509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03512" y="-80316"/>
            <a:ext cx="6912768" cy="845020"/>
          </a:xfrm>
        </p:spPr>
        <p:txBody>
          <a:bodyPr anchor="ctr"/>
          <a:lstStyle/>
          <a:p>
            <a:pPr eaLnBrk="1" hangingPunct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zh-CN" sz="3600">
                <a:ea typeface="宋体" panose="02010600030101010101" pitchFamily="2" charset="-122"/>
              </a:rPr>
              <a:t>SSH protocol</a:t>
            </a:r>
            <a:endParaRPr lang="en-GB" altLang="zh-CN" sz="3600" dirty="0">
              <a:ea typeface="宋体" panose="02010600030101010101" pitchFamily="2" charset="-122"/>
            </a:endParaRPr>
          </a:p>
        </p:txBody>
      </p:sp>
      <p:pic>
        <p:nvPicPr>
          <p:cNvPr id="24578" name="Picture 2" descr="Steps to Establish a Secure Shell (SSH) Connection ">
            <a:extLst>
              <a:ext uri="{FF2B5EF4-FFF2-40B4-BE49-F238E27FC236}">
                <a16:creationId xmlns:a16="http://schemas.microsoft.com/office/drawing/2014/main" id="{63EB67A9-A101-4050-9EEE-8C018A3F3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1124744"/>
            <a:ext cx="8521970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9229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376764-E8EE-2343-BDE8-8A38CADB2B10}"/>
              </a:ext>
            </a:extLst>
          </p:cNvPr>
          <p:cNvSpPr txBox="1"/>
          <p:nvPr/>
        </p:nvSpPr>
        <p:spPr>
          <a:xfrm>
            <a:off x="7141501" y="3075127"/>
            <a:ext cx="15792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Internet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DDBC9A-D563-454D-A345-7C56FB5C09DB}"/>
              </a:ext>
            </a:extLst>
          </p:cNvPr>
          <p:cNvSpPr/>
          <p:nvPr/>
        </p:nvSpPr>
        <p:spPr>
          <a:xfrm>
            <a:off x="7107744" y="3103122"/>
            <a:ext cx="1802871" cy="496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/>
          </a:p>
        </p:txBody>
      </p:sp>
      <p:grpSp>
        <p:nvGrpSpPr>
          <p:cNvPr id="801" name="Group 800">
            <a:extLst>
              <a:ext uri="{FF2B5EF4-FFF2-40B4-BE49-F238E27FC236}">
                <a16:creationId xmlns:a16="http://schemas.microsoft.com/office/drawing/2014/main" id="{120F2BC7-BB63-8D47-A127-7655CBFA7174}"/>
              </a:ext>
            </a:extLst>
          </p:cNvPr>
          <p:cNvGrpSpPr/>
          <p:nvPr/>
        </p:nvGrpSpPr>
        <p:grpSpPr>
          <a:xfrm>
            <a:off x="5130320" y="1155480"/>
            <a:ext cx="4749131" cy="4156474"/>
            <a:chOff x="6898384" y="1234057"/>
            <a:chExt cx="5199039" cy="5084269"/>
          </a:xfrm>
        </p:grpSpPr>
        <p:sp>
          <p:nvSpPr>
            <p:cNvPr id="371" name="Freeform 370">
              <a:extLst>
                <a:ext uri="{FF2B5EF4-FFF2-40B4-BE49-F238E27FC236}">
                  <a16:creationId xmlns:a16="http://schemas.microsoft.com/office/drawing/2014/main" id="{21662630-62BB-AE4A-A779-AEACD21E6D7C}"/>
                </a:ext>
              </a:extLst>
            </p:cNvPr>
            <p:cNvSpPr/>
            <p:nvPr/>
          </p:nvSpPr>
          <p:spPr>
            <a:xfrm>
              <a:off x="9048399" y="3035682"/>
              <a:ext cx="1124807" cy="1337915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82604 w 1558990"/>
                <a:gd name="connsiteY0" fmla="*/ 534641 h 1810599"/>
                <a:gd name="connsiteX1" fmla="*/ 22252 w 1558990"/>
                <a:gd name="connsiteY1" fmla="*/ 940200 h 1810599"/>
                <a:gd name="connsiteX2" fmla="*/ 167457 w 1558990"/>
                <a:gd name="connsiteY2" fmla="*/ 1672556 h 1810599"/>
                <a:gd name="connsiteX3" fmla="*/ 1208772 w 1558990"/>
                <a:gd name="connsiteY3" fmla="*/ 1775650 h 1810599"/>
                <a:gd name="connsiteX4" fmla="*/ 1543003 w 1558990"/>
                <a:gd name="connsiteY4" fmla="*/ 1257671 h 1810599"/>
                <a:gd name="connsiteX5" fmla="*/ 1490762 w 1558990"/>
                <a:gd name="connsiteY5" fmla="*/ 672856 h 1810599"/>
                <a:gd name="connsiteX6" fmla="*/ 1359176 w 1558990"/>
                <a:gd name="connsiteY6" fmla="*/ 154877 h 1810599"/>
                <a:gd name="connsiteX7" fmla="*/ 861336 w 1558990"/>
                <a:gd name="connsiteY7" fmla="*/ 21205 h 1810599"/>
                <a:gd name="connsiteX8" fmla="*/ 382604 w 1558990"/>
                <a:gd name="connsiteY8" fmla="*/ 534641 h 1810599"/>
                <a:gd name="connsiteX0" fmla="*/ 393458 w 1593840"/>
                <a:gd name="connsiteY0" fmla="*/ 534641 h 1793264"/>
                <a:gd name="connsiteX1" fmla="*/ 33106 w 1593840"/>
                <a:gd name="connsiteY1" fmla="*/ 940200 h 1793264"/>
                <a:gd name="connsiteX2" fmla="*/ 178311 w 1593840"/>
                <a:gd name="connsiteY2" fmla="*/ 1672556 h 1793264"/>
                <a:gd name="connsiteX3" fmla="*/ 1464139 w 1593840"/>
                <a:gd name="connsiteY3" fmla="*/ 1752440 h 1793264"/>
                <a:gd name="connsiteX4" fmla="*/ 1553857 w 1593840"/>
                <a:gd name="connsiteY4" fmla="*/ 1257671 h 1793264"/>
                <a:gd name="connsiteX5" fmla="*/ 1501616 w 1593840"/>
                <a:gd name="connsiteY5" fmla="*/ 672856 h 1793264"/>
                <a:gd name="connsiteX6" fmla="*/ 1370030 w 1593840"/>
                <a:gd name="connsiteY6" fmla="*/ 154877 h 1793264"/>
                <a:gd name="connsiteX7" fmla="*/ 872190 w 1593840"/>
                <a:gd name="connsiteY7" fmla="*/ 21205 h 1793264"/>
                <a:gd name="connsiteX8" fmla="*/ 393458 w 1593840"/>
                <a:gd name="connsiteY8" fmla="*/ 534641 h 1793264"/>
                <a:gd name="connsiteX0" fmla="*/ 393458 w 1566550"/>
                <a:gd name="connsiteY0" fmla="*/ 534641 h 1840341"/>
                <a:gd name="connsiteX1" fmla="*/ 33106 w 1566550"/>
                <a:gd name="connsiteY1" fmla="*/ 940200 h 1840341"/>
                <a:gd name="connsiteX2" fmla="*/ 178311 w 1566550"/>
                <a:gd name="connsiteY2" fmla="*/ 1672556 h 1840341"/>
                <a:gd name="connsiteX3" fmla="*/ 1464139 w 1566550"/>
                <a:gd name="connsiteY3" fmla="*/ 1752440 h 1840341"/>
                <a:gd name="connsiteX4" fmla="*/ 1553857 w 1566550"/>
                <a:gd name="connsiteY4" fmla="*/ 1257671 h 1840341"/>
                <a:gd name="connsiteX5" fmla="*/ 1501616 w 1566550"/>
                <a:gd name="connsiteY5" fmla="*/ 672856 h 1840341"/>
                <a:gd name="connsiteX6" fmla="*/ 1370030 w 1566550"/>
                <a:gd name="connsiteY6" fmla="*/ 154877 h 1840341"/>
                <a:gd name="connsiteX7" fmla="*/ 872190 w 1566550"/>
                <a:gd name="connsiteY7" fmla="*/ 21205 h 1840341"/>
                <a:gd name="connsiteX8" fmla="*/ 393458 w 1566550"/>
                <a:gd name="connsiteY8" fmla="*/ 534641 h 1840341"/>
                <a:gd name="connsiteX0" fmla="*/ 393458 w 1555557"/>
                <a:gd name="connsiteY0" fmla="*/ 534641 h 1787187"/>
                <a:gd name="connsiteX1" fmla="*/ 33106 w 1555557"/>
                <a:gd name="connsiteY1" fmla="*/ 940200 h 1787187"/>
                <a:gd name="connsiteX2" fmla="*/ 178311 w 1555557"/>
                <a:gd name="connsiteY2" fmla="*/ 1672556 h 1787187"/>
                <a:gd name="connsiteX3" fmla="*/ 1464139 w 1555557"/>
                <a:gd name="connsiteY3" fmla="*/ 1752440 h 1787187"/>
                <a:gd name="connsiteX4" fmla="*/ 1553857 w 1555557"/>
                <a:gd name="connsiteY4" fmla="*/ 1257671 h 1787187"/>
                <a:gd name="connsiteX5" fmla="*/ 1501616 w 1555557"/>
                <a:gd name="connsiteY5" fmla="*/ 672856 h 1787187"/>
                <a:gd name="connsiteX6" fmla="*/ 1370030 w 1555557"/>
                <a:gd name="connsiteY6" fmla="*/ 154877 h 1787187"/>
                <a:gd name="connsiteX7" fmla="*/ 872190 w 1555557"/>
                <a:gd name="connsiteY7" fmla="*/ 21205 h 1787187"/>
                <a:gd name="connsiteX8" fmla="*/ 393458 w 1555557"/>
                <a:gd name="connsiteY8" fmla="*/ 534641 h 1787187"/>
                <a:gd name="connsiteX0" fmla="*/ 401126 w 1664928"/>
                <a:gd name="connsiteY0" fmla="*/ 534641 h 1783934"/>
                <a:gd name="connsiteX1" fmla="*/ 40774 w 1664928"/>
                <a:gd name="connsiteY1" fmla="*/ 940200 h 1783934"/>
                <a:gd name="connsiteX2" fmla="*/ 185979 w 1664928"/>
                <a:gd name="connsiteY2" fmla="*/ 1672556 h 1783934"/>
                <a:gd name="connsiteX3" fmla="*/ 1618513 w 1664928"/>
                <a:gd name="connsiteY3" fmla="*/ 1747798 h 1783934"/>
                <a:gd name="connsiteX4" fmla="*/ 1561525 w 1664928"/>
                <a:gd name="connsiteY4" fmla="*/ 1257671 h 1783934"/>
                <a:gd name="connsiteX5" fmla="*/ 1509284 w 1664928"/>
                <a:gd name="connsiteY5" fmla="*/ 672856 h 1783934"/>
                <a:gd name="connsiteX6" fmla="*/ 1377698 w 1664928"/>
                <a:gd name="connsiteY6" fmla="*/ 154877 h 1783934"/>
                <a:gd name="connsiteX7" fmla="*/ 879858 w 1664928"/>
                <a:gd name="connsiteY7" fmla="*/ 21205 h 1783934"/>
                <a:gd name="connsiteX8" fmla="*/ 401126 w 1664928"/>
                <a:gd name="connsiteY8" fmla="*/ 534641 h 1783934"/>
                <a:gd name="connsiteX0" fmla="*/ 408119 w 1718774"/>
                <a:gd name="connsiteY0" fmla="*/ 534641 h 1826522"/>
                <a:gd name="connsiteX1" fmla="*/ 47767 w 1718774"/>
                <a:gd name="connsiteY1" fmla="*/ 940200 h 1826522"/>
                <a:gd name="connsiteX2" fmla="*/ 179001 w 1718774"/>
                <a:gd name="connsiteY2" fmla="*/ 1742186 h 1826522"/>
                <a:gd name="connsiteX3" fmla="*/ 1625506 w 1718774"/>
                <a:gd name="connsiteY3" fmla="*/ 1747798 h 1826522"/>
                <a:gd name="connsiteX4" fmla="*/ 1568518 w 1718774"/>
                <a:gd name="connsiteY4" fmla="*/ 1257671 h 1826522"/>
                <a:gd name="connsiteX5" fmla="*/ 1516277 w 1718774"/>
                <a:gd name="connsiteY5" fmla="*/ 672856 h 1826522"/>
                <a:gd name="connsiteX6" fmla="*/ 1384691 w 1718774"/>
                <a:gd name="connsiteY6" fmla="*/ 154877 h 1826522"/>
                <a:gd name="connsiteX7" fmla="*/ 886851 w 1718774"/>
                <a:gd name="connsiteY7" fmla="*/ 21205 h 1826522"/>
                <a:gd name="connsiteX8" fmla="*/ 408119 w 1718774"/>
                <a:gd name="connsiteY8" fmla="*/ 534641 h 1826522"/>
                <a:gd name="connsiteX0" fmla="*/ 477759 w 1796623"/>
                <a:gd name="connsiteY0" fmla="*/ 534641 h 1818043"/>
                <a:gd name="connsiteX1" fmla="*/ 117407 w 1796623"/>
                <a:gd name="connsiteY1" fmla="*/ 940200 h 1818043"/>
                <a:gd name="connsiteX2" fmla="*/ 136864 w 1796623"/>
                <a:gd name="connsiteY2" fmla="*/ 1728260 h 1818043"/>
                <a:gd name="connsiteX3" fmla="*/ 1695146 w 1796623"/>
                <a:gd name="connsiteY3" fmla="*/ 1747798 h 1818043"/>
                <a:gd name="connsiteX4" fmla="*/ 1638158 w 1796623"/>
                <a:gd name="connsiteY4" fmla="*/ 1257671 h 1818043"/>
                <a:gd name="connsiteX5" fmla="*/ 1585917 w 1796623"/>
                <a:gd name="connsiteY5" fmla="*/ 672856 h 1818043"/>
                <a:gd name="connsiteX6" fmla="*/ 1454331 w 1796623"/>
                <a:gd name="connsiteY6" fmla="*/ 154877 h 1818043"/>
                <a:gd name="connsiteX7" fmla="*/ 956491 w 1796623"/>
                <a:gd name="connsiteY7" fmla="*/ 21205 h 1818043"/>
                <a:gd name="connsiteX8" fmla="*/ 477759 w 1796623"/>
                <a:gd name="connsiteY8" fmla="*/ 534641 h 1818043"/>
                <a:gd name="connsiteX0" fmla="*/ 396783 w 1688820"/>
                <a:gd name="connsiteY0" fmla="*/ 534641 h 1815615"/>
                <a:gd name="connsiteX1" fmla="*/ 36431 w 1688820"/>
                <a:gd name="connsiteY1" fmla="*/ 940200 h 1815615"/>
                <a:gd name="connsiteX2" fmla="*/ 55888 w 1688820"/>
                <a:gd name="connsiteY2" fmla="*/ 1728260 h 1815615"/>
                <a:gd name="connsiteX3" fmla="*/ 421834 w 1688820"/>
                <a:gd name="connsiteY3" fmla="*/ 1798118 h 1815615"/>
                <a:gd name="connsiteX4" fmla="*/ 1614170 w 1688820"/>
                <a:gd name="connsiteY4" fmla="*/ 1747798 h 1815615"/>
                <a:gd name="connsiteX5" fmla="*/ 1557182 w 1688820"/>
                <a:gd name="connsiteY5" fmla="*/ 1257671 h 1815615"/>
                <a:gd name="connsiteX6" fmla="*/ 1504941 w 1688820"/>
                <a:gd name="connsiteY6" fmla="*/ 672856 h 1815615"/>
                <a:gd name="connsiteX7" fmla="*/ 1373355 w 1688820"/>
                <a:gd name="connsiteY7" fmla="*/ 154877 h 1815615"/>
                <a:gd name="connsiteX8" fmla="*/ 875515 w 1688820"/>
                <a:gd name="connsiteY8" fmla="*/ 21205 h 1815615"/>
                <a:gd name="connsiteX9" fmla="*/ 396783 w 1688820"/>
                <a:gd name="connsiteY9" fmla="*/ 534641 h 1815615"/>
                <a:gd name="connsiteX0" fmla="*/ 394951 w 1689541"/>
                <a:gd name="connsiteY0" fmla="*/ 534641 h 1877271"/>
                <a:gd name="connsiteX1" fmla="*/ 34599 w 1689541"/>
                <a:gd name="connsiteY1" fmla="*/ 940200 h 1877271"/>
                <a:gd name="connsiteX2" fmla="*/ 54056 w 1689541"/>
                <a:gd name="connsiteY2" fmla="*/ 1728260 h 1877271"/>
                <a:gd name="connsiteX3" fmla="*/ 385071 w 1689541"/>
                <a:gd name="connsiteY3" fmla="*/ 1877032 h 1877271"/>
                <a:gd name="connsiteX4" fmla="*/ 1612338 w 1689541"/>
                <a:gd name="connsiteY4" fmla="*/ 1747798 h 1877271"/>
                <a:gd name="connsiteX5" fmla="*/ 1555350 w 1689541"/>
                <a:gd name="connsiteY5" fmla="*/ 1257671 h 1877271"/>
                <a:gd name="connsiteX6" fmla="*/ 1503109 w 1689541"/>
                <a:gd name="connsiteY6" fmla="*/ 672856 h 1877271"/>
                <a:gd name="connsiteX7" fmla="*/ 1371523 w 1689541"/>
                <a:gd name="connsiteY7" fmla="*/ 154877 h 1877271"/>
                <a:gd name="connsiteX8" fmla="*/ 873683 w 1689541"/>
                <a:gd name="connsiteY8" fmla="*/ 21205 h 1877271"/>
                <a:gd name="connsiteX9" fmla="*/ 394951 w 1689541"/>
                <a:gd name="connsiteY9" fmla="*/ 534641 h 1877271"/>
                <a:gd name="connsiteX0" fmla="*/ 394949 w 1689541"/>
                <a:gd name="connsiteY0" fmla="*/ 534641 h 1877032"/>
                <a:gd name="connsiteX1" fmla="*/ 34597 w 1689541"/>
                <a:gd name="connsiteY1" fmla="*/ 940200 h 1877032"/>
                <a:gd name="connsiteX2" fmla="*/ 54054 w 1689541"/>
                <a:gd name="connsiteY2" fmla="*/ 1728260 h 1877032"/>
                <a:gd name="connsiteX3" fmla="*/ 385069 w 1689541"/>
                <a:gd name="connsiteY3" fmla="*/ 1877032 h 1877032"/>
                <a:gd name="connsiteX4" fmla="*/ 1612336 w 1689541"/>
                <a:gd name="connsiteY4" fmla="*/ 1747798 h 1877032"/>
                <a:gd name="connsiteX5" fmla="*/ 1555348 w 1689541"/>
                <a:gd name="connsiteY5" fmla="*/ 1257671 h 1877032"/>
                <a:gd name="connsiteX6" fmla="*/ 1503107 w 1689541"/>
                <a:gd name="connsiteY6" fmla="*/ 672856 h 1877032"/>
                <a:gd name="connsiteX7" fmla="*/ 1371521 w 1689541"/>
                <a:gd name="connsiteY7" fmla="*/ 154877 h 1877032"/>
                <a:gd name="connsiteX8" fmla="*/ 873681 w 1689541"/>
                <a:gd name="connsiteY8" fmla="*/ 21205 h 1877032"/>
                <a:gd name="connsiteX9" fmla="*/ 394949 w 1689541"/>
                <a:gd name="connsiteY9" fmla="*/ 534641 h 1877032"/>
                <a:gd name="connsiteX0" fmla="*/ 394949 w 1683795"/>
                <a:gd name="connsiteY0" fmla="*/ 534641 h 1877032"/>
                <a:gd name="connsiteX1" fmla="*/ 34597 w 1683795"/>
                <a:gd name="connsiteY1" fmla="*/ 940200 h 1877032"/>
                <a:gd name="connsiteX2" fmla="*/ 54054 w 1683795"/>
                <a:gd name="connsiteY2" fmla="*/ 1728260 h 1877032"/>
                <a:gd name="connsiteX3" fmla="*/ 385069 w 1683795"/>
                <a:gd name="connsiteY3" fmla="*/ 1877032 h 1877032"/>
                <a:gd name="connsiteX4" fmla="*/ 1605349 w 1683795"/>
                <a:gd name="connsiteY4" fmla="*/ 1798860 h 1877032"/>
                <a:gd name="connsiteX5" fmla="*/ 1555348 w 1683795"/>
                <a:gd name="connsiteY5" fmla="*/ 1257671 h 1877032"/>
                <a:gd name="connsiteX6" fmla="*/ 1503107 w 1683795"/>
                <a:gd name="connsiteY6" fmla="*/ 672856 h 1877032"/>
                <a:gd name="connsiteX7" fmla="*/ 1371521 w 1683795"/>
                <a:gd name="connsiteY7" fmla="*/ 154877 h 1877032"/>
                <a:gd name="connsiteX8" fmla="*/ 873681 w 1683795"/>
                <a:gd name="connsiteY8" fmla="*/ 21205 h 1877032"/>
                <a:gd name="connsiteX9" fmla="*/ 394949 w 1683795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671512"/>
                <a:gd name="connsiteY0" fmla="*/ 534641 h 1877032"/>
                <a:gd name="connsiteX1" fmla="*/ 34597 w 1671512"/>
                <a:gd name="connsiteY1" fmla="*/ 940200 h 1877032"/>
                <a:gd name="connsiteX2" fmla="*/ 54054 w 1671512"/>
                <a:gd name="connsiteY2" fmla="*/ 1728260 h 1877032"/>
                <a:gd name="connsiteX3" fmla="*/ 385069 w 1671512"/>
                <a:gd name="connsiteY3" fmla="*/ 1877032 h 1877032"/>
                <a:gd name="connsiteX4" fmla="*/ 1605349 w 1671512"/>
                <a:gd name="connsiteY4" fmla="*/ 1798860 h 1877032"/>
                <a:gd name="connsiteX5" fmla="*/ 1555348 w 1671512"/>
                <a:gd name="connsiteY5" fmla="*/ 1257671 h 1877032"/>
                <a:gd name="connsiteX6" fmla="*/ 1503107 w 1671512"/>
                <a:gd name="connsiteY6" fmla="*/ 672856 h 1877032"/>
                <a:gd name="connsiteX7" fmla="*/ 1371521 w 1671512"/>
                <a:gd name="connsiteY7" fmla="*/ 154877 h 1877032"/>
                <a:gd name="connsiteX8" fmla="*/ 873681 w 1671512"/>
                <a:gd name="connsiteY8" fmla="*/ 21205 h 1877032"/>
                <a:gd name="connsiteX9" fmla="*/ 394949 w 1671512"/>
                <a:gd name="connsiteY9" fmla="*/ 534641 h 1877032"/>
                <a:gd name="connsiteX0" fmla="*/ 394949 w 1677296"/>
                <a:gd name="connsiteY0" fmla="*/ 534641 h 1877032"/>
                <a:gd name="connsiteX1" fmla="*/ 34597 w 1677296"/>
                <a:gd name="connsiteY1" fmla="*/ 940200 h 1877032"/>
                <a:gd name="connsiteX2" fmla="*/ 54054 w 1677296"/>
                <a:gd name="connsiteY2" fmla="*/ 1728260 h 1877032"/>
                <a:gd name="connsiteX3" fmla="*/ 385069 w 1677296"/>
                <a:gd name="connsiteY3" fmla="*/ 1877032 h 1877032"/>
                <a:gd name="connsiteX4" fmla="*/ 1612334 w 1677296"/>
                <a:gd name="connsiteY4" fmla="*/ 1840637 h 1877032"/>
                <a:gd name="connsiteX5" fmla="*/ 1555348 w 1677296"/>
                <a:gd name="connsiteY5" fmla="*/ 1257671 h 1877032"/>
                <a:gd name="connsiteX6" fmla="*/ 1503107 w 1677296"/>
                <a:gd name="connsiteY6" fmla="*/ 672856 h 1877032"/>
                <a:gd name="connsiteX7" fmla="*/ 1371521 w 1677296"/>
                <a:gd name="connsiteY7" fmla="*/ 154877 h 1877032"/>
                <a:gd name="connsiteX8" fmla="*/ 873681 w 1677296"/>
                <a:gd name="connsiteY8" fmla="*/ 21205 h 1877032"/>
                <a:gd name="connsiteX9" fmla="*/ 394949 w 1677296"/>
                <a:gd name="connsiteY9" fmla="*/ 534641 h 1877032"/>
                <a:gd name="connsiteX0" fmla="*/ 394949 w 1677298"/>
                <a:gd name="connsiteY0" fmla="*/ 534641 h 1877032"/>
                <a:gd name="connsiteX1" fmla="*/ 34597 w 1677298"/>
                <a:gd name="connsiteY1" fmla="*/ 940200 h 1877032"/>
                <a:gd name="connsiteX2" fmla="*/ 54054 w 1677298"/>
                <a:gd name="connsiteY2" fmla="*/ 1728260 h 1877032"/>
                <a:gd name="connsiteX3" fmla="*/ 385069 w 1677298"/>
                <a:gd name="connsiteY3" fmla="*/ 1877032 h 1877032"/>
                <a:gd name="connsiteX4" fmla="*/ 1612334 w 1677298"/>
                <a:gd name="connsiteY4" fmla="*/ 1840637 h 1877032"/>
                <a:gd name="connsiteX5" fmla="*/ 1555348 w 1677298"/>
                <a:gd name="connsiteY5" fmla="*/ 1257671 h 1877032"/>
                <a:gd name="connsiteX6" fmla="*/ 1503107 w 1677298"/>
                <a:gd name="connsiteY6" fmla="*/ 672856 h 1877032"/>
                <a:gd name="connsiteX7" fmla="*/ 1371521 w 1677298"/>
                <a:gd name="connsiteY7" fmla="*/ 154877 h 1877032"/>
                <a:gd name="connsiteX8" fmla="*/ 873681 w 1677298"/>
                <a:gd name="connsiteY8" fmla="*/ 21205 h 1877032"/>
                <a:gd name="connsiteX9" fmla="*/ 394949 w 1677298"/>
                <a:gd name="connsiteY9" fmla="*/ 534641 h 1877032"/>
                <a:gd name="connsiteX0" fmla="*/ 394949 w 1677296"/>
                <a:gd name="connsiteY0" fmla="*/ 534641 h 1904936"/>
                <a:gd name="connsiteX1" fmla="*/ 34597 w 1677296"/>
                <a:gd name="connsiteY1" fmla="*/ 940200 h 1904936"/>
                <a:gd name="connsiteX2" fmla="*/ 54054 w 1677296"/>
                <a:gd name="connsiteY2" fmla="*/ 1728260 h 1904936"/>
                <a:gd name="connsiteX3" fmla="*/ 385069 w 1677296"/>
                <a:gd name="connsiteY3" fmla="*/ 1877032 h 1904936"/>
                <a:gd name="connsiteX4" fmla="*/ 1612334 w 1677296"/>
                <a:gd name="connsiteY4" fmla="*/ 1840637 h 1904936"/>
                <a:gd name="connsiteX5" fmla="*/ 1555348 w 1677296"/>
                <a:gd name="connsiteY5" fmla="*/ 1257671 h 1904936"/>
                <a:gd name="connsiteX6" fmla="*/ 1503107 w 1677296"/>
                <a:gd name="connsiteY6" fmla="*/ 672856 h 1904936"/>
                <a:gd name="connsiteX7" fmla="*/ 1371521 w 1677296"/>
                <a:gd name="connsiteY7" fmla="*/ 154877 h 1904936"/>
                <a:gd name="connsiteX8" fmla="*/ 873681 w 1677296"/>
                <a:gd name="connsiteY8" fmla="*/ 21205 h 1904936"/>
                <a:gd name="connsiteX9" fmla="*/ 394949 w 1677296"/>
                <a:gd name="connsiteY9" fmla="*/ 534641 h 1904936"/>
                <a:gd name="connsiteX0" fmla="*/ 461539 w 1743887"/>
                <a:gd name="connsiteY0" fmla="*/ 534641 h 1904936"/>
                <a:gd name="connsiteX1" fmla="*/ 101187 w 1743887"/>
                <a:gd name="connsiteY1" fmla="*/ 940200 h 1904936"/>
                <a:gd name="connsiteX2" fmla="*/ 22840 w 1743887"/>
                <a:gd name="connsiteY2" fmla="*/ 1737812 h 1904936"/>
                <a:gd name="connsiteX3" fmla="*/ 451659 w 1743887"/>
                <a:gd name="connsiteY3" fmla="*/ 1877032 h 1904936"/>
                <a:gd name="connsiteX4" fmla="*/ 1678924 w 1743887"/>
                <a:gd name="connsiteY4" fmla="*/ 1840637 h 1904936"/>
                <a:gd name="connsiteX5" fmla="*/ 1621938 w 1743887"/>
                <a:gd name="connsiteY5" fmla="*/ 1257671 h 1904936"/>
                <a:gd name="connsiteX6" fmla="*/ 1569697 w 1743887"/>
                <a:gd name="connsiteY6" fmla="*/ 672856 h 1904936"/>
                <a:gd name="connsiteX7" fmla="*/ 1438111 w 1743887"/>
                <a:gd name="connsiteY7" fmla="*/ 154877 h 1904936"/>
                <a:gd name="connsiteX8" fmla="*/ 940271 w 1743887"/>
                <a:gd name="connsiteY8" fmla="*/ 21205 h 1904936"/>
                <a:gd name="connsiteX9" fmla="*/ 461539 w 1743887"/>
                <a:gd name="connsiteY9" fmla="*/ 534641 h 1904936"/>
                <a:gd name="connsiteX0" fmla="*/ 452050 w 1756359"/>
                <a:gd name="connsiteY0" fmla="*/ 534641 h 1891359"/>
                <a:gd name="connsiteX1" fmla="*/ 91698 w 1756359"/>
                <a:gd name="connsiteY1" fmla="*/ 940200 h 1891359"/>
                <a:gd name="connsiteX2" fmla="*/ 13351 w 1756359"/>
                <a:gd name="connsiteY2" fmla="*/ 1737812 h 1891359"/>
                <a:gd name="connsiteX3" fmla="*/ 309435 w 1756359"/>
                <a:gd name="connsiteY3" fmla="*/ 1891359 h 1891359"/>
                <a:gd name="connsiteX4" fmla="*/ 1669435 w 1756359"/>
                <a:gd name="connsiteY4" fmla="*/ 1840637 h 1891359"/>
                <a:gd name="connsiteX5" fmla="*/ 1612449 w 1756359"/>
                <a:gd name="connsiteY5" fmla="*/ 1257671 h 1891359"/>
                <a:gd name="connsiteX6" fmla="*/ 1560208 w 1756359"/>
                <a:gd name="connsiteY6" fmla="*/ 672856 h 1891359"/>
                <a:gd name="connsiteX7" fmla="*/ 1428622 w 1756359"/>
                <a:gd name="connsiteY7" fmla="*/ 154877 h 1891359"/>
                <a:gd name="connsiteX8" fmla="*/ 930782 w 1756359"/>
                <a:gd name="connsiteY8" fmla="*/ 21205 h 1891359"/>
                <a:gd name="connsiteX9" fmla="*/ 452050 w 1756359"/>
                <a:gd name="connsiteY9" fmla="*/ 534641 h 1891359"/>
                <a:gd name="connsiteX0" fmla="*/ 452050 w 1756257"/>
                <a:gd name="connsiteY0" fmla="*/ 534641 h 1891359"/>
                <a:gd name="connsiteX1" fmla="*/ 91698 w 1756257"/>
                <a:gd name="connsiteY1" fmla="*/ 940200 h 1891359"/>
                <a:gd name="connsiteX2" fmla="*/ 13351 w 1756257"/>
                <a:gd name="connsiteY2" fmla="*/ 1737812 h 1891359"/>
                <a:gd name="connsiteX3" fmla="*/ 309435 w 1756257"/>
                <a:gd name="connsiteY3" fmla="*/ 1891359 h 1891359"/>
                <a:gd name="connsiteX4" fmla="*/ 1669435 w 1756257"/>
                <a:gd name="connsiteY4" fmla="*/ 1840637 h 1891359"/>
                <a:gd name="connsiteX5" fmla="*/ 1612449 w 1756257"/>
                <a:gd name="connsiteY5" fmla="*/ 1257671 h 1891359"/>
                <a:gd name="connsiteX6" fmla="*/ 1563496 w 1756257"/>
                <a:gd name="connsiteY6" fmla="*/ 959631 h 1891359"/>
                <a:gd name="connsiteX7" fmla="*/ 1560208 w 1756257"/>
                <a:gd name="connsiteY7" fmla="*/ 672856 h 1891359"/>
                <a:gd name="connsiteX8" fmla="*/ 1428622 w 1756257"/>
                <a:gd name="connsiteY8" fmla="*/ 154877 h 1891359"/>
                <a:gd name="connsiteX9" fmla="*/ 930782 w 1756257"/>
                <a:gd name="connsiteY9" fmla="*/ 21205 h 1891359"/>
                <a:gd name="connsiteX10" fmla="*/ 452050 w 1756257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64592"/>
                <a:gd name="connsiteY0" fmla="*/ 534641 h 1891359"/>
                <a:gd name="connsiteX1" fmla="*/ 91698 w 1764592"/>
                <a:gd name="connsiteY1" fmla="*/ 940200 h 1891359"/>
                <a:gd name="connsiteX2" fmla="*/ 13351 w 1764592"/>
                <a:gd name="connsiteY2" fmla="*/ 1737812 h 1891359"/>
                <a:gd name="connsiteX3" fmla="*/ 309435 w 1764592"/>
                <a:gd name="connsiteY3" fmla="*/ 1891359 h 1891359"/>
                <a:gd name="connsiteX4" fmla="*/ 1669435 w 1764592"/>
                <a:gd name="connsiteY4" fmla="*/ 1840637 h 1891359"/>
                <a:gd name="connsiteX5" fmla="*/ 1612449 w 1764592"/>
                <a:gd name="connsiteY5" fmla="*/ 1257671 h 1891359"/>
                <a:gd name="connsiteX6" fmla="*/ 1309780 w 1764592"/>
                <a:gd name="connsiteY6" fmla="*/ 1046341 h 1891359"/>
                <a:gd name="connsiteX7" fmla="*/ 1560208 w 1764592"/>
                <a:gd name="connsiteY7" fmla="*/ 672856 h 1891359"/>
                <a:gd name="connsiteX8" fmla="*/ 1428622 w 1764592"/>
                <a:gd name="connsiteY8" fmla="*/ 154877 h 1891359"/>
                <a:gd name="connsiteX9" fmla="*/ 930782 w 1764592"/>
                <a:gd name="connsiteY9" fmla="*/ 21205 h 1891359"/>
                <a:gd name="connsiteX10" fmla="*/ 452050 w 1764592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92731"/>
                <a:gd name="connsiteY0" fmla="*/ 534641 h 1891359"/>
                <a:gd name="connsiteX1" fmla="*/ 91698 w 1792731"/>
                <a:gd name="connsiteY1" fmla="*/ 940200 h 1891359"/>
                <a:gd name="connsiteX2" fmla="*/ 13351 w 1792731"/>
                <a:gd name="connsiteY2" fmla="*/ 1737812 h 1891359"/>
                <a:gd name="connsiteX3" fmla="*/ 309435 w 1792731"/>
                <a:gd name="connsiteY3" fmla="*/ 1891359 h 1891359"/>
                <a:gd name="connsiteX4" fmla="*/ 1669435 w 1792731"/>
                <a:gd name="connsiteY4" fmla="*/ 1840637 h 1891359"/>
                <a:gd name="connsiteX5" fmla="*/ 1688563 w 1792731"/>
                <a:gd name="connsiteY5" fmla="*/ 1292355 h 1891359"/>
                <a:gd name="connsiteX6" fmla="*/ 1309780 w 1792731"/>
                <a:gd name="connsiteY6" fmla="*/ 1046341 h 1891359"/>
                <a:gd name="connsiteX7" fmla="*/ 1560208 w 1792731"/>
                <a:gd name="connsiteY7" fmla="*/ 672856 h 1891359"/>
                <a:gd name="connsiteX8" fmla="*/ 1428622 w 1792731"/>
                <a:gd name="connsiteY8" fmla="*/ 154877 h 1891359"/>
                <a:gd name="connsiteX9" fmla="*/ 930782 w 1792731"/>
                <a:gd name="connsiteY9" fmla="*/ 21205 h 1891359"/>
                <a:gd name="connsiteX10" fmla="*/ 452050 w 1792731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560208 w 1814809"/>
                <a:gd name="connsiteY7" fmla="*/ 672856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619996 w 1814809"/>
                <a:gd name="connsiteY7" fmla="*/ 526399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42872 h 1899590"/>
                <a:gd name="connsiteX1" fmla="*/ 91698 w 1814809"/>
                <a:gd name="connsiteY1" fmla="*/ 948431 h 1899590"/>
                <a:gd name="connsiteX2" fmla="*/ 13351 w 1814809"/>
                <a:gd name="connsiteY2" fmla="*/ 1746043 h 1899590"/>
                <a:gd name="connsiteX3" fmla="*/ 309435 w 1814809"/>
                <a:gd name="connsiteY3" fmla="*/ 1899590 h 1899590"/>
                <a:gd name="connsiteX4" fmla="*/ 1669435 w 1814809"/>
                <a:gd name="connsiteY4" fmla="*/ 1848868 h 1899590"/>
                <a:gd name="connsiteX5" fmla="*/ 1688563 w 1814809"/>
                <a:gd name="connsiteY5" fmla="*/ 1300586 h 1899590"/>
                <a:gd name="connsiteX6" fmla="*/ 1309780 w 1814809"/>
                <a:gd name="connsiteY6" fmla="*/ 1054572 h 1899590"/>
                <a:gd name="connsiteX7" fmla="*/ 1619996 w 1814809"/>
                <a:gd name="connsiteY7" fmla="*/ 534630 h 1899590"/>
                <a:gd name="connsiteX8" fmla="*/ 1488411 w 1814809"/>
                <a:gd name="connsiteY8" fmla="*/ 129049 h 1899590"/>
                <a:gd name="connsiteX9" fmla="*/ 930782 w 1814809"/>
                <a:gd name="connsiteY9" fmla="*/ 29436 h 1899590"/>
                <a:gd name="connsiteX10" fmla="*/ 452050 w 1814809"/>
                <a:gd name="connsiteY10" fmla="*/ 542872 h 1899590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288567 w 1811701"/>
                <a:gd name="connsiteY0" fmla="*/ 555674 h 1898251"/>
                <a:gd name="connsiteX1" fmla="*/ 88590 w 1811701"/>
                <a:gd name="connsiteY1" fmla="*/ 947092 h 1898251"/>
                <a:gd name="connsiteX2" fmla="*/ 10243 w 1811701"/>
                <a:gd name="connsiteY2" fmla="*/ 1744704 h 1898251"/>
                <a:gd name="connsiteX3" fmla="*/ 306327 w 1811701"/>
                <a:gd name="connsiteY3" fmla="*/ 1898251 h 1898251"/>
                <a:gd name="connsiteX4" fmla="*/ 1666327 w 1811701"/>
                <a:gd name="connsiteY4" fmla="*/ 1847529 h 1898251"/>
                <a:gd name="connsiteX5" fmla="*/ 1685455 w 1811701"/>
                <a:gd name="connsiteY5" fmla="*/ 1299247 h 1898251"/>
                <a:gd name="connsiteX6" fmla="*/ 1306672 w 1811701"/>
                <a:gd name="connsiteY6" fmla="*/ 1053233 h 1898251"/>
                <a:gd name="connsiteX7" fmla="*/ 1616888 w 1811701"/>
                <a:gd name="connsiteY7" fmla="*/ 533291 h 1898251"/>
                <a:gd name="connsiteX8" fmla="*/ 1485303 w 1811701"/>
                <a:gd name="connsiteY8" fmla="*/ 127710 h 1898251"/>
                <a:gd name="connsiteX9" fmla="*/ 927674 w 1811701"/>
                <a:gd name="connsiteY9" fmla="*/ 28097 h 1898251"/>
                <a:gd name="connsiteX10" fmla="*/ 288567 w 1811701"/>
                <a:gd name="connsiteY10" fmla="*/ 555674 h 1898251"/>
                <a:gd name="connsiteX0" fmla="*/ 288567 w 1811701"/>
                <a:gd name="connsiteY0" fmla="*/ 479828 h 1822405"/>
                <a:gd name="connsiteX1" fmla="*/ 88590 w 1811701"/>
                <a:gd name="connsiteY1" fmla="*/ 871246 h 1822405"/>
                <a:gd name="connsiteX2" fmla="*/ 10243 w 1811701"/>
                <a:gd name="connsiteY2" fmla="*/ 1668858 h 1822405"/>
                <a:gd name="connsiteX3" fmla="*/ 306327 w 1811701"/>
                <a:gd name="connsiteY3" fmla="*/ 1822405 h 1822405"/>
                <a:gd name="connsiteX4" fmla="*/ 1666327 w 1811701"/>
                <a:gd name="connsiteY4" fmla="*/ 1771683 h 1822405"/>
                <a:gd name="connsiteX5" fmla="*/ 1685455 w 1811701"/>
                <a:gd name="connsiteY5" fmla="*/ 1223401 h 1822405"/>
                <a:gd name="connsiteX6" fmla="*/ 1306672 w 1811701"/>
                <a:gd name="connsiteY6" fmla="*/ 977387 h 1822405"/>
                <a:gd name="connsiteX7" fmla="*/ 1616888 w 1811701"/>
                <a:gd name="connsiteY7" fmla="*/ 457445 h 1822405"/>
                <a:gd name="connsiteX8" fmla="*/ 1485303 w 1811701"/>
                <a:gd name="connsiteY8" fmla="*/ 51864 h 1822405"/>
                <a:gd name="connsiteX9" fmla="*/ 895599 w 1811701"/>
                <a:gd name="connsiteY9" fmla="*/ 79530 h 1822405"/>
                <a:gd name="connsiteX10" fmla="*/ 288567 w 1811701"/>
                <a:gd name="connsiteY10" fmla="*/ 479828 h 1822405"/>
                <a:gd name="connsiteX0" fmla="*/ 288567 w 1811701"/>
                <a:gd name="connsiteY0" fmla="*/ 419258 h 1761835"/>
                <a:gd name="connsiteX1" fmla="*/ 88590 w 1811701"/>
                <a:gd name="connsiteY1" fmla="*/ 810676 h 1761835"/>
                <a:gd name="connsiteX2" fmla="*/ 10243 w 1811701"/>
                <a:gd name="connsiteY2" fmla="*/ 1608288 h 1761835"/>
                <a:gd name="connsiteX3" fmla="*/ 306327 w 1811701"/>
                <a:gd name="connsiteY3" fmla="*/ 1761835 h 1761835"/>
                <a:gd name="connsiteX4" fmla="*/ 1666327 w 1811701"/>
                <a:gd name="connsiteY4" fmla="*/ 1711113 h 1761835"/>
                <a:gd name="connsiteX5" fmla="*/ 1685455 w 1811701"/>
                <a:gd name="connsiteY5" fmla="*/ 1162831 h 1761835"/>
                <a:gd name="connsiteX6" fmla="*/ 1306672 w 1811701"/>
                <a:gd name="connsiteY6" fmla="*/ 916817 h 1761835"/>
                <a:gd name="connsiteX7" fmla="*/ 1616888 w 1811701"/>
                <a:gd name="connsiteY7" fmla="*/ 396875 h 1761835"/>
                <a:gd name="connsiteX8" fmla="*/ 1373040 w 1811701"/>
                <a:gd name="connsiteY8" fmla="*/ 118574 h 1761835"/>
                <a:gd name="connsiteX9" fmla="*/ 895599 w 1811701"/>
                <a:gd name="connsiteY9" fmla="*/ 18960 h 1761835"/>
                <a:gd name="connsiteX10" fmla="*/ 288567 w 1811701"/>
                <a:gd name="connsiteY10" fmla="*/ 419258 h 1761835"/>
                <a:gd name="connsiteX0" fmla="*/ 288567 w 1811701"/>
                <a:gd name="connsiteY0" fmla="*/ 419258 h 1761835"/>
                <a:gd name="connsiteX1" fmla="*/ 88590 w 1811701"/>
                <a:gd name="connsiteY1" fmla="*/ 810676 h 1761835"/>
                <a:gd name="connsiteX2" fmla="*/ 10243 w 1811701"/>
                <a:gd name="connsiteY2" fmla="*/ 1608288 h 1761835"/>
                <a:gd name="connsiteX3" fmla="*/ 306327 w 1811701"/>
                <a:gd name="connsiteY3" fmla="*/ 1761835 h 1761835"/>
                <a:gd name="connsiteX4" fmla="*/ 1666327 w 1811701"/>
                <a:gd name="connsiteY4" fmla="*/ 1711113 h 1761835"/>
                <a:gd name="connsiteX5" fmla="*/ 1685455 w 1811701"/>
                <a:gd name="connsiteY5" fmla="*/ 1162831 h 1761835"/>
                <a:gd name="connsiteX6" fmla="*/ 1306672 w 1811701"/>
                <a:gd name="connsiteY6" fmla="*/ 916817 h 1761835"/>
                <a:gd name="connsiteX7" fmla="*/ 1584814 w 1811701"/>
                <a:gd name="connsiteY7" fmla="*/ 510012 h 1761835"/>
                <a:gd name="connsiteX8" fmla="*/ 1373040 w 1811701"/>
                <a:gd name="connsiteY8" fmla="*/ 118574 h 1761835"/>
                <a:gd name="connsiteX9" fmla="*/ 895599 w 1811701"/>
                <a:gd name="connsiteY9" fmla="*/ 18960 h 1761835"/>
                <a:gd name="connsiteX10" fmla="*/ 288567 w 1811701"/>
                <a:gd name="connsiteY10" fmla="*/ 419258 h 1761835"/>
                <a:gd name="connsiteX0" fmla="*/ 288567 w 1770444"/>
                <a:gd name="connsiteY0" fmla="*/ 419258 h 1761835"/>
                <a:gd name="connsiteX1" fmla="*/ 88590 w 1770444"/>
                <a:gd name="connsiteY1" fmla="*/ 810676 h 1761835"/>
                <a:gd name="connsiteX2" fmla="*/ 10243 w 1770444"/>
                <a:gd name="connsiteY2" fmla="*/ 1608288 h 1761835"/>
                <a:gd name="connsiteX3" fmla="*/ 306327 w 1770444"/>
                <a:gd name="connsiteY3" fmla="*/ 1761835 h 1761835"/>
                <a:gd name="connsiteX4" fmla="*/ 1666327 w 1770444"/>
                <a:gd name="connsiteY4" fmla="*/ 1711113 h 1761835"/>
                <a:gd name="connsiteX5" fmla="*/ 1589229 w 1770444"/>
                <a:gd name="connsiteY5" fmla="*/ 1176973 h 1761835"/>
                <a:gd name="connsiteX6" fmla="*/ 1306672 w 1770444"/>
                <a:gd name="connsiteY6" fmla="*/ 916817 h 1761835"/>
                <a:gd name="connsiteX7" fmla="*/ 1584814 w 1770444"/>
                <a:gd name="connsiteY7" fmla="*/ 510012 h 1761835"/>
                <a:gd name="connsiteX8" fmla="*/ 1373040 w 1770444"/>
                <a:gd name="connsiteY8" fmla="*/ 118574 h 1761835"/>
                <a:gd name="connsiteX9" fmla="*/ 895599 w 1770444"/>
                <a:gd name="connsiteY9" fmla="*/ 18960 h 1761835"/>
                <a:gd name="connsiteX10" fmla="*/ 288567 w 1770444"/>
                <a:gd name="connsiteY10" fmla="*/ 419258 h 1761835"/>
                <a:gd name="connsiteX0" fmla="*/ 288567 w 1592514"/>
                <a:gd name="connsiteY0" fmla="*/ 419258 h 1863058"/>
                <a:gd name="connsiteX1" fmla="*/ 88590 w 1592514"/>
                <a:gd name="connsiteY1" fmla="*/ 810676 h 1863058"/>
                <a:gd name="connsiteX2" fmla="*/ 10243 w 1592514"/>
                <a:gd name="connsiteY2" fmla="*/ 1608288 h 1863058"/>
                <a:gd name="connsiteX3" fmla="*/ 306327 w 1592514"/>
                <a:gd name="connsiteY3" fmla="*/ 1761835 h 1863058"/>
                <a:gd name="connsiteX4" fmla="*/ 1377650 w 1592514"/>
                <a:gd name="connsiteY4" fmla="*/ 1838393 h 1863058"/>
                <a:gd name="connsiteX5" fmla="*/ 1589229 w 1592514"/>
                <a:gd name="connsiteY5" fmla="*/ 1176973 h 1863058"/>
                <a:gd name="connsiteX6" fmla="*/ 1306672 w 1592514"/>
                <a:gd name="connsiteY6" fmla="*/ 916817 h 1863058"/>
                <a:gd name="connsiteX7" fmla="*/ 1584814 w 1592514"/>
                <a:gd name="connsiteY7" fmla="*/ 510012 h 1863058"/>
                <a:gd name="connsiteX8" fmla="*/ 1373040 w 1592514"/>
                <a:gd name="connsiteY8" fmla="*/ 118574 h 1863058"/>
                <a:gd name="connsiteX9" fmla="*/ 895599 w 1592514"/>
                <a:gd name="connsiteY9" fmla="*/ 18960 h 1863058"/>
                <a:gd name="connsiteX10" fmla="*/ 288567 w 1592514"/>
                <a:gd name="connsiteY10" fmla="*/ 419258 h 1863058"/>
                <a:gd name="connsiteX0" fmla="*/ 421322 w 1594935"/>
                <a:gd name="connsiteY0" fmla="*/ 616342 h 1876292"/>
                <a:gd name="connsiteX1" fmla="*/ 91011 w 1594935"/>
                <a:gd name="connsiteY1" fmla="*/ 823910 h 1876292"/>
                <a:gd name="connsiteX2" fmla="*/ 12664 w 1594935"/>
                <a:gd name="connsiteY2" fmla="*/ 1621522 h 1876292"/>
                <a:gd name="connsiteX3" fmla="*/ 308748 w 1594935"/>
                <a:gd name="connsiteY3" fmla="*/ 1775069 h 1876292"/>
                <a:gd name="connsiteX4" fmla="*/ 1380071 w 1594935"/>
                <a:gd name="connsiteY4" fmla="*/ 1851627 h 1876292"/>
                <a:gd name="connsiteX5" fmla="*/ 1591650 w 1594935"/>
                <a:gd name="connsiteY5" fmla="*/ 1190207 h 1876292"/>
                <a:gd name="connsiteX6" fmla="*/ 1309093 w 1594935"/>
                <a:gd name="connsiteY6" fmla="*/ 930051 h 1876292"/>
                <a:gd name="connsiteX7" fmla="*/ 1587235 w 1594935"/>
                <a:gd name="connsiteY7" fmla="*/ 523246 h 1876292"/>
                <a:gd name="connsiteX8" fmla="*/ 1375461 w 1594935"/>
                <a:gd name="connsiteY8" fmla="*/ 131808 h 1876292"/>
                <a:gd name="connsiteX9" fmla="*/ 898020 w 1594935"/>
                <a:gd name="connsiteY9" fmla="*/ 32194 h 1876292"/>
                <a:gd name="connsiteX10" fmla="*/ 421322 w 1594935"/>
                <a:gd name="connsiteY10" fmla="*/ 616342 h 1876292"/>
                <a:gd name="connsiteX0" fmla="*/ 413257 w 1586870"/>
                <a:gd name="connsiteY0" fmla="*/ 616342 h 1876292"/>
                <a:gd name="connsiteX1" fmla="*/ 140873 w 1586870"/>
                <a:gd name="connsiteY1" fmla="*/ 993617 h 1876292"/>
                <a:gd name="connsiteX2" fmla="*/ 4599 w 1586870"/>
                <a:gd name="connsiteY2" fmla="*/ 1621522 h 1876292"/>
                <a:gd name="connsiteX3" fmla="*/ 300683 w 1586870"/>
                <a:gd name="connsiteY3" fmla="*/ 1775069 h 1876292"/>
                <a:gd name="connsiteX4" fmla="*/ 1372006 w 1586870"/>
                <a:gd name="connsiteY4" fmla="*/ 1851627 h 1876292"/>
                <a:gd name="connsiteX5" fmla="*/ 1583585 w 1586870"/>
                <a:gd name="connsiteY5" fmla="*/ 1190207 h 1876292"/>
                <a:gd name="connsiteX6" fmla="*/ 1301028 w 1586870"/>
                <a:gd name="connsiteY6" fmla="*/ 930051 h 1876292"/>
                <a:gd name="connsiteX7" fmla="*/ 1579170 w 1586870"/>
                <a:gd name="connsiteY7" fmla="*/ 523246 h 1876292"/>
                <a:gd name="connsiteX8" fmla="*/ 1367396 w 1586870"/>
                <a:gd name="connsiteY8" fmla="*/ 131808 h 1876292"/>
                <a:gd name="connsiteX9" fmla="*/ 889955 w 1586870"/>
                <a:gd name="connsiteY9" fmla="*/ 32194 h 1876292"/>
                <a:gd name="connsiteX10" fmla="*/ 413257 w 1586870"/>
                <a:gd name="connsiteY10" fmla="*/ 616342 h 1876292"/>
                <a:gd name="connsiteX0" fmla="*/ 284962 w 1458575"/>
                <a:gd name="connsiteY0" fmla="*/ 616342 h 1908017"/>
                <a:gd name="connsiteX1" fmla="*/ 12578 w 1458575"/>
                <a:gd name="connsiteY1" fmla="*/ 993617 h 1908017"/>
                <a:gd name="connsiteX2" fmla="*/ 172388 w 1458575"/>
                <a:gd name="connsiteY2" fmla="*/ 1775069 h 1908017"/>
                <a:gd name="connsiteX3" fmla="*/ 1243711 w 1458575"/>
                <a:gd name="connsiteY3" fmla="*/ 1851627 h 1908017"/>
                <a:gd name="connsiteX4" fmla="*/ 1455290 w 1458575"/>
                <a:gd name="connsiteY4" fmla="*/ 1190207 h 1908017"/>
                <a:gd name="connsiteX5" fmla="*/ 1172733 w 1458575"/>
                <a:gd name="connsiteY5" fmla="*/ 930051 h 1908017"/>
                <a:gd name="connsiteX6" fmla="*/ 1450875 w 1458575"/>
                <a:gd name="connsiteY6" fmla="*/ 523246 h 1908017"/>
                <a:gd name="connsiteX7" fmla="*/ 1239101 w 1458575"/>
                <a:gd name="connsiteY7" fmla="*/ 131808 h 1908017"/>
                <a:gd name="connsiteX8" fmla="*/ 761660 w 1458575"/>
                <a:gd name="connsiteY8" fmla="*/ 32194 h 1908017"/>
                <a:gd name="connsiteX9" fmla="*/ 284962 w 1458575"/>
                <a:gd name="connsiteY9" fmla="*/ 616342 h 1908017"/>
                <a:gd name="connsiteX0" fmla="*/ 343858 w 1519131"/>
                <a:gd name="connsiteY0" fmla="*/ 616342 h 1885036"/>
                <a:gd name="connsiteX1" fmla="*/ 71474 w 1519131"/>
                <a:gd name="connsiteY1" fmla="*/ 993617 h 1885036"/>
                <a:gd name="connsiteX2" fmla="*/ 115432 w 1519131"/>
                <a:gd name="connsiteY2" fmla="*/ 1704358 h 1885036"/>
                <a:gd name="connsiteX3" fmla="*/ 1302607 w 1519131"/>
                <a:gd name="connsiteY3" fmla="*/ 1851627 h 1885036"/>
                <a:gd name="connsiteX4" fmla="*/ 1514186 w 1519131"/>
                <a:gd name="connsiteY4" fmla="*/ 1190207 h 1885036"/>
                <a:gd name="connsiteX5" fmla="*/ 1231629 w 1519131"/>
                <a:gd name="connsiteY5" fmla="*/ 930051 h 1885036"/>
                <a:gd name="connsiteX6" fmla="*/ 1509771 w 1519131"/>
                <a:gd name="connsiteY6" fmla="*/ 523246 h 1885036"/>
                <a:gd name="connsiteX7" fmla="*/ 1297997 w 1519131"/>
                <a:gd name="connsiteY7" fmla="*/ 131808 h 1885036"/>
                <a:gd name="connsiteX8" fmla="*/ 820556 w 1519131"/>
                <a:gd name="connsiteY8" fmla="*/ 32194 h 1885036"/>
                <a:gd name="connsiteX9" fmla="*/ 343858 w 1519131"/>
                <a:gd name="connsiteY9" fmla="*/ 616342 h 1885036"/>
                <a:gd name="connsiteX0" fmla="*/ 343858 w 1549812"/>
                <a:gd name="connsiteY0" fmla="*/ 616342 h 1800235"/>
                <a:gd name="connsiteX1" fmla="*/ 71474 w 1549812"/>
                <a:gd name="connsiteY1" fmla="*/ 993617 h 1800235"/>
                <a:gd name="connsiteX2" fmla="*/ 115432 w 1549812"/>
                <a:gd name="connsiteY2" fmla="*/ 1704358 h 1800235"/>
                <a:gd name="connsiteX3" fmla="*/ 1389496 w 1549812"/>
                <a:gd name="connsiteY3" fmla="*/ 1724347 h 1800235"/>
                <a:gd name="connsiteX4" fmla="*/ 1514186 w 1549812"/>
                <a:gd name="connsiteY4" fmla="*/ 1190207 h 1800235"/>
                <a:gd name="connsiteX5" fmla="*/ 1231629 w 1549812"/>
                <a:gd name="connsiteY5" fmla="*/ 930051 h 1800235"/>
                <a:gd name="connsiteX6" fmla="*/ 1509771 w 1549812"/>
                <a:gd name="connsiteY6" fmla="*/ 523246 h 1800235"/>
                <a:gd name="connsiteX7" fmla="*/ 1297997 w 1549812"/>
                <a:gd name="connsiteY7" fmla="*/ 131808 h 1800235"/>
                <a:gd name="connsiteX8" fmla="*/ 820556 w 1549812"/>
                <a:gd name="connsiteY8" fmla="*/ 32194 h 1800235"/>
                <a:gd name="connsiteX9" fmla="*/ 343858 w 1549812"/>
                <a:gd name="connsiteY9" fmla="*/ 616342 h 180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9812" h="1800235">
                  <a:moveTo>
                    <a:pt x="343858" y="616342"/>
                  </a:moveTo>
                  <a:cubicBezTo>
                    <a:pt x="219011" y="776579"/>
                    <a:pt x="109545" y="812281"/>
                    <a:pt x="71474" y="993617"/>
                  </a:cubicBezTo>
                  <a:cubicBezTo>
                    <a:pt x="33403" y="1174953"/>
                    <a:pt x="-89757" y="1561356"/>
                    <a:pt x="115432" y="1704358"/>
                  </a:cubicBezTo>
                  <a:cubicBezTo>
                    <a:pt x="320621" y="1847360"/>
                    <a:pt x="1156371" y="1810039"/>
                    <a:pt x="1389496" y="1724347"/>
                  </a:cubicBezTo>
                  <a:cubicBezTo>
                    <a:pt x="1622621" y="1638655"/>
                    <a:pt x="1540497" y="1322590"/>
                    <a:pt x="1514186" y="1190207"/>
                  </a:cubicBezTo>
                  <a:cubicBezTo>
                    <a:pt x="1487875" y="1057824"/>
                    <a:pt x="1240336" y="1148914"/>
                    <a:pt x="1231629" y="930051"/>
                  </a:cubicBezTo>
                  <a:cubicBezTo>
                    <a:pt x="1248292" y="693847"/>
                    <a:pt x="1498710" y="656286"/>
                    <a:pt x="1509771" y="523246"/>
                  </a:cubicBezTo>
                  <a:cubicBezTo>
                    <a:pt x="1520832" y="390206"/>
                    <a:pt x="1431655" y="305130"/>
                    <a:pt x="1297997" y="131808"/>
                  </a:cubicBezTo>
                  <a:cubicBezTo>
                    <a:pt x="1189251" y="36824"/>
                    <a:pt x="979579" y="-48562"/>
                    <a:pt x="820556" y="32194"/>
                  </a:cubicBezTo>
                  <a:cubicBezTo>
                    <a:pt x="661533" y="112950"/>
                    <a:pt x="468705" y="456105"/>
                    <a:pt x="343858" y="616342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00" dirty="0"/>
            </a:p>
          </p:txBody>
        </p:sp>
        <p:sp>
          <p:nvSpPr>
            <p:cNvPr id="13" name="Freeform 417">
              <a:extLst>
                <a:ext uri="{FF2B5EF4-FFF2-40B4-BE49-F238E27FC236}">
                  <a16:creationId xmlns:a16="http://schemas.microsoft.com/office/drawing/2014/main" id="{22352293-C7A6-4C41-9DD8-CAA48CB29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7287" y="1795939"/>
              <a:ext cx="1736725" cy="1317704"/>
            </a:xfrm>
            <a:custGeom>
              <a:avLst/>
              <a:gdLst>
                <a:gd name="T0" fmla="*/ 2147483646 w 1036"/>
                <a:gd name="T1" fmla="*/ 2147483646 h 675"/>
                <a:gd name="T2" fmla="*/ 2147483646 w 1036"/>
                <a:gd name="T3" fmla="*/ 2147483646 h 675"/>
                <a:gd name="T4" fmla="*/ 2147483646 w 1036"/>
                <a:gd name="T5" fmla="*/ 2147483646 h 675"/>
                <a:gd name="T6" fmla="*/ 2147483646 w 1036"/>
                <a:gd name="T7" fmla="*/ 2147483646 h 675"/>
                <a:gd name="T8" fmla="*/ 2147483646 w 1036"/>
                <a:gd name="T9" fmla="*/ 2147483646 h 675"/>
                <a:gd name="T10" fmla="*/ 2147483646 w 1036"/>
                <a:gd name="T11" fmla="*/ 2147483646 h 675"/>
                <a:gd name="T12" fmla="*/ 2147483646 w 1036"/>
                <a:gd name="T13" fmla="*/ 2147483646 h 675"/>
                <a:gd name="T14" fmla="*/ 2147483646 w 1036"/>
                <a:gd name="T15" fmla="*/ 2147483646 h 675"/>
                <a:gd name="T16" fmla="*/ 2147483646 w 1036"/>
                <a:gd name="T17" fmla="*/ 2147483646 h 675"/>
                <a:gd name="T18" fmla="*/ 2147483646 w 1036"/>
                <a:gd name="T19" fmla="*/ 2147483646 h 675"/>
                <a:gd name="T20" fmla="*/ 2147483646 w 1036"/>
                <a:gd name="T21" fmla="*/ 2147483646 h 675"/>
                <a:gd name="T22" fmla="*/ 2147483646 w 1036"/>
                <a:gd name="T23" fmla="*/ 2147483646 h 675"/>
                <a:gd name="T24" fmla="*/ 2147483646 w 1036"/>
                <a:gd name="T25" fmla="*/ 2147483646 h 675"/>
                <a:gd name="T26" fmla="*/ 2147483646 w 1036"/>
                <a:gd name="T27" fmla="*/ 2147483646 h 675"/>
                <a:gd name="T28" fmla="*/ 2147483646 w 1036"/>
                <a:gd name="T29" fmla="*/ 2147483646 h 675"/>
                <a:gd name="T30" fmla="*/ 2147483646 w 1036"/>
                <a:gd name="T31" fmla="*/ 2147483646 h 675"/>
                <a:gd name="T32" fmla="*/ 2147483646 w 1036"/>
                <a:gd name="T33" fmla="*/ 2147483646 h 675"/>
                <a:gd name="T34" fmla="*/ 2147483646 w 1036"/>
                <a:gd name="T35" fmla="*/ 2147483646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/>
            <a:lstStyle/>
            <a:p>
              <a:endParaRPr lang="en-US" sz="2100" dirty="0"/>
            </a:p>
          </p:txBody>
        </p:sp>
        <p:grpSp>
          <p:nvGrpSpPr>
            <p:cNvPr id="14" name="Group 418">
              <a:extLst>
                <a:ext uri="{FF2B5EF4-FFF2-40B4-BE49-F238E27FC236}">
                  <a16:creationId xmlns:a16="http://schemas.microsoft.com/office/drawing/2014/main" id="{BE0D451A-5CE4-4C4B-B3DF-A408288EDA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68561" y="3259155"/>
              <a:ext cx="1458912" cy="933450"/>
              <a:chOff x="2889" y="1631"/>
              <a:chExt cx="980" cy="743"/>
            </a:xfrm>
          </p:grpSpPr>
          <p:sp>
            <p:nvSpPr>
              <p:cNvPr id="369" name="Rectangle 419">
                <a:extLst>
                  <a:ext uri="{FF2B5EF4-FFF2-40B4-BE49-F238E27FC236}">
                    <a16:creationId xmlns:a16="http://schemas.microsoft.com/office/drawing/2014/main" id="{F39DA03D-3BDA-2344-B3D3-3A95FB5EE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9CDF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70" name="AutoShape 420">
                <a:extLst>
                  <a:ext uri="{FF2B5EF4-FFF2-40B4-BE49-F238E27FC236}">
                    <a16:creationId xmlns:a16="http://schemas.microsoft.com/office/drawing/2014/main" id="{579866B0-F884-A84A-B74A-EFEA50EBF8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9CDF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 dirty="0">
                  <a:solidFill>
                    <a:srgbClr val="00CCFF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Freeform 427">
              <a:extLst>
                <a:ext uri="{FF2B5EF4-FFF2-40B4-BE49-F238E27FC236}">
                  <a16:creationId xmlns:a16="http://schemas.microsoft.com/office/drawing/2014/main" id="{3F97D486-CCD5-C043-940C-EC1740EC7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5612" y="4653038"/>
              <a:ext cx="3079750" cy="1665288"/>
            </a:xfrm>
            <a:custGeom>
              <a:avLst/>
              <a:gdLst>
                <a:gd name="T0" fmla="*/ 2147483646 w 1940"/>
                <a:gd name="T1" fmla="*/ 2147483646 h 1049"/>
                <a:gd name="T2" fmla="*/ 2147483646 w 1940"/>
                <a:gd name="T3" fmla="*/ 2147483646 h 1049"/>
                <a:gd name="T4" fmla="*/ 2147483646 w 1940"/>
                <a:gd name="T5" fmla="*/ 2147483646 h 1049"/>
                <a:gd name="T6" fmla="*/ 2147483646 w 1940"/>
                <a:gd name="T7" fmla="*/ 2147483646 h 1049"/>
                <a:gd name="T8" fmla="*/ 2147483646 w 1940"/>
                <a:gd name="T9" fmla="*/ 2147483646 h 1049"/>
                <a:gd name="T10" fmla="*/ 2147483646 w 1940"/>
                <a:gd name="T11" fmla="*/ 2147483646 h 1049"/>
                <a:gd name="T12" fmla="*/ 2147483646 w 1940"/>
                <a:gd name="T13" fmla="*/ 2147483646 h 1049"/>
                <a:gd name="T14" fmla="*/ 2147483646 w 1940"/>
                <a:gd name="T15" fmla="*/ 2147483646 h 1049"/>
                <a:gd name="T16" fmla="*/ 2147483646 w 1940"/>
                <a:gd name="T17" fmla="*/ 2147483646 h 1049"/>
                <a:gd name="T18" fmla="*/ 2147483646 w 1940"/>
                <a:gd name="T19" fmla="*/ 2147483646 h 1049"/>
                <a:gd name="T20" fmla="*/ 2147483646 w 1940"/>
                <a:gd name="T21" fmla="*/ 2147483646 h 1049"/>
                <a:gd name="T22" fmla="*/ 2147483646 w 1940"/>
                <a:gd name="T23" fmla="*/ 2147483646 h 1049"/>
                <a:gd name="T24" fmla="*/ 2147483646 w 1940"/>
                <a:gd name="T25" fmla="*/ 2147483646 h 1049"/>
                <a:gd name="T26" fmla="*/ 2147483646 w 1940"/>
                <a:gd name="T27" fmla="*/ 2147483646 h 1049"/>
                <a:gd name="T28" fmla="*/ 2147483646 w 1940"/>
                <a:gd name="T29" fmla="*/ 2147483646 h 1049"/>
                <a:gd name="T30" fmla="*/ 2147483646 w 1940"/>
                <a:gd name="T31" fmla="*/ 214748364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40"/>
                <a:gd name="T49" fmla="*/ 0 h 1049"/>
                <a:gd name="T50" fmla="*/ 1940 w 1940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40" h="1049">
                  <a:moveTo>
                    <a:pt x="952" y="26"/>
                  </a:moveTo>
                  <a:cubicBezTo>
                    <a:pt x="867" y="45"/>
                    <a:pt x="832" y="118"/>
                    <a:pt x="755" y="125"/>
                  </a:cubicBezTo>
                  <a:cubicBezTo>
                    <a:pt x="678" y="132"/>
                    <a:pt x="587" y="72"/>
                    <a:pt x="488" y="68"/>
                  </a:cubicBezTo>
                  <a:cubicBezTo>
                    <a:pt x="389" y="64"/>
                    <a:pt x="237" y="48"/>
                    <a:pt x="158" y="101"/>
                  </a:cubicBezTo>
                  <a:cubicBezTo>
                    <a:pt x="79" y="154"/>
                    <a:pt x="28" y="298"/>
                    <a:pt x="14" y="389"/>
                  </a:cubicBezTo>
                  <a:cubicBezTo>
                    <a:pt x="0" y="480"/>
                    <a:pt x="25" y="595"/>
                    <a:pt x="71" y="648"/>
                  </a:cubicBezTo>
                  <a:cubicBezTo>
                    <a:pt x="117" y="701"/>
                    <a:pt x="205" y="665"/>
                    <a:pt x="288" y="706"/>
                  </a:cubicBezTo>
                  <a:cubicBezTo>
                    <a:pt x="371" y="747"/>
                    <a:pt x="450" y="842"/>
                    <a:pt x="568" y="893"/>
                  </a:cubicBezTo>
                  <a:cubicBezTo>
                    <a:pt x="686" y="944"/>
                    <a:pt x="852" y="991"/>
                    <a:pt x="996" y="1014"/>
                  </a:cubicBezTo>
                  <a:cubicBezTo>
                    <a:pt x="1140" y="1036"/>
                    <a:pt x="1309" y="1049"/>
                    <a:pt x="1433" y="1031"/>
                  </a:cubicBezTo>
                  <a:cubicBezTo>
                    <a:pt x="1557" y="1012"/>
                    <a:pt x="1657" y="960"/>
                    <a:pt x="1739" y="907"/>
                  </a:cubicBezTo>
                  <a:cubicBezTo>
                    <a:pt x="1821" y="855"/>
                    <a:pt x="1906" y="824"/>
                    <a:pt x="1923" y="714"/>
                  </a:cubicBezTo>
                  <a:cubicBezTo>
                    <a:pt x="1940" y="604"/>
                    <a:pt x="1898" y="350"/>
                    <a:pt x="1839" y="251"/>
                  </a:cubicBezTo>
                  <a:cubicBezTo>
                    <a:pt x="1780" y="151"/>
                    <a:pt x="1662" y="153"/>
                    <a:pt x="1566" y="114"/>
                  </a:cubicBezTo>
                  <a:cubicBezTo>
                    <a:pt x="1470" y="76"/>
                    <a:pt x="1365" y="30"/>
                    <a:pt x="1263" y="15"/>
                  </a:cubicBezTo>
                  <a:cubicBezTo>
                    <a:pt x="1161" y="0"/>
                    <a:pt x="1037" y="8"/>
                    <a:pt x="952" y="26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/>
            <a:lstStyle/>
            <a:p>
              <a:endParaRPr lang="en-US" sz="2100" dirty="0"/>
            </a:p>
          </p:txBody>
        </p:sp>
        <p:sp>
          <p:nvSpPr>
            <p:cNvPr id="66" name="Text Box 580">
              <a:extLst>
                <a:ext uri="{FF2B5EF4-FFF2-40B4-BE49-F238E27FC236}">
                  <a16:creationId xmlns:a16="http://schemas.microsoft.com/office/drawing/2014/main" id="{16C4E384-62E0-DC41-883F-EB2C4C99F8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75823" y="1234057"/>
              <a:ext cx="1621845" cy="395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dirty="0">
                  <a:latin typeface="+mn-lt"/>
                </a:rPr>
                <a:t>mobile network</a:t>
              </a:r>
            </a:p>
          </p:txBody>
        </p:sp>
        <p:sp>
          <p:nvSpPr>
            <p:cNvPr id="69" name="Text Box 580">
              <a:extLst>
                <a:ext uri="{FF2B5EF4-FFF2-40B4-BE49-F238E27FC236}">
                  <a16:creationId xmlns:a16="http://schemas.microsoft.com/office/drawing/2014/main" id="{9AC056F8-729E-D344-BD7D-9178102179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98384" y="4117558"/>
              <a:ext cx="1955646" cy="338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dirty="0">
                  <a:latin typeface="+mn-lt"/>
                </a:rPr>
                <a:t>home network</a:t>
              </a:r>
            </a:p>
          </p:txBody>
        </p:sp>
        <p:sp>
          <p:nvSpPr>
            <p:cNvPr id="70" name="Text Box 580">
              <a:extLst>
                <a:ext uri="{FF2B5EF4-FFF2-40B4-BE49-F238E27FC236}">
                  <a16:creationId xmlns:a16="http://schemas.microsoft.com/office/drawing/2014/main" id="{8A1A4F41-0243-4946-9F02-F301CBD596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62520" y="5749679"/>
              <a:ext cx="1747281" cy="564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dirty="0">
                  <a:latin typeface="+mn-lt"/>
                </a:rPr>
                <a:t>enterprise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dirty="0">
                  <a:latin typeface="+mn-lt"/>
                </a:rPr>
                <a:t>          network</a:t>
              </a:r>
            </a:p>
          </p:txBody>
        </p:sp>
        <p:sp>
          <p:nvSpPr>
            <p:cNvPr id="372" name="Freeform 371">
              <a:extLst>
                <a:ext uri="{FF2B5EF4-FFF2-40B4-BE49-F238E27FC236}">
                  <a16:creationId xmlns:a16="http://schemas.microsoft.com/office/drawing/2014/main" id="{C89E7C56-1DE4-7143-8EEB-E5965035CC42}"/>
                </a:ext>
              </a:extLst>
            </p:cNvPr>
            <p:cNvSpPr/>
            <p:nvPr/>
          </p:nvSpPr>
          <p:spPr>
            <a:xfrm>
              <a:off x="10285357" y="3149444"/>
              <a:ext cx="1273167" cy="1935748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60355 w 1534770"/>
                <a:gd name="connsiteY0" fmla="*/ 553225 h 1800672"/>
                <a:gd name="connsiteX1" fmla="*/ 3 w 1534770"/>
                <a:gd name="connsiteY1" fmla="*/ 958784 h 1800672"/>
                <a:gd name="connsiteX2" fmla="*/ 367657 w 1534770"/>
                <a:gd name="connsiteY2" fmla="*/ 1526890 h 1800672"/>
                <a:gd name="connsiteX3" fmla="*/ 1186523 w 1534770"/>
                <a:gd name="connsiteY3" fmla="*/ 1794234 h 1800672"/>
                <a:gd name="connsiteX4" fmla="*/ 1520754 w 1534770"/>
                <a:gd name="connsiteY4" fmla="*/ 1276255 h 1800672"/>
                <a:gd name="connsiteX5" fmla="*/ 1468513 w 1534770"/>
                <a:gd name="connsiteY5" fmla="*/ 691440 h 1800672"/>
                <a:gd name="connsiteX6" fmla="*/ 1435794 w 1534770"/>
                <a:gd name="connsiteY6" fmla="*/ 107761 h 1800672"/>
                <a:gd name="connsiteX7" fmla="*/ 839087 w 1534770"/>
                <a:gd name="connsiteY7" fmla="*/ 39789 h 1800672"/>
                <a:gd name="connsiteX8" fmla="*/ 360355 w 1534770"/>
                <a:gd name="connsiteY8" fmla="*/ 553225 h 1800672"/>
                <a:gd name="connsiteX0" fmla="*/ 360355 w 1580585"/>
                <a:gd name="connsiteY0" fmla="*/ 553225 h 1880420"/>
                <a:gd name="connsiteX1" fmla="*/ 3 w 1580585"/>
                <a:gd name="connsiteY1" fmla="*/ 958784 h 1880420"/>
                <a:gd name="connsiteX2" fmla="*/ 367657 w 1580585"/>
                <a:gd name="connsiteY2" fmla="*/ 1526890 h 1880420"/>
                <a:gd name="connsiteX3" fmla="*/ 1186523 w 1580585"/>
                <a:gd name="connsiteY3" fmla="*/ 1794234 h 1880420"/>
                <a:gd name="connsiteX4" fmla="*/ 1570188 w 1580585"/>
                <a:gd name="connsiteY4" fmla="*/ 1785433 h 1880420"/>
                <a:gd name="connsiteX5" fmla="*/ 1468513 w 1580585"/>
                <a:gd name="connsiteY5" fmla="*/ 691440 h 1880420"/>
                <a:gd name="connsiteX6" fmla="*/ 1435794 w 1580585"/>
                <a:gd name="connsiteY6" fmla="*/ 107761 h 1880420"/>
                <a:gd name="connsiteX7" fmla="*/ 839087 w 1580585"/>
                <a:gd name="connsiteY7" fmla="*/ 39789 h 1880420"/>
                <a:gd name="connsiteX8" fmla="*/ 360355 w 1580585"/>
                <a:gd name="connsiteY8" fmla="*/ 553225 h 1880420"/>
                <a:gd name="connsiteX0" fmla="*/ 316588 w 1580732"/>
                <a:gd name="connsiteY0" fmla="*/ 359285 h 1867156"/>
                <a:gd name="connsiteX1" fmla="*/ 150 w 1580732"/>
                <a:gd name="connsiteY1" fmla="*/ 945520 h 1867156"/>
                <a:gd name="connsiteX2" fmla="*/ 367804 w 1580732"/>
                <a:gd name="connsiteY2" fmla="*/ 1513626 h 1867156"/>
                <a:gd name="connsiteX3" fmla="*/ 1186670 w 1580732"/>
                <a:gd name="connsiteY3" fmla="*/ 1780970 h 1867156"/>
                <a:gd name="connsiteX4" fmla="*/ 1570335 w 1580732"/>
                <a:gd name="connsiteY4" fmla="*/ 1772169 h 1867156"/>
                <a:gd name="connsiteX5" fmla="*/ 1468660 w 1580732"/>
                <a:gd name="connsiteY5" fmla="*/ 678176 h 1867156"/>
                <a:gd name="connsiteX6" fmla="*/ 1435941 w 1580732"/>
                <a:gd name="connsiteY6" fmla="*/ 94497 h 1867156"/>
                <a:gd name="connsiteX7" fmla="*/ 839234 w 1580732"/>
                <a:gd name="connsiteY7" fmla="*/ 26525 h 1867156"/>
                <a:gd name="connsiteX8" fmla="*/ 316588 w 1580732"/>
                <a:gd name="connsiteY8" fmla="*/ 359285 h 1867156"/>
                <a:gd name="connsiteX0" fmla="*/ 163575 w 1427719"/>
                <a:gd name="connsiteY0" fmla="*/ 359285 h 1867156"/>
                <a:gd name="connsiteX1" fmla="*/ 836 w 1427719"/>
                <a:gd name="connsiteY1" fmla="*/ 1076921 h 1867156"/>
                <a:gd name="connsiteX2" fmla="*/ 214791 w 1427719"/>
                <a:gd name="connsiteY2" fmla="*/ 1513626 h 1867156"/>
                <a:gd name="connsiteX3" fmla="*/ 1033657 w 1427719"/>
                <a:gd name="connsiteY3" fmla="*/ 1780970 h 1867156"/>
                <a:gd name="connsiteX4" fmla="*/ 1417322 w 1427719"/>
                <a:gd name="connsiteY4" fmla="*/ 1772169 h 1867156"/>
                <a:gd name="connsiteX5" fmla="*/ 1315647 w 1427719"/>
                <a:gd name="connsiteY5" fmla="*/ 678176 h 1867156"/>
                <a:gd name="connsiteX6" fmla="*/ 1282928 w 1427719"/>
                <a:gd name="connsiteY6" fmla="*/ 94497 h 1867156"/>
                <a:gd name="connsiteX7" fmla="*/ 686221 w 1427719"/>
                <a:gd name="connsiteY7" fmla="*/ 26525 h 1867156"/>
                <a:gd name="connsiteX8" fmla="*/ 163575 w 1427719"/>
                <a:gd name="connsiteY8" fmla="*/ 359285 h 1867156"/>
                <a:gd name="connsiteX0" fmla="*/ 163575 w 1426632"/>
                <a:gd name="connsiteY0" fmla="*/ 394322 h 1902193"/>
                <a:gd name="connsiteX1" fmla="*/ 836 w 1426632"/>
                <a:gd name="connsiteY1" fmla="*/ 1111958 h 1902193"/>
                <a:gd name="connsiteX2" fmla="*/ 214791 w 1426632"/>
                <a:gd name="connsiteY2" fmla="*/ 1548663 h 1902193"/>
                <a:gd name="connsiteX3" fmla="*/ 1033657 w 1426632"/>
                <a:gd name="connsiteY3" fmla="*/ 1816007 h 1902193"/>
                <a:gd name="connsiteX4" fmla="*/ 1417322 w 1426632"/>
                <a:gd name="connsiteY4" fmla="*/ 1807206 h 1902193"/>
                <a:gd name="connsiteX5" fmla="*/ 1315647 w 1426632"/>
                <a:gd name="connsiteY5" fmla="*/ 713213 h 1902193"/>
                <a:gd name="connsiteX6" fmla="*/ 1401843 w 1426632"/>
                <a:gd name="connsiteY6" fmla="*/ 63834 h 1902193"/>
                <a:gd name="connsiteX7" fmla="*/ 686221 w 1426632"/>
                <a:gd name="connsiteY7" fmla="*/ 61562 h 1902193"/>
                <a:gd name="connsiteX8" fmla="*/ 163575 w 1426632"/>
                <a:gd name="connsiteY8" fmla="*/ 394322 h 1902193"/>
                <a:gd name="connsiteX0" fmla="*/ 163575 w 1435249"/>
                <a:gd name="connsiteY0" fmla="*/ 394322 h 1885560"/>
                <a:gd name="connsiteX1" fmla="*/ 836 w 1435249"/>
                <a:gd name="connsiteY1" fmla="*/ 1111958 h 1885560"/>
                <a:gd name="connsiteX2" fmla="*/ 214791 w 1435249"/>
                <a:gd name="connsiteY2" fmla="*/ 1548663 h 1885560"/>
                <a:gd name="connsiteX3" fmla="*/ 1033657 w 1435249"/>
                <a:gd name="connsiteY3" fmla="*/ 1816007 h 1885560"/>
                <a:gd name="connsiteX4" fmla="*/ 1417322 w 1435249"/>
                <a:gd name="connsiteY4" fmla="*/ 1807206 h 1885560"/>
                <a:gd name="connsiteX5" fmla="*/ 1375103 w 1435249"/>
                <a:gd name="connsiteY5" fmla="*/ 943164 h 1885560"/>
                <a:gd name="connsiteX6" fmla="*/ 1401843 w 1435249"/>
                <a:gd name="connsiteY6" fmla="*/ 63834 h 1885560"/>
                <a:gd name="connsiteX7" fmla="*/ 686221 w 1435249"/>
                <a:gd name="connsiteY7" fmla="*/ 61562 h 1885560"/>
                <a:gd name="connsiteX8" fmla="*/ 163575 w 1435249"/>
                <a:gd name="connsiteY8" fmla="*/ 394322 h 1885560"/>
                <a:gd name="connsiteX0" fmla="*/ 128947 w 1438213"/>
                <a:gd name="connsiteY0" fmla="*/ 345176 h 1883146"/>
                <a:gd name="connsiteX1" fmla="*/ 3802 w 1438213"/>
                <a:gd name="connsiteY1" fmla="*/ 1109544 h 1883146"/>
                <a:gd name="connsiteX2" fmla="*/ 217757 w 1438213"/>
                <a:gd name="connsiteY2" fmla="*/ 1546249 h 1883146"/>
                <a:gd name="connsiteX3" fmla="*/ 1036623 w 1438213"/>
                <a:gd name="connsiteY3" fmla="*/ 1813593 h 1883146"/>
                <a:gd name="connsiteX4" fmla="*/ 1420288 w 1438213"/>
                <a:gd name="connsiteY4" fmla="*/ 1804792 h 1883146"/>
                <a:gd name="connsiteX5" fmla="*/ 1378069 w 1438213"/>
                <a:gd name="connsiteY5" fmla="*/ 940750 h 1883146"/>
                <a:gd name="connsiteX6" fmla="*/ 1404809 w 1438213"/>
                <a:gd name="connsiteY6" fmla="*/ 61420 h 1883146"/>
                <a:gd name="connsiteX7" fmla="*/ 689187 w 1438213"/>
                <a:gd name="connsiteY7" fmla="*/ 59148 h 1883146"/>
                <a:gd name="connsiteX8" fmla="*/ 128947 w 1438213"/>
                <a:gd name="connsiteY8" fmla="*/ 345176 h 1883146"/>
                <a:gd name="connsiteX0" fmla="*/ 126587 w 1435854"/>
                <a:gd name="connsiteY0" fmla="*/ 353278 h 1891248"/>
                <a:gd name="connsiteX1" fmla="*/ 1442 w 1435854"/>
                <a:gd name="connsiteY1" fmla="*/ 1117646 h 1891248"/>
                <a:gd name="connsiteX2" fmla="*/ 215397 w 1435854"/>
                <a:gd name="connsiteY2" fmla="*/ 1554351 h 1891248"/>
                <a:gd name="connsiteX3" fmla="*/ 1034263 w 1435854"/>
                <a:gd name="connsiteY3" fmla="*/ 1821695 h 1891248"/>
                <a:gd name="connsiteX4" fmla="*/ 1417928 w 1435854"/>
                <a:gd name="connsiteY4" fmla="*/ 1812894 h 1891248"/>
                <a:gd name="connsiteX5" fmla="*/ 1375709 w 1435854"/>
                <a:gd name="connsiteY5" fmla="*/ 948852 h 1891248"/>
                <a:gd name="connsiteX6" fmla="*/ 1402449 w 1435854"/>
                <a:gd name="connsiteY6" fmla="*/ 69522 h 1891248"/>
                <a:gd name="connsiteX7" fmla="*/ 221605 w 1435854"/>
                <a:gd name="connsiteY7" fmla="*/ 47778 h 1891248"/>
                <a:gd name="connsiteX8" fmla="*/ 126587 w 1435854"/>
                <a:gd name="connsiteY8" fmla="*/ 353278 h 1891248"/>
                <a:gd name="connsiteX0" fmla="*/ 35803 w 1453152"/>
                <a:gd name="connsiteY0" fmla="*/ 439993 h 1896181"/>
                <a:gd name="connsiteX1" fmla="*/ 18740 w 1453152"/>
                <a:gd name="connsiteY1" fmla="*/ 1122579 h 1896181"/>
                <a:gd name="connsiteX2" fmla="*/ 232695 w 1453152"/>
                <a:gd name="connsiteY2" fmla="*/ 1559284 h 1896181"/>
                <a:gd name="connsiteX3" fmla="*/ 1051561 w 1453152"/>
                <a:gd name="connsiteY3" fmla="*/ 1826628 h 1896181"/>
                <a:gd name="connsiteX4" fmla="*/ 1435226 w 1453152"/>
                <a:gd name="connsiteY4" fmla="*/ 1817827 h 1896181"/>
                <a:gd name="connsiteX5" fmla="*/ 1393007 w 1453152"/>
                <a:gd name="connsiteY5" fmla="*/ 953785 h 1896181"/>
                <a:gd name="connsiteX6" fmla="*/ 1419747 w 1453152"/>
                <a:gd name="connsiteY6" fmla="*/ 74455 h 1896181"/>
                <a:gd name="connsiteX7" fmla="*/ 238903 w 1453152"/>
                <a:gd name="connsiteY7" fmla="*/ 52711 h 1896181"/>
                <a:gd name="connsiteX8" fmla="*/ 35803 w 1453152"/>
                <a:gd name="connsiteY8" fmla="*/ 439993 h 1896181"/>
                <a:gd name="connsiteX0" fmla="*/ 35803 w 1447873"/>
                <a:gd name="connsiteY0" fmla="*/ 439993 h 1952840"/>
                <a:gd name="connsiteX1" fmla="*/ 18740 w 1447873"/>
                <a:gd name="connsiteY1" fmla="*/ 1122579 h 1952840"/>
                <a:gd name="connsiteX2" fmla="*/ 232695 w 1447873"/>
                <a:gd name="connsiteY2" fmla="*/ 1559284 h 1952840"/>
                <a:gd name="connsiteX3" fmla="*/ 1130848 w 1447873"/>
                <a:gd name="connsiteY3" fmla="*/ 1925181 h 1952840"/>
                <a:gd name="connsiteX4" fmla="*/ 1435226 w 1447873"/>
                <a:gd name="connsiteY4" fmla="*/ 1817827 h 1952840"/>
                <a:gd name="connsiteX5" fmla="*/ 1393007 w 1447873"/>
                <a:gd name="connsiteY5" fmla="*/ 953785 h 1952840"/>
                <a:gd name="connsiteX6" fmla="*/ 1419747 w 1447873"/>
                <a:gd name="connsiteY6" fmla="*/ 74455 h 1952840"/>
                <a:gd name="connsiteX7" fmla="*/ 238903 w 1447873"/>
                <a:gd name="connsiteY7" fmla="*/ 52711 h 1952840"/>
                <a:gd name="connsiteX8" fmla="*/ 35803 w 1447873"/>
                <a:gd name="connsiteY8" fmla="*/ 439993 h 1952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873" h="1952840">
                  <a:moveTo>
                    <a:pt x="35803" y="439993"/>
                  </a:moveTo>
                  <a:cubicBezTo>
                    <a:pt x="-891" y="618304"/>
                    <a:pt x="-14075" y="936031"/>
                    <a:pt x="18740" y="1122579"/>
                  </a:cubicBezTo>
                  <a:cubicBezTo>
                    <a:pt x="51555" y="1309127"/>
                    <a:pt x="47344" y="1425517"/>
                    <a:pt x="232695" y="1559284"/>
                  </a:cubicBezTo>
                  <a:cubicBezTo>
                    <a:pt x="418046" y="1693051"/>
                    <a:pt x="930426" y="1882091"/>
                    <a:pt x="1130848" y="1925181"/>
                  </a:cubicBezTo>
                  <a:cubicBezTo>
                    <a:pt x="1331270" y="1968271"/>
                    <a:pt x="1391533" y="1979726"/>
                    <a:pt x="1435226" y="1817827"/>
                  </a:cubicBezTo>
                  <a:cubicBezTo>
                    <a:pt x="1478919" y="1655928"/>
                    <a:pt x="1395587" y="1244347"/>
                    <a:pt x="1393007" y="953785"/>
                  </a:cubicBezTo>
                  <a:cubicBezTo>
                    <a:pt x="1390427" y="663223"/>
                    <a:pt x="1458740" y="183063"/>
                    <a:pt x="1419747" y="74455"/>
                  </a:cubicBezTo>
                  <a:cubicBezTo>
                    <a:pt x="1380754" y="-34153"/>
                    <a:pt x="469560" y="-8212"/>
                    <a:pt x="238903" y="52711"/>
                  </a:cubicBezTo>
                  <a:cubicBezTo>
                    <a:pt x="8246" y="113634"/>
                    <a:pt x="72497" y="261682"/>
                    <a:pt x="35803" y="43999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CDFF9"/>
                </a:gs>
                <a:gs pos="100000">
                  <a:schemeClr val="bg1"/>
                </a:gs>
                <a:gs pos="59000">
                  <a:schemeClr val="accent5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00" dirty="0"/>
            </a:p>
          </p:txBody>
        </p:sp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96BCCD85-1D07-EF4E-A878-EC23CD23096A}"/>
                </a:ext>
              </a:extLst>
            </p:cNvPr>
            <p:cNvGrpSpPr/>
            <p:nvPr/>
          </p:nvGrpSpPr>
          <p:grpSpPr>
            <a:xfrm>
              <a:off x="10900911" y="3897954"/>
              <a:ext cx="687393" cy="721548"/>
              <a:chOff x="5203089" y="1751190"/>
              <a:chExt cx="858331" cy="662414"/>
            </a:xfrm>
          </p:grpSpPr>
          <p:sp>
            <p:nvSpPr>
              <p:cNvPr id="382" name="Freeform 381">
                <a:extLst>
                  <a:ext uri="{FF2B5EF4-FFF2-40B4-BE49-F238E27FC236}">
                    <a16:creationId xmlns:a16="http://schemas.microsoft.com/office/drawing/2014/main" id="{D6FAD5AB-6E93-5E47-BE32-4993FD767B8F}"/>
                  </a:ext>
                </a:extLst>
              </p:cNvPr>
              <p:cNvSpPr/>
              <p:nvPr/>
            </p:nvSpPr>
            <p:spPr>
              <a:xfrm>
                <a:off x="5536769" y="1751190"/>
                <a:ext cx="524651" cy="662124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  <a:gd name="connsiteX0" fmla="*/ 3618 w 651290"/>
                  <a:gd name="connsiteY0" fmla="*/ 593378 h 593378"/>
                  <a:gd name="connsiteX1" fmla="*/ 0 w 651290"/>
                  <a:gd name="connsiteY1" fmla="*/ 242416 h 593378"/>
                  <a:gd name="connsiteX2" fmla="*/ 423338 w 651290"/>
                  <a:gd name="connsiteY2" fmla="*/ 101308 h 593378"/>
                  <a:gd name="connsiteX3" fmla="*/ 647672 w 651290"/>
                  <a:gd name="connsiteY3" fmla="*/ 0 h 593378"/>
                  <a:gd name="connsiteX4" fmla="*/ 651290 w 651290"/>
                  <a:gd name="connsiteY4" fmla="*/ 593378 h 593378"/>
                  <a:gd name="connsiteX5" fmla="*/ 3618 w 651290"/>
                  <a:gd name="connsiteY5" fmla="*/ 593378 h 593378"/>
                  <a:gd name="connsiteX0" fmla="*/ 3618 w 651290"/>
                  <a:gd name="connsiteY0" fmla="*/ 662124 h 662124"/>
                  <a:gd name="connsiteX1" fmla="*/ 0 w 651290"/>
                  <a:gd name="connsiteY1" fmla="*/ 311162 h 662124"/>
                  <a:gd name="connsiteX2" fmla="*/ 376300 w 651290"/>
                  <a:gd name="connsiteY2" fmla="*/ 0 h 662124"/>
                  <a:gd name="connsiteX3" fmla="*/ 647672 w 651290"/>
                  <a:gd name="connsiteY3" fmla="*/ 68746 h 662124"/>
                  <a:gd name="connsiteX4" fmla="*/ 651290 w 651290"/>
                  <a:gd name="connsiteY4" fmla="*/ 662124 h 662124"/>
                  <a:gd name="connsiteX5" fmla="*/ 3618 w 651290"/>
                  <a:gd name="connsiteY5" fmla="*/ 662124 h 662124"/>
                  <a:gd name="connsiteX0" fmla="*/ 0 w 647672"/>
                  <a:gd name="connsiteY0" fmla="*/ 662124 h 662124"/>
                  <a:gd name="connsiteX1" fmla="*/ 123021 w 647672"/>
                  <a:gd name="connsiteY1" fmla="*/ 83217 h 662124"/>
                  <a:gd name="connsiteX2" fmla="*/ 372682 w 647672"/>
                  <a:gd name="connsiteY2" fmla="*/ 0 h 662124"/>
                  <a:gd name="connsiteX3" fmla="*/ 644054 w 647672"/>
                  <a:gd name="connsiteY3" fmla="*/ 68746 h 662124"/>
                  <a:gd name="connsiteX4" fmla="*/ 647672 w 647672"/>
                  <a:gd name="connsiteY4" fmla="*/ 662124 h 662124"/>
                  <a:gd name="connsiteX5" fmla="*/ 0 w 647672"/>
                  <a:gd name="connsiteY5" fmla="*/ 662124 h 662124"/>
                  <a:gd name="connsiteX0" fmla="*/ 7238 w 524651"/>
                  <a:gd name="connsiteY0" fmla="*/ 669360 h 669360"/>
                  <a:gd name="connsiteX1" fmla="*/ 0 w 524651"/>
                  <a:gd name="connsiteY1" fmla="*/ 83217 h 669360"/>
                  <a:gd name="connsiteX2" fmla="*/ 249661 w 524651"/>
                  <a:gd name="connsiteY2" fmla="*/ 0 h 669360"/>
                  <a:gd name="connsiteX3" fmla="*/ 521033 w 524651"/>
                  <a:gd name="connsiteY3" fmla="*/ 68746 h 669360"/>
                  <a:gd name="connsiteX4" fmla="*/ 524651 w 524651"/>
                  <a:gd name="connsiteY4" fmla="*/ 662124 h 669360"/>
                  <a:gd name="connsiteX5" fmla="*/ 7238 w 524651"/>
                  <a:gd name="connsiteY5" fmla="*/ 669360 h 669360"/>
                  <a:gd name="connsiteX0" fmla="*/ 438 w 528706"/>
                  <a:gd name="connsiteY0" fmla="*/ 665742 h 665742"/>
                  <a:gd name="connsiteX1" fmla="*/ 4055 w 528706"/>
                  <a:gd name="connsiteY1" fmla="*/ 83217 h 665742"/>
                  <a:gd name="connsiteX2" fmla="*/ 253716 w 528706"/>
                  <a:gd name="connsiteY2" fmla="*/ 0 h 665742"/>
                  <a:gd name="connsiteX3" fmla="*/ 525088 w 528706"/>
                  <a:gd name="connsiteY3" fmla="*/ 68746 h 665742"/>
                  <a:gd name="connsiteX4" fmla="*/ 528706 w 528706"/>
                  <a:gd name="connsiteY4" fmla="*/ 662124 h 665742"/>
                  <a:gd name="connsiteX5" fmla="*/ 438 w 528706"/>
                  <a:gd name="connsiteY5" fmla="*/ 665742 h 665742"/>
                  <a:gd name="connsiteX0" fmla="*/ 155 w 546514"/>
                  <a:gd name="connsiteY0" fmla="*/ 662124 h 662124"/>
                  <a:gd name="connsiteX1" fmla="*/ 21863 w 546514"/>
                  <a:gd name="connsiteY1" fmla="*/ 83217 h 662124"/>
                  <a:gd name="connsiteX2" fmla="*/ 271524 w 546514"/>
                  <a:gd name="connsiteY2" fmla="*/ 0 h 662124"/>
                  <a:gd name="connsiteX3" fmla="*/ 542896 w 546514"/>
                  <a:gd name="connsiteY3" fmla="*/ 68746 h 662124"/>
                  <a:gd name="connsiteX4" fmla="*/ 546514 w 546514"/>
                  <a:gd name="connsiteY4" fmla="*/ 662124 h 662124"/>
                  <a:gd name="connsiteX5" fmla="*/ 155 w 546514"/>
                  <a:gd name="connsiteY5" fmla="*/ 662124 h 662124"/>
                  <a:gd name="connsiteX0" fmla="*/ 10856 w 524651"/>
                  <a:gd name="connsiteY0" fmla="*/ 658506 h 662124"/>
                  <a:gd name="connsiteX1" fmla="*/ 0 w 524651"/>
                  <a:gd name="connsiteY1" fmla="*/ 83217 h 662124"/>
                  <a:gd name="connsiteX2" fmla="*/ 249661 w 524651"/>
                  <a:gd name="connsiteY2" fmla="*/ 0 h 662124"/>
                  <a:gd name="connsiteX3" fmla="*/ 521033 w 524651"/>
                  <a:gd name="connsiteY3" fmla="*/ 68746 h 662124"/>
                  <a:gd name="connsiteX4" fmla="*/ 524651 w 524651"/>
                  <a:gd name="connsiteY4" fmla="*/ 662124 h 662124"/>
                  <a:gd name="connsiteX5" fmla="*/ 10856 w 524651"/>
                  <a:gd name="connsiteY5" fmla="*/ 658506 h 66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4651" h="662124">
                    <a:moveTo>
                      <a:pt x="10856" y="658506"/>
                    </a:moveTo>
                    <a:cubicBezTo>
                      <a:pt x="8443" y="463125"/>
                      <a:pt x="2413" y="278598"/>
                      <a:pt x="0" y="83217"/>
                    </a:cubicBezTo>
                    <a:lnTo>
                      <a:pt x="249661" y="0"/>
                    </a:lnTo>
                    <a:lnTo>
                      <a:pt x="521033" y="68746"/>
                    </a:lnTo>
                    <a:lnTo>
                      <a:pt x="524651" y="662124"/>
                    </a:lnTo>
                    <a:lnTo>
                      <a:pt x="10856" y="658506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00" dirty="0"/>
              </a:p>
            </p:txBody>
          </p:sp>
          <p:sp>
            <p:nvSpPr>
              <p:cNvPr id="383" name="Freeform 382">
                <a:extLst>
                  <a:ext uri="{FF2B5EF4-FFF2-40B4-BE49-F238E27FC236}">
                    <a16:creationId xmlns:a16="http://schemas.microsoft.com/office/drawing/2014/main" id="{2A115C8B-7EC0-084D-A3CF-7AEF0487F301}"/>
                  </a:ext>
                </a:extLst>
              </p:cNvPr>
              <p:cNvSpPr/>
              <p:nvPr/>
            </p:nvSpPr>
            <p:spPr>
              <a:xfrm>
                <a:off x="5203089" y="1921244"/>
                <a:ext cx="651290" cy="492070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1290" h="492070">
                    <a:moveTo>
                      <a:pt x="3618" y="492070"/>
                    </a:moveTo>
                    <a:lnTo>
                      <a:pt x="0" y="141108"/>
                    </a:lnTo>
                    <a:lnTo>
                      <a:pt x="423338" y="0"/>
                    </a:lnTo>
                    <a:lnTo>
                      <a:pt x="647672" y="57891"/>
                    </a:lnTo>
                    <a:lnTo>
                      <a:pt x="651290" y="492070"/>
                    </a:lnTo>
                    <a:lnTo>
                      <a:pt x="3618" y="492070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00" dirty="0"/>
              </a:p>
            </p:txBody>
          </p: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16F8043F-8502-904C-9632-B3658D71B8BE}"/>
                  </a:ext>
                </a:extLst>
              </p:cNvPr>
              <p:cNvCxnSpPr/>
              <p:nvPr/>
            </p:nvCxnSpPr>
            <p:spPr>
              <a:xfrm flipV="1">
                <a:off x="5270526" y="2029553"/>
                <a:ext cx="295249" cy="73468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B4B3A6DE-2E70-F74C-8CA1-13247C912682}"/>
                  </a:ext>
                </a:extLst>
              </p:cNvPr>
              <p:cNvCxnSpPr/>
              <p:nvPr/>
            </p:nvCxnSpPr>
            <p:spPr>
              <a:xfrm flipV="1">
                <a:off x="5275406" y="2261710"/>
                <a:ext cx="290369" cy="1675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>
                <a:extLst>
                  <a:ext uri="{FF2B5EF4-FFF2-40B4-BE49-F238E27FC236}">
                    <a16:creationId xmlns:a16="http://schemas.microsoft.com/office/drawing/2014/main" id="{4B9DB078-BD58-F64A-B873-E1187205EB94}"/>
                  </a:ext>
                </a:extLst>
              </p:cNvPr>
              <p:cNvCxnSpPr/>
              <p:nvPr/>
            </p:nvCxnSpPr>
            <p:spPr>
              <a:xfrm flipV="1">
                <a:off x="5275406" y="2151772"/>
                <a:ext cx="290369" cy="4840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>
                <a:extLst>
                  <a:ext uri="{FF2B5EF4-FFF2-40B4-BE49-F238E27FC236}">
                    <a16:creationId xmlns:a16="http://schemas.microsoft.com/office/drawing/2014/main" id="{D321DD82-9D22-0B49-ADF9-8BE310E97E71}"/>
                  </a:ext>
                </a:extLst>
              </p:cNvPr>
              <p:cNvCxnSpPr/>
              <p:nvPr/>
            </p:nvCxnSpPr>
            <p:spPr>
              <a:xfrm>
                <a:off x="5270094" y="2354086"/>
                <a:ext cx="29568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18A2FB0C-53B9-5248-AA65-9BA9B429FC4C}"/>
                  </a:ext>
                </a:extLst>
              </p:cNvPr>
              <p:cNvCxnSpPr/>
              <p:nvPr/>
            </p:nvCxnSpPr>
            <p:spPr>
              <a:xfrm flipV="1">
                <a:off x="5950242" y="1866900"/>
                <a:ext cx="0" cy="465273"/>
              </a:xfrm>
              <a:prstGeom prst="line">
                <a:avLst/>
              </a:prstGeom>
              <a:ln w="44450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44FBB965-69F3-F546-AE9F-4AD14078F37E}"/>
                  </a:ext>
                </a:extLst>
              </p:cNvPr>
              <p:cNvCxnSpPr/>
              <p:nvPr/>
            </p:nvCxnSpPr>
            <p:spPr>
              <a:xfrm>
                <a:off x="5628589" y="1936750"/>
                <a:ext cx="0" cy="476854"/>
              </a:xfrm>
              <a:prstGeom prst="line">
                <a:avLst/>
              </a:prstGeom>
              <a:ln w="15875">
                <a:solidFill>
                  <a:srgbClr val="0000A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1" name="Group 390">
              <a:extLst>
                <a:ext uri="{FF2B5EF4-FFF2-40B4-BE49-F238E27FC236}">
                  <a16:creationId xmlns:a16="http://schemas.microsoft.com/office/drawing/2014/main" id="{BDA3EF41-5873-7D4B-8A04-F8D62DFD2DB6}"/>
                </a:ext>
              </a:extLst>
            </p:cNvPr>
            <p:cNvGrpSpPr/>
            <p:nvPr/>
          </p:nvGrpSpPr>
          <p:grpSpPr>
            <a:xfrm>
              <a:off x="10834382" y="3164075"/>
              <a:ext cx="594613" cy="648336"/>
              <a:chOff x="5203089" y="1751190"/>
              <a:chExt cx="858331" cy="662414"/>
            </a:xfrm>
          </p:grpSpPr>
          <p:sp>
            <p:nvSpPr>
              <p:cNvPr id="399" name="Freeform 398">
                <a:extLst>
                  <a:ext uri="{FF2B5EF4-FFF2-40B4-BE49-F238E27FC236}">
                    <a16:creationId xmlns:a16="http://schemas.microsoft.com/office/drawing/2014/main" id="{325473B9-6F55-684D-B22D-FF70325540CE}"/>
                  </a:ext>
                </a:extLst>
              </p:cNvPr>
              <p:cNvSpPr/>
              <p:nvPr/>
            </p:nvSpPr>
            <p:spPr>
              <a:xfrm>
                <a:off x="5536769" y="1751190"/>
                <a:ext cx="524651" cy="662124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  <a:gd name="connsiteX0" fmla="*/ 3618 w 651290"/>
                  <a:gd name="connsiteY0" fmla="*/ 593378 h 593378"/>
                  <a:gd name="connsiteX1" fmla="*/ 0 w 651290"/>
                  <a:gd name="connsiteY1" fmla="*/ 242416 h 593378"/>
                  <a:gd name="connsiteX2" fmla="*/ 423338 w 651290"/>
                  <a:gd name="connsiteY2" fmla="*/ 101308 h 593378"/>
                  <a:gd name="connsiteX3" fmla="*/ 647672 w 651290"/>
                  <a:gd name="connsiteY3" fmla="*/ 0 h 593378"/>
                  <a:gd name="connsiteX4" fmla="*/ 651290 w 651290"/>
                  <a:gd name="connsiteY4" fmla="*/ 593378 h 593378"/>
                  <a:gd name="connsiteX5" fmla="*/ 3618 w 651290"/>
                  <a:gd name="connsiteY5" fmla="*/ 593378 h 593378"/>
                  <a:gd name="connsiteX0" fmla="*/ 3618 w 651290"/>
                  <a:gd name="connsiteY0" fmla="*/ 662124 h 662124"/>
                  <a:gd name="connsiteX1" fmla="*/ 0 w 651290"/>
                  <a:gd name="connsiteY1" fmla="*/ 311162 h 662124"/>
                  <a:gd name="connsiteX2" fmla="*/ 376300 w 651290"/>
                  <a:gd name="connsiteY2" fmla="*/ 0 h 662124"/>
                  <a:gd name="connsiteX3" fmla="*/ 647672 w 651290"/>
                  <a:gd name="connsiteY3" fmla="*/ 68746 h 662124"/>
                  <a:gd name="connsiteX4" fmla="*/ 651290 w 651290"/>
                  <a:gd name="connsiteY4" fmla="*/ 662124 h 662124"/>
                  <a:gd name="connsiteX5" fmla="*/ 3618 w 651290"/>
                  <a:gd name="connsiteY5" fmla="*/ 662124 h 662124"/>
                  <a:gd name="connsiteX0" fmla="*/ 0 w 647672"/>
                  <a:gd name="connsiteY0" fmla="*/ 662124 h 662124"/>
                  <a:gd name="connsiteX1" fmla="*/ 123021 w 647672"/>
                  <a:gd name="connsiteY1" fmla="*/ 83217 h 662124"/>
                  <a:gd name="connsiteX2" fmla="*/ 372682 w 647672"/>
                  <a:gd name="connsiteY2" fmla="*/ 0 h 662124"/>
                  <a:gd name="connsiteX3" fmla="*/ 644054 w 647672"/>
                  <a:gd name="connsiteY3" fmla="*/ 68746 h 662124"/>
                  <a:gd name="connsiteX4" fmla="*/ 647672 w 647672"/>
                  <a:gd name="connsiteY4" fmla="*/ 662124 h 662124"/>
                  <a:gd name="connsiteX5" fmla="*/ 0 w 647672"/>
                  <a:gd name="connsiteY5" fmla="*/ 662124 h 662124"/>
                  <a:gd name="connsiteX0" fmla="*/ 7238 w 524651"/>
                  <a:gd name="connsiteY0" fmla="*/ 669360 h 669360"/>
                  <a:gd name="connsiteX1" fmla="*/ 0 w 524651"/>
                  <a:gd name="connsiteY1" fmla="*/ 83217 h 669360"/>
                  <a:gd name="connsiteX2" fmla="*/ 249661 w 524651"/>
                  <a:gd name="connsiteY2" fmla="*/ 0 h 669360"/>
                  <a:gd name="connsiteX3" fmla="*/ 521033 w 524651"/>
                  <a:gd name="connsiteY3" fmla="*/ 68746 h 669360"/>
                  <a:gd name="connsiteX4" fmla="*/ 524651 w 524651"/>
                  <a:gd name="connsiteY4" fmla="*/ 662124 h 669360"/>
                  <a:gd name="connsiteX5" fmla="*/ 7238 w 524651"/>
                  <a:gd name="connsiteY5" fmla="*/ 669360 h 669360"/>
                  <a:gd name="connsiteX0" fmla="*/ 438 w 528706"/>
                  <a:gd name="connsiteY0" fmla="*/ 665742 h 665742"/>
                  <a:gd name="connsiteX1" fmla="*/ 4055 w 528706"/>
                  <a:gd name="connsiteY1" fmla="*/ 83217 h 665742"/>
                  <a:gd name="connsiteX2" fmla="*/ 253716 w 528706"/>
                  <a:gd name="connsiteY2" fmla="*/ 0 h 665742"/>
                  <a:gd name="connsiteX3" fmla="*/ 525088 w 528706"/>
                  <a:gd name="connsiteY3" fmla="*/ 68746 h 665742"/>
                  <a:gd name="connsiteX4" fmla="*/ 528706 w 528706"/>
                  <a:gd name="connsiteY4" fmla="*/ 662124 h 665742"/>
                  <a:gd name="connsiteX5" fmla="*/ 438 w 528706"/>
                  <a:gd name="connsiteY5" fmla="*/ 665742 h 665742"/>
                  <a:gd name="connsiteX0" fmla="*/ 155 w 546514"/>
                  <a:gd name="connsiteY0" fmla="*/ 662124 h 662124"/>
                  <a:gd name="connsiteX1" fmla="*/ 21863 w 546514"/>
                  <a:gd name="connsiteY1" fmla="*/ 83217 h 662124"/>
                  <a:gd name="connsiteX2" fmla="*/ 271524 w 546514"/>
                  <a:gd name="connsiteY2" fmla="*/ 0 h 662124"/>
                  <a:gd name="connsiteX3" fmla="*/ 542896 w 546514"/>
                  <a:gd name="connsiteY3" fmla="*/ 68746 h 662124"/>
                  <a:gd name="connsiteX4" fmla="*/ 546514 w 546514"/>
                  <a:gd name="connsiteY4" fmla="*/ 662124 h 662124"/>
                  <a:gd name="connsiteX5" fmla="*/ 155 w 546514"/>
                  <a:gd name="connsiteY5" fmla="*/ 662124 h 662124"/>
                  <a:gd name="connsiteX0" fmla="*/ 10856 w 524651"/>
                  <a:gd name="connsiteY0" fmla="*/ 658506 h 662124"/>
                  <a:gd name="connsiteX1" fmla="*/ 0 w 524651"/>
                  <a:gd name="connsiteY1" fmla="*/ 83217 h 662124"/>
                  <a:gd name="connsiteX2" fmla="*/ 249661 w 524651"/>
                  <a:gd name="connsiteY2" fmla="*/ 0 h 662124"/>
                  <a:gd name="connsiteX3" fmla="*/ 521033 w 524651"/>
                  <a:gd name="connsiteY3" fmla="*/ 68746 h 662124"/>
                  <a:gd name="connsiteX4" fmla="*/ 524651 w 524651"/>
                  <a:gd name="connsiteY4" fmla="*/ 662124 h 662124"/>
                  <a:gd name="connsiteX5" fmla="*/ 10856 w 524651"/>
                  <a:gd name="connsiteY5" fmla="*/ 658506 h 66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4651" h="662124">
                    <a:moveTo>
                      <a:pt x="10856" y="658506"/>
                    </a:moveTo>
                    <a:cubicBezTo>
                      <a:pt x="8443" y="463125"/>
                      <a:pt x="2413" y="278598"/>
                      <a:pt x="0" y="83217"/>
                    </a:cubicBezTo>
                    <a:lnTo>
                      <a:pt x="249661" y="0"/>
                    </a:lnTo>
                    <a:lnTo>
                      <a:pt x="521033" y="68746"/>
                    </a:lnTo>
                    <a:lnTo>
                      <a:pt x="524651" y="662124"/>
                    </a:lnTo>
                    <a:lnTo>
                      <a:pt x="10856" y="658506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00" dirty="0"/>
              </a:p>
            </p:txBody>
          </p:sp>
          <p:sp>
            <p:nvSpPr>
              <p:cNvPr id="400" name="Freeform 399">
                <a:extLst>
                  <a:ext uri="{FF2B5EF4-FFF2-40B4-BE49-F238E27FC236}">
                    <a16:creationId xmlns:a16="http://schemas.microsoft.com/office/drawing/2014/main" id="{06CE85F7-18B2-3947-975F-CEA32EE2FBA7}"/>
                  </a:ext>
                </a:extLst>
              </p:cNvPr>
              <p:cNvSpPr/>
              <p:nvPr/>
            </p:nvSpPr>
            <p:spPr>
              <a:xfrm>
                <a:off x="5203089" y="1921244"/>
                <a:ext cx="651290" cy="492070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1290" h="492070">
                    <a:moveTo>
                      <a:pt x="3618" y="492070"/>
                    </a:moveTo>
                    <a:lnTo>
                      <a:pt x="0" y="141108"/>
                    </a:lnTo>
                    <a:lnTo>
                      <a:pt x="423338" y="0"/>
                    </a:lnTo>
                    <a:lnTo>
                      <a:pt x="647672" y="57891"/>
                    </a:lnTo>
                    <a:lnTo>
                      <a:pt x="651290" y="492070"/>
                    </a:lnTo>
                    <a:lnTo>
                      <a:pt x="3618" y="492070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00" dirty="0"/>
              </a:p>
            </p:txBody>
          </p:sp>
          <p:cxnSp>
            <p:nvCxnSpPr>
              <p:cNvPr id="401" name="Straight Connector 400">
                <a:extLst>
                  <a:ext uri="{FF2B5EF4-FFF2-40B4-BE49-F238E27FC236}">
                    <a16:creationId xmlns:a16="http://schemas.microsoft.com/office/drawing/2014/main" id="{F3F3D0FA-374D-9147-8047-2B7B3AAF05DF}"/>
                  </a:ext>
                </a:extLst>
              </p:cNvPr>
              <p:cNvCxnSpPr/>
              <p:nvPr/>
            </p:nvCxnSpPr>
            <p:spPr>
              <a:xfrm flipV="1">
                <a:off x="5270526" y="2029553"/>
                <a:ext cx="295249" cy="73468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401">
                <a:extLst>
                  <a:ext uri="{FF2B5EF4-FFF2-40B4-BE49-F238E27FC236}">
                    <a16:creationId xmlns:a16="http://schemas.microsoft.com/office/drawing/2014/main" id="{AFF00F79-7128-E243-BBD5-A97200EABABC}"/>
                  </a:ext>
                </a:extLst>
              </p:cNvPr>
              <p:cNvCxnSpPr/>
              <p:nvPr/>
            </p:nvCxnSpPr>
            <p:spPr>
              <a:xfrm flipV="1">
                <a:off x="5275406" y="2261710"/>
                <a:ext cx="290369" cy="1675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402">
                <a:extLst>
                  <a:ext uri="{FF2B5EF4-FFF2-40B4-BE49-F238E27FC236}">
                    <a16:creationId xmlns:a16="http://schemas.microsoft.com/office/drawing/2014/main" id="{729D9C8D-B396-A049-9B7A-BE878812629D}"/>
                  </a:ext>
                </a:extLst>
              </p:cNvPr>
              <p:cNvCxnSpPr/>
              <p:nvPr/>
            </p:nvCxnSpPr>
            <p:spPr>
              <a:xfrm flipV="1">
                <a:off x="5275406" y="2151772"/>
                <a:ext cx="290369" cy="4840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403">
                <a:extLst>
                  <a:ext uri="{FF2B5EF4-FFF2-40B4-BE49-F238E27FC236}">
                    <a16:creationId xmlns:a16="http://schemas.microsoft.com/office/drawing/2014/main" id="{4B32C41F-58E3-CC4F-9625-B6688BEB2140}"/>
                  </a:ext>
                </a:extLst>
              </p:cNvPr>
              <p:cNvCxnSpPr/>
              <p:nvPr/>
            </p:nvCxnSpPr>
            <p:spPr>
              <a:xfrm>
                <a:off x="5270094" y="2354086"/>
                <a:ext cx="29568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>
                <a:extLst>
                  <a:ext uri="{FF2B5EF4-FFF2-40B4-BE49-F238E27FC236}">
                    <a16:creationId xmlns:a16="http://schemas.microsoft.com/office/drawing/2014/main" id="{58933865-B1C6-3244-A0F5-136E4C6DD92E}"/>
                  </a:ext>
                </a:extLst>
              </p:cNvPr>
              <p:cNvCxnSpPr/>
              <p:nvPr/>
            </p:nvCxnSpPr>
            <p:spPr>
              <a:xfrm flipV="1">
                <a:off x="5950242" y="1866900"/>
                <a:ext cx="0" cy="465273"/>
              </a:xfrm>
              <a:prstGeom prst="line">
                <a:avLst/>
              </a:prstGeom>
              <a:ln w="44450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>
                <a:extLst>
                  <a:ext uri="{FF2B5EF4-FFF2-40B4-BE49-F238E27FC236}">
                    <a16:creationId xmlns:a16="http://schemas.microsoft.com/office/drawing/2014/main" id="{76C939A7-C3F0-5A45-B81D-4E775CF1C92C}"/>
                  </a:ext>
                </a:extLst>
              </p:cNvPr>
              <p:cNvCxnSpPr/>
              <p:nvPr/>
            </p:nvCxnSpPr>
            <p:spPr>
              <a:xfrm>
                <a:off x="5628589" y="1936750"/>
                <a:ext cx="0" cy="476854"/>
              </a:xfrm>
              <a:prstGeom prst="line">
                <a:avLst/>
              </a:prstGeom>
              <a:ln w="15875">
                <a:solidFill>
                  <a:srgbClr val="0000A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2" name="Freeform 561">
              <a:extLst>
                <a:ext uri="{FF2B5EF4-FFF2-40B4-BE49-F238E27FC236}">
                  <a16:creationId xmlns:a16="http://schemas.microsoft.com/office/drawing/2014/main" id="{BE088278-C41B-3E4A-87CE-FD65749FA13D}"/>
                </a:ext>
              </a:extLst>
            </p:cNvPr>
            <p:cNvSpPr/>
            <p:nvPr/>
          </p:nvSpPr>
          <p:spPr>
            <a:xfrm>
              <a:off x="9604024" y="1751946"/>
              <a:ext cx="1497864" cy="1386455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60355 w 1494463"/>
                <a:gd name="connsiteY0" fmla="*/ 534641 h 1775651"/>
                <a:gd name="connsiteX1" fmla="*/ 3 w 1494463"/>
                <a:gd name="connsiteY1" fmla="*/ 940200 h 1775651"/>
                <a:gd name="connsiteX2" fmla="*/ 367657 w 1494463"/>
                <a:gd name="connsiteY2" fmla="*/ 1508306 h 1775651"/>
                <a:gd name="connsiteX3" fmla="*/ 1186523 w 1494463"/>
                <a:gd name="connsiteY3" fmla="*/ 1775650 h 1775651"/>
                <a:gd name="connsiteX4" fmla="*/ 1467465 w 1494463"/>
                <a:gd name="connsiteY4" fmla="*/ 1510813 h 1775651"/>
                <a:gd name="connsiteX5" fmla="*/ 1468513 w 1494463"/>
                <a:gd name="connsiteY5" fmla="*/ 672856 h 1775651"/>
                <a:gd name="connsiteX6" fmla="*/ 1336927 w 1494463"/>
                <a:gd name="connsiteY6" fmla="*/ 154877 h 1775651"/>
                <a:gd name="connsiteX7" fmla="*/ 839087 w 1494463"/>
                <a:gd name="connsiteY7" fmla="*/ 21205 h 1775651"/>
                <a:gd name="connsiteX8" fmla="*/ 360355 w 1494463"/>
                <a:gd name="connsiteY8" fmla="*/ 534641 h 1775651"/>
                <a:gd name="connsiteX0" fmla="*/ 360355 w 1491064"/>
                <a:gd name="connsiteY0" fmla="*/ 552327 h 1793337"/>
                <a:gd name="connsiteX1" fmla="*/ 3 w 1491064"/>
                <a:gd name="connsiteY1" fmla="*/ 957886 h 1793337"/>
                <a:gd name="connsiteX2" fmla="*/ 367657 w 1491064"/>
                <a:gd name="connsiteY2" fmla="*/ 1525992 h 1793337"/>
                <a:gd name="connsiteX3" fmla="*/ 1186523 w 1491064"/>
                <a:gd name="connsiteY3" fmla="*/ 1793336 h 1793337"/>
                <a:gd name="connsiteX4" fmla="*/ 1467465 w 1491064"/>
                <a:gd name="connsiteY4" fmla="*/ 1528499 h 1793337"/>
                <a:gd name="connsiteX5" fmla="*/ 1468513 w 1491064"/>
                <a:gd name="connsiteY5" fmla="*/ 690542 h 1793337"/>
                <a:gd name="connsiteX6" fmla="*/ 1407977 w 1491064"/>
                <a:gd name="connsiteY6" fmla="*/ 109278 h 1793337"/>
                <a:gd name="connsiteX7" fmla="*/ 839087 w 1491064"/>
                <a:gd name="connsiteY7" fmla="*/ 38891 h 1793337"/>
                <a:gd name="connsiteX8" fmla="*/ 360355 w 1491064"/>
                <a:gd name="connsiteY8" fmla="*/ 552327 h 1793337"/>
                <a:gd name="connsiteX0" fmla="*/ 360355 w 1502818"/>
                <a:gd name="connsiteY0" fmla="*/ 552327 h 1612281"/>
                <a:gd name="connsiteX1" fmla="*/ 3 w 1502818"/>
                <a:gd name="connsiteY1" fmla="*/ 957886 h 1612281"/>
                <a:gd name="connsiteX2" fmla="*/ 367657 w 1502818"/>
                <a:gd name="connsiteY2" fmla="*/ 1525992 h 1612281"/>
                <a:gd name="connsiteX3" fmla="*/ 1026659 w 1502818"/>
                <a:gd name="connsiteY3" fmla="*/ 1582385 h 1612281"/>
                <a:gd name="connsiteX4" fmla="*/ 1467465 w 1502818"/>
                <a:gd name="connsiteY4" fmla="*/ 1528499 h 1612281"/>
                <a:gd name="connsiteX5" fmla="*/ 1468513 w 1502818"/>
                <a:gd name="connsiteY5" fmla="*/ 690542 h 1612281"/>
                <a:gd name="connsiteX6" fmla="*/ 1407977 w 1502818"/>
                <a:gd name="connsiteY6" fmla="*/ 109278 h 1612281"/>
                <a:gd name="connsiteX7" fmla="*/ 839087 w 1502818"/>
                <a:gd name="connsiteY7" fmla="*/ 38891 h 1612281"/>
                <a:gd name="connsiteX8" fmla="*/ 360355 w 1502818"/>
                <a:gd name="connsiteY8" fmla="*/ 552327 h 1612281"/>
                <a:gd name="connsiteX0" fmla="*/ 360384 w 1502847"/>
                <a:gd name="connsiteY0" fmla="*/ 552327 h 1803602"/>
                <a:gd name="connsiteX1" fmla="*/ 32 w 1502847"/>
                <a:gd name="connsiteY1" fmla="*/ 957886 h 1803602"/>
                <a:gd name="connsiteX2" fmla="*/ 385448 w 1502847"/>
                <a:gd name="connsiteY2" fmla="*/ 1779134 h 1803602"/>
                <a:gd name="connsiteX3" fmla="*/ 1026688 w 1502847"/>
                <a:gd name="connsiteY3" fmla="*/ 1582385 h 1803602"/>
                <a:gd name="connsiteX4" fmla="*/ 1467494 w 1502847"/>
                <a:gd name="connsiteY4" fmla="*/ 1528499 h 1803602"/>
                <a:gd name="connsiteX5" fmla="*/ 1468542 w 1502847"/>
                <a:gd name="connsiteY5" fmla="*/ 690542 h 1803602"/>
                <a:gd name="connsiteX6" fmla="*/ 1408006 w 1502847"/>
                <a:gd name="connsiteY6" fmla="*/ 109278 h 1803602"/>
                <a:gd name="connsiteX7" fmla="*/ 839116 w 1502847"/>
                <a:gd name="connsiteY7" fmla="*/ 38891 h 1803602"/>
                <a:gd name="connsiteX8" fmla="*/ 360384 w 1502847"/>
                <a:gd name="connsiteY8" fmla="*/ 552327 h 1803602"/>
                <a:gd name="connsiteX0" fmla="*/ 360384 w 1502847"/>
                <a:gd name="connsiteY0" fmla="*/ 552327 h 1826319"/>
                <a:gd name="connsiteX1" fmla="*/ 32 w 1502847"/>
                <a:gd name="connsiteY1" fmla="*/ 957886 h 1826319"/>
                <a:gd name="connsiteX2" fmla="*/ 385448 w 1502847"/>
                <a:gd name="connsiteY2" fmla="*/ 1779134 h 1826319"/>
                <a:gd name="connsiteX3" fmla="*/ 1026688 w 1502847"/>
                <a:gd name="connsiteY3" fmla="*/ 1582385 h 1826319"/>
                <a:gd name="connsiteX4" fmla="*/ 1467494 w 1502847"/>
                <a:gd name="connsiteY4" fmla="*/ 1528499 h 1826319"/>
                <a:gd name="connsiteX5" fmla="*/ 1468542 w 1502847"/>
                <a:gd name="connsiteY5" fmla="*/ 690542 h 1826319"/>
                <a:gd name="connsiteX6" fmla="*/ 1408006 w 1502847"/>
                <a:gd name="connsiteY6" fmla="*/ 109278 h 1826319"/>
                <a:gd name="connsiteX7" fmla="*/ 839116 w 1502847"/>
                <a:gd name="connsiteY7" fmla="*/ 38891 h 1826319"/>
                <a:gd name="connsiteX8" fmla="*/ 360384 w 1502847"/>
                <a:gd name="connsiteY8" fmla="*/ 552327 h 1826319"/>
                <a:gd name="connsiteX0" fmla="*/ 289852 w 1503366"/>
                <a:gd name="connsiteY0" fmla="*/ 461730 h 1820101"/>
                <a:gd name="connsiteX1" fmla="*/ 551 w 1503366"/>
                <a:gd name="connsiteY1" fmla="*/ 951668 h 1820101"/>
                <a:gd name="connsiteX2" fmla="*/ 385967 w 1503366"/>
                <a:gd name="connsiteY2" fmla="*/ 1772916 h 1820101"/>
                <a:gd name="connsiteX3" fmla="*/ 1027207 w 1503366"/>
                <a:gd name="connsiteY3" fmla="*/ 1576167 h 1820101"/>
                <a:gd name="connsiteX4" fmla="*/ 1468013 w 1503366"/>
                <a:gd name="connsiteY4" fmla="*/ 1522281 h 1820101"/>
                <a:gd name="connsiteX5" fmla="*/ 1469061 w 1503366"/>
                <a:gd name="connsiteY5" fmla="*/ 684324 h 1820101"/>
                <a:gd name="connsiteX6" fmla="*/ 1408525 w 1503366"/>
                <a:gd name="connsiteY6" fmla="*/ 103060 h 1820101"/>
                <a:gd name="connsiteX7" fmla="*/ 839635 w 1503366"/>
                <a:gd name="connsiteY7" fmla="*/ 32673 h 1820101"/>
                <a:gd name="connsiteX8" fmla="*/ 289852 w 1503366"/>
                <a:gd name="connsiteY8" fmla="*/ 461730 h 1820101"/>
                <a:gd name="connsiteX0" fmla="*/ 293376 w 1506890"/>
                <a:gd name="connsiteY0" fmla="*/ 461730 h 1820101"/>
                <a:gd name="connsiteX1" fmla="*/ 4075 w 1506890"/>
                <a:gd name="connsiteY1" fmla="*/ 951668 h 1820101"/>
                <a:gd name="connsiteX2" fmla="*/ 389491 w 1506890"/>
                <a:gd name="connsiteY2" fmla="*/ 1772916 h 1820101"/>
                <a:gd name="connsiteX3" fmla="*/ 1030731 w 1506890"/>
                <a:gd name="connsiteY3" fmla="*/ 1576167 h 1820101"/>
                <a:gd name="connsiteX4" fmla="*/ 1471537 w 1506890"/>
                <a:gd name="connsiteY4" fmla="*/ 1522281 h 1820101"/>
                <a:gd name="connsiteX5" fmla="*/ 1472585 w 1506890"/>
                <a:gd name="connsiteY5" fmla="*/ 684324 h 1820101"/>
                <a:gd name="connsiteX6" fmla="*/ 1412049 w 1506890"/>
                <a:gd name="connsiteY6" fmla="*/ 103060 h 1820101"/>
                <a:gd name="connsiteX7" fmla="*/ 843159 w 1506890"/>
                <a:gd name="connsiteY7" fmla="*/ 32673 h 1820101"/>
                <a:gd name="connsiteX8" fmla="*/ 293376 w 1506890"/>
                <a:gd name="connsiteY8" fmla="*/ 461730 h 1820101"/>
                <a:gd name="connsiteX0" fmla="*/ 203955 w 1545103"/>
                <a:gd name="connsiteY0" fmla="*/ 206126 h 1802639"/>
                <a:gd name="connsiteX1" fmla="*/ 42288 w 1545103"/>
                <a:gd name="connsiteY1" fmla="*/ 934206 h 1802639"/>
                <a:gd name="connsiteX2" fmla="*/ 427704 w 1545103"/>
                <a:gd name="connsiteY2" fmla="*/ 1755454 h 1802639"/>
                <a:gd name="connsiteX3" fmla="*/ 1068944 w 1545103"/>
                <a:gd name="connsiteY3" fmla="*/ 1558705 h 1802639"/>
                <a:gd name="connsiteX4" fmla="*/ 1509750 w 1545103"/>
                <a:gd name="connsiteY4" fmla="*/ 1504819 h 1802639"/>
                <a:gd name="connsiteX5" fmla="*/ 1510798 w 1545103"/>
                <a:gd name="connsiteY5" fmla="*/ 666862 h 1802639"/>
                <a:gd name="connsiteX6" fmla="*/ 1450262 w 1545103"/>
                <a:gd name="connsiteY6" fmla="*/ 85598 h 1802639"/>
                <a:gd name="connsiteX7" fmla="*/ 881372 w 1545103"/>
                <a:gd name="connsiteY7" fmla="*/ 15211 h 1802639"/>
                <a:gd name="connsiteX8" fmla="*/ 203955 w 1545103"/>
                <a:gd name="connsiteY8" fmla="*/ 206126 h 1802639"/>
                <a:gd name="connsiteX0" fmla="*/ 147252 w 1634267"/>
                <a:gd name="connsiteY0" fmla="*/ 113266 h 1796376"/>
                <a:gd name="connsiteX1" fmla="*/ 131452 w 1634267"/>
                <a:gd name="connsiteY1" fmla="*/ 927943 h 1796376"/>
                <a:gd name="connsiteX2" fmla="*/ 516868 w 1634267"/>
                <a:gd name="connsiteY2" fmla="*/ 1749191 h 1796376"/>
                <a:gd name="connsiteX3" fmla="*/ 1158108 w 1634267"/>
                <a:gd name="connsiteY3" fmla="*/ 1552442 h 1796376"/>
                <a:gd name="connsiteX4" fmla="*/ 1598914 w 1634267"/>
                <a:gd name="connsiteY4" fmla="*/ 1498556 h 1796376"/>
                <a:gd name="connsiteX5" fmla="*/ 1599962 w 1634267"/>
                <a:gd name="connsiteY5" fmla="*/ 660599 h 1796376"/>
                <a:gd name="connsiteX6" fmla="*/ 1539426 w 1634267"/>
                <a:gd name="connsiteY6" fmla="*/ 79335 h 1796376"/>
                <a:gd name="connsiteX7" fmla="*/ 970536 w 1634267"/>
                <a:gd name="connsiteY7" fmla="*/ 8948 h 1796376"/>
                <a:gd name="connsiteX8" fmla="*/ 147252 w 1634267"/>
                <a:gd name="connsiteY8" fmla="*/ 113266 h 1796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4267" h="1796376">
                  <a:moveTo>
                    <a:pt x="147252" y="113266"/>
                  </a:moveTo>
                  <a:cubicBezTo>
                    <a:pt x="-139307" y="245497"/>
                    <a:pt x="69849" y="655289"/>
                    <a:pt x="131452" y="927943"/>
                  </a:cubicBezTo>
                  <a:cubicBezTo>
                    <a:pt x="193055" y="1200597"/>
                    <a:pt x="345759" y="1645108"/>
                    <a:pt x="516868" y="1749191"/>
                  </a:cubicBezTo>
                  <a:cubicBezTo>
                    <a:pt x="687977" y="1853274"/>
                    <a:pt x="1013294" y="1784070"/>
                    <a:pt x="1158108" y="1552442"/>
                  </a:cubicBezTo>
                  <a:cubicBezTo>
                    <a:pt x="1302922" y="1320814"/>
                    <a:pt x="1525272" y="1647197"/>
                    <a:pt x="1598914" y="1498556"/>
                  </a:cubicBezTo>
                  <a:cubicBezTo>
                    <a:pt x="1672556" y="1349916"/>
                    <a:pt x="1609877" y="897136"/>
                    <a:pt x="1599962" y="660599"/>
                  </a:cubicBezTo>
                  <a:cubicBezTo>
                    <a:pt x="1590047" y="424062"/>
                    <a:pt x="1578419" y="187943"/>
                    <a:pt x="1539426" y="79335"/>
                  </a:cubicBezTo>
                  <a:cubicBezTo>
                    <a:pt x="1500433" y="-29273"/>
                    <a:pt x="1202565" y="3293"/>
                    <a:pt x="970536" y="8948"/>
                  </a:cubicBezTo>
                  <a:cubicBezTo>
                    <a:pt x="738507" y="14603"/>
                    <a:pt x="433811" y="-18965"/>
                    <a:pt x="147252" y="1132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CDFF9"/>
                </a:gs>
                <a:gs pos="100000">
                  <a:schemeClr val="bg1"/>
                </a:gs>
                <a:gs pos="57000">
                  <a:schemeClr val="accent5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00" dirty="0"/>
            </a:p>
          </p:txBody>
        </p:sp>
        <p:sp>
          <p:nvSpPr>
            <p:cNvPr id="573" name="TextBox 572">
              <a:extLst>
                <a:ext uri="{FF2B5EF4-FFF2-40B4-BE49-F238E27FC236}">
                  <a16:creationId xmlns:a16="http://schemas.microsoft.com/office/drawing/2014/main" id="{59DB778E-F23D-6C41-8A2D-8F08BD46CBCB}"/>
                </a:ext>
              </a:extLst>
            </p:cNvPr>
            <p:cNvSpPr txBox="1"/>
            <p:nvPr/>
          </p:nvSpPr>
          <p:spPr>
            <a:xfrm>
              <a:off x="9490412" y="1296784"/>
              <a:ext cx="2041257" cy="3670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500" dirty="0"/>
                <a:t>national or global ISP</a:t>
              </a:r>
            </a:p>
          </p:txBody>
        </p:sp>
        <p:sp>
          <p:nvSpPr>
            <p:cNvPr id="655" name="Rectangle 654">
              <a:extLst>
                <a:ext uri="{FF2B5EF4-FFF2-40B4-BE49-F238E27FC236}">
                  <a16:creationId xmlns:a16="http://schemas.microsoft.com/office/drawing/2014/main" id="{2DCB9395-41DC-D844-A0B1-59B5BDD3151F}"/>
                </a:ext>
              </a:extLst>
            </p:cNvPr>
            <p:cNvSpPr/>
            <p:nvPr/>
          </p:nvSpPr>
          <p:spPr>
            <a:xfrm>
              <a:off x="9342279" y="3647812"/>
              <a:ext cx="305749" cy="197847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/>
            </a:p>
          </p:txBody>
        </p:sp>
        <p:sp>
          <p:nvSpPr>
            <p:cNvPr id="653" name="TextBox 652">
              <a:extLst>
                <a:ext uri="{FF2B5EF4-FFF2-40B4-BE49-F238E27FC236}">
                  <a16:creationId xmlns:a16="http://schemas.microsoft.com/office/drawing/2014/main" id="{C34CA97E-4007-3540-925A-3C739C254049}"/>
                </a:ext>
              </a:extLst>
            </p:cNvPr>
            <p:cNvSpPr txBox="1"/>
            <p:nvPr/>
          </p:nvSpPr>
          <p:spPr>
            <a:xfrm>
              <a:off x="8182488" y="3043408"/>
              <a:ext cx="1232985" cy="875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500" dirty="0"/>
                <a:t>local or regional ISP</a:t>
              </a:r>
            </a:p>
          </p:txBody>
        </p:sp>
        <p:sp>
          <p:nvSpPr>
            <p:cNvPr id="657" name="TextBox 656">
              <a:extLst>
                <a:ext uri="{FF2B5EF4-FFF2-40B4-BE49-F238E27FC236}">
                  <a16:creationId xmlns:a16="http://schemas.microsoft.com/office/drawing/2014/main" id="{7DCF99E9-1DFC-0241-B2E7-471998268663}"/>
                </a:ext>
              </a:extLst>
            </p:cNvPr>
            <p:cNvSpPr txBox="1"/>
            <p:nvPr/>
          </p:nvSpPr>
          <p:spPr>
            <a:xfrm>
              <a:off x="10980978" y="4647841"/>
              <a:ext cx="1116445" cy="6211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500" dirty="0"/>
                <a:t>datacenter </a:t>
              </a:r>
            </a:p>
            <a:p>
              <a:pPr>
                <a:lnSpc>
                  <a:spcPct val="90000"/>
                </a:lnSpc>
              </a:pPr>
              <a:r>
                <a:rPr lang="en-US" sz="1500" dirty="0"/>
                <a:t>network</a:t>
              </a:r>
            </a:p>
          </p:txBody>
        </p:sp>
        <p:sp>
          <p:nvSpPr>
            <p:cNvPr id="658" name="TextBox 657">
              <a:extLst>
                <a:ext uri="{FF2B5EF4-FFF2-40B4-BE49-F238E27FC236}">
                  <a16:creationId xmlns:a16="http://schemas.microsoft.com/office/drawing/2014/main" id="{173BD163-3F4D-944E-B86B-3275B779D5A8}"/>
                </a:ext>
              </a:extLst>
            </p:cNvPr>
            <p:cNvSpPr txBox="1"/>
            <p:nvPr/>
          </p:nvSpPr>
          <p:spPr>
            <a:xfrm>
              <a:off x="10126229" y="4093290"/>
              <a:ext cx="967280" cy="8753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500" dirty="0"/>
                <a:t>content </a:t>
              </a:r>
            </a:p>
            <a:p>
              <a:pPr>
                <a:lnSpc>
                  <a:spcPct val="90000"/>
                </a:lnSpc>
              </a:pPr>
              <a:r>
                <a:rPr lang="en-US" sz="1500" dirty="0"/>
                <a:t>provider </a:t>
              </a:r>
            </a:p>
            <a:p>
              <a:pPr>
                <a:lnSpc>
                  <a:spcPct val="90000"/>
                </a:lnSpc>
              </a:pPr>
              <a:r>
                <a:rPr lang="en-US" sz="1500" dirty="0"/>
                <a:t>network</a:t>
              </a:r>
            </a:p>
          </p:txBody>
        </p:sp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B7334F8A-78E8-5447-8C7B-A897E1246B5B}"/>
              </a:ext>
            </a:extLst>
          </p:cNvPr>
          <p:cNvGrpSpPr/>
          <p:nvPr/>
        </p:nvGrpSpPr>
        <p:grpSpPr>
          <a:xfrm>
            <a:off x="5019344" y="1522024"/>
            <a:ext cx="4140680" cy="3354314"/>
            <a:chOff x="7562238" y="2127325"/>
            <a:chExt cx="3578867" cy="3640283"/>
          </a:xfrm>
        </p:grpSpPr>
        <p:cxnSp>
          <p:nvCxnSpPr>
            <p:cNvPr id="830" name="Straight Connector 829">
              <a:extLst>
                <a:ext uri="{FF2B5EF4-FFF2-40B4-BE49-F238E27FC236}">
                  <a16:creationId xmlns:a16="http://schemas.microsoft.com/office/drawing/2014/main" id="{B163CA8C-EB1E-A14C-9A66-BC297C1207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559920" y="3580125"/>
              <a:ext cx="412964" cy="637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" name="Straight Connector 826">
              <a:extLst>
                <a:ext uri="{FF2B5EF4-FFF2-40B4-BE49-F238E27FC236}">
                  <a16:creationId xmlns:a16="http://schemas.microsoft.com/office/drawing/2014/main" id="{5423E50E-9196-7E41-B2E3-7EFFBB8078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660835" y="3640684"/>
              <a:ext cx="345866" cy="7389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" name="Straight Connector 824">
              <a:extLst>
                <a:ext uri="{FF2B5EF4-FFF2-40B4-BE49-F238E27FC236}">
                  <a16:creationId xmlns:a16="http://schemas.microsoft.com/office/drawing/2014/main" id="{D736E0FF-D607-3B4C-A87A-D415301D67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36897" y="3633421"/>
              <a:ext cx="335987" cy="3953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" name="Straight Connector 822">
              <a:extLst>
                <a:ext uri="{FF2B5EF4-FFF2-40B4-BE49-F238E27FC236}">
                  <a16:creationId xmlns:a16="http://schemas.microsoft.com/office/drawing/2014/main" id="{412118DA-F614-8A42-80A7-8D427CB9D0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570774" y="3594896"/>
              <a:ext cx="1" cy="4857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" name="Straight Connector 818">
              <a:extLst>
                <a:ext uri="{FF2B5EF4-FFF2-40B4-BE49-F238E27FC236}">
                  <a16:creationId xmlns:a16="http://schemas.microsoft.com/office/drawing/2014/main" id="{1F000A1C-019C-AC40-8B26-99394BC90A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550620" y="4071642"/>
              <a:ext cx="508543" cy="3486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" name="Straight Connector 817">
              <a:extLst>
                <a:ext uri="{FF2B5EF4-FFF2-40B4-BE49-F238E27FC236}">
                  <a16:creationId xmlns:a16="http://schemas.microsoft.com/office/drawing/2014/main" id="{E581177E-ADBB-324A-BE56-FFA64730F3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95195" y="4087742"/>
              <a:ext cx="6554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" name="Straight Connector 815">
              <a:extLst>
                <a:ext uri="{FF2B5EF4-FFF2-40B4-BE49-F238E27FC236}">
                  <a16:creationId xmlns:a16="http://schemas.microsoft.com/office/drawing/2014/main" id="{D0BFF2F4-0B07-CF45-A69B-7B91FA12DE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19616" y="4087742"/>
              <a:ext cx="6554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" name="Straight Connector 812">
              <a:extLst>
                <a:ext uri="{FF2B5EF4-FFF2-40B4-BE49-F238E27FC236}">
                  <a16:creationId xmlns:a16="http://schemas.microsoft.com/office/drawing/2014/main" id="{E3568D00-797E-F542-B47B-DC40257A1A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6868" y="3507672"/>
              <a:ext cx="382424" cy="5170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" name="Straight Connector 810">
              <a:extLst>
                <a:ext uri="{FF2B5EF4-FFF2-40B4-BE49-F238E27FC236}">
                  <a16:creationId xmlns:a16="http://schemas.microsoft.com/office/drawing/2014/main" id="{B5D2DFB3-E4DE-3C49-8F72-DC09F553A5F3}"/>
                </a:ext>
              </a:extLst>
            </p:cNvPr>
            <p:cNvCxnSpPr>
              <a:cxnSpLocks/>
            </p:cNvCxnSpPr>
            <p:nvPr/>
          </p:nvCxnSpPr>
          <p:spPr>
            <a:xfrm>
              <a:off x="9733069" y="3507672"/>
              <a:ext cx="0" cy="5402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" name="Straight Connector 807">
              <a:extLst>
                <a:ext uri="{FF2B5EF4-FFF2-40B4-BE49-F238E27FC236}">
                  <a16:creationId xmlns:a16="http://schemas.microsoft.com/office/drawing/2014/main" id="{F9A85AAA-3DAA-6946-B559-D97F731B61D5}"/>
                </a:ext>
              </a:extLst>
            </p:cNvPr>
            <p:cNvCxnSpPr/>
            <p:nvPr/>
          </p:nvCxnSpPr>
          <p:spPr>
            <a:xfrm>
              <a:off x="10137668" y="2754692"/>
              <a:ext cx="488174" cy="839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12CE73BA-DDE8-5741-9E5E-64CA353BA9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98719" y="2695013"/>
              <a:ext cx="380432" cy="694807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3" name="Group 802">
              <a:extLst>
                <a:ext uri="{FF2B5EF4-FFF2-40B4-BE49-F238E27FC236}">
                  <a16:creationId xmlns:a16="http://schemas.microsoft.com/office/drawing/2014/main" id="{4429D23B-C424-D54E-A99F-D3FC646B3D08}"/>
                </a:ext>
              </a:extLst>
            </p:cNvPr>
            <p:cNvGrpSpPr/>
            <p:nvPr/>
          </p:nvGrpSpPr>
          <p:grpSpPr>
            <a:xfrm>
              <a:off x="7562238" y="2127325"/>
              <a:ext cx="3578867" cy="3640283"/>
              <a:chOff x="7562238" y="2127325"/>
              <a:chExt cx="3578867" cy="3640283"/>
            </a:xfrm>
          </p:grpSpPr>
          <p:grpSp>
            <p:nvGrpSpPr>
              <p:cNvPr id="800" name="Group 799">
                <a:extLst>
                  <a:ext uri="{FF2B5EF4-FFF2-40B4-BE49-F238E27FC236}">
                    <a16:creationId xmlns:a16="http://schemas.microsoft.com/office/drawing/2014/main" id="{C0FB38C4-8D4E-FD46-8BA5-A01F983C9AF5}"/>
                  </a:ext>
                </a:extLst>
              </p:cNvPr>
              <p:cNvGrpSpPr/>
              <p:nvPr/>
            </p:nvGrpSpPr>
            <p:grpSpPr>
              <a:xfrm>
                <a:off x="7857253" y="2127325"/>
                <a:ext cx="3283852" cy="3640283"/>
                <a:chOff x="7881336" y="2104198"/>
                <a:chExt cx="3283852" cy="3640283"/>
              </a:xfrm>
            </p:grpSpPr>
            <p:sp>
              <p:nvSpPr>
                <p:cNvPr id="22" name="Line 428">
                  <a:extLst>
                    <a:ext uri="{FF2B5EF4-FFF2-40B4-BE49-F238E27FC236}">
                      <a16:creationId xmlns:a16="http://schemas.microsoft.com/office/drawing/2014/main" id="{28DDE19D-11FD-214B-B68A-9F6AAEA3AA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9813692" y="5228612"/>
                  <a:ext cx="388062" cy="75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/>
                </a:p>
              </p:txBody>
            </p:sp>
            <p:sp>
              <p:nvSpPr>
                <p:cNvPr id="24" name="Line 430">
                  <a:extLst>
                    <a:ext uri="{FF2B5EF4-FFF2-40B4-BE49-F238E27FC236}">
                      <a16:creationId xmlns:a16="http://schemas.microsoft.com/office/drawing/2014/main" id="{3188928B-5976-7142-B509-B67C32631B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>
                  <a:off x="10234009" y="5382159"/>
                  <a:ext cx="0" cy="1143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/>
                </a:p>
              </p:txBody>
            </p:sp>
            <p:sp>
              <p:nvSpPr>
                <p:cNvPr id="25" name="Line 431">
                  <a:extLst>
                    <a:ext uri="{FF2B5EF4-FFF2-40B4-BE49-F238E27FC236}">
                      <a16:creationId xmlns:a16="http://schemas.microsoft.com/office/drawing/2014/main" id="{B61C3274-819B-1A4B-9892-BC7A0AB4BF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457042" y="4815390"/>
                  <a:ext cx="524483" cy="26153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26" name="Line 432">
                  <a:extLst>
                    <a:ext uri="{FF2B5EF4-FFF2-40B4-BE49-F238E27FC236}">
                      <a16:creationId xmlns:a16="http://schemas.microsoft.com/office/drawing/2014/main" id="{6434324A-C183-F645-84E8-7170D215D0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8874149" y="4815390"/>
                  <a:ext cx="569255" cy="246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27" name="Line 433">
                  <a:extLst>
                    <a:ext uri="{FF2B5EF4-FFF2-40B4-BE49-F238E27FC236}">
                      <a16:creationId xmlns:a16="http://schemas.microsoft.com/office/drawing/2014/main" id="{4326369B-7050-F54A-9B61-51FBE98316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8845827" y="5085749"/>
                  <a:ext cx="103050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28" name="Line 435">
                  <a:extLst>
                    <a:ext uri="{FF2B5EF4-FFF2-40B4-BE49-F238E27FC236}">
                      <a16:creationId xmlns:a16="http://schemas.microsoft.com/office/drawing/2014/main" id="{D2EFF5DE-9380-7D46-847C-7986E80C63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234290" y="5094207"/>
                  <a:ext cx="226800" cy="1270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29" name="Line 436">
                  <a:extLst>
                    <a:ext uri="{FF2B5EF4-FFF2-40B4-BE49-F238E27FC236}">
                      <a16:creationId xmlns:a16="http://schemas.microsoft.com/office/drawing/2014/main" id="{CAD2281A-59A4-DA4C-A9DC-E37CA49919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972450" y="5267343"/>
                  <a:ext cx="412750" cy="1270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30" name="Line 439">
                  <a:extLst>
                    <a:ext uri="{FF2B5EF4-FFF2-40B4-BE49-F238E27FC236}">
                      <a16:creationId xmlns:a16="http://schemas.microsoft.com/office/drawing/2014/main" id="{59746900-72D7-BF46-8B59-62F2A5D479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8397900" y="5259125"/>
                  <a:ext cx="68080" cy="2939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31" name="Line 440">
                  <a:extLst>
                    <a:ext uri="{FF2B5EF4-FFF2-40B4-BE49-F238E27FC236}">
                      <a16:creationId xmlns:a16="http://schemas.microsoft.com/office/drawing/2014/main" id="{76AA107C-4028-5D4D-B986-E7C4D7058C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8512814" y="5284804"/>
                  <a:ext cx="280374" cy="2698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32" name="Line 441">
                  <a:extLst>
                    <a:ext uri="{FF2B5EF4-FFF2-40B4-BE49-F238E27FC236}">
                      <a16:creationId xmlns:a16="http://schemas.microsoft.com/office/drawing/2014/main" id="{AF797424-05E8-8345-847C-94DA81395A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512814" y="5234921"/>
                  <a:ext cx="914184" cy="4686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33" name="Line 443">
                  <a:extLst>
                    <a:ext uri="{FF2B5EF4-FFF2-40B4-BE49-F238E27FC236}">
                      <a16:creationId xmlns:a16="http://schemas.microsoft.com/office/drawing/2014/main" id="{BCDF073B-F330-A345-A512-B85DFD399D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271861" y="3806843"/>
                  <a:ext cx="0" cy="13176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39" name="Line 449">
                  <a:extLst>
                    <a:ext uri="{FF2B5EF4-FFF2-40B4-BE49-F238E27FC236}">
                      <a16:creationId xmlns:a16="http://schemas.microsoft.com/office/drawing/2014/main" id="{53CD988A-3515-7242-9C29-87AF281086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881336" y="4017980"/>
                  <a:ext cx="168275" cy="317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528" name="Line 428">
                  <a:extLst>
                    <a:ext uri="{FF2B5EF4-FFF2-40B4-BE49-F238E27FC236}">
                      <a16:creationId xmlns:a16="http://schemas.microsoft.com/office/drawing/2014/main" id="{538963BA-E603-D94F-A908-92C50EC393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9909628" y="5560344"/>
                  <a:ext cx="366793" cy="148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/>
                </a:p>
              </p:txBody>
            </p:sp>
            <p:sp>
              <p:nvSpPr>
                <p:cNvPr id="537" name="Line 440">
                  <a:extLst>
                    <a:ext uri="{FF2B5EF4-FFF2-40B4-BE49-F238E27FC236}">
                      <a16:creationId xmlns:a16="http://schemas.microsoft.com/office/drawing/2014/main" id="{E3BCB46D-EF32-8C42-A43A-1B0DAF759B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8483508" y="5013435"/>
                  <a:ext cx="404236" cy="20777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cxnSp>
              <p:nvCxnSpPr>
                <p:cNvPr id="564" name="Straight Connector 563">
                  <a:extLst>
                    <a:ext uri="{FF2B5EF4-FFF2-40B4-BE49-F238E27FC236}">
                      <a16:creationId xmlns:a16="http://schemas.microsoft.com/office/drawing/2014/main" id="{CE6E1140-BC2F-9947-9B51-91DC5079ABB1}"/>
                    </a:ext>
                  </a:extLst>
                </p:cNvPr>
                <p:cNvCxnSpPr/>
                <p:nvPr/>
              </p:nvCxnSpPr>
              <p:spPr>
                <a:xfrm flipH="1">
                  <a:off x="10124718" y="2146305"/>
                  <a:ext cx="761467" cy="57735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5" name="Straight Connector 564">
                  <a:extLst>
                    <a:ext uri="{FF2B5EF4-FFF2-40B4-BE49-F238E27FC236}">
                      <a16:creationId xmlns:a16="http://schemas.microsoft.com/office/drawing/2014/main" id="{9EF5B4FA-3960-F54C-936B-C64147078447}"/>
                    </a:ext>
                  </a:extLst>
                </p:cNvPr>
                <p:cNvCxnSpPr/>
                <p:nvPr/>
              </p:nvCxnSpPr>
              <p:spPr>
                <a:xfrm flipH="1">
                  <a:off x="10124718" y="2245186"/>
                  <a:ext cx="3970" cy="51846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6" name="Straight Connector 565">
                  <a:extLst>
                    <a:ext uri="{FF2B5EF4-FFF2-40B4-BE49-F238E27FC236}">
                      <a16:creationId xmlns:a16="http://schemas.microsoft.com/office/drawing/2014/main" id="{691B45AC-C5E3-D24E-9C63-05D00B08C71D}"/>
                    </a:ext>
                  </a:extLst>
                </p:cNvPr>
                <p:cNvCxnSpPr/>
                <p:nvPr/>
              </p:nvCxnSpPr>
              <p:spPr>
                <a:xfrm flipH="1">
                  <a:off x="10696218" y="2177379"/>
                  <a:ext cx="149360" cy="51846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7" name="Straight Connector 566">
                  <a:extLst>
                    <a:ext uri="{FF2B5EF4-FFF2-40B4-BE49-F238E27FC236}">
                      <a16:creationId xmlns:a16="http://schemas.microsoft.com/office/drawing/2014/main" id="{59EB46BB-F3EA-4248-B631-AC80BEB74EF0}"/>
                    </a:ext>
                  </a:extLst>
                </p:cNvPr>
                <p:cNvCxnSpPr/>
                <p:nvPr/>
              </p:nvCxnSpPr>
              <p:spPr>
                <a:xfrm flipH="1">
                  <a:off x="10166249" y="2695840"/>
                  <a:ext cx="574283" cy="2782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8" name="Straight Connector 567">
                  <a:extLst>
                    <a:ext uri="{FF2B5EF4-FFF2-40B4-BE49-F238E27FC236}">
                      <a16:creationId xmlns:a16="http://schemas.microsoft.com/office/drawing/2014/main" id="{C562C7DD-3FD1-0E4C-B308-744C6C87FC79}"/>
                    </a:ext>
                  </a:extLst>
                </p:cNvPr>
                <p:cNvCxnSpPr/>
                <p:nvPr/>
              </p:nvCxnSpPr>
              <p:spPr>
                <a:xfrm flipH="1">
                  <a:off x="10093625" y="2146305"/>
                  <a:ext cx="788589" cy="9888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9" name="Straight Connector 568">
                  <a:extLst>
                    <a:ext uri="{FF2B5EF4-FFF2-40B4-BE49-F238E27FC236}">
                      <a16:creationId xmlns:a16="http://schemas.microsoft.com/office/drawing/2014/main" id="{6793D61B-AD50-A246-A5C0-38DF48C17738}"/>
                    </a:ext>
                  </a:extLst>
                </p:cNvPr>
                <p:cNvCxnSpPr/>
                <p:nvPr/>
              </p:nvCxnSpPr>
              <p:spPr>
                <a:xfrm flipH="1">
                  <a:off x="10886186" y="2104198"/>
                  <a:ext cx="279002" cy="4210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0" name="Straight Connector 569">
                  <a:extLst>
                    <a:ext uri="{FF2B5EF4-FFF2-40B4-BE49-F238E27FC236}">
                      <a16:creationId xmlns:a16="http://schemas.microsoft.com/office/drawing/2014/main" id="{EDD09B84-3AA8-0948-AB6C-1D5CBFFC5293}"/>
                    </a:ext>
                  </a:extLst>
                </p:cNvPr>
                <p:cNvCxnSpPr/>
                <p:nvPr/>
              </p:nvCxnSpPr>
              <p:spPr>
                <a:xfrm flipH="1" flipV="1">
                  <a:off x="10706077" y="2695840"/>
                  <a:ext cx="353541" cy="6780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4" name="Straight Connector 573">
                  <a:extLst>
                    <a:ext uri="{FF2B5EF4-FFF2-40B4-BE49-F238E27FC236}">
                      <a16:creationId xmlns:a16="http://schemas.microsoft.com/office/drawing/2014/main" id="{C777BA08-17B1-254B-BCB6-583E10254EC6}"/>
                    </a:ext>
                  </a:extLst>
                </p:cNvPr>
                <p:cNvCxnSpPr/>
                <p:nvPr/>
              </p:nvCxnSpPr>
              <p:spPr>
                <a:xfrm flipH="1">
                  <a:off x="8793306" y="2245186"/>
                  <a:ext cx="1300319" cy="60662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Line 541">
                  <a:extLst>
                    <a:ext uri="{FF2B5EF4-FFF2-40B4-BE49-F238E27FC236}">
                      <a16:creationId xmlns:a16="http://schemas.microsoft.com/office/drawing/2014/main" id="{C44ADC96-78DA-C64F-AF97-4FFA68D2ED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9402788" y="4090252"/>
                  <a:ext cx="429324" cy="70560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19" name="Line 424">
                  <a:extLst>
                    <a:ext uri="{FF2B5EF4-FFF2-40B4-BE49-F238E27FC236}">
                      <a16:creationId xmlns:a16="http://schemas.microsoft.com/office/drawing/2014/main" id="{845B46BE-685D-2D4E-AD26-5684794D19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8268637" y="4024329"/>
                  <a:ext cx="969051" cy="317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</p:grpSp>
          <p:pic>
            <p:nvPicPr>
              <p:cNvPr id="262" name="Picture 778" descr="antenna_radiation_stylized">
                <a:extLst>
                  <a:ext uri="{FF2B5EF4-FFF2-40B4-BE49-F238E27FC236}">
                    <a16:creationId xmlns:a16="http://schemas.microsoft.com/office/drawing/2014/main" id="{B73E5F98-BC74-DB47-BA02-5F29DC67572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62238" y="3813930"/>
                <a:ext cx="506412" cy="1060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0" name="Picture 781" descr="antenna_radiation_stylized">
                <a:extLst>
                  <a:ext uri="{FF2B5EF4-FFF2-40B4-BE49-F238E27FC236}">
                    <a16:creationId xmlns:a16="http://schemas.microsoft.com/office/drawing/2014/main" id="{5F858A2F-D0F0-7E47-8EF1-4C37898F9C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42073" y="5480938"/>
                <a:ext cx="452014" cy="951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2" name="Picture 799" descr="cell_tower_radiation copy">
                <a:extLst>
                  <a:ext uri="{FF2B5EF4-FFF2-40B4-BE49-F238E27FC236}">
                    <a16:creationId xmlns:a16="http://schemas.microsoft.com/office/drawing/2014/main" id="{B5B28CD6-3076-384D-8180-86543C59B6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80866" y="2158167"/>
                <a:ext cx="457200" cy="332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3" name="Oval 800">
                <a:extLst>
                  <a:ext uri="{FF2B5EF4-FFF2-40B4-BE49-F238E27FC236}">
                    <a16:creationId xmlns:a16="http://schemas.microsoft.com/office/drawing/2014/main" id="{271D03F6-D85B-EC41-803D-EFAA96DAE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4541" y="2292995"/>
                <a:ext cx="52388" cy="49485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 dirty="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797" name="Group 796">
            <a:extLst>
              <a:ext uri="{FF2B5EF4-FFF2-40B4-BE49-F238E27FC236}">
                <a16:creationId xmlns:a16="http://schemas.microsoft.com/office/drawing/2014/main" id="{D383E01F-FA6F-5647-A6B1-D5444F12E4E2}"/>
              </a:ext>
            </a:extLst>
          </p:cNvPr>
          <p:cNvGrpSpPr/>
          <p:nvPr/>
        </p:nvGrpSpPr>
        <p:grpSpPr>
          <a:xfrm>
            <a:off x="4678091" y="1232208"/>
            <a:ext cx="4794900" cy="3963029"/>
            <a:chOff x="7432700" y="1830405"/>
            <a:chExt cx="4144321" cy="4300892"/>
          </a:xfrm>
        </p:grpSpPr>
        <p:grpSp>
          <p:nvGrpSpPr>
            <p:cNvPr id="787" name="Group 786">
              <a:extLst>
                <a:ext uri="{FF2B5EF4-FFF2-40B4-BE49-F238E27FC236}">
                  <a16:creationId xmlns:a16="http://schemas.microsoft.com/office/drawing/2014/main" id="{C944F5F4-7AD1-AE48-9769-ABE2F95B5A26}"/>
                </a:ext>
              </a:extLst>
            </p:cNvPr>
            <p:cNvGrpSpPr/>
            <p:nvPr/>
          </p:nvGrpSpPr>
          <p:grpSpPr>
            <a:xfrm>
              <a:off x="7432700" y="1830405"/>
              <a:ext cx="1909777" cy="938011"/>
              <a:chOff x="7432700" y="1830405"/>
              <a:chExt cx="1909777" cy="938011"/>
            </a:xfrm>
          </p:grpSpPr>
          <p:grpSp>
            <p:nvGrpSpPr>
              <p:cNvPr id="49" name="Group 652">
                <a:extLst>
                  <a:ext uri="{FF2B5EF4-FFF2-40B4-BE49-F238E27FC236}">
                    <a16:creationId xmlns:a16="http://schemas.microsoft.com/office/drawing/2014/main" id="{F4E63F52-683B-8244-A48E-D8CF833CC0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743850" y="1830405"/>
                <a:ext cx="415925" cy="385763"/>
                <a:chOff x="2751" y="1851"/>
                <a:chExt cx="462" cy="478"/>
              </a:xfrm>
            </p:grpSpPr>
            <p:pic>
              <p:nvPicPr>
                <p:cNvPr id="359" name="Picture 653" descr="iphone_stylized_small">
                  <a:extLst>
                    <a:ext uri="{FF2B5EF4-FFF2-40B4-BE49-F238E27FC236}">
                      <a16:creationId xmlns:a16="http://schemas.microsoft.com/office/drawing/2014/main" id="{EDF1EC93-A6E5-964F-B0D6-EE56B282AEB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28" y="1922"/>
                  <a:ext cx="152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60" name="Picture 654" descr="antenna_radiation_stylized">
                  <a:extLst>
                    <a:ext uri="{FF2B5EF4-FFF2-40B4-BE49-F238E27FC236}">
                      <a16:creationId xmlns:a16="http://schemas.microsoft.com/office/drawing/2014/main" id="{0A17C594-505E-6F41-AEEB-272A31DFD26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51" y="1851"/>
                  <a:ext cx="462" cy="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785" name="Group 784">
                <a:extLst>
                  <a:ext uri="{FF2B5EF4-FFF2-40B4-BE49-F238E27FC236}">
                    <a16:creationId xmlns:a16="http://schemas.microsoft.com/office/drawing/2014/main" id="{91E02B81-5B35-4545-A954-B7E923AB7286}"/>
                  </a:ext>
                </a:extLst>
              </p:cNvPr>
              <p:cNvGrpSpPr/>
              <p:nvPr/>
            </p:nvGrpSpPr>
            <p:grpSpPr>
              <a:xfrm>
                <a:off x="7432700" y="2327293"/>
                <a:ext cx="534987" cy="407988"/>
                <a:chOff x="7432700" y="2327293"/>
                <a:chExt cx="534987" cy="407988"/>
              </a:xfrm>
            </p:grpSpPr>
            <p:pic>
              <p:nvPicPr>
                <p:cNvPr id="73" name="Picture 1017" descr="antenna_stylized">
                  <a:extLst>
                    <a:ext uri="{FF2B5EF4-FFF2-40B4-BE49-F238E27FC236}">
                      <a16:creationId xmlns:a16="http://schemas.microsoft.com/office/drawing/2014/main" id="{27A537F5-5D99-BF4C-9B11-E9782673F1A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32700" y="2327293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74" name="Picture 1018" descr="laptop_keyboard">
                  <a:extLst>
                    <a:ext uri="{FF2B5EF4-FFF2-40B4-BE49-F238E27FC236}">
                      <a16:creationId xmlns:a16="http://schemas.microsoft.com/office/drawing/2014/main" id="{7087B8D0-FFCB-0746-A889-28909002C2F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458407" y="2575770"/>
                  <a:ext cx="437221" cy="1595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75" name="Freeform 1019">
                  <a:extLst>
                    <a:ext uri="{FF2B5EF4-FFF2-40B4-BE49-F238E27FC236}">
                      <a16:creationId xmlns:a16="http://schemas.microsoft.com/office/drawing/2014/main" id="{7C75BC30-0808-D44D-AF7A-A72B4A529E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3304" y="2420984"/>
                  <a:ext cx="351919" cy="208167"/>
                </a:xfrm>
                <a:custGeom>
                  <a:avLst/>
                  <a:gdLst>
                    <a:gd name="T0" fmla="*/ 775798119 w 2982"/>
                    <a:gd name="T1" fmla="*/ 0 h 2442"/>
                    <a:gd name="T2" fmla="*/ 0 w 2982"/>
                    <a:gd name="T3" fmla="*/ 211226083 h 2442"/>
                    <a:gd name="T4" fmla="*/ 2147483646 w 2982"/>
                    <a:gd name="T5" fmla="*/ 263880059 h 2442"/>
                    <a:gd name="T6" fmla="*/ 2147483646 w 2982"/>
                    <a:gd name="T7" fmla="*/ 52653891 h 2442"/>
                    <a:gd name="T8" fmla="*/ 775798119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pic>
              <p:nvPicPr>
                <p:cNvPr id="76" name="Picture 1020" descr="screen">
                  <a:extLst>
                    <a:ext uri="{FF2B5EF4-FFF2-40B4-BE49-F238E27FC236}">
                      <a16:creationId xmlns:a16="http://schemas.microsoft.com/office/drawing/2014/main" id="{2D732B7A-74CB-D547-ADB5-C721526D5E9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20637" y="2426338"/>
                  <a:ext cx="319785" cy="1894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77" name="Freeform 1021">
                  <a:extLst>
                    <a:ext uri="{FF2B5EF4-FFF2-40B4-BE49-F238E27FC236}">
                      <a16:creationId xmlns:a16="http://schemas.microsoft.com/office/drawing/2014/main" id="{FBD1A429-9B8F-F940-AD09-4638CC3167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67378" y="2414843"/>
                  <a:ext cx="298167" cy="38736"/>
                </a:xfrm>
                <a:custGeom>
                  <a:avLst/>
                  <a:gdLst>
                    <a:gd name="T0" fmla="*/ 193616298 w 2528"/>
                    <a:gd name="T1" fmla="*/ 0 h 455"/>
                    <a:gd name="T2" fmla="*/ 2147483646 w 2528"/>
                    <a:gd name="T3" fmla="*/ 52445139 h 455"/>
                    <a:gd name="T4" fmla="*/ 2147483646 w 2528"/>
                    <a:gd name="T5" fmla="*/ 52445139 h 455"/>
                    <a:gd name="T6" fmla="*/ 0 w 2528"/>
                    <a:gd name="T7" fmla="*/ 52445139 h 455"/>
                    <a:gd name="T8" fmla="*/ 193616298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78" name="Freeform 1022">
                  <a:extLst>
                    <a:ext uri="{FF2B5EF4-FFF2-40B4-BE49-F238E27FC236}">
                      <a16:creationId xmlns:a16="http://schemas.microsoft.com/office/drawing/2014/main" id="{376C8B48-3441-F643-B92D-5DC759EDA1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0188" y="2414528"/>
                  <a:ext cx="82770" cy="161243"/>
                </a:xfrm>
                <a:custGeom>
                  <a:avLst/>
                  <a:gdLst>
                    <a:gd name="T0" fmla="*/ 773664160 w 702"/>
                    <a:gd name="T1" fmla="*/ 0 h 1893"/>
                    <a:gd name="T2" fmla="*/ 0 w 702"/>
                    <a:gd name="T3" fmla="*/ 210739916 h 1893"/>
                    <a:gd name="T4" fmla="*/ 193416040 w 702"/>
                    <a:gd name="T5" fmla="*/ 210739916 h 1893"/>
                    <a:gd name="T6" fmla="*/ 967080200 w 702"/>
                    <a:gd name="T7" fmla="*/ 52529017 h 1893"/>
                    <a:gd name="T8" fmla="*/ 773664160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79" name="Freeform 1023">
                  <a:extLst>
                    <a:ext uri="{FF2B5EF4-FFF2-40B4-BE49-F238E27FC236}">
                      <a16:creationId xmlns:a16="http://schemas.microsoft.com/office/drawing/2014/main" id="{4DFECD03-4AF0-1342-8138-6CEC8249A2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74205" y="2443344"/>
                  <a:ext cx="89197" cy="186122"/>
                </a:xfrm>
                <a:custGeom>
                  <a:avLst/>
                  <a:gdLst>
                    <a:gd name="T0" fmla="*/ 969024527 w 756"/>
                    <a:gd name="T1" fmla="*/ 0 h 2184"/>
                    <a:gd name="T2" fmla="*/ 193802074 w 756"/>
                    <a:gd name="T3" fmla="*/ 263660221 h 2184"/>
                    <a:gd name="T4" fmla="*/ 0 w 756"/>
                    <a:gd name="T5" fmla="*/ 263660221 h 2184"/>
                    <a:gd name="T6" fmla="*/ 775222454 w 756"/>
                    <a:gd name="T7" fmla="*/ 52610059 h 2184"/>
                    <a:gd name="T8" fmla="*/ 969024527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80" name="Freeform 1024">
                  <a:extLst>
                    <a:ext uri="{FF2B5EF4-FFF2-40B4-BE49-F238E27FC236}">
                      <a16:creationId xmlns:a16="http://schemas.microsoft.com/office/drawing/2014/main" id="{8AA57D4B-3E9B-994B-AF13-DB646178BD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214" y="2567582"/>
                  <a:ext cx="327185" cy="62828"/>
                </a:xfrm>
                <a:custGeom>
                  <a:avLst/>
                  <a:gdLst>
                    <a:gd name="T0" fmla="*/ 193829444 w 2773"/>
                    <a:gd name="T1" fmla="*/ 0 h 738"/>
                    <a:gd name="T2" fmla="*/ 0 w 2773"/>
                    <a:gd name="T3" fmla="*/ 52443587 h 738"/>
                    <a:gd name="T4" fmla="*/ 2147483646 w 2773"/>
                    <a:gd name="T5" fmla="*/ 104894411 h 738"/>
                    <a:gd name="T6" fmla="*/ 2147483646 w 2773"/>
                    <a:gd name="T7" fmla="*/ 52443587 h 738"/>
                    <a:gd name="T8" fmla="*/ 193829444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81" name="Freeform 1025">
                  <a:extLst>
                    <a:ext uri="{FF2B5EF4-FFF2-40B4-BE49-F238E27FC236}">
                      <a16:creationId xmlns:a16="http://schemas.microsoft.com/office/drawing/2014/main" id="{59DA24E7-1981-0E44-8060-2B7CE58EBF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84138" y="2444918"/>
                  <a:ext cx="83549" cy="186909"/>
                </a:xfrm>
                <a:custGeom>
                  <a:avLst/>
                  <a:gdLst>
                    <a:gd name="T0" fmla="*/ 2147483646 w 637"/>
                    <a:gd name="T1" fmla="*/ 0 h 1659"/>
                    <a:gd name="T2" fmla="*/ 2147483646 w 637"/>
                    <a:gd name="T3" fmla="*/ 0 h 1659"/>
                    <a:gd name="T4" fmla="*/ 295581541 w 637"/>
                    <a:gd name="T5" fmla="*/ 2147483646 h 1659"/>
                    <a:gd name="T6" fmla="*/ 0 w 637"/>
                    <a:gd name="T7" fmla="*/ 2147483646 h 1659"/>
                    <a:gd name="T8" fmla="*/ 214748364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82" name="Freeform 1026">
                  <a:extLst>
                    <a:ext uri="{FF2B5EF4-FFF2-40B4-BE49-F238E27FC236}">
                      <a16:creationId xmlns:a16="http://schemas.microsoft.com/office/drawing/2014/main" id="{DB3D3129-2B70-5643-96C2-83638DE57F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603" y="2575928"/>
                  <a:ext cx="290961" cy="62041"/>
                </a:xfrm>
                <a:custGeom>
                  <a:avLst/>
                  <a:gdLst>
                    <a:gd name="T0" fmla="*/ 0 w 2216"/>
                    <a:gd name="T1" fmla="*/ 0 h 550"/>
                    <a:gd name="T2" fmla="*/ 296523134 w 2216"/>
                    <a:gd name="T3" fmla="*/ 324379338 h 550"/>
                    <a:gd name="T4" fmla="*/ 2147483646 w 2216"/>
                    <a:gd name="T5" fmla="*/ 2147483646 h 550"/>
                    <a:gd name="T6" fmla="*/ 2147483646 w 2216"/>
                    <a:gd name="T7" fmla="*/ 2147483646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grpSp>
              <p:nvGrpSpPr>
                <p:cNvPr id="83" name="Group 1027">
                  <a:extLst>
                    <a:ext uri="{FF2B5EF4-FFF2-40B4-BE49-F238E27FC236}">
                      <a16:creationId xmlns:a16="http://schemas.microsoft.com/office/drawing/2014/main" id="{8C6DEC60-5C97-D546-9977-EBD182221DD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4735" y="2642220"/>
                  <a:ext cx="98740" cy="36846"/>
                  <a:chOff x="1740" y="2642"/>
                  <a:chExt cx="752" cy="327"/>
                </a:xfrm>
              </p:grpSpPr>
              <p:sp>
                <p:nvSpPr>
                  <p:cNvPr id="169" name="Freeform 1028">
                    <a:extLst>
                      <a:ext uri="{FF2B5EF4-FFF2-40B4-BE49-F238E27FC236}">
                        <a16:creationId xmlns:a16="http://schemas.microsoft.com/office/drawing/2014/main" id="{5D16627E-DE34-BC4F-9513-7A7D4707F7C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170" name="Freeform 1029">
                    <a:extLst>
                      <a:ext uri="{FF2B5EF4-FFF2-40B4-BE49-F238E27FC236}">
                        <a16:creationId xmlns:a16="http://schemas.microsoft.com/office/drawing/2014/main" id="{D8D65D68-18A4-E54D-8916-1DEF36844C9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171" name="Freeform 1030">
                    <a:extLst>
                      <a:ext uri="{FF2B5EF4-FFF2-40B4-BE49-F238E27FC236}">
                        <a16:creationId xmlns:a16="http://schemas.microsoft.com/office/drawing/2014/main" id="{3C79D147-9974-F341-96E9-F9AD19F1404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172" name="Freeform 1031">
                    <a:extLst>
                      <a:ext uri="{FF2B5EF4-FFF2-40B4-BE49-F238E27FC236}">
                        <a16:creationId xmlns:a16="http://schemas.microsoft.com/office/drawing/2014/main" id="{5E0CE9D2-21FD-2644-9691-743CC3E130F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173" name="Freeform 1032">
                    <a:extLst>
                      <a:ext uri="{FF2B5EF4-FFF2-40B4-BE49-F238E27FC236}">
                        <a16:creationId xmlns:a16="http://schemas.microsoft.com/office/drawing/2014/main" id="{5691098F-1432-0D44-8573-312C3A566A2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174" name="Freeform 1033">
                    <a:extLst>
                      <a:ext uri="{FF2B5EF4-FFF2-40B4-BE49-F238E27FC236}">
                        <a16:creationId xmlns:a16="http://schemas.microsoft.com/office/drawing/2014/main" id="{2D4A77A2-D0F1-164A-A67D-A509543869C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</p:grpSp>
            <p:sp>
              <p:nvSpPr>
                <p:cNvPr id="84" name="Freeform 1034">
                  <a:extLst>
                    <a:ext uri="{FF2B5EF4-FFF2-40B4-BE49-F238E27FC236}">
                      <a16:creationId xmlns:a16="http://schemas.microsoft.com/office/drawing/2014/main" id="{A283BD8E-0AD2-B743-8237-483C3A6A6C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3780" y="2647731"/>
                  <a:ext cx="119578" cy="80936"/>
                </a:xfrm>
                <a:custGeom>
                  <a:avLst/>
                  <a:gdLst>
                    <a:gd name="T0" fmla="*/ 213221464 w 990"/>
                    <a:gd name="T1" fmla="*/ 1090686587 h 792"/>
                    <a:gd name="T2" fmla="*/ 1915477586 w 990"/>
                    <a:gd name="T3" fmla="*/ 0 h 792"/>
                    <a:gd name="T4" fmla="*/ 1915477586 w 990"/>
                    <a:gd name="T5" fmla="*/ 108859840 h 792"/>
                    <a:gd name="T6" fmla="*/ 0 w 990"/>
                    <a:gd name="T7" fmla="*/ 1090686587 h 792"/>
                    <a:gd name="T8" fmla="*/ 213221464 w 990"/>
                    <a:gd name="T9" fmla="*/ 1090686587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85" name="Freeform 1035">
                  <a:extLst>
                    <a:ext uri="{FF2B5EF4-FFF2-40B4-BE49-F238E27FC236}">
                      <a16:creationId xmlns:a16="http://schemas.microsoft.com/office/drawing/2014/main" id="{AA215C2D-4069-DE48-884E-A1816F7D4D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602" y="2654187"/>
                  <a:ext cx="305957" cy="73850"/>
                </a:xfrm>
                <a:custGeom>
                  <a:avLst/>
                  <a:gdLst>
                    <a:gd name="T0" fmla="*/ 213486572 w 2532"/>
                    <a:gd name="T1" fmla="*/ 0 h 723"/>
                    <a:gd name="T2" fmla="*/ 213486572 w 2532"/>
                    <a:gd name="T3" fmla="*/ 0 h 723"/>
                    <a:gd name="T4" fmla="*/ 2147483646 w 2532"/>
                    <a:gd name="T5" fmla="*/ 979380008 h 723"/>
                    <a:gd name="T6" fmla="*/ 2147483646 w 2532"/>
                    <a:gd name="T7" fmla="*/ 1088085165 h 723"/>
                    <a:gd name="T8" fmla="*/ 0 w 2532"/>
                    <a:gd name="T9" fmla="*/ 108705259 h 723"/>
                    <a:gd name="T10" fmla="*/ 21348657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86" name="Freeform 1036">
                  <a:extLst>
                    <a:ext uri="{FF2B5EF4-FFF2-40B4-BE49-F238E27FC236}">
                      <a16:creationId xmlns:a16="http://schemas.microsoft.com/office/drawing/2014/main" id="{421821F5-5AD5-4D4E-A4F9-5D46E41A4E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797" y="2640645"/>
                  <a:ext cx="3311" cy="14959"/>
                </a:xfrm>
                <a:custGeom>
                  <a:avLst/>
                  <a:gdLst>
                    <a:gd name="T0" fmla="*/ 262278191 w 26"/>
                    <a:gd name="T1" fmla="*/ 107489981 h 147"/>
                    <a:gd name="T2" fmla="*/ 262278191 w 26"/>
                    <a:gd name="T3" fmla="*/ 214969480 h 147"/>
                    <a:gd name="T4" fmla="*/ 0 w 26"/>
                    <a:gd name="T5" fmla="*/ 214969480 h 147"/>
                    <a:gd name="T6" fmla="*/ 262278191 w 26"/>
                    <a:gd name="T7" fmla="*/ 0 h 147"/>
                    <a:gd name="T8" fmla="*/ 262278191 w 26"/>
                    <a:gd name="T9" fmla="*/ 107489981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87" name="Freeform 1037">
                  <a:extLst>
                    <a:ext uri="{FF2B5EF4-FFF2-40B4-BE49-F238E27FC236}">
                      <a16:creationId xmlns:a16="http://schemas.microsoft.com/office/drawing/2014/main" id="{499D2FC7-7022-A944-98B2-E74E9B2E52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992" y="2579707"/>
                  <a:ext cx="142170" cy="61883"/>
                </a:xfrm>
                <a:custGeom>
                  <a:avLst/>
                  <a:gdLst>
                    <a:gd name="T0" fmla="*/ 2136125890 w 1176"/>
                    <a:gd name="T1" fmla="*/ 0 h 606"/>
                    <a:gd name="T2" fmla="*/ 0 w 1176"/>
                    <a:gd name="T3" fmla="*/ 870000945 h 606"/>
                    <a:gd name="T4" fmla="*/ 213789467 w 1176"/>
                    <a:gd name="T5" fmla="*/ 870000945 h 606"/>
                    <a:gd name="T6" fmla="*/ 2136125890 w 1176"/>
                    <a:gd name="T7" fmla="*/ 108617123 h 606"/>
                    <a:gd name="T8" fmla="*/ 213612589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88" name="Freeform 1038">
                  <a:extLst>
                    <a:ext uri="{FF2B5EF4-FFF2-40B4-BE49-F238E27FC236}">
                      <a16:creationId xmlns:a16="http://schemas.microsoft.com/office/drawing/2014/main" id="{37918171-6E71-A846-A2B5-7C65DD7456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68535" y="2643795"/>
                  <a:ext cx="290182" cy="71016"/>
                </a:xfrm>
                <a:custGeom>
                  <a:avLst/>
                  <a:gdLst>
                    <a:gd name="T0" fmla="*/ 173112702 w 2532"/>
                    <a:gd name="T1" fmla="*/ 0 h 723"/>
                    <a:gd name="T2" fmla="*/ 173112702 w 2532"/>
                    <a:gd name="T3" fmla="*/ 0 h 723"/>
                    <a:gd name="T4" fmla="*/ 2069773885 w 2532"/>
                    <a:gd name="T5" fmla="*/ 558173482 h 723"/>
                    <a:gd name="T6" fmla="*/ 2069773885 w 2532"/>
                    <a:gd name="T7" fmla="*/ 558173482 h 723"/>
                    <a:gd name="T8" fmla="*/ 0 w 2532"/>
                    <a:gd name="T9" fmla="*/ 92871346 h 723"/>
                    <a:gd name="T10" fmla="*/ 17311270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89" name="Freeform 1039">
                  <a:extLst>
                    <a:ext uri="{FF2B5EF4-FFF2-40B4-BE49-F238E27FC236}">
                      <a16:creationId xmlns:a16="http://schemas.microsoft.com/office/drawing/2014/main" id="{68ECFF60-AA48-2D4C-9A67-90DB18F81D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58327" y="2638756"/>
                  <a:ext cx="118410" cy="73535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962694895 h 723"/>
                    <a:gd name="T6" fmla="*/ 0 w 2532"/>
                    <a:gd name="T7" fmla="*/ 962694895 h 723"/>
                    <a:gd name="T8" fmla="*/ 0 w 2532"/>
                    <a:gd name="T9" fmla="*/ 107314314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</p:grpSp>
          <p:grpSp>
            <p:nvGrpSpPr>
              <p:cNvPr id="740" name="Group 739">
                <a:extLst>
                  <a:ext uri="{FF2B5EF4-FFF2-40B4-BE49-F238E27FC236}">
                    <a16:creationId xmlns:a16="http://schemas.microsoft.com/office/drawing/2014/main" id="{504BAA5F-BBD8-8242-BC48-7D0E761F340A}"/>
                  </a:ext>
                </a:extLst>
              </p:cNvPr>
              <p:cNvGrpSpPr/>
              <p:nvPr/>
            </p:nvGrpSpPr>
            <p:grpSpPr>
              <a:xfrm>
                <a:off x="8631407" y="2290407"/>
                <a:ext cx="530702" cy="478009"/>
                <a:chOff x="8631407" y="2290407"/>
                <a:chExt cx="530702" cy="478009"/>
              </a:xfrm>
            </p:grpSpPr>
            <p:pic>
              <p:nvPicPr>
                <p:cNvPr id="110" name="Picture 568" descr="light2.png">
                  <a:extLst>
                    <a:ext uri="{FF2B5EF4-FFF2-40B4-BE49-F238E27FC236}">
                      <a16:creationId xmlns:a16="http://schemas.microsoft.com/office/drawing/2014/main" id="{D96B693D-26FC-E443-A112-C4AFFE90DC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8825293" y="2362969"/>
                  <a:ext cx="92772" cy="4054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1" name="Picture 1017" descr="antenna_stylized">
                  <a:extLst>
                    <a:ext uri="{FF2B5EF4-FFF2-40B4-BE49-F238E27FC236}">
                      <a16:creationId xmlns:a16="http://schemas.microsoft.com/office/drawing/2014/main" id="{F4E4C4C0-89A6-D74D-B25C-228CE5BC1DB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31407" y="2290407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786" name="Group 785">
                <a:extLst>
                  <a:ext uri="{FF2B5EF4-FFF2-40B4-BE49-F238E27FC236}">
                    <a16:creationId xmlns:a16="http://schemas.microsoft.com/office/drawing/2014/main" id="{46F998A3-3B85-214A-927A-3BF067B7C2A0}"/>
                  </a:ext>
                </a:extLst>
              </p:cNvPr>
              <p:cNvGrpSpPr/>
              <p:nvPr/>
            </p:nvGrpSpPr>
            <p:grpSpPr>
              <a:xfrm>
                <a:off x="8493165" y="2029804"/>
                <a:ext cx="849312" cy="226109"/>
                <a:chOff x="8493165" y="2029804"/>
                <a:chExt cx="849312" cy="226109"/>
              </a:xfrm>
            </p:grpSpPr>
            <p:pic>
              <p:nvPicPr>
                <p:cNvPr id="48" name="Picture 603" descr="car_icon_small">
                  <a:extLst>
                    <a:ext uri="{FF2B5EF4-FFF2-40B4-BE49-F238E27FC236}">
                      <a16:creationId xmlns:a16="http://schemas.microsoft.com/office/drawing/2014/main" id="{147E2796-D425-6645-93B3-B97E69B1461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93165" y="2087638"/>
                  <a:ext cx="849312" cy="1682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2" name="Picture 1017" descr="antenna_stylized">
                  <a:extLst>
                    <a:ext uri="{FF2B5EF4-FFF2-40B4-BE49-F238E27FC236}">
                      <a16:creationId xmlns:a16="http://schemas.microsoft.com/office/drawing/2014/main" id="{F0886BE8-9B0B-F046-92AA-1AC818378EA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04645" y="2029804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793" name="Group 792">
              <a:extLst>
                <a:ext uri="{FF2B5EF4-FFF2-40B4-BE49-F238E27FC236}">
                  <a16:creationId xmlns:a16="http://schemas.microsoft.com/office/drawing/2014/main" id="{93351559-0D4C-F04C-928E-5CDA57B5EB47}"/>
                </a:ext>
              </a:extLst>
            </p:cNvPr>
            <p:cNvGrpSpPr/>
            <p:nvPr/>
          </p:nvGrpSpPr>
          <p:grpSpPr>
            <a:xfrm>
              <a:off x="7487144" y="3296104"/>
              <a:ext cx="857739" cy="583764"/>
              <a:chOff x="7487144" y="3296104"/>
              <a:chExt cx="857739" cy="583764"/>
            </a:xfrm>
          </p:grpSpPr>
          <p:grpSp>
            <p:nvGrpSpPr>
              <p:cNvPr id="792" name="Group 791">
                <a:extLst>
                  <a:ext uri="{FF2B5EF4-FFF2-40B4-BE49-F238E27FC236}">
                    <a16:creationId xmlns:a16="http://schemas.microsoft.com/office/drawing/2014/main" id="{084B6293-559E-5D43-AF2B-4CB5E09EC6C5}"/>
                  </a:ext>
                </a:extLst>
              </p:cNvPr>
              <p:cNvGrpSpPr/>
              <p:nvPr/>
            </p:nvGrpSpPr>
            <p:grpSpPr>
              <a:xfrm>
                <a:off x="7487144" y="3389820"/>
                <a:ext cx="350807" cy="305517"/>
                <a:chOff x="7487144" y="3389820"/>
                <a:chExt cx="350807" cy="305517"/>
              </a:xfrm>
            </p:grpSpPr>
            <p:pic>
              <p:nvPicPr>
                <p:cNvPr id="91" name="Picture 1115" descr="antenna_stylized">
                  <a:extLst>
                    <a:ext uri="{FF2B5EF4-FFF2-40B4-BE49-F238E27FC236}">
                      <a16:creationId xmlns:a16="http://schemas.microsoft.com/office/drawing/2014/main" id="{1821BC3E-6137-D844-92B9-4BA4CFF41F6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87144" y="3389820"/>
                  <a:ext cx="347997" cy="1675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92" name="Picture 1116" descr="laptop_keyboard">
                  <a:extLst>
                    <a:ext uri="{FF2B5EF4-FFF2-40B4-BE49-F238E27FC236}">
                      <a16:creationId xmlns:a16="http://schemas.microsoft.com/office/drawing/2014/main" id="{7F05CE3B-E67B-1B40-9D5B-2914F0B9BFB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504001" y="3575889"/>
                  <a:ext cx="286699" cy="1194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3" name="Freeform 1117">
                  <a:extLst>
                    <a:ext uri="{FF2B5EF4-FFF2-40B4-BE49-F238E27FC236}">
                      <a16:creationId xmlns:a16="http://schemas.microsoft.com/office/drawing/2014/main" id="{B52A07C5-D801-5B41-BD20-C20958925D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014" y="3459979"/>
                  <a:ext cx="230764" cy="155883"/>
                </a:xfrm>
                <a:custGeom>
                  <a:avLst/>
                  <a:gdLst>
                    <a:gd name="T0" fmla="*/ 143665061 w 2982"/>
                    <a:gd name="T1" fmla="*/ 0 h 2442"/>
                    <a:gd name="T2" fmla="*/ 0 w 2982"/>
                    <a:gd name="T3" fmla="*/ 66329557 h 2442"/>
                    <a:gd name="T4" fmla="*/ 573719931 w 2982"/>
                    <a:gd name="T5" fmla="*/ 82975142 h 2442"/>
                    <a:gd name="T6" fmla="*/ 717384993 w 2982"/>
                    <a:gd name="T7" fmla="*/ 16645585 h 2442"/>
                    <a:gd name="T8" fmla="*/ 143665061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pic>
              <p:nvPicPr>
                <p:cNvPr id="94" name="Picture 1118" descr="screen">
                  <a:extLst>
                    <a:ext uri="{FF2B5EF4-FFF2-40B4-BE49-F238E27FC236}">
                      <a16:creationId xmlns:a16="http://schemas.microsoft.com/office/drawing/2014/main" id="{2EA30B4E-5447-0340-8DAD-349A843F2AC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10380" y="3463988"/>
                  <a:ext cx="209692" cy="1418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5" name="Freeform 1119">
                  <a:extLst>
                    <a:ext uri="{FF2B5EF4-FFF2-40B4-BE49-F238E27FC236}">
                      <a16:creationId xmlns:a16="http://schemas.microsoft.com/office/drawing/2014/main" id="{1137F6C6-A7C9-9A4D-BCE3-048DB90EF7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41029" y="3455381"/>
                  <a:ext cx="195517" cy="29007"/>
                </a:xfrm>
                <a:custGeom>
                  <a:avLst/>
                  <a:gdLst>
                    <a:gd name="T0" fmla="*/ 35620212 w 2528"/>
                    <a:gd name="T1" fmla="*/ 0 h 455"/>
                    <a:gd name="T2" fmla="*/ 608343257 w 2528"/>
                    <a:gd name="T3" fmla="*/ 16582250 h 455"/>
                    <a:gd name="T4" fmla="*/ 572256449 w 2528"/>
                    <a:gd name="T5" fmla="*/ 16582250 h 455"/>
                    <a:gd name="T6" fmla="*/ 0 w 2528"/>
                    <a:gd name="T7" fmla="*/ 16582250 h 455"/>
                    <a:gd name="T8" fmla="*/ 35620212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96" name="Freeform 1120">
                  <a:extLst>
                    <a:ext uri="{FF2B5EF4-FFF2-40B4-BE49-F238E27FC236}">
                      <a16:creationId xmlns:a16="http://schemas.microsoft.com/office/drawing/2014/main" id="{7A0060E2-767D-1545-8656-29ED1A4712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971" y="3455145"/>
                  <a:ext cx="54275" cy="120745"/>
                </a:xfrm>
                <a:custGeom>
                  <a:avLst/>
                  <a:gdLst>
                    <a:gd name="T0" fmla="*/ 142804406 w 702"/>
                    <a:gd name="T1" fmla="*/ 0 h 1893"/>
                    <a:gd name="T2" fmla="*/ 0 w 702"/>
                    <a:gd name="T3" fmla="*/ 66174575 h 1893"/>
                    <a:gd name="T4" fmla="*/ 35584530 w 702"/>
                    <a:gd name="T5" fmla="*/ 66174575 h 1893"/>
                    <a:gd name="T6" fmla="*/ 178855222 w 702"/>
                    <a:gd name="T7" fmla="*/ 16607700 h 1893"/>
                    <a:gd name="T8" fmla="*/ 142804406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97" name="Freeform 1121">
                  <a:extLst>
                    <a:ext uri="{FF2B5EF4-FFF2-40B4-BE49-F238E27FC236}">
                      <a16:creationId xmlns:a16="http://schemas.microsoft.com/office/drawing/2014/main" id="{15790F5A-ABAC-8D49-A4F9-E2F576550D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76652" y="3476723"/>
                  <a:ext cx="58489" cy="139375"/>
                </a:xfrm>
                <a:custGeom>
                  <a:avLst/>
                  <a:gdLst>
                    <a:gd name="T0" fmla="*/ 179213623 w 756"/>
                    <a:gd name="T1" fmla="*/ 0 h 2184"/>
                    <a:gd name="T2" fmla="*/ 35656008 w 756"/>
                    <a:gd name="T3" fmla="*/ 82904513 h 2184"/>
                    <a:gd name="T4" fmla="*/ 0 w 756"/>
                    <a:gd name="T5" fmla="*/ 82904513 h 2184"/>
                    <a:gd name="T6" fmla="*/ 143090785 w 756"/>
                    <a:gd name="T7" fmla="*/ 16632211 h 2184"/>
                    <a:gd name="T8" fmla="*/ 179213623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98" name="Freeform 1122">
                  <a:extLst>
                    <a:ext uri="{FF2B5EF4-FFF2-40B4-BE49-F238E27FC236}">
                      <a16:creationId xmlns:a16="http://schemas.microsoft.com/office/drawing/2014/main" id="{8898B7ED-5BCF-8C4E-B1AA-B82AD50FD1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332" y="3569758"/>
                  <a:ext cx="214545" cy="47048"/>
                </a:xfrm>
                <a:custGeom>
                  <a:avLst/>
                  <a:gdLst>
                    <a:gd name="T0" fmla="*/ 35658648 w 2773"/>
                    <a:gd name="T1" fmla="*/ 0 h 738"/>
                    <a:gd name="T2" fmla="*/ 0 w 2773"/>
                    <a:gd name="T3" fmla="*/ 16581742 h 738"/>
                    <a:gd name="T4" fmla="*/ 573357470 w 2773"/>
                    <a:gd name="T5" fmla="*/ 33163485 h 738"/>
                    <a:gd name="T6" fmla="*/ 573357470 w 2773"/>
                    <a:gd name="T7" fmla="*/ 16581742 h 738"/>
                    <a:gd name="T8" fmla="*/ 35658648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99" name="Freeform 1123">
                  <a:extLst>
                    <a:ext uri="{FF2B5EF4-FFF2-40B4-BE49-F238E27FC236}">
                      <a16:creationId xmlns:a16="http://schemas.microsoft.com/office/drawing/2014/main" id="{5A7F91EF-AD6B-D64E-B73E-C762D73A7A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83165" y="3477902"/>
                  <a:ext cx="54786" cy="139965"/>
                </a:xfrm>
                <a:custGeom>
                  <a:avLst/>
                  <a:gdLst>
                    <a:gd name="T0" fmla="*/ 656550006 w 637"/>
                    <a:gd name="T1" fmla="*/ 0 h 1659"/>
                    <a:gd name="T2" fmla="*/ 656550006 w 637"/>
                    <a:gd name="T3" fmla="*/ 0 h 1659"/>
                    <a:gd name="T4" fmla="*/ 54716163 w 637"/>
                    <a:gd name="T5" fmla="*/ 2147483646 h 1659"/>
                    <a:gd name="T6" fmla="*/ 0 w 637"/>
                    <a:gd name="T7" fmla="*/ 2147483646 h 1659"/>
                    <a:gd name="T8" fmla="*/ 65655000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100" name="Freeform 1124">
                  <a:extLst>
                    <a:ext uri="{FF2B5EF4-FFF2-40B4-BE49-F238E27FC236}">
                      <a16:creationId xmlns:a16="http://schemas.microsoft.com/office/drawing/2014/main" id="{BBB1B153-2E6F-7246-9B11-B68D01DF60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588" y="3576007"/>
                  <a:ext cx="190792" cy="46458"/>
                </a:xfrm>
                <a:custGeom>
                  <a:avLst/>
                  <a:gdLst>
                    <a:gd name="T0" fmla="*/ 0 w 2216"/>
                    <a:gd name="T1" fmla="*/ 0 h 550"/>
                    <a:gd name="T2" fmla="*/ 54884212 w 2216"/>
                    <a:gd name="T3" fmla="*/ 101852492 h 550"/>
                    <a:gd name="T4" fmla="*/ 2147483646 w 2216"/>
                    <a:gd name="T5" fmla="*/ 1017940055 h 550"/>
                    <a:gd name="T6" fmla="*/ 2147483646 w 2216"/>
                    <a:gd name="T7" fmla="*/ 865464562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grpSp>
              <p:nvGrpSpPr>
                <p:cNvPr id="101" name="Group 1125">
                  <a:extLst>
                    <a:ext uri="{FF2B5EF4-FFF2-40B4-BE49-F238E27FC236}">
                      <a16:creationId xmlns:a16="http://schemas.microsoft.com/office/drawing/2014/main" id="{57060979-075D-9D4D-B12E-DA0CCD4C6B8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3395" y="3625649"/>
                  <a:ext cx="64747" cy="27592"/>
                  <a:chOff x="1740" y="2642"/>
                  <a:chExt cx="752" cy="327"/>
                </a:xfrm>
              </p:grpSpPr>
              <p:sp>
                <p:nvSpPr>
                  <p:cNvPr id="140" name="Freeform 1126">
                    <a:extLst>
                      <a:ext uri="{FF2B5EF4-FFF2-40B4-BE49-F238E27FC236}">
                        <a16:creationId xmlns:a16="http://schemas.microsoft.com/office/drawing/2014/main" id="{8DFFF656-1361-C546-8336-177F79E469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141" name="Freeform 1127">
                    <a:extLst>
                      <a:ext uri="{FF2B5EF4-FFF2-40B4-BE49-F238E27FC236}">
                        <a16:creationId xmlns:a16="http://schemas.microsoft.com/office/drawing/2014/main" id="{60C6C6B3-72DE-664B-B4DE-3C04B0C5BFE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142" name="Freeform 1128">
                    <a:extLst>
                      <a:ext uri="{FF2B5EF4-FFF2-40B4-BE49-F238E27FC236}">
                        <a16:creationId xmlns:a16="http://schemas.microsoft.com/office/drawing/2014/main" id="{0D48292A-917D-D046-A974-043CEE5A414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143" name="Freeform 1129">
                    <a:extLst>
                      <a:ext uri="{FF2B5EF4-FFF2-40B4-BE49-F238E27FC236}">
                        <a16:creationId xmlns:a16="http://schemas.microsoft.com/office/drawing/2014/main" id="{DB6BAAEB-BADD-0A4F-8A9D-D72AFCA99A5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144" name="Freeform 1130">
                    <a:extLst>
                      <a:ext uri="{FF2B5EF4-FFF2-40B4-BE49-F238E27FC236}">
                        <a16:creationId xmlns:a16="http://schemas.microsoft.com/office/drawing/2014/main" id="{05D5969F-F3B9-414D-975E-A6700098F26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145" name="Freeform 1131">
                    <a:extLst>
                      <a:ext uri="{FF2B5EF4-FFF2-40B4-BE49-F238E27FC236}">
                        <a16:creationId xmlns:a16="http://schemas.microsoft.com/office/drawing/2014/main" id="{41BB174D-6019-384D-A5AC-1B4D92D938B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</p:grpSp>
            <p:sp>
              <p:nvSpPr>
                <p:cNvPr id="102" name="Freeform 1132">
                  <a:extLst>
                    <a:ext uri="{FF2B5EF4-FFF2-40B4-BE49-F238E27FC236}">
                      <a16:creationId xmlns:a16="http://schemas.microsoft.com/office/drawing/2014/main" id="{F8739864-4836-E447-8FC8-5886923FF4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04243" y="3629776"/>
                  <a:ext cx="78411" cy="60608"/>
                </a:xfrm>
                <a:custGeom>
                  <a:avLst/>
                  <a:gdLst>
                    <a:gd name="T0" fmla="*/ 39250883 w 990"/>
                    <a:gd name="T1" fmla="*/ 342828616 h 792"/>
                    <a:gd name="T2" fmla="*/ 354255671 w 990"/>
                    <a:gd name="T3" fmla="*/ 0 h 792"/>
                    <a:gd name="T4" fmla="*/ 354255671 w 990"/>
                    <a:gd name="T5" fmla="*/ 34504242 h 792"/>
                    <a:gd name="T6" fmla="*/ 0 w 990"/>
                    <a:gd name="T7" fmla="*/ 342828616 h 792"/>
                    <a:gd name="T8" fmla="*/ 39250883 w 990"/>
                    <a:gd name="T9" fmla="*/ 342828616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103" name="Freeform 1133">
                  <a:extLst>
                    <a:ext uri="{FF2B5EF4-FFF2-40B4-BE49-F238E27FC236}">
                      <a16:creationId xmlns:a16="http://schemas.microsoft.com/office/drawing/2014/main" id="{C59CADF3-CD09-FB48-A672-C2C50B66CE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129" y="3634611"/>
                  <a:ext cx="200625" cy="55302"/>
                </a:xfrm>
                <a:custGeom>
                  <a:avLst/>
                  <a:gdLst>
                    <a:gd name="T0" fmla="*/ 39302216 w 2532"/>
                    <a:gd name="T1" fmla="*/ 0 h 723"/>
                    <a:gd name="T2" fmla="*/ 39302216 w 2532"/>
                    <a:gd name="T3" fmla="*/ 0 h 723"/>
                    <a:gd name="T4" fmla="*/ 867084690 w 2532"/>
                    <a:gd name="T5" fmla="*/ 307891170 h 723"/>
                    <a:gd name="T6" fmla="*/ 867084690 w 2532"/>
                    <a:gd name="T7" fmla="*/ 342351506 h 723"/>
                    <a:gd name="T8" fmla="*/ 0 w 2532"/>
                    <a:gd name="T9" fmla="*/ 34009889 h 723"/>
                    <a:gd name="T10" fmla="*/ 39302216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104" name="Freeform 1134">
                  <a:extLst>
                    <a:ext uri="{FF2B5EF4-FFF2-40B4-BE49-F238E27FC236}">
                      <a16:creationId xmlns:a16="http://schemas.microsoft.com/office/drawing/2014/main" id="{628AB6FD-35F6-0345-BD13-22EAAF9EC2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257" y="3624470"/>
                  <a:ext cx="2171" cy="11202"/>
                </a:xfrm>
                <a:custGeom>
                  <a:avLst/>
                  <a:gdLst>
                    <a:gd name="T0" fmla="*/ 48903362 w 26"/>
                    <a:gd name="T1" fmla="*/ 33634500 h 147"/>
                    <a:gd name="T2" fmla="*/ 48903362 w 26"/>
                    <a:gd name="T3" fmla="*/ 67263209 h 147"/>
                    <a:gd name="T4" fmla="*/ 0 w 26"/>
                    <a:gd name="T5" fmla="*/ 67263209 h 147"/>
                    <a:gd name="T6" fmla="*/ 48903362 w 26"/>
                    <a:gd name="T7" fmla="*/ 0 h 147"/>
                    <a:gd name="T8" fmla="*/ 48903362 w 26"/>
                    <a:gd name="T9" fmla="*/ 33634500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105" name="Freeform 1135">
                  <a:extLst>
                    <a:ext uri="{FF2B5EF4-FFF2-40B4-BE49-F238E27FC236}">
                      <a16:creationId xmlns:a16="http://schemas.microsoft.com/office/drawing/2014/main" id="{76529D44-B4FD-DE4D-812E-E461A0FCCA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384" y="3578837"/>
                  <a:ext cx="93225" cy="46340"/>
                </a:xfrm>
                <a:custGeom>
                  <a:avLst/>
                  <a:gdLst>
                    <a:gd name="T0" fmla="*/ 395043791 w 1176"/>
                    <a:gd name="T1" fmla="*/ 0 h 606"/>
                    <a:gd name="T2" fmla="*/ 0 w 1176"/>
                    <a:gd name="T3" fmla="*/ 273654982 h 606"/>
                    <a:gd name="T4" fmla="*/ 39357994 w 1176"/>
                    <a:gd name="T5" fmla="*/ 273654982 h 606"/>
                    <a:gd name="T6" fmla="*/ 395043791 w 1176"/>
                    <a:gd name="T7" fmla="*/ 33985420 h 606"/>
                    <a:gd name="T8" fmla="*/ 395043791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106" name="Freeform 1136">
                  <a:extLst>
                    <a:ext uri="{FF2B5EF4-FFF2-40B4-BE49-F238E27FC236}">
                      <a16:creationId xmlns:a16="http://schemas.microsoft.com/office/drawing/2014/main" id="{44CD9A89-0E3B-2C40-8436-71B7526BA6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10642" y="3626829"/>
                  <a:ext cx="190281" cy="53180"/>
                </a:xfrm>
                <a:custGeom>
                  <a:avLst/>
                  <a:gdLst>
                    <a:gd name="T0" fmla="*/ 31829833 w 2532"/>
                    <a:gd name="T1" fmla="*/ 0 h 723"/>
                    <a:gd name="T2" fmla="*/ 31829833 w 2532"/>
                    <a:gd name="T3" fmla="*/ 0 h 723"/>
                    <a:gd name="T4" fmla="*/ 382827787 w 2532"/>
                    <a:gd name="T5" fmla="*/ 175498781 h 723"/>
                    <a:gd name="T6" fmla="*/ 382827787 w 2532"/>
                    <a:gd name="T7" fmla="*/ 175498781 h 723"/>
                    <a:gd name="T8" fmla="*/ 0 w 2532"/>
                    <a:gd name="T9" fmla="*/ 29448186 h 723"/>
                    <a:gd name="T10" fmla="*/ 31829833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107" name="Freeform 1137">
                  <a:extLst>
                    <a:ext uri="{FF2B5EF4-FFF2-40B4-BE49-F238E27FC236}">
                      <a16:creationId xmlns:a16="http://schemas.microsoft.com/office/drawing/2014/main" id="{92BF681C-02FC-8F49-A2CD-8F3446ECE5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00668" y="3623055"/>
                  <a:ext cx="77645" cy="55066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302641137 h 723"/>
                    <a:gd name="T6" fmla="*/ 0 w 2532"/>
                    <a:gd name="T7" fmla="*/ 302641137 h 723"/>
                    <a:gd name="T8" fmla="*/ 0 w 2532"/>
                    <a:gd name="T9" fmla="*/ 33575256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</p:grpSp>
          <p:grpSp>
            <p:nvGrpSpPr>
              <p:cNvPr id="108" name="Group 1139">
                <a:extLst>
                  <a:ext uri="{FF2B5EF4-FFF2-40B4-BE49-F238E27FC236}">
                    <a16:creationId xmlns:a16="http://schemas.microsoft.com/office/drawing/2014/main" id="{904B7C12-C509-8641-BB63-56DEDB95F9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7985622" y="3537823"/>
                <a:ext cx="359261" cy="342045"/>
                <a:chOff x="2839" y="3501"/>
                <a:chExt cx="755" cy="803"/>
              </a:xfrm>
            </p:grpSpPr>
            <p:pic>
              <p:nvPicPr>
                <p:cNvPr id="138" name="Picture 1140" descr="desktop_computer_stylized_medium">
                  <a:extLst>
                    <a:ext uri="{FF2B5EF4-FFF2-40B4-BE49-F238E27FC236}">
                      <a16:creationId xmlns:a16="http://schemas.microsoft.com/office/drawing/2014/main" id="{BDC7F552-21C9-C942-90FF-0162099A3D5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9" name="Freeform 1141">
                  <a:extLst>
                    <a:ext uri="{FF2B5EF4-FFF2-40B4-BE49-F238E27FC236}">
                      <a16:creationId xmlns:a16="http://schemas.microsoft.com/office/drawing/2014/main" id="{654B43BA-608E-5D4D-B11B-71762CFBEE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 sz="2100" dirty="0"/>
                </a:p>
              </p:txBody>
            </p:sp>
          </p:grpSp>
          <p:grpSp>
            <p:nvGrpSpPr>
              <p:cNvPr id="694" name="Group 693">
                <a:extLst>
                  <a:ext uri="{FF2B5EF4-FFF2-40B4-BE49-F238E27FC236}">
                    <a16:creationId xmlns:a16="http://schemas.microsoft.com/office/drawing/2014/main" id="{14715B6C-9A50-FE4B-A8D2-1E669BF891E3}"/>
                  </a:ext>
                </a:extLst>
              </p:cNvPr>
              <p:cNvGrpSpPr/>
              <p:nvPr/>
            </p:nvGrpSpPr>
            <p:grpSpPr>
              <a:xfrm>
                <a:off x="7797061" y="3296104"/>
                <a:ext cx="347997" cy="396620"/>
                <a:chOff x="7797061" y="3296104"/>
                <a:chExt cx="347997" cy="396620"/>
              </a:xfrm>
            </p:grpSpPr>
            <p:pic>
              <p:nvPicPr>
                <p:cNvPr id="113" name="Picture 571" descr="fridge2.png">
                  <a:extLst>
                    <a:ext uri="{FF2B5EF4-FFF2-40B4-BE49-F238E27FC236}">
                      <a16:creationId xmlns:a16="http://schemas.microsoft.com/office/drawing/2014/main" id="{29DD0F98-F93B-0145-A925-F4125ED490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96825" y="3355697"/>
                  <a:ext cx="189578" cy="3370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4" name="Picture 1115" descr="antenna_stylized">
                  <a:extLst>
                    <a:ext uri="{FF2B5EF4-FFF2-40B4-BE49-F238E27FC236}">
                      <a16:creationId xmlns:a16="http://schemas.microsoft.com/office/drawing/2014/main" id="{C1A64F68-4D16-AE4F-AB60-09D2C0CF0E2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797061" y="3296104"/>
                  <a:ext cx="347997" cy="1675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795" name="Group 794">
              <a:extLst>
                <a:ext uri="{FF2B5EF4-FFF2-40B4-BE49-F238E27FC236}">
                  <a16:creationId xmlns:a16="http://schemas.microsoft.com/office/drawing/2014/main" id="{AF73DE4B-526E-9C4F-9242-9BC0D43F8CBA}"/>
                </a:ext>
              </a:extLst>
            </p:cNvPr>
            <p:cNvGrpSpPr/>
            <p:nvPr/>
          </p:nvGrpSpPr>
          <p:grpSpPr>
            <a:xfrm>
              <a:off x="11058573" y="3399165"/>
              <a:ext cx="518448" cy="1212242"/>
              <a:chOff x="11058573" y="3399165"/>
              <a:chExt cx="518448" cy="1212242"/>
            </a:xfrm>
          </p:grpSpPr>
          <p:grpSp>
            <p:nvGrpSpPr>
              <p:cNvPr id="375" name="Group 374">
                <a:extLst>
                  <a:ext uri="{FF2B5EF4-FFF2-40B4-BE49-F238E27FC236}">
                    <a16:creationId xmlns:a16="http://schemas.microsoft.com/office/drawing/2014/main" id="{433FEDDB-405E-DB4E-815F-55EE9E62EF1A}"/>
                  </a:ext>
                </a:extLst>
              </p:cNvPr>
              <p:cNvGrpSpPr/>
              <p:nvPr/>
            </p:nvGrpSpPr>
            <p:grpSpPr>
              <a:xfrm>
                <a:off x="11087182" y="4159591"/>
                <a:ext cx="489839" cy="451816"/>
                <a:chOff x="5103720" y="2693365"/>
                <a:chExt cx="611650" cy="414788"/>
              </a:xfrm>
            </p:grpSpPr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1D164102-BE0D-AF40-9A7B-7F2B261B2C20}"/>
                    </a:ext>
                  </a:extLst>
                </p:cNvPr>
                <p:cNvCxnSpPr/>
                <p:nvPr/>
              </p:nvCxnSpPr>
              <p:spPr>
                <a:xfrm>
                  <a:off x="5103720" y="2914214"/>
                  <a:ext cx="23255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78" name="Group 377">
                  <a:extLst>
                    <a:ext uri="{FF2B5EF4-FFF2-40B4-BE49-F238E27FC236}">
                      <a16:creationId xmlns:a16="http://schemas.microsoft.com/office/drawing/2014/main" id="{9018E7EF-EB96-424D-962A-FEB80B43946F}"/>
                    </a:ext>
                  </a:extLst>
                </p:cNvPr>
                <p:cNvGrpSpPr/>
                <p:nvPr/>
              </p:nvGrpSpPr>
              <p:grpSpPr>
                <a:xfrm>
                  <a:off x="5275406" y="2693365"/>
                  <a:ext cx="439964" cy="414788"/>
                  <a:chOff x="5275406" y="2711455"/>
                  <a:chExt cx="452949" cy="405518"/>
                </a:xfrm>
              </p:grpSpPr>
              <p:pic>
                <p:nvPicPr>
                  <p:cNvPr id="379" name="Picture 378" descr="server_rack.png">
                    <a:extLst>
                      <a:ext uri="{FF2B5EF4-FFF2-40B4-BE49-F238E27FC236}">
                        <a16:creationId xmlns:a16="http://schemas.microsoft.com/office/drawing/2014/main" id="{C865CB27-BCE1-654B-9519-9B39D4CB587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37367" y="2770786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380" name="Picture 379" descr="server_rack.png">
                    <a:extLst>
                      <a:ext uri="{FF2B5EF4-FFF2-40B4-BE49-F238E27FC236}">
                        <a16:creationId xmlns:a16="http://schemas.microsoft.com/office/drawing/2014/main" id="{41D005B5-0BAE-3E48-A2D4-576E4F7B94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75406" y="2764002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381" name="Picture 380" descr="server_rack.png">
                    <a:extLst>
                      <a:ext uri="{FF2B5EF4-FFF2-40B4-BE49-F238E27FC236}">
                        <a16:creationId xmlns:a16="http://schemas.microsoft.com/office/drawing/2014/main" id="{89060F4D-6C40-724C-BD1E-F12A5CA65DE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85676" y="2711455"/>
                    <a:ext cx="247152" cy="405518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92" name="Group 391">
                <a:extLst>
                  <a:ext uri="{FF2B5EF4-FFF2-40B4-BE49-F238E27FC236}">
                    <a16:creationId xmlns:a16="http://schemas.microsoft.com/office/drawing/2014/main" id="{710FDFDB-5658-6346-883B-53F72A0E1C90}"/>
                  </a:ext>
                </a:extLst>
              </p:cNvPr>
              <p:cNvGrpSpPr/>
              <p:nvPr/>
            </p:nvGrpSpPr>
            <p:grpSpPr>
              <a:xfrm>
                <a:off x="11058573" y="3399165"/>
                <a:ext cx="423724" cy="405973"/>
                <a:chOff x="5103720" y="2693365"/>
                <a:chExt cx="611650" cy="414788"/>
              </a:xfrm>
            </p:grpSpPr>
            <p:cxnSp>
              <p:nvCxnSpPr>
                <p:cNvPr id="393" name="Straight Connector 392">
                  <a:extLst>
                    <a:ext uri="{FF2B5EF4-FFF2-40B4-BE49-F238E27FC236}">
                      <a16:creationId xmlns:a16="http://schemas.microsoft.com/office/drawing/2014/main" id="{21121473-8384-8944-A0B5-DD441780262C}"/>
                    </a:ext>
                  </a:extLst>
                </p:cNvPr>
                <p:cNvCxnSpPr/>
                <p:nvPr/>
              </p:nvCxnSpPr>
              <p:spPr>
                <a:xfrm>
                  <a:off x="5103720" y="2914214"/>
                  <a:ext cx="23255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95" name="Group 394">
                  <a:extLst>
                    <a:ext uri="{FF2B5EF4-FFF2-40B4-BE49-F238E27FC236}">
                      <a16:creationId xmlns:a16="http://schemas.microsoft.com/office/drawing/2014/main" id="{11366773-360A-0449-911A-80462659C660}"/>
                    </a:ext>
                  </a:extLst>
                </p:cNvPr>
                <p:cNvGrpSpPr/>
                <p:nvPr/>
              </p:nvGrpSpPr>
              <p:grpSpPr>
                <a:xfrm>
                  <a:off x="5275406" y="2693365"/>
                  <a:ext cx="439964" cy="414788"/>
                  <a:chOff x="5275406" y="2711455"/>
                  <a:chExt cx="452949" cy="405518"/>
                </a:xfrm>
              </p:grpSpPr>
              <p:pic>
                <p:nvPicPr>
                  <p:cNvPr id="396" name="Picture 395" descr="server_rack.png">
                    <a:extLst>
                      <a:ext uri="{FF2B5EF4-FFF2-40B4-BE49-F238E27FC236}">
                        <a16:creationId xmlns:a16="http://schemas.microsoft.com/office/drawing/2014/main" id="{361EFF3D-6A1F-2646-B975-1FACB4284FB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37367" y="2770786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397" name="Picture 396" descr="server_rack.png">
                    <a:extLst>
                      <a:ext uri="{FF2B5EF4-FFF2-40B4-BE49-F238E27FC236}">
                        <a16:creationId xmlns:a16="http://schemas.microsoft.com/office/drawing/2014/main" id="{E83F8942-DE11-A747-A5A4-EDFBB17BFC8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75406" y="2764002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398" name="Picture 397" descr="server_rack.png">
                    <a:extLst>
                      <a:ext uri="{FF2B5EF4-FFF2-40B4-BE49-F238E27FC236}">
                        <a16:creationId xmlns:a16="http://schemas.microsoft.com/office/drawing/2014/main" id="{300ED1AC-F5EE-3C49-B963-42178C2434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85676" y="2711455"/>
                    <a:ext cx="247152" cy="405518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796" name="Group 795">
              <a:extLst>
                <a:ext uri="{FF2B5EF4-FFF2-40B4-BE49-F238E27FC236}">
                  <a16:creationId xmlns:a16="http://schemas.microsoft.com/office/drawing/2014/main" id="{2287FB5D-0F91-9741-8D3A-0A38C2D4142B}"/>
                </a:ext>
              </a:extLst>
            </p:cNvPr>
            <p:cNvGrpSpPr/>
            <p:nvPr/>
          </p:nvGrpSpPr>
          <p:grpSpPr>
            <a:xfrm>
              <a:off x="7767607" y="4870841"/>
              <a:ext cx="2692126" cy="1260456"/>
              <a:chOff x="7767607" y="4870841"/>
              <a:chExt cx="2692126" cy="1260456"/>
            </a:xfrm>
          </p:grpSpPr>
          <p:grpSp>
            <p:nvGrpSpPr>
              <p:cNvPr id="71" name="Group 950">
                <a:extLst>
                  <a:ext uri="{FF2B5EF4-FFF2-40B4-BE49-F238E27FC236}">
                    <a16:creationId xmlns:a16="http://schemas.microsoft.com/office/drawing/2014/main" id="{2B0A745F-DA32-E140-AB36-BC5E1C4E2D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282541" y="5244631"/>
                <a:ext cx="177192" cy="330833"/>
                <a:chOff x="4140" y="429"/>
                <a:chExt cx="1425" cy="2396"/>
              </a:xfrm>
            </p:grpSpPr>
            <p:sp>
              <p:nvSpPr>
                <p:cNvPr id="207" name="Freeform 951">
                  <a:extLst>
                    <a:ext uri="{FF2B5EF4-FFF2-40B4-BE49-F238E27FC236}">
                      <a16:creationId xmlns:a16="http://schemas.microsoft.com/office/drawing/2014/main" id="{12CB3660-4D63-014F-8CC9-FDFB8140AB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3 w 354"/>
                    <a:gd name="T1" fmla="*/ 0 h 2742"/>
                    <a:gd name="T2" fmla="*/ 15 w 354"/>
                    <a:gd name="T3" fmla="*/ 27 h 2742"/>
                    <a:gd name="T4" fmla="*/ 15 w 354"/>
                    <a:gd name="T5" fmla="*/ 205 h 2742"/>
                    <a:gd name="T6" fmla="*/ 0 w 354"/>
                    <a:gd name="T7" fmla="*/ 215 h 2742"/>
                    <a:gd name="T8" fmla="*/ 3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208" name="Rectangle 952">
                  <a:extLst>
                    <a:ext uri="{FF2B5EF4-FFF2-40B4-BE49-F238E27FC236}">
                      <a16:creationId xmlns:a16="http://schemas.microsoft.com/office/drawing/2014/main" id="{EFE1382F-B768-3541-8BD1-06AB71BFA8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9" name="Freeform 953">
                  <a:extLst>
                    <a:ext uri="{FF2B5EF4-FFF2-40B4-BE49-F238E27FC236}">
                      <a16:creationId xmlns:a16="http://schemas.microsoft.com/office/drawing/2014/main" id="{FB363E8F-CA06-2449-A66C-B147358943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9 w 211"/>
                    <a:gd name="T3" fmla="*/ 18 h 2537"/>
                    <a:gd name="T4" fmla="*/ 2 w 211"/>
                    <a:gd name="T5" fmla="*/ 19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210" name="Freeform 954">
                  <a:extLst>
                    <a:ext uri="{FF2B5EF4-FFF2-40B4-BE49-F238E27FC236}">
                      <a16:creationId xmlns:a16="http://schemas.microsoft.com/office/drawing/2014/main" id="{8A74E36A-A735-7440-A2B1-55846B516D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1 h 226"/>
                    <a:gd name="T4" fmla="*/ 14 w 328"/>
                    <a:gd name="T5" fmla="*/ 19 h 226"/>
                    <a:gd name="T6" fmla="*/ 0 w 328"/>
                    <a:gd name="T7" fmla="*/ 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211" name="Rectangle 955">
                  <a:extLst>
                    <a:ext uri="{FF2B5EF4-FFF2-40B4-BE49-F238E27FC236}">
                      <a16:creationId xmlns:a16="http://schemas.microsoft.com/office/drawing/2014/main" id="{FC433BF5-02C8-F540-AE86-53BF569600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212" name="Group 956">
                  <a:extLst>
                    <a:ext uri="{FF2B5EF4-FFF2-40B4-BE49-F238E27FC236}">
                      <a16:creationId xmlns:a16="http://schemas.microsoft.com/office/drawing/2014/main" id="{969A0B36-D994-A24C-8329-146363A51CA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237" name="AutoShape 957">
                    <a:extLst>
                      <a:ext uri="{FF2B5EF4-FFF2-40B4-BE49-F238E27FC236}">
                        <a16:creationId xmlns:a16="http://schemas.microsoft.com/office/drawing/2014/main" id="{75A7B329-681F-2B4A-8470-FC0231FE257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38" name="AutoShape 958">
                    <a:extLst>
                      <a:ext uri="{FF2B5EF4-FFF2-40B4-BE49-F238E27FC236}">
                        <a16:creationId xmlns:a16="http://schemas.microsoft.com/office/drawing/2014/main" id="{197CEF08-20F4-5741-AC2B-1EBB072FA54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 dirty="0"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13" name="Rectangle 959">
                  <a:extLst>
                    <a:ext uri="{FF2B5EF4-FFF2-40B4-BE49-F238E27FC236}">
                      <a16:creationId xmlns:a16="http://schemas.microsoft.com/office/drawing/2014/main" id="{775AA9F7-199B-ED4C-B422-5E1B766FBA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214" name="Group 960">
                  <a:extLst>
                    <a:ext uri="{FF2B5EF4-FFF2-40B4-BE49-F238E27FC236}">
                      <a16:creationId xmlns:a16="http://schemas.microsoft.com/office/drawing/2014/main" id="{4EED0C22-3BA6-E24F-B528-BF018CB34F5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235" name="AutoShape 961">
                    <a:extLst>
                      <a:ext uri="{FF2B5EF4-FFF2-40B4-BE49-F238E27FC236}">
                        <a16:creationId xmlns:a16="http://schemas.microsoft.com/office/drawing/2014/main" id="{FE30D28F-02DD-D041-8551-45D9D2836E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36" name="AutoShape 962">
                    <a:extLst>
                      <a:ext uri="{FF2B5EF4-FFF2-40B4-BE49-F238E27FC236}">
                        <a16:creationId xmlns:a16="http://schemas.microsoft.com/office/drawing/2014/main" id="{92F33680-18D6-7C4A-88C2-46C4FA3D08E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 dirty="0"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15" name="Rectangle 963">
                  <a:extLst>
                    <a:ext uri="{FF2B5EF4-FFF2-40B4-BE49-F238E27FC236}">
                      <a16:creationId xmlns:a16="http://schemas.microsoft.com/office/drawing/2014/main" id="{A0014856-A5F8-544F-98BE-B1D6878A67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16" name="Rectangle 964">
                  <a:extLst>
                    <a:ext uri="{FF2B5EF4-FFF2-40B4-BE49-F238E27FC236}">
                      <a16:creationId xmlns:a16="http://schemas.microsoft.com/office/drawing/2014/main" id="{0E6FC61A-EACA-7D4E-9AA7-C7690D0936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217" name="Group 965">
                  <a:extLst>
                    <a:ext uri="{FF2B5EF4-FFF2-40B4-BE49-F238E27FC236}">
                      <a16:creationId xmlns:a16="http://schemas.microsoft.com/office/drawing/2014/main" id="{CF083CE2-2403-FD4E-8F7D-758E7F67FF5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233" name="AutoShape 966">
                    <a:extLst>
                      <a:ext uri="{FF2B5EF4-FFF2-40B4-BE49-F238E27FC236}">
                        <a16:creationId xmlns:a16="http://schemas.microsoft.com/office/drawing/2014/main" id="{5ED8E2CD-DB59-0040-9493-378A5D7DF18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34" name="AutoShape 967">
                    <a:extLst>
                      <a:ext uri="{FF2B5EF4-FFF2-40B4-BE49-F238E27FC236}">
                        <a16:creationId xmlns:a16="http://schemas.microsoft.com/office/drawing/2014/main" id="{F249F021-1652-2041-9D37-82D9ADAF20C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 dirty="0"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18" name="Freeform 968">
                  <a:extLst>
                    <a:ext uri="{FF2B5EF4-FFF2-40B4-BE49-F238E27FC236}">
                      <a16:creationId xmlns:a16="http://schemas.microsoft.com/office/drawing/2014/main" id="{2DA20985-B59E-DD4F-B452-9726DAD28D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0 h 226"/>
                    <a:gd name="T4" fmla="*/ 14 w 328"/>
                    <a:gd name="T5" fmla="*/ 17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grpSp>
              <p:nvGrpSpPr>
                <p:cNvPr id="219" name="Group 969">
                  <a:extLst>
                    <a:ext uri="{FF2B5EF4-FFF2-40B4-BE49-F238E27FC236}">
                      <a16:creationId xmlns:a16="http://schemas.microsoft.com/office/drawing/2014/main" id="{68489279-23CF-FB42-9AE3-CAB3A000B96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231" name="AutoShape 970">
                    <a:extLst>
                      <a:ext uri="{FF2B5EF4-FFF2-40B4-BE49-F238E27FC236}">
                        <a16:creationId xmlns:a16="http://schemas.microsoft.com/office/drawing/2014/main" id="{12532EDD-6029-FD41-90A0-EB4B9A3B8C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32" name="AutoShape 971">
                    <a:extLst>
                      <a:ext uri="{FF2B5EF4-FFF2-40B4-BE49-F238E27FC236}">
                        <a16:creationId xmlns:a16="http://schemas.microsoft.com/office/drawing/2014/main" id="{2ADE9625-767F-5247-8211-3638BECC987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 dirty="0"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20" name="Rectangle 972">
                  <a:extLst>
                    <a:ext uri="{FF2B5EF4-FFF2-40B4-BE49-F238E27FC236}">
                      <a16:creationId xmlns:a16="http://schemas.microsoft.com/office/drawing/2014/main" id="{71E52DA0-9A54-7744-90B9-E438CBE00C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1" name="Freeform 973">
                  <a:extLst>
                    <a:ext uri="{FF2B5EF4-FFF2-40B4-BE49-F238E27FC236}">
                      <a16:creationId xmlns:a16="http://schemas.microsoft.com/office/drawing/2014/main" id="{D950FAED-4EC6-7B4B-AFA5-CA2701F74D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4 w 296"/>
                    <a:gd name="T3" fmla="*/ 10 h 256"/>
                    <a:gd name="T4" fmla="*/ 14 w 296"/>
                    <a:gd name="T5" fmla="*/ 19 h 256"/>
                    <a:gd name="T6" fmla="*/ 0 w 296"/>
                    <a:gd name="T7" fmla="*/ 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222" name="Freeform 974">
                  <a:extLst>
                    <a:ext uri="{FF2B5EF4-FFF2-40B4-BE49-F238E27FC236}">
                      <a16:creationId xmlns:a16="http://schemas.microsoft.com/office/drawing/2014/main" id="{55AF3FE0-BBE4-A74C-A9EF-B8F3AA7A0D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4 w 304"/>
                    <a:gd name="T3" fmla="*/ 13 h 288"/>
                    <a:gd name="T4" fmla="*/ 13 w 304"/>
                    <a:gd name="T5" fmla="*/ 23 h 288"/>
                    <a:gd name="T6" fmla="*/ 2 w 304"/>
                    <a:gd name="T7" fmla="*/ 1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223" name="Oval 975">
                  <a:extLst>
                    <a:ext uri="{FF2B5EF4-FFF2-40B4-BE49-F238E27FC236}">
                      <a16:creationId xmlns:a16="http://schemas.microsoft.com/office/drawing/2014/main" id="{AC808981-49D6-D840-800C-F21BB91061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4" name="Freeform 976">
                  <a:extLst>
                    <a:ext uri="{FF2B5EF4-FFF2-40B4-BE49-F238E27FC236}">
                      <a16:creationId xmlns:a16="http://schemas.microsoft.com/office/drawing/2014/main" id="{EBD04B6D-F8F6-FE45-BBD9-3CFFE7B287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9 h 240"/>
                    <a:gd name="T2" fmla="*/ 2 w 306"/>
                    <a:gd name="T3" fmla="*/ 19 h 240"/>
                    <a:gd name="T4" fmla="*/ 14 w 306"/>
                    <a:gd name="T5" fmla="*/ 9 h 240"/>
                    <a:gd name="T6" fmla="*/ 14 w 306"/>
                    <a:gd name="T7" fmla="*/ 0 h 240"/>
                    <a:gd name="T8" fmla="*/ 0 w 306"/>
                    <a:gd name="T9" fmla="*/ 9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225" name="AutoShape 977">
                  <a:extLst>
                    <a:ext uri="{FF2B5EF4-FFF2-40B4-BE49-F238E27FC236}">
                      <a16:creationId xmlns:a16="http://schemas.microsoft.com/office/drawing/2014/main" id="{EB968B78-CEDA-2949-925F-D6EE71A8ED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6" name="AutoShape 978">
                  <a:extLst>
                    <a:ext uri="{FF2B5EF4-FFF2-40B4-BE49-F238E27FC236}">
                      <a16:creationId xmlns:a16="http://schemas.microsoft.com/office/drawing/2014/main" id="{6127245D-2639-C841-ABBD-0A2EB87194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7" name="Oval 979">
                  <a:extLst>
                    <a:ext uri="{FF2B5EF4-FFF2-40B4-BE49-F238E27FC236}">
                      <a16:creationId xmlns:a16="http://schemas.microsoft.com/office/drawing/2014/main" id="{CBCE7727-73A7-814E-B244-E80EED405F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8" name="Oval 980">
                  <a:extLst>
                    <a:ext uri="{FF2B5EF4-FFF2-40B4-BE49-F238E27FC236}">
                      <a16:creationId xmlns:a16="http://schemas.microsoft.com/office/drawing/2014/main" id="{7A66ECF6-DDAE-2842-92B5-EA8F14A121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350" dirty="0">
                    <a:solidFill>
                      <a:srgbClr val="FF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9" name="Oval 981">
                  <a:extLst>
                    <a:ext uri="{FF2B5EF4-FFF2-40B4-BE49-F238E27FC236}">
                      <a16:creationId xmlns:a16="http://schemas.microsoft.com/office/drawing/2014/main" id="{5A97568E-F028-FD44-8E47-C92EC6C012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0" name="Rectangle 982">
                  <a:extLst>
                    <a:ext uri="{FF2B5EF4-FFF2-40B4-BE49-F238E27FC236}">
                      <a16:creationId xmlns:a16="http://schemas.microsoft.com/office/drawing/2014/main" id="{A834B858-68E5-0D45-8391-2A0A996FA3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94" name="Group 793">
                <a:extLst>
                  <a:ext uri="{FF2B5EF4-FFF2-40B4-BE49-F238E27FC236}">
                    <a16:creationId xmlns:a16="http://schemas.microsoft.com/office/drawing/2014/main" id="{418A016B-3865-5C4A-BF54-A4D433F011BA}"/>
                  </a:ext>
                </a:extLst>
              </p:cNvPr>
              <p:cNvGrpSpPr/>
              <p:nvPr/>
            </p:nvGrpSpPr>
            <p:grpSpPr>
              <a:xfrm>
                <a:off x="7767607" y="4870841"/>
                <a:ext cx="2080029" cy="1260456"/>
                <a:chOff x="7767607" y="4870841"/>
                <a:chExt cx="2080029" cy="1260456"/>
              </a:xfrm>
            </p:grpSpPr>
            <p:grpSp>
              <p:nvGrpSpPr>
                <p:cNvPr id="44" name="Group 590">
                  <a:extLst>
                    <a:ext uri="{FF2B5EF4-FFF2-40B4-BE49-F238E27FC236}">
                      <a16:creationId xmlns:a16="http://schemas.microsoft.com/office/drawing/2014/main" id="{2648262B-E78D-1D4B-B3FD-3AE9CD5C321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7974481" y="4870841"/>
                  <a:ext cx="345630" cy="320302"/>
                  <a:chOff x="2839" y="3501"/>
                  <a:chExt cx="755" cy="803"/>
                </a:xfrm>
              </p:grpSpPr>
              <p:pic>
                <p:nvPicPr>
                  <p:cNvPr id="367" name="Picture 591" descr="desktop_computer_stylized_medium">
                    <a:extLst>
                      <a:ext uri="{FF2B5EF4-FFF2-40B4-BE49-F238E27FC236}">
                        <a16:creationId xmlns:a16="http://schemas.microsoft.com/office/drawing/2014/main" id="{35FBE2DB-60A7-B340-A5BB-B3699CCC02B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839" y="3501"/>
                    <a:ext cx="755" cy="8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68" name="Freeform 592">
                    <a:extLst>
                      <a:ext uri="{FF2B5EF4-FFF2-40B4-BE49-F238E27FC236}">
                        <a16:creationId xmlns:a16="http://schemas.microsoft.com/office/drawing/2014/main" id="{0263E665-BF2A-2F4A-ADA8-20F44C3127A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6" y="3578"/>
                    <a:ext cx="356" cy="368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300 w 356"/>
                      <a:gd name="T3" fmla="*/ 14 h 368"/>
                      <a:gd name="T4" fmla="*/ 356 w 356"/>
                      <a:gd name="T5" fmla="*/ 294 h 368"/>
                      <a:gd name="T6" fmla="*/ 78 w 356"/>
                      <a:gd name="T7" fmla="*/ 368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6"/>
                      <a:gd name="T16" fmla="*/ 0 h 368"/>
                      <a:gd name="T17" fmla="*/ 356 w 356"/>
                      <a:gd name="T18" fmla="*/ 368 h 3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/>
                  <a:lstStyle/>
                  <a:p>
                    <a:endParaRPr lang="en-US" sz="2100" dirty="0"/>
                  </a:p>
                </p:txBody>
              </p:sp>
            </p:grpSp>
            <p:grpSp>
              <p:nvGrpSpPr>
                <p:cNvPr id="90" name="Group 1064">
                  <a:extLst>
                    <a:ext uri="{FF2B5EF4-FFF2-40B4-BE49-F238E27FC236}">
                      <a16:creationId xmlns:a16="http://schemas.microsoft.com/office/drawing/2014/main" id="{1E483C21-97F2-6C41-9217-2187E09B541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195307" y="5823489"/>
                  <a:ext cx="310186" cy="307808"/>
                  <a:chOff x="877" y="1008"/>
                  <a:chExt cx="2747" cy="2591"/>
                </a:xfrm>
              </p:grpSpPr>
              <p:pic>
                <p:nvPicPr>
                  <p:cNvPr id="146" name="Picture 1065" descr="antenna_stylized">
                    <a:extLst>
                      <a:ext uri="{FF2B5EF4-FFF2-40B4-BE49-F238E27FC236}">
                        <a16:creationId xmlns:a16="http://schemas.microsoft.com/office/drawing/2014/main" id="{EC1E8FF9-A5AB-904A-91B8-DF493826053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77" y="1008"/>
                    <a:ext cx="2725" cy="14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47" name="Picture 1066" descr="laptop_keyboard">
                    <a:extLst>
                      <a:ext uri="{FF2B5EF4-FFF2-40B4-BE49-F238E27FC236}">
                        <a16:creationId xmlns:a16="http://schemas.microsoft.com/office/drawing/2014/main" id="{71E89937-428E-3447-B221-C34E0D71ACE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09064" flipH="1">
                    <a:off x="1009" y="2586"/>
                    <a:ext cx="2245" cy="101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48" name="Freeform 1067">
                    <a:extLst>
                      <a:ext uri="{FF2B5EF4-FFF2-40B4-BE49-F238E27FC236}">
                        <a16:creationId xmlns:a16="http://schemas.microsoft.com/office/drawing/2014/main" id="{43C21467-3265-FC4F-AF31-44A0281634B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3" y="1603"/>
                    <a:ext cx="1807" cy="1322"/>
                  </a:xfrm>
                  <a:custGeom>
                    <a:avLst/>
                    <a:gdLst>
                      <a:gd name="T0" fmla="*/ 1 w 2982"/>
                      <a:gd name="T1" fmla="*/ 0 h 2442"/>
                      <a:gd name="T2" fmla="*/ 0 w 2982"/>
                      <a:gd name="T3" fmla="*/ 1 h 2442"/>
                      <a:gd name="T4" fmla="*/ 2 w 2982"/>
                      <a:gd name="T5" fmla="*/ 1 h 2442"/>
                      <a:gd name="T6" fmla="*/ 2 w 2982"/>
                      <a:gd name="T7" fmla="*/ 1 h 2442"/>
                      <a:gd name="T8" fmla="*/ 1 w 2982"/>
                      <a:gd name="T9" fmla="*/ 0 h 24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82"/>
                      <a:gd name="T16" fmla="*/ 0 h 2442"/>
                      <a:gd name="T17" fmla="*/ 2982 w 2982"/>
                      <a:gd name="T18" fmla="*/ 2442 h 24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82" h="2442">
                        <a:moveTo>
                          <a:pt x="540" y="0"/>
                        </a:moveTo>
                        <a:lnTo>
                          <a:pt x="0" y="1734"/>
                        </a:lnTo>
                        <a:lnTo>
                          <a:pt x="2394" y="2442"/>
                        </a:lnTo>
                        <a:lnTo>
                          <a:pt x="2982" y="318"/>
                        </a:lnTo>
                        <a:lnTo>
                          <a:pt x="54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pic>
                <p:nvPicPr>
                  <p:cNvPr id="149" name="Picture 1068" descr="screen">
                    <a:extLst>
                      <a:ext uri="{FF2B5EF4-FFF2-40B4-BE49-F238E27FC236}">
                        <a16:creationId xmlns:a16="http://schemas.microsoft.com/office/drawing/2014/main" id="{9868250A-D477-2944-B0F8-A7DE63DA469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842" y="1637"/>
                    <a:ext cx="1642" cy="12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50" name="Freeform 1069">
                    <a:extLst>
                      <a:ext uri="{FF2B5EF4-FFF2-40B4-BE49-F238E27FC236}">
                        <a16:creationId xmlns:a16="http://schemas.microsoft.com/office/drawing/2014/main" id="{A4015B9E-FE1F-594E-AFA2-A5277482EA6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82" y="1564"/>
                    <a:ext cx="1531" cy="246"/>
                  </a:xfrm>
                  <a:custGeom>
                    <a:avLst/>
                    <a:gdLst>
                      <a:gd name="T0" fmla="*/ 1 w 2528"/>
                      <a:gd name="T1" fmla="*/ 0 h 455"/>
                      <a:gd name="T2" fmla="*/ 2 w 2528"/>
                      <a:gd name="T3" fmla="*/ 1 h 455"/>
                      <a:gd name="T4" fmla="*/ 2 w 2528"/>
                      <a:gd name="T5" fmla="*/ 1 h 455"/>
                      <a:gd name="T6" fmla="*/ 0 w 2528"/>
                      <a:gd name="T7" fmla="*/ 1 h 455"/>
                      <a:gd name="T8" fmla="*/ 1 w 2528"/>
                      <a:gd name="T9" fmla="*/ 0 h 45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28"/>
                      <a:gd name="T16" fmla="*/ 0 h 455"/>
                      <a:gd name="T17" fmla="*/ 2528 w 2528"/>
                      <a:gd name="T18" fmla="*/ 455 h 45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28" h="455">
                        <a:moveTo>
                          <a:pt x="14" y="0"/>
                        </a:moveTo>
                        <a:lnTo>
                          <a:pt x="2528" y="341"/>
                        </a:lnTo>
                        <a:lnTo>
                          <a:pt x="2480" y="455"/>
                        </a:lnTo>
                        <a:lnTo>
                          <a:pt x="0" y="86"/>
                        </a:lnTo>
                        <a:lnTo>
                          <a:pt x="14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EAEAEA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151" name="Freeform 1070">
                    <a:extLst>
                      <a:ext uri="{FF2B5EF4-FFF2-40B4-BE49-F238E27FC236}">
                        <a16:creationId xmlns:a16="http://schemas.microsoft.com/office/drawing/2014/main" id="{1D5AA9CA-3334-2341-A3C4-E9837248869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37" y="1562"/>
                    <a:ext cx="425" cy="1024"/>
                  </a:xfrm>
                  <a:custGeom>
                    <a:avLst/>
                    <a:gdLst>
                      <a:gd name="T0" fmla="*/ 1 w 702"/>
                      <a:gd name="T1" fmla="*/ 0 h 1893"/>
                      <a:gd name="T2" fmla="*/ 0 w 702"/>
                      <a:gd name="T3" fmla="*/ 1 h 1893"/>
                      <a:gd name="T4" fmla="*/ 1 w 702"/>
                      <a:gd name="T5" fmla="*/ 1 h 1893"/>
                      <a:gd name="T6" fmla="*/ 1 w 702"/>
                      <a:gd name="T7" fmla="*/ 1 h 1893"/>
                      <a:gd name="T8" fmla="*/ 1 w 702"/>
                      <a:gd name="T9" fmla="*/ 0 h 189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02"/>
                      <a:gd name="T16" fmla="*/ 0 h 1893"/>
                      <a:gd name="T17" fmla="*/ 702 w 702"/>
                      <a:gd name="T18" fmla="*/ 1893 h 189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02" h="1893">
                        <a:moveTo>
                          <a:pt x="579" y="0"/>
                        </a:moveTo>
                        <a:lnTo>
                          <a:pt x="0" y="1869"/>
                        </a:lnTo>
                        <a:lnTo>
                          <a:pt x="114" y="1893"/>
                        </a:lnTo>
                        <a:lnTo>
                          <a:pt x="702" y="51"/>
                        </a:lnTo>
                        <a:lnTo>
                          <a:pt x="579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152" name="Freeform 1071">
                    <a:extLst>
                      <a:ext uri="{FF2B5EF4-FFF2-40B4-BE49-F238E27FC236}">
                        <a16:creationId xmlns:a16="http://schemas.microsoft.com/office/drawing/2014/main" id="{408815EA-3342-2D4A-AB4D-6A6AD669E0A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4" y="1745"/>
                    <a:ext cx="458" cy="1182"/>
                  </a:xfrm>
                  <a:custGeom>
                    <a:avLst/>
                    <a:gdLst>
                      <a:gd name="T0" fmla="*/ 1 w 756"/>
                      <a:gd name="T1" fmla="*/ 0 h 2184"/>
                      <a:gd name="T2" fmla="*/ 1 w 756"/>
                      <a:gd name="T3" fmla="*/ 1 h 2184"/>
                      <a:gd name="T4" fmla="*/ 0 w 756"/>
                      <a:gd name="T5" fmla="*/ 1 h 2184"/>
                      <a:gd name="T6" fmla="*/ 1 w 756"/>
                      <a:gd name="T7" fmla="*/ 1 h 2184"/>
                      <a:gd name="T8" fmla="*/ 1 w 756"/>
                      <a:gd name="T9" fmla="*/ 0 h 21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6"/>
                      <a:gd name="T16" fmla="*/ 0 h 2184"/>
                      <a:gd name="T17" fmla="*/ 756 w 756"/>
                      <a:gd name="T18" fmla="*/ 2184 h 21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6" h="2184">
                        <a:moveTo>
                          <a:pt x="756" y="0"/>
                        </a:moveTo>
                        <a:lnTo>
                          <a:pt x="138" y="2184"/>
                        </a:lnTo>
                        <a:lnTo>
                          <a:pt x="0" y="2148"/>
                        </a:lnTo>
                        <a:lnTo>
                          <a:pt x="606" y="78"/>
                        </a:lnTo>
                        <a:lnTo>
                          <a:pt x="756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153" name="Freeform 1072">
                    <a:extLst>
                      <a:ext uri="{FF2B5EF4-FFF2-40B4-BE49-F238E27FC236}">
                        <a16:creationId xmlns:a16="http://schemas.microsoft.com/office/drawing/2014/main" id="{180DED07-429A-A242-A9E3-1BBEEAF42B0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32" y="2534"/>
                    <a:ext cx="1680" cy="399"/>
                  </a:xfrm>
                  <a:custGeom>
                    <a:avLst/>
                    <a:gdLst>
                      <a:gd name="T0" fmla="*/ 1 w 2773"/>
                      <a:gd name="T1" fmla="*/ 0 h 738"/>
                      <a:gd name="T2" fmla="*/ 0 w 2773"/>
                      <a:gd name="T3" fmla="*/ 1 h 738"/>
                      <a:gd name="T4" fmla="*/ 2 w 2773"/>
                      <a:gd name="T5" fmla="*/ 1 h 738"/>
                      <a:gd name="T6" fmla="*/ 2 w 2773"/>
                      <a:gd name="T7" fmla="*/ 1 h 738"/>
                      <a:gd name="T8" fmla="*/ 1 w 2773"/>
                      <a:gd name="T9" fmla="*/ 0 h 73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773"/>
                      <a:gd name="T16" fmla="*/ 0 h 738"/>
                      <a:gd name="T17" fmla="*/ 2773 w 2773"/>
                      <a:gd name="T18" fmla="*/ 738 h 73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773" h="738">
                        <a:moveTo>
                          <a:pt x="33" y="0"/>
                        </a:moveTo>
                        <a:lnTo>
                          <a:pt x="0" y="99"/>
                        </a:lnTo>
                        <a:lnTo>
                          <a:pt x="2436" y="738"/>
                        </a:lnTo>
                        <a:cubicBezTo>
                          <a:pt x="2499" y="501"/>
                          <a:pt x="2773" y="727"/>
                          <a:pt x="2373" y="603"/>
                        </a:cubicBezTo>
                        <a:lnTo>
                          <a:pt x="3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CC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154" name="Freeform 1073">
                    <a:extLst>
                      <a:ext uri="{FF2B5EF4-FFF2-40B4-BE49-F238E27FC236}">
                        <a16:creationId xmlns:a16="http://schemas.microsoft.com/office/drawing/2014/main" id="{A86B5E1C-D4A7-804E-9345-DD2099CCFC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95" y="1755"/>
                    <a:ext cx="429" cy="1187"/>
                  </a:xfrm>
                  <a:custGeom>
                    <a:avLst/>
                    <a:gdLst>
                      <a:gd name="T0" fmla="*/ 2 w 637"/>
                      <a:gd name="T1" fmla="*/ 0 h 1659"/>
                      <a:gd name="T2" fmla="*/ 2 w 637"/>
                      <a:gd name="T3" fmla="*/ 0 h 1659"/>
                      <a:gd name="T4" fmla="*/ 1 w 637"/>
                      <a:gd name="T5" fmla="*/ 15 h 1659"/>
                      <a:gd name="T6" fmla="*/ 0 w 637"/>
                      <a:gd name="T7" fmla="*/ 15 h 1659"/>
                      <a:gd name="T8" fmla="*/ 2 w 637"/>
                      <a:gd name="T9" fmla="*/ 0 h 165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37"/>
                      <a:gd name="T16" fmla="*/ 0 h 1659"/>
                      <a:gd name="T17" fmla="*/ 637 w 637"/>
                      <a:gd name="T18" fmla="*/ 1659 h 165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37" h="1659">
                        <a:moveTo>
                          <a:pt x="615" y="0"/>
                        </a:moveTo>
                        <a:lnTo>
                          <a:pt x="637" y="0"/>
                        </a:lnTo>
                        <a:lnTo>
                          <a:pt x="68" y="1659"/>
                        </a:lnTo>
                        <a:lnTo>
                          <a:pt x="0" y="1647"/>
                        </a:lnTo>
                        <a:lnTo>
                          <a:pt x="615" y="0"/>
                        </a:lnTo>
                        <a:close/>
                      </a:path>
                    </a:pathLst>
                  </a:custGeom>
                  <a:solidFill>
                    <a:srgbClr val="4D4D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155" name="Freeform 1074">
                    <a:extLst>
                      <a:ext uri="{FF2B5EF4-FFF2-40B4-BE49-F238E27FC236}">
                        <a16:creationId xmlns:a16="http://schemas.microsoft.com/office/drawing/2014/main" id="{278E44FF-9118-764F-B154-D54B6D0889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34" y="2587"/>
                    <a:ext cx="1494" cy="394"/>
                  </a:xfrm>
                  <a:custGeom>
                    <a:avLst/>
                    <a:gdLst>
                      <a:gd name="T0" fmla="*/ 0 w 2216"/>
                      <a:gd name="T1" fmla="*/ 0 h 550"/>
                      <a:gd name="T2" fmla="*/ 1 w 2216"/>
                      <a:gd name="T3" fmla="*/ 1 h 550"/>
                      <a:gd name="T4" fmla="*/ 9 w 2216"/>
                      <a:gd name="T5" fmla="*/ 5 h 550"/>
                      <a:gd name="T6" fmla="*/ 9 w 2216"/>
                      <a:gd name="T7" fmla="*/ 4 h 550"/>
                      <a:gd name="T8" fmla="*/ 0 w 2216"/>
                      <a:gd name="T9" fmla="*/ 0 h 55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16"/>
                      <a:gd name="T16" fmla="*/ 0 h 550"/>
                      <a:gd name="T17" fmla="*/ 2216 w 2216"/>
                      <a:gd name="T18" fmla="*/ 550 h 55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16" h="550">
                        <a:moveTo>
                          <a:pt x="0" y="0"/>
                        </a:moveTo>
                        <a:lnTo>
                          <a:pt x="9" y="57"/>
                        </a:lnTo>
                        <a:lnTo>
                          <a:pt x="2164" y="550"/>
                        </a:lnTo>
                        <a:lnTo>
                          <a:pt x="2216" y="49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grpSp>
                <p:nvGrpSpPr>
                  <p:cNvPr id="156" name="Group 1075">
                    <a:extLst>
                      <a:ext uri="{FF2B5EF4-FFF2-40B4-BE49-F238E27FC236}">
                        <a16:creationId xmlns:a16="http://schemas.microsoft.com/office/drawing/2014/main" id="{B07A4D51-63EA-ED46-9283-3C066C8F805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09" y="3008"/>
                    <a:ext cx="507" cy="234"/>
                    <a:chOff x="1740" y="2642"/>
                    <a:chExt cx="752" cy="327"/>
                  </a:xfrm>
                </p:grpSpPr>
                <p:sp>
                  <p:nvSpPr>
                    <p:cNvPr id="163" name="Freeform 1076">
                      <a:extLst>
                        <a:ext uri="{FF2B5EF4-FFF2-40B4-BE49-F238E27FC236}">
                          <a16:creationId xmlns:a16="http://schemas.microsoft.com/office/drawing/2014/main" id="{362CE3DF-6498-9044-80D1-5B57C954BCF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40" y="2642"/>
                      <a:ext cx="752" cy="327"/>
                    </a:xfrm>
                    <a:custGeom>
                      <a:avLst/>
                      <a:gdLst>
                        <a:gd name="T0" fmla="*/ 293 w 752"/>
                        <a:gd name="T1" fmla="*/ 0 h 327"/>
                        <a:gd name="T2" fmla="*/ 752 w 752"/>
                        <a:gd name="T3" fmla="*/ 124 h 327"/>
                        <a:gd name="T4" fmla="*/ 470 w 752"/>
                        <a:gd name="T5" fmla="*/ 327 h 327"/>
                        <a:gd name="T6" fmla="*/ 0 w 752"/>
                        <a:gd name="T7" fmla="*/ 183 h 327"/>
                        <a:gd name="T8" fmla="*/ 293 w 752"/>
                        <a:gd name="T9" fmla="*/ 0 h 32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52"/>
                        <a:gd name="T16" fmla="*/ 0 h 327"/>
                        <a:gd name="T17" fmla="*/ 752 w 752"/>
                        <a:gd name="T18" fmla="*/ 327 h 32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52" h="327">
                          <a:moveTo>
                            <a:pt x="293" y="0"/>
                          </a:moveTo>
                          <a:lnTo>
                            <a:pt x="752" y="124"/>
                          </a:lnTo>
                          <a:lnTo>
                            <a:pt x="470" y="327"/>
                          </a:lnTo>
                          <a:lnTo>
                            <a:pt x="0" y="183"/>
                          </a:lnTo>
                          <a:lnTo>
                            <a:pt x="293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 sz="2100" dirty="0"/>
                    </a:p>
                  </p:txBody>
                </p:sp>
                <p:sp>
                  <p:nvSpPr>
                    <p:cNvPr id="164" name="Freeform 1077">
                      <a:extLst>
                        <a:ext uri="{FF2B5EF4-FFF2-40B4-BE49-F238E27FC236}">
                          <a16:creationId xmlns:a16="http://schemas.microsoft.com/office/drawing/2014/main" id="{232B6CC8-39FA-8E41-89F9-D454D1953B0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54" y="2649"/>
                      <a:ext cx="726" cy="311"/>
                    </a:xfrm>
                    <a:custGeom>
                      <a:avLst/>
                      <a:gdLst>
                        <a:gd name="T0" fmla="*/ 282 w 726"/>
                        <a:gd name="T1" fmla="*/ 0 h 311"/>
                        <a:gd name="T2" fmla="*/ 726 w 726"/>
                        <a:gd name="T3" fmla="*/ 119 h 311"/>
                        <a:gd name="T4" fmla="*/ 457 w 726"/>
                        <a:gd name="T5" fmla="*/ 311 h 311"/>
                        <a:gd name="T6" fmla="*/ 0 w 726"/>
                        <a:gd name="T7" fmla="*/ 173 h 311"/>
                        <a:gd name="T8" fmla="*/ 282 w 726"/>
                        <a:gd name="T9" fmla="*/ 0 h 31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26"/>
                        <a:gd name="T16" fmla="*/ 0 h 311"/>
                        <a:gd name="T17" fmla="*/ 726 w 726"/>
                        <a:gd name="T18" fmla="*/ 311 h 31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26" h="311">
                          <a:moveTo>
                            <a:pt x="282" y="0"/>
                          </a:moveTo>
                          <a:lnTo>
                            <a:pt x="726" y="119"/>
                          </a:lnTo>
                          <a:lnTo>
                            <a:pt x="457" y="311"/>
                          </a:lnTo>
                          <a:lnTo>
                            <a:pt x="0" y="173"/>
                          </a:lnTo>
                          <a:lnTo>
                            <a:pt x="282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4D4D4D"/>
                        </a:gs>
                        <a:gs pos="100000">
                          <a:srgbClr val="DDDDDD"/>
                        </a:gs>
                      </a:gsLst>
                      <a:lin ang="1890000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 sz="2100" dirty="0"/>
                    </a:p>
                  </p:txBody>
                </p:sp>
                <p:sp>
                  <p:nvSpPr>
                    <p:cNvPr id="165" name="Freeform 1078">
                      <a:extLst>
                        <a:ext uri="{FF2B5EF4-FFF2-40B4-BE49-F238E27FC236}">
                          <a16:creationId xmlns:a16="http://schemas.microsoft.com/office/drawing/2014/main" id="{14BE6CD7-1B00-AE45-A0A2-B46139077D1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808" y="2770"/>
                      <a:ext cx="258" cy="100"/>
                    </a:xfrm>
                    <a:custGeom>
                      <a:avLst/>
                      <a:gdLst>
                        <a:gd name="T0" fmla="*/ 0 w 258"/>
                        <a:gd name="T1" fmla="*/ 44 h 100"/>
                        <a:gd name="T2" fmla="*/ 75 w 258"/>
                        <a:gd name="T3" fmla="*/ 0 h 100"/>
                        <a:gd name="T4" fmla="*/ 258 w 258"/>
                        <a:gd name="T5" fmla="*/ 50 h 100"/>
                        <a:gd name="T6" fmla="*/ 183 w 258"/>
                        <a:gd name="T7" fmla="*/ 100 h 100"/>
                        <a:gd name="T8" fmla="*/ 0 w 258"/>
                        <a:gd name="T9" fmla="*/ 44 h 10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8"/>
                        <a:gd name="T16" fmla="*/ 0 h 100"/>
                        <a:gd name="T17" fmla="*/ 258 w 258"/>
                        <a:gd name="T18" fmla="*/ 100 h 10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8" h="100">
                          <a:moveTo>
                            <a:pt x="0" y="44"/>
                          </a:moveTo>
                          <a:lnTo>
                            <a:pt x="75" y="0"/>
                          </a:lnTo>
                          <a:lnTo>
                            <a:pt x="258" y="50"/>
                          </a:lnTo>
                          <a:lnTo>
                            <a:pt x="183" y="100"/>
                          </a:lnTo>
                          <a:lnTo>
                            <a:pt x="0" y="44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 sz="2100" dirty="0"/>
                    </a:p>
                  </p:txBody>
                </p:sp>
                <p:sp>
                  <p:nvSpPr>
                    <p:cNvPr id="166" name="Freeform 1079">
                      <a:extLst>
                        <a:ext uri="{FF2B5EF4-FFF2-40B4-BE49-F238E27FC236}">
                          <a16:creationId xmlns:a16="http://schemas.microsoft.com/office/drawing/2014/main" id="{17D2993A-DA09-154C-81CE-F00D6DF0DB0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99" y="2816"/>
                      <a:ext cx="194" cy="63"/>
                    </a:xfrm>
                    <a:custGeom>
                      <a:avLst/>
                      <a:gdLst>
                        <a:gd name="T0" fmla="*/ 12 w 194"/>
                        <a:gd name="T1" fmla="*/ 0 h 63"/>
                        <a:gd name="T2" fmla="*/ 194 w 194"/>
                        <a:gd name="T3" fmla="*/ 53 h 63"/>
                        <a:gd name="T4" fmla="*/ 180 w 194"/>
                        <a:gd name="T5" fmla="*/ 63 h 63"/>
                        <a:gd name="T6" fmla="*/ 0 w 194"/>
                        <a:gd name="T7" fmla="*/ 9 h 63"/>
                        <a:gd name="T8" fmla="*/ 12 w 194"/>
                        <a:gd name="T9" fmla="*/ 0 h 6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4"/>
                        <a:gd name="T16" fmla="*/ 0 h 63"/>
                        <a:gd name="T17" fmla="*/ 194 w 194"/>
                        <a:gd name="T18" fmla="*/ 63 h 6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4" h="63">
                          <a:moveTo>
                            <a:pt x="12" y="0"/>
                          </a:moveTo>
                          <a:lnTo>
                            <a:pt x="194" y="53"/>
                          </a:lnTo>
                          <a:lnTo>
                            <a:pt x="180" y="63"/>
                          </a:lnTo>
                          <a:lnTo>
                            <a:pt x="0" y="9"/>
                          </a:lnTo>
                          <a:lnTo>
                            <a:pt x="12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 sz="2100" dirty="0"/>
                    </a:p>
                  </p:txBody>
                </p:sp>
                <p:sp>
                  <p:nvSpPr>
                    <p:cNvPr id="167" name="Freeform 1080">
                      <a:extLst>
                        <a:ext uri="{FF2B5EF4-FFF2-40B4-BE49-F238E27FC236}">
                          <a16:creationId xmlns:a16="http://schemas.microsoft.com/office/drawing/2014/main" id="{AD580132-3A72-CF47-B834-B58CA201F7F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020" y="2834"/>
                      <a:ext cx="258" cy="102"/>
                    </a:xfrm>
                    <a:custGeom>
                      <a:avLst/>
                      <a:gdLst>
                        <a:gd name="T0" fmla="*/ 0 w 258"/>
                        <a:gd name="T1" fmla="*/ 46 h 102"/>
                        <a:gd name="T2" fmla="*/ 71 w 258"/>
                        <a:gd name="T3" fmla="*/ 0 h 102"/>
                        <a:gd name="T4" fmla="*/ 258 w 258"/>
                        <a:gd name="T5" fmla="*/ 52 h 102"/>
                        <a:gd name="T6" fmla="*/ 183 w 258"/>
                        <a:gd name="T7" fmla="*/ 102 h 102"/>
                        <a:gd name="T8" fmla="*/ 0 w 258"/>
                        <a:gd name="T9" fmla="*/ 46 h 10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8"/>
                        <a:gd name="T16" fmla="*/ 0 h 102"/>
                        <a:gd name="T17" fmla="*/ 258 w 258"/>
                        <a:gd name="T18" fmla="*/ 102 h 10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8" h="102">
                          <a:moveTo>
                            <a:pt x="0" y="46"/>
                          </a:moveTo>
                          <a:lnTo>
                            <a:pt x="71" y="0"/>
                          </a:lnTo>
                          <a:lnTo>
                            <a:pt x="258" y="52"/>
                          </a:lnTo>
                          <a:lnTo>
                            <a:pt x="183" y="102"/>
                          </a:lnTo>
                          <a:lnTo>
                            <a:pt x="0" y="46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 sz="2100" dirty="0"/>
                    </a:p>
                  </p:txBody>
                </p:sp>
                <p:sp>
                  <p:nvSpPr>
                    <p:cNvPr id="168" name="Freeform 1081">
                      <a:extLst>
                        <a:ext uri="{FF2B5EF4-FFF2-40B4-BE49-F238E27FC236}">
                          <a16:creationId xmlns:a16="http://schemas.microsoft.com/office/drawing/2014/main" id="{E900C928-6E45-6449-A6C9-3DBE801B01A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011" y="2882"/>
                      <a:ext cx="194" cy="63"/>
                    </a:xfrm>
                    <a:custGeom>
                      <a:avLst/>
                      <a:gdLst>
                        <a:gd name="T0" fmla="*/ 12 w 194"/>
                        <a:gd name="T1" fmla="*/ 0 h 63"/>
                        <a:gd name="T2" fmla="*/ 194 w 194"/>
                        <a:gd name="T3" fmla="*/ 53 h 63"/>
                        <a:gd name="T4" fmla="*/ 180 w 194"/>
                        <a:gd name="T5" fmla="*/ 63 h 63"/>
                        <a:gd name="T6" fmla="*/ 0 w 194"/>
                        <a:gd name="T7" fmla="*/ 9 h 63"/>
                        <a:gd name="T8" fmla="*/ 12 w 194"/>
                        <a:gd name="T9" fmla="*/ 0 h 6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4"/>
                        <a:gd name="T16" fmla="*/ 0 h 63"/>
                        <a:gd name="T17" fmla="*/ 194 w 194"/>
                        <a:gd name="T18" fmla="*/ 63 h 6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4" h="63">
                          <a:moveTo>
                            <a:pt x="12" y="0"/>
                          </a:moveTo>
                          <a:lnTo>
                            <a:pt x="194" y="53"/>
                          </a:lnTo>
                          <a:lnTo>
                            <a:pt x="180" y="63"/>
                          </a:lnTo>
                          <a:lnTo>
                            <a:pt x="0" y="9"/>
                          </a:lnTo>
                          <a:lnTo>
                            <a:pt x="12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 sz="2100" dirty="0"/>
                    </a:p>
                  </p:txBody>
                </p:sp>
              </p:grpSp>
              <p:sp>
                <p:nvSpPr>
                  <p:cNvPr id="157" name="Freeform 1082">
                    <a:extLst>
                      <a:ext uri="{FF2B5EF4-FFF2-40B4-BE49-F238E27FC236}">
                        <a16:creationId xmlns:a16="http://schemas.microsoft.com/office/drawing/2014/main" id="{1ECD1A08-63F7-2B4E-84E4-3FA628039E8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77" y="3043"/>
                    <a:ext cx="614" cy="514"/>
                  </a:xfrm>
                  <a:custGeom>
                    <a:avLst/>
                    <a:gdLst>
                      <a:gd name="T0" fmla="*/ 1 w 990"/>
                      <a:gd name="T1" fmla="*/ 2 h 792"/>
                      <a:gd name="T2" fmla="*/ 1 w 990"/>
                      <a:gd name="T3" fmla="*/ 0 h 792"/>
                      <a:gd name="T4" fmla="*/ 1 w 990"/>
                      <a:gd name="T5" fmla="*/ 1 h 792"/>
                      <a:gd name="T6" fmla="*/ 0 w 990"/>
                      <a:gd name="T7" fmla="*/ 2 h 792"/>
                      <a:gd name="T8" fmla="*/ 1 w 990"/>
                      <a:gd name="T9" fmla="*/ 2 h 79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90"/>
                      <a:gd name="T16" fmla="*/ 0 h 792"/>
                      <a:gd name="T17" fmla="*/ 990 w 990"/>
                      <a:gd name="T18" fmla="*/ 792 h 79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90" h="792">
                        <a:moveTo>
                          <a:pt x="3" y="738"/>
                        </a:moveTo>
                        <a:lnTo>
                          <a:pt x="990" y="0"/>
                        </a:lnTo>
                        <a:lnTo>
                          <a:pt x="987" y="60"/>
                        </a:lnTo>
                        <a:lnTo>
                          <a:pt x="0" y="792"/>
                        </a:lnTo>
                        <a:lnTo>
                          <a:pt x="3" y="738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158" name="Freeform 1083">
                    <a:extLst>
                      <a:ext uri="{FF2B5EF4-FFF2-40B4-BE49-F238E27FC236}">
                        <a16:creationId xmlns:a16="http://schemas.microsoft.com/office/drawing/2014/main" id="{E0CE0778-AA7C-994B-8AC5-676F1A82543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10" y="3084"/>
                    <a:ext cx="1571" cy="469"/>
                  </a:xfrm>
                  <a:custGeom>
                    <a:avLst/>
                    <a:gdLst>
                      <a:gd name="T0" fmla="*/ 1 w 2532"/>
                      <a:gd name="T1" fmla="*/ 0 h 723"/>
                      <a:gd name="T2" fmla="*/ 1 w 2532"/>
                      <a:gd name="T3" fmla="*/ 0 h 723"/>
                      <a:gd name="T4" fmla="*/ 4 w 2532"/>
                      <a:gd name="T5" fmla="*/ 2 h 723"/>
                      <a:gd name="T6" fmla="*/ 4 w 2532"/>
                      <a:gd name="T7" fmla="*/ 2 h 723"/>
                      <a:gd name="T8" fmla="*/ 0 w 2532"/>
                      <a:gd name="T9" fmla="*/ 1 h 723"/>
                      <a:gd name="T10" fmla="*/ 1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159" name="Freeform 1084">
                    <a:extLst>
                      <a:ext uri="{FF2B5EF4-FFF2-40B4-BE49-F238E27FC236}">
                        <a16:creationId xmlns:a16="http://schemas.microsoft.com/office/drawing/2014/main" id="{D2A296F6-56E0-0141-8E63-F209F1106F2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11" y="2998"/>
                    <a:ext cx="17" cy="95"/>
                  </a:xfrm>
                  <a:custGeom>
                    <a:avLst/>
                    <a:gdLst>
                      <a:gd name="T0" fmla="*/ 1 w 26"/>
                      <a:gd name="T1" fmla="*/ 1 h 147"/>
                      <a:gd name="T2" fmla="*/ 1 w 26"/>
                      <a:gd name="T3" fmla="*/ 1 h 147"/>
                      <a:gd name="T4" fmla="*/ 0 w 26"/>
                      <a:gd name="T5" fmla="*/ 1 h 147"/>
                      <a:gd name="T6" fmla="*/ 1 w 26"/>
                      <a:gd name="T7" fmla="*/ 0 h 147"/>
                      <a:gd name="T8" fmla="*/ 1 w 26"/>
                      <a:gd name="T9" fmla="*/ 1 h 14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6"/>
                      <a:gd name="T16" fmla="*/ 0 h 147"/>
                      <a:gd name="T17" fmla="*/ 26 w 26"/>
                      <a:gd name="T18" fmla="*/ 147 h 14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6" h="147">
                        <a:moveTo>
                          <a:pt x="26" y="10"/>
                        </a:moveTo>
                        <a:lnTo>
                          <a:pt x="23" y="147"/>
                        </a:lnTo>
                        <a:lnTo>
                          <a:pt x="0" y="144"/>
                        </a:lnTo>
                        <a:lnTo>
                          <a:pt x="3" y="0"/>
                        </a:lnTo>
                        <a:lnTo>
                          <a:pt x="26" y="1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160" name="Freeform 1085">
                    <a:extLst>
                      <a:ext uri="{FF2B5EF4-FFF2-40B4-BE49-F238E27FC236}">
                        <a16:creationId xmlns:a16="http://schemas.microsoft.com/office/drawing/2014/main" id="{06824F88-EE84-D347-A023-F053DA4B2B2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12" y="2611"/>
                    <a:ext cx="730" cy="393"/>
                  </a:xfrm>
                  <a:custGeom>
                    <a:avLst/>
                    <a:gdLst>
                      <a:gd name="T0" fmla="*/ 1 w 1176"/>
                      <a:gd name="T1" fmla="*/ 0 h 606"/>
                      <a:gd name="T2" fmla="*/ 0 w 1176"/>
                      <a:gd name="T3" fmla="*/ 1 h 606"/>
                      <a:gd name="T4" fmla="*/ 1 w 1176"/>
                      <a:gd name="T5" fmla="*/ 1 h 606"/>
                      <a:gd name="T6" fmla="*/ 1 w 1176"/>
                      <a:gd name="T7" fmla="*/ 1 h 606"/>
                      <a:gd name="T8" fmla="*/ 1 w 1176"/>
                      <a:gd name="T9" fmla="*/ 0 h 60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76"/>
                      <a:gd name="T16" fmla="*/ 0 h 606"/>
                      <a:gd name="T17" fmla="*/ 1176 w 1176"/>
                      <a:gd name="T18" fmla="*/ 606 h 60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76" h="606">
                        <a:moveTo>
                          <a:pt x="1170" y="0"/>
                        </a:moveTo>
                        <a:lnTo>
                          <a:pt x="0" y="597"/>
                        </a:lnTo>
                        <a:lnTo>
                          <a:pt x="30" y="606"/>
                        </a:lnTo>
                        <a:lnTo>
                          <a:pt x="1176" y="18"/>
                        </a:lnTo>
                        <a:lnTo>
                          <a:pt x="1170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161" name="Freeform 1086">
                    <a:extLst>
                      <a:ext uri="{FF2B5EF4-FFF2-40B4-BE49-F238E27FC236}">
                        <a16:creationId xmlns:a16="http://schemas.microsoft.com/office/drawing/2014/main" id="{36F4BB90-D696-0945-AC5D-7CBFD97A96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61" y="3018"/>
                    <a:ext cx="1490" cy="451"/>
                  </a:xfrm>
                  <a:custGeom>
                    <a:avLst/>
                    <a:gdLst>
                      <a:gd name="T0" fmla="*/ 1 w 2532"/>
                      <a:gd name="T1" fmla="*/ 0 h 723"/>
                      <a:gd name="T2" fmla="*/ 1 w 2532"/>
                      <a:gd name="T3" fmla="*/ 0 h 723"/>
                      <a:gd name="T4" fmla="*/ 1 w 2532"/>
                      <a:gd name="T5" fmla="*/ 1 h 723"/>
                      <a:gd name="T6" fmla="*/ 1 w 2532"/>
                      <a:gd name="T7" fmla="*/ 1 h 723"/>
                      <a:gd name="T8" fmla="*/ 0 w 2532"/>
                      <a:gd name="T9" fmla="*/ 1 h 723"/>
                      <a:gd name="T10" fmla="*/ 1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162" name="Freeform 1087">
                    <a:extLst>
                      <a:ext uri="{FF2B5EF4-FFF2-40B4-BE49-F238E27FC236}">
                        <a16:creationId xmlns:a16="http://schemas.microsoft.com/office/drawing/2014/main" id="{9FC45AEE-F94E-2C41-BB56-2055DE618B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2549" y="2986"/>
                    <a:ext cx="608" cy="467"/>
                  </a:xfrm>
                  <a:custGeom>
                    <a:avLst/>
                    <a:gdLst>
                      <a:gd name="T0" fmla="*/ 0 w 2532"/>
                      <a:gd name="T1" fmla="*/ 0 h 723"/>
                      <a:gd name="T2" fmla="*/ 0 w 2532"/>
                      <a:gd name="T3" fmla="*/ 0 h 723"/>
                      <a:gd name="T4" fmla="*/ 0 w 2532"/>
                      <a:gd name="T5" fmla="*/ 2 h 723"/>
                      <a:gd name="T6" fmla="*/ 0 w 2532"/>
                      <a:gd name="T7" fmla="*/ 2 h 723"/>
                      <a:gd name="T8" fmla="*/ 0 w 2532"/>
                      <a:gd name="T9" fmla="*/ 1 h 723"/>
                      <a:gd name="T10" fmla="*/ 0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</p:grpSp>
            <p:grpSp>
              <p:nvGrpSpPr>
                <p:cNvPr id="487" name="Group 590">
                  <a:extLst>
                    <a:ext uri="{FF2B5EF4-FFF2-40B4-BE49-F238E27FC236}">
                      <a16:creationId xmlns:a16="http://schemas.microsoft.com/office/drawing/2014/main" id="{B2AAF0C3-BD73-634D-B492-B7CCF9735ED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7767607" y="5251740"/>
                  <a:ext cx="345630" cy="320302"/>
                  <a:chOff x="2839" y="3501"/>
                  <a:chExt cx="755" cy="803"/>
                </a:xfrm>
              </p:grpSpPr>
              <p:pic>
                <p:nvPicPr>
                  <p:cNvPr id="488" name="Picture 591" descr="desktop_computer_stylized_medium">
                    <a:extLst>
                      <a:ext uri="{FF2B5EF4-FFF2-40B4-BE49-F238E27FC236}">
                        <a16:creationId xmlns:a16="http://schemas.microsoft.com/office/drawing/2014/main" id="{1B000E5D-AA79-9741-93EF-69776E79DCF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839" y="3501"/>
                    <a:ext cx="755" cy="8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489" name="Freeform 592">
                    <a:extLst>
                      <a:ext uri="{FF2B5EF4-FFF2-40B4-BE49-F238E27FC236}">
                        <a16:creationId xmlns:a16="http://schemas.microsoft.com/office/drawing/2014/main" id="{E285DBFE-A1C0-DE49-94FA-3F8D49F9AA4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6" y="3578"/>
                    <a:ext cx="356" cy="368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300 w 356"/>
                      <a:gd name="T3" fmla="*/ 14 h 368"/>
                      <a:gd name="T4" fmla="*/ 356 w 356"/>
                      <a:gd name="T5" fmla="*/ 294 h 368"/>
                      <a:gd name="T6" fmla="*/ 78 w 356"/>
                      <a:gd name="T7" fmla="*/ 368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6"/>
                      <a:gd name="T16" fmla="*/ 0 h 368"/>
                      <a:gd name="T17" fmla="*/ 356 w 356"/>
                      <a:gd name="T18" fmla="*/ 368 h 3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/>
                  <a:lstStyle/>
                  <a:p>
                    <a:endParaRPr lang="en-US" sz="2100" dirty="0"/>
                  </a:p>
                </p:txBody>
              </p:sp>
            </p:grpSp>
            <p:grpSp>
              <p:nvGrpSpPr>
                <p:cNvPr id="490" name="Group 590">
                  <a:extLst>
                    <a:ext uri="{FF2B5EF4-FFF2-40B4-BE49-F238E27FC236}">
                      <a16:creationId xmlns:a16="http://schemas.microsoft.com/office/drawing/2014/main" id="{A66A00B8-C906-204A-9EA8-BF8007089AF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8147535" y="5475337"/>
                  <a:ext cx="345630" cy="320302"/>
                  <a:chOff x="2839" y="3501"/>
                  <a:chExt cx="755" cy="803"/>
                </a:xfrm>
              </p:grpSpPr>
              <p:pic>
                <p:nvPicPr>
                  <p:cNvPr id="491" name="Picture 591" descr="desktop_computer_stylized_medium">
                    <a:extLst>
                      <a:ext uri="{FF2B5EF4-FFF2-40B4-BE49-F238E27FC236}">
                        <a16:creationId xmlns:a16="http://schemas.microsoft.com/office/drawing/2014/main" id="{0D26BE9F-5A6F-194D-95F5-9A26085A8BC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839" y="3501"/>
                    <a:ext cx="755" cy="8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492" name="Freeform 592">
                    <a:extLst>
                      <a:ext uri="{FF2B5EF4-FFF2-40B4-BE49-F238E27FC236}">
                        <a16:creationId xmlns:a16="http://schemas.microsoft.com/office/drawing/2014/main" id="{F940FA7C-0178-FC42-989D-133C7D3EF04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6" y="3578"/>
                    <a:ext cx="356" cy="368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300 w 356"/>
                      <a:gd name="T3" fmla="*/ 14 h 368"/>
                      <a:gd name="T4" fmla="*/ 356 w 356"/>
                      <a:gd name="T5" fmla="*/ 294 h 368"/>
                      <a:gd name="T6" fmla="*/ 78 w 356"/>
                      <a:gd name="T7" fmla="*/ 368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6"/>
                      <a:gd name="T16" fmla="*/ 0 h 368"/>
                      <a:gd name="T17" fmla="*/ 356 w 356"/>
                      <a:gd name="T18" fmla="*/ 368 h 3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/>
                  <a:lstStyle/>
                  <a:p>
                    <a:endParaRPr lang="en-US" sz="2100" dirty="0"/>
                  </a:p>
                </p:txBody>
              </p:sp>
            </p:grpSp>
            <p:grpSp>
              <p:nvGrpSpPr>
                <p:cNvPr id="493" name="Group 590">
                  <a:extLst>
                    <a:ext uri="{FF2B5EF4-FFF2-40B4-BE49-F238E27FC236}">
                      <a16:creationId xmlns:a16="http://schemas.microsoft.com/office/drawing/2014/main" id="{AADF67FB-3BE7-EF42-B8A5-B005B506931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8545760" y="5496810"/>
                  <a:ext cx="345630" cy="320302"/>
                  <a:chOff x="2839" y="3501"/>
                  <a:chExt cx="755" cy="803"/>
                </a:xfrm>
              </p:grpSpPr>
              <p:pic>
                <p:nvPicPr>
                  <p:cNvPr id="494" name="Picture 591" descr="desktop_computer_stylized_medium">
                    <a:extLst>
                      <a:ext uri="{FF2B5EF4-FFF2-40B4-BE49-F238E27FC236}">
                        <a16:creationId xmlns:a16="http://schemas.microsoft.com/office/drawing/2014/main" id="{0BBC0FBB-DA3F-874A-8EBE-B51C772E068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839" y="3501"/>
                    <a:ext cx="755" cy="8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495" name="Freeform 592">
                    <a:extLst>
                      <a:ext uri="{FF2B5EF4-FFF2-40B4-BE49-F238E27FC236}">
                        <a16:creationId xmlns:a16="http://schemas.microsoft.com/office/drawing/2014/main" id="{A9932DBD-03D1-3E48-AE83-712DE720FE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6" y="3578"/>
                    <a:ext cx="356" cy="368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300 w 356"/>
                      <a:gd name="T3" fmla="*/ 14 h 368"/>
                      <a:gd name="T4" fmla="*/ 356 w 356"/>
                      <a:gd name="T5" fmla="*/ 294 h 368"/>
                      <a:gd name="T6" fmla="*/ 78 w 356"/>
                      <a:gd name="T7" fmla="*/ 368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6"/>
                      <a:gd name="T16" fmla="*/ 0 h 368"/>
                      <a:gd name="T17" fmla="*/ 356 w 356"/>
                      <a:gd name="T18" fmla="*/ 368 h 3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/>
                  <a:lstStyle/>
                  <a:p>
                    <a:endParaRPr lang="en-US" sz="2100" dirty="0"/>
                  </a:p>
                </p:txBody>
              </p:sp>
            </p:grpSp>
            <p:grpSp>
              <p:nvGrpSpPr>
                <p:cNvPr id="496" name="Group 1064">
                  <a:extLst>
                    <a:ext uri="{FF2B5EF4-FFF2-40B4-BE49-F238E27FC236}">
                      <a16:creationId xmlns:a16="http://schemas.microsoft.com/office/drawing/2014/main" id="{FC2552CF-9AC0-3243-8999-6808B911C76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528372" y="5765818"/>
                  <a:ext cx="319264" cy="253379"/>
                  <a:chOff x="877" y="1008"/>
                  <a:chExt cx="2747" cy="2591"/>
                </a:xfrm>
              </p:grpSpPr>
              <p:pic>
                <p:nvPicPr>
                  <p:cNvPr id="497" name="Picture 1065" descr="antenna_stylized">
                    <a:extLst>
                      <a:ext uri="{FF2B5EF4-FFF2-40B4-BE49-F238E27FC236}">
                        <a16:creationId xmlns:a16="http://schemas.microsoft.com/office/drawing/2014/main" id="{87938519-94DB-D545-A29A-7EDE5E412B2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77" y="1008"/>
                    <a:ext cx="2725" cy="14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498" name="Picture 1066" descr="laptop_keyboard">
                    <a:extLst>
                      <a:ext uri="{FF2B5EF4-FFF2-40B4-BE49-F238E27FC236}">
                        <a16:creationId xmlns:a16="http://schemas.microsoft.com/office/drawing/2014/main" id="{2D71707C-83CA-1C4B-8508-67E56E2ADD0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09064" flipH="1">
                    <a:off x="1009" y="2586"/>
                    <a:ext cx="2245" cy="101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499" name="Freeform 1067">
                    <a:extLst>
                      <a:ext uri="{FF2B5EF4-FFF2-40B4-BE49-F238E27FC236}">
                        <a16:creationId xmlns:a16="http://schemas.microsoft.com/office/drawing/2014/main" id="{73F0FEB4-8393-CC4E-8318-ED16B301B6D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3" y="1603"/>
                    <a:ext cx="1807" cy="1322"/>
                  </a:xfrm>
                  <a:custGeom>
                    <a:avLst/>
                    <a:gdLst>
                      <a:gd name="T0" fmla="*/ 1 w 2982"/>
                      <a:gd name="T1" fmla="*/ 0 h 2442"/>
                      <a:gd name="T2" fmla="*/ 0 w 2982"/>
                      <a:gd name="T3" fmla="*/ 1 h 2442"/>
                      <a:gd name="T4" fmla="*/ 2 w 2982"/>
                      <a:gd name="T5" fmla="*/ 1 h 2442"/>
                      <a:gd name="T6" fmla="*/ 2 w 2982"/>
                      <a:gd name="T7" fmla="*/ 1 h 2442"/>
                      <a:gd name="T8" fmla="*/ 1 w 2982"/>
                      <a:gd name="T9" fmla="*/ 0 h 24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82"/>
                      <a:gd name="T16" fmla="*/ 0 h 2442"/>
                      <a:gd name="T17" fmla="*/ 2982 w 2982"/>
                      <a:gd name="T18" fmla="*/ 2442 h 24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82" h="2442">
                        <a:moveTo>
                          <a:pt x="540" y="0"/>
                        </a:moveTo>
                        <a:lnTo>
                          <a:pt x="0" y="1734"/>
                        </a:lnTo>
                        <a:lnTo>
                          <a:pt x="2394" y="2442"/>
                        </a:lnTo>
                        <a:lnTo>
                          <a:pt x="2982" y="318"/>
                        </a:lnTo>
                        <a:lnTo>
                          <a:pt x="54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pic>
                <p:nvPicPr>
                  <p:cNvPr id="500" name="Picture 1068" descr="screen">
                    <a:extLst>
                      <a:ext uri="{FF2B5EF4-FFF2-40B4-BE49-F238E27FC236}">
                        <a16:creationId xmlns:a16="http://schemas.microsoft.com/office/drawing/2014/main" id="{7FE7C88C-9EAD-8349-A46B-E909AEA6578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842" y="1637"/>
                    <a:ext cx="1642" cy="12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501" name="Freeform 1069">
                    <a:extLst>
                      <a:ext uri="{FF2B5EF4-FFF2-40B4-BE49-F238E27FC236}">
                        <a16:creationId xmlns:a16="http://schemas.microsoft.com/office/drawing/2014/main" id="{0DBCF6AD-8352-3C40-B68E-0383519D20A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82" y="1564"/>
                    <a:ext cx="1531" cy="246"/>
                  </a:xfrm>
                  <a:custGeom>
                    <a:avLst/>
                    <a:gdLst>
                      <a:gd name="T0" fmla="*/ 1 w 2528"/>
                      <a:gd name="T1" fmla="*/ 0 h 455"/>
                      <a:gd name="T2" fmla="*/ 2 w 2528"/>
                      <a:gd name="T3" fmla="*/ 1 h 455"/>
                      <a:gd name="T4" fmla="*/ 2 w 2528"/>
                      <a:gd name="T5" fmla="*/ 1 h 455"/>
                      <a:gd name="T6" fmla="*/ 0 w 2528"/>
                      <a:gd name="T7" fmla="*/ 1 h 455"/>
                      <a:gd name="T8" fmla="*/ 1 w 2528"/>
                      <a:gd name="T9" fmla="*/ 0 h 45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28"/>
                      <a:gd name="T16" fmla="*/ 0 h 455"/>
                      <a:gd name="T17" fmla="*/ 2528 w 2528"/>
                      <a:gd name="T18" fmla="*/ 455 h 45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28" h="455">
                        <a:moveTo>
                          <a:pt x="14" y="0"/>
                        </a:moveTo>
                        <a:lnTo>
                          <a:pt x="2528" y="341"/>
                        </a:lnTo>
                        <a:lnTo>
                          <a:pt x="2480" y="455"/>
                        </a:lnTo>
                        <a:lnTo>
                          <a:pt x="0" y="86"/>
                        </a:lnTo>
                        <a:lnTo>
                          <a:pt x="14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EAEAEA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502" name="Freeform 1070">
                    <a:extLst>
                      <a:ext uri="{FF2B5EF4-FFF2-40B4-BE49-F238E27FC236}">
                        <a16:creationId xmlns:a16="http://schemas.microsoft.com/office/drawing/2014/main" id="{3C23673E-599F-5241-B844-C8F96A051D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37" y="1562"/>
                    <a:ext cx="425" cy="1024"/>
                  </a:xfrm>
                  <a:custGeom>
                    <a:avLst/>
                    <a:gdLst>
                      <a:gd name="T0" fmla="*/ 1 w 702"/>
                      <a:gd name="T1" fmla="*/ 0 h 1893"/>
                      <a:gd name="T2" fmla="*/ 0 w 702"/>
                      <a:gd name="T3" fmla="*/ 1 h 1893"/>
                      <a:gd name="T4" fmla="*/ 1 w 702"/>
                      <a:gd name="T5" fmla="*/ 1 h 1893"/>
                      <a:gd name="T6" fmla="*/ 1 w 702"/>
                      <a:gd name="T7" fmla="*/ 1 h 1893"/>
                      <a:gd name="T8" fmla="*/ 1 w 702"/>
                      <a:gd name="T9" fmla="*/ 0 h 189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02"/>
                      <a:gd name="T16" fmla="*/ 0 h 1893"/>
                      <a:gd name="T17" fmla="*/ 702 w 702"/>
                      <a:gd name="T18" fmla="*/ 1893 h 189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02" h="1893">
                        <a:moveTo>
                          <a:pt x="579" y="0"/>
                        </a:moveTo>
                        <a:lnTo>
                          <a:pt x="0" y="1869"/>
                        </a:lnTo>
                        <a:lnTo>
                          <a:pt x="114" y="1893"/>
                        </a:lnTo>
                        <a:lnTo>
                          <a:pt x="702" y="51"/>
                        </a:lnTo>
                        <a:lnTo>
                          <a:pt x="579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503" name="Freeform 1071">
                    <a:extLst>
                      <a:ext uri="{FF2B5EF4-FFF2-40B4-BE49-F238E27FC236}">
                        <a16:creationId xmlns:a16="http://schemas.microsoft.com/office/drawing/2014/main" id="{4D502A0C-8868-2C4E-B6B7-F46718640A2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4" y="1745"/>
                    <a:ext cx="458" cy="1182"/>
                  </a:xfrm>
                  <a:custGeom>
                    <a:avLst/>
                    <a:gdLst>
                      <a:gd name="T0" fmla="*/ 1 w 756"/>
                      <a:gd name="T1" fmla="*/ 0 h 2184"/>
                      <a:gd name="T2" fmla="*/ 1 w 756"/>
                      <a:gd name="T3" fmla="*/ 1 h 2184"/>
                      <a:gd name="T4" fmla="*/ 0 w 756"/>
                      <a:gd name="T5" fmla="*/ 1 h 2184"/>
                      <a:gd name="T6" fmla="*/ 1 w 756"/>
                      <a:gd name="T7" fmla="*/ 1 h 2184"/>
                      <a:gd name="T8" fmla="*/ 1 w 756"/>
                      <a:gd name="T9" fmla="*/ 0 h 21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6"/>
                      <a:gd name="T16" fmla="*/ 0 h 2184"/>
                      <a:gd name="T17" fmla="*/ 756 w 756"/>
                      <a:gd name="T18" fmla="*/ 2184 h 21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6" h="2184">
                        <a:moveTo>
                          <a:pt x="756" y="0"/>
                        </a:moveTo>
                        <a:lnTo>
                          <a:pt x="138" y="2184"/>
                        </a:lnTo>
                        <a:lnTo>
                          <a:pt x="0" y="2148"/>
                        </a:lnTo>
                        <a:lnTo>
                          <a:pt x="606" y="78"/>
                        </a:lnTo>
                        <a:lnTo>
                          <a:pt x="756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504" name="Freeform 1072">
                    <a:extLst>
                      <a:ext uri="{FF2B5EF4-FFF2-40B4-BE49-F238E27FC236}">
                        <a16:creationId xmlns:a16="http://schemas.microsoft.com/office/drawing/2014/main" id="{154DEECF-C451-B140-A650-9DB9DCC4178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32" y="2534"/>
                    <a:ext cx="1680" cy="399"/>
                  </a:xfrm>
                  <a:custGeom>
                    <a:avLst/>
                    <a:gdLst>
                      <a:gd name="T0" fmla="*/ 1 w 2773"/>
                      <a:gd name="T1" fmla="*/ 0 h 738"/>
                      <a:gd name="T2" fmla="*/ 0 w 2773"/>
                      <a:gd name="T3" fmla="*/ 1 h 738"/>
                      <a:gd name="T4" fmla="*/ 2 w 2773"/>
                      <a:gd name="T5" fmla="*/ 1 h 738"/>
                      <a:gd name="T6" fmla="*/ 2 w 2773"/>
                      <a:gd name="T7" fmla="*/ 1 h 738"/>
                      <a:gd name="T8" fmla="*/ 1 w 2773"/>
                      <a:gd name="T9" fmla="*/ 0 h 73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773"/>
                      <a:gd name="T16" fmla="*/ 0 h 738"/>
                      <a:gd name="T17" fmla="*/ 2773 w 2773"/>
                      <a:gd name="T18" fmla="*/ 738 h 73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773" h="738">
                        <a:moveTo>
                          <a:pt x="33" y="0"/>
                        </a:moveTo>
                        <a:lnTo>
                          <a:pt x="0" y="99"/>
                        </a:lnTo>
                        <a:lnTo>
                          <a:pt x="2436" y="738"/>
                        </a:lnTo>
                        <a:cubicBezTo>
                          <a:pt x="2499" y="501"/>
                          <a:pt x="2773" y="727"/>
                          <a:pt x="2373" y="603"/>
                        </a:cubicBezTo>
                        <a:lnTo>
                          <a:pt x="3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CC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505" name="Freeform 1073">
                    <a:extLst>
                      <a:ext uri="{FF2B5EF4-FFF2-40B4-BE49-F238E27FC236}">
                        <a16:creationId xmlns:a16="http://schemas.microsoft.com/office/drawing/2014/main" id="{61C09639-BDA6-1848-86B4-033F9F9979D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95" y="1755"/>
                    <a:ext cx="429" cy="1187"/>
                  </a:xfrm>
                  <a:custGeom>
                    <a:avLst/>
                    <a:gdLst>
                      <a:gd name="T0" fmla="*/ 2 w 637"/>
                      <a:gd name="T1" fmla="*/ 0 h 1659"/>
                      <a:gd name="T2" fmla="*/ 2 w 637"/>
                      <a:gd name="T3" fmla="*/ 0 h 1659"/>
                      <a:gd name="T4" fmla="*/ 1 w 637"/>
                      <a:gd name="T5" fmla="*/ 15 h 1659"/>
                      <a:gd name="T6" fmla="*/ 0 w 637"/>
                      <a:gd name="T7" fmla="*/ 15 h 1659"/>
                      <a:gd name="T8" fmla="*/ 2 w 637"/>
                      <a:gd name="T9" fmla="*/ 0 h 165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37"/>
                      <a:gd name="T16" fmla="*/ 0 h 1659"/>
                      <a:gd name="T17" fmla="*/ 637 w 637"/>
                      <a:gd name="T18" fmla="*/ 1659 h 165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37" h="1659">
                        <a:moveTo>
                          <a:pt x="615" y="0"/>
                        </a:moveTo>
                        <a:lnTo>
                          <a:pt x="637" y="0"/>
                        </a:lnTo>
                        <a:lnTo>
                          <a:pt x="68" y="1659"/>
                        </a:lnTo>
                        <a:lnTo>
                          <a:pt x="0" y="1647"/>
                        </a:lnTo>
                        <a:lnTo>
                          <a:pt x="615" y="0"/>
                        </a:lnTo>
                        <a:close/>
                      </a:path>
                    </a:pathLst>
                  </a:custGeom>
                  <a:solidFill>
                    <a:srgbClr val="4D4D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506" name="Freeform 1074">
                    <a:extLst>
                      <a:ext uri="{FF2B5EF4-FFF2-40B4-BE49-F238E27FC236}">
                        <a16:creationId xmlns:a16="http://schemas.microsoft.com/office/drawing/2014/main" id="{BBF9A35C-4B4A-604C-BCA3-20BC6C3D2D8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34" y="2587"/>
                    <a:ext cx="1494" cy="394"/>
                  </a:xfrm>
                  <a:custGeom>
                    <a:avLst/>
                    <a:gdLst>
                      <a:gd name="T0" fmla="*/ 0 w 2216"/>
                      <a:gd name="T1" fmla="*/ 0 h 550"/>
                      <a:gd name="T2" fmla="*/ 1 w 2216"/>
                      <a:gd name="T3" fmla="*/ 1 h 550"/>
                      <a:gd name="T4" fmla="*/ 9 w 2216"/>
                      <a:gd name="T5" fmla="*/ 5 h 550"/>
                      <a:gd name="T6" fmla="*/ 9 w 2216"/>
                      <a:gd name="T7" fmla="*/ 4 h 550"/>
                      <a:gd name="T8" fmla="*/ 0 w 2216"/>
                      <a:gd name="T9" fmla="*/ 0 h 55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16"/>
                      <a:gd name="T16" fmla="*/ 0 h 550"/>
                      <a:gd name="T17" fmla="*/ 2216 w 2216"/>
                      <a:gd name="T18" fmla="*/ 550 h 55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16" h="550">
                        <a:moveTo>
                          <a:pt x="0" y="0"/>
                        </a:moveTo>
                        <a:lnTo>
                          <a:pt x="9" y="57"/>
                        </a:lnTo>
                        <a:lnTo>
                          <a:pt x="2164" y="550"/>
                        </a:lnTo>
                        <a:lnTo>
                          <a:pt x="2216" y="49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grpSp>
                <p:nvGrpSpPr>
                  <p:cNvPr id="507" name="Group 1075">
                    <a:extLst>
                      <a:ext uri="{FF2B5EF4-FFF2-40B4-BE49-F238E27FC236}">
                        <a16:creationId xmlns:a16="http://schemas.microsoft.com/office/drawing/2014/main" id="{C228B10E-0BB1-8D40-9DB1-545E285C760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09" y="3008"/>
                    <a:ext cx="507" cy="234"/>
                    <a:chOff x="1740" y="2642"/>
                    <a:chExt cx="752" cy="327"/>
                  </a:xfrm>
                </p:grpSpPr>
                <p:sp>
                  <p:nvSpPr>
                    <p:cNvPr id="514" name="Freeform 1076">
                      <a:extLst>
                        <a:ext uri="{FF2B5EF4-FFF2-40B4-BE49-F238E27FC236}">
                          <a16:creationId xmlns:a16="http://schemas.microsoft.com/office/drawing/2014/main" id="{DBE93115-3362-AE4D-A30A-337520C7391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40" y="2642"/>
                      <a:ext cx="752" cy="327"/>
                    </a:xfrm>
                    <a:custGeom>
                      <a:avLst/>
                      <a:gdLst>
                        <a:gd name="T0" fmla="*/ 293 w 752"/>
                        <a:gd name="T1" fmla="*/ 0 h 327"/>
                        <a:gd name="T2" fmla="*/ 752 w 752"/>
                        <a:gd name="T3" fmla="*/ 124 h 327"/>
                        <a:gd name="T4" fmla="*/ 470 w 752"/>
                        <a:gd name="T5" fmla="*/ 327 h 327"/>
                        <a:gd name="T6" fmla="*/ 0 w 752"/>
                        <a:gd name="T7" fmla="*/ 183 h 327"/>
                        <a:gd name="T8" fmla="*/ 293 w 752"/>
                        <a:gd name="T9" fmla="*/ 0 h 32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52"/>
                        <a:gd name="T16" fmla="*/ 0 h 327"/>
                        <a:gd name="T17" fmla="*/ 752 w 752"/>
                        <a:gd name="T18" fmla="*/ 327 h 32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52" h="327">
                          <a:moveTo>
                            <a:pt x="293" y="0"/>
                          </a:moveTo>
                          <a:lnTo>
                            <a:pt x="752" y="124"/>
                          </a:lnTo>
                          <a:lnTo>
                            <a:pt x="470" y="327"/>
                          </a:lnTo>
                          <a:lnTo>
                            <a:pt x="0" y="183"/>
                          </a:lnTo>
                          <a:lnTo>
                            <a:pt x="293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 sz="2100" dirty="0"/>
                    </a:p>
                  </p:txBody>
                </p:sp>
                <p:sp>
                  <p:nvSpPr>
                    <p:cNvPr id="515" name="Freeform 1077">
                      <a:extLst>
                        <a:ext uri="{FF2B5EF4-FFF2-40B4-BE49-F238E27FC236}">
                          <a16:creationId xmlns:a16="http://schemas.microsoft.com/office/drawing/2014/main" id="{E980EACA-94CF-194A-AC7A-1415DBB4CAF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54" y="2649"/>
                      <a:ext cx="726" cy="311"/>
                    </a:xfrm>
                    <a:custGeom>
                      <a:avLst/>
                      <a:gdLst>
                        <a:gd name="T0" fmla="*/ 282 w 726"/>
                        <a:gd name="T1" fmla="*/ 0 h 311"/>
                        <a:gd name="T2" fmla="*/ 726 w 726"/>
                        <a:gd name="T3" fmla="*/ 119 h 311"/>
                        <a:gd name="T4" fmla="*/ 457 w 726"/>
                        <a:gd name="T5" fmla="*/ 311 h 311"/>
                        <a:gd name="T6" fmla="*/ 0 w 726"/>
                        <a:gd name="T7" fmla="*/ 173 h 311"/>
                        <a:gd name="T8" fmla="*/ 282 w 726"/>
                        <a:gd name="T9" fmla="*/ 0 h 31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26"/>
                        <a:gd name="T16" fmla="*/ 0 h 311"/>
                        <a:gd name="T17" fmla="*/ 726 w 726"/>
                        <a:gd name="T18" fmla="*/ 311 h 31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26" h="311">
                          <a:moveTo>
                            <a:pt x="282" y="0"/>
                          </a:moveTo>
                          <a:lnTo>
                            <a:pt x="726" y="119"/>
                          </a:lnTo>
                          <a:lnTo>
                            <a:pt x="457" y="311"/>
                          </a:lnTo>
                          <a:lnTo>
                            <a:pt x="0" y="173"/>
                          </a:lnTo>
                          <a:lnTo>
                            <a:pt x="282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4D4D4D"/>
                        </a:gs>
                        <a:gs pos="100000">
                          <a:srgbClr val="DDDDDD"/>
                        </a:gs>
                      </a:gsLst>
                      <a:lin ang="1890000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 sz="2100" dirty="0"/>
                    </a:p>
                  </p:txBody>
                </p:sp>
                <p:sp>
                  <p:nvSpPr>
                    <p:cNvPr id="516" name="Freeform 1078">
                      <a:extLst>
                        <a:ext uri="{FF2B5EF4-FFF2-40B4-BE49-F238E27FC236}">
                          <a16:creationId xmlns:a16="http://schemas.microsoft.com/office/drawing/2014/main" id="{67C8CECC-A4D3-D543-A1C2-92A3DDD6045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808" y="2770"/>
                      <a:ext cx="258" cy="100"/>
                    </a:xfrm>
                    <a:custGeom>
                      <a:avLst/>
                      <a:gdLst>
                        <a:gd name="T0" fmla="*/ 0 w 258"/>
                        <a:gd name="T1" fmla="*/ 44 h 100"/>
                        <a:gd name="T2" fmla="*/ 75 w 258"/>
                        <a:gd name="T3" fmla="*/ 0 h 100"/>
                        <a:gd name="T4" fmla="*/ 258 w 258"/>
                        <a:gd name="T5" fmla="*/ 50 h 100"/>
                        <a:gd name="T6" fmla="*/ 183 w 258"/>
                        <a:gd name="T7" fmla="*/ 100 h 100"/>
                        <a:gd name="T8" fmla="*/ 0 w 258"/>
                        <a:gd name="T9" fmla="*/ 44 h 10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8"/>
                        <a:gd name="T16" fmla="*/ 0 h 100"/>
                        <a:gd name="T17" fmla="*/ 258 w 258"/>
                        <a:gd name="T18" fmla="*/ 100 h 10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8" h="100">
                          <a:moveTo>
                            <a:pt x="0" y="44"/>
                          </a:moveTo>
                          <a:lnTo>
                            <a:pt x="75" y="0"/>
                          </a:lnTo>
                          <a:lnTo>
                            <a:pt x="258" y="50"/>
                          </a:lnTo>
                          <a:lnTo>
                            <a:pt x="183" y="100"/>
                          </a:lnTo>
                          <a:lnTo>
                            <a:pt x="0" y="44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 sz="2100" dirty="0"/>
                    </a:p>
                  </p:txBody>
                </p:sp>
                <p:sp>
                  <p:nvSpPr>
                    <p:cNvPr id="517" name="Freeform 1079">
                      <a:extLst>
                        <a:ext uri="{FF2B5EF4-FFF2-40B4-BE49-F238E27FC236}">
                          <a16:creationId xmlns:a16="http://schemas.microsoft.com/office/drawing/2014/main" id="{DF7F90DA-E9FF-E64E-979A-F2C4CF6F27E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99" y="2816"/>
                      <a:ext cx="194" cy="63"/>
                    </a:xfrm>
                    <a:custGeom>
                      <a:avLst/>
                      <a:gdLst>
                        <a:gd name="T0" fmla="*/ 12 w 194"/>
                        <a:gd name="T1" fmla="*/ 0 h 63"/>
                        <a:gd name="T2" fmla="*/ 194 w 194"/>
                        <a:gd name="T3" fmla="*/ 53 h 63"/>
                        <a:gd name="T4" fmla="*/ 180 w 194"/>
                        <a:gd name="T5" fmla="*/ 63 h 63"/>
                        <a:gd name="T6" fmla="*/ 0 w 194"/>
                        <a:gd name="T7" fmla="*/ 9 h 63"/>
                        <a:gd name="T8" fmla="*/ 12 w 194"/>
                        <a:gd name="T9" fmla="*/ 0 h 6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4"/>
                        <a:gd name="T16" fmla="*/ 0 h 63"/>
                        <a:gd name="T17" fmla="*/ 194 w 194"/>
                        <a:gd name="T18" fmla="*/ 63 h 6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4" h="63">
                          <a:moveTo>
                            <a:pt x="12" y="0"/>
                          </a:moveTo>
                          <a:lnTo>
                            <a:pt x="194" y="53"/>
                          </a:lnTo>
                          <a:lnTo>
                            <a:pt x="180" y="63"/>
                          </a:lnTo>
                          <a:lnTo>
                            <a:pt x="0" y="9"/>
                          </a:lnTo>
                          <a:lnTo>
                            <a:pt x="12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 sz="2100" dirty="0"/>
                    </a:p>
                  </p:txBody>
                </p:sp>
                <p:sp>
                  <p:nvSpPr>
                    <p:cNvPr id="518" name="Freeform 1080">
                      <a:extLst>
                        <a:ext uri="{FF2B5EF4-FFF2-40B4-BE49-F238E27FC236}">
                          <a16:creationId xmlns:a16="http://schemas.microsoft.com/office/drawing/2014/main" id="{1FB7CFF5-5312-6B45-B1C9-1E8019D9AB7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020" y="2834"/>
                      <a:ext cx="258" cy="102"/>
                    </a:xfrm>
                    <a:custGeom>
                      <a:avLst/>
                      <a:gdLst>
                        <a:gd name="T0" fmla="*/ 0 w 258"/>
                        <a:gd name="T1" fmla="*/ 46 h 102"/>
                        <a:gd name="T2" fmla="*/ 71 w 258"/>
                        <a:gd name="T3" fmla="*/ 0 h 102"/>
                        <a:gd name="T4" fmla="*/ 258 w 258"/>
                        <a:gd name="T5" fmla="*/ 52 h 102"/>
                        <a:gd name="T6" fmla="*/ 183 w 258"/>
                        <a:gd name="T7" fmla="*/ 102 h 102"/>
                        <a:gd name="T8" fmla="*/ 0 w 258"/>
                        <a:gd name="T9" fmla="*/ 46 h 10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8"/>
                        <a:gd name="T16" fmla="*/ 0 h 102"/>
                        <a:gd name="T17" fmla="*/ 258 w 258"/>
                        <a:gd name="T18" fmla="*/ 102 h 10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8" h="102">
                          <a:moveTo>
                            <a:pt x="0" y="46"/>
                          </a:moveTo>
                          <a:lnTo>
                            <a:pt x="71" y="0"/>
                          </a:lnTo>
                          <a:lnTo>
                            <a:pt x="258" y="52"/>
                          </a:lnTo>
                          <a:lnTo>
                            <a:pt x="183" y="102"/>
                          </a:lnTo>
                          <a:lnTo>
                            <a:pt x="0" y="46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 sz="2100" dirty="0"/>
                    </a:p>
                  </p:txBody>
                </p:sp>
                <p:sp>
                  <p:nvSpPr>
                    <p:cNvPr id="519" name="Freeform 1081">
                      <a:extLst>
                        <a:ext uri="{FF2B5EF4-FFF2-40B4-BE49-F238E27FC236}">
                          <a16:creationId xmlns:a16="http://schemas.microsoft.com/office/drawing/2014/main" id="{F6743163-40E8-634F-BDA5-FD850E9C93C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011" y="2882"/>
                      <a:ext cx="194" cy="63"/>
                    </a:xfrm>
                    <a:custGeom>
                      <a:avLst/>
                      <a:gdLst>
                        <a:gd name="T0" fmla="*/ 12 w 194"/>
                        <a:gd name="T1" fmla="*/ 0 h 63"/>
                        <a:gd name="T2" fmla="*/ 194 w 194"/>
                        <a:gd name="T3" fmla="*/ 53 h 63"/>
                        <a:gd name="T4" fmla="*/ 180 w 194"/>
                        <a:gd name="T5" fmla="*/ 63 h 63"/>
                        <a:gd name="T6" fmla="*/ 0 w 194"/>
                        <a:gd name="T7" fmla="*/ 9 h 63"/>
                        <a:gd name="T8" fmla="*/ 12 w 194"/>
                        <a:gd name="T9" fmla="*/ 0 h 6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4"/>
                        <a:gd name="T16" fmla="*/ 0 h 63"/>
                        <a:gd name="T17" fmla="*/ 194 w 194"/>
                        <a:gd name="T18" fmla="*/ 63 h 6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4" h="63">
                          <a:moveTo>
                            <a:pt x="12" y="0"/>
                          </a:moveTo>
                          <a:lnTo>
                            <a:pt x="194" y="53"/>
                          </a:lnTo>
                          <a:lnTo>
                            <a:pt x="180" y="63"/>
                          </a:lnTo>
                          <a:lnTo>
                            <a:pt x="0" y="9"/>
                          </a:lnTo>
                          <a:lnTo>
                            <a:pt x="12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 sz="2100" dirty="0"/>
                    </a:p>
                  </p:txBody>
                </p:sp>
              </p:grpSp>
              <p:sp>
                <p:nvSpPr>
                  <p:cNvPr id="508" name="Freeform 1082">
                    <a:extLst>
                      <a:ext uri="{FF2B5EF4-FFF2-40B4-BE49-F238E27FC236}">
                        <a16:creationId xmlns:a16="http://schemas.microsoft.com/office/drawing/2014/main" id="{5C688E93-8024-AF4A-9FAE-F872353A70E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77" y="3043"/>
                    <a:ext cx="614" cy="514"/>
                  </a:xfrm>
                  <a:custGeom>
                    <a:avLst/>
                    <a:gdLst>
                      <a:gd name="T0" fmla="*/ 1 w 990"/>
                      <a:gd name="T1" fmla="*/ 2 h 792"/>
                      <a:gd name="T2" fmla="*/ 1 w 990"/>
                      <a:gd name="T3" fmla="*/ 0 h 792"/>
                      <a:gd name="T4" fmla="*/ 1 w 990"/>
                      <a:gd name="T5" fmla="*/ 1 h 792"/>
                      <a:gd name="T6" fmla="*/ 0 w 990"/>
                      <a:gd name="T7" fmla="*/ 2 h 792"/>
                      <a:gd name="T8" fmla="*/ 1 w 990"/>
                      <a:gd name="T9" fmla="*/ 2 h 79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90"/>
                      <a:gd name="T16" fmla="*/ 0 h 792"/>
                      <a:gd name="T17" fmla="*/ 990 w 990"/>
                      <a:gd name="T18" fmla="*/ 792 h 79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90" h="792">
                        <a:moveTo>
                          <a:pt x="3" y="738"/>
                        </a:moveTo>
                        <a:lnTo>
                          <a:pt x="990" y="0"/>
                        </a:lnTo>
                        <a:lnTo>
                          <a:pt x="987" y="60"/>
                        </a:lnTo>
                        <a:lnTo>
                          <a:pt x="0" y="792"/>
                        </a:lnTo>
                        <a:lnTo>
                          <a:pt x="3" y="738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509" name="Freeform 1083">
                    <a:extLst>
                      <a:ext uri="{FF2B5EF4-FFF2-40B4-BE49-F238E27FC236}">
                        <a16:creationId xmlns:a16="http://schemas.microsoft.com/office/drawing/2014/main" id="{E2D8B864-6DD1-D042-9409-8862ACC1AAD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10" y="3084"/>
                    <a:ext cx="1571" cy="469"/>
                  </a:xfrm>
                  <a:custGeom>
                    <a:avLst/>
                    <a:gdLst>
                      <a:gd name="T0" fmla="*/ 1 w 2532"/>
                      <a:gd name="T1" fmla="*/ 0 h 723"/>
                      <a:gd name="T2" fmla="*/ 1 w 2532"/>
                      <a:gd name="T3" fmla="*/ 0 h 723"/>
                      <a:gd name="T4" fmla="*/ 4 w 2532"/>
                      <a:gd name="T5" fmla="*/ 2 h 723"/>
                      <a:gd name="T6" fmla="*/ 4 w 2532"/>
                      <a:gd name="T7" fmla="*/ 2 h 723"/>
                      <a:gd name="T8" fmla="*/ 0 w 2532"/>
                      <a:gd name="T9" fmla="*/ 1 h 723"/>
                      <a:gd name="T10" fmla="*/ 1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510" name="Freeform 1084">
                    <a:extLst>
                      <a:ext uri="{FF2B5EF4-FFF2-40B4-BE49-F238E27FC236}">
                        <a16:creationId xmlns:a16="http://schemas.microsoft.com/office/drawing/2014/main" id="{CC7A3F9E-B0BC-2945-B124-91C53102EA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11" y="2998"/>
                    <a:ext cx="17" cy="95"/>
                  </a:xfrm>
                  <a:custGeom>
                    <a:avLst/>
                    <a:gdLst>
                      <a:gd name="T0" fmla="*/ 1 w 26"/>
                      <a:gd name="T1" fmla="*/ 1 h 147"/>
                      <a:gd name="T2" fmla="*/ 1 w 26"/>
                      <a:gd name="T3" fmla="*/ 1 h 147"/>
                      <a:gd name="T4" fmla="*/ 0 w 26"/>
                      <a:gd name="T5" fmla="*/ 1 h 147"/>
                      <a:gd name="T6" fmla="*/ 1 w 26"/>
                      <a:gd name="T7" fmla="*/ 0 h 147"/>
                      <a:gd name="T8" fmla="*/ 1 w 26"/>
                      <a:gd name="T9" fmla="*/ 1 h 14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6"/>
                      <a:gd name="T16" fmla="*/ 0 h 147"/>
                      <a:gd name="T17" fmla="*/ 26 w 26"/>
                      <a:gd name="T18" fmla="*/ 147 h 14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6" h="147">
                        <a:moveTo>
                          <a:pt x="26" y="10"/>
                        </a:moveTo>
                        <a:lnTo>
                          <a:pt x="23" y="147"/>
                        </a:lnTo>
                        <a:lnTo>
                          <a:pt x="0" y="144"/>
                        </a:lnTo>
                        <a:lnTo>
                          <a:pt x="3" y="0"/>
                        </a:lnTo>
                        <a:lnTo>
                          <a:pt x="26" y="1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511" name="Freeform 1085">
                    <a:extLst>
                      <a:ext uri="{FF2B5EF4-FFF2-40B4-BE49-F238E27FC236}">
                        <a16:creationId xmlns:a16="http://schemas.microsoft.com/office/drawing/2014/main" id="{B8E20EA9-88B9-0A42-A470-7AF9E881056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12" y="2611"/>
                    <a:ext cx="730" cy="393"/>
                  </a:xfrm>
                  <a:custGeom>
                    <a:avLst/>
                    <a:gdLst>
                      <a:gd name="T0" fmla="*/ 1 w 1176"/>
                      <a:gd name="T1" fmla="*/ 0 h 606"/>
                      <a:gd name="T2" fmla="*/ 0 w 1176"/>
                      <a:gd name="T3" fmla="*/ 1 h 606"/>
                      <a:gd name="T4" fmla="*/ 1 w 1176"/>
                      <a:gd name="T5" fmla="*/ 1 h 606"/>
                      <a:gd name="T6" fmla="*/ 1 w 1176"/>
                      <a:gd name="T7" fmla="*/ 1 h 606"/>
                      <a:gd name="T8" fmla="*/ 1 w 1176"/>
                      <a:gd name="T9" fmla="*/ 0 h 60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76"/>
                      <a:gd name="T16" fmla="*/ 0 h 606"/>
                      <a:gd name="T17" fmla="*/ 1176 w 1176"/>
                      <a:gd name="T18" fmla="*/ 606 h 60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76" h="606">
                        <a:moveTo>
                          <a:pt x="1170" y="0"/>
                        </a:moveTo>
                        <a:lnTo>
                          <a:pt x="0" y="597"/>
                        </a:lnTo>
                        <a:lnTo>
                          <a:pt x="30" y="606"/>
                        </a:lnTo>
                        <a:lnTo>
                          <a:pt x="1176" y="18"/>
                        </a:lnTo>
                        <a:lnTo>
                          <a:pt x="1170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512" name="Freeform 1086">
                    <a:extLst>
                      <a:ext uri="{FF2B5EF4-FFF2-40B4-BE49-F238E27FC236}">
                        <a16:creationId xmlns:a16="http://schemas.microsoft.com/office/drawing/2014/main" id="{A9D04135-B045-A743-95D7-CA5EF36EE73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61" y="3018"/>
                    <a:ext cx="1490" cy="451"/>
                  </a:xfrm>
                  <a:custGeom>
                    <a:avLst/>
                    <a:gdLst>
                      <a:gd name="T0" fmla="*/ 1 w 2532"/>
                      <a:gd name="T1" fmla="*/ 0 h 723"/>
                      <a:gd name="T2" fmla="*/ 1 w 2532"/>
                      <a:gd name="T3" fmla="*/ 0 h 723"/>
                      <a:gd name="T4" fmla="*/ 1 w 2532"/>
                      <a:gd name="T5" fmla="*/ 1 h 723"/>
                      <a:gd name="T6" fmla="*/ 1 w 2532"/>
                      <a:gd name="T7" fmla="*/ 1 h 723"/>
                      <a:gd name="T8" fmla="*/ 0 w 2532"/>
                      <a:gd name="T9" fmla="*/ 1 h 723"/>
                      <a:gd name="T10" fmla="*/ 1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513" name="Freeform 1087">
                    <a:extLst>
                      <a:ext uri="{FF2B5EF4-FFF2-40B4-BE49-F238E27FC236}">
                        <a16:creationId xmlns:a16="http://schemas.microsoft.com/office/drawing/2014/main" id="{C0583F57-71B7-B142-BC2A-15444A0CF4E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2549" y="2986"/>
                    <a:ext cx="608" cy="467"/>
                  </a:xfrm>
                  <a:custGeom>
                    <a:avLst/>
                    <a:gdLst>
                      <a:gd name="T0" fmla="*/ 0 w 2532"/>
                      <a:gd name="T1" fmla="*/ 0 h 723"/>
                      <a:gd name="T2" fmla="*/ 0 w 2532"/>
                      <a:gd name="T3" fmla="*/ 0 h 723"/>
                      <a:gd name="T4" fmla="*/ 0 w 2532"/>
                      <a:gd name="T5" fmla="*/ 2 h 723"/>
                      <a:gd name="T6" fmla="*/ 0 w 2532"/>
                      <a:gd name="T7" fmla="*/ 2 h 723"/>
                      <a:gd name="T8" fmla="*/ 0 w 2532"/>
                      <a:gd name="T9" fmla="*/ 1 h 723"/>
                      <a:gd name="T10" fmla="*/ 0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</p:grpSp>
          </p:grpSp>
          <p:grpSp>
            <p:nvGrpSpPr>
              <p:cNvPr id="72" name="Group 983">
                <a:extLst>
                  <a:ext uri="{FF2B5EF4-FFF2-40B4-BE49-F238E27FC236}">
                    <a16:creationId xmlns:a16="http://schemas.microsoft.com/office/drawing/2014/main" id="{105B6396-94AE-3641-98AD-7B23024BF30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11503" y="5607068"/>
                <a:ext cx="171450" cy="348944"/>
                <a:chOff x="4140" y="429"/>
                <a:chExt cx="1425" cy="2396"/>
              </a:xfrm>
            </p:grpSpPr>
            <p:sp>
              <p:nvSpPr>
                <p:cNvPr id="175" name="Freeform 984">
                  <a:extLst>
                    <a:ext uri="{FF2B5EF4-FFF2-40B4-BE49-F238E27FC236}">
                      <a16:creationId xmlns:a16="http://schemas.microsoft.com/office/drawing/2014/main" id="{69921432-2526-D74B-B1B3-EF4990D573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3 w 354"/>
                    <a:gd name="T1" fmla="*/ 0 h 2742"/>
                    <a:gd name="T2" fmla="*/ 15 w 354"/>
                    <a:gd name="T3" fmla="*/ 27 h 2742"/>
                    <a:gd name="T4" fmla="*/ 15 w 354"/>
                    <a:gd name="T5" fmla="*/ 205 h 2742"/>
                    <a:gd name="T6" fmla="*/ 0 w 354"/>
                    <a:gd name="T7" fmla="*/ 215 h 2742"/>
                    <a:gd name="T8" fmla="*/ 3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176" name="Rectangle 985">
                  <a:extLst>
                    <a:ext uri="{FF2B5EF4-FFF2-40B4-BE49-F238E27FC236}">
                      <a16:creationId xmlns:a16="http://schemas.microsoft.com/office/drawing/2014/main" id="{372674DE-08A1-7340-A835-CB738EF1A6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77" name="Freeform 986">
                  <a:extLst>
                    <a:ext uri="{FF2B5EF4-FFF2-40B4-BE49-F238E27FC236}">
                      <a16:creationId xmlns:a16="http://schemas.microsoft.com/office/drawing/2014/main" id="{210AB56E-8E3A-464C-BA90-E5EE13DE14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9 w 211"/>
                    <a:gd name="T3" fmla="*/ 18 h 2537"/>
                    <a:gd name="T4" fmla="*/ 2 w 211"/>
                    <a:gd name="T5" fmla="*/ 19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178" name="Freeform 987">
                  <a:extLst>
                    <a:ext uri="{FF2B5EF4-FFF2-40B4-BE49-F238E27FC236}">
                      <a16:creationId xmlns:a16="http://schemas.microsoft.com/office/drawing/2014/main" id="{4B6304D8-37E4-9743-9663-D2140A3373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1 h 226"/>
                    <a:gd name="T4" fmla="*/ 14 w 328"/>
                    <a:gd name="T5" fmla="*/ 19 h 226"/>
                    <a:gd name="T6" fmla="*/ 0 w 328"/>
                    <a:gd name="T7" fmla="*/ 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179" name="Rectangle 988">
                  <a:extLst>
                    <a:ext uri="{FF2B5EF4-FFF2-40B4-BE49-F238E27FC236}">
                      <a16:creationId xmlns:a16="http://schemas.microsoft.com/office/drawing/2014/main" id="{01DA0D94-4858-4748-835A-0A295C76DA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180" name="Group 989">
                  <a:extLst>
                    <a:ext uri="{FF2B5EF4-FFF2-40B4-BE49-F238E27FC236}">
                      <a16:creationId xmlns:a16="http://schemas.microsoft.com/office/drawing/2014/main" id="{653C7E87-1F7F-B94B-970F-8043BE6AD49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205" name="AutoShape 990">
                    <a:extLst>
                      <a:ext uri="{FF2B5EF4-FFF2-40B4-BE49-F238E27FC236}">
                        <a16:creationId xmlns:a16="http://schemas.microsoft.com/office/drawing/2014/main" id="{9E8BF054-B12E-C746-9DCC-FFC0FBE1170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06" name="AutoShape 991">
                    <a:extLst>
                      <a:ext uri="{FF2B5EF4-FFF2-40B4-BE49-F238E27FC236}">
                        <a16:creationId xmlns:a16="http://schemas.microsoft.com/office/drawing/2014/main" id="{60A26098-3AC3-5F48-AF12-0376133BA22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 dirty="0"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81" name="Rectangle 992">
                  <a:extLst>
                    <a:ext uri="{FF2B5EF4-FFF2-40B4-BE49-F238E27FC236}">
                      <a16:creationId xmlns:a16="http://schemas.microsoft.com/office/drawing/2014/main" id="{AB0AE9A0-AEC6-B542-BAA1-AD6A9E2574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182" name="Group 993">
                  <a:extLst>
                    <a:ext uri="{FF2B5EF4-FFF2-40B4-BE49-F238E27FC236}">
                      <a16:creationId xmlns:a16="http://schemas.microsoft.com/office/drawing/2014/main" id="{2E23BBDE-93A3-014A-8AD9-509F2B13331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203" name="AutoShape 994">
                    <a:extLst>
                      <a:ext uri="{FF2B5EF4-FFF2-40B4-BE49-F238E27FC236}">
                        <a16:creationId xmlns:a16="http://schemas.microsoft.com/office/drawing/2014/main" id="{CF10A6D2-6E36-BA46-8AB3-2A153E9ECE0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04" name="AutoShape 995">
                    <a:extLst>
                      <a:ext uri="{FF2B5EF4-FFF2-40B4-BE49-F238E27FC236}">
                        <a16:creationId xmlns:a16="http://schemas.microsoft.com/office/drawing/2014/main" id="{964D14B2-2639-5A46-B2D5-48A8B0C3199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 dirty="0"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83" name="Rectangle 996">
                  <a:extLst>
                    <a:ext uri="{FF2B5EF4-FFF2-40B4-BE49-F238E27FC236}">
                      <a16:creationId xmlns:a16="http://schemas.microsoft.com/office/drawing/2014/main" id="{426E7337-36DD-B64A-88F7-00D5A742F9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84" name="Rectangle 997">
                  <a:extLst>
                    <a:ext uri="{FF2B5EF4-FFF2-40B4-BE49-F238E27FC236}">
                      <a16:creationId xmlns:a16="http://schemas.microsoft.com/office/drawing/2014/main" id="{BE4D7353-7D2D-9F42-8A6A-65BAA6259C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185" name="Group 998">
                  <a:extLst>
                    <a:ext uri="{FF2B5EF4-FFF2-40B4-BE49-F238E27FC236}">
                      <a16:creationId xmlns:a16="http://schemas.microsoft.com/office/drawing/2014/main" id="{10644FFB-BF70-614B-94F5-58CB99D12E0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201" name="AutoShape 999">
                    <a:extLst>
                      <a:ext uri="{FF2B5EF4-FFF2-40B4-BE49-F238E27FC236}">
                        <a16:creationId xmlns:a16="http://schemas.microsoft.com/office/drawing/2014/main" id="{2EEDFBCE-8402-0442-A96B-A6412C51C66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02" name="AutoShape 1000">
                    <a:extLst>
                      <a:ext uri="{FF2B5EF4-FFF2-40B4-BE49-F238E27FC236}">
                        <a16:creationId xmlns:a16="http://schemas.microsoft.com/office/drawing/2014/main" id="{5BBF678C-8365-374C-8592-2F401091833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 dirty="0"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86" name="Freeform 1001">
                  <a:extLst>
                    <a:ext uri="{FF2B5EF4-FFF2-40B4-BE49-F238E27FC236}">
                      <a16:creationId xmlns:a16="http://schemas.microsoft.com/office/drawing/2014/main" id="{43320BBC-6D3F-CE4C-AE57-EE45F3319F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0 h 226"/>
                    <a:gd name="T4" fmla="*/ 14 w 328"/>
                    <a:gd name="T5" fmla="*/ 17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grpSp>
              <p:nvGrpSpPr>
                <p:cNvPr id="187" name="Group 1002">
                  <a:extLst>
                    <a:ext uri="{FF2B5EF4-FFF2-40B4-BE49-F238E27FC236}">
                      <a16:creationId xmlns:a16="http://schemas.microsoft.com/office/drawing/2014/main" id="{4ED748C4-471F-B74E-9328-2437DB94B8F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199" name="AutoShape 1003">
                    <a:extLst>
                      <a:ext uri="{FF2B5EF4-FFF2-40B4-BE49-F238E27FC236}">
                        <a16:creationId xmlns:a16="http://schemas.microsoft.com/office/drawing/2014/main" id="{DE163CA4-FABE-9B4C-973B-7160FB0CA87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00" name="AutoShape 1004">
                    <a:extLst>
                      <a:ext uri="{FF2B5EF4-FFF2-40B4-BE49-F238E27FC236}">
                        <a16:creationId xmlns:a16="http://schemas.microsoft.com/office/drawing/2014/main" id="{D50A283A-2FFB-A24F-A406-2910EEA8C43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 dirty="0"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88" name="Rectangle 1005">
                  <a:extLst>
                    <a:ext uri="{FF2B5EF4-FFF2-40B4-BE49-F238E27FC236}">
                      <a16:creationId xmlns:a16="http://schemas.microsoft.com/office/drawing/2014/main" id="{42659E43-E287-8942-BD23-94141CB4BE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89" name="Freeform 1006">
                  <a:extLst>
                    <a:ext uri="{FF2B5EF4-FFF2-40B4-BE49-F238E27FC236}">
                      <a16:creationId xmlns:a16="http://schemas.microsoft.com/office/drawing/2014/main" id="{48DEF8E3-26E3-0E48-88EA-BAB435AE51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4 w 296"/>
                    <a:gd name="T3" fmla="*/ 10 h 256"/>
                    <a:gd name="T4" fmla="*/ 14 w 296"/>
                    <a:gd name="T5" fmla="*/ 19 h 256"/>
                    <a:gd name="T6" fmla="*/ 0 w 296"/>
                    <a:gd name="T7" fmla="*/ 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190" name="Freeform 1007">
                  <a:extLst>
                    <a:ext uri="{FF2B5EF4-FFF2-40B4-BE49-F238E27FC236}">
                      <a16:creationId xmlns:a16="http://schemas.microsoft.com/office/drawing/2014/main" id="{7869EB64-11F6-624E-9B28-6986DD9D07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4 w 304"/>
                    <a:gd name="T3" fmla="*/ 13 h 288"/>
                    <a:gd name="T4" fmla="*/ 13 w 304"/>
                    <a:gd name="T5" fmla="*/ 23 h 288"/>
                    <a:gd name="T6" fmla="*/ 2 w 304"/>
                    <a:gd name="T7" fmla="*/ 1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191" name="Oval 1008">
                  <a:extLst>
                    <a:ext uri="{FF2B5EF4-FFF2-40B4-BE49-F238E27FC236}">
                      <a16:creationId xmlns:a16="http://schemas.microsoft.com/office/drawing/2014/main" id="{322E0F0C-40A1-7E43-B9BC-A271C6411E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2" name="Freeform 1009">
                  <a:extLst>
                    <a:ext uri="{FF2B5EF4-FFF2-40B4-BE49-F238E27FC236}">
                      <a16:creationId xmlns:a16="http://schemas.microsoft.com/office/drawing/2014/main" id="{2C34A91D-8DF1-DE40-8F88-B7AB2BE630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9 h 240"/>
                    <a:gd name="T2" fmla="*/ 2 w 306"/>
                    <a:gd name="T3" fmla="*/ 19 h 240"/>
                    <a:gd name="T4" fmla="*/ 14 w 306"/>
                    <a:gd name="T5" fmla="*/ 9 h 240"/>
                    <a:gd name="T6" fmla="*/ 14 w 306"/>
                    <a:gd name="T7" fmla="*/ 0 h 240"/>
                    <a:gd name="T8" fmla="*/ 0 w 306"/>
                    <a:gd name="T9" fmla="*/ 9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193" name="AutoShape 1010">
                  <a:extLst>
                    <a:ext uri="{FF2B5EF4-FFF2-40B4-BE49-F238E27FC236}">
                      <a16:creationId xmlns:a16="http://schemas.microsoft.com/office/drawing/2014/main" id="{C10585A3-5046-F44C-A720-1B5360D1A1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4" name="AutoShape 1011">
                  <a:extLst>
                    <a:ext uri="{FF2B5EF4-FFF2-40B4-BE49-F238E27FC236}">
                      <a16:creationId xmlns:a16="http://schemas.microsoft.com/office/drawing/2014/main" id="{0F1CC371-A8A5-1146-9D54-06BA5783B2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5" name="Oval 1012">
                  <a:extLst>
                    <a:ext uri="{FF2B5EF4-FFF2-40B4-BE49-F238E27FC236}">
                      <a16:creationId xmlns:a16="http://schemas.microsoft.com/office/drawing/2014/main" id="{165ACFDB-EB0A-EF4A-A53B-E952BF38B2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6" name="Oval 1013">
                  <a:extLst>
                    <a:ext uri="{FF2B5EF4-FFF2-40B4-BE49-F238E27FC236}">
                      <a16:creationId xmlns:a16="http://schemas.microsoft.com/office/drawing/2014/main" id="{8E1C86F1-E8A5-AB43-9FBE-05329F11F8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350" dirty="0">
                    <a:solidFill>
                      <a:srgbClr val="FF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7" name="Oval 1014">
                  <a:extLst>
                    <a:ext uri="{FF2B5EF4-FFF2-40B4-BE49-F238E27FC236}">
                      <a16:creationId xmlns:a16="http://schemas.microsoft.com/office/drawing/2014/main" id="{0C189499-8A09-3E4B-B216-1DBC5D3CDC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8" name="Rectangle 1015">
                  <a:extLst>
                    <a:ext uri="{FF2B5EF4-FFF2-40B4-BE49-F238E27FC236}">
                      <a16:creationId xmlns:a16="http://schemas.microsoft.com/office/drawing/2014/main" id="{F801E0C5-03DC-4947-89BB-24F841D73C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11D2D3D5-CF37-8945-8D0A-CBA0214240EA}"/>
              </a:ext>
            </a:extLst>
          </p:cNvPr>
          <p:cNvGrpSpPr/>
          <p:nvPr/>
        </p:nvGrpSpPr>
        <p:grpSpPr>
          <a:xfrm>
            <a:off x="5073735" y="1491482"/>
            <a:ext cx="4096169" cy="3440423"/>
            <a:chOff x="7619038" y="2102861"/>
            <a:chExt cx="3540395" cy="3733733"/>
          </a:xfrm>
        </p:grpSpPr>
        <p:sp>
          <p:nvSpPr>
            <p:cNvPr id="239" name="Line 426">
              <a:extLst>
                <a:ext uri="{FF2B5EF4-FFF2-40B4-BE49-F238E27FC236}">
                  <a16:creationId xmlns:a16="http://schemas.microsoft.com/office/drawing/2014/main" id="{DDAEB50C-98DD-DA43-B9C4-9AB7F9ED5B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13016" y="2695257"/>
              <a:ext cx="227964" cy="174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100" dirty="0"/>
            </a:p>
          </p:txBody>
        </p:sp>
        <p:grpSp>
          <p:nvGrpSpPr>
            <p:cNvPr id="241" name="Group 783">
              <a:extLst>
                <a:ext uri="{FF2B5EF4-FFF2-40B4-BE49-F238E27FC236}">
                  <a16:creationId xmlns:a16="http://schemas.microsoft.com/office/drawing/2014/main" id="{02FEAFB4-9831-B64A-9F54-92C532E8F3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55854" y="2304274"/>
              <a:ext cx="298450" cy="464008"/>
              <a:chOff x="3130" y="3288"/>
              <a:chExt cx="410" cy="742"/>
            </a:xfrm>
          </p:grpSpPr>
          <p:sp>
            <p:nvSpPr>
              <p:cNvPr id="244" name="Line 270">
                <a:extLst>
                  <a:ext uri="{FF2B5EF4-FFF2-40B4-BE49-F238E27FC236}">
                    <a16:creationId xmlns:a16="http://schemas.microsoft.com/office/drawing/2014/main" id="{A9300902-94F3-8949-9A54-8B95986ACB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100" dirty="0"/>
              </a:p>
            </p:txBody>
          </p:sp>
          <p:sp>
            <p:nvSpPr>
              <p:cNvPr id="245" name="Line 271">
                <a:extLst>
                  <a:ext uri="{FF2B5EF4-FFF2-40B4-BE49-F238E27FC236}">
                    <a16:creationId xmlns:a16="http://schemas.microsoft.com/office/drawing/2014/main" id="{B93F32E3-8690-BD4B-B848-94E1FAAB5E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100" dirty="0"/>
              </a:p>
            </p:txBody>
          </p:sp>
          <p:sp>
            <p:nvSpPr>
              <p:cNvPr id="246" name="Line 272">
                <a:extLst>
                  <a:ext uri="{FF2B5EF4-FFF2-40B4-BE49-F238E27FC236}">
                    <a16:creationId xmlns:a16="http://schemas.microsoft.com/office/drawing/2014/main" id="{AB0BEDC3-F0F0-4E42-A55F-57AC0548D5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100" dirty="0"/>
              </a:p>
            </p:txBody>
          </p:sp>
          <p:sp>
            <p:nvSpPr>
              <p:cNvPr id="247" name="Line 273">
                <a:extLst>
                  <a:ext uri="{FF2B5EF4-FFF2-40B4-BE49-F238E27FC236}">
                    <a16:creationId xmlns:a16="http://schemas.microsoft.com/office/drawing/2014/main" id="{3AF299DE-8F54-D84C-B398-5B3B44C53A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100" dirty="0"/>
              </a:p>
            </p:txBody>
          </p:sp>
          <p:sp>
            <p:nvSpPr>
              <p:cNvPr id="248" name="Line 274">
                <a:extLst>
                  <a:ext uri="{FF2B5EF4-FFF2-40B4-BE49-F238E27FC236}">
                    <a16:creationId xmlns:a16="http://schemas.microsoft.com/office/drawing/2014/main" id="{C2005C3C-C4BA-FD44-A127-E5C4FE594D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100" dirty="0"/>
              </a:p>
            </p:txBody>
          </p:sp>
          <p:sp>
            <p:nvSpPr>
              <p:cNvPr id="249" name="Line 275">
                <a:extLst>
                  <a:ext uri="{FF2B5EF4-FFF2-40B4-BE49-F238E27FC236}">
                    <a16:creationId xmlns:a16="http://schemas.microsoft.com/office/drawing/2014/main" id="{948DF918-9246-AF45-A55F-C5B7436635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100" dirty="0"/>
              </a:p>
            </p:txBody>
          </p:sp>
          <p:sp>
            <p:nvSpPr>
              <p:cNvPr id="250" name="Line 276">
                <a:extLst>
                  <a:ext uri="{FF2B5EF4-FFF2-40B4-BE49-F238E27FC236}">
                    <a16:creationId xmlns:a16="http://schemas.microsoft.com/office/drawing/2014/main" id="{3D1534AB-9253-A140-B4C5-81F085C452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100" dirty="0"/>
              </a:p>
            </p:txBody>
          </p:sp>
          <p:sp>
            <p:nvSpPr>
              <p:cNvPr id="251" name="Line 277">
                <a:extLst>
                  <a:ext uri="{FF2B5EF4-FFF2-40B4-BE49-F238E27FC236}">
                    <a16:creationId xmlns:a16="http://schemas.microsoft.com/office/drawing/2014/main" id="{3BA377A2-6A51-F64B-AA8B-4FB90FAA7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100" dirty="0"/>
              </a:p>
            </p:txBody>
          </p:sp>
          <p:sp>
            <p:nvSpPr>
              <p:cNvPr id="252" name="Line 278">
                <a:extLst>
                  <a:ext uri="{FF2B5EF4-FFF2-40B4-BE49-F238E27FC236}">
                    <a16:creationId xmlns:a16="http://schemas.microsoft.com/office/drawing/2014/main" id="{FA310FA6-4B1E-0047-8066-8AF44673F2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100" dirty="0"/>
              </a:p>
            </p:txBody>
          </p:sp>
          <p:sp>
            <p:nvSpPr>
              <p:cNvPr id="253" name="Line 279">
                <a:extLst>
                  <a:ext uri="{FF2B5EF4-FFF2-40B4-BE49-F238E27FC236}">
                    <a16:creationId xmlns:a16="http://schemas.microsoft.com/office/drawing/2014/main" id="{254B094E-F3D3-0F46-BF4E-A226644B01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100" dirty="0"/>
              </a:p>
            </p:txBody>
          </p:sp>
          <p:sp>
            <p:nvSpPr>
              <p:cNvPr id="254" name="Line 280">
                <a:extLst>
                  <a:ext uri="{FF2B5EF4-FFF2-40B4-BE49-F238E27FC236}">
                    <a16:creationId xmlns:a16="http://schemas.microsoft.com/office/drawing/2014/main" id="{9805319A-9CA5-7340-811A-8DBCB5A2BA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100" dirty="0"/>
              </a:p>
            </p:txBody>
          </p:sp>
          <p:sp>
            <p:nvSpPr>
              <p:cNvPr id="255" name="Line 281">
                <a:extLst>
                  <a:ext uri="{FF2B5EF4-FFF2-40B4-BE49-F238E27FC236}">
                    <a16:creationId xmlns:a16="http://schemas.microsoft.com/office/drawing/2014/main" id="{6042C4DF-7427-904B-A064-26708AF480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100" dirty="0"/>
              </a:p>
            </p:txBody>
          </p:sp>
          <p:sp>
            <p:nvSpPr>
              <p:cNvPr id="256" name="Line 282">
                <a:extLst>
                  <a:ext uri="{FF2B5EF4-FFF2-40B4-BE49-F238E27FC236}">
                    <a16:creationId xmlns:a16="http://schemas.microsoft.com/office/drawing/2014/main" id="{21FF36A4-E56F-C94A-8E67-9A6E4DA844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100" dirty="0"/>
              </a:p>
            </p:txBody>
          </p:sp>
          <p:sp>
            <p:nvSpPr>
              <p:cNvPr id="257" name="Line 283">
                <a:extLst>
                  <a:ext uri="{FF2B5EF4-FFF2-40B4-BE49-F238E27FC236}">
                    <a16:creationId xmlns:a16="http://schemas.microsoft.com/office/drawing/2014/main" id="{C6A0831D-FA2C-E744-8FE0-FDFDDB5FDD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100" dirty="0"/>
              </a:p>
            </p:txBody>
          </p:sp>
          <p:sp>
            <p:nvSpPr>
              <p:cNvPr id="258" name="Line 284">
                <a:extLst>
                  <a:ext uri="{FF2B5EF4-FFF2-40B4-BE49-F238E27FC236}">
                    <a16:creationId xmlns:a16="http://schemas.microsoft.com/office/drawing/2014/main" id="{65548550-729A-4849-9DC4-127F8FE86B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100" dirty="0"/>
              </a:p>
            </p:txBody>
          </p:sp>
        </p:grpSp>
        <p:pic>
          <p:nvPicPr>
            <p:cNvPr id="261" name="Picture 777" descr="access_point_stylized_small">
              <a:extLst>
                <a:ext uri="{FF2B5EF4-FFF2-40B4-BE49-F238E27FC236}">
                  <a16:creationId xmlns:a16="http://schemas.microsoft.com/office/drawing/2014/main" id="{FA9A412B-D725-D449-8707-A3626DCB48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9038" y="3856797"/>
              <a:ext cx="370169" cy="3067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9" name="Picture 780" descr="access_point_stylized_small">
              <a:extLst>
                <a:ext uri="{FF2B5EF4-FFF2-40B4-BE49-F238E27FC236}">
                  <a16:creationId xmlns:a16="http://schemas.microsoft.com/office/drawing/2014/main" id="{AC22920E-0555-BA45-9B6A-B76172153C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5766" y="5519130"/>
              <a:ext cx="380935" cy="317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71" name="Group 470">
              <a:extLst>
                <a:ext uri="{FF2B5EF4-FFF2-40B4-BE49-F238E27FC236}">
                  <a16:creationId xmlns:a16="http://schemas.microsoft.com/office/drawing/2014/main" id="{DE035BC7-2762-3044-BE80-C91EC827E65C}"/>
                </a:ext>
              </a:extLst>
            </p:cNvPr>
            <p:cNvGrpSpPr/>
            <p:nvPr/>
          </p:nvGrpSpPr>
          <p:grpSpPr>
            <a:xfrm>
              <a:off x="9788714" y="4984881"/>
              <a:ext cx="393760" cy="218578"/>
              <a:chOff x="7493876" y="2774731"/>
              <a:chExt cx="1481958" cy="894622"/>
            </a:xfrm>
          </p:grpSpPr>
          <p:sp>
            <p:nvSpPr>
              <p:cNvPr id="472" name="Freeform 471">
                <a:extLst>
                  <a:ext uri="{FF2B5EF4-FFF2-40B4-BE49-F238E27FC236}">
                    <a16:creationId xmlns:a16="http://schemas.microsoft.com/office/drawing/2014/main" id="{BEE06200-7AF9-4A43-9447-2349DCBFF947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     </a:t>
                </a:r>
              </a:p>
            </p:txBody>
          </p:sp>
          <p:sp>
            <p:nvSpPr>
              <p:cNvPr id="473" name="Oval 472">
                <a:extLst>
                  <a:ext uri="{FF2B5EF4-FFF2-40B4-BE49-F238E27FC236}">
                    <a16:creationId xmlns:a16="http://schemas.microsoft.com/office/drawing/2014/main" id="{3340A80C-5091-6D49-89E5-375F02E94864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</a:t>
                </a:r>
              </a:p>
            </p:txBody>
          </p:sp>
          <p:grpSp>
            <p:nvGrpSpPr>
              <p:cNvPr id="474" name="Group 473">
                <a:extLst>
                  <a:ext uri="{FF2B5EF4-FFF2-40B4-BE49-F238E27FC236}">
                    <a16:creationId xmlns:a16="http://schemas.microsoft.com/office/drawing/2014/main" id="{B2821126-95C5-B044-AEBC-BA333FAF6B2D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475" name="Freeform 474">
                  <a:extLst>
                    <a:ext uri="{FF2B5EF4-FFF2-40B4-BE49-F238E27FC236}">
                      <a16:creationId xmlns:a16="http://schemas.microsoft.com/office/drawing/2014/main" id="{B76A81D4-5DC8-C241-B209-B819BC6D74F3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76" name="Freeform 475">
                  <a:extLst>
                    <a:ext uri="{FF2B5EF4-FFF2-40B4-BE49-F238E27FC236}">
                      <a16:creationId xmlns:a16="http://schemas.microsoft.com/office/drawing/2014/main" id="{6F6ED06A-086C-754C-BE82-59E2830CF0D9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77" name="Freeform 476">
                  <a:extLst>
                    <a:ext uri="{FF2B5EF4-FFF2-40B4-BE49-F238E27FC236}">
                      <a16:creationId xmlns:a16="http://schemas.microsoft.com/office/drawing/2014/main" id="{A32340AB-4CC3-5442-987B-A47EF2040F10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78" name="Freeform 477">
                  <a:extLst>
                    <a:ext uri="{FF2B5EF4-FFF2-40B4-BE49-F238E27FC236}">
                      <a16:creationId xmlns:a16="http://schemas.microsoft.com/office/drawing/2014/main" id="{AC0AB71B-FD2B-9C4A-AE22-B586FC335685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  <p:grpSp>
          <p:nvGrpSpPr>
            <p:cNvPr id="520" name="Group 519">
              <a:extLst>
                <a:ext uri="{FF2B5EF4-FFF2-40B4-BE49-F238E27FC236}">
                  <a16:creationId xmlns:a16="http://schemas.microsoft.com/office/drawing/2014/main" id="{60B6F784-668B-5D4B-A622-66CCE6350B84}"/>
                </a:ext>
              </a:extLst>
            </p:cNvPr>
            <p:cNvGrpSpPr/>
            <p:nvPr/>
          </p:nvGrpSpPr>
          <p:grpSpPr>
            <a:xfrm>
              <a:off x="9854521" y="5333935"/>
              <a:ext cx="309740" cy="190838"/>
              <a:chOff x="3668110" y="2448910"/>
              <a:chExt cx="3794234" cy="2165130"/>
            </a:xfrm>
          </p:grpSpPr>
          <p:sp>
            <p:nvSpPr>
              <p:cNvPr id="521" name="Rectangle 520">
                <a:extLst>
                  <a:ext uri="{FF2B5EF4-FFF2-40B4-BE49-F238E27FC236}">
                    <a16:creationId xmlns:a16="http://schemas.microsoft.com/office/drawing/2014/main" id="{275B9F34-60F1-4A43-AAD4-D58802DAAC8F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00" dirty="0"/>
              </a:p>
            </p:txBody>
          </p:sp>
          <p:sp>
            <p:nvSpPr>
              <p:cNvPr id="522" name="Freeform 521">
                <a:extLst>
                  <a:ext uri="{FF2B5EF4-FFF2-40B4-BE49-F238E27FC236}">
                    <a16:creationId xmlns:a16="http://schemas.microsoft.com/office/drawing/2014/main" id="{778A1510-2C69-F848-B6B3-6C73FF163690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00" dirty="0"/>
              </a:p>
            </p:txBody>
          </p:sp>
          <p:grpSp>
            <p:nvGrpSpPr>
              <p:cNvPr id="523" name="Group 522">
                <a:extLst>
                  <a:ext uri="{FF2B5EF4-FFF2-40B4-BE49-F238E27FC236}">
                    <a16:creationId xmlns:a16="http://schemas.microsoft.com/office/drawing/2014/main" id="{85BFF772-B3A6-F548-BDE0-8AEB95F33FBE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524" name="Freeform 523">
                  <a:extLst>
                    <a:ext uri="{FF2B5EF4-FFF2-40B4-BE49-F238E27FC236}">
                      <a16:creationId xmlns:a16="http://schemas.microsoft.com/office/drawing/2014/main" id="{B37A32DB-8119-5447-A58C-87AD1FDF0EB7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25" name="Freeform 524">
                  <a:extLst>
                    <a:ext uri="{FF2B5EF4-FFF2-40B4-BE49-F238E27FC236}">
                      <a16:creationId xmlns:a16="http://schemas.microsoft.com/office/drawing/2014/main" id="{58EF4D92-6D83-864D-92A9-A12640536887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26" name="Freeform 525">
                  <a:extLst>
                    <a:ext uri="{FF2B5EF4-FFF2-40B4-BE49-F238E27FC236}">
                      <a16:creationId xmlns:a16="http://schemas.microsoft.com/office/drawing/2014/main" id="{79E03014-7882-0546-B7FE-50715AB53593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27" name="Freeform 526">
                  <a:extLst>
                    <a:ext uri="{FF2B5EF4-FFF2-40B4-BE49-F238E27FC236}">
                      <a16:creationId xmlns:a16="http://schemas.microsoft.com/office/drawing/2014/main" id="{530508B2-B7B9-B347-8151-5F7967C6BEDA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  <p:grpSp>
          <p:nvGrpSpPr>
            <p:cNvPr id="479" name="Group 478">
              <a:extLst>
                <a:ext uri="{FF2B5EF4-FFF2-40B4-BE49-F238E27FC236}">
                  <a16:creationId xmlns:a16="http://schemas.microsoft.com/office/drawing/2014/main" id="{11A03BFE-097D-3B42-AA2B-11FFEA70FF5B}"/>
                </a:ext>
              </a:extLst>
            </p:cNvPr>
            <p:cNvGrpSpPr/>
            <p:nvPr/>
          </p:nvGrpSpPr>
          <p:grpSpPr>
            <a:xfrm>
              <a:off x="8681775" y="4962318"/>
              <a:ext cx="393760" cy="218578"/>
              <a:chOff x="7493876" y="2774731"/>
              <a:chExt cx="1481958" cy="894622"/>
            </a:xfrm>
          </p:grpSpPr>
          <p:sp>
            <p:nvSpPr>
              <p:cNvPr id="480" name="Freeform 479">
                <a:extLst>
                  <a:ext uri="{FF2B5EF4-FFF2-40B4-BE49-F238E27FC236}">
                    <a16:creationId xmlns:a16="http://schemas.microsoft.com/office/drawing/2014/main" id="{89B10910-D4AF-3246-860A-25F1D908938B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     </a:t>
                </a:r>
              </a:p>
            </p:txBody>
          </p:sp>
          <p:sp>
            <p:nvSpPr>
              <p:cNvPr id="481" name="Oval 480">
                <a:extLst>
                  <a:ext uri="{FF2B5EF4-FFF2-40B4-BE49-F238E27FC236}">
                    <a16:creationId xmlns:a16="http://schemas.microsoft.com/office/drawing/2014/main" id="{F9BAB47F-DDD3-BE44-9A9E-FC2F67051936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</a:t>
                </a:r>
              </a:p>
            </p:txBody>
          </p:sp>
          <p:grpSp>
            <p:nvGrpSpPr>
              <p:cNvPr id="482" name="Group 481">
                <a:extLst>
                  <a:ext uri="{FF2B5EF4-FFF2-40B4-BE49-F238E27FC236}">
                    <a16:creationId xmlns:a16="http://schemas.microsoft.com/office/drawing/2014/main" id="{753018A5-48AB-6D40-BB99-E6281192F8DD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483" name="Freeform 482">
                  <a:extLst>
                    <a:ext uri="{FF2B5EF4-FFF2-40B4-BE49-F238E27FC236}">
                      <a16:creationId xmlns:a16="http://schemas.microsoft.com/office/drawing/2014/main" id="{BD7DB5A0-40AC-504F-93F8-89A5617E2AE4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84" name="Freeform 483">
                  <a:extLst>
                    <a:ext uri="{FF2B5EF4-FFF2-40B4-BE49-F238E27FC236}">
                      <a16:creationId xmlns:a16="http://schemas.microsoft.com/office/drawing/2014/main" id="{DBEBB83D-40BF-8849-BAAA-59AB22EA0857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85" name="Freeform 484">
                  <a:extLst>
                    <a:ext uri="{FF2B5EF4-FFF2-40B4-BE49-F238E27FC236}">
                      <a16:creationId xmlns:a16="http://schemas.microsoft.com/office/drawing/2014/main" id="{18930CC0-2525-0C49-9555-463122A4FBB4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86" name="Freeform 485">
                  <a:extLst>
                    <a:ext uri="{FF2B5EF4-FFF2-40B4-BE49-F238E27FC236}">
                      <a16:creationId xmlns:a16="http://schemas.microsoft.com/office/drawing/2014/main" id="{0C651989-7B8A-F043-A1B6-F47D8764FCE0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  <p:grpSp>
          <p:nvGrpSpPr>
            <p:cNvPr id="529" name="Group 528">
              <a:extLst>
                <a:ext uri="{FF2B5EF4-FFF2-40B4-BE49-F238E27FC236}">
                  <a16:creationId xmlns:a16="http://schemas.microsoft.com/office/drawing/2014/main" id="{DE45D3AB-47E3-364E-81D6-324D69CE101C}"/>
                </a:ext>
              </a:extLst>
            </p:cNvPr>
            <p:cNvGrpSpPr/>
            <p:nvPr/>
          </p:nvGrpSpPr>
          <p:grpSpPr>
            <a:xfrm>
              <a:off x="8316676" y="5189331"/>
              <a:ext cx="309740" cy="190838"/>
              <a:chOff x="3668110" y="2448910"/>
              <a:chExt cx="3794234" cy="2165130"/>
            </a:xfrm>
          </p:grpSpPr>
          <p:sp>
            <p:nvSpPr>
              <p:cNvPr id="530" name="Rectangle 529">
                <a:extLst>
                  <a:ext uri="{FF2B5EF4-FFF2-40B4-BE49-F238E27FC236}">
                    <a16:creationId xmlns:a16="http://schemas.microsoft.com/office/drawing/2014/main" id="{72425686-3D93-0646-A923-6ADF75485CDC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00" dirty="0"/>
              </a:p>
            </p:txBody>
          </p:sp>
          <p:sp>
            <p:nvSpPr>
              <p:cNvPr id="531" name="Freeform 530">
                <a:extLst>
                  <a:ext uri="{FF2B5EF4-FFF2-40B4-BE49-F238E27FC236}">
                    <a16:creationId xmlns:a16="http://schemas.microsoft.com/office/drawing/2014/main" id="{6ADFF160-CF04-7049-A6D4-1C789FDD39AE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00" dirty="0"/>
              </a:p>
            </p:txBody>
          </p:sp>
          <p:grpSp>
            <p:nvGrpSpPr>
              <p:cNvPr id="532" name="Group 531">
                <a:extLst>
                  <a:ext uri="{FF2B5EF4-FFF2-40B4-BE49-F238E27FC236}">
                    <a16:creationId xmlns:a16="http://schemas.microsoft.com/office/drawing/2014/main" id="{AFDD9D33-8D17-F840-A9A5-3807DD3BA314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533" name="Freeform 532">
                  <a:extLst>
                    <a:ext uri="{FF2B5EF4-FFF2-40B4-BE49-F238E27FC236}">
                      <a16:creationId xmlns:a16="http://schemas.microsoft.com/office/drawing/2014/main" id="{3AF3452D-972F-6944-8123-ECA4288786DF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34" name="Freeform 533">
                  <a:extLst>
                    <a:ext uri="{FF2B5EF4-FFF2-40B4-BE49-F238E27FC236}">
                      <a16:creationId xmlns:a16="http://schemas.microsoft.com/office/drawing/2014/main" id="{BA43E42C-CD9B-1744-BEEC-9E664114AC8E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35" name="Freeform 534">
                  <a:extLst>
                    <a:ext uri="{FF2B5EF4-FFF2-40B4-BE49-F238E27FC236}">
                      <a16:creationId xmlns:a16="http://schemas.microsoft.com/office/drawing/2014/main" id="{42EF7BB0-4257-F646-805E-AFBA92B62F9D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36" name="Freeform 535">
                  <a:extLst>
                    <a:ext uri="{FF2B5EF4-FFF2-40B4-BE49-F238E27FC236}">
                      <a16:creationId xmlns:a16="http://schemas.microsoft.com/office/drawing/2014/main" id="{95AEC175-56C0-C14B-9DC5-693400B124AB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  <p:grpSp>
          <p:nvGrpSpPr>
            <p:cNvPr id="407" name="Group 406">
              <a:extLst>
                <a:ext uri="{FF2B5EF4-FFF2-40B4-BE49-F238E27FC236}">
                  <a16:creationId xmlns:a16="http://schemas.microsoft.com/office/drawing/2014/main" id="{CBD7A282-C22D-714A-88F1-C7D4EDD107F8}"/>
                </a:ext>
              </a:extLst>
            </p:cNvPr>
            <p:cNvGrpSpPr/>
            <p:nvPr/>
          </p:nvGrpSpPr>
          <p:grpSpPr>
            <a:xfrm>
              <a:off x="8444983" y="2807207"/>
              <a:ext cx="353678" cy="168275"/>
              <a:chOff x="7493876" y="2774731"/>
              <a:chExt cx="1481958" cy="894622"/>
            </a:xfrm>
          </p:grpSpPr>
          <p:sp>
            <p:nvSpPr>
              <p:cNvPr id="408" name="Freeform 407">
                <a:extLst>
                  <a:ext uri="{FF2B5EF4-FFF2-40B4-BE49-F238E27FC236}">
                    <a16:creationId xmlns:a16="http://schemas.microsoft.com/office/drawing/2014/main" id="{3C206862-9269-EE48-877D-EE261101A443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     </a:t>
                </a:r>
              </a:p>
            </p:txBody>
          </p:sp>
          <p:sp>
            <p:nvSpPr>
              <p:cNvPr id="409" name="Oval 408">
                <a:extLst>
                  <a:ext uri="{FF2B5EF4-FFF2-40B4-BE49-F238E27FC236}">
                    <a16:creationId xmlns:a16="http://schemas.microsoft.com/office/drawing/2014/main" id="{9B69A2C6-F31C-E749-B77A-1818B15E1B36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</a:t>
                </a:r>
              </a:p>
            </p:txBody>
          </p:sp>
          <p:grpSp>
            <p:nvGrpSpPr>
              <p:cNvPr id="410" name="Group 409">
                <a:extLst>
                  <a:ext uri="{FF2B5EF4-FFF2-40B4-BE49-F238E27FC236}">
                    <a16:creationId xmlns:a16="http://schemas.microsoft.com/office/drawing/2014/main" id="{08BE9AB8-F5DA-4D4A-9621-9AB05D691F0C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411" name="Freeform 410">
                  <a:extLst>
                    <a:ext uri="{FF2B5EF4-FFF2-40B4-BE49-F238E27FC236}">
                      <a16:creationId xmlns:a16="http://schemas.microsoft.com/office/drawing/2014/main" id="{56E730F0-5BB3-6446-9D5B-82D51B9EDAFB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12" name="Freeform 411">
                  <a:extLst>
                    <a:ext uri="{FF2B5EF4-FFF2-40B4-BE49-F238E27FC236}">
                      <a16:creationId xmlns:a16="http://schemas.microsoft.com/office/drawing/2014/main" id="{5BA37E27-2FC6-BA43-8A97-14171CB51FDD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13" name="Freeform 412">
                  <a:extLst>
                    <a:ext uri="{FF2B5EF4-FFF2-40B4-BE49-F238E27FC236}">
                      <a16:creationId xmlns:a16="http://schemas.microsoft.com/office/drawing/2014/main" id="{CCB37CB3-304F-6144-85D0-8B420BDD0880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14" name="Freeform 413">
                  <a:extLst>
                    <a:ext uri="{FF2B5EF4-FFF2-40B4-BE49-F238E27FC236}">
                      <a16:creationId xmlns:a16="http://schemas.microsoft.com/office/drawing/2014/main" id="{BD0CA8E5-A033-834A-A402-E2EFB2FBBFC4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  <p:grpSp>
          <p:nvGrpSpPr>
            <p:cNvPr id="415" name="Group 414">
              <a:extLst>
                <a:ext uri="{FF2B5EF4-FFF2-40B4-BE49-F238E27FC236}">
                  <a16:creationId xmlns:a16="http://schemas.microsoft.com/office/drawing/2014/main" id="{F0DE4078-0801-A244-9A82-F7502B8B24A0}"/>
                </a:ext>
              </a:extLst>
            </p:cNvPr>
            <p:cNvGrpSpPr/>
            <p:nvPr/>
          </p:nvGrpSpPr>
          <p:grpSpPr>
            <a:xfrm>
              <a:off x="8055226" y="3960892"/>
              <a:ext cx="354986" cy="175668"/>
              <a:chOff x="7493876" y="2774731"/>
              <a:chExt cx="1481958" cy="894622"/>
            </a:xfrm>
          </p:grpSpPr>
          <p:sp>
            <p:nvSpPr>
              <p:cNvPr id="416" name="Freeform 415">
                <a:extLst>
                  <a:ext uri="{FF2B5EF4-FFF2-40B4-BE49-F238E27FC236}">
                    <a16:creationId xmlns:a16="http://schemas.microsoft.com/office/drawing/2014/main" id="{EA784F43-D793-4342-92F3-EBC3632212A6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     </a:t>
                </a:r>
              </a:p>
            </p:txBody>
          </p:sp>
          <p:sp>
            <p:nvSpPr>
              <p:cNvPr id="417" name="Oval 416">
                <a:extLst>
                  <a:ext uri="{FF2B5EF4-FFF2-40B4-BE49-F238E27FC236}">
                    <a16:creationId xmlns:a16="http://schemas.microsoft.com/office/drawing/2014/main" id="{75841943-4184-5D4E-AAD4-8FEAC9D7330F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</a:t>
                </a:r>
              </a:p>
            </p:txBody>
          </p:sp>
          <p:grpSp>
            <p:nvGrpSpPr>
              <p:cNvPr id="418" name="Group 417">
                <a:extLst>
                  <a:ext uri="{FF2B5EF4-FFF2-40B4-BE49-F238E27FC236}">
                    <a16:creationId xmlns:a16="http://schemas.microsoft.com/office/drawing/2014/main" id="{23FBC748-DCBA-AA41-A6F7-895374D50CDF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419" name="Freeform 418">
                  <a:extLst>
                    <a:ext uri="{FF2B5EF4-FFF2-40B4-BE49-F238E27FC236}">
                      <a16:creationId xmlns:a16="http://schemas.microsoft.com/office/drawing/2014/main" id="{96DA1F2B-2063-8C40-BF46-086C20D317A7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20" name="Freeform 419">
                  <a:extLst>
                    <a:ext uri="{FF2B5EF4-FFF2-40B4-BE49-F238E27FC236}">
                      <a16:creationId xmlns:a16="http://schemas.microsoft.com/office/drawing/2014/main" id="{8A1EF987-02EE-DA4D-8224-02537D5034D5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21" name="Freeform 420">
                  <a:extLst>
                    <a:ext uri="{FF2B5EF4-FFF2-40B4-BE49-F238E27FC236}">
                      <a16:creationId xmlns:a16="http://schemas.microsoft.com/office/drawing/2014/main" id="{1FC5854A-AF8F-6841-92AD-B18DDAF1E99E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22" name="Freeform 421">
                  <a:extLst>
                    <a:ext uri="{FF2B5EF4-FFF2-40B4-BE49-F238E27FC236}">
                      <a16:creationId xmlns:a16="http://schemas.microsoft.com/office/drawing/2014/main" id="{A510FA68-BEB6-B54A-A1D4-984168F85718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  <p:grpSp>
          <p:nvGrpSpPr>
            <p:cNvPr id="455" name="Group 454">
              <a:extLst>
                <a:ext uri="{FF2B5EF4-FFF2-40B4-BE49-F238E27FC236}">
                  <a16:creationId xmlns:a16="http://schemas.microsoft.com/office/drawing/2014/main" id="{52B7B73B-1125-084D-8669-C68CC371DDC6}"/>
                </a:ext>
              </a:extLst>
            </p:cNvPr>
            <p:cNvGrpSpPr/>
            <p:nvPr/>
          </p:nvGrpSpPr>
          <p:grpSpPr>
            <a:xfrm>
              <a:off x="10889241" y="3596263"/>
              <a:ext cx="170989" cy="97052"/>
              <a:chOff x="7493876" y="2774731"/>
              <a:chExt cx="1481958" cy="894622"/>
            </a:xfrm>
          </p:grpSpPr>
          <p:sp>
            <p:nvSpPr>
              <p:cNvPr id="456" name="Freeform 455">
                <a:extLst>
                  <a:ext uri="{FF2B5EF4-FFF2-40B4-BE49-F238E27FC236}">
                    <a16:creationId xmlns:a16="http://schemas.microsoft.com/office/drawing/2014/main" id="{3196A4F9-B139-4D4B-B210-0318216604FE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     </a:t>
                </a:r>
              </a:p>
            </p:txBody>
          </p:sp>
          <p:sp>
            <p:nvSpPr>
              <p:cNvPr id="457" name="Oval 456">
                <a:extLst>
                  <a:ext uri="{FF2B5EF4-FFF2-40B4-BE49-F238E27FC236}">
                    <a16:creationId xmlns:a16="http://schemas.microsoft.com/office/drawing/2014/main" id="{1D1C7F3A-BE45-014B-AF9C-58CA77DA029D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</a:t>
                </a:r>
              </a:p>
            </p:txBody>
          </p:sp>
          <p:grpSp>
            <p:nvGrpSpPr>
              <p:cNvPr id="458" name="Group 457">
                <a:extLst>
                  <a:ext uri="{FF2B5EF4-FFF2-40B4-BE49-F238E27FC236}">
                    <a16:creationId xmlns:a16="http://schemas.microsoft.com/office/drawing/2014/main" id="{83DFFE47-64E8-F54C-8ABC-E896DA957F0D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459" name="Freeform 458">
                  <a:extLst>
                    <a:ext uri="{FF2B5EF4-FFF2-40B4-BE49-F238E27FC236}">
                      <a16:creationId xmlns:a16="http://schemas.microsoft.com/office/drawing/2014/main" id="{2A9F0EE2-8F99-EB4D-9331-7AE3BDCBE9C6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60" name="Freeform 459">
                  <a:extLst>
                    <a:ext uri="{FF2B5EF4-FFF2-40B4-BE49-F238E27FC236}">
                      <a16:creationId xmlns:a16="http://schemas.microsoft.com/office/drawing/2014/main" id="{2E314A90-8DB8-2A49-8BB6-D51C2DAE9CF7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61" name="Freeform 460">
                  <a:extLst>
                    <a:ext uri="{FF2B5EF4-FFF2-40B4-BE49-F238E27FC236}">
                      <a16:creationId xmlns:a16="http://schemas.microsoft.com/office/drawing/2014/main" id="{7D8C0277-204E-2B4D-B954-94739B9DE720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62" name="Freeform 461">
                  <a:extLst>
                    <a:ext uri="{FF2B5EF4-FFF2-40B4-BE49-F238E27FC236}">
                      <a16:creationId xmlns:a16="http://schemas.microsoft.com/office/drawing/2014/main" id="{69955D3C-6D1B-EA40-8228-73DF01564152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  <p:grpSp>
          <p:nvGrpSpPr>
            <p:cNvPr id="615" name="Group 614">
              <a:extLst>
                <a:ext uri="{FF2B5EF4-FFF2-40B4-BE49-F238E27FC236}">
                  <a16:creationId xmlns:a16="http://schemas.microsoft.com/office/drawing/2014/main" id="{E166183D-5423-4E4A-AD63-A361EDE184C0}"/>
                </a:ext>
              </a:extLst>
            </p:cNvPr>
            <p:cNvGrpSpPr/>
            <p:nvPr/>
          </p:nvGrpSpPr>
          <p:grpSpPr>
            <a:xfrm>
              <a:off x="10415765" y="3491036"/>
              <a:ext cx="353678" cy="198344"/>
              <a:chOff x="7493876" y="2774731"/>
              <a:chExt cx="1481958" cy="894622"/>
            </a:xfrm>
          </p:grpSpPr>
          <p:sp>
            <p:nvSpPr>
              <p:cNvPr id="616" name="Freeform 615">
                <a:extLst>
                  <a:ext uri="{FF2B5EF4-FFF2-40B4-BE49-F238E27FC236}">
                    <a16:creationId xmlns:a16="http://schemas.microsoft.com/office/drawing/2014/main" id="{8470D159-2329-7F46-9191-000B96A32C79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     </a:t>
                </a:r>
              </a:p>
            </p:txBody>
          </p:sp>
          <p:sp>
            <p:nvSpPr>
              <p:cNvPr id="617" name="Oval 616">
                <a:extLst>
                  <a:ext uri="{FF2B5EF4-FFF2-40B4-BE49-F238E27FC236}">
                    <a16:creationId xmlns:a16="http://schemas.microsoft.com/office/drawing/2014/main" id="{825BDAE5-F4DB-9148-9BC8-0F6F2D1E653F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</a:t>
                </a:r>
              </a:p>
            </p:txBody>
          </p:sp>
          <p:grpSp>
            <p:nvGrpSpPr>
              <p:cNvPr id="618" name="Group 617">
                <a:extLst>
                  <a:ext uri="{FF2B5EF4-FFF2-40B4-BE49-F238E27FC236}">
                    <a16:creationId xmlns:a16="http://schemas.microsoft.com/office/drawing/2014/main" id="{237F0420-A845-064A-97A2-458F63D673CA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619" name="Freeform 618">
                  <a:extLst>
                    <a:ext uri="{FF2B5EF4-FFF2-40B4-BE49-F238E27FC236}">
                      <a16:creationId xmlns:a16="http://schemas.microsoft.com/office/drawing/2014/main" id="{D11109B9-8A56-A945-BA04-5A564B10300A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620" name="Freeform 619">
                  <a:extLst>
                    <a:ext uri="{FF2B5EF4-FFF2-40B4-BE49-F238E27FC236}">
                      <a16:creationId xmlns:a16="http://schemas.microsoft.com/office/drawing/2014/main" id="{170AB2AC-06DB-034E-A5C4-0C8F62E3BE40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621" name="Freeform 620">
                  <a:extLst>
                    <a:ext uri="{FF2B5EF4-FFF2-40B4-BE49-F238E27FC236}">
                      <a16:creationId xmlns:a16="http://schemas.microsoft.com/office/drawing/2014/main" id="{E41AEAC2-F85C-4A4E-B0B9-D5C02217D605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622" name="Freeform 621">
                  <a:extLst>
                    <a:ext uri="{FF2B5EF4-FFF2-40B4-BE49-F238E27FC236}">
                      <a16:creationId xmlns:a16="http://schemas.microsoft.com/office/drawing/2014/main" id="{7955A7EE-741F-9740-8344-A2BC817675A5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  <p:grpSp>
          <p:nvGrpSpPr>
            <p:cNvPr id="577" name="Group 576">
              <a:extLst>
                <a:ext uri="{FF2B5EF4-FFF2-40B4-BE49-F238E27FC236}">
                  <a16:creationId xmlns:a16="http://schemas.microsoft.com/office/drawing/2014/main" id="{C471E59B-7A0B-AE4F-95D6-F76514D2D55A}"/>
                </a:ext>
              </a:extLst>
            </p:cNvPr>
            <p:cNvGrpSpPr/>
            <p:nvPr/>
          </p:nvGrpSpPr>
          <p:grpSpPr>
            <a:xfrm>
              <a:off x="9953880" y="2197190"/>
              <a:ext cx="353678" cy="198344"/>
              <a:chOff x="7493876" y="2774731"/>
              <a:chExt cx="1481958" cy="894622"/>
            </a:xfrm>
          </p:grpSpPr>
          <p:sp>
            <p:nvSpPr>
              <p:cNvPr id="578" name="Freeform 577">
                <a:extLst>
                  <a:ext uri="{FF2B5EF4-FFF2-40B4-BE49-F238E27FC236}">
                    <a16:creationId xmlns:a16="http://schemas.microsoft.com/office/drawing/2014/main" id="{8CD016E7-5480-8E4E-94F7-201A1C6046D9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     </a:t>
                </a:r>
              </a:p>
            </p:txBody>
          </p:sp>
          <p:sp>
            <p:nvSpPr>
              <p:cNvPr id="579" name="Oval 578">
                <a:extLst>
                  <a:ext uri="{FF2B5EF4-FFF2-40B4-BE49-F238E27FC236}">
                    <a16:creationId xmlns:a16="http://schemas.microsoft.com/office/drawing/2014/main" id="{593A573C-B6D6-684E-BA73-8F7F7FA8D57C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</a:t>
                </a:r>
              </a:p>
            </p:txBody>
          </p:sp>
          <p:grpSp>
            <p:nvGrpSpPr>
              <p:cNvPr id="580" name="Group 579">
                <a:extLst>
                  <a:ext uri="{FF2B5EF4-FFF2-40B4-BE49-F238E27FC236}">
                    <a16:creationId xmlns:a16="http://schemas.microsoft.com/office/drawing/2014/main" id="{2C09AC60-D16C-A948-B25E-01CF60EAAD7B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581" name="Freeform 580">
                  <a:extLst>
                    <a:ext uri="{FF2B5EF4-FFF2-40B4-BE49-F238E27FC236}">
                      <a16:creationId xmlns:a16="http://schemas.microsoft.com/office/drawing/2014/main" id="{D9A85682-B6A6-2344-B24D-66A792630B39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82" name="Freeform 581">
                  <a:extLst>
                    <a:ext uri="{FF2B5EF4-FFF2-40B4-BE49-F238E27FC236}">
                      <a16:creationId xmlns:a16="http://schemas.microsoft.com/office/drawing/2014/main" id="{52EBCF47-0621-B64C-B884-20683D14D92A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83" name="Freeform 582">
                  <a:extLst>
                    <a:ext uri="{FF2B5EF4-FFF2-40B4-BE49-F238E27FC236}">
                      <a16:creationId xmlns:a16="http://schemas.microsoft.com/office/drawing/2014/main" id="{83AAD1CC-D818-A245-9CF9-C4877A62A5D6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84" name="Freeform 583">
                  <a:extLst>
                    <a:ext uri="{FF2B5EF4-FFF2-40B4-BE49-F238E27FC236}">
                      <a16:creationId xmlns:a16="http://schemas.microsoft.com/office/drawing/2014/main" id="{51F55DD1-3A8F-0242-A470-690BE99AC688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  <p:grpSp>
          <p:nvGrpSpPr>
            <p:cNvPr id="593" name="Group 592">
              <a:extLst>
                <a:ext uri="{FF2B5EF4-FFF2-40B4-BE49-F238E27FC236}">
                  <a16:creationId xmlns:a16="http://schemas.microsoft.com/office/drawing/2014/main" id="{7BF36121-B4F6-2447-9F5B-F29B627F3B2A}"/>
                </a:ext>
              </a:extLst>
            </p:cNvPr>
            <p:cNvGrpSpPr/>
            <p:nvPr/>
          </p:nvGrpSpPr>
          <p:grpSpPr>
            <a:xfrm>
              <a:off x="10532370" y="2608265"/>
              <a:ext cx="353678" cy="198344"/>
              <a:chOff x="7493876" y="2774731"/>
              <a:chExt cx="1481958" cy="894622"/>
            </a:xfrm>
          </p:grpSpPr>
          <p:sp>
            <p:nvSpPr>
              <p:cNvPr id="594" name="Freeform 593">
                <a:extLst>
                  <a:ext uri="{FF2B5EF4-FFF2-40B4-BE49-F238E27FC236}">
                    <a16:creationId xmlns:a16="http://schemas.microsoft.com/office/drawing/2014/main" id="{D13949CD-BE6A-5744-98EE-61BE5EE60D49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     </a:t>
                </a:r>
              </a:p>
            </p:txBody>
          </p:sp>
          <p:sp>
            <p:nvSpPr>
              <p:cNvPr id="595" name="Oval 594">
                <a:extLst>
                  <a:ext uri="{FF2B5EF4-FFF2-40B4-BE49-F238E27FC236}">
                    <a16:creationId xmlns:a16="http://schemas.microsoft.com/office/drawing/2014/main" id="{F3651F16-DD17-4D47-9A8D-8EFA601CA85B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</a:t>
                </a:r>
              </a:p>
            </p:txBody>
          </p:sp>
          <p:grpSp>
            <p:nvGrpSpPr>
              <p:cNvPr id="596" name="Group 595">
                <a:extLst>
                  <a:ext uri="{FF2B5EF4-FFF2-40B4-BE49-F238E27FC236}">
                    <a16:creationId xmlns:a16="http://schemas.microsoft.com/office/drawing/2014/main" id="{10CA9012-91B2-A449-8A2E-65BA6061B48F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597" name="Freeform 596">
                  <a:extLst>
                    <a:ext uri="{FF2B5EF4-FFF2-40B4-BE49-F238E27FC236}">
                      <a16:creationId xmlns:a16="http://schemas.microsoft.com/office/drawing/2014/main" id="{964BBEA0-D220-6747-850B-459388ABF255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98" name="Freeform 597">
                  <a:extLst>
                    <a:ext uri="{FF2B5EF4-FFF2-40B4-BE49-F238E27FC236}">
                      <a16:creationId xmlns:a16="http://schemas.microsoft.com/office/drawing/2014/main" id="{ADEC5ED7-ED4C-584D-AB78-AA02A93E9466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99" name="Freeform 598">
                  <a:extLst>
                    <a:ext uri="{FF2B5EF4-FFF2-40B4-BE49-F238E27FC236}">
                      <a16:creationId xmlns:a16="http://schemas.microsoft.com/office/drawing/2014/main" id="{F45598BF-44BC-354D-9020-97A874C585BE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600" name="Freeform 599">
                  <a:extLst>
                    <a:ext uri="{FF2B5EF4-FFF2-40B4-BE49-F238E27FC236}">
                      <a16:creationId xmlns:a16="http://schemas.microsoft.com/office/drawing/2014/main" id="{3A2BDF5D-2CA0-2145-8059-D8F121D4D324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  <p:grpSp>
          <p:nvGrpSpPr>
            <p:cNvPr id="601" name="Group 600">
              <a:extLst>
                <a:ext uri="{FF2B5EF4-FFF2-40B4-BE49-F238E27FC236}">
                  <a16:creationId xmlns:a16="http://schemas.microsoft.com/office/drawing/2014/main" id="{187A607B-CA61-BE46-8032-8E34596E7689}"/>
                </a:ext>
              </a:extLst>
            </p:cNvPr>
            <p:cNvGrpSpPr/>
            <p:nvPr/>
          </p:nvGrpSpPr>
          <p:grpSpPr>
            <a:xfrm>
              <a:off x="10648981" y="2102861"/>
              <a:ext cx="353678" cy="198344"/>
              <a:chOff x="7493876" y="2774731"/>
              <a:chExt cx="1481958" cy="894622"/>
            </a:xfrm>
          </p:grpSpPr>
          <p:sp>
            <p:nvSpPr>
              <p:cNvPr id="602" name="Freeform 601">
                <a:extLst>
                  <a:ext uri="{FF2B5EF4-FFF2-40B4-BE49-F238E27FC236}">
                    <a16:creationId xmlns:a16="http://schemas.microsoft.com/office/drawing/2014/main" id="{EB8C3753-6F83-F64B-9439-656B124AA3BD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     </a:t>
                </a:r>
              </a:p>
            </p:txBody>
          </p:sp>
          <p:sp>
            <p:nvSpPr>
              <p:cNvPr id="603" name="Oval 602">
                <a:extLst>
                  <a:ext uri="{FF2B5EF4-FFF2-40B4-BE49-F238E27FC236}">
                    <a16:creationId xmlns:a16="http://schemas.microsoft.com/office/drawing/2014/main" id="{F476EE06-2893-8D4D-AF54-92697A0FE8A9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</a:t>
                </a:r>
              </a:p>
            </p:txBody>
          </p:sp>
          <p:grpSp>
            <p:nvGrpSpPr>
              <p:cNvPr id="604" name="Group 603">
                <a:extLst>
                  <a:ext uri="{FF2B5EF4-FFF2-40B4-BE49-F238E27FC236}">
                    <a16:creationId xmlns:a16="http://schemas.microsoft.com/office/drawing/2014/main" id="{5DED3EC9-29B0-8D48-BC37-13731DFE683F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605" name="Freeform 604">
                  <a:extLst>
                    <a:ext uri="{FF2B5EF4-FFF2-40B4-BE49-F238E27FC236}">
                      <a16:creationId xmlns:a16="http://schemas.microsoft.com/office/drawing/2014/main" id="{D08D678C-613A-3543-B832-EE51616C6931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606" name="Freeform 605">
                  <a:extLst>
                    <a:ext uri="{FF2B5EF4-FFF2-40B4-BE49-F238E27FC236}">
                      <a16:creationId xmlns:a16="http://schemas.microsoft.com/office/drawing/2014/main" id="{9EB7819C-4684-3347-AA14-421D743ECB94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607" name="Freeform 606">
                  <a:extLst>
                    <a:ext uri="{FF2B5EF4-FFF2-40B4-BE49-F238E27FC236}">
                      <a16:creationId xmlns:a16="http://schemas.microsoft.com/office/drawing/2014/main" id="{F23E654E-4CEA-E346-A508-15310ABC704C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608" name="Freeform 607">
                  <a:extLst>
                    <a:ext uri="{FF2B5EF4-FFF2-40B4-BE49-F238E27FC236}">
                      <a16:creationId xmlns:a16="http://schemas.microsoft.com/office/drawing/2014/main" id="{EF443A10-9F41-BB4D-8E65-E94AEE09BDA7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  <p:grpSp>
          <p:nvGrpSpPr>
            <p:cNvPr id="554" name="Group 553">
              <a:extLst>
                <a:ext uri="{FF2B5EF4-FFF2-40B4-BE49-F238E27FC236}">
                  <a16:creationId xmlns:a16="http://schemas.microsoft.com/office/drawing/2014/main" id="{7CCD8656-0FD3-B844-BC6C-33CE0577598D}"/>
                </a:ext>
              </a:extLst>
            </p:cNvPr>
            <p:cNvGrpSpPr/>
            <p:nvPr/>
          </p:nvGrpSpPr>
          <p:grpSpPr>
            <a:xfrm>
              <a:off x="9103944" y="3951522"/>
              <a:ext cx="367224" cy="240304"/>
              <a:chOff x="7493876" y="2774731"/>
              <a:chExt cx="1481958" cy="894622"/>
            </a:xfrm>
          </p:grpSpPr>
          <p:sp>
            <p:nvSpPr>
              <p:cNvPr id="555" name="Freeform 554">
                <a:extLst>
                  <a:ext uri="{FF2B5EF4-FFF2-40B4-BE49-F238E27FC236}">
                    <a16:creationId xmlns:a16="http://schemas.microsoft.com/office/drawing/2014/main" id="{7CF4B187-63BE-654E-852A-09C69503C97A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     </a:t>
                </a:r>
              </a:p>
            </p:txBody>
          </p:sp>
          <p:sp>
            <p:nvSpPr>
              <p:cNvPr id="556" name="Oval 555">
                <a:extLst>
                  <a:ext uri="{FF2B5EF4-FFF2-40B4-BE49-F238E27FC236}">
                    <a16:creationId xmlns:a16="http://schemas.microsoft.com/office/drawing/2014/main" id="{3B5270E4-3067-1643-B96C-CE5CEE09747A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</a:t>
                </a:r>
              </a:p>
            </p:txBody>
          </p:sp>
          <p:grpSp>
            <p:nvGrpSpPr>
              <p:cNvPr id="557" name="Group 556">
                <a:extLst>
                  <a:ext uri="{FF2B5EF4-FFF2-40B4-BE49-F238E27FC236}">
                    <a16:creationId xmlns:a16="http://schemas.microsoft.com/office/drawing/2014/main" id="{3BECC0F9-CE1F-254B-B04F-1EAA89C59C97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558" name="Freeform 557">
                  <a:extLst>
                    <a:ext uri="{FF2B5EF4-FFF2-40B4-BE49-F238E27FC236}">
                      <a16:creationId xmlns:a16="http://schemas.microsoft.com/office/drawing/2014/main" id="{7C55C6EE-4672-4F4F-A2F8-2821804F5944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59" name="Freeform 558">
                  <a:extLst>
                    <a:ext uri="{FF2B5EF4-FFF2-40B4-BE49-F238E27FC236}">
                      <a16:creationId xmlns:a16="http://schemas.microsoft.com/office/drawing/2014/main" id="{C3B242E2-FAA3-F340-B7F0-35D87BB6BAA8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60" name="Freeform 559">
                  <a:extLst>
                    <a:ext uri="{FF2B5EF4-FFF2-40B4-BE49-F238E27FC236}">
                      <a16:creationId xmlns:a16="http://schemas.microsoft.com/office/drawing/2014/main" id="{87ED7762-177B-454C-AA37-EB518D75B66F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61" name="Freeform 560">
                  <a:extLst>
                    <a:ext uri="{FF2B5EF4-FFF2-40B4-BE49-F238E27FC236}">
                      <a16:creationId xmlns:a16="http://schemas.microsoft.com/office/drawing/2014/main" id="{AD88A8A1-4E2B-154E-845D-5419478A1D2E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  <p:grpSp>
          <p:nvGrpSpPr>
            <p:cNvPr id="585" name="Group 584">
              <a:extLst>
                <a:ext uri="{FF2B5EF4-FFF2-40B4-BE49-F238E27FC236}">
                  <a16:creationId xmlns:a16="http://schemas.microsoft.com/office/drawing/2014/main" id="{1A0C1583-3B4A-E44D-BB19-B20517502EBD}"/>
                </a:ext>
              </a:extLst>
            </p:cNvPr>
            <p:cNvGrpSpPr/>
            <p:nvPr/>
          </p:nvGrpSpPr>
          <p:grpSpPr>
            <a:xfrm>
              <a:off x="9985282" y="2656463"/>
              <a:ext cx="353678" cy="198344"/>
              <a:chOff x="7493876" y="2774731"/>
              <a:chExt cx="1481958" cy="894622"/>
            </a:xfrm>
          </p:grpSpPr>
          <p:sp>
            <p:nvSpPr>
              <p:cNvPr id="586" name="Freeform 585">
                <a:extLst>
                  <a:ext uri="{FF2B5EF4-FFF2-40B4-BE49-F238E27FC236}">
                    <a16:creationId xmlns:a16="http://schemas.microsoft.com/office/drawing/2014/main" id="{196997C3-A7DB-5041-AC08-10F980FB77EC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     </a:t>
                </a:r>
              </a:p>
            </p:txBody>
          </p:sp>
          <p:sp>
            <p:nvSpPr>
              <p:cNvPr id="587" name="Oval 586">
                <a:extLst>
                  <a:ext uri="{FF2B5EF4-FFF2-40B4-BE49-F238E27FC236}">
                    <a16:creationId xmlns:a16="http://schemas.microsoft.com/office/drawing/2014/main" id="{5F84A336-003F-D045-8717-1066774A69EF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</a:t>
                </a:r>
              </a:p>
            </p:txBody>
          </p:sp>
          <p:grpSp>
            <p:nvGrpSpPr>
              <p:cNvPr id="588" name="Group 587">
                <a:extLst>
                  <a:ext uri="{FF2B5EF4-FFF2-40B4-BE49-F238E27FC236}">
                    <a16:creationId xmlns:a16="http://schemas.microsoft.com/office/drawing/2014/main" id="{FF876992-AF96-3545-9CEA-A02174E11510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589" name="Freeform 588">
                  <a:extLst>
                    <a:ext uri="{FF2B5EF4-FFF2-40B4-BE49-F238E27FC236}">
                      <a16:creationId xmlns:a16="http://schemas.microsoft.com/office/drawing/2014/main" id="{668E6E88-4A46-6C47-A59A-CB9D07441C17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90" name="Freeform 589">
                  <a:extLst>
                    <a:ext uri="{FF2B5EF4-FFF2-40B4-BE49-F238E27FC236}">
                      <a16:creationId xmlns:a16="http://schemas.microsoft.com/office/drawing/2014/main" id="{C179B4BA-1D8B-E542-8032-CCB2C08DB973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91" name="Freeform 590">
                  <a:extLst>
                    <a:ext uri="{FF2B5EF4-FFF2-40B4-BE49-F238E27FC236}">
                      <a16:creationId xmlns:a16="http://schemas.microsoft.com/office/drawing/2014/main" id="{DCACB29E-ABE8-BA42-AD55-DAF519C17BE7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92" name="Freeform 591">
                  <a:extLst>
                    <a:ext uri="{FF2B5EF4-FFF2-40B4-BE49-F238E27FC236}">
                      <a16:creationId xmlns:a16="http://schemas.microsoft.com/office/drawing/2014/main" id="{FD35A0ED-997C-6D46-9D96-FA8D43398266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  <p:grpSp>
          <p:nvGrpSpPr>
            <p:cNvPr id="538" name="Group 537">
              <a:extLst>
                <a:ext uri="{FF2B5EF4-FFF2-40B4-BE49-F238E27FC236}">
                  <a16:creationId xmlns:a16="http://schemas.microsoft.com/office/drawing/2014/main" id="{158E5A4C-7065-8643-BDC2-3A235B56FEA4}"/>
                </a:ext>
              </a:extLst>
            </p:cNvPr>
            <p:cNvGrpSpPr/>
            <p:nvPr/>
          </p:nvGrpSpPr>
          <p:grpSpPr>
            <a:xfrm>
              <a:off x="9502294" y="3388930"/>
              <a:ext cx="367224" cy="240304"/>
              <a:chOff x="7493876" y="2774731"/>
              <a:chExt cx="1481958" cy="894622"/>
            </a:xfrm>
          </p:grpSpPr>
          <p:sp>
            <p:nvSpPr>
              <p:cNvPr id="539" name="Freeform 538">
                <a:extLst>
                  <a:ext uri="{FF2B5EF4-FFF2-40B4-BE49-F238E27FC236}">
                    <a16:creationId xmlns:a16="http://schemas.microsoft.com/office/drawing/2014/main" id="{CA8EFAEE-3EA1-2A49-A68E-588F301B6928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     </a:t>
                </a:r>
              </a:p>
            </p:txBody>
          </p:sp>
          <p:sp>
            <p:nvSpPr>
              <p:cNvPr id="540" name="Oval 539">
                <a:extLst>
                  <a:ext uri="{FF2B5EF4-FFF2-40B4-BE49-F238E27FC236}">
                    <a16:creationId xmlns:a16="http://schemas.microsoft.com/office/drawing/2014/main" id="{7A05A3F9-D6B9-D14C-83C8-6C79F0B6B2CC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</a:t>
                </a:r>
              </a:p>
            </p:txBody>
          </p:sp>
          <p:grpSp>
            <p:nvGrpSpPr>
              <p:cNvPr id="541" name="Group 540">
                <a:extLst>
                  <a:ext uri="{FF2B5EF4-FFF2-40B4-BE49-F238E27FC236}">
                    <a16:creationId xmlns:a16="http://schemas.microsoft.com/office/drawing/2014/main" id="{8AAC1FAD-B7BA-744A-8599-5670C6B0E776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542" name="Freeform 541">
                  <a:extLst>
                    <a:ext uri="{FF2B5EF4-FFF2-40B4-BE49-F238E27FC236}">
                      <a16:creationId xmlns:a16="http://schemas.microsoft.com/office/drawing/2014/main" id="{A016DA82-50DC-224C-84FF-C492EDE01BC1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43" name="Freeform 542">
                  <a:extLst>
                    <a:ext uri="{FF2B5EF4-FFF2-40B4-BE49-F238E27FC236}">
                      <a16:creationId xmlns:a16="http://schemas.microsoft.com/office/drawing/2014/main" id="{3D2D51D6-0AC0-9D43-A55C-E94B7DCA77F2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44" name="Freeform 543">
                  <a:extLst>
                    <a:ext uri="{FF2B5EF4-FFF2-40B4-BE49-F238E27FC236}">
                      <a16:creationId xmlns:a16="http://schemas.microsoft.com/office/drawing/2014/main" id="{76C27F31-4CE4-1242-9801-166D4F66B5E7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45" name="Freeform 544">
                  <a:extLst>
                    <a:ext uri="{FF2B5EF4-FFF2-40B4-BE49-F238E27FC236}">
                      <a16:creationId xmlns:a16="http://schemas.microsoft.com/office/drawing/2014/main" id="{9BC7E87F-2555-8D4C-80CB-0E2F5F4BB0F9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  <p:grpSp>
          <p:nvGrpSpPr>
            <p:cNvPr id="546" name="Group 545">
              <a:extLst>
                <a:ext uri="{FF2B5EF4-FFF2-40B4-BE49-F238E27FC236}">
                  <a16:creationId xmlns:a16="http://schemas.microsoft.com/office/drawing/2014/main" id="{4DAC2AB4-F1E4-D740-A4AF-07EE55303854}"/>
                </a:ext>
              </a:extLst>
            </p:cNvPr>
            <p:cNvGrpSpPr/>
            <p:nvPr/>
          </p:nvGrpSpPr>
          <p:grpSpPr>
            <a:xfrm>
              <a:off x="9606710" y="3994661"/>
              <a:ext cx="367224" cy="240304"/>
              <a:chOff x="7493876" y="2774731"/>
              <a:chExt cx="1481958" cy="894622"/>
            </a:xfrm>
          </p:grpSpPr>
          <p:sp>
            <p:nvSpPr>
              <p:cNvPr id="547" name="Freeform 546">
                <a:extLst>
                  <a:ext uri="{FF2B5EF4-FFF2-40B4-BE49-F238E27FC236}">
                    <a16:creationId xmlns:a16="http://schemas.microsoft.com/office/drawing/2014/main" id="{23E59006-14B9-C64E-A05E-0BD7C00C4A6F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     </a:t>
                </a:r>
              </a:p>
            </p:txBody>
          </p:sp>
          <p:sp>
            <p:nvSpPr>
              <p:cNvPr id="548" name="Oval 547">
                <a:extLst>
                  <a:ext uri="{FF2B5EF4-FFF2-40B4-BE49-F238E27FC236}">
                    <a16:creationId xmlns:a16="http://schemas.microsoft.com/office/drawing/2014/main" id="{2AD17789-C54D-4948-95E6-741F42B1FB2E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</a:t>
                </a:r>
              </a:p>
            </p:txBody>
          </p:sp>
          <p:grpSp>
            <p:nvGrpSpPr>
              <p:cNvPr id="549" name="Group 548">
                <a:extLst>
                  <a:ext uri="{FF2B5EF4-FFF2-40B4-BE49-F238E27FC236}">
                    <a16:creationId xmlns:a16="http://schemas.microsoft.com/office/drawing/2014/main" id="{278D7FE0-D307-E941-967D-E4145732CEEA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550" name="Freeform 549">
                  <a:extLst>
                    <a:ext uri="{FF2B5EF4-FFF2-40B4-BE49-F238E27FC236}">
                      <a16:creationId xmlns:a16="http://schemas.microsoft.com/office/drawing/2014/main" id="{1ADC6420-4AC2-F544-B940-D0A18615CA50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51" name="Freeform 550">
                  <a:extLst>
                    <a:ext uri="{FF2B5EF4-FFF2-40B4-BE49-F238E27FC236}">
                      <a16:creationId xmlns:a16="http://schemas.microsoft.com/office/drawing/2014/main" id="{223E40C5-E2E3-3B42-A86A-26D2D130B735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52" name="Freeform 551">
                  <a:extLst>
                    <a:ext uri="{FF2B5EF4-FFF2-40B4-BE49-F238E27FC236}">
                      <a16:creationId xmlns:a16="http://schemas.microsoft.com/office/drawing/2014/main" id="{C6AA2152-8609-214A-AE62-E7DFD1A9E725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53" name="Freeform 552">
                  <a:extLst>
                    <a:ext uri="{FF2B5EF4-FFF2-40B4-BE49-F238E27FC236}">
                      <a16:creationId xmlns:a16="http://schemas.microsoft.com/office/drawing/2014/main" id="{7CB5E54A-6719-9747-80B7-8D19331BE786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  <p:grpSp>
          <p:nvGrpSpPr>
            <p:cNvPr id="623" name="Group 622">
              <a:extLst>
                <a:ext uri="{FF2B5EF4-FFF2-40B4-BE49-F238E27FC236}">
                  <a16:creationId xmlns:a16="http://schemas.microsoft.com/office/drawing/2014/main" id="{EA34A94C-D92D-084C-BFEA-F4C8DF0AD275}"/>
                </a:ext>
              </a:extLst>
            </p:cNvPr>
            <p:cNvGrpSpPr/>
            <p:nvPr/>
          </p:nvGrpSpPr>
          <p:grpSpPr>
            <a:xfrm>
              <a:off x="10380415" y="3987223"/>
              <a:ext cx="353678" cy="198344"/>
              <a:chOff x="7493876" y="2774731"/>
              <a:chExt cx="1481958" cy="894622"/>
            </a:xfrm>
          </p:grpSpPr>
          <p:sp>
            <p:nvSpPr>
              <p:cNvPr id="624" name="Freeform 623">
                <a:extLst>
                  <a:ext uri="{FF2B5EF4-FFF2-40B4-BE49-F238E27FC236}">
                    <a16:creationId xmlns:a16="http://schemas.microsoft.com/office/drawing/2014/main" id="{E1E1C6E8-4D60-7F43-BB0E-6D883F10D4A6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     </a:t>
                </a:r>
              </a:p>
            </p:txBody>
          </p:sp>
          <p:sp>
            <p:nvSpPr>
              <p:cNvPr id="625" name="Oval 624">
                <a:extLst>
                  <a:ext uri="{FF2B5EF4-FFF2-40B4-BE49-F238E27FC236}">
                    <a16:creationId xmlns:a16="http://schemas.microsoft.com/office/drawing/2014/main" id="{50975E36-0C2A-6844-A407-23F033DB4BD2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</a:t>
                </a:r>
              </a:p>
            </p:txBody>
          </p:sp>
          <p:grpSp>
            <p:nvGrpSpPr>
              <p:cNvPr id="626" name="Group 625">
                <a:extLst>
                  <a:ext uri="{FF2B5EF4-FFF2-40B4-BE49-F238E27FC236}">
                    <a16:creationId xmlns:a16="http://schemas.microsoft.com/office/drawing/2014/main" id="{3F7EBA29-30EF-C741-94EE-735398C6CFA2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627" name="Freeform 626">
                  <a:extLst>
                    <a:ext uri="{FF2B5EF4-FFF2-40B4-BE49-F238E27FC236}">
                      <a16:creationId xmlns:a16="http://schemas.microsoft.com/office/drawing/2014/main" id="{B3AD45B5-1F4B-FF4A-843D-9D0629392670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628" name="Freeform 627">
                  <a:extLst>
                    <a:ext uri="{FF2B5EF4-FFF2-40B4-BE49-F238E27FC236}">
                      <a16:creationId xmlns:a16="http://schemas.microsoft.com/office/drawing/2014/main" id="{A6F160FF-CBBD-9147-8D0B-92A36BEBF8A3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629" name="Freeform 628">
                  <a:extLst>
                    <a:ext uri="{FF2B5EF4-FFF2-40B4-BE49-F238E27FC236}">
                      <a16:creationId xmlns:a16="http://schemas.microsoft.com/office/drawing/2014/main" id="{421F3589-EC70-074A-903F-D618ED6F7896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630" name="Freeform 629">
                  <a:extLst>
                    <a:ext uri="{FF2B5EF4-FFF2-40B4-BE49-F238E27FC236}">
                      <a16:creationId xmlns:a16="http://schemas.microsoft.com/office/drawing/2014/main" id="{CEC8DEB8-8E24-2948-9AF6-0F3EF908CD4E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  <p:grpSp>
          <p:nvGrpSpPr>
            <p:cNvPr id="463" name="Group 462">
              <a:extLst>
                <a:ext uri="{FF2B5EF4-FFF2-40B4-BE49-F238E27FC236}">
                  <a16:creationId xmlns:a16="http://schemas.microsoft.com/office/drawing/2014/main" id="{A8C4B740-B92E-8942-8EF4-347710C32F2C}"/>
                </a:ext>
              </a:extLst>
            </p:cNvPr>
            <p:cNvGrpSpPr/>
            <p:nvPr/>
          </p:nvGrpSpPr>
          <p:grpSpPr>
            <a:xfrm>
              <a:off x="9253049" y="4770584"/>
              <a:ext cx="393760" cy="218578"/>
              <a:chOff x="7493876" y="2774731"/>
              <a:chExt cx="1481958" cy="894622"/>
            </a:xfrm>
          </p:grpSpPr>
          <p:sp>
            <p:nvSpPr>
              <p:cNvPr id="464" name="Freeform 463">
                <a:extLst>
                  <a:ext uri="{FF2B5EF4-FFF2-40B4-BE49-F238E27FC236}">
                    <a16:creationId xmlns:a16="http://schemas.microsoft.com/office/drawing/2014/main" id="{71A9C1C2-E4A0-D74C-8C05-2AD307E7B3ED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     </a:t>
                </a:r>
              </a:p>
            </p:txBody>
          </p:sp>
          <p:sp>
            <p:nvSpPr>
              <p:cNvPr id="465" name="Oval 464">
                <a:extLst>
                  <a:ext uri="{FF2B5EF4-FFF2-40B4-BE49-F238E27FC236}">
                    <a16:creationId xmlns:a16="http://schemas.microsoft.com/office/drawing/2014/main" id="{0F366A03-D9E7-9F45-99D3-1CAC10EE2C74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</a:t>
                </a:r>
              </a:p>
            </p:txBody>
          </p:sp>
          <p:grpSp>
            <p:nvGrpSpPr>
              <p:cNvPr id="466" name="Group 465">
                <a:extLst>
                  <a:ext uri="{FF2B5EF4-FFF2-40B4-BE49-F238E27FC236}">
                    <a16:creationId xmlns:a16="http://schemas.microsoft.com/office/drawing/2014/main" id="{10CB8A50-A713-2549-9F44-B792D2C30CA4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467" name="Freeform 466">
                  <a:extLst>
                    <a:ext uri="{FF2B5EF4-FFF2-40B4-BE49-F238E27FC236}">
                      <a16:creationId xmlns:a16="http://schemas.microsoft.com/office/drawing/2014/main" id="{DC4E3153-8354-1145-82FC-C287EF5FE6C3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68" name="Freeform 467">
                  <a:extLst>
                    <a:ext uri="{FF2B5EF4-FFF2-40B4-BE49-F238E27FC236}">
                      <a16:creationId xmlns:a16="http://schemas.microsoft.com/office/drawing/2014/main" id="{99B3C81B-87BA-1A4F-BCAD-DF0EF9C582C1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69" name="Freeform 468">
                  <a:extLst>
                    <a:ext uri="{FF2B5EF4-FFF2-40B4-BE49-F238E27FC236}">
                      <a16:creationId xmlns:a16="http://schemas.microsoft.com/office/drawing/2014/main" id="{DEEA64E4-A29A-E742-B32E-C111E6BF4225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70" name="Freeform 469">
                  <a:extLst>
                    <a:ext uri="{FF2B5EF4-FFF2-40B4-BE49-F238E27FC236}">
                      <a16:creationId xmlns:a16="http://schemas.microsoft.com/office/drawing/2014/main" id="{43676372-2E7B-9445-80AD-B31686FE67E6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  <p:grpSp>
          <p:nvGrpSpPr>
            <p:cNvPr id="447" name="Group 446">
              <a:extLst>
                <a:ext uri="{FF2B5EF4-FFF2-40B4-BE49-F238E27FC236}">
                  <a16:creationId xmlns:a16="http://schemas.microsoft.com/office/drawing/2014/main" id="{314E0C43-2359-9440-BEF9-9E1924BED605}"/>
                </a:ext>
              </a:extLst>
            </p:cNvPr>
            <p:cNvGrpSpPr/>
            <p:nvPr/>
          </p:nvGrpSpPr>
          <p:grpSpPr>
            <a:xfrm>
              <a:off x="10931138" y="4364023"/>
              <a:ext cx="228295" cy="120400"/>
              <a:chOff x="7493876" y="2774731"/>
              <a:chExt cx="1481958" cy="894622"/>
            </a:xfrm>
          </p:grpSpPr>
          <p:sp>
            <p:nvSpPr>
              <p:cNvPr id="448" name="Freeform 447">
                <a:extLst>
                  <a:ext uri="{FF2B5EF4-FFF2-40B4-BE49-F238E27FC236}">
                    <a16:creationId xmlns:a16="http://schemas.microsoft.com/office/drawing/2014/main" id="{9737FFD7-2DCB-A148-A405-977351501C2B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     </a:t>
                </a:r>
              </a:p>
            </p:txBody>
          </p:sp>
          <p:sp>
            <p:nvSpPr>
              <p:cNvPr id="449" name="Oval 448">
                <a:extLst>
                  <a:ext uri="{FF2B5EF4-FFF2-40B4-BE49-F238E27FC236}">
                    <a16:creationId xmlns:a16="http://schemas.microsoft.com/office/drawing/2014/main" id="{9739DB09-38E5-A347-93BF-13C80AD84539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</a:t>
                </a:r>
              </a:p>
            </p:txBody>
          </p:sp>
          <p:grpSp>
            <p:nvGrpSpPr>
              <p:cNvPr id="450" name="Group 449">
                <a:extLst>
                  <a:ext uri="{FF2B5EF4-FFF2-40B4-BE49-F238E27FC236}">
                    <a16:creationId xmlns:a16="http://schemas.microsoft.com/office/drawing/2014/main" id="{04079280-378E-384D-9681-BF41B82BF6CB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451" name="Freeform 450">
                  <a:extLst>
                    <a:ext uri="{FF2B5EF4-FFF2-40B4-BE49-F238E27FC236}">
                      <a16:creationId xmlns:a16="http://schemas.microsoft.com/office/drawing/2014/main" id="{914AA044-3657-1448-A5E9-2F003DC03F6B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52" name="Freeform 451">
                  <a:extLst>
                    <a:ext uri="{FF2B5EF4-FFF2-40B4-BE49-F238E27FC236}">
                      <a16:creationId xmlns:a16="http://schemas.microsoft.com/office/drawing/2014/main" id="{29FDF0B8-7E9A-1F4D-8C99-CE1C68A1345F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53" name="Freeform 452">
                  <a:extLst>
                    <a:ext uri="{FF2B5EF4-FFF2-40B4-BE49-F238E27FC236}">
                      <a16:creationId xmlns:a16="http://schemas.microsoft.com/office/drawing/2014/main" id="{49A96193-2E73-4C43-843C-2C8C4DCEE478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54" name="Freeform 453">
                  <a:extLst>
                    <a:ext uri="{FF2B5EF4-FFF2-40B4-BE49-F238E27FC236}">
                      <a16:creationId xmlns:a16="http://schemas.microsoft.com/office/drawing/2014/main" id="{F5358318-953E-E249-9021-E0B5DF66E3B3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</p:grpSp>
      <p:sp>
        <p:nvSpPr>
          <p:cNvPr id="3" name="Freeform 2">
            <a:extLst>
              <a:ext uri="{FF2B5EF4-FFF2-40B4-BE49-F238E27FC236}">
                <a16:creationId xmlns:a16="http://schemas.microsoft.com/office/drawing/2014/main" id="{C27B58DA-1AEB-4740-B294-405BA04A628A}"/>
              </a:ext>
            </a:extLst>
          </p:cNvPr>
          <p:cNvSpPr/>
          <p:nvPr/>
        </p:nvSpPr>
        <p:spPr>
          <a:xfrm>
            <a:off x="4527110" y="1052736"/>
            <a:ext cx="4744850" cy="3920135"/>
          </a:xfrm>
          <a:custGeom>
            <a:avLst/>
            <a:gdLst>
              <a:gd name="connsiteX0" fmla="*/ 2112364 w 4107620"/>
              <a:gd name="connsiteY0" fmla="*/ 1261685 h 4330718"/>
              <a:gd name="connsiteX1" fmla="*/ 1712971 w 4107620"/>
              <a:gd name="connsiteY1" fmla="*/ 1293216 h 4330718"/>
              <a:gd name="connsiteX2" fmla="*/ 1387150 w 4107620"/>
              <a:gd name="connsiteY2" fmla="*/ 904333 h 4330718"/>
              <a:gd name="connsiteX3" fmla="*/ 1134902 w 4107620"/>
              <a:gd name="connsiteY3" fmla="*/ 568002 h 4330718"/>
              <a:gd name="connsiteX4" fmla="*/ 840612 w 4107620"/>
              <a:gd name="connsiteY4" fmla="*/ 851781 h 4330718"/>
              <a:gd name="connsiteX5" fmla="*/ 703978 w 4107620"/>
              <a:gd name="connsiteY5" fmla="*/ 1356278 h 4330718"/>
              <a:gd name="connsiteX6" fmla="*/ 1240006 w 4107620"/>
              <a:gd name="connsiteY6" fmla="*/ 1955368 h 4330718"/>
              <a:gd name="connsiteX7" fmla="*/ 1303068 w 4107620"/>
              <a:gd name="connsiteY7" fmla="*/ 2375781 h 4330718"/>
              <a:gd name="connsiteX8" fmla="*/ 220502 w 4107620"/>
              <a:gd name="connsiteY8" fmla="*/ 2302209 h 4330718"/>
              <a:gd name="connsiteX9" fmla="*/ 83868 w 4107620"/>
              <a:gd name="connsiteY9" fmla="*/ 2943340 h 4330718"/>
              <a:gd name="connsiteX10" fmla="*/ 1218985 w 4107620"/>
              <a:gd name="connsiteY10" fmla="*/ 3258650 h 4330718"/>
              <a:gd name="connsiteX11" fmla="*/ 1124392 w 4107620"/>
              <a:gd name="connsiteY11" fmla="*/ 3647533 h 4330718"/>
              <a:gd name="connsiteX12" fmla="*/ 924695 w 4107620"/>
              <a:gd name="connsiteY12" fmla="*/ 3763147 h 4330718"/>
              <a:gd name="connsiteX13" fmla="*/ 1324088 w 4107620"/>
              <a:gd name="connsiteY13" fmla="*/ 3962843 h 4330718"/>
              <a:gd name="connsiteX14" fmla="*/ 1576337 w 4107620"/>
              <a:gd name="connsiteY14" fmla="*/ 3899781 h 4330718"/>
              <a:gd name="connsiteX15" fmla="*/ 1818075 w 4107620"/>
              <a:gd name="connsiteY15" fmla="*/ 4036416 h 4330718"/>
              <a:gd name="connsiteX16" fmla="*/ 1996750 w 4107620"/>
              <a:gd name="connsiteY16" fmla="*/ 4299174 h 4330718"/>
              <a:gd name="connsiteX17" fmla="*/ 2448695 w 4107620"/>
              <a:gd name="connsiteY17" fmla="*/ 4299174 h 4330718"/>
              <a:gd name="connsiteX18" fmla="*/ 2764006 w 4107620"/>
              <a:gd name="connsiteY18" fmla="*/ 4057436 h 4330718"/>
              <a:gd name="connsiteX19" fmla="*/ 2995233 w 4107620"/>
              <a:gd name="connsiteY19" fmla="*/ 4025905 h 4330718"/>
              <a:gd name="connsiteX20" fmla="*/ 3016254 w 4107620"/>
              <a:gd name="connsiteY20" fmla="*/ 3731616 h 4330718"/>
              <a:gd name="connsiteX21" fmla="*/ 3194930 w 4107620"/>
              <a:gd name="connsiteY21" fmla="*/ 3300692 h 4330718"/>
              <a:gd name="connsiteX22" fmla="*/ 3972695 w 4107620"/>
              <a:gd name="connsiteY22" fmla="*/ 3122016 h 4330718"/>
              <a:gd name="connsiteX23" fmla="*/ 3909633 w 4107620"/>
              <a:gd name="connsiteY23" fmla="*/ 1818733 h 4330718"/>
              <a:gd name="connsiteX24" fmla="*/ 4046268 w 4107620"/>
              <a:gd name="connsiteY24" fmla="*/ 904333 h 4330718"/>
              <a:gd name="connsiteX25" fmla="*/ 3962185 w 4107620"/>
              <a:gd name="connsiteY25" fmla="*/ 147588 h 4330718"/>
              <a:gd name="connsiteX26" fmla="*/ 2480226 w 4107620"/>
              <a:gd name="connsiteY26" fmla="*/ 63505 h 4330718"/>
              <a:gd name="connsiteX27" fmla="*/ 2133385 w 4107620"/>
              <a:gd name="connsiteY27" fmla="*/ 872802 h 4330718"/>
              <a:gd name="connsiteX28" fmla="*/ 2238488 w 4107620"/>
              <a:gd name="connsiteY28" fmla="*/ 1230154 h 4330718"/>
              <a:gd name="connsiteX29" fmla="*/ 2112364 w 4107620"/>
              <a:gd name="connsiteY29" fmla="*/ 1261685 h 4330718"/>
              <a:gd name="connsiteX0" fmla="*/ 1996750 w 4107620"/>
              <a:gd name="connsiteY0" fmla="*/ 1366789 h 4330718"/>
              <a:gd name="connsiteX1" fmla="*/ 1712971 w 4107620"/>
              <a:gd name="connsiteY1" fmla="*/ 1293216 h 4330718"/>
              <a:gd name="connsiteX2" fmla="*/ 1387150 w 4107620"/>
              <a:gd name="connsiteY2" fmla="*/ 904333 h 4330718"/>
              <a:gd name="connsiteX3" fmla="*/ 1134902 w 4107620"/>
              <a:gd name="connsiteY3" fmla="*/ 568002 h 4330718"/>
              <a:gd name="connsiteX4" fmla="*/ 840612 w 4107620"/>
              <a:gd name="connsiteY4" fmla="*/ 851781 h 4330718"/>
              <a:gd name="connsiteX5" fmla="*/ 703978 w 4107620"/>
              <a:gd name="connsiteY5" fmla="*/ 1356278 h 4330718"/>
              <a:gd name="connsiteX6" fmla="*/ 1240006 w 4107620"/>
              <a:gd name="connsiteY6" fmla="*/ 1955368 h 4330718"/>
              <a:gd name="connsiteX7" fmla="*/ 1303068 w 4107620"/>
              <a:gd name="connsiteY7" fmla="*/ 2375781 h 4330718"/>
              <a:gd name="connsiteX8" fmla="*/ 220502 w 4107620"/>
              <a:gd name="connsiteY8" fmla="*/ 2302209 h 4330718"/>
              <a:gd name="connsiteX9" fmla="*/ 83868 w 4107620"/>
              <a:gd name="connsiteY9" fmla="*/ 2943340 h 4330718"/>
              <a:gd name="connsiteX10" fmla="*/ 1218985 w 4107620"/>
              <a:gd name="connsiteY10" fmla="*/ 3258650 h 4330718"/>
              <a:gd name="connsiteX11" fmla="*/ 1124392 w 4107620"/>
              <a:gd name="connsiteY11" fmla="*/ 3647533 h 4330718"/>
              <a:gd name="connsiteX12" fmla="*/ 924695 w 4107620"/>
              <a:gd name="connsiteY12" fmla="*/ 3763147 h 4330718"/>
              <a:gd name="connsiteX13" fmla="*/ 1324088 w 4107620"/>
              <a:gd name="connsiteY13" fmla="*/ 3962843 h 4330718"/>
              <a:gd name="connsiteX14" fmla="*/ 1576337 w 4107620"/>
              <a:gd name="connsiteY14" fmla="*/ 3899781 h 4330718"/>
              <a:gd name="connsiteX15" fmla="*/ 1818075 w 4107620"/>
              <a:gd name="connsiteY15" fmla="*/ 4036416 h 4330718"/>
              <a:gd name="connsiteX16" fmla="*/ 1996750 w 4107620"/>
              <a:gd name="connsiteY16" fmla="*/ 4299174 h 4330718"/>
              <a:gd name="connsiteX17" fmla="*/ 2448695 w 4107620"/>
              <a:gd name="connsiteY17" fmla="*/ 4299174 h 4330718"/>
              <a:gd name="connsiteX18" fmla="*/ 2764006 w 4107620"/>
              <a:gd name="connsiteY18" fmla="*/ 4057436 h 4330718"/>
              <a:gd name="connsiteX19" fmla="*/ 2995233 w 4107620"/>
              <a:gd name="connsiteY19" fmla="*/ 4025905 h 4330718"/>
              <a:gd name="connsiteX20" fmla="*/ 3016254 w 4107620"/>
              <a:gd name="connsiteY20" fmla="*/ 3731616 h 4330718"/>
              <a:gd name="connsiteX21" fmla="*/ 3194930 w 4107620"/>
              <a:gd name="connsiteY21" fmla="*/ 3300692 h 4330718"/>
              <a:gd name="connsiteX22" fmla="*/ 3972695 w 4107620"/>
              <a:gd name="connsiteY22" fmla="*/ 3122016 h 4330718"/>
              <a:gd name="connsiteX23" fmla="*/ 3909633 w 4107620"/>
              <a:gd name="connsiteY23" fmla="*/ 1818733 h 4330718"/>
              <a:gd name="connsiteX24" fmla="*/ 4046268 w 4107620"/>
              <a:gd name="connsiteY24" fmla="*/ 904333 h 4330718"/>
              <a:gd name="connsiteX25" fmla="*/ 3962185 w 4107620"/>
              <a:gd name="connsiteY25" fmla="*/ 147588 h 4330718"/>
              <a:gd name="connsiteX26" fmla="*/ 2480226 w 4107620"/>
              <a:gd name="connsiteY26" fmla="*/ 63505 h 4330718"/>
              <a:gd name="connsiteX27" fmla="*/ 2133385 w 4107620"/>
              <a:gd name="connsiteY27" fmla="*/ 872802 h 4330718"/>
              <a:gd name="connsiteX28" fmla="*/ 2238488 w 4107620"/>
              <a:gd name="connsiteY28" fmla="*/ 1230154 h 4330718"/>
              <a:gd name="connsiteX29" fmla="*/ 1996750 w 4107620"/>
              <a:gd name="connsiteY29" fmla="*/ 1366789 h 4330718"/>
              <a:gd name="connsiteX0" fmla="*/ 1996750 w 4107620"/>
              <a:gd name="connsiteY0" fmla="*/ 1339069 h 4302998"/>
              <a:gd name="connsiteX1" fmla="*/ 1712971 w 4107620"/>
              <a:gd name="connsiteY1" fmla="*/ 1265496 h 4302998"/>
              <a:gd name="connsiteX2" fmla="*/ 1387150 w 4107620"/>
              <a:gd name="connsiteY2" fmla="*/ 876613 h 4302998"/>
              <a:gd name="connsiteX3" fmla="*/ 1134902 w 4107620"/>
              <a:gd name="connsiteY3" fmla="*/ 540282 h 4302998"/>
              <a:gd name="connsiteX4" fmla="*/ 840612 w 4107620"/>
              <a:gd name="connsiteY4" fmla="*/ 824061 h 4302998"/>
              <a:gd name="connsiteX5" fmla="*/ 703978 w 4107620"/>
              <a:gd name="connsiteY5" fmla="*/ 1328558 h 4302998"/>
              <a:gd name="connsiteX6" fmla="*/ 1240006 w 4107620"/>
              <a:gd name="connsiteY6" fmla="*/ 1927648 h 4302998"/>
              <a:gd name="connsiteX7" fmla="*/ 1303068 w 4107620"/>
              <a:gd name="connsiteY7" fmla="*/ 2348061 h 4302998"/>
              <a:gd name="connsiteX8" fmla="*/ 220502 w 4107620"/>
              <a:gd name="connsiteY8" fmla="*/ 2274489 h 4302998"/>
              <a:gd name="connsiteX9" fmla="*/ 83868 w 4107620"/>
              <a:gd name="connsiteY9" fmla="*/ 2915620 h 4302998"/>
              <a:gd name="connsiteX10" fmla="*/ 1218985 w 4107620"/>
              <a:gd name="connsiteY10" fmla="*/ 3230930 h 4302998"/>
              <a:gd name="connsiteX11" fmla="*/ 1124392 w 4107620"/>
              <a:gd name="connsiteY11" fmla="*/ 3619813 h 4302998"/>
              <a:gd name="connsiteX12" fmla="*/ 924695 w 4107620"/>
              <a:gd name="connsiteY12" fmla="*/ 3735427 h 4302998"/>
              <a:gd name="connsiteX13" fmla="*/ 1324088 w 4107620"/>
              <a:gd name="connsiteY13" fmla="*/ 3935123 h 4302998"/>
              <a:gd name="connsiteX14" fmla="*/ 1576337 w 4107620"/>
              <a:gd name="connsiteY14" fmla="*/ 3872061 h 4302998"/>
              <a:gd name="connsiteX15" fmla="*/ 1818075 w 4107620"/>
              <a:gd name="connsiteY15" fmla="*/ 4008696 h 4302998"/>
              <a:gd name="connsiteX16" fmla="*/ 1996750 w 4107620"/>
              <a:gd name="connsiteY16" fmla="*/ 4271454 h 4302998"/>
              <a:gd name="connsiteX17" fmla="*/ 2448695 w 4107620"/>
              <a:gd name="connsiteY17" fmla="*/ 4271454 h 4302998"/>
              <a:gd name="connsiteX18" fmla="*/ 2764006 w 4107620"/>
              <a:gd name="connsiteY18" fmla="*/ 4029716 h 4302998"/>
              <a:gd name="connsiteX19" fmla="*/ 2995233 w 4107620"/>
              <a:gd name="connsiteY19" fmla="*/ 3998185 h 4302998"/>
              <a:gd name="connsiteX20" fmla="*/ 3016254 w 4107620"/>
              <a:gd name="connsiteY20" fmla="*/ 3703896 h 4302998"/>
              <a:gd name="connsiteX21" fmla="*/ 3194930 w 4107620"/>
              <a:gd name="connsiteY21" fmla="*/ 3272972 h 4302998"/>
              <a:gd name="connsiteX22" fmla="*/ 3972695 w 4107620"/>
              <a:gd name="connsiteY22" fmla="*/ 3094296 h 4302998"/>
              <a:gd name="connsiteX23" fmla="*/ 3909633 w 4107620"/>
              <a:gd name="connsiteY23" fmla="*/ 1791013 h 4302998"/>
              <a:gd name="connsiteX24" fmla="*/ 4046268 w 4107620"/>
              <a:gd name="connsiteY24" fmla="*/ 876613 h 4302998"/>
              <a:gd name="connsiteX25" fmla="*/ 3962185 w 4107620"/>
              <a:gd name="connsiteY25" fmla="*/ 119868 h 4302998"/>
              <a:gd name="connsiteX26" fmla="*/ 2480226 w 4107620"/>
              <a:gd name="connsiteY26" fmla="*/ 35785 h 4302998"/>
              <a:gd name="connsiteX27" fmla="*/ 2185936 w 4107620"/>
              <a:gd name="connsiteY27" fmla="*/ 466709 h 4302998"/>
              <a:gd name="connsiteX28" fmla="*/ 2238488 w 4107620"/>
              <a:gd name="connsiteY28" fmla="*/ 1202434 h 4302998"/>
              <a:gd name="connsiteX29" fmla="*/ 1996750 w 4107620"/>
              <a:gd name="connsiteY29" fmla="*/ 1339069 h 4302998"/>
              <a:gd name="connsiteX0" fmla="*/ 1996750 w 4107620"/>
              <a:gd name="connsiteY0" fmla="*/ 1339069 h 4302998"/>
              <a:gd name="connsiteX1" fmla="*/ 1712971 w 4107620"/>
              <a:gd name="connsiteY1" fmla="*/ 1265496 h 4302998"/>
              <a:gd name="connsiteX2" fmla="*/ 1387150 w 4107620"/>
              <a:gd name="connsiteY2" fmla="*/ 876613 h 4302998"/>
              <a:gd name="connsiteX3" fmla="*/ 1134902 w 4107620"/>
              <a:gd name="connsiteY3" fmla="*/ 540282 h 4302998"/>
              <a:gd name="connsiteX4" fmla="*/ 840612 w 4107620"/>
              <a:gd name="connsiteY4" fmla="*/ 824061 h 4302998"/>
              <a:gd name="connsiteX5" fmla="*/ 703978 w 4107620"/>
              <a:gd name="connsiteY5" fmla="*/ 1328558 h 4302998"/>
              <a:gd name="connsiteX6" fmla="*/ 1240006 w 4107620"/>
              <a:gd name="connsiteY6" fmla="*/ 1927648 h 4302998"/>
              <a:gd name="connsiteX7" fmla="*/ 1303068 w 4107620"/>
              <a:gd name="connsiteY7" fmla="*/ 2348061 h 4302998"/>
              <a:gd name="connsiteX8" fmla="*/ 220502 w 4107620"/>
              <a:gd name="connsiteY8" fmla="*/ 2274489 h 4302998"/>
              <a:gd name="connsiteX9" fmla="*/ 83868 w 4107620"/>
              <a:gd name="connsiteY9" fmla="*/ 2915620 h 4302998"/>
              <a:gd name="connsiteX10" fmla="*/ 1218985 w 4107620"/>
              <a:gd name="connsiteY10" fmla="*/ 3230930 h 4302998"/>
              <a:gd name="connsiteX11" fmla="*/ 1124392 w 4107620"/>
              <a:gd name="connsiteY11" fmla="*/ 3619813 h 4302998"/>
              <a:gd name="connsiteX12" fmla="*/ 924695 w 4107620"/>
              <a:gd name="connsiteY12" fmla="*/ 3735427 h 4302998"/>
              <a:gd name="connsiteX13" fmla="*/ 1324088 w 4107620"/>
              <a:gd name="connsiteY13" fmla="*/ 3935123 h 4302998"/>
              <a:gd name="connsiteX14" fmla="*/ 1576337 w 4107620"/>
              <a:gd name="connsiteY14" fmla="*/ 3872061 h 4302998"/>
              <a:gd name="connsiteX15" fmla="*/ 1818075 w 4107620"/>
              <a:gd name="connsiteY15" fmla="*/ 4008696 h 4302998"/>
              <a:gd name="connsiteX16" fmla="*/ 1996750 w 4107620"/>
              <a:gd name="connsiteY16" fmla="*/ 4271454 h 4302998"/>
              <a:gd name="connsiteX17" fmla="*/ 2448695 w 4107620"/>
              <a:gd name="connsiteY17" fmla="*/ 4271454 h 4302998"/>
              <a:gd name="connsiteX18" fmla="*/ 2764006 w 4107620"/>
              <a:gd name="connsiteY18" fmla="*/ 4029716 h 4302998"/>
              <a:gd name="connsiteX19" fmla="*/ 2995233 w 4107620"/>
              <a:gd name="connsiteY19" fmla="*/ 3998185 h 4302998"/>
              <a:gd name="connsiteX20" fmla="*/ 3016254 w 4107620"/>
              <a:gd name="connsiteY20" fmla="*/ 3703896 h 4302998"/>
              <a:gd name="connsiteX21" fmla="*/ 3194930 w 4107620"/>
              <a:gd name="connsiteY21" fmla="*/ 3272972 h 4302998"/>
              <a:gd name="connsiteX22" fmla="*/ 3972695 w 4107620"/>
              <a:gd name="connsiteY22" fmla="*/ 3094296 h 4302998"/>
              <a:gd name="connsiteX23" fmla="*/ 3909633 w 4107620"/>
              <a:gd name="connsiteY23" fmla="*/ 1791013 h 4302998"/>
              <a:gd name="connsiteX24" fmla="*/ 4046268 w 4107620"/>
              <a:gd name="connsiteY24" fmla="*/ 876613 h 4302998"/>
              <a:gd name="connsiteX25" fmla="*/ 3962185 w 4107620"/>
              <a:gd name="connsiteY25" fmla="*/ 119868 h 4302998"/>
              <a:gd name="connsiteX26" fmla="*/ 2480226 w 4107620"/>
              <a:gd name="connsiteY26" fmla="*/ 35785 h 4302998"/>
              <a:gd name="connsiteX27" fmla="*/ 2270019 w 4107620"/>
              <a:gd name="connsiteY27" fmla="*/ 466709 h 4302998"/>
              <a:gd name="connsiteX28" fmla="*/ 2238488 w 4107620"/>
              <a:gd name="connsiteY28" fmla="*/ 1202434 h 4302998"/>
              <a:gd name="connsiteX29" fmla="*/ 1996750 w 4107620"/>
              <a:gd name="connsiteY29" fmla="*/ 1339069 h 4302998"/>
              <a:gd name="connsiteX0" fmla="*/ 1996750 w 4101062"/>
              <a:gd name="connsiteY0" fmla="*/ 1290412 h 4254341"/>
              <a:gd name="connsiteX1" fmla="*/ 1712971 w 4101062"/>
              <a:gd name="connsiteY1" fmla="*/ 1216839 h 4254341"/>
              <a:gd name="connsiteX2" fmla="*/ 1387150 w 4101062"/>
              <a:gd name="connsiteY2" fmla="*/ 827956 h 4254341"/>
              <a:gd name="connsiteX3" fmla="*/ 1134902 w 4101062"/>
              <a:gd name="connsiteY3" fmla="*/ 491625 h 4254341"/>
              <a:gd name="connsiteX4" fmla="*/ 840612 w 4101062"/>
              <a:gd name="connsiteY4" fmla="*/ 775404 h 4254341"/>
              <a:gd name="connsiteX5" fmla="*/ 703978 w 4101062"/>
              <a:gd name="connsiteY5" fmla="*/ 1279901 h 4254341"/>
              <a:gd name="connsiteX6" fmla="*/ 1240006 w 4101062"/>
              <a:gd name="connsiteY6" fmla="*/ 1878991 h 4254341"/>
              <a:gd name="connsiteX7" fmla="*/ 1303068 w 4101062"/>
              <a:gd name="connsiteY7" fmla="*/ 2299404 h 4254341"/>
              <a:gd name="connsiteX8" fmla="*/ 220502 w 4101062"/>
              <a:gd name="connsiteY8" fmla="*/ 2225832 h 4254341"/>
              <a:gd name="connsiteX9" fmla="*/ 83868 w 4101062"/>
              <a:gd name="connsiteY9" fmla="*/ 2866963 h 4254341"/>
              <a:gd name="connsiteX10" fmla="*/ 1218985 w 4101062"/>
              <a:gd name="connsiteY10" fmla="*/ 3182273 h 4254341"/>
              <a:gd name="connsiteX11" fmla="*/ 1124392 w 4101062"/>
              <a:gd name="connsiteY11" fmla="*/ 3571156 h 4254341"/>
              <a:gd name="connsiteX12" fmla="*/ 924695 w 4101062"/>
              <a:gd name="connsiteY12" fmla="*/ 3686770 h 4254341"/>
              <a:gd name="connsiteX13" fmla="*/ 1324088 w 4101062"/>
              <a:gd name="connsiteY13" fmla="*/ 3886466 h 4254341"/>
              <a:gd name="connsiteX14" fmla="*/ 1576337 w 4101062"/>
              <a:gd name="connsiteY14" fmla="*/ 3823404 h 4254341"/>
              <a:gd name="connsiteX15" fmla="*/ 1818075 w 4101062"/>
              <a:gd name="connsiteY15" fmla="*/ 3960039 h 4254341"/>
              <a:gd name="connsiteX16" fmla="*/ 1996750 w 4101062"/>
              <a:gd name="connsiteY16" fmla="*/ 4222797 h 4254341"/>
              <a:gd name="connsiteX17" fmla="*/ 2448695 w 4101062"/>
              <a:gd name="connsiteY17" fmla="*/ 4222797 h 4254341"/>
              <a:gd name="connsiteX18" fmla="*/ 2764006 w 4101062"/>
              <a:gd name="connsiteY18" fmla="*/ 3981059 h 4254341"/>
              <a:gd name="connsiteX19" fmla="*/ 2995233 w 4101062"/>
              <a:gd name="connsiteY19" fmla="*/ 3949528 h 4254341"/>
              <a:gd name="connsiteX20" fmla="*/ 3016254 w 4101062"/>
              <a:gd name="connsiteY20" fmla="*/ 3655239 h 4254341"/>
              <a:gd name="connsiteX21" fmla="*/ 3194930 w 4101062"/>
              <a:gd name="connsiteY21" fmla="*/ 3224315 h 4254341"/>
              <a:gd name="connsiteX22" fmla="*/ 3972695 w 4101062"/>
              <a:gd name="connsiteY22" fmla="*/ 3045639 h 4254341"/>
              <a:gd name="connsiteX23" fmla="*/ 3909633 w 4101062"/>
              <a:gd name="connsiteY23" fmla="*/ 1742356 h 4254341"/>
              <a:gd name="connsiteX24" fmla="*/ 4046268 w 4101062"/>
              <a:gd name="connsiteY24" fmla="*/ 827956 h 4254341"/>
              <a:gd name="connsiteX25" fmla="*/ 3962185 w 4101062"/>
              <a:gd name="connsiteY25" fmla="*/ 71211 h 4254341"/>
              <a:gd name="connsiteX26" fmla="*/ 2574819 w 4101062"/>
              <a:gd name="connsiteY26" fmla="*/ 71211 h 4254341"/>
              <a:gd name="connsiteX27" fmla="*/ 2270019 w 4101062"/>
              <a:gd name="connsiteY27" fmla="*/ 418052 h 4254341"/>
              <a:gd name="connsiteX28" fmla="*/ 2238488 w 4101062"/>
              <a:gd name="connsiteY28" fmla="*/ 1153777 h 4254341"/>
              <a:gd name="connsiteX29" fmla="*/ 1996750 w 4101062"/>
              <a:gd name="connsiteY29" fmla="*/ 1290412 h 42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101062" h="4254341">
                <a:moveTo>
                  <a:pt x="1996750" y="1290412"/>
                </a:moveTo>
                <a:cubicBezTo>
                  <a:pt x="1909164" y="1300922"/>
                  <a:pt x="1814571" y="1293915"/>
                  <a:pt x="1712971" y="1216839"/>
                </a:cubicBezTo>
                <a:cubicBezTo>
                  <a:pt x="1611371" y="1139763"/>
                  <a:pt x="1483495" y="948825"/>
                  <a:pt x="1387150" y="827956"/>
                </a:cubicBezTo>
                <a:cubicBezTo>
                  <a:pt x="1290805" y="707087"/>
                  <a:pt x="1225992" y="500384"/>
                  <a:pt x="1134902" y="491625"/>
                </a:cubicBezTo>
                <a:cubicBezTo>
                  <a:pt x="1043812" y="482866"/>
                  <a:pt x="912433" y="644025"/>
                  <a:pt x="840612" y="775404"/>
                </a:cubicBezTo>
                <a:cubicBezTo>
                  <a:pt x="768791" y="906783"/>
                  <a:pt x="637412" y="1095970"/>
                  <a:pt x="703978" y="1279901"/>
                </a:cubicBezTo>
                <a:cubicBezTo>
                  <a:pt x="770544" y="1463832"/>
                  <a:pt x="1140158" y="1709074"/>
                  <a:pt x="1240006" y="1878991"/>
                </a:cubicBezTo>
                <a:cubicBezTo>
                  <a:pt x="1339854" y="2048908"/>
                  <a:pt x="1472985" y="2241597"/>
                  <a:pt x="1303068" y="2299404"/>
                </a:cubicBezTo>
                <a:cubicBezTo>
                  <a:pt x="1133151" y="2357211"/>
                  <a:pt x="423702" y="2131239"/>
                  <a:pt x="220502" y="2225832"/>
                </a:cubicBezTo>
                <a:cubicBezTo>
                  <a:pt x="17302" y="2320425"/>
                  <a:pt x="-82546" y="2707556"/>
                  <a:pt x="83868" y="2866963"/>
                </a:cubicBezTo>
                <a:cubicBezTo>
                  <a:pt x="250282" y="3026370"/>
                  <a:pt x="1045564" y="3064908"/>
                  <a:pt x="1218985" y="3182273"/>
                </a:cubicBezTo>
                <a:cubicBezTo>
                  <a:pt x="1392406" y="3299638"/>
                  <a:pt x="1173440" y="3487073"/>
                  <a:pt x="1124392" y="3571156"/>
                </a:cubicBezTo>
                <a:cubicBezTo>
                  <a:pt x="1075344" y="3655239"/>
                  <a:pt x="891412" y="3634218"/>
                  <a:pt x="924695" y="3686770"/>
                </a:cubicBezTo>
                <a:cubicBezTo>
                  <a:pt x="957978" y="3739322"/>
                  <a:pt x="1215481" y="3863694"/>
                  <a:pt x="1324088" y="3886466"/>
                </a:cubicBezTo>
                <a:cubicBezTo>
                  <a:pt x="1432695" y="3909238"/>
                  <a:pt x="1494006" y="3811142"/>
                  <a:pt x="1576337" y="3823404"/>
                </a:cubicBezTo>
                <a:cubicBezTo>
                  <a:pt x="1658668" y="3835666"/>
                  <a:pt x="1748006" y="3893474"/>
                  <a:pt x="1818075" y="3960039"/>
                </a:cubicBezTo>
                <a:cubicBezTo>
                  <a:pt x="1888144" y="4026604"/>
                  <a:pt x="1891647" y="4179004"/>
                  <a:pt x="1996750" y="4222797"/>
                </a:cubicBezTo>
                <a:cubicBezTo>
                  <a:pt x="2101853" y="4266590"/>
                  <a:pt x="2320819" y="4263087"/>
                  <a:pt x="2448695" y="4222797"/>
                </a:cubicBezTo>
                <a:cubicBezTo>
                  <a:pt x="2576571" y="4182507"/>
                  <a:pt x="2672916" y="4026604"/>
                  <a:pt x="2764006" y="3981059"/>
                </a:cubicBezTo>
                <a:cubicBezTo>
                  <a:pt x="2855096" y="3935514"/>
                  <a:pt x="2953192" y="4003831"/>
                  <a:pt x="2995233" y="3949528"/>
                </a:cubicBezTo>
                <a:cubicBezTo>
                  <a:pt x="3037274" y="3895225"/>
                  <a:pt x="2982971" y="3776108"/>
                  <a:pt x="3016254" y="3655239"/>
                </a:cubicBezTo>
                <a:cubicBezTo>
                  <a:pt x="3049537" y="3534370"/>
                  <a:pt x="3035523" y="3325915"/>
                  <a:pt x="3194930" y="3224315"/>
                </a:cubicBezTo>
                <a:cubicBezTo>
                  <a:pt x="3354337" y="3122715"/>
                  <a:pt x="3853578" y="3292632"/>
                  <a:pt x="3972695" y="3045639"/>
                </a:cubicBezTo>
                <a:cubicBezTo>
                  <a:pt x="4091812" y="2798646"/>
                  <a:pt x="3897371" y="2111970"/>
                  <a:pt x="3909633" y="1742356"/>
                </a:cubicBezTo>
                <a:cubicBezTo>
                  <a:pt x="3921895" y="1372742"/>
                  <a:pt x="4037509" y="1106480"/>
                  <a:pt x="4046268" y="827956"/>
                </a:cubicBezTo>
                <a:cubicBezTo>
                  <a:pt x="4055027" y="549432"/>
                  <a:pt x="4207426" y="197335"/>
                  <a:pt x="3962185" y="71211"/>
                </a:cubicBezTo>
                <a:cubicBezTo>
                  <a:pt x="3716944" y="-54913"/>
                  <a:pt x="2856847" y="13404"/>
                  <a:pt x="2574819" y="71211"/>
                </a:cubicBezTo>
                <a:cubicBezTo>
                  <a:pt x="2292791" y="129018"/>
                  <a:pt x="2310309" y="223611"/>
                  <a:pt x="2270019" y="418052"/>
                </a:cubicBezTo>
                <a:cubicBezTo>
                  <a:pt x="2229729" y="612493"/>
                  <a:pt x="2284033" y="1008384"/>
                  <a:pt x="2238488" y="1153777"/>
                </a:cubicBezTo>
                <a:cubicBezTo>
                  <a:pt x="2192943" y="1299170"/>
                  <a:pt x="2084336" y="1279902"/>
                  <a:pt x="1996750" y="1290412"/>
                </a:cubicBezTo>
                <a:close/>
              </a:path>
            </a:pathLst>
          </a:custGeom>
          <a:noFill/>
          <a:ln>
            <a:solidFill>
              <a:schemeClr val="accent1">
                <a:shade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22D7C5-8792-4249-BD62-A3F4E27073A0}"/>
              </a:ext>
            </a:extLst>
          </p:cNvPr>
          <p:cNvSpPr/>
          <p:nvPr/>
        </p:nvSpPr>
        <p:spPr>
          <a:xfrm>
            <a:off x="946914" y="1074080"/>
            <a:ext cx="308129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Network devices: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End devices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devices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5B9D94-712C-48D8-8B81-1A3C0B612D44}"/>
              </a:ext>
            </a:extLst>
          </p:cNvPr>
          <p:cNvSpPr/>
          <p:nvPr/>
        </p:nvSpPr>
        <p:spPr>
          <a:xfrm>
            <a:off x="1415755" y="4994591"/>
            <a:ext cx="141256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/>
              <a:t>Send?</a:t>
            </a:r>
          </a:p>
          <a:p>
            <a:r>
              <a:rPr lang="en-US" sz="2400"/>
              <a:t>Receiver?</a:t>
            </a:r>
          </a:p>
          <a:p>
            <a:r>
              <a:rPr lang="en-US" sz="2400"/>
              <a:t>Storage?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B5D6F8-DA02-4FDF-A337-1A59DE4321CF}"/>
              </a:ext>
            </a:extLst>
          </p:cNvPr>
          <p:cNvSpPr txBox="1"/>
          <p:nvPr/>
        </p:nvSpPr>
        <p:spPr>
          <a:xfrm>
            <a:off x="946914" y="2350914"/>
            <a:ext cx="3787467" cy="5735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links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fiber, copper, radio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rate: bandwidth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675113-3987-429E-B36C-6F64C1B58138}"/>
              </a:ext>
            </a:extLst>
          </p:cNvPr>
          <p:cNvSpPr txBox="1"/>
          <p:nvPr/>
        </p:nvSpPr>
        <p:spPr>
          <a:xfrm>
            <a:off x="942777" y="3842463"/>
            <a:ext cx="4397344" cy="55504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Network protocols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How to </a:t>
            </a:r>
            <a:r>
              <a:rPr 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 storage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exchange data?</a:t>
            </a:r>
          </a:p>
        </p:txBody>
      </p:sp>
      <p:sp>
        <p:nvSpPr>
          <p:cNvPr id="575" name="Rectangle 2">
            <a:extLst>
              <a:ext uri="{FF2B5EF4-FFF2-40B4-BE49-F238E27FC236}">
                <a16:creationId xmlns:a16="http://schemas.microsoft.com/office/drawing/2014/main" id="{39AE06F9-EBEF-4024-88CA-906178C68914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1194527" y="-215585"/>
            <a:ext cx="756690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b="1" ker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Motivations</a:t>
            </a:r>
          </a:p>
        </p:txBody>
      </p:sp>
    </p:spTree>
    <p:extLst>
      <p:ext uri="{BB962C8B-B14F-4D97-AF65-F5344CB8AC3E}">
        <p14:creationId xmlns:p14="http://schemas.microsoft.com/office/powerpoint/2010/main" val="1227303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3" grpId="0" animBg="1"/>
      <p:bldP spid="3" grpId="1" animBg="1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itle 1">
            <a:extLst>
              <a:ext uri="{FF2B5EF4-FFF2-40B4-BE49-F238E27FC236}">
                <a16:creationId xmlns:a16="http://schemas.microsoft.com/office/drawing/2014/main" id="{C5095CC0-6B71-4AE7-8A25-1F50B3B7F2C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15480" y="-123705"/>
            <a:ext cx="7543800" cy="944562"/>
          </a:xfrm>
        </p:spPr>
        <p:txBody>
          <a:bodyPr anchor="ctr"/>
          <a:lstStyle/>
          <a:p>
            <a:pPr eaLnBrk="1" hangingPunct="1"/>
            <a:r>
              <a:rPr lang="en-US" altLang="zh-CN" sz="4100" dirty="0">
                <a:ea typeface="宋体" panose="02010600030101010101" pitchFamily="2" charset="-122"/>
              </a:rPr>
              <a:t> </a:t>
            </a:r>
            <a:r>
              <a:rPr lang="en-US" altLang="zh-CN" sz="3600" dirty="0">
                <a:ea typeface="宋体" panose="02010600030101010101" pitchFamily="2" charset="-122"/>
              </a:rPr>
              <a:t>SSL/TLS</a:t>
            </a:r>
          </a:p>
        </p:txBody>
      </p:sp>
      <p:sp>
        <p:nvSpPr>
          <p:cNvPr id="31748" name="Content Placeholder 2">
            <a:extLst>
              <a:ext uri="{FF2B5EF4-FFF2-40B4-BE49-F238E27FC236}">
                <a16:creationId xmlns:a16="http://schemas.microsoft.com/office/drawing/2014/main" id="{3572DAD2-0A45-42D7-AE0F-ECB23174452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55440" y="836712"/>
            <a:ext cx="9155360" cy="4495800"/>
          </a:xfrm>
        </p:spPr>
        <p:txBody>
          <a:bodyPr/>
          <a:lstStyle/>
          <a:p>
            <a:pPr eaLnBrk="1" hangingPunct="1">
              <a:buClr>
                <a:srgbClr val="9E9EFF"/>
              </a:buClr>
            </a:pPr>
            <a:r>
              <a:rPr lang="en-US" altLang="zh-CN" sz="2800">
                <a:ea typeface="宋体" panose="02010600030101010101" pitchFamily="2" charset="-122"/>
              </a:rPr>
              <a:t>Secure Socket Layer Protocol (SSL)</a:t>
            </a:r>
          </a:p>
          <a:p>
            <a:pPr lvl="1" eaLnBrk="1" hangingPunct="1">
              <a:buClr>
                <a:srgbClr val="9E9EFF"/>
              </a:buClr>
            </a:pPr>
            <a:r>
              <a:rPr lang="en-US" altLang="zh-CN" sz="2400">
                <a:ea typeface="宋体" panose="02010600030101010101" pitchFamily="2" charset="-122"/>
              </a:rPr>
              <a:t>Designed by Netscape in 1994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C878F1-30BB-4410-8D2D-C89056388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584" y="1749564"/>
            <a:ext cx="7488832" cy="427172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30D582E-FBEB-44D6-9658-FF656445E8A1}"/>
              </a:ext>
            </a:extLst>
          </p:cNvPr>
          <p:cNvSpPr/>
          <p:nvPr/>
        </p:nvSpPr>
        <p:spPr>
          <a:xfrm>
            <a:off x="2380184" y="6021288"/>
            <a:ext cx="78306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https://en.wikipedia.org/wiki/Transport_Layer_Security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38C68F20-E518-44D4-99DB-F05021E85CD5}"/>
              </a:ext>
            </a:extLst>
          </p:cNvPr>
          <p:cNvSpPr txBox="1"/>
          <p:nvPr/>
        </p:nvSpPr>
        <p:spPr>
          <a:xfrm>
            <a:off x="4987925" y="5726114"/>
            <a:ext cx="221615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800" dirty="0">
                <a:latin typeface="+mn-lt"/>
              </a:rPr>
              <a:t>SSL record protocol</a:t>
            </a:r>
            <a:endParaRPr lang="zh-CN" altLang="en-US" sz="1800" dirty="0">
              <a:latin typeface="+mn-lt"/>
            </a:endParaRPr>
          </a:p>
        </p:txBody>
      </p:sp>
      <p:pic>
        <p:nvPicPr>
          <p:cNvPr id="44036" name="Picture 40" descr="Picture25.png">
            <a:extLst>
              <a:ext uri="{FF2B5EF4-FFF2-40B4-BE49-F238E27FC236}">
                <a16:creationId xmlns:a16="http://schemas.microsoft.com/office/drawing/2014/main" id="{96433448-3CBF-4987-9878-6968C5650F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858" y="1411288"/>
            <a:ext cx="8534400" cy="403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7" name="Title 1">
            <a:extLst>
              <a:ext uri="{FF2B5EF4-FFF2-40B4-BE49-F238E27FC236}">
                <a16:creationId xmlns:a16="http://schemas.microsoft.com/office/drawing/2014/main" id="{B9B8186B-5840-405E-8A3F-B82B577F13D7}"/>
              </a:ext>
            </a:extLst>
          </p:cNvPr>
          <p:cNvSpPr>
            <a:spLocks/>
          </p:cNvSpPr>
          <p:nvPr/>
        </p:nvSpPr>
        <p:spPr bwMode="auto">
          <a:xfrm>
            <a:off x="1487488" y="-304801"/>
            <a:ext cx="7543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>
                <a:solidFill>
                  <a:schemeClr val="tx2"/>
                </a:solidFill>
              </a:rPr>
              <a:t>TLS </a:t>
            </a:r>
            <a:r>
              <a:rPr lang="en-US" altLang="zh-CN" sz="3600" b="1" dirty="0">
                <a:solidFill>
                  <a:schemeClr val="tx2"/>
                </a:solidFill>
              </a:rPr>
              <a:t>Record Protocol Diagram</a:t>
            </a:r>
          </a:p>
        </p:txBody>
      </p:sp>
    </p:spTree>
    <p:extLst>
      <p:ext uri="{BB962C8B-B14F-4D97-AF65-F5344CB8AC3E}">
        <p14:creationId xmlns:p14="http://schemas.microsoft.com/office/powerpoint/2010/main" val="39435227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>
            <a:extLst>
              <a:ext uri="{FF2B5EF4-FFF2-40B4-BE49-F238E27FC236}">
                <a16:creationId xmlns:a16="http://schemas.microsoft.com/office/drawing/2014/main" id="{C12B2A0B-255E-4503-BFD1-527EE1F1B12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94785" y="0"/>
            <a:ext cx="9002429" cy="799411"/>
          </a:xfrm>
        </p:spPr>
        <p:txBody>
          <a:bodyPr anchor="ctr"/>
          <a:lstStyle/>
          <a:p>
            <a:pPr eaLnBrk="1" hangingPunct="1"/>
            <a:r>
              <a:rPr lang="en-US" altLang="zh-CN" sz="3600">
                <a:ea typeface="宋体" panose="02010600030101010101" pitchFamily="2" charset="-122"/>
              </a:rPr>
              <a:t>TSL </a:t>
            </a:r>
            <a:r>
              <a:rPr lang="en-US" altLang="zh-CN" sz="3600" dirty="0">
                <a:ea typeface="宋体" panose="02010600030101010101" pitchFamily="2" charset="-122"/>
              </a:rPr>
              <a:t>Structure</a:t>
            </a:r>
          </a:p>
        </p:txBody>
      </p:sp>
      <p:pic>
        <p:nvPicPr>
          <p:cNvPr id="33796" name="Picture 23" descr="Picture24.png">
            <a:extLst>
              <a:ext uri="{FF2B5EF4-FFF2-40B4-BE49-F238E27FC236}">
                <a16:creationId xmlns:a16="http://schemas.microsoft.com/office/drawing/2014/main" id="{1A668FF9-4A7A-4475-ADE7-DFF9A009D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800" y="1051719"/>
            <a:ext cx="8788400" cy="475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>
            <a:extLst>
              <a:ext uri="{FF2B5EF4-FFF2-40B4-BE49-F238E27FC236}">
                <a16:creationId xmlns:a16="http://schemas.microsoft.com/office/drawing/2014/main" id="{C12B2A0B-255E-4503-BFD1-527EE1F1B12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43472" y="37911"/>
            <a:ext cx="9002429" cy="799411"/>
          </a:xfrm>
        </p:spPr>
        <p:txBody>
          <a:bodyPr anchor="ctr"/>
          <a:lstStyle/>
          <a:p>
            <a:pPr eaLnBrk="1" hangingPunct="1"/>
            <a:r>
              <a:rPr lang="en-US" altLang="zh-CN" sz="3600">
                <a:ea typeface="宋体" panose="02010600030101010101" pitchFamily="2" charset="-122"/>
              </a:rPr>
              <a:t>TSL protocol v 1.2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DFC74F-DAEC-488B-85CA-20AE59298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097" y="977187"/>
            <a:ext cx="7206710" cy="5455194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C3ECE495-499B-4566-917E-90E159AD9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57" y="1055208"/>
            <a:ext cx="1734101" cy="79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3600" kern="0">
                <a:ea typeface="宋体" panose="02010600030101010101" pitchFamily="2" charset="-122"/>
              </a:rPr>
              <a:t>Client</a:t>
            </a:r>
            <a:endParaRPr lang="en-US" altLang="zh-CN" sz="3600" kern="0" dirty="0">
              <a:ea typeface="宋体" panose="02010600030101010101" pitchFamily="2" charset="-122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A893903-8232-4686-81B4-B1B66DE57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4392" y="977187"/>
            <a:ext cx="1734101" cy="79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3600" kern="0">
                <a:ea typeface="宋体" panose="02010600030101010101" pitchFamily="2" charset="-122"/>
              </a:rPr>
              <a:t>Server</a:t>
            </a:r>
            <a:endParaRPr lang="en-US" altLang="zh-CN" sz="3600" kern="0" dirty="0">
              <a:ea typeface="宋体" panose="02010600030101010101" pitchFamily="2" charset="-122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549CB7A9-0F7D-4282-A80F-4DF5ADF99C18}"/>
              </a:ext>
            </a:extLst>
          </p:cNvPr>
          <p:cNvSpPr/>
          <p:nvPr/>
        </p:nvSpPr>
        <p:spPr bwMode="auto">
          <a:xfrm>
            <a:off x="9697829" y="2636912"/>
            <a:ext cx="648072" cy="216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2646678D-D916-4C5E-A986-F5FEDF57D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3814" y="2845246"/>
            <a:ext cx="1734101" cy="79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2600" kern="0">
                <a:ea typeface="宋体" panose="02010600030101010101" pitchFamily="2" charset="-122"/>
              </a:rPr>
              <a:t>(EC)DHE</a:t>
            </a:r>
            <a:endParaRPr lang="en-US" altLang="zh-CN" sz="2600" kern="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41319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>
            <a:extLst>
              <a:ext uri="{FF2B5EF4-FFF2-40B4-BE49-F238E27FC236}">
                <a16:creationId xmlns:a16="http://schemas.microsoft.com/office/drawing/2014/main" id="{C12B2A0B-255E-4503-BFD1-527EE1F1B12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60099" y="11701"/>
            <a:ext cx="9002429" cy="799411"/>
          </a:xfrm>
        </p:spPr>
        <p:txBody>
          <a:bodyPr anchor="ctr"/>
          <a:lstStyle/>
          <a:p>
            <a:pPr eaLnBrk="1" hangingPunct="1"/>
            <a:r>
              <a:rPr lang="en-US" altLang="zh-CN" sz="3600">
                <a:ea typeface="宋体" panose="02010600030101010101" pitchFamily="2" charset="-122"/>
              </a:rPr>
              <a:t>TSL protocol v 1.3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3ECE495-499B-4566-917E-90E159AD9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9472" y="687916"/>
            <a:ext cx="1734101" cy="79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2400" kern="0">
                <a:ea typeface="宋体" panose="02010600030101010101" pitchFamily="2" charset="-122"/>
              </a:rPr>
              <a:t>Client</a:t>
            </a:r>
            <a:endParaRPr lang="en-US" altLang="zh-CN" sz="2400" kern="0" dirty="0">
              <a:ea typeface="宋体" panose="02010600030101010101" pitchFamily="2" charset="-122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A893903-8232-4686-81B4-B1B66DE57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7979" y="716495"/>
            <a:ext cx="1734101" cy="79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2400" kern="0">
                <a:ea typeface="宋体" panose="02010600030101010101" pitchFamily="2" charset="-122"/>
              </a:rPr>
              <a:t>Server</a:t>
            </a:r>
            <a:endParaRPr lang="en-US" altLang="zh-CN" sz="2400" kern="0" dirty="0">
              <a:ea typeface="宋体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F92613-5436-445A-BCEE-A5E8C497B47E}"/>
              </a:ext>
            </a:extLst>
          </p:cNvPr>
          <p:cNvSpPr/>
          <p:nvPr/>
        </p:nvSpPr>
        <p:spPr>
          <a:xfrm>
            <a:off x="2279577" y="6032902"/>
            <a:ext cx="748883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/>
              <a:t>https://datatracker.ietf.org/doc/html/rfc8446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F7B5AD-2098-4B88-90AB-2DFB77838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550" y="1283756"/>
            <a:ext cx="893445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1448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>
            <a:extLst>
              <a:ext uri="{FF2B5EF4-FFF2-40B4-BE49-F238E27FC236}">
                <a16:creationId xmlns:a16="http://schemas.microsoft.com/office/drawing/2014/main" id="{C12B2A0B-255E-4503-BFD1-527EE1F1B12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43472" y="14990"/>
            <a:ext cx="9002429" cy="799411"/>
          </a:xfrm>
        </p:spPr>
        <p:txBody>
          <a:bodyPr anchor="ctr"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TSL protocol v 1.2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F2BF15E0-F1C5-4CD1-92F1-528A5E7BAA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159896" y="980728"/>
            <a:ext cx="6696744" cy="54006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31C57B8-D48D-49DD-AD94-F240BE82DA58}"/>
              </a:ext>
            </a:extLst>
          </p:cNvPr>
          <p:cNvSpPr/>
          <p:nvPr/>
        </p:nvSpPr>
        <p:spPr>
          <a:xfrm>
            <a:off x="203348" y="2711532"/>
            <a:ext cx="481253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400"/>
              <a:t>Authentication: digital certificate;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400"/>
              <a:t>Key agreement(ex. ECDH)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400"/>
              <a:t>Cryptographic algorithm negotiation (ciphers, MAC)</a:t>
            </a:r>
          </a:p>
        </p:txBody>
      </p:sp>
    </p:spTree>
    <p:extLst>
      <p:ext uri="{BB962C8B-B14F-4D97-AF65-F5344CB8AC3E}">
        <p14:creationId xmlns:p14="http://schemas.microsoft.com/office/powerpoint/2010/main" val="7369508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>
            <a:extLst>
              <a:ext uri="{FF2B5EF4-FFF2-40B4-BE49-F238E27FC236}">
                <a16:creationId xmlns:a16="http://schemas.microsoft.com/office/drawing/2014/main" id="{C12B2A0B-255E-4503-BFD1-527EE1F1B12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15480" y="8280"/>
            <a:ext cx="9002429" cy="799411"/>
          </a:xfrm>
        </p:spPr>
        <p:txBody>
          <a:bodyPr anchor="ctr"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TSL protocol v 1.3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3ECE495-499B-4566-917E-90E159AD9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504" y="836190"/>
            <a:ext cx="1300576" cy="599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72" tIns="34286" rIns="68572" bIns="34286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1800" kern="0">
                <a:ea typeface="宋体" panose="02010600030101010101" pitchFamily="2" charset="-122"/>
              </a:rPr>
              <a:t>Client</a:t>
            </a:r>
            <a:endParaRPr lang="en-US" altLang="zh-CN" sz="1800" kern="0" dirty="0">
              <a:ea typeface="宋体" panose="02010600030101010101" pitchFamily="2" charset="-122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A893903-8232-4686-81B4-B1B66DE57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7775" y="1055276"/>
            <a:ext cx="1300576" cy="599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72" tIns="34286" rIns="68572" bIns="34286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1800" kern="0">
                <a:ea typeface="宋体" panose="02010600030101010101" pitchFamily="2" charset="-122"/>
              </a:rPr>
              <a:t>Server</a:t>
            </a:r>
            <a:endParaRPr lang="en-US" altLang="zh-CN" sz="1800" kern="0" dirty="0">
              <a:ea typeface="宋体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F92613-5436-445A-BCEE-A5E8C497B47E}"/>
              </a:ext>
            </a:extLst>
          </p:cNvPr>
          <p:cNvSpPr/>
          <p:nvPr/>
        </p:nvSpPr>
        <p:spPr>
          <a:xfrm>
            <a:off x="1415480" y="5981353"/>
            <a:ext cx="5616624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50"/>
              <a:t>https://datatracker.ietf.org/doc/html/rfc8446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F7B5AD-2098-4B88-90AB-2DFB77838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04" y="1456176"/>
            <a:ext cx="9570380" cy="446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266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>
            <a:extLst>
              <a:ext uri="{FF2B5EF4-FFF2-40B4-BE49-F238E27FC236}">
                <a16:creationId xmlns:a16="http://schemas.microsoft.com/office/drawing/2014/main" id="{AB3D1C82-99FB-4CB1-80F7-7819C35D318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71464" y="1124744"/>
            <a:ext cx="8712968" cy="3337322"/>
          </a:xfrm>
        </p:spPr>
        <p:txBody>
          <a:bodyPr/>
          <a:lstStyle/>
          <a:p>
            <a:pPr eaLnBrk="1" hangingPunct="1">
              <a:buClr>
                <a:srgbClr val="9E9EFF"/>
              </a:buClr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</a:pPr>
            <a:r>
              <a:rPr lang="en-GB" altLang="zh-CN" sz="2100" dirty="0">
                <a:ea typeface="宋体" panose="02010600030101010101" pitchFamily="2" charset="-122"/>
              </a:rPr>
              <a:t>IPsec encrypts and/or authenticates IP packets</a:t>
            </a:r>
          </a:p>
          <a:p>
            <a:pPr eaLnBrk="1" hangingPunct="1">
              <a:buClr>
                <a:srgbClr val="9E9EFF"/>
              </a:buClr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</a:pPr>
            <a:r>
              <a:rPr lang="en-GB" altLang="zh-CN" sz="2100" dirty="0">
                <a:ea typeface="宋体" panose="02010600030101010101" pitchFamily="2" charset="-122"/>
              </a:rPr>
              <a:t>It consists of three protocols:</a:t>
            </a:r>
          </a:p>
          <a:p>
            <a:pPr lvl="1" eaLnBrk="1" hangingPunct="1">
              <a:buClr>
                <a:srgbClr val="9E9EFF"/>
              </a:buClr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</a:pPr>
            <a:r>
              <a:rPr lang="en-GB" altLang="zh-CN" sz="1800" dirty="0">
                <a:ea typeface="宋体" panose="02010600030101010101" pitchFamily="2" charset="-122"/>
              </a:rPr>
              <a:t>Authentication header (AH)</a:t>
            </a:r>
          </a:p>
          <a:p>
            <a:pPr lvl="2" eaLnBrk="1" hangingPunct="1">
              <a:buClr>
                <a:srgbClr val="9E9EFF"/>
              </a:buClr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To authenticate the origin of the IP packet and ensure its integrity</a:t>
            </a:r>
          </a:p>
          <a:p>
            <a:pPr lvl="2" eaLnBrk="1" hangingPunct="1">
              <a:buClr>
                <a:srgbClr val="9E9EFF"/>
              </a:buClr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To detect message replays using sliding window</a:t>
            </a:r>
          </a:p>
          <a:p>
            <a:pPr lvl="1" eaLnBrk="1" hangingPunct="1">
              <a:buClr>
                <a:srgbClr val="9E9EFF"/>
              </a:buClr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</a:pPr>
            <a:r>
              <a:rPr lang="en-GB" altLang="zh-CN" sz="1800" dirty="0">
                <a:ea typeface="宋体" panose="02010600030101010101" pitchFamily="2" charset="-122"/>
              </a:rPr>
              <a:t>Encapsulating security payload (ESP)</a:t>
            </a:r>
          </a:p>
          <a:p>
            <a:pPr lvl="2" eaLnBrk="1" hangingPunct="1">
              <a:buClr>
                <a:srgbClr val="9E9EFF"/>
              </a:buClr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Encrypt and/or authenticate IP packets</a:t>
            </a:r>
          </a:p>
          <a:p>
            <a:pPr lvl="1" eaLnBrk="1" hangingPunct="1">
              <a:buClr>
                <a:srgbClr val="9E9EFF"/>
              </a:buClr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</a:pPr>
            <a:r>
              <a:rPr lang="en-GB" altLang="zh-CN" sz="1800" dirty="0">
                <a:ea typeface="宋体" panose="02010600030101010101" pitchFamily="2" charset="-122"/>
              </a:rPr>
              <a:t>Internet key exchange (IKE)</a:t>
            </a:r>
          </a:p>
          <a:p>
            <a:pPr lvl="2" eaLnBrk="1" hangingPunct="1">
              <a:buClr>
                <a:srgbClr val="9E9EFF"/>
              </a:buClr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Establish secret keys for the sender and the receiver</a:t>
            </a:r>
          </a:p>
          <a:p>
            <a:pPr eaLnBrk="1" hangingPunct="1">
              <a:buClr>
                <a:srgbClr val="9E9EFF"/>
              </a:buClr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</a:pPr>
            <a:r>
              <a:rPr lang="en-GB" altLang="zh-CN" sz="2100" dirty="0">
                <a:ea typeface="宋体" panose="02010600030101010101" pitchFamily="2" charset="-122"/>
              </a:rPr>
              <a:t>Runs in one of two modes:</a:t>
            </a:r>
          </a:p>
          <a:p>
            <a:pPr lvl="1" eaLnBrk="1" hangingPunct="1">
              <a:buClr>
                <a:srgbClr val="9E9EFF"/>
              </a:buClr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</a:pPr>
            <a:r>
              <a:rPr lang="en-GB" altLang="zh-CN" sz="1800" dirty="0">
                <a:ea typeface="宋体" panose="02010600030101010101" pitchFamily="2" charset="-122"/>
              </a:rPr>
              <a:t>Transport Mode</a:t>
            </a:r>
          </a:p>
          <a:p>
            <a:pPr lvl="1" eaLnBrk="1" hangingPunct="1">
              <a:buClr>
                <a:srgbClr val="9E9EFF"/>
              </a:buClr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</a:pPr>
            <a:r>
              <a:rPr lang="en-GB" altLang="zh-CN" sz="1800" dirty="0">
                <a:ea typeface="宋体" panose="02010600030101010101" pitchFamily="2" charset="-122"/>
              </a:rPr>
              <a:t>Tunnel Mode (requires gateway)</a:t>
            </a:r>
            <a:r>
              <a:rPr lang="ar-SA" altLang="zh-CN" sz="1800" dirty="0">
                <a:ea typeface="宋体" panose="02010600030101010101" pitchFamily="2" charset="-122"/>
                <a:cs typeface="Arial" panose="020B0604020202020204" pitchFamily="34" charset="0"/>
              </a:rPr>
              <a:t>‏</a:t>
            </a:r>
            <a:endParaRPr lang="en-GB" altLang="zh-CN" sz="1800" dirty="0">
              <a:ea typeface="宋体" panose="02010600030101010101" pitchFamily="2" charset="-122"/>
            </a:endParaRPr>
          </a:p>
        </p:txBody>
      </p:sp>
      <p:sp>
        <p:nvSpPr>
          <p:cNvPr id="18436" name="Title 3">
            <a:extLst>
              <a:ext uri="{FF2B5EF4-FFF2-40B4-BE49-F238E27FC236}">
                <a16:creationId xmlns:a16="http://schemas.microsoft.com/office/drawing/2014/main" id="{E295C7E9-C5F3-4614-99F9-25635B9E7F0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IPsec: Network-Layer Protocol</a:t>
            </a:r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1">
            <a:extLst>
              <a:ext uri="{FF2B5EF4-FFF2-40B4-BE49-F238E27FC236}">
                <a16:creationId xmlns:a16="http://schemas.microsoft.com/office/drawing/2014/main" id="{B585CEDB-CA86-4FBE-94C6-5CFD11F8CD4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70612" y="-25302"/>
            <a:ext cx="5656660" cy="903684"/>
          </a:xfrm>
        </p:spPr>
        <p:txBody>
          <a:bodyPr anchor="ctr"/>
          <a:lstStyle/>
          <a:p>
            <a:pPr eaLnBrk="1" hangingPunct="1"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IPsec Packet Layout</a:t>
            </a:r>
          </a:p>
        </p:txBody>
      </p:sp>
      <p:pic>
        <p:nvPicPr>
          <p:cNvPr id="21508" name="Picture 22" descr="Picture20.png">
            <a:extLst>
              <a:ext uri="{FF2B5EF4-FFF2-40B4-BE49-F238E27FC236}">
                <a16:creationId xmlns:a16="http://schemas.microsoft.com/office/drawing/2014/main" id="{BA84DFCE-676D-493E-8055-49847666C7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1196753"/>
            <a:ext cx="7857308" cy="3618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6201B3B-AA51-4F97-927A-057C473B0475}"/>
              </a:ext>
            </a:extLst>
          </p:cNvPr>
          <p:cNvSpPr/>
          <p:nvPr/>
        </p:nvSpPr>
        <p:spPr bwMode="auto">
          <a:xfrm>
            <a:off x="1889820" y="1520100"/>
            <a:ext cx="1156225" cy="211455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US" sz="2100">
              <a:solidFill>
                <a:srgbClr val="FF0000"/>
              </a:solidFill>
            </a:endParaRPr>
          </a:p>
        </p:txBody>
      </p:sp>
      <p:sp>
        <p:nvSpPr>
          <p:cNvPr id="8" name="object 44">
            <a:extLst>
              <a:ext uri="{FF2B5EF4-FFF2-40B4-BE49-F238E27FC236}">
                <a16:creationId xmlns:a16="http://schemas.microsoft.com/office/drawing/2014/main" id="{177F1BAF-DE8E-428B-8833-B47127E952DE}"/>
              </a:ext>
            </a:extLst>
          </p:cNvPr>
          <p:cNvSpPr/>
          <p:nvPr/>
        </p:nvSpPr>
        <p:spPr>
          <a:xfrm>
            <a:off x="3717916" y="1409048"/>
            <a:ext cx="210979" cy="240030"/>
          </a:xfrm>
          <a:custGeom>
            <a:avLst/>
            <a:gdLst/>
            <a:ahLst/>
            <a:cxnLst/>
            <a:rect l="l" t="t" r="r" b="b"/>
            <a:pathLst>
              <a:path w="281304" h="257175">
                <a:moveTo>
                  <a:pt x="0" y="0"/>
                </a:moveTo>
                <a:lnTo>
                  <a:pt x="280988" y="0"/>
                </a:lnTo>
                <a:lnTo>
                  <a:pt x="280988" y="257175"/>
                </a:lnTo>
                <a:lnTo>
                  <a:pt x="0" y="2571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200"/>
          </a:p>
        </p:txBody>
      </p:sp>
      <p:sp>
        <p:nvSpPr>
          <p:cNvPr id="9" name="object 45">
            <a:extLst>
              <a:ext uri="{FF2B5EF4-FFF2-40B4-BE49-F238E27FC236}">
                <a16:creationId xmlns:a16="http://schemas.microsoft.com/office/drawing/2014/main" id="{684FE584-BFBC-4A9F-900B-72B5DA2F5AB7}"/>
              </a:ext>
            </a:extLst>
          </p:cNvPr>
          <p:cNvSpPr txBox="1"/>
          <p:nvPr/>
        </p:nvSpPr>
        <p:spPr>
          <a:xfrm>
            <a:off x="3730416" y="1407825"/>
            <a:ext cx="185738" cy="19428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spcBef>
                <a:spcPts val="75"/>
              </a:spcBef>
            </a:pPr>
            <a:r>
              <a:rPr sz="1200" dirty="0">
                <a:latin typeface="Arial"/>
                <a:cs typeface="Arial"/>
              </a:rPr>
              <a:t>H</a:t>
            </a:r>
            <a:r>
              <a:rPr sz="1200" baseline="-13888" dirty="0">
                <a:latin typeface="Arial"/>
                <a:cs typeface="Arial"/>
              </a:rPr>
              <a:t>t</a:t>
            </a:r>
            <a:endParaRPr sz="1200" baseline="-13888">
              <a:latin typeface="Arial"/>
              <a:cs typeface="Arial"/>
            </a:endParaRPr>
          </a:p>
        </p:txBody>
      </p:sp>
      <p:sp>
        <p:nvSpPr>
          <p:cNvPr id="10" name="object 46">
            <a:extLst>
              <a:ext uri="{FF2B5EF4-FFF2-40B4-BE49-F238E27FC236}">
                <a16:creationId xmlns:a16="http://schemas.microsoft.com/office/drawing/2014/main" id="{E7823FDC-00F1-46D2-B448-C92896A779A8}"/>
              </a:ext>
            </a:extLst>
          </p:cNvPr>
          <p:cNvSpPr/>
          <p:nvPr/>
        </p:nvSpPr>
        <p:spPr>
          <a:xfrm>
            <a:off x="3927467" y="1409047"/>
            <a:ext cx="371475" cy="240030"/>
          </a:xfrm>
          <a:custGeom>
            <a:avLst/>
            <a:gdLst/>
            <a:ahLst/>
            <a:cxnLst/>
            <a:rect l="l" t="t" r="r" b="b"/>
            <a:pathLst>
              <a:path w="495300" h="257175">
                <a:moveTo>
                  <a:pt x="0" y="0"/>
                </a:moveTo>
                <a:lnTo>
                  <a:pt x="495300" y="0"/>
                </a:lnTo>
                <a:lnTo>
                  <a:pt x="495300" y="257175"/>
                </a:lnTo>
                <a:lnTo>
                  <a:pt x="0" y="2571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200"/>
          </a:p>
        </p:txBody>
      </p:sp>
      <p:sp>
        <p:nvSpPr>
          <p:cNvPr id="11" name="object 47">
            <a:extLst>
              <a:ext uri="{FF2B5EF4-FFF2-40B4-BE49-F238E27FC236}">
                <a16:creationId xmlns:a16="http://schemas.microsoft.com/office/drawing/2014/main" id="{ED3A894F-A09E-4119-8A07-73DD853216B6}"/>
              </a:ext>
            </a:extLst>
          </p:cNvPr>
          <p:cNvSpPr txBox="1"/>
          <p:nvPr/>
        </p:nvSpPr>
        <p:spPr>
          <a:xfrm>
            <a:off x="4073316" y="1410112"/>
            <a:ext cx="210978" cy="19428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>
              <a:spcBef>
                <a:spcPts val="75"/>
              </a:spcBef>
            </a:pPr>
            <a:r>
              <a:rPr sz="1200">
                <a:latin typeface="Arial"/>
                <a:cs typeface="Arial"/>
              </a:rPr>
              <a:t>M</a:t>
            </a:r>
            <a:r>
              <a:rPr lang="en-US" sz="1200" baseline="-25000"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69">
            <a:extLst>
              <a:ext uri="{FF2B5EF4-FFF2-40B4-BE49-F238E27FC236}">
                <a16:creationId xmlns:a16="http://schemas.microsoft.com/office/drawing/2014/main" id="{26F30F84-C09F-4579-9929-2EA41DA10197}"/>
              </a:ext>
            </a:extLst>
          </p:cNvPr>
          <p:cNvSpPr txBox="1"/>
          <p:nvPr/>
        </p:nvSpPr>
        <p:spPr>
          <a:xfrm>
            <a:off x="3416091" y="2148752"/>
            <a:ext cx="1314450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>
              <a:spcBef>
                <a:spcPts val="75"/>
              </a:spcBef>
            </a:pPr>
            <a:r>
              <a:rPr spc="-4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egme</a:t>
            </a:r>
            <a:r>
              <a:rPr spc="-11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t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AF5B5693-1817-4053-8DD0-DCBC9098B0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73447" y="69807"/>
            <a:ext cx="5509022" cy="594122"/>
          </a:xfrm>
        </p:spPr>
        <p:txBody>
          <a:bodyPr/>
          <a:lstStyle/>
          <a:p>
            <a:pPr eaLnBrk="1" hangingPunct="1"/>
            <a:r>
              <a:rPr lang="en-GB" altLang="en-US"/>
              <a:t>IPsec Transport Mode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5D29EE6-A5A0-4F94-B47B-E84FC48110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7568" y="1196752"/>
            <a:ext cx="8067078" cy="118229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/>
              <a:t>Host-to-host (end-to-end) security: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/>
              <a:t>IPsec processing performed at endpoints of secure channel.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/>
              <a:t>Endpoint hosts must be IPsec-aware.</a:t>
            </a:r>
          </a:p>
        </p:txBody>
      </p:sp>
      <p:grpSp>
        <p:nvGrpSpPr>
          <p:cNvPr id="27652" name="Group 4">
            <a:extLst>
              <a:ext uri="{FF2B5EF4-FFF2-40B4-BE49-F238E27FC236}">
                <a16:creationId xmlns:a16="http://schemas.microsoft.com/office/drawing/2014/main" id="{9543A412-B526-4DE3-AD70-AB9B9E3A5B18}"/>
              </a:ext>
            </a:extLst>
          </p:cNvPr>
          <p:cNvGrpSpPr>
            <a:grpSpLocks/>
          </p:cNvGrpSpPr>
          <p:nvPr/>
        </p:nvGrpSpPr>
        <p:grpSpPr bwMode="auto">
          <a:xfrm>
            <a:off x="2288829" y="2471316"/>
            <a:ext cx="7781328" cy="2891430"/>
            <a:chOff x="204" y="981"/>
            <a:chExt cx="5102" cy="1950"/>
          </a:xfrm>
        </p:grpSpPr>
        <p:sp>
          <p:nvSpPr>
            <p:cNvPr id="27653" name="tower">
              <a:extLst>
                <a:ext uri="{FF2B5EF4-FFF2-40B4-BE49-F238E27FC236}">
                  <a16:creationId xmlns:a16="http://schemas.microsoft.com/office/drawing/2014/main" id="{A4B00649-C816-40BC-9A74-D44E32005F98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17" y="981"/>
              <a:ext cx="384" cy="660"/>
            </a:xfrm>
            <a:custGeom>
              <a:avLst/>
              <a:gdLst>
                <a:gd name="T0" fmla="*/ 0 w 21600"/>
                <a:gd name="T1" fmla="*/ 2 h 21600"/>
                <a:gd name="T2" fmla="*/ 2 w 21600"/>
                <a:gd name="T3" fmla="*/ 0 h 21600"/>
                <a:gd name="T4" fmla="*/ 3 w 21600"/>
                <a:gd name="T5" fmla="*/ 0 h 21600"/>
                <a:gd name="T6" fmla="*/ 7 w 21600"/>
                <a:gd name="T7" fmla="*/ 0 h 21600"/>
                <a:gd name="T8" fmla="*/ 7 w 21600"/>
                <a:gd name="T9" fmla="*/ 11 h 21600"/>
                <a:gd name="T10" fmla="*/ 7 w 21600"/>
                <a:gd name="T11" fmla="*/ 18 h 21600"/>
                <a:gd name="T12" fmla="*/ 5 w 21600"/>
                <a:gd name="T13" fmla="*/ 20 h 21600"/>
                <a:gd name="T14" fmla="*/ 3 w 21600"/>
                <a:gd name="T15" fmla="*/ 20 h 21600"/>
                <a:gd name="T16" fmla="*/ 0 w 21600"/>
                <a:gd name="T17" fmla="*/ 20 h 21600"/>
                <a:gd name="T18" fmla="*/ 0 w 21600"/>
                <a:gd name="T19" fmla="*/ 11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0 w 21600"/>
                <a:gd name="T31" fmla="*/ 22549 h 21600"/>
                <a:gd name="T32" fmla="*/ 21488 w 21600"/>
                <a:gd name="T33" fmla="*/ 27000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2100"/>
            </a:p>
          </p:txBody>
        </p:sp>
        <p:sp>
          <p:nvSpPr>
            <p:cNvPr id="27654" name="Cloud">
              <a:extLst>
                <a:ext uri="{FF2B5EF4-FFF2-40B4-BE49-F238E27FC236}">
                  <a16:creationId xmlns:a16="http://schemas.microsoft.com/office/drawing/2014/main" id="{5848541D-1AEE-4DBA-A66E-798569D920AC}"/>
                </a:ext>
              </a:extLst>
            </p:cNvPr>
            <p:cNvSpPr>
              <a:spLocks noChangeAspect="1" noEditPoints="1" noChangeArrowheads="1"/>
            </p:cNvSpPr>
            <p:nvPr/>
          </p:nvSpPr>
          <p:spPr bwMode="auto">
            <a:xfrm>
              <a:off x="2064" y="2115"/>
              <a:ext cx="1248" cy="816"/>
            </a:xfrm>
            <a:custGeom>
              <a:avLst/>
              <a:gdLst>
                <a:gd name="T0" fmla="*/ 4 w 21600"/>
                <a:gd name="T1" fmla="*/ 408 h 21600"/>
                <a:gd name="T2" fmla="*/ 624 w 21600"/>
                <a:gd name="T3" fmla="*/ 815 h 21600"/>
                <a:gd name="T4" fmla="*/ 1247 w 21600"/>
                <a:gd name="T5" fmla="*/ 408 h 21600"/>
                <a:gd name="T6" fmla="*/ 624 w 21600"/>
                <a:gd name="T7" fmla="*/ 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56 h 21600"/>
                <a:gd name="T14" fmla="*/ 17083 w 21600"/>
                <a:gd name="T15" fmla="*/ 1733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GB" altLang="en-US" sz="900">
                <a:latin typeface="Arial" panose="020B0604020202020204" pitchFamily="34" charset="0"/>
              </a:endParaRPr>
            </a:p>
            <a:p>
              <a:r>
                <a:rPr lang="en-GB" altLang="en-US" sz="1800">
                  <a:latin typeface="Arial" panose="020B0604020202020204" pitchFamily="34" charset="0"/>
                </a:rPr>
                <a:t>network</a:t>
              </a:r>
            </a:p>
          </p:txBody>
        </p:sp>
        <p:sp>
          <p:nvSpPr>
            <p:cNvPr id="27655" name="tower">
              <a:extLst>
                <a:ext uri="{FF2B5EF4-FFF2-40B4-BE49-F238E27FC236}">
                  <a16:creationId xmlns:a16="http://schemas.microsoft.com/office/drawing/2014/main" id="{DE3F14DA-0A1F-447E-9CD2-18B9EF1E2A0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736" y="1017"/>
              <a:ext cx="330" cy="660"/>
            </a:xfrm>
            <a:custGeom>
              <a:avLst/>
              <a:gdLst>
                <a:gd name="T0" fmla="*/ 0 w 21600"/>
                <a:gd name="T1" fmla="*/ 2 h 21600"/>
                <a:gd name="T2" fmla="*/ 2 w 21600"/>
                <a:gd name="T3" fmla="*/ 0 h 21600"/>
                <a:gd name="T4" fmla="*/ 3 w 21600"/>
                <a:gd name="T5" fmla="*/ 0 h 21600"/>
                <a:gd name="T6" fmla="*/ 5 w 21600"/>
                <a:gd name="T7" fmla="*/ 0 h 21600"/>
                <a:gd name="T8" fmla="*/ 5 w 21600"/>
                <a:gd name="T9" fmla="*/ 11 h 21600"/>
                <a:gd name="T10" fmla="*/ 5 w 21600"/>
                <a:gd name="T11" fmla="*/ 18 h 21600"/>
                <a:gd name="T12" fmla="*/ 4 w 21600"/>
                <a:gd name="T13" fmla="*/ 20 h 21600"/>
                <a:gd name="T14" fmla="*/ 2 w 21600"/>
                <a:gd name="T15" fmla="*/ 20 h 21600"/>
                <a:gd name="T16" fmla="*/ 0 w 21600"/>
                <a:gd name="T17" fmla="*/ 20 h 21600"/>
                <a:gd name="T18" fmla="*/ 0 w 21600"/>
                <a:gd name="T19" fmla="*/ 11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8 w 21600"/>
                <a:gd name="T31" fmla="*/ 22549 h 21600"/>
                <a:gd name="T32" fmla="*/ 21469 w 21600"/>
                <a:gd name="T33" fmla="*/ 27000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CC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2100"/>
            </a:p>
          </p:txBody>
        </p:sp>
        <p:sp>
          <p:nvSpPr>
            <p:cNvPr id="27656" name="modem">
              <a:extLst>
                <a:ext uri="{FF2B5EF4-FFF2-40B4-BE49-F238E27FC236}">
                  <a16:creationId xmlns:a16="http://schemas.microsoft.com/office/drawing/2014/main" id="{37F10F48-C31D-4F13-A118-9CA48D4A503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04" y="2432"/>
              <a:ext cx="810" cy="144"/>
            </a:xfrm>
            <a:custGeom>
              <a:avLst/>
              <a:gdLst>
                <a:gd name="T0" fmla="*/ 0 w 21600"/>
                <a:gd name="T1" fmla="*/ 0 h 21600"/>
                <a:gd name="T2" fmla="*/ 4 w 21600"/>
                <a:gd name="T3" fmla="*/ 0 h 21600"/>
                <a:gd name="T4" fmla="*/ 26 w 21600"/>
                <a:gd name="T5" fmla="*/ 0 h 21600"/>
                <a:gd name="T6" fmla="*/ 30 w 21600"/>
                <a:gd name="T7" fmla="*/ 0 h 21600"/>
                <a:gd name="T8" fmla="*/ 30 w 21600"/>
                <a:gd name="T9" fmla="*/ 1 h 21600"/>
                <a:gd name="T10" fmla="*/ 0 w 21600"/>
                <a:gd name="T11" fmla="*/ 1 h 21600"/>
                <a:gd name="T12" fmla="*/ 15 w 21600"/>
                <a:gd name="T13" fmla="*/ 0 h 21600"/>
                <a:gd name="T14" fmla="*/ 15 w 21600"/>
                <a:gd name="T15" fmla="*/ 1 h 21600"/>
                <a:gd name="T16" fmla="*/ 0 w 21600"/>
                <a:gd name="T17" fmla="*/ 1 h 21600"/>
                <a:gd name="T18" fmla="*/ 30 w 21600"/>
                <a:gd name="T19" fmla="*/ 1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00 w 21600"/>
                <a:gd name="T31" fmla="*/ 22350 h 21600"/>
                <a:gd name="T32" fmla="*/ 21200 w 21600"/>
                <a:gd name="T33" fmla="*/ 30000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F8F7D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2100"/>
            </a:p>
          </p:txBody>
        </p:sp>
        <p:sp>
          <p:nvSpPr>
            <p:cNvPr id="27657" name="modem">
              <a:extLst>
                <a:ext uri="{FF2B5EF4-FFF2-40B4-BE49-F238E27FC236}">
                  <a16:creationId xmlns:a16="http://schemas.microsoft.com/office/drawing/2014/main" id="{4833385A-2B5C-4B23-A71D-B02180F098C0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496" y="2432"/>
              <a:ext cx="810" cy="144"/>
            </a:xfrm>
            <a:custGeom>
              <a:avLst/>
              <a:gdLst>
                <a:gd name="T0" fmla="*/ 0 w 21600"/>
                <a:gd name="T1" fmla="*/ 0 h 21600"/>
                <a:gd name="T2" fmla="*/ 4 w 21600"/>
                <a:gd name="T3" fmla="*/ 0 h 21600"/>
                <a:gd name="T4" fmla="*/ 26 w 21600"/>
                <a:gd name="T5" fmla="*/ 0 h 21600"/>
                <a:gd name="T6" fmla="*/ 30 w 21600"/>
                <a:gd name="T7" fmla="*/ 0 h 21600"/>
                <a:gd name="T8" fmla="*/ 30 w 21600"/>
                <a:gd name="T9" fmla="*/ 1 h 21600"/>
                <a:gd name="T10" fmla="*/ 0 w 21600"/>
                <a:gd name="T11" fmla="*/ 1 h 21600"/>
                <a:gd name="T12" fmla="*/ 15 w 21600"/>
                <a:gd name="T13" fmla="*/ 0 h 21600"/>
                <a:gd name="T14" fmla="*/ 15 w 21600"/>
                <a:gd name="T15" fmla="*/ 1 h 21600"/>
                <a:gd name="T16" fmla="*/ 0 w 21600"/>
                <a:gd name="T17" fmla="*/ 1 h 21600"/>
                <a:gd name="T18" fmla="*/ 30 w 21600"/>
                <a:gd name="T19" fmla="*/ 1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00 w 21600"/>
                <a:gd name="T31" fmla="*/ 22350 h 21600"/>
                <a:gd name="T32" fmla="*/ 21200 w 21600"/>
                <a:gd name="T33" fmla="*/ 30000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D4EABE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2100"/>
            </a:p>
          </p:txBody>
        </p:sp>
        <p:grpSp>
          <p:nvGrpSpPr>
            <p:cNvPr id="27658" name="Group 10">
              <a:extLst>
                <a:ext uri="{FF2B5EF4-FFF2-40B4-BE49-F238E27FC236}">
                  <a16:creationId xmlns:a16="http://schemas.microsoft.com/office/drawing/2014/main" id="{9BA6E8B6-AFAC-4DA3-8BB4-E5B308C256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3" y="1888"/>
              <a:ext cx="1208" cy="428"/>
              <a:chOff x="810" y="1979"/>
              <a:chExt cx="1208" cy="428"/>
            </a:xfrm>
          </p:grpSpPr>
          <p:sp>
            <p:nvSpPr>
              <p:cNvPr id="27667" name="Text Box 11">
                <a:extLst>
                  <a:ext uri="{FF2B5EF4-FFF2-40B4-BE49-F238E27FC236}">
                    <a16:creationId xmlns:a16="http://schemas.microsoft.com/office/drawing/2014/main" id="{870A8BC7-7ED0-48D9-85BC-E8AD048D3D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46" y="2220"/>
                <a:ext cx="921" cy="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16AFC2"/>
                  </a:buClr>
                  <a:buSzPct val="12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9966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GB" altLang="en-US" sz="1200" dirty="0"/>
                  <a:t>IP datagram </a:t>
                </a:r>
              </a:p>
            </p:txBody>
          </p:sp>
          <p:sp>
            <p:nvSpPr>
              <p:cNvPr id="27668" name="Rectangle 12">
                <a:extLst>
                  <a:ext uri="{FF2B5EF4-FFF2-40B4-BE49-F238E27FC236}">
                    <a16:creationId xmlns:a16="http://schemas.microsoft.com/office/drawing/2014/main" id="{C1F871C8-E440-469A-9AAD-823D1E52F7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0" y="1983"/>
                <a:ext cx="559" cy="22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6AFC2"/>
                  </a:buClr>
                  <a:buSzPct val="12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9966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1350"/>
                  <a:t>Header</a:t>
                </a:r>
              </a:p>
            </p:txBody>
          </p:sp>
          <p:sp>
            <p:nvSpPr>
              <p:cNvPr id="27669" name="Rectangle 13">
                <a:extLst>
                  <a:ext uri="{FF2B5EF4-FFF2-40B4-BE49-F238E27FC236}">
                    <a16:creationId xmlns:a16="http://schemas.microsoft.com/office/drawing/2014/main" id="{A4BAC540-D964-4E95-9717-EE7B429BD8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9" y="1979"/>
                <a:ext cx="649" cy="226"/>
              </a:xfrm>
              <a:prstGeom prst="rect">
                <a:avLst/>
              </a:prstGeom>
              <a:solidFill>
                <a:srgbClr val="B5F4F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6AFC2"/>
                  </a:buClr>
                  <a:buSzPct val="12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9966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1350"/>
                  <a:t>Payload</a:t>
                </a:r>
              </a:p>
            </p:txBody>
          </p:sp>
        </p:grpSp>
        <p:cxnSp>
          <p:nvCxnSpPr>
            <p:cNvPr id="27659" name="AutoShape 14">
              <a:extLst>
                <a:ext uri="{FF2B5EF4-FFF2-40B4-BE49-F238E27FC236}">
                  <a16:creationId xmlns:a16="http://schemas.microsoft.com/office/drawing/2014/main" id="{31BD975D-E364-461F-BFB2-99FD7099DC1E}"/>
                </a:ext>
              </a:extLst>
            </p:cNvPr>
            <p:cNvCxnSpPr>
              <a:cxnSpLocks noChangeShapeType="1"/>
              <a:stCxn id="27653" idx="7"/>
              <a:endCxn id="27656" idx="6"/>
            </p:cNvCxnSpPr>
            <p:nvPr/>
          </p:nvCxnSpPr>
          <p:spPr bwMode="auto">
            <a:xfrm>
              <a:off x="605" y="1641"/>
              <a:ext cx="4" cy="7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60" name="AutoShape 15">
              <a:extLst>
                <a:ext uri="{FF2B5EF4-FFF2-40B4-BE49-F238E27FC236}">
                  <a16:creationId xmlns:a16="http://schemas.microsoft.com/office/drawing/2014/main" id="{0A210802-6569-4D9C-A8A4-A00501D88A92}"/>
                </a:ext>
              </a:extLst>
            </p:cNvPr>
            <p:cNvCxnSpPr>
              <a:cxnSpLocks noChangeShapeType="1"/>
              <a:stCxn id="27656" idx="9"/>
              <a:endCxn id="27654" idx="0"/>
            </p:cNvCxnSpPr>
            <p:nvPr/>
          </p:nvCxnSpPr>
          <p:spPr bwMode="auto">
            <a:xfrm>
              <a:off x="1014" y="2521"/>
              <a:ext cx="1054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61" name="AutoShape 16">
              <a:extLst>
                <a:ext uri="{FF2B5EF4-FFF2-40B4-BE49-F238E27FC236}">
                  <a16:creationId xmlns:a16="http://schemas.microsoft.com/office/drawing/2014/main" id="{F6CA0A62-775D-4D39-99D4-033646063CCE}"/>
                </a:ext>
              </a:extLst>
            </p:cNvPr>
            <p:cNvCxnSpPr>
              <a:cxnSpLocks noChangeShapeType="1"/>
              <a:stCxn id="27654" idx="2"/>
              <a:endCxn id="27657" idx="8"/>
            </p:cNvCxnSpPr>
            <p:nvPr/>
          </p:nvCxnSpPr>
          <p:spPr bwMode="auto">
            <a:xfrm flipV="1">
              <a:off x="3311" y="2521"/>
              <a:ext cx="1185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62" name="AutoShape 17">
              <a:extLst>
                <a:ext uri="{FF2B5EF4-FFF2-40B4-BE49-F238E27FC236}">
                  <a16:creationId xmlns:a16="http://schemas.microsoft.com/office/drawing/2014/main" id="{87B20B81-C408-4E0F-B01C-9B7C7770C41E}"/>
                </a:ext>
              </a:extLst>
            </p:cNvPr>
            <p:cNvCxnSpPr>
              <a:cxnSpLocks noChangeShapeType="1"/>
              <a:stCxn id="27657" idx="6"/>
              <a:endCxn id="27655" idx="7"/>
            </p:cNvCxnSpPr>
            <p:nvPr/>
          </p:nvCxnSpPr>
          <p:spPr bwMode="auto">
            <a:xfrm flipH="1" flipV="1">
              <a:off x="4897" y="1677"/>
              <a:ext cx="4" cy="7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7663" name="Group 18">
              <a:extLst>
                <a:ext uri="{FF2B5EF4-FFF2-40B4-BE49-F238E27FC236}">
                  <a16:creationId xmlns:a16="http://schemas.microsoft.com/office/drawing/2014/main" id="{7916EB9D-4252-4148-A5DB-15EA29AC9A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6" y="1888"/>
              <a:ext cx="1208" cy="428"/>
              <a:chOff x="810" y="1979"/>
              <a:chExt cx="1208" cy="428"/>
            </a:xfrm>
          </p:grpSpPr>
          <p:sp>
            <p:nvSpPr>
              <p:cNvPr id="27664" name="Text Box 19">
                <a:extLst>
                  <a:ext uri="{FF2B5EF4-FFF2-40B4-BE49-F238E27FC236}">
                    <a16:creationId xmlns:a16="http://schemas.microsoft.com/office/drawing/2014/main" id="{326F6481-EDD6-4A36-8FC2-5FF7901866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46" y="2220"/>
                <a:ext cx="921" cy="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16AFC2"/>
                  </a:buClr>
                  <a:buSzPct val="12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9966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GB" altLang="en-US" sz="1200"/>
                  <a:t>IP datagram </a:t>
                </a:r>
              </a:p>
            </p:txBody>
          </p:sp>
          <p:sp>
            <p:nvSpPr>
              <p:cNvPr id="27665" name="Rectangle 20">
                <a:extLst>
                  <a:ext uri="{FF2B5EF4-FFF2-40B4-BE49-F238E27FC236}">
                    <a16:creationId xmlns:a16="http://schemas.microsoft.com/office/drawing/2014/main" id="{176FB120-7BD5-4B67-BD79-33C9AF936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0" y="1983"/>
                <a:ext cx="559" cy="22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6AFC2"/>
                  </a:buClr>
                  <a:buSzPct val="12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9966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1350"/>
                  <a:t>Header</a:t>
                </a:r>
              </a:p>
            </p:txBody>
          </p:sp>
          <p:sp>
            <p:nvSpPr>
              <p:cNvPr id="27666" name="Rectangle 21">
                <a:extLst>
                  <a:ext uri="{FF2B5EF4-FFF2-40B4-BE49-F238E27FC236}">
                    <a16:creationId xmlns:a16="http://schemas.microsoft.com/office/drawing/2014/main" id="{CDFCC635-8152-4DE1-A800-33D6FEEC8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9" y="1979"/>
                <a:ext cx="649" cy="226"/>
              </a:xfrm>
              <a:prstGeom prst="rect">
                <a:avLst/>
              </a:prstGeom>
              <a:solidFill>
                <a:srgbClr val="B5F4F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6AFC2"/>
                  </a:buClr>
                  <a:buSzPct val="12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9966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1350"/>
                  <a:t>Payload</a:t>
                </a: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15480" y="-27458"/>
            <a:ext cx="7632848" cy="792163"/>
          </a:xfrm>
        </p:spPr>
        <p:txBody>
          <a:bodyPr/>
          <a:lstStyle/>
          <a:p>
            <a:pPr eaLnBrk="1" hangingPunct="1"/>
            <a:r>
              <a:rPr lang="en-US"/>
              <a:t>Network secure protocols </a:t>
            </a:r>
            <a:r>
              <a:rPr lang="en-GB" altLang="en-US"/>
              <a:t>(P1)</a:t>
            </a:r>
            <a:endParaRPr lang="en-GB" altLang="en-US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81454" y="908720"/>
            <a:ext cx="10459162" cy="5242883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 dirty="0">
                <a:solidFill>
                  <a:srgbClr val="FF0000"/>
                </a:solidFill>
              </a:rPr>
              <a:t>Authentication</a:t>
            </a:r>
          </a:p>
          <a:p>
            <a:pPr lvl="1" eaLnBrk="1" hangingPunct="1">
              <a:spcBef>
                <a:spcPct val="25000"/>
              </a:spcBef>
            </a:pPr>
            <a:r>
              <a:rPr lang="en-US"/>
              <a:t>Public key (Certificate) approach</a:t>
            </a:r>
          </a:p>
          <a:p>
            <a:pPr lvl="1" eaLnBrk="1" hangingPunct="1">
              <a:spcBef>
                <a:spcPct val="25000"/>
              </a:spcBef>
            </a:pPr>
            <a:r>
              <a:rPr lang="en-US"/>
              <a:t>Prior secret-shared approach</a:t>
            </a:r>
          </a:p>
          <a:p>
            <a:pPr marL="514350" indent="-457200" eaLnBrk="1" hangingPunct="1">
              <a:spcBef>
                <a:spcPct val="25000"/>
              </a:spcBef>
            </a:pPr>
            <a:r>
              <a:rPr lang="en-US">
                <a:solidFill>
                  <a:srgbClr val="FF0000"/>
                </a:solidFill>
              </a:rPr>
              <a:t>Cryptographic algorithm negotiation</a:t>
            </a:r>
          </a:p>
          <a:p>
            <a:pPr marL="914400" lvl="1" indent="-457200" eaLnBrk="1" hangingPunct="1">
              <a:spcBef>
                <a:spcPct val="25000"/>
              </a:spcBef>
            </a:pPr>
            <a:r>
              <a:rPr lang="en-US"/>
              <a:t>Ciphers, MAC</a:t>
            </a:r>
            <a:endParaRPr lang="en-US" dirty="0"/>
          </a:p>
          <a:p>
            <a:pPr marL="514350" indent="-457200" eaLnBrk="1" hangingPunct="1">
              <a:spcBef>
                <a:spcPct val="25000"/>
              </a:spcBef>
            </a:pPr>
            <a:r>
              <a:rPr lang="en-US">
                <a:solidFill>
                  <a:srgbClr val="FF0000"/>
                </a:solidFill>
              </a:rPr>
              <a:t>Key agreement</a:t>
            </a:r>
          </a:p>
          <a:p>
            <a:pPr marL="914400" lvl="1" indent="-457200" eaLnBrk="1" hangingPunct="1">
              <a:spcBef>
                <a:spcPct val="25000"/>
              </a:spcBef>
            </a:pPr>
            <a:r>
              <a:rPr lang="en-US"/>
              <a:t>Diffie-Hellman key exchange + extra…</a:t>
            </a:r>
          </a:p>
          <a:p>
            <a:pPr marL="514350" indent="-457200" eaLnBrk="1" hangingPunct="1">
              <a:spcBef>
                <a:spcPct val="25000"/>
              </a:spcBef>
            </a:pPr>
            <a:r>
              <a:rPr lang="en-US">
                <a:solidFill>
                  <a:srgbClr val="FF0000"/>
                </a:solidFill>
              </a:rPr>
              <a:t>Secure protocol implementation</a:t>
            </a:r>
          </a:p>
          <a:p>
            <a:pPr marL="914400" lvl="1" indent="-457200" eaLnBrk="1" hangingPunct="1">
              <a:spcBef>
                <a:spcPct val="25000"/>
              </a:spcBef>
            </a:pPr>
            <a:r>
              <a:rPr lang="en-US"/>
              <a:t>Chosent layer to implement</a:t>
            </a:r>
          </a:p>
          <a:p>
            <a:pPr marL="914400" lvl="1" indent="-457200" eaLnBrk="1" hangingPunct="1">
              <a:spcBef>
                <a:spcPct val="25000"/>
              </a:spcBef>
            </a:pPr>
            <a:r>
              <a:rPr lang="en-US"/>
              <a:t>Chosen cipher to encrypt exchange data</a:t>
            </a:r>
          </a:p>
          <a:p>
            <a:pPr marL="514350" indent="-457200" eaLnBrk="1" hangingPunct="1">
              <a:spcBef>
                <a:spcPct val="25000"/>
              </a:spcBef>
            </a:pPr>
            <a:endParaRPr lang="en-US">
              <a:solidFill>
                <a:srgbClr val="FF0000"/>
              </a:solidFill>
            </a:endParaRPr>
          </a:p>
          <a:p>
            <a:pPr marL="57150" indent="0" eaLnBrk="1" hangingPunct="1">
              <a:spcBef>
                <a:spcPct val="250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45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AE130206-16BB-4CD0-85CB-A9994A4857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61319" y="118268"/>
            <a:ext cx="5022056" cy="594122"/>
          </a:xfrm>
        </p:spPr>
        <p:txBody>
          <a:bodyPr/>
          <a:lstStyle/>
          <a:p>
            <a:pPr eaLnBrk="1" hangingPunct="1"/>
            <a:r>
              <a:rPr lang="en-GB" altLang="en-US"/>
              <a:t>IPsec Tunnel Mode</a:t>
            </a:r>
          </a:p>
        </p:txBody>
      </p:sp>
      <p:sp>
        <p:nvSpPr>
          <p:cNvPr id="29699" name="tower">
            <a:extLst>
              <a:ext uri="{FF2B5EF4-FFF2-40B4-BE49-F238E27FC236}">
                <a16:creationId xmlns:a16="http://schemas.microsoft.com/office/drawing/2014/main" id="{296D7588-916C-4E7D-997C-7D0B1F3A0561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2784103" y="1413668"/>
            <a:ext cx="457200" cy="785813"/>
          </a:xfrm>
          <a:custGeom>
            <a:avLst/>
            <a:gdLst>
              <a:gd name="T0" fmla="*/ 0 w 21600"/>
              <a:gd name="T1" fmla="*/ 5138777 h 21600"/>
              <a:gd name="T2" fmla="*/ 5307838 w 21600"/>
              <a:gd name="T3" fmla="*/ 0 h 21600"/>
              <a:gd name="T4" fmla="*/ 8602133 w 21600"/>
              <a:gd name="T5" fmla="*/ 0 h 21600"/>
              <a:gd name="T6" fmla="*/ 17204267 w 21600"/>
              <a:gd name="T7" fmla="*/ 0 h 21600"/>
              <a:gd name="T8" fmla="*/ 17204267 w 21600"/>
              <a:gd name="T9" fmla="*/ 27409189 h 21600"/>
              <a:gd name="T10" fmla="*/ 17204267 w 21600"/>
              <a:gd name="T11" fmla="*/ 45684374 h 21600"/>
              <a:gd name="T12" fmla="*/ 12079619 w 21600"/>
              <a:gd name="T13" fmla="*/ 50823151 h 21600"/>
              <a:gd name="T14" fmla="*/ 8418943 w 21600"/>
              <a:gd name="T15" fmla="*/ 50823151 h 21600"/>
              <a:gd name="T16" fmla="*/ 0 w 21600"/>
              <a:gd name="T17" fmla="*/ 50823151 h 21600"/>
              <a:gd name="T18" fmla="*/ 0 w 21600"/>
              <a:gd name="T19" fmla="*/ 27124501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500"/>
          </a:p>
        </p:txBody>
      </p:sp>
      <p:sp>
        <p:nvSpPr>
          <p:cNvPr id="29700" name="Cloud">
            <a:extLst>
              <a:ext uri="{FF2B5EF4-FFF2-40B4-BE49-F238E27FC236}">
                <a16:creationId xmlns:a16="http://schemas.microsoft.com/office/drawing/2014/main" id="{C957923A-7D9B-4E35-9445-8AED130464CA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4824835" y="2763836"/>
            <a:ext cx="1485900" cy="971550"/>
          </a:xfrm>
          <a:custGeom>
            <a:avLst/>
            <a:gdLst>
              <a:gd name="T0" fmla="*/ 6145 w 21600"/>
              <a:gd name="T1" fmla="*/ 647700 h 21600"/>
              <a:gd name="T2" fmla="*/ 990600 w 21600"/>
              <a:gd name="T3" fmla="*/ 1294021 h 21600"/>
              <a:gd name="T4" fmla="*/ 1979549 w 21600"/>
              <a:gd name="T5" fmla="*/ 647700 h 21600"/>
              <a:gd name="T6" fmla="*/ 990600 w 21600"/>
              <a:gd name="T7" fmla="*/ 74066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hlink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GB" altLang="en-US" sz="1050">
              <a:latin typeface="Arial" panose="020B0604020202020204" pitchFamily="34" charset="0"/>
            </a:endParaRPr>
          </a:p>
          <a:p>
            <a:r>
              <a:rPr lang="en-GB" altLang="en-US" sz="2100">
                <a:latin typeface="Arial" panose="020B0604020202020204" pitchFamily="34" charset="0"/>
              </a:rPr>
              <a:t>network</a:t>
            </a:r>
          </a:p>
        </p:txBody>
      </p:sp>
      <p:sp>
        <p:nvSpPr>
          <p:cNvPr id="29701" name="tower">
            <a:extLst>
              <a:ext uri="{FF2B5EF4-FFF2-40B4-BE49-F238E27FC236}">
                <a16:creationId xmlns:a16="http://schemas.microsoft.com/office/drawing/2014/main" id="{122E76BF-9C7E-4815-BC49-B8AD952A2ED1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7926414" y="1413668"/>
            <a:ext cx="392906" cy="785813"/>
          </a:xfrm>
          <a:custGeom>
            <a:avLst/>
            <a:gdLst>
              <a:gd name="T0" fmla="*/ 0 w 21600"/>
              <a:gd name="T1" fmla="*/ 5138777 h 21600"/>
              <a:gd name="T2" fmla="*/ 3919967 w 21600"/>
              <a:gd name="T3" fmla="*/ 0 h 21600"/>
              <a:gd name="T4" fmla="*/ 6352906 w 21600"/>
              <a:gd name="T5" fmla="*/ 0 h 21600"/>
              <a:gd name="T6" fmla="*/ 12705788 w 21600"/>
              <a:gd name="T7" fmla="*/ 0 h 21600"/>
              <a:gd name="T8" fmla="*/ 12705788 w 21600"/>
              <a:gd name="T9" fmla="*/ 27409189 h 21600"/>
              <a:gd name="T10" fmla="*/ 12705788 w 21600"/>
              <a:gd name="T11" fmla="*/ 45684374 h 21600"/>
              <a:gd name="T12" fmla="*/ 8921106 w 21600"/>
              <a:gd name="T13" fmla="*/ 50823151 h 21600"/>
              <a:gd name="T14" fmla="*/ 6217596 w 21600"/>
              <a:gd name="T15" fmla="*/ 50823151 h 21600"/>
              <a:gd name="T16" fmla="*/ 0 w 21600"/>
              <a:gd name="T17" fmla="*/ 50823151 h 21600"/>
              <a:gd name="T18" fmla="*/ 0 w 21600"/>
              <a:gd name="T19" fmla="*/ 27124501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CC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500"/>
          </a:p>
        </p:txBody>
      </p:sp>
      <p:sp>
        <p:nvSpPr>
          <p:cNvPr id="29702" name="modem">
            <a:extLst>
              <a:ext uri="{FF2B5EF4-FFF2-40B4-BE49-F238E27FC236}">
                <a16:creationId xmlns:a16="http://schemas.microsoft.com/office/drawing/2014/main" id="{B0B875CB-850E-4795-8DA8-74C96ECD2C2D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2530501" y="3141264"/>
            <a:ext cx="964406" cy="171450"/>
          </a:xfrm>
          <a:custGeom>
            <a:avLst/>
            <a:gdLst>
              <a:gd name="T0" fmla="*/ 0 w 21600"/>
              <a:gd name="T1" fmla="*/ 577056 h 21600"/>
              <a:gd name="T2" fmla="*/ 10422791 w 21600"/>
              <a:gd name="T3" fmla="*/ 0 h 21600"/>
              <a:gd name="T4" fmla="*/ 66006464 w 21600"/>
              <a:gd name="T5" fmla="*/ 0 h 21600"/>
              <a:gd name="T6" fmla="*/ 76549746 w 21600"/>
              <a:gd name="T7" fmla="*/ 577056 h 21600"/>
              <a:gd name="T8" fmla="*/ 76549746 w 21600"/>
              <a:gd name="T9" fmla="*/ 2419350 h 21600"/>
              <a:gd name="T10" fmla="*/ 0 w 21600"/>
              <a:gd name="T11" fmla="*/ 2419350 h 21600"/>
              <a:gd name="T12" fmla="*/ 38274903 w 21600"/>
              <a:gd name="T13" fmla="*/ 0 h 21600"/>
              <a:gd name="T14" fmla="*/ 38274903 w 21600"/>
              <a:gd name="T15" fmla="*/ 2419350 h 21600"/>
              <a:gd name="T16" fmla="*/ 0 w 21600"/>
              <a:gd name="T17" fmla="*/ 1498208 h 21600"/>
              <a:gd name="T18" fmla="*/ 76549746 w 21600"/>
              <a:gd name="T19" fmla="*/ 1498208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00 w 21600"/>
              <a:gd name="T31" fmla="*/ 22400 h 21600"/>
              <a:gd name="T32" fmla="*/ 21200 w 21600"/>
              <a:gd name="T33" fmla="*/ 30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F8F7DB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500"/>
          </a:p>
        </p:txBody>
      </p:sp>
      <p:sp>
        <p:nvSpPr>
          <p:cNvPr id="29703" name="modem">
            <a:extLst>
              <a:ext uri="{FF2B5EF4-FFF2-40B4-BE49-F238E27FC236}">
                <a16:creationId xmlns:a16="http://schemas.microsoft.com/office/drawing/2014/main" id="{3DFD4898-2D61-4462-ADF6-79B2AA829461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7640664" y="3141264"/>
            <a:ext cx="964406" cy="171450"/>
          </a:xfrm>
          <a:custGeom>
            <a:avLst/>
            <a:gdLst>
              <a:gd name="T0" fmla="*/ 0 w 21600"/>
              <a:gd name="T1" fmla="*/ 577056 h 21600"/>
              <a:gd name="T2" fmla="*/ 10422791 w 21600"/>
              <a:gd name="T3" fmla="*/ 0 h 21600"/>
              <a:gd name="T4" fmla="*/ 66006464 w 21600"/>
              <a:gd name="T5" fmla="*/ 0 h 21600"/>
              <a:gd name="T6" fmla="*/ 76549746 w 21600"/>
              <a:gd name="T7" fmla="*/ 577056 h 21600"/>
              <a:gd name="T8" fmla="*/ 76549746 w 21600"/>
              <a:gd name="T9" fmla="*/ 2419350 h 21600"/>
              <a:gd name="T10" fmla="*/ 0 w 21600"/>
              <a:gd name="T11" fmla="*/ 2419350 h 21600"/>
              <a:gd name="T12" fmla="*/ 38274903 w 21600"/>
              <a:gd name="T13" fmla="*/ 0 h 21600"/>
              <a:gd name="T14" fmla="*/ 38274903 w 21600"/>
              <a:gd name="T15" fmla="*/ 2419350 h 21600"/>
              <a:gd name="T16" fmla="*/ 0 w 21600"/>
              <a:gd name="T17" fmla="*/ 1498208 h 21600"/>
              <a:gd name="T18" fmla="*/ 76549746 w 21600"/>
              <a:gd name="T19" fmla="*/ 1498208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00 w 21600"/>
              <a:gd name="T31" fmla="*/ 22400 h 21600"/>
              <a:gd name="T32" fmla="*/ 21200 w 21600"/>
              <a:gd name="T33" fmla="*/ 30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D4EABE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500"/>
          </a:p>
        </p:txBody>
      </p:sp>
      <p:grpSp>
        <p:nvGrpSpPr>
          <p:cNvPr id="29704" name="Group 8">
            <a:extLst>
              <a:ext uri="{FF2B5EF4-FFF2-40B4-BE49-F238E27FC236}">
                <a16:creationId xmlns:a16="http://schemas.microsoft.com/office/drawing/2014/main" id="{789301FC-9925-400F-B11A-7C055D16E877}"/>
              </a:ext>
            </a:extLst>
          </p:cNvPr>
          <p:cNvGrpSpPr>
            <a:grpSpLocks/>
          </p:cNvGrpSpPr>
          <p:nvPr/>
        </p:nvGrpSpPr>
        <p:grpSpPr bwMode="auto">
          <a:xfrm>
            <a:off x="3069854" y="2276873"/>
            <a:ext cx="1438275" cy="795337"/>
            <a:chOff x="810" y="1979"/>
            <a:chExt cx="1208" cy="668"/>
          </a:xfrm>
        </p:grpSpPr>
        <p:sp>
          <p:nvSpPr>
            <p:cNvPr id="29721" name="Text Box 9">
              <a:extLst>
                <a:ext uri="{FF2B5EF4-FFF2-40B4-BE49-F238E27FC236}">
                  <a16:creationId xmlns:a16="http://schemas.microsoft.com/office/drawing/2014/main" id="{D8FF6159-0E15-4557-B67E-FC9D39E364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6" y="2220"/>
              <a:ext cx="921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350"/>
                <a:t>Inner IP datagram </a:t>
              </a:r>
            </a:p>
          </p:txBody>
        </p:sp>
        <p:sp>
          <p:nvSpPr>
            <p:cNvPr id="29722" name="Rectangle 10">
              <a:extLst>
                <a:ext uri="{FF2B5EF4-FFF2-40B4-BE49-F238E27FC236}">
                  <a16:creationId xmlns:a16="http://schemas.microsoft.com/office/drawing/2014/main" id="{8D1EB4EF-2333-4BA1-9583-67AAFD5B6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" y="1983"/>
              <a:ext cx="559" cy="22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500"/>
                <a:t>Header</a:t>
              </a:r>
            </a:p>
          </p:txBody>
        </p:sp>
        <p:sp>
          <p:nvSpPr>
            <p:cNvPr id="29723" name="Rectangle 11">
              <a:extLst>
                <a:ext uri="{FF2B5EF4-FFF2-40B4-BE49-F238E27FC236}">
                  <a16:creationId xmlns:a16="http://schemas.microsoft.com/office/drawing/2014/main" id="{E3B820B9-EA8D-4B3A-8B58-BD33A0161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9" y="1979"/>
              <a:ext cx="649" cy="22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500"/>
                <a:t>Payload</a:t>
              </a:r>
            </a:p>
          </p:txBody>
        </p:sp>
      </p:grpSp>
      <p:cxnSp>
        <p:nvCxnSpPr>
          <p:cNvPr id="29705" name="AutoShape 12">
            <a:extLst>
              <a:ext uri="{FF2B5EF4-FFF2-40B4-BE49-F238E27FC236}">
                <a16:creationId xmlns:a16="http://schemas.microsoft.com/office/drawing/2014/main" id="{2E791A42-24BE-4537-9AEF-8DE2A3928EA3}"/>
              </a:ext>
            </a:extLst>
          </p:cNvPr>
          <p:cNvCxnSpPr>
            <a:cxnSpLocks noChangeShapeType="1"/>
            <a:stCxn id="29699" idx="7"/>
            <a:endCxn id="29702" idx="6"/>
          </p:cNvCxnSpPr>
          <p:nvPr/>
        </p:nvCxnSpPr>
        <p:spPr bwMode="auto">
          <a:xfrm>
            <a:off x="3007942" y="2199482"/>
            <a:ext cx="4763" cy="9417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6" name="AutoShape 13">
            <a:extLst>
              <a:ext uri="{FF2B5EF4-FFF2-40B4-BE49-F238E27FC236}">
                <a16:creationId xmlns:a16="http://schemas.microsoft.com/office/drawing/2014/main" id="{EEF899A3-6190-4044-B554-E281F17F98A1}"/>
              </a:ext>
            </a:extLst>
          </p:cNvPr>
          <p:cNvCxnSpPr>
            <a:cxnSpLocks noChangeShapeType="1"/>
            <a:stCxn id="29702" idx="9"/>
            <a:endCxn id="29700" idx="0"/>
          </p:cNvCxnSpPr>
          <p:nvPr/>
        </p:nvCxnSpPr>
        <p:spPr bwMode="auto">
          <a:xfrm>
            <a:off x="3494907" y="3247232"/>
            <a:ext cx="1334691" cy="23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7" name="AutoShape 14">
            <a:extLst>
              <a:ext uri="{FF2B5EF4-FFF2-40B4-BE49-F238E27FC236}">
                <a16:creationId xmlns:a16="http://schemas.microsoft.com/office/drawing/2014/main" id="{620A18FA-A092-4CD5-B13D-5F367DE7672E}"/>
              </a:ext>
            </a:extLst>
          </p:cNvPr>
          <p:cNvCxnSpPr>
            <a:cxnSpLocks noChangeShapeType="1"/>
            <a:stCxn id="29700" idx="2"/>
            <a:endCxn id="29703" idx="8"/>
          </p:cNvCxnSpPr>
          <p:nvPr/>
        </p:nvCxnSpPr>
        <p:spPr bwMode="auto">
          <a:xfrm flipV="1">
            <a:off x="6309546" y="3247232"/>
            <a:ext cx="1331119" cy="23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8" name="AutoShape 15">
            <a:extLst>
              <a:ext uri="{FF2B5EF4-FFF2-40B4-BE49-F238E27FC236}">
                <a16:creationId xmlns:a16="http://schemas.microsoft.com/office/drawing/2014/main" id="{F3489DAE-617C-4E1E-A98B-8309F53D5202}"/>
              </a:ext>
            </a:extLst>
          </p:cNvPr>
          <p:cNvCxnSpPr>
            <a:cxnSpLocks noChangeShapeType="1"/>
            <a:stCxn id="29703" idx="6"/>
            <a:endCxn id="29701" idx="7"/>
          </p:cNvCxnSpPr>
          <p:nvPr/>
        </p:nvCxnSpPr>
        <p:spPr bwMode="auto">
          <a:xfrm flipH="1" flipV="1">
            <a:off x="8118104" y="2199482"/>
            <a:ext cx="4763" cy="9417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9709" name="Group 16">
            <a:extLst>
              <a:ext uri="{FF2B5EF4-FFF2-40B4-BE49-F238E27FC236}">
                <a16:creationId xmlns:a16="http://schemas.microsoft.com/office/drawing/2014/main" id="{D28D876A-5BB8-458C-9D7F-219158AEBD71}"/>
              </a:ext>
            </a:extLst>
          </p:cNvPr>
          <p:cNvGrpSpPr>
            <a:grpSpLocks/>
          </p:cNvGrpSpPr>
          <p:nvPr/>
        </p:nvGrpSpPr>
        <p:grpSpPr bwMode="auto">
          <a:xfrm>
            <a:off x="6600057" y="2276873"/>
            <a:ext cx="1438275" cy="795337"/>
            <a:chOff x="810" y="1979"/>
            <a:chExt cx="1208" cy="668"/>
          </a:xfrm>
        </p:grpSpPr>
        <p:sp>
          <p:nvSpPr>
            <p:cNvPr id="29718" name="Text Box 17">
              <a:extLst>
                <a:ext uri="{FF2B5EF4-FFF2-40B4-BE49-F238E27FC236}">
                  <a16:creationId xmlns:a16="http://schemas.microsoft.com/office/drawing/2014/main" id="{1075E56F-1453-45E1-9603-B9D2D9D935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6" y="2220"/>
              <a:ext cx="921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350"/>
                <a:t>Inner IP datagram </a:t>
              </a:r>
            </a:p>
          </p:txBody>
        </p:sp>
        <p:sp>
          <p:nvSpPr>
            <p:cNvPr id="29719" name="Rectangle 18">
              <a:extLst>
                <a:ext uri="{FF2B5EF4-FFF2-40B4-BE49-F238E27FC236}">
                  <a16:creationId xmlns:a16="http://schemas.microsoft.com/office/drawing/2014/main" id="{AEFC7581-B739-4C98-A6AD-B6F8198EF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" y="1983"/>
              <a:ext cx="559" cy="22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500"/>
                <a:t>Header</a:t>
              </a:r>
            </a:p>
          </p:txBody>
        </p:sp>
        <p:sp>
          <p:nvSpPr>
            <p:cNvPr id="29720" name="Rectangle 19">
              <a:extLst>
                <a:ext uri="{FF2B5EF4-FFF2-40B4-BE49-F238E27FC236}">
                  <a16:creationId xmlns:a16="http://schemas.microsoft.com/office/drawing/2014/main" id="{C42B36F5-99F2-4E87-B6A7-C61E20ED9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9" y="1979"/>
              <a:ext cx="649" cy="22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500"/>
                <a:t>Payload</a:t>
              </a:r>
            </a:p>
          </p:txBody>
        </p:sp>
      </p:grpSp>
      <p:grpSp>
        <p:nvGrpSpPr>
          <p:cNvPr id="29710" name="Group 20">
            <a:extLst>
              <a:ext uri="{FF2B5EF4-FFF2-40B4-BE49-F238E27FC236}">
                <a16:creationId xmlns:a16="http://schemas.microsoft.com/office/drawing/2014/main" id="{10F55E33-4DF5-4242-AA62-CF9037F85A21}"/>
              </a:ext>
            </a:extLst>
          </p:cNvPr>
          <p:cNvGrpSpPr>
            <a:grpSpLocks/>
          </p:cNvGrpSpPr>
          <p:nvPr/>
        </p:nvGrpSpPr>
        <p:grpSpPr bwMode="auto">
          <a:xfrm>
            <a:off x="2675757" y="3411537"/>
            <a:ext cx="2069306" cy="377429"/>
            <a:chOff x="385" y="2750"/>
            <a:chExt cx="1738" cy="317"/>
          </a:xfrm>
        </p:grpSpPr>
        <p:sp>
          <p:nvSpPr>
            <p:cNvPr id="29715" name="Rectangle 21">
              <a:extLst>
                <a:ext uri="{FF2B5EF4-FFF2-40B4-BE49-F238E27FC236}">
                  <a16:creationId xmlns:a16="http://schemas.microsoft.com/office/drawing/2014/main" id="{1CE75F86-8402-4414-B648-79E186FE4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2750"/>
              <a:ext cx="649" cy="317"/>
            </a:xfrm>
            <a:prstGeom prst="rect">
              <a:avLst/>
            </a:prstGeom>
            <a:solidFill>
              <a:srgbClr val="B5F4F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500"/>
                <a:t>Payload</a:t>
              </a:r>
            </a:p>
          </p:txBody>
        </p:sp>
        <p:sp>
          <p:nvSpPr>
            <p:cNvPr id="29716" name="Rectangle 22">
              <a:extLst>
                <a:ext uri="{FF2B5EF4-FFF2-40B4-BE49-F238E27FC236}">
                  <a16:creationId xmlns:a16="http://schemas.microsoft.com/office/drawing/2014/main" id="{5B7F27C5-F97C-4CA7-BC7B-1B76CCE38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2750"/>
              <a:ext cx="545" cy="31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500" dirty="0"/>
                <a:t>Outer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500" dirty="0"/>
                <a:t>Header</a:t>
              </a:r>
            </a:p>
          </p:txBody>
        </p:sp>
        <p:sp>
          <p:nvSpPr>
            <p:cNvPr id="29717" name="Rectangle 23">
              <a:extLst>
                <a:ext uri="{FF2B5EF4-FFF2-40B4-BE49-F238E27FC236}">
                  <a16:creationId xmlns:a16="http://schemas.microsoft.com/office/drawing/2014/main" id="{2ED7EB88-BD38-4F33-A6F5-78A3DDB9B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750"/>
              <a:ext cx="545" cy="317"/>
            </a:xfrm>
            <a:prstGeom prst="rect">
              <a:avLst/>
            </a:prstGeom>
            <a:solidFill>
              <a:srgbClr val="B5F4F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500" dirty="0"/>
                <a:t>Header</a:t>
              </a:r>
            </a:p>
          </p:txBody>
        </p:sp>
      </p:grpSp>
      <p:grpSp>
        <p:nvGrpSpPr>
          <p:cNvPr id="29711" name="Group 24">
            <a:extLst>
              <a:ext uri="{FF2B5EF4-FFF2-40B4-BE49-F238E27FC236}">
                <a16:creationId xmlns:a16="http://schemas.microsoft.com/office/drawing/2014/main" id="{3C3004CF-1360-48E3-8F37-ECB08B9B9636}"/>
              </a:ext>
            </a:extLst>
          </p:cNvPr>
          <p:cNvGrpSpPr>
            <a:grpSpLocks/>
          </p:cNvGrpSpPr>
          <p:nvPr/>
        </p:nvGrpSpPr>
        <p:grpSpPr bwMode="auto">
          <a:xfrm>
            <a:off x="6401223" y="3411537"/>
            <a:ext cx="2069306" cy="377429"/>
            <a:chOff x="385" y="2750"/>
            <a:chExt cx="1738" cy="317"/>
          </a:xfrm>
        </p:grpSpPr>
        <p:sp>
          <p:nvSpPr>
            <p:cNvPr id="29712" name="Rectangle 25">
              <a:extLst>
                <a:ext uri="{FF2B5EF4-FFF2-40B4-BE49-F238E27FC236}">
                  <a16:creationId xmlns:a16="http://schemas.microsoft.com/office/drawing/2014/main" id="{89AE1450-137C-4944-9ABA-A767E670D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2750"/>
              <a:ext cx="649" cy="317"/>
            </a:xfrm>
            <a:prstGeom prst="rect">
              <a:avLst/>
            </a:prstGeom>
            <a:solidFill>
              <a:srgbClr val="B5F4F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500"/>
                <a:t>Payload</a:t>
              </a:r>
            </a:p>
          </p:txBody>
        </p:sp>
        <p:sp>
          <p:nvSpPr>
            <p:cNvPr id="29713" name="Rectangle 26">
              <a:extLst>
                <a:ext uri="{FF2B5EF4-FFF2-40B4-BE49-F238E27FC236}">
                  <a16:creationId xmlns:a16="http://schemas.microsoft.com/office/drawing/2014/main" id="{42699553-14EF-4AB8-A4D3-BF76AB473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2750"/>
              <a:ext cx="545" cy="31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500" dirty="0"/>
                <a:t>Outer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500" dirty="0"/>
                <a:t>Header</a:t>
              </a:r>
            </a:p>
          </p:txBody>
        </p:sp>
        <p:sp>
          <p:nvSpPr>
            <p:cNvPr id="29714" name="Rectangle 27">
              <a:extLst>
                <a:ext uri="{FF2B5EF4-FFF2-40B4-BE49-F238E27FC236}">
                  <a16:creationId xmlns:a16="http://schemas.microsoft.com/office/drawing/2014/main" id="{DBFF423D-FF25-4B60-B308-E6537C995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750"/>
              <a:ext cx="545" cy="317"/>
            </a:xfrm>
            <a:prstGeom prst="rect">
              <a:avLst/>
            </a:prstGeom>
            <a:solidFill>
              <a:srgbClr val="B5F4F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500"/>
                <a:t>Header</a:t>
              </a:r>
            </a:p>
          </p:txBody>
        </p:sp>
      </p:grpSp>
      <p:sp>
        <p:nvSpPr>
          <p:cNvPr id="28" name="Text Box 11">
            <a:extLst>
              <a:ext uri="{FF2B5EF4-FFF2-40B4-BE49-F238E27FC236}">
                <a16:creationId xmlns:a16="http://schemas.microsoft.com/office/drawing/2014/main" id="{B3692932-282D-47D6-91CF-CD2BFB69D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840" y="2733078"/>
            <a:ext cx="870308" cy="684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500" dirty="0"/>
              <a:t>Security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500" dirty="0"/>
              <a:t>Gateway</a:t>
            </a:r>
          </a:p>
        </p:txBody>
      </p:sp>
      <p:sp>
        <p:nvSpPr>
          <p:cNvPr id="29" name="Text Box 11">
            <a:extLst>
              <a:ext uri="{FF2B5EF4-FFF2-40B4-BE49-F238E27FC236}">
                <a16:creationId xmlns:a16="http://schemas.microsoft.com/office/drawing/2014/main" id="{D8FC526C-06C5-4F13-91A9-AE9F65849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9422" y="2740342"/>
            <a:ext cx="914400" cy="56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500" dirty="0"/>
              <a:t>Security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500" dirty="0"/>
              <a:t>Gateway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DDA07DFF-DB33-4C0A-BC27-6439E1BA6E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47731" y="5871"/>
            <a:ext cx="7961938" cy="594122"/>
          </a:xfrm>
        </p:spPr>
        <p:txBody>
          <a:bodyPr/>
          <a:lstStyle/>
          <a:p>
            <a:pPr eaLnBrk="1" hangingPunct="1"/>
            <a:r>
              <a:rPr lang="en-GB" altLang="en-US"/>
              <a:t>Remote Host to Internal Server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ACBA3604-2A76-48C8-B959-E0AC87F316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9336" y="1177864"/>
            <a:ext cx="11161239" cy="1241822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GB" altLang="en-US"/>
              <a:t>Remote host has Internet access to gateway, then gains access to server behind gateway.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/>
              <a:t>Traffic to server protected in inner tunnel.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/>
              <a:t>Outer tunnel protects inner traffic over Internet.</a:t>
            </a:r>
          </a:p>
        </p:txBody>
      </p:sp>
      <p:grpSp>
        <p:nvGrpSpPr>
          <p:cNvPr id="39940" name="Group 4">
            <a:extLst>
              <a:ext uri="{FF2B5EF4-FFF2-40B4-BE49-F238E27FC236}">
                <a16:creationId xmlns:a16="http://schemas.microsoft.com/office/drawing/2014/main" id="{D81C7186-8108-4541-8B12-A0399DB42CE9}"/>
              </a:ext>
            </a:extLst>
          </p:cNvPr>
          <p:cNvGrpSpPr>
            <a:grpSpLocks/>
          </p:cNvGrpSpPr>
          <p:nvPr/>
        </p:nvGrpSpPr>
        <p:grpSpPr bwMode="auto">
          <a:xfrm>
            <a:off x="2266950" y="3143250"/>
            <a:ext cx="7543800" cy="2400519"/>
            <a:chOff x="476" y="2196"/>
            <a:chExt cx="4760" cy="1494"/>
          </a:xfrm>
        </p:grpSpPr>
        <p:sp>
          <p:nvSpPr>
            <p:cNvPr id="39941" name="Oval 5">
              <a:extLst>
                <a:ext uri="{FF2B5EF4-FFF2-40B4-BE49-F238E27FC236}">
                  <a16:creationId xmlns:a16="http://schemas.microsoft.com/office/drawing/2014/main" id="{C5E0E220-977E-4A8B-BA9F-973DC39BF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" y="2205"/>
              <a:ext cx="192" cy="52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2100">
                <a:latin typeface="Times" panose="02020603050405020304" pitchFamily="18" charset="0"/>
              </a:endParaRPr>
            </a:p>
          </p:txBody>
        </p:sp>
        <p:sp>
          <p:nvSpPr>
            <p:cNvPr id="39942" name="Cloud">
              <a:extLst>
                <a:ext uri="{FF2B5EF4-FFF2-40B4-BE49-F238E27FC236}">
                  <a16:creationId xmlns:a16="http://schemas.microsoft.com/office/drawing/2014/main" id="{BF11192E-817D-4CBA-9F22-03BB0405A36F}"/>
                </a:ext>
              </a:extLst>
            </p:cNvPr>
            <p:cNvSpPr>
              <a:spLocks noChangeAspect="1" noEditPoints="1" noChangeArrowheads="1"/>
            </p:cNvSpPr>
            <p:nvPr/>
          </p:nvSpPr>
          <p:spPr bwMode="auto">
            <a:xfrm>
              <a:off x="3609" y="2886"/>
              <a:ext cx="768" cy="636"/>
            </a:xfrm>
            <a:custGeom>
              <a:avLst/>
              <a:gdLst>
                <a:gd name="T0" fmla="*/ 2 w 21600"/>
                <a:gd name="T1" fmla="*/ 318 h 21600"/>
                <a:gd name="T2" fmla="*/ 384 w 21600"/>
                <a:gd name="T3" fmla="*/ 635 h 21600"/>
                <a:gd name="T4" fmla="*/ 767 w 21600"/>
                <a:gd name="T5" fmla="*/ 318 h 21600"/>
                <a:gd name="T6" fmla="*/ 384 w 21600"/>
                <a:gd name="T7" fmla="*/ 3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81 w 21600"/>
                <a:gd name="T13" fmla="*/ 3260 h 21600"/>
                <a:gd name="T14" fmla="*/ 17100 w 21600"/>
                <a:gd name="T15" fmla="*/ 1732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 sz="2100"/>
            </a:p>
          </p:txBody>
        </p:sp>
        <p:sp>
          <p:nvSpPr>
            <p:cNvPr id="39943" name="Text Box 7">
              <a:extLst>
                <a:ext uri="{FF2B5EF4-FFF2-40B4-BE49-F238E27FC236}">
                  <a16:creationId xmlns:a16="http://schemas.microsoft.com/office/drawing/2014/main" id="{C7AD376A-F1B7-43F0-9707-933174120C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7" y="3009"/>
              <a:ext cx="67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200"/>
                <a:t>Local network</a:t>
              </a:r>
            </a:p>
          </p:txBody>
        </p:sp>
        <p:sp>
          <p:nvSpPr>
            <p:cNvPr id="39944" name="Text Box 8">
              <a:extLst>
                <a:ext uri="{FF2B5EF4-FFF2-40B4-BE49-F238E27FC236}">
                  <a16:creationId xmlns:a16="http://schemas.microsoft.com/office/drawing/2014/main" id="{5339F3B1-1408-4B83-8D0A-E5C02DEBB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8" y="2339"/>
              <a:ext cx="216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500"/>
                <a:t>Outer Tunnel </a:t>
              </a:r>
            </a:p>
          </p:txBody>
        </p:sp>
        <p:sp>
          <p:nvSpPr>
            <p:cNvPr id="39945" name="Line 9">
              <a:extLst>
                <a:ext uri="{FF2B5EF4-FFF2-40B4-BE49-F238E27FC236}">
                  <a16:creationId xmlns:a16="http://schemas.microsoft.com/office/drawing/2014/main" id="{38DBABD3-20C0-4214-A555-EE57E62AE7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637"/>
              <a:ext cx="0" cy="576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100"/>
            </a:p>
          </p:txBody>
        </p:sp>
        <p:sp>
          <p:nvSpPr>
            <p:cNvPr id="39946" name="computr2">
              <a:extLst>
                <a:ext uri="{FF2B5EF4-FFF2-40B4-BE49-F238E27FC236}">
                  <a16:creationId xmlns:a16="http://schemas.microsoft.com/office/drawing/2014/main" id="{107D767D-B73A-4A54-9974-581B0A0E737C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612" y="3000"/>
              <a:ext cx="520" cy="384"/>
            </a:xfrm>
            <a:custGeom>
              <a:avLst/>
              <a:gdLst>
                <a:gd name="T0" fmla="*/ 6 w 21600"/>
                <a:gd name="T1" fmla="*/ 0 h 21600"/>
                <a:gd name="T2" fmla="*/ 6 w 21600"/>
                <a:gd name="T3" fmla="*/ 7 h 21600"/>
                <a:gd name="T4" fmla="*/ 10 w 21600"/>
                <a:gd name="T5" fmla="*/ 0 h 21600"/>
                <a:gd name="T6" fmla="*/ 2 w 21600"/>
                <a:gd name="T7" fmla="*/ 0 h 21600"/>
                <a:gd name="T8" fmla="*/ 2 w 21600"/>
                <a:gd name="T9" fmla="*/ 4 h 21600"/>
                <a:gd name="T10" fmla="*/ 10 w 21600"/>
                <a:gd name="T11" fmla="*/ 4 h 21600"/>
                <a:gd name="T12" fmla="*/ 2 w 21600"/>
                <a:gd name="T13" fmla="*/ 2 h 21600"/>
                <a:gd name="T14" fmla="*/ 10 w 21600"/>
                <a:gd name="T15" fmla="*/ 2 h 21600"/>
                <a:gd name="T16" fmla="*/ 11 w 21600"/>
                <a:gd name="T17" fmla="*/ 5 h 21600"/>
                <a:gd name="T18" fmla="*/ 2 w 21600"/>
                <a:gd name="T19" fmla="*/ 5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6189 w 21600"/>
                <a:gd name="T31" fmla="*/ 1913 h 21600"/>
                <a:gd name="T32" fmla="*/ 15577 w 21600"/>
                <a:gd name="T33" fmla="*/ 9731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21022" y="20295"/>
                  </a:moveTo>
                  <a:lnTo>
                    <a:pt x="18828" y="18396"/>
                  </a:lnTo>
                  <a:lnTo>
                    <a:pt x="18828" y="13174"/>
                  </a:lnTo>
                  <a:lnTo>
                    <a:pt x="15478" y="13174"/>
                  </a:lnTo>
                  <a:lnTo>
                    <a:pt x="15478" y="11631"/>
                  </a:lnTo>
                  <a:lnTo>
                    <a:pt x="17326" y="11631"/>
                  </a:lnTo>
                  <a:lnTo>
                    <a:pt x="17326" y="11156"/>
                  </a:lnTo>
                  <a:lnTo>
                    <a:pt x="17326" y="0"/>
                  </a:lnTo>
                  <a:lnTo>
                    <a:pt x="10858" y="0"/>
                  </a:lnTo>
                  <a:lnTo>
                    <a:pt x="4274" y="0"/>
                  </a:lnTo>
                  <a:lnTo>
                    <a:pt x="4274" y="11037"/>
                  </a:lnTo>
                  <a:lnTo>
                    <a:pt x="4274" y="11631"/>
                  </a:lnTo>
                  <a:lnTo>
                    <a:pt x="6122" y="11631"/>
                  </a:lnTo>
                  <a:lnTo>
                    <a:pt x="6122" y="13174"/>
                  </a:lnTo>
                  <a:lnTo>
                    <a:pt x="2772" y="13174"/>
                  </a:lnTo>
                  <a:lnTo>
                    <a:pt x="2772" y="18514"/>
                  </a:lnTo>
                  <a:lnTo>
                    <a:pt x="693" y="20295"/>
                  </a:lnTo>
                  <a:lnTo>
                    <a:pt x="462" y="20413"/>
                  </a:lnTo>
                  <a:lnTo>
                    <a:pt x="231" y="20651"/>
                  </a:lnTo>
                  <a:lnTo>
                    <a:pt x="116" y="20888"/>
                  </a:lnTo>
                  <a:lnTo>
                    <a:pt x="0" y="21125"/>
                  </a:lnTo>
                  <a:lnTo>
                    <a:pt x="0" y="21244"/>
                  </a:lnTo>
                  <a:lnTo>
                    <a:pt x="116" y="21363"/>
                  </a:lnTo>
                  <a:lnTo>
                    <a:pt x="116" y="21481"/>
                  </a:lnTo>
                  <a:lnTo>
                    <a:pt x="231" y="21481"/>
                  </a:lnTo>
                  <a:lnTo>
                    <a:pt x="347" y="21600"/>
                  </a:lnTo>
                  <a:lnTo>
                    <a:pt x="578" y="21600"/>
                  </a:lnTo>
                  <a:lnTo>
                    <a:pt x="693" y="21600"/>
                  </a:lnTo>
                  <a:lnTo>
                    <a:pt x="10858" y="21600"/>
                  </a:lnTo>
                  <a:lnTo>
                    <a:pt x="20907" y="21600"/>
                  </a:lnTo>
                  <a:lnTo>
                    <a:pt x="21138" y="21600"/>
                  </a:lnTo>
                  <a:lnTo>
                    <a:pt x="21253" y="21600"/>
                  </a:lnTo>
                  <a:lnTo>
                    <a:pt x="21369" y="21481"/>
                  </a:lnTo>
                  <a:lnTo>
                    <a:pt x="21484" y="21481"/>
                  </a:lnTo>
                  <a:lnTo>
                    <a:pt x="21600" y="21363"/>
                  </a:lnTo>
                  <a:lnTo>
                    <a:pt x="21600" y="21244"/>
                  </a:lnTo>
                  <a:lnTo>
                    <a:pt x="21600" y="21125"/>
                  </a:lnTo>
                  <a:lnTo>
                    <a:pt x="21484" y="20888"/>
                  </a:lnTo>
                  <a:lnTo>
                    <a:pt x="21369" y="20651"/>
                  </a:lnTo>
                  <a:lnTo>
                    <a:pt x="21253" y="20413"/>
                  </a:lnTo>
                  <a:lnTo>
                    <a:pt x="21022" y="20295"/>
                  </a:lnTo>
                  <a:close/>
                </a:path>
                <a:path w="21600" h="21600" extrusionOk="0">
                  <a:moveTo>
                    <a:pt x="18019" y="18514"/>
                  </a:moveTo>
                  <a:lnTo>
                    <a:pt x="17326" y="17921"/>
                  </a:lnTo>
                  <a:lnTo>
                    <a:pt x="4389" y="17921"/>
                  </a:lnTo>
                  <a:lnTo>
                    <a:pt x="3696" y="18514"/>
                  </a:lnTo>
                  <a:lnTo>
                    <a:pt x="18019" y="18514"/>
                  </a:lnTo>
                  <a:close/>
                </a:path>
                <a:path w="21600" h="21600" extrusionOk="0">
                  <a:moveTo>
                    <a:pt x="19174" y="19701"/>
                  </a:moveTo>
                  <a:lnTo>
                    <a:pt x="18481" y="19108"/>
                  </a:lnTo>
                  <a:lnTo>
                    <a:pt x="3119" y="19108"/>
                  </a:lnTo>
                  <a:lnTo>
                    <a:pt x="2426" y="19701"/>
                  </a:lnTo>
                  <a:lnTo>
                    <a:pt x="19174" y="19701"/>
                  </a:lnTo>
                  <a:close/>
                </a:path>
                <a:path w="21600" h="21600" extrusionOk="0">
                  <a:moveTo>
                    <a:pt x="20560" y="20769"/>
                  </a:moveTo>
                  <a:lnTo>
                    <a:pt x="19867" y="20176"/>
                  </a:lnTo>
                  <a:lnTo>
                    <a:pt x="1848" y="20176"/>
                  </a:lnTo>
                  <a:lnTo>
                    <a:pt x="1155" y="20769"/>
                  </a:lnTo>
                  <a:lnTo>
                    <a:pt x="20560" y="20769"/>
                  </a:lnTo>
                  <a:close/>
                </a:path>
                <a:path w="21600" h="21600" extrusionOk="0">
                  <a:moveTo>
                    <a:pt x="18828" y="18396"/>
                  </a:moveTo>
                  <a:lnTo>
                    <a:pt x="17442" y="17209"/>
                  </a:lnTo>
                  <a:lnTo>
                    <a:pt x="4158" y="17209"/>
                  </a:lnTo>
                  <a:lnTo>
                    <a:pt x="2772" y="18514"/>
                  </a:lnTo>
                  <a:moveTo>
                    <a:pt x="13168" y="14123"/>
                  </a:moveTo>
                  <a:lnTo>
                    <a:pt x="13168" y="14716"/>
                  </a:lnTo>
                  <a:lnTo>
                    <a:pt x="17788" y="14716"/>
                  </a:lnTo>
                  <a:lnTo>
                    <a:pt x="17788" y="14123"/>
                  </a:lnTo>
                  <a:lnTo>
                    <a:pt x="13168" y="14123"/>
                  </a:lnTo>
                  <a:close/>
                </a:path>
                <a:path w="21600" h="21600" extrusionOk="0">
                  <a:moveTo>
                    <a:pt x="6122" y="1899"/>
                  </a:moveTo>
                  <a:lnTo>
                    <a:pt x="6122" y="9732"/>
                  </a:lnTo>
                  <a:lnTo>
                    <a:pt x="15478" y="9732"/>
                  </a:lnTo>
                  <a:lnTo>
                    <a:pt x="15478" y="1899"/>
                  </a:lnTo>
                  <a:lnTo>
                    <a:pt x="6122" y="1899"/>
                  </a:lnTo>
                  <a:moveTo>
                    <a:pt x="6122" y="11631"/>
                  </a:moveTo>
                  <a:lnTo>
                    <a:pt x="15478" y="11631"/>
                  </a:lnTo>
                  <a:lnTo>
                    <a:pt x="15478" y="13174"/>
                  </a:lnTo>
                  <a:lnTo>
                    <a:pt x="6122" y="13174"/>
                  </a:lnTo>
                  <a:lnTo>
                    <a:pt x="6122" y="11631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2100"/>
            </a:p>
          </p:txBody>
        </p:sp>
        <p:sp>
          <p:nvSpPr>
            <p:cNvPr id="39947" name="Text Box 11">
              <a:extLst>
                <a:ext uri="{FF2B5EF4-FFF2-40B4-BE49-F238E27FC236}">
                  <a16:creationId xmlns:a16="http://schemas.microsoft.com/office/drawing/2014/main" id="{48FF8064-E287-42CF-A6A1-9966431BA0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2" y="3347"/>
              <a:ext cx="768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5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350" dirty="0"/>
                <a:t>Security</a:t>
              </a:r>
            </a:p>
            <a:p>
              <a:pPr algn="ctr">
                <a:lnSpc>
                  <a:spcPct val="5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350" dirty="0"/>
                <a:t>Gateway</a:t>
              </a:r>
            </a:p>
          </p:txBody>
        </p:sp>
        <p:sp>
          <p:nvSpPr>
            <p:cNvPr id="39948" name="Oval 12">
              <a:extLst>
                <a:ext uri="{FF2B5EF4-FFF2-40B4-BE49-F238E27FC236}">
                  <a16:creationId xmlns:a16="http://schemas.microsoft.com/office/drawing/2014/main" id="{FB3FC9E6-B0F1-4442-82A6-0120A4574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8" y="2205"/>
              <a:ext cx="192" cy="52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2100">
                <a:latin typeface="Times" panose="02020603050405020304" pitchFamily="18" charset="0"/>
              </a:endParaRPr>
            </a:p>
          </p:txBody>
        </p:sp>
        <p:sp>
          <p:nvSpPr>
            <p:cNvPr id="39949" name="Rectangle 13">
              <a:extLst>
                <a:ext uri="{FF2B5EF4-FFF2-40B4-BE49-F238E27FC236}">
                  <a16:creationId xmlns:a16="http://schemas.microsoft.com/office/drawing/2014/main" id="{19E1C24D-DFB8-42DE-AE26-08F90B360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2296"/>
              <a:ext cx="1859" cy="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500"/>
                <a:t>Inner tunnel</a:t>
              </a:r>
            </a:p>
          </p:txBody>
        </p:sp>
        <p:sp>
          <p:nvSpPr>
            <p:cNvPr id="39950" name="Oval 14">
              <a:extLst>
                <a:ext uri="{FF2B5EF4-FFF2-40B4-BE49-F238E27FC236}">
                  <a16:creationId xmlns:a16="http://schemas.microsoft.com/office/drawing/2014/main" id="{C4A9BBA2-31D6-4DF6-AF7D-E48D0BCE5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2296"/>
              <a:ext cx="91" cy="3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2100">
                <a:latin typeface="Times" panose="02020603050405020304" pitchFamily="18" charset="0"/>
              </a:endParaRPr>
            </a:p>
          </p:txBody>
        </p:sp>
        <p:sp>
          <p:nvSpPr>
            <p:cNvPr id="39951" name="Oval 15">
              <a:extLst>
                <a:ext uri="{FF2B5EF4-FFF2-40B4-BE49-F238E27FC236}">
                  <a16:creationId xmlns:a16="http://schemas.microsoft.com/office/drawing/2014/main" id="{B90C0DED-8AA4-49DF-A671-1C883DF1E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2301"/>
              <a:ext cx="144" cy="33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2100">
                <a:latin typeface="Times" panose="02020603050405020304" pitchFamily="18" charset="0"/>
              </a:endParaRPr>
            </a:p>
          </p:txBody>
        </p:sp>
        <p:sp>
          <p:nvSpPr>
            <p:cNvPr id="39952" name="Oval 16">
              <a:extLst>
                <a:ext uri="{FF2B5EF4-FFF2-40B4-BE49-F238E27FC236}">
                  <a16:creationId xmlns:a16="http://schemas.microsoft.com/office/drawing/2014/main" id="{AA551810-09D4-44E7-8A66-227824DBE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0" y="2296"/>
              <a:ext cx="91" cy="3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2100">
                <a:latin typeface="Times" panose="02020603050405020304" pitchFamily="18" charset="0"/>
              </a:endParaRPr>
            </a:p>
          </p:txBody>
        </p:sp>
        <p:sp>
          <p:nvSpPr>
            <p:cNvPr id="39953" name="Oval 17">
              <a:extLst>
                <a:ext uri="{FF2B5EF4-FFF2-40B4-BE49-F238E27FC236}">
                  <a16:creationId xmlns:a16="http://schemas.microsoft.com/office/drawing/2014/main" id="{90571B92-CA3F-4712-9EED-B78B3F8F4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" y="2301"/>
              <a:ext cx="144" cy="33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2100">
                <a:latin typeface="Times" panose="02020603050405020304" pitchFamily="18" charset="0"/>
              </a:endParaRPr>
            </a:p>
          </p:txBody>
        </p:sp>
        <p:sp>
          <p:nvSpPr>
            <p:cNvPr id="39954" name="Line 18">
              <a:extLst>
                <a:ext uri="{FF2B5EF4-FFF2-40B4-BE49-F238E27FC236}">
                  <a16:creationId xmlns:a16="http://schemas.microsoft.com/office/drawing/2014/main" id="{FB7955E7-B8F6-44B0-9770-C45F298DC8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1" y="2637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100"/>
            </a:p>
          </p:txBody>
        </p:sp>
        <p:sp>
          <p:nvSpPr>
            <p:cNvPr id="39955" name="Line 19">
              <a:extLst>
                <a:ext uri="{FF2B5EF4-FFF2-40B4-BE49-F238E27FC236}">
                  <a16:creationId xmlns:a16="http://schemas.microsoft.com/office/drawing/2014/main" id="{0E4A7767-0725-4903-9B57-C3F1E57B23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1" y="2301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100"/>
            </a:p>
          </p:txBody>
        </p:sp>
        <p:cxnSp>
          <p:nvCxnSpPr>
            <p:cNvPr id="39956" name="AutoShape 20">
              <a:extLst>
                <a:ext uri="{FF2B5EF4-FFF2-40B4-BE49-F238E27FC236}">
                  <a16:creationId xmlns:a16="http://schemas.microsoft.com/office/drawing/2014/main" id="{8AC64C44-A596-4418-8E25-62B020AE8177}"/>
                </a:ext>
              </a:extLst>
            </p:cNvPr>
            <p:cNvCxnSpPr>
              <a:cxnSpLocks noChangeShapeType="1"/>
              <a:stCxn id="39941" idx="4"/>
              <a:endCxn id="39948" idx="4"/>
            </p:cNvCxnSpPr>
            <p:nvPr/>
          </p:nvCxnSpPr>
          <p:spPr bwMode="auto">
            <a:xfrm>
              <a:off x="852" y="2742"/>
              <a:ext cx="215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7" name="AutoShape 21">
              <a:extLst>
                <a:ext uri="{FF2B5EF4-FFF2-40B4-BE49-F238E27FC236}">
                  <a16:creationId xmlns:a16="http://schemas.microsoft.com/office/drawing/2014/main" id="{6FAABB77-C511-4291-93A3-F7D9667856EC}"/>
                </a:ext>
              </a:extLst>
            </p:cNvPr>
            <p:cNvCxnSpPr>
              <a:cxnSpLocks noChangeShapeType="1"/>
              <a:stCxn id="39941" idx="0"/>
              <a:endCxn id="39948" idx="0"/>
            </p:cNvCxnSpPr>
            <p:nvPr/>
          </p:nvCxnSpPr>
          <p:spPr bwMode="auto">
            <a:xfrm>
              <a:off x="852" y="2196"/>
              <a:ext cx="215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9958" name="Group 22">
              <a:extLst>
                <a:ext uri="{FF2B5EF4-FFF2-40B4-BE49-F238E27FC236}">
                  <a16:creationId xmlns:a16="http://schemas.microsoft.com/office/drawing/2014/main" id="{6BA69967-73D8-412E-93D6-BB3DCFBFF1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74" y="2931"/>
              <a:ext cx="771" cy="546"/>
              <a:chOff x="1519" y="2976"/>
              <a:chExt cx="771" cy="546"/>
            </a:xfrm>
          </p:grpSpPr>
          <p:sp>
            <p:nvSpPr>
              <p:cNvPr id="39971" name="Cloud">
                <a:extLst>
                  <a:ext uri="{FF2B5EF4-FFF2-40B4-BE49-F238E27FC236}">
                    <a16:creationId xmlns:a16="http://schemas.microsoft.com/office/drawing/2014/main" id="{EA4A0491-0E5F-44D0-8448-B8EDD8ED7E41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1519" y="2976"/>
                <a:ext cx="771" cy="546"/>
              </a:xfrm>
              <a:custGeom>
                <a:avLst/>
                <a:gdLst>
                  <a:gd name="T0" fmla="*/ 2 w 21600"/>
                  <a:gd name="T1" fmla="*/ 273 h 21600"/>
                  <a:gd name="T2" fmla="*/ 386 w 21600"/>
                  <a:gd name="T3" fmla="*/ 545 h 21600"/>
                  <a:gd name="T4" fmla="*/ 770 w 21600"/>
                  <a:gd name="T5" fmla="*/ 273 h 21600"/>
                  <a:gd name="T6" fmla="*/ 386 w 21600"/>
                  <a:gd name="T7" fmla="*/ 31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70 w 21600"/>
                  <a:gd name="T13" fmla="*/ 3244 h 21600"/>
                  <a:gd name="T14" fmla="*/ 17089 w 21600"/>
                  <a:gd name="T15" fmla="*/ 17327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lnTo>
                      <a:pt x="1949" y="7180"/>
                    </a:ln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hlink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endParaRPr lang="en-US" sz="2100"/>
              </a:p>
            </p:txBody>
          </p:sp>
          <p:sp>
            <p:nvSpPr>
              <p:cNvPr id="39972" name="Text Box 24">
                <a:extLst>
                  <a:ext uri="{FF2B5EF4-FFF2-40B4-BE49-F238E27FC236}">
                    <a16:creationId xmlns:a16="http://schemas.microsoft.com/office/drawing/2014/main" id="{F5CE4F52-984E-43A5-B8C9-37F92B4C1A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5" y="3113"/>
                <a:ext cx="487" cy="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16AFC2"/>
                  </a:buClr>
                  <a:buSzPct val="12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9966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1350"/>
                  <a:t>Internet</a:t>
                </a:r>
              </a:p>
            </p:txBody>
          </p:sp>
        </p:grpSp>
        <p:cxnSp>
          <p:nvCxnSpPr>
            <p:cNvPr id="39959" name="AutoShape 25">
              <a:extLst>
                <a:ext uri="{FF2B5EF4-FFF2-40B4-BE49-F238E27FC236}">
                  <a16:creationId xmlns:a16="http://schemas.microsoft.com/office/drawing/2014/main" id="{FC59BCD9-EE9B-4284-B697-720378C6CD00}"/>
                </a:ext>
              </a:extLst>
            </p:cNvPr>
            <p:cNvCxnSpPr>
              <a:cxnSpLocks noChangeShapeType="1"/>
              <a:stCxn id="39946" idx="5"/>
              <a:endCxn id="39971" idx="0"/>
            </p:cNvCxnSpPr>
            <p:nvPr/>
          </p:nvCxnSpPr>
          <p:spPr bwMode="auto">
            <a:xfrm flipV="1">
              <a:off x="1029" y="3204"/>
              <a:ext cx="447" cy="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60" name="AutoShape 26">
              <a:extLst>
                <a:ext uri="{FF2B5EF4-FFF2-40B4-BE49-F238E27FC236}">
                  <a16:creationId xmlns:a16="http://schemas.microsoft.com/office/drawing/2014/main" id="{A6BF2002-5FB4-4675-BA75-FA7D7C8AD3B5}"/>
                </a:ext>
              </a:extLst>
            </p:cNvPr>
            <p:cNvCxnSpPr>
              <a:cxnSpLocks noChangeShapeType="1"/>
              <a:stCxn id="39951" idx="4"/>
            </p:cNvCxnSpPr>
            <p:nvPr/>
          </p:nvCxnSpPr>
          <p:spPr bwMode="auto">
            <a:xfrm flipH="1" flipV="1">
              <a:off x="2933" y="2629"/>
              <a:ext cx="1916" cy="1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61" name="AutoShape 27">
              <a:extLst>
                <a:ext uri="{FF2B5EF4-FFF2-40B4-BE49-F238E27FC236}">
                  <a16:creationId xmlns:a16="http://schemas.microsoft.com/office/drawing/2014/main" id="{636FDE8E-1BF6-4911-9E09-47138437B820}"/>
                </a:ext>
              </a:extLst>
            </p:cNvPr>
            <p:cNvCxnSpPr>
              <a:cxnSpLocks noChangeShapeType="1"/>
              <a:stCxn id="39951" idx="0"/>
            </p:cNvCxnSpPr>
            <p:nvPr/>
          </p:nvCxnSpPr>
          <p:spPr bwMode="auto">
            <a:xfrm flipH="1">
              <a:off x="2933" y="2293"/>
              <a:ext cx="1916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962" name="Line 28">
              <a:extLst>
                <a:ext uri="{FF2B5EF4-FFF2-40B4-BE49-F238E27FC236}">
                  <a16:creationId xmlns:a16="http://schemas.microsoft.com/office/drawing/2014/main" id="{326B57CA-4227-4FBC-AAD7-FC4B0E59C2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35" y="2614"/>
              <a:ext cx="3" cy="43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100"/>
            </a:p>
          </p:txBody>
        </p:sp>
        <p:sp>
          <p:nvSpPr>
            <p:cNvPr id="39963" name="Line 29">
              <a:extLst>
                <a:ext uri="{FF2B5EF4-FFF2-40B4-BE49-F238E27FC236}">
                  <a16:creationId xmlns:a16="http://schemas.microsoft.com/office/drawing/2014/main" id="{9985F7F2-8130-4908-975C-D8DBCA474D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6" y="2627"/>
              <a:ext cx="0" cy="576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100"/>
            </a:p>
          </p:txBody>
        </p:sp>
        <p:sp>
          <p:nvSpPr>
            <p:cNvPr id="39964" name="modem">
              <a:extLst>
                <a:ext uri="{FF2B5EF4-FFF2-40B4-BE49-F238E27FC236}">
                  <a16:creationId xmlns:a16="http://schemas.microsoft.com/office/drawing/2014/main" id="{2616AAFC-E3C8-4752-8539-65C18F0BFBC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572" y="3120"/>
              <a:ext cx="810" cy="144"/>
            </a:xfrm>
            <a:custGeom>
              <a:avLst/>
              <a:gdLst>
                <a:gd name="T0" fmla="*/ 0 w 21600"/>
                <a:gd name="T1" fmla="*/ 0 h 21600"/>
                <a:gd name="T2" fmla="*/ 4 w 21600"/>
                <a:gd name="T3" fmla="*/ 0 h 21600"/>
                <a:gd name="T4" fmla="*/ 26 w 21600"/>
                <a:gd name="T5" fmla="*/ 0 h 21600"/>
                <a:gd name="T6" fmla="*/ 30 w 21600"/>
                <a:gd name="T7" fmla="*/ 0 h 21600"/>
                <a:gd name="T8" fmla="*/ 30 w 21600"/>
                <a:gd name="T9" fmla="*/ 1 h 21600"/>
                <a:gd name="T10" fmla="*/ 0 w 21600"/>
                <a:gd name="T11" fmla="*/ 1 h 21600"/>
                <a:gd name="T12" fmla="*/ 15 w 21600"/>
                <a:gd name="T13" fmla="*/ 0 h 21600"/>
                <a:gd name="T14" fmla="*/ 15 w 21600"/>
                <a:gd name="T15" fmla="*/ 1 h 21600"/>
                <a:gd name="T16" fmla="*/ 0 w 21600"/>
                <a:gd name="T17" fmla="*/ 1 h 21600"/>
                <a:gd name="T18" fmla="*/ 30 w 21600"/>
                <a:gd name="T19" fmla="*/ 1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00 w 21600"/>
                <a:gd name="T31" fmla="*/ 22350 h 21600"/>
                <a:gd name="T32" fmla="*/ 21200 w 21600"/>
                <a:gd name="T33" fmla="*/ 30000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D4EABE"/>
            </a:solidFill>
            <a:ln w="9525" cap="rnd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en-US" sz="2100"/>
            </a:p>
          </p:txBody>
        </p:sp>
        <p:cxnSp>
          <p:nvCxnSpPr>
            <p:cNvPr id="39965" name="AutoShape 31">
              <a:extLst>
                <a:ext uri="{FF2B5EF4-FFF2-40B4-BE49-F238E27FC236}">
                  <a16:creationId xmlns:a16="http://schemas.microsoft.com/office/drawing/2014/main" id="{CF3BBBB8-2E3D-4ACD-9F66-6A1ECB3A5884}"/>
                </a:ext>
              </a:extLst>
            </p:cNvPr>
            <p:cNvCxnSpPr>
              <a:cxnSpLocks noChangeShapeType="1"/>
              <a:stCxn id="39971" idx="2"/>
              <a:endCxn id="39964" idx="8"/>
            </p:cNvCxnSpPr>
            <p:nvPr/>
          </p:nvCxnSpPr>
          <p:spPr bwMode="auto">
            <a:xfrm>
              <a:off x="2244" y="3204"/>
              <a:ext cx="328" cy="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66" name="AutoShape 32">
              <a:extLst>
                <a:ext uri="{FF2B5EF4-FFF2-40B4-BE49-F238E27FC236}">
                  <a16:creationId xmlns:a16="http://schemas.microsoft.com/office/drawing/2014/main" id="{9B1DBBBD-9476-445B-89DA-83F777FAAE77}"/>
                </a:ext>
              </a:extLst>
            </p:cNvPr>
            <p:cNvCxnSpPr>
              <a:cxnSpLocks noChangeShapeType="1"/>
              <a:stCxn id="39942" idx="0"/>
              <a:endCxn id="39964" idx="9"/>
            </p:cNvCxnSpPr>
            <p:nvPr/>
          </p:nvCxnSpPr>
          <p:spPr bwMode="auto">
            <a:xfrm flipH="1">
              <a:off x="3382" y="3204"/>
              <a:ext cx="229" cy="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67" name="AutoShape 33">
              <a:extLst>
                <a:ext uri="{FF2B5EF4-FFF2-40B4-BE49-F238E27FC236}">
                  <a16:creationId xmlns:a16="http://schemas.microsoft.com/office/drawing/2014/main" id="{511AE587-3E06-4AF5-9E1B-CEBD94CA0722}"/>
                </a:ext>
              </a:extLst>
            </p:cNvPr>
            <p:cNvCxnSpPr>
              <a:cxnSpLocks noChangeShapeType="1"/>
              <a:stCxn id="39942" idx="2"/>
              <a:endCxn id="39968" idx="9"/>
            </p:cNvCxnSpPr>
            <p:nvPr/>
          </p:nvCxnSpPr>
          <p:spPr bwMode="auto">
            <a:xfrm flipV="1">
              <a:off x="4376" y="3202"/>
              <a:ext cx="364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968" name="tower">
              <a:extLst>
                <a:ext uri="{FF2B5EF4-FFF2-40B4-BE49-F238E27FC236}">
                  <a16:creationId xmlns:a16="http://schemas.microsoft.com/office/drawing/2014/main" id="{381DAEC2-2CF1-45F2-AB68-CE08BEA2E45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740" y="2887"/>
              <a:ext cx="227" cy="590"/>
            </a:xfrm>
            <a:custGeom>
              <a:avLst/>
              <a:gdLst>
                <a:gd name="T0" fmla="*/ 0 w 21600"/>
                <a:gd name="T1" fmla="*/ 2 h 21600"/>
                <a:gd name="T2" fmla="*/ 1 w 21600"/>
                <a:gd name="T3" fmla="*/ 0 h 21600"/>
                <a:gd name="T4" fmla="*/ 1 w 21600"/>
                <a:gd name="T5" fmla="*/ 0 h 21600"/>
                <a:gd name="T6" fmla="*/ 2 w 21600"/>
                <a:gd name="T7" fmla="*/ 0 h 21600"/>
                <a:gd name="T8" fmla="*/ 2 w 21600"/>
                <a:gd name="T9" fmla="*/ 9 h 21600"/>
                <a:gd name="T10" fmla="*/ 2 w 21600"/>
                <a:gd name="T11" fmla="*/ 14 h 21600"/>
                <a:gd name="T12" fmla="*/ 2 w 21600"/>
                <a:gd name="T13" fmla="*/ 16 h 21600"/>
                <a:gd name="T14" fmla="*/ 1 w 21600"/>
                <a:gd name="T15" fmla="*/ 16 h 21600"/>
                <a:gd name="T16" fmla="*/ 0 w 21600"/>
                <a:gd name="T17" fmla="*/ 16 h 21600"/>
                <a:gd name="T18" fmla="*/ 0 w 21600"/>
                <a:gd name="T19" fmla="*/ 9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76 w 21600"/>
                <a:gd name="T31" fmla="*/ 22552 h 21600"/>
                <a:gd name="T32" fmla="*/ 21505 w 21600"/>
                <a:gd name="T33" fmla="*/ 26982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CC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2100"/>
            </a:p>
          </p:txBody>
        </p:sp>
        <p:sp>
          <p:nvSpPr>
            <p:cNvPr id="39969" name="Text Box 35">
              <a:extLst>
                <a:ext uri="{FF2B5EF4-FFF2-40B4-BE49-F238E27FC236}">
                  <a16:creationId xmlns:a16="http://schemas.microsoft.com/office/drawing/2014/main" id="{42AC608E-728D-405B-9AAF-ABBFBAFF2E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8" y="3521"/>
              <a:ext cx="768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5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350"/>
                <a:t>server</a:t>
              </a:r>
            </a:p>
          </p:txBody>
        </p:sp>
        <p:sp>
          <p:nvSpPr>
            <p:cNvPr id="39970" name="Text Box 36">
              <a:extLst>
                <a:ext uri="{FF2B5EF4-FFF2-40B4-BE49-F238E27FC236}">
                  <a16:creationId xmlns:a16="http://schemas.microsoft.com/office/drawing/2014/main" id="{ADFCD9E9-EC7F-4EF0-B3A9-238F48E6A9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3430"/>
              <a:ext cx="768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5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350"/>
                <a:t>remote</a:t>
              </a:r>
            </a:p>
            <a:p>
              <a:pPr algn="ctr">
                <a:lnSpc>
                  <a:spcPct val="5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350"/>
                <a:t>host</a:t>
              </a: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1">
            <a:extLst>
              <a:ext uri="{FF2B5EF4-FFF2-40B4-BE49-F238E27FC236}">
                <a16:creationId xmlns:a16="http://schemas.microsoft.com/office/drawing/2014/main" id="{FFDE8C50-B072-4D55-976A-1080CB07B5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807818" y="17909"/>
            <a:ext cx="5656660" cy="903684"/>
          </a:xfrm>
        </p:spPr>
        <p:txBody>
          <a:bodyPr anchor="ctr"/>
          <a:lstStyle/>
          <a:p>
            <a:pPr eaLnBrk="1" hangingPunct="1"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IPsec Security Associations</a:t>
            </a:r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E49B5255-DC16-4F02-B6FB-D8D03494CD7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54005" y="3120839"/>
            <a:ext cx="10570587" cy="24592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9E9EFF"/>
              </a:buClr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</a:pPr>
            <a:r>
              <a:rPr lang="en-GB" altLang="zh-CN" sz="2400" dirty="0">
                <a:ea typeface="宋体" panose="02010600030101010101" pitchFamily="2" charset="-122"/>
              </a:rPr>
              <a:t>If Alice wants to establish an IPsec connection with Bob, the two parties must first negotiate a </a:t>
            </a:r>
            <a:r>
              <a:rPr lang="en-GB" altLang="zh-CN" sz="2400" b="1" dirty="0">
                <a:ea typeface="宋体" panose="02010600030101010101" pitchFamily="2" charset="-122"/>
              </a:rPr>
              <a:t>set of keys and algorithms</a:t>
            </a:r>
          </a:p>
          <a:p>
            <a:pPr eaLnBrk="1" hangingPunct="1">
              <a:lnSpc>
                <a:spcPct val="90000"/>
              </a:lnSpc>
              <a:buClr>
                <a:srgbClr val="9E9EFF"/>
              </a:buClr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</a:pPr>
            <a:r>
              <a:rPr lang="en-GB" altLang="zh-CN" sz="2400" dirty="0">
                <a:ea typeface="宋体" panose="02010600030101010101" pitchFamily="2" charset="-122"/>
              </a:rPr>
              <a:t>The concept of </a:t>
            </a:r>
            <a:r>
              <a:rPr lang="en-GB" altLang="zh-CN" sz="2400" b="1" dirty="0">
                <a:ea typeface="宋体" panose="02010600030101010101" pitchFamily="2" charset="-122"/>
              </a:rPr>
              <a:t>security association </a:t>
            </a:r>
            <a:r>
              <a:rPr lang="en-GB" altLang="zh-CN" sz="2400" dirty="0">
                <a:ea typeface="宋体" panose="02010600030101010101" pitchFamily="2" charset="-122"/>
              </a:rPr>
              <a:t>(SA) is a mechanism for this purpose</a:t>
            </a:r>
          </a:p>
          <a:p>
            <a:pPr eaLnBrk="1" hangingPunct="1">
              <a:lnSpc>
                <a:spcPct val="90000"/>
              </a:lnSpc>
              <a:buClr>
                <a:srgbClr val="9E9EFF"/>
              </a:buClr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</a:pPr>
            <a:r>
              <a:rPr lang="en-GB" altLang="zh-CN" sz="2400" dirty="0">
                <a:ea typeface="宋体" panose="02010600030101010101" pitchFamily="2" charset="-122"/>
              </a:rPr>
              <a:t>An SA is formed between an initiator and a responder, and lasts for one session</a:t>
            </a:r>
          </a:p>
          <a:p>
            <a:pPr eaLnBrk="1" hangingPunct="1">
              <a:lnSpc>
                <a:spcPct val="90000"/>
              </a:lnSpc>
              <a:buClr>
                <a:srgbClr val="9E9EFF"/>
              </a:buClr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</a:pPr>
            <a:r>
              <a:rPr lang="en-GB" altLang="zh-CN" sz="2400" dirty="0">
                <a:ea typeface="宋体" panose="02010600030101010101" pitchFamily="2" charset="-122"/>
              </a:rPr>
              <a:t>An SA is for encryption or authentication, but not both. </a:t>
            </a:r>
          </a:p>
          <a:p>
            <a:pPr eaLnBrk="1" hangingPunct="1">
              <a:lnSpc>
                <a:spcPct val="90000"/>
              </a:lnSpc>
              <a:buClr>
                <a:srgbClr val="9E9EFF"/>
              </a:buClr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</a:pPr>
            <a:r>
              <a:rPr lang="en-GB" altLang="zh-CN" sz="2400" dirty="0">
                <a:ea typeface="宋体" panose="02010600030101010101" pitchFamily="2" charset="-122"/>
              </a:rPr>
              <a:t>If a connection needs both, it must create two SAs, one for encryption and one for authentication </a:t>
            </a:r>
          </a:p>
        </p:txBody>
      </p:sp>
      <p:grpSp>
        <p:nvGrpSpPr>
          <p:cNvPr id="19461" name="Group 9">
            <a:extLst>
              <a:ext uri="{FF2B5EF4-FFF2-40B4-BE49-F238E27FC236}">
                <a16:creationId xmlns:a16="http://schemas.microsoft.com/office/drawing/2014/main" id="{660A6987-81AF-4904-AFE3-2F84FFD79AC5}"/>
              </a:ext>
            </a:extLst>
          </p:cNvPr>
          <p:cNvGrpSpPr>
            <a:grpSpLocks/>
          </p:cNvGrpSpPr>
          <p:nvPr/>
        </p:nvGrpSpPr>
        <p:grpSpPr bwMode="auto">
          <a:xfrm>
            <a:off x="2724150" y="1625799"/>
            <a:ext cx="5470922" cy="888802"/>
            <a:chOff x="1450975" y="1450975"/>
            <a:chExt cx="5599113" cy="830263"/>
          </a:xfrm>
        </p:grpSpPr>
        <p:sp>
          <p:nvSpPr>
            <p:cNvPr id="19462" name="Rectangle 3">
              <a:extLst>
                <a:ext uri="{FF2B5EF4-FFF2-40B4-BE49-F238E27FC236}">
                  <a16:creationId xmlns:a16="http://schemas.microsoft.com/office/drawing/2014/main" id="{420EBF62-5B46-40F6-888E-14E39FAB7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1808163"/>
              <a:ext cx="746125" cy="473075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62209" tIns="31105" rIns="62209" bIns="31105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350">
                <a:latin typeface="Comic Sans MS" panose="030F0702030302020204" pitchFamily="66" charset="0"/>
              </a:endParaRPr>
            </a:p>
          </p:txBody>
        </p:sp>
        <p:sp>
          <p:nvSpPr>
            <p:cNvPr id="19463" name="Rectangle 4">
              <a:extLst>
                <a:ext uri="{FF2B5EF4-FFF2-40B4-BE49-F238E27FC236}">
                  <a16:creationId xmlns:a16="http://schemas.microsoft.com/office/drawing/2014/main" id="{80F8B806-EB6C-467A-AE66-E8951D017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3963" y="1808163"/>
              <a:ext cx="746125" cy="473075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62209" tIns="31105" rIns="62209" bIns="31105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350">
                <a:latin typeface="Comic Sans MS" panose="030F0702030302020204" pitchFamily="66" charset="0"/>
              </a:endParaRPr>
            </a:p>
          </p:txBody>
        </p:sp>
        <p:sp>
          <p:nvSpPr>
            <p:cNvPr id="19464" name="Line 5">
              <a:extLst>
                <a:ext uri="{FF2B5EF4-FFF2-40B4-BE49-F238E27FC236}">
                  <a16:creationId xmlns:a16="http://schemas.microsoft.com/office/drawing/2014/main" id="{C7115BE4-525F-4ABE-AC3D-209A9BEAC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7100" y="2044700"/>
              <a:ext cx="4105275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2209" tIns="31105" rIns="62209" bIns="31105"/>
            <a:lstStyle/>
            <a:p>
              <a:endParaRPr lang="en-US" sz="2100" dirty="0"/>
            </a:p>
          </p:txBody>
        </p:sp>
        <p:sp>
          <p:nvSpPr>
            <p:cNvPr id="19465" name="Text Box 6">
              <a:extLst>
                <a:ext uri="{FF2B5EF4-FFF2-40B4-BE49-F238E27FC236}">
                  <a16:creationId xmlns:a16="http://schemas.microsoft.com/office/drawing/2014/main" id="{5801771E-847F-415A-B535-F4E7229167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0938" y="1687513"/>
              <a:ext cx="7937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1229" tIns="30615" rIns="61229" bIns="30615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tabLst>
                  <a:tab pos="655638" algn="l"/>
                </a:tabLst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tabLst>
                  <a:tab pos="655638" algn="l"/>
                </a:tabLs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tabLst>
                  <a:tab pos="655638" algn="l"/>
                </a:tabLst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zh-CN" sz="1350">
                  <a:solidFill>
                    <a:srgbClr val="000000"/>
                  </a:solidFill>
                  <a:latin typeface="Comic Sans MS" panose="030F0702030302020204" pitchFamily="66" charset="0"/>
                  <a:cs typeface="DejaVu Sans" panose="020B0603030804020204" pitchFamily="34" charset="0"/>
                </a:rPr>
                <a:t>SA</a:t>
              </a:r>
            </a:p>
          </p:txBody>
        </p:sp>
        <p:sp>
          <p:nvSpPr>
            <p:cNvPr id="19466" name="Text Box 7">
              <a:extLst>
                <a:ext uri="{FF2B5EF4-FFF2-40B4-BE49-F238E27FC236}">
                  <a16:creationId xmlns:a16="http://schemas.microsoft.com/office/drawing/2014/main" id="{D1AC75B9-B22C-472D-A88A-470C362D55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0975" y="1450975"/>
              <a:ext cx="746125" cy="357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1229" tIns="30615" rIns="61229" bIns="30615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tabLst>
                  <a:tab pos="655638" algn="l"/>
                </a:tabLst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tabLst>
                  <a:tab pos="655638" algn="l"/>
                </a:tabLs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tabLst>
                  <a:tab pos="655638" algn="l"/>
                </a:tabLst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zh-CN" sz="1350">
                  <a:solidFill>
                    <a:srgbClr val="000000"/>
                  </a:solidFill>
                  <a:latin typeface="Comic Sans MS" panose="030F0702030302020204" pitchFamily="66" charset="0"/>
                  <a:cs typeface="DejaVu Sans" panose="020B0603030804020204" pitchFamily="34" charset="0"/>
                </a:rPr>
                <a:t>Alice</a:t>
              </a:r>
            </a:p>
          </p:txBody>
        </p:sp>
        <p:sp>
          <p:nvSpPr>
            <p:cNvPr id="19467" name="Text Box 8">
              <a:extLst>
                <a:ext uri="{FF2B5EF4-FFF2-40B4-BE49-F238E27FC236}">
                  <a16:creationId xmlns:a16="http://schemas.microsoft.com/office/drawing/2014/main" id="{9A04699E-1571-4280-9B06-50126F8154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3963" y="1450975"/>
              <a:ext cx="746125" cy="357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1229" tIns="30615" rIns="61229" bIns="30615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tabLst>
                  <a:tab pos="655638" algn="l"/>
                </a:tabLst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tabLst>
                  <a:tab pos="655638" algn="l"/>
                </a:tabLs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tabLst>
                  <a:tab pos="655638" algn="l"/>
                </a:tabLst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zh-CN" sz="1350">
                  <a:solidFill>
                    <a:srgbClr val="000000"/>
                  </a:solidFill>
                  <a:latin typeface="Comic Sans MS" panose="030F0702030302020204" pitchFamily="66" charset="0"/>
                  <a:cs typeface="DejaVu Sans" panose="020B0603030804020204" pitchFamily="34" charset="0"/>
                </a:rPr>
                <a:t>Bob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1">
            <a:extLst>
              <a:ext uri="{FF2B5EF4-FFF2-40B4-BE49-F238E27FC236}">
                <a16:creationId xmlns:a16="http://schemas.microsoft.com/office/drawing/2014/main" id="{5E5C51EA-E8CF-4257-A0B8-FD7C63E6788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639616" y="0"/>
            <a:ext cx="5656660" cy="903684"/>
          </a:xfrm>
        </p:spPr>
        <p:txBody>
          <a:bodyPr anchor="ctr"/>
          <a:lstStyle/>
          <a:p>
            <a:pPr eaLnBrk="1" hangingPunct="1"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SA Components</a:t>
            </a: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E88EBDD5-B8CB-4F4F-8DAC-0DE803E3E7D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038351" y="1124744"/>
            <a:ext cx="8115299" cy="3244454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5000"/>
              </a:spcBef>
              <a:buClr>
                <a:srgbClr val="9E9EFF"/>
              </a:buClr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</a:pPr>
            <a:r>
              <a:rPr lang="en-GB" altLang="zh-CN" sz="2100" dirty="0">
                <a:ea typeface="宋体" panose="02010600030101010101" pitchFamily="2" charset="-122"/>
              </a:rPr>
              <a:t>Three parameters: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Clr>
                <a:srgbClr val="9E9EFF"/>
              </a:buClr>
              <a:buSzPct val="65000"/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</a:pPr>
            <a:r>
              <a:rPr lang="en-GB" altLang="zh-CN" sz="1800" dirty="0">
                <a:ea typeface="宋体" panose="02010600030101010101" pitchFamily="2" charset="-122"/>
              </a:rPr>
              <a:t>Security parameters index (SPI)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Clr>
                <a:srgbClr val="9E9EFF"/>
              </a:buClr>
              <a:buSzPct val="65000"/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</a:pPr>
            <a:r>
              <a:rPr lang="en-GB" altLang="zh-CN" sz="1800" dirty="0">
                <a:ea typeface="宋体" panose="02010600030101010101" pitchFamily="2" charset="-122"/>
              </a:rPr>
              <a:t>IP destination address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Clr>
                <a:srgbClr val="9E9EFF"/>
              </a:buClr>
              <a:buSzPct val="65000"/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</a:pPr>
            <a:r>
              <a:rPr lang="en-GB" altLang="zh-CN" sz="1800" dirty="0">
                <a:ea typeface="宋体" panose="02010600030101010101" pitchFamily="2" charset="-122"/>
              </a:rPr>
              <a:t>Security protocol identifier 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  <a:buClr>
                <a:srgbClr val="9E9EFF"/>
              </a:buClr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</a:pPr>
            <a:r>
              <a:rPr lang="en-GB" altLang="zh-CN" sz="2100" dirty="0">
                <a:ea typeface="宋体" panose="02010600030101010101" pitchFamily="2" charset="-122"/>
              </a:rPr>
              <a:t>Security Association Database (SAD)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Clr>
                <a:srgbClr val="9E9EFF"/>
              </a:buClr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</a:pPr>
            <a:r>
              <a:rPr lang="en-GB" altLang="zh-CN" sz="1800" dirty="0">
                <a:ea typeface="宋体" panose="02010600030101010101" pitchFamily="2" charset="-122"/>
              </a:rPr>
              <a:t>Stores active SAs used by the local machine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  <a:buClr>
                <a:srgbClr val="9E9EFF"/>
              </a:buClr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</a:pPr>
            <a:r>
              <a:rPr lang="en-GB" altLang="zh-CN" sz="2100" dirty="0">
                <a:ea typeface="宋体" panose="02010600030101010101" pitchFamily="2" charset="-122"/>
              </a:rPr>
              <a:t>Security Policy Database (SPD)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Clr>
                <a:srgbClr val="9E9EFF"/>
              </a:buClr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</a:pPr>
            <a:r>
              <a:rPr lang="en-GB" altLang="zh-CN" sz="1800" dirty="0">
                <a:ea typeface="宋体" panose="02010600030101010101" pitchFamily="2" charset="-122"/>
              </a:rPr>
              <a:t>A set of rules to select packets for encryption / authentication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  <a:buClr>
                <a:srgbClr val="9E9EFF"/>
              </a:buClr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</a:pPr>
            <a:r>
              <a:rPr lang="en-GB" altLang="zh-CN" sz="2100" dirty="0">
                <a:ea typeface="宋体" panose="02010600030101010101" pitchFamily="2" charset="-122"/>
              </a:rPr>
              <a:t>SA Selectors (SAS)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Clr>
                <a:srgbClr val="9E9EFF"/>
              </a:buClr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</a:pPr>
            <a:r>
              <a:rPr lang="en-GB" altLang="zh-CN" sz="1800" dirty="0">
                <a:ea typeface="宋体" panose="02010600030101010101" pitchFamily="2" charset="-122"/>
              </a:rPr>
              <a:t>A set of rules specifying which SA(s) to use for which packets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1">
            <a:extLst>
              <a:ext uri="{FF2B5EF4-FFF2-40B4-BE49-F238E27FC236}">
                <a16:creationId xmlns:a16="http://schemas.microsoft.com/office/drawing/2014/main" id="{F9FA9514-DF02-4665-9376-A5DFE77A1CE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91234" y="-9196"/>
            <a:ext cx="5656660" cy="903684"/>
          </a:xfrm>
        </p:spPr>
        <p:txBody>
          <a:bodyPr anchor="ctr"/>
          <a:lstStyle/>
          <a:p>
            <a:pPr eaLnBrk="1" hangingPunct="1"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IPsec Header</a:t>
            </a:r>
          </a:p>
        </p:txBody>
      </p:sp>
      <p:sp>
        <p:nvSpPr>
          <p:cNvPr id="22532" name="Line 2">
            <a:extLst>
              <a:ext uri="{FF2B5EF4-FFF2-40B4-BE49-F238E27FC236}">
                <a16:creationId xmlns:a16="http://schemas.microsoft.com/office/drawing/2014/main" id="{D319BD8C-B1F4-4365-8076-E07BF89423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86114" y="2152650"/>
            <a:ext cx="1245394" cy="933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2209" tIns="31105" rIns="62209" bIns="31105"/>
          <a:lstStyle/>
          <a:p>
            <a:endParaRPr lang="en-US" sz="1800"/>
          </a:p>
        </p:txBody>
      </p:sp>
      <p:sp>
        <p:nvSpPr>
          <p:cNvPr id="22533" name="Line 3">
            <a:extLst>
              <a:ext uri="{FF2B5EF4-FFF2-40B4-BE49-F238E27FC236}">
                <a16:creationId xmlns:a16="http://schemas.microsoft.com/office/drawing/2014/main" id="{AB04803B-EB22-422B-A2EF-F7FD8185844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5710" y="2152650"/>
            <a:ext cx="1243013" cy="933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2209" tIns="31105" rIns="62209" bIns="31105"/>
          <a:lstStyle/>
          <a:p>
            <a:endParaRPr lang="en-US" sz="1800"/>
          </a:p>
        </p:txBody>
      </p:sp>
      <p:sp>
        <p:nvSpPr>
          <p:cNvPr id="22534" name="Text Box 4">
            <a:extLst>
              <a:ext uri="{FF2B5EF4-FFF2-40B4-BE49-F238E27FC236}">
                <a16:creationId xmlns:a16="http://schemas.microsoft.com/office/drawing/2014/main" id="{9F8CB8CC-E169-43FB-96A0-7665467AC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6520" y="3086101"/>
            <a:ext cx="1493044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1229" tIns="30615" rIns="61229" bIns="30615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655638" algn="l"/>
                <a:tab pos="1312863" algn="l"/>
                <a:tab pos="1968500" algn="l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655638" algn="l"/>
                <a:tab pos="1312863" algn="l"/>
                <a:tab pos="1968500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tabLst>
                <a:tab pos="655638" algn="l"/>
                <a:tab pos="1312863" algn="l"/>
                <a:tab pos="1968500" algn="l"/>
              </a:tabLst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100">
                <a:solidFill>
                  <a:srgbClr val="000000"/>
                </a:solidFill>
                <a:latin typeface="Comic Sans MS" panose="030F0702030302020204" pitchFamily="66" charset="0"/>
                <a:cs typeface="DejaVu Sans" panose="020B0603030804020204" pitchFamily="34" charset="0"/>
              </a:rPr>
              <a:t>Authentication </a:t>
            </a:r>
            <a:br>
              <a:rPr lang="en-GB" altLang="zh-CN" sz="2100">
                <a:solidFill>
                  <a:srgbClr val="000000"/>
                </a:solidFill>
                <a:latin typeface="Comic Sans MS" panose="030F0702030302020204" pitchFamily="66" charset="0"/>
                <a:cs typeface="DejaVu Sans" panose="020B0603030804020204" pitchFamily="34" charset="0"/>
              </a:rPr>
            </a:br>
            <a:r>
              <a:rPr lang="en-GB" altLang="zh-CN" sz="2100">
                <a:solidFill>
                  <a:srgbClr val="000000"/>
                </a:solidFill>
                <a:latin typeface="Comic Sans MS" panose="030F0702030302020204" pitchFamily="66" charset="0"/>
                <a:cs typeface="DejaVu Sans" panose="020B0603030804020204" pitchFamily="34" charset="0"/>
              </a:rPr>
              <a:t>Header (AH)</a:t>
            </a:r>
            <a:r>
              <a:rPr lang="ar-SA" altLang="zh-CN" sz="2100">
                <a:solidFill>
                  <a:srgbClr val="000000"/>
                </a:solidFill>
                <a:latin typeface="Comic Sans MS" panose="030F0702030302020204" pitchFamily="66" charset="0"/>
                <a:cs typeface="DejaVu Sans" panose="020B0603030804020204" pitchFamily="34" charset="0"/>
              </a:rPr>
              <a:t>‏</a:t>
            </a:r>
            <a:endParaRPr lang="en-GB" altLang="zh-CN" sz="2100">
              <a:solidFill>
                <a:srgbClr val="000000"/>
              </a:solidFill>
              <a:latin typeface="Comic Sans MS" panose="030F0702030302020204" pitchFamily="66" charset="0"/>
              <a:cs typeface="DejaVu Sans" panose="020B0603030804020204" pitchFamily="34" charset="0"/>
            </a:endParaRPr>
          </a:p>
        </p:txBody>
      </p:sp>
      <p:sp>
        <p:nvSpPr>
          <p:cNvPr id="22535" name="Text Box 5">
            <a:extLst>
              <a:ext uri="{FF2B5EF4-FFF2-40B4-BE49-F238E27FC236}">
                <a16:creationId xmlns:a16="http://schemas.microsoft.com/office/drawing/2014/main" id="{515C6399-4BC4-4752-8F9C-D11B592F1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6462" y="3086101"/>
            <a:ext cx="34813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1229" tIns="30615" rIns="61229" bIns="30615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655638" algn="l"/>
                <a:tab pos="1312863" algn="l"/>
                <a:tab pos="1968500" algn="l"/>
                <a:tab pos="2625725" algn="l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655638" algn="l"/>
                <a:tab pos="1312863" algn="l"/>
                <a:tab pos="1968500" algn="l"/>
                <a:tab pos="2625725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tabLst>
                <a:tab pos="655638" algn="l"/>
                <a:tab pos="1312863" algn="l"/>
                <a:tab pos="1968500" algn="l"/>
                <a:tab pos="2625725" algn="l"/>
              </a:tabLst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100" dirty="0">
                <a:solidFill>
                  <a:srgbClr val="000000"/>
                </a:solidFill>
                <a:latin typeface="Comic Sans MS" panose="030F0702030302020204" pitchFamily="66" charset="0"/>
                <a:cs typeface="DejaVu Sans" panose="020B0603030804020204" pitchFamily="34" charset="0"/>
              </a:rPr>
              <a:t>Encapsulated Security </a:t>
            </a:r>
            <a:br>
              <a:rPr lang="en-GB" altLang="zh-CN" sz="2100" dirty="0">
                <a:solidFill>
                  <a:srgbClr val="000000"/>
                </a:solidFill>
                <a:latin typeface="Comic Sans MS" panose="030F0702030302020204" pitchFamily="66" charset="0"/>
                <a:cs typeface="DejaVu Sans" panose="020B0603030804020204" pitchFamily="34" charset="0"/>
              </a:rPr>
            </a:br>
            <a:r>
              <a:rPr lang="en-GB" altLang="zh-CN" sz="2100" dirty="0">
                <a:solidFill>
                  <a:srgbClr val="000000"/>
                </a:solidFill>
                <a:latin typeface="Comic Sans MS" panose="030F0702030302020204" pitchFamily="66" charset="0"/>
                <a:cs typeface="DejaVu Sans" panose="020B0603030804020204" pitchFamily="34" charset="0"/>
              </a:rPr>
              <a:t>Payload (ESP)</a:t>
            </a:r>
            <a:r>
              <a:rPr lang="ar-SA" altLang="zh-CN" sz="2100" dirty="0">
                <a:solidFill>
                  <a:srgbClr val="000000"/>
                </a:solidFill>
                <a:latin typeface="Comic Sans MS" panose="030F0702030302020204" pitchFamily="66" charset="0"/>
                <a:cs typeface="DejaVu Sans" panose="020B0603030804020204" pitchFamily="34" charset="0"/>
              </a:rPr>
              <a:t>‏</a:t>
            </a:r>
            <a:endParaRPr lang="en-GB" altLang="zh-CN" sz="2100" dirty="0">
              <a:solidFill>
                <a:srgbClr val="000000"/>
              </a:solidFill>
              <a:latin typeface="Comic Sans MS" panose="030F0702030302020204" pitchFamily="66" charset="0"/>
              <a:cs typeface="DejaVu Sans" panose="020B0603030804020204" pitchFamily="34" charset="0"/>
            </a:endParaRPr>
          </a:p>
        </p:txBody>
      </p:sp>
      <p:sp>
        <p:nvSpPr>
          <p:cNvPr id="22536" name="Text Box 6">
            <a:extLst>
              <a:ext uri="{FF2B5EF4-FFF2-40B4-BE49-F238E27FC236}">
                <a16:creationId xmlns:a16="http://schemas.microsoft.com/office/drawing/2014/main" id="{8C414146-7912-40B8-9C68-A2D7F7D37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1560" y="3728922"/>
            <a:ext cx="5827514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1229" tIns="30615" rIns="61229" bIns="30615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</a:tabLst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100" dirty="0">
                <a:solidFill>
                  <a:srgbClr val="000000"/>
                </a:solidFill>
                <a:cs typeface="DejaVu Sans" panose="020B0603030804020204" pitchFamily="34" charset="0"/>
              </a:rPr>
              <a:t>Authentication and Encryption use separate SAs</a:t>
            </a:r>
          </a:p>
        </p:txBody>
      </p:sp>
      <p:sp>
        <p:nvSpPr>
          <p:cNvPr id="22537" name="Text Box 4">
            <a:extLst>
              <a:ext uri="{FF2B5EF4-FFF2-40B4-BE49-F238E27FC236}">
                <a16:creationId xmlns:a16="http://schemas.microsoft.com/office/drawing/2014/main" id="{302BC15B-B383-4DB5-BAA6-755609DF1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6028" y="1771651"/>
            <a:ext cx="14859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1229" tIns="30615" rIns="61229" bIns="30615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655638" algn="l"/>
                <a:tab pos="1312863" algn="l"/>
                <a:tab pos="1968500" algn="l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655638" algn="l"/>
                <a:tab pos="1312863" algn="l"/>
                <a:tab pos="1968500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tabLst>
                <a:tab pos="655638" algn="l"/>
                <a:tab pos="1312863" algn="l"/>
                <a:tab pos="1968500" algn="l"/>
              </a:tabLst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100">
                <a:solidFill>
                  <a:srgbClr val="000000"/>
                </a:solidFill>
                <a:latin typeface="Comic Sans MS" panose="030F0702030302020204" pitchFamily="66" charset="0"/>
                <a:cs typeface="DejaVu Sans" panose="020B0603030804020204" pitchFamily="34" charset="0"/>
              </a:rPr>
              <a:t>IPsec Header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EA14D0-1ED5-422D-B19C-5EF8DC21F94A}"/>
              </a:ext>
            </a:extLst>
          </p:cNvPr>
          <p:cNvSpPr/>
          <p:nvPr/>
        </p:nvSpPr>
        <p:spPr>
          <a:xfrm>
            <a:off x="5962496" y="4092189"/>
            <a:ext cx="2284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>
                <a:cs typeface="Times New Roman" panose="02020603050405020304" pitchFamily="18" charset="0"/>
              </a:rPr>
              <a:t>Data confidentiality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3C9B1B-B7EE-45C5-B5C1-B2316ACB6FCA}"/>
              </a:ext>
            </a:extLst>
          </p:cNvPr>
          <p:cNvSpPr/>
          <p:nvPr/>
        </p:nvSpPr>
        <p:spPr>
          <a:xfrm>
            <a:off x="5939799" y="4415354"/>
            <a:ext cx="35280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Data origin authentication,</a:t>
            </a:r>
          </a:p>
          <a:p>
            <a:r>
              <a:rPr lang="en-US" sz="1800" dirty="0"/>
              <a:t>data integrity checking, and </a:t>
            </a:r>
          </a:p>
          <a:p>
            <a:r>
              <a:rPr lang="en-US" sz="1800" dirty="0"/>
              <a:t>replay protection (</a:t>
            </a:r>
            <a:r>
              <a:rPr lang="en-US" sz="1800" dirty="0">
                <a:latin typeface="ibm-plex-sans"/>
              </a:rPr>
              <a:t>optional)</a:t>
            </a:r>
            <a:endParaRPr lang="en-US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1">
            <a:extLst>
              <a:ext uri="{FF2B5EF4-FFF2-40B4-BE49-F238E27FC236}">
                <a16:creationId xmlns:a16="http://schemas.microsoft.com/office/drawing/2014/main" id="{1F83C827-408C-4057-AC83-1EF6C091D2E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87488" y="0"/>
            <a:ext cx="5656660" cy="903684"/>
          </a:xfrm>
        </p:spPr>
        <p:txBody>
          <a:bodyPr anchor="ctr"/>
          <a:lstStyle/>
          <a:p>
            <a:pPr eaLnBrk="1" hangingPunct="1"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Authentication Header</a:t>
            </a:r>
          </a:p>
        </p:txBody>
      </p:sp>
      <p:pic>
        <p:nvPicPr>
          <p:cNvPr id="23556" name="Picture 13" descr="Picture21.png">
            <a:extLst>
              <a:ext uri="{FF2B5EF4-FFF2-40B4-BE49-F238E27FC236}">
                <a16:creationId xmlns:a16="http://schemas.microsoft.com/office/drawing/2014/main" id="{8F1262D1-13D1-4549-9CB9-A0735AD036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817" y="1646635"/>
            <a:ext cx="7346369" cy="3630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1">
            <a:extLst>
              <a:ext uri="{FF2B5EF4-FFF2-40B4-BE49-F238E27FC236}">
                <a16:creationId xmlns:a16="http://schemas.microsoft.com/office/drawing/2014/main" id="{A1BC70FA-48E1-468C-BC46-2C020C66790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67083" y="0"/>
            <a:ext cx="7459055" cy="903684"/>
          </a:xfrm>
        </p:spPr>
        <p:txBody>
          <a:bodyPr anchor="ctr"/>
          <a:lstStyle/>
          <a:p>
            <a:pPr eaLnBrk="1" hangingPunct="1"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Resist Message Replay Attack</a:t>
            </a:r>
          </a:p>
        </p:txBody>
      </p:sp>
      <p:sp>
        <p:nvSpPr>
          <p:cNvPr id="24580" name="Text Box 2">
            <a:extLst>
              <a:ext uri="{FF2B5EF4-FFF2-40B4-BE49-F238E27FC236}">
                <a16:creationId xmlns:a16="http://schemas.microsoft.com/office/drawing/2014/main" id="{C4A7AEC8-7716-493F-A2BC-5912EB84C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5587" y="1714500"/>
            <a:ext cx="5886450" cy="788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1229" tIns="30615" rIns="61229" bIns="30615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100">
                <a:solidFill>
                  <a:srgbClr val="000000"/>
                </a:solidFill>
                <a:cs typeface="DejaVu Sans" panose="020B0603030804020204" pitchFamily="34" charset="0"/>
              </a:rPr>
              <a:t>Sequence number is used with a sliding window </a:t>
            </a:r>
            <a:br>
              <a:rPr lang="en-GB" altLang="zh-CN" sz="2100">
                <a:solidFill>
                  <a:srgbClr val="000000"/>
                </a:solidFill>
                <a:cs typeface="DejaVu Sans" panose="020B0603030804020204" pitchFamily="34" charset="0"/>
              </a:rPr>
            </a:br>
            <a:r>
              <a:rPr lang="en-GB" altLang="zh-CN" sz="2100">
                <a:solidFill>
                  <a:srgbClr val="000000"/>
                </a:solidFill>
                <a:cs typeface="DejaVu Sans" panose="020B0603030804020204" pitchFamily="34" charset="0"/>
              </a:rPr>
              <a:t>to thwart message replay attacks</a:t>
            </a:r>
          </a:p>
        </p:txBody>
      </p:sp>
      <p:grpSp>
        <p:nvGrpSpPr>
          <p:cNvPr id="24581" name="Group 10">
            <a:extLst>
              <a:ext uri="{FF2B5EF4-FFF2-40B4-BE49-F238E27FC236}">
                <a16:creationId xmlns:a16="http://schemas.microsoft.com/office/drawing/2014/main" id="{89312838-DE55-4CE2-B411-B570A5896D5F}"/>
              </a:ext>
            </a:extLst>
          </p:cNvPr>
          <p:cNvGrpSpPr>
            <a:grpSpLocks/>
          </p:cNvGrpSpPr>
          <p:nvPr/>
        </p:nvGrpSpPr>
        <p:grpSpPr bwMode="auto">
          <a:xfrm>
            <a:off x="2297969" y="2632473"/>
            <a:ext cx="5790588" cy="469106"/>
            <a:chOff x="1146175" y="2900363"/>
            <a:chExt cx="6616700" cy="625475"/>
          </a:xfrm>
        </p:grpSpPr>
        <p:sp>
          <p:nvSpPr>
            <p:cNvPr id="24583" name="Rectangle 3">
              <a:extLst>
                <a:ext uri="{FF2B5EF4-FFF2-40B4-BE49-F238E27FC236}">
                  <a16:creationId xmlns:a16="http://schemas.microsoft.com/office/drawing/2014/main" id="{64D30486-32AB-48EF-A87F-E44823C535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2900363"/>
              <a:ext cx="2509838" cy="6238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62209" tIns="31105" rIns="62209" bIns="31105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latin typeface="Comic Sans MS" panose="030F0702030302020204" pitchFamily="66" charset="0"/>
              </a:endParaRPr>
            </a:p>
          </p:txBody>
        </p:sp>
        <p:sp>
          <p:nvSpPr>
            <p:cNvPr id="24584" name="Line 4">
              <a:extLst>
                <a:ext uri="{FF2B5EF4-FFF2-40B4-BE49-F238E27FC236}">
                  <a16:creationId xmlns:a16="http://schemas.microsoft.com/office/drawing/2014/main" id="{7A720D5A-39A0-4DCE-BBD0-EA23F7CCD0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6175" y="3524250"/>
              <a:ext cx="1597025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2209" tIns="31105" rIns="62209" bIns="31105"/>
            <a:lstStyle/>
            <a:p>
              <a:endParaRPr lang="en-US" sz="1800"/>
            </a:p>
          </p:txBody>
        </p:sp>
        <p:sp>
          <p:nvSpPr>
            <p:cNvPr id="24585" name="Line 5">
              <a:extLst>
                <a:ext uri="{FF2B5EF4-FFF2-40B4-BE49-F238E27FC236}">
                  <a16:creationId xmlns:a16="http://schemas.microsoft.com/office/drawing/2014/main" id="{0B609726-14E3-420A-97E1-8D94AE2E11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7425" y="3524250"/>
              <a:ext cx="2965450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2209" tIns="31105" rIns="62209" bIns="31105"/>
            <a:lstStyle/>
            <a:p>
              <a:endParaRPr lang="en-US" sz="1800"/>
            </a:p>
          </p:txBody>
        </p:sp>
        <p:sp>
          <p:nvSpPr>
            <p:cNvPr id="24586" name="Text Box 6">
              <a:extLst>
                <a:ext uri="{FF2B5EF4-FFF2-40B4-BE49-F238E27FC236}">
                  <a16:creationId xmlns:a16="http://schemas.microsoft.com/office/drawing/2014/main" id="{A838585C-3E87-4D94-9C4C-CAFCD0B193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3375" y="3051175"/>
              <a:ext cx="331788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1229" tIns="30615" rIns="61229" bIns="30615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zh-CN" sz="1800">
                  <a:solidFill>
                    <a:srgbClr val="000000"/>
                  </a:solidFill>
                  <a:latin typeface="Comic Sans MS" panose="030F0702030302020204" pitchFamily="66" charset="0"/>
                  <a:cs typeface="DejaVu Sans" panose="020B0603030804020204" pitchFamily="34" charset="0"/>
                </a:rPr>
                <a:t>A</a:t>
              </a:r>
            </a:p>
          </p:txBody>
        </p:sp>
        <p:sp>
          <p:nvSpPr>
            <p:cNvPr id="24587" name="Text Box 7">
              <a:extLst>
                <a:ext uri="{FF2B5EF4-FFF2-40B4-BE49-F238E27FC236}">
                  <a16:creationId xmlns:a16="http://schemas.microsoft.com/office/drawing/2014/main" id="{62D3F739-E69D-4D48-B994-0876BD7F49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1238" y="3051175"/>
              <a:ext cx="331787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1229" tIns="30615" rIns="61229" bIns="30615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zh-CN" sz="1800">
                  <a:solidFill>
                    <a:srgbClr val="000000"/>
                  </a:solidFill>
                  <a:latin typeface="Comic Sans MS" panose="030F0702030302020204" pitchFamily="66" charset="0"/>
                  <a:cs typeface="DejaVu Sans" panose="020B0603030804020204" pitchFamily="34" charset="0"/>
                </a:rPr>
                <a:t>B</a:t>
              </a:r>
            </a:p>
          </p:txBody>
        </p:sp>
        <p:sp>
          <p:nvSpPr>
            <p:cNvPr id="24588" name="Text Box 8">
              <a:extLst>
                <a:ext uri="{FF2B5EF4-FFF2-40B4-BE49-F238E27FC236}">
                  <a16:creationId xmlns:a16="http://schemas.microsoft.com/office/drawing/2014/main" id="{2EA2CF99-95B1-40BF-8A61-FE510A1B87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5850" y="3051175"/>
              <a:ext cx="344488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1229" tIns="30615" rIns="61229" bIns="30615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zh-CN" sz="1800">
                  <a:solidFill>
                    <a:srgbClr val="000000"/>
                  </a:solidFill>
                  <a:latin typeface="Comic Sans MS" panose="030F0702030302020204" pitchFamily="66" charset="0"/>
                  <a:cs typeface="DejaVu Sans" panose="020B0603030804020204" pitchFamily="34" charset="0"/>
                </a:rPr>
                <a:t>C</a:t>
              </a:r>
            </a:p>
          </p:txBody>
        </p:sp>
      </p:grpSp>
      <p:sp>
        <p:nvSpPr>
          <p:cNvPr id="24582" name="Text Box 9">
            <a:extLst>
              <a:ext uri="{FF2B5EF4-FFF2-40B4-BE49-F238E27FC236}">
                <a16:creationId xmlns:a16="http://schemas.microsoft.com/office/drawing/2014/main" id="{D4D6339B-9E71-48E7-BE9F-729D02486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5817" y="3248024"/>
            <a:ext cx="6361589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1229" tIns="30615" rIns="61229" bIns="30615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100">
                <a:solidFill>
                  <a:srgbClr val="000000"/>
                </a:solidFill>
                <a:cs typeface="DejaVu Sans" panose="020B0603030804020204" pitchFamily="34" charset="0"/>
              </a:rPr>
              <a:t>Given an incoming packet with sequence # s, either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100">
                <a:solidFill>
                  <a:srgbClr val="000000"/>
                </a:solidFill>
                <a:cs typeface="DejaVu Sans" panose="020B0603030804020204" pitchFamily="34" charset="0"/>
              </a:rPr>
              <a:t>	s in A – It's too old, and can be discarded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100">
                <a:solidFill>
                  <a:srgbClr val="000000"/>
                </a:solidFill>
                <a:cs typeface="DejaVu Sans" panose="020B0603030804020204" pitchFamily="34" charset="0"/>
              </a:rPr>
              <a:t>	s in B – It's in the window. Check if it's been seen before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100">
                <a:solidFill>
                  <a:srgbClr val="000000"/>
                </a:solidFill>
                <a:cs typeface="DejaVu Sans" panose="020B0603030804020204" pitchFamily="34" charset="0"/>
              </a:rPr>
              <a:t>	s in C – Shift the window and act like case B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1">
            <a:extLst>
              <a:ext uri="{FF2B5EF4-FFF2-40B4-BE49-F238E27FC236}">
                <a16:creationId xmlns:a16="http://schemas.microsoft.com/office/drawing/2014/main" id="{D61841B3-F2C8-4320-B276-E0755E4D37B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15480" y="0"/>
            <a:ext cx="6171010" cy="857250"/>
          </a:xfrm>
        </p:spPr>
        <p:txBody>
          <a:bodyPr anchor="ctr"/>
          <a:lstStyle/>
          <a:p>
            <a:pPr eaLnBrk="1" hangingPunct="1"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Encapsulated Security Payload</a:t>
            </a:r>
          </a:p>
        </p:txBody>
      </p:sp>
      <p:pic>
        <p:nvPicPr>
          <p:cNvPr id="25604" name="Picture 28" descr="Picture22.png">
            <a:extLst>
              <a:ext uri="{FF2B5EF4-FFF2-40B4-BE49-F238E27FC236}">
                <a16:creationId xmlns:a16="http://schemas.microsoft.com/office/drawing/2014/main" id="{611BD069-ECE5-4362-A42B-89C93BFEE3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80" y="1628800"/>
            <a:ext cx="9754682" cy="4075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9A0989BE-A20B-4F7A-A10A-1E8A4FD352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59542" y="127218"/>
            <a:ext cx="5562600" cy="648891"/>
          </a:xfrm>
        </p:spPr>
        <p:txBody>
          <a:bodyPr/>
          <a:lstStyle/>
          <a:p>
            <a:pPr eaLnBrk="1" hangingPunct="1"/>
            <a:r>
              <a:rPr lang="en-GB" altLang="en-US" sz="2700" dirty="0"/>
              <a:t>ESP Protocol – Transport &amp; Tunnel</a:t>
            </a:r>
          </a:p>
        </p:txBody>
      </p:sp>
      <p:grpSp>
        <p:nvGrpSpPr>
          <p:cNvPr id="36867" name="Group 3">
            <a:extLst>
              <a:ext uri="{FF2B5EF4-FFF2-40B4-BE49-F238E27FC236}">
                <a16:creationId xmlns:a16="http://schemas.microsoft.com/office/drawing/2014/main" id="{6338F3D7-D529-4937-94DA-165B39F31C1B}"/>
              </a:ext>
            </a:extLst>
          </p:cNvPr>
          <p:cNvGrpSpPr>
            <a:grpSpLocks/>
          </p:cNvGrpSpPr>
          <p:nvPr/>
        </p:nvGrpSpPr>
        <p:grpSpPr bwMode="auto">
          <a:xfrm>
            <a:off x="2152650" y="1657350"/>
            <a:ext cx="7143750" cy="1937340"/>
            <a:chOff x="144" y="965"/>
            <a:chExt cx="5424" cy="1411"/>
          </a:xfrm>
        </p:grpSpPr>
        <p:sp>
          <p:nvSpPr>
            <p:cNvPr id="36880" name="Rectangle 4">
              <a:extLst>
                <a:ext uri="{FF2B5EF4-FFF2-40B4-BE49-F238E27FC236}">
                  <a16:creationId xmlns:a16="http://schemas.microsoft.com/office/drawing/2014/main" id="{72C673B3-B955-4C74-869B-F0FBBAF01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332"/>
              <a:ext cx="864" cy="432"/>
            </a:xfrm>
            <a:prstGeom prst="rect">
              <a:avLst/>
            </a:prstGeom>
            <a:solidFill>
              <a:srgbClr val="FF99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350"/>
                <a:t>ESP hdr</a:t>
              </a:r>
            </a:p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900"/>
                <a:t>SPI, seqno</a:t>
              </a:r>
            </a:p>
          </p:txBody>
        </p:sp>
        <p:sp>
          <p:nvSpPr>
            <p:cNvPr id="36881" name="Rectangle 5">
              <a:extLst>
                <a:ext uri="{FF2B5EF4-FFF2-40B4-BE49-F238E27FC236}">
                  <a16:creationId xmlns:a16="http://schemas.microsoft.com/office/drawing/2014/main" id="{F4812729-EE38-4B50-9CBF-5727A6D13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332"/>
              <a:ext cx="2112" cy="432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350"/>
                <a:t>Payload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350"/>
                <a:t>(eg TCP, UDP, ICMP)</a:t>
              </a:r>
            </a:p>
          </p:txBody>
        </p:sp>
        <p:sp>
          <p:nvSpPr>
            <p:cNvPr id="36882" name="Line 6">
              <a:extLst>
                <a:ext uri="{FF2B5EF4-FFF2-40B4-BE49-F238E27FC236}">
                  <a16:creationId xmlns:a16="http://schemas.microsoft.com/office/drawing/2014/main" id="{DB484E61-8E07-473C-967D-69A18EB8DA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860"/>
              <a:ext cx="33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100"/>
            </a:p>
          </p:txBody>
        </p:sp>
        <p:sp>
          <p:nvSpPr>
            <p:cNvPr id="36883" name="Text Box 7">
              <a:extLst>
                <a:ext uri="{FF2B5EF4-FFF2-40B4-BE49-F238E27FC236}">
                  <a16:creationId xmlns:a16="http://schemas.microsoft.com/office/drawing/2014/main" id="{9E2BA699-D2E6-44D6-A128-EC3D44977B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965"/>
              <a:ext cx="249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800"/>
                <a:t>ESP in transport mode:</a:t>
              </a:r>
            </a:p>
          </p:txBody>
        </p:sp>
        <p:sp>
          <p:nvSpPr>
            <p:cNvPr id="36884" name="Text Box 8">
              <a:extLst>
                <a:ext uri="{FF2B5EF4-FFF2-40B4-BE49-F238E27FC236}">
                  <a16:creationId xmlns:a16="http://schemas.microsoft.com/office/drawing/2014/main" id="{353A2C63-8730-46DF-B06D-26416F0394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860"/>
              <a:ext cx="292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350"/>
                <a:t>MAC scope</a:t>
              </a:r>
            </a:p>
          </p:txBody>
        </p:sp>
        <p:sp>
          <p:nvSpPr>
            <p:cNvPr id="36885" name="Rectangle 9">
              <a:extLst>
                <a:ext uri="{FF2B5EF4-FFF2-40B4-BE49-F238E27FC236}">
                  <a16:creationId xmlns:a16="http://schemas.microsoft.com/office/drawing/2014/main" id="{ED7B9E7F-C1BC-425E-9FF1-7435DFD08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332"/>
              <a:ext cx="864" cy="432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350"/>
                <a:t>Original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350"/>
                <a:t>IP header</a:t>
              </a:r>
            </a:p>
          </p:txBody>
        </p:sp>
        <p:sp>
          <p:nvSpPr>
            <p:cNvPr id="36886" name="Rectangle 10">
              <a:extLst>
                <a:ext uri="{FF2B5EF4-FFF2-40B4-BE49-F238E27FC236}">
                  <a16:creationId xmlns:a16="http://schemas.microsoft.com/office/drawing/2014/main" id="{9FE83668-D78E-45DC-A73A-F82C5B0EA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1332"/>
              <a:ext cx="336" cy="432"/>
            </a:xfrm>
            <a:prstGeom prst="rect">
              <a:avLst/>
            </a:prstGeom>
            <a:solidFill>
              <a:srgbClr val="FF99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35000"/>
                </a:spcBef>
                <a:buClrTx/>
                <a:buSzTx/>
                <a:buFontTx/>
                <a:buNone/>
              </a:pPr>
              <a:r>
                <a:rPr lang="en-GB" altLang="en-US" sz="1350"/>
                <a:t>ESP</a:t>
              </a:r>
            </a:p>
            <a:p>
              <a:pPr algn="ctr">
                <a:spcBef>
                  <a:spcPct val="35000"/>
                </a:spcBef>
                <a:buClrTx/>
                <a:buSzTx/>
                <a:buFontTx/>
                <a:buNone/>
              </a:pPr>
              <a:r>
                <a:rPr lang="en-GB" altLang="en-US" sz="1350"/>
                <a:t>trlr</a:t>
              </a:r>
            </a:p>
          </p:txBody>
        </p:sp>
        <p:sp>
          <p:nvSpPr>
            <p:cNvPr id="36887" name="Rectangle 11">
              <a:extLst>
                <a:ext uri="{FF2B5EF4-FFF2-40B4-BE49-F238E27FC236}">
                  <a16:creationId xmlns:a16="http://schemas.microsoft.com/office/drawing/2014/main" id="{06CD7DCD-7760-4EDC-982E-816B5DEF7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" y="1332"/>
              <a:ext cx="336" cy="432"/>
            </a:xfrm>
            <a:prstGeom prst="rect">
              <a:avLst/>
            </a:prstGeom>
            <a:solidFill>
              <a:srgbClr val="FF99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350"/>
                <a:t>ESP</a:t>
              </a:r>
            </a:p>
            <a:p>
              <a:pPr algn="ctr">
                <a:spcBef>
                  <a:spcPct val="35000"/>
                </a:spcBef>
                <a:buClrTx/>
                <a:buSzTx/>
                <a:buFontTx/>
                <a:buNone/>
              </a:pPr>
              <a:r>
                <a:rPr lang="en-GB" altLang="en-US" sz="1350"/>
                <a:t>auth</a:t>
              </a:r>
            </a:p>
          </p:txBody>
        </p:sp>
        <p:sp>
          <p:nvSpPr>
            <p:cNvPr id="36888" name="Line 12">
              <a:extLst>
                <a:ext uri="{FF2B5EF4-FFF2-40B4-BE49-F238E27FC236}">
                  <a16:creationId xmlns:a16="http://schemas.microsoft.com/office/drawing/2014/main" id="{764858CD-E803-43F4-9CEF-028B935519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148"/>
              <a:ext cx="24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100"/>
            </a:p>
          </p:txBody>
        </p:sp>
        <p:sp>
          <p:nvSpPr>
            <p:cNvPr id="36889" name="Text Box 13">
              <a:extLst>
                <a:ext uri="{FF2B5EF4-FFF2-40B4-BE49-F238E27FC236}">
                  <a16:creationId xmlns:a16="http://schemas.microsoft.com/office/drawing/2014/main" id="{7B60B130-8799-4F11-8395-CA640861A9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157"/>
              <a:ext cx="292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350"/>
                <a:t>Encryption scope</a:t>
              </a:r>
            </a:p>
          </p:txBody>
        </p:sp>
      </p:grpSp>
      <p:grpSp>
        <p:nvGrpSpPr>
          <p:cNvPr id="36868" name="Group 14">
            <a:extLst>
              <a:ext uri="{FF2B5EF4-FFF2-40B4-BE49-F238E27FC236}">
                <a16:creationId xmlns:a16="http://schemas.microsoft.com/office/drawing/2014/main" id="{1D8643E1-02E4-4B36-B8E5-8DE48F60700A}"/>
              </a:ext>
            </a:extLst>
          </p:cNvPr>
          <p:cNvGrpSpPr>
            <a:grpSpLocks/>
          </p:cNvGrpSpPr>
          <p:nvPr/>
        </p:nvGrpSpPr>
        <p:grpSpPr bwMode="auto">
          <a:xfrm>
            <a:off x="2152650" y="3387944"/>
            <a:ext cx="7143750" cy="2058166"/>
            <a:chOff x="144" y="2432"/>
            <a:chExt cx="5424" cy="1499"/>
          </a:xfrm>
        </p:grpSpPr>
        <p:sp>
          <p:nvSpPr>
            <p:cNvPr id="36869" name="Rectangle 15">
              <a:extLst>
                <a:ext uri="{FF2B5EF4-FFF2-40B4-BE49-F238E27FC236}">
                  <a16:creationId xmlns:a16="http://schemas.microsoft.com/office/drawing/2014/main" id="{8D27714D-6ED5-4441-B8F9-D6E25950E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802"/>
              <a:ext cx="864" cy="432"/>
            </a:xfrm>
            <a:prstGeom prst="rect">
              <a:avLst/>
            </a:prstGeom>
            <a:solidFill>
              <a:srgbClr val="FF99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350"/>
                <a:t>ESP hdr</a:t>
              </a:r>
            </a:p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900"/>
                <a:t>SPI, seqno</a:t>
              </a:r>
            </a:p>
          </p:txBody>
        </p:sp>
        <p:sp>
          <p:nvSpPr>
            <p:cNvPr id="36870" name="Rectangle 16">
              <a:extLst>
                <a:ext uri="{FF2B5EF4-FFF2-40B4-BE49-F238E27FC236}">
                  <a16:creationId xmlns:a16="http://schemas.microsoft.com/office/drawing/2014/main" id="{88CA73EB-0769-4B61-B0D1-D9C624559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802"/>
              <a:ext cx="2112" cy="432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350"/>
                <a:t>Payload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350"/>
                <a:t>(eg TCP, UDP, ICMP)</a:t>
              </a:r>
            </a:p>
          </p:txBody>
        </p:sp>
        <p:sp>
          <p:nvSpPr>
            <p:cNvPr id="36871" name="Rectangle 17">
              <a:extLst>
                <a:ext uri="{FF2B5EF4-FFF2-40B4-BE49-F238E27FC236}">
                  <a16:creationId xmlns:a16="http://schemas.microsoft.com/office/drawing/2014/main" id="{DFB5529B-2D31-4CA8-A5DC-7FEC34FAC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802"/>
              <a:ext cx="864" cy="432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350"/>
                <a:t>Inner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350"/>
                <a:t>IP header</a:t>
              </a:r>
            </a:p>
          </p:txBody>
        </p:sp>
        <p:sp>
          <p:nvSpPr>
            <p:cNvPr id="36872" name="Text Box 18">
              <a:extLst>
                <a:ext uri="{FF2B5EF4-FFF2-40B4-BE49-F238E27FC236}">
                  <a16:creationId xmlns:a16="http://schemas.microsoft.com/office/drawing/2014/main" id="{9581393F-2C15-4A77-9837-AE5ECFFACD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432"/>
              <a:ext cx="249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800"/>
                <a:t>ESP in tunnel mode:</a:t>
              </a:r>
            </a:p>
          </p:txBody>
        </p:sp>
        <p:sp>
          <p:nvSpPr>
            <p:cNvPr id="36873" name="Rectangle 19">
              <a:extLst>
                <a:ext uri="{FF2B5EF4-FFF2-40B4-BE49-F238E27FC236}">
                  <a16:creationId xmlns:a16="http://schemas.microsoft.com/office/drawing/2014/main" id="{23E188FB-8134-41B6-B746-1054917BF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802"/>
              <a:ext cx="864" cy="432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350"/>
                <a:t>Outer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350"/>
                <a:t>IP header</a:t>
              </a:r>
            </a:p>
          </p:txBody>
        </p:sp>
        <p:sp>
          <p:nvSpPr>
            <p:cNvPr id="36874" name="Rectangle 20">
              <a:extLst>
                <a:ext uri="{FF2B5EF4-FFF2-40B4-BE49-F238E27FC236}">
                  <a16:creationId xmlns:a16="http://schemas.microsoft.com/office/drawing/2014/main" id="{C9442243-E397-4432-BC8F-D98034D89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802"/>
              <a:ext cx="336" cy="432"/>
            </a:xfrm>
            <a:prstGeom prst="rect">
              <a:avLst/>
            </a:prstGeom>
            <a:solidFill>
              <a:srgbClr val="FF99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35000"/>
                </a:spcBef>
                <a:buClrTx/>
                <a:buSzTx/>
                <a:buFontTx/>
                <a:buNone/>
              </a:pPr>
              <a:r>
                <a:rPr lang="en-GB" altLang="en-US" sz="1350"/>
                <a:t>ESP</a:t>
              </a:r>
            </a:p>
            <a:p>
              <a:pPr algn="ctr">
                <a:spcBef>
                  <a:spcPct val="35000"/>
                </a:spcBef>
                <a:buClrTx/>
                <a:buSzTx/>
                <a:buFontTx/>
                <a:buNone/>
              </a:pPr>
              <a:r>
                <a:rPr lang="en-GB" altLang="en-US" sz="1350"/>
                <a:t>trlr</a:t>
              </a:r>
            </a:p>
          </p:txBody>
        </p:sp>
        <p:sp>
          <p:nvSpPr>
            <p:cNvPr id="36875" name="Rectangle 21">
              <a:extLst>
                <a:ext uri="{FF2B5EF4-FFF2-40B4-BE49-F238E27FC236}">
                  <a16:creationId xmlns:a16="http://schemas.microsoft.com/office/drawing/2014/main" id="{E25F8856-7D64-4ACB-8A74-AC1064024C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" y="2802"/>
              <a:ext cx="336" cy="432"/>
            </a:xfrm>
            <a:prstGeom prst="rect">
              <a:avLst/>
            </a:prstGeom>
            <a:solidFill>
              <a:srgbClr val="FF99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35000"/>
                </a:spcBef>
                <a:buClrTx/>
                <a:buSzTx/>
                <a:buFontTx/>
                <a:buNone/>
              </a:pPr>
              <a:r>
                <a:rPr lang="en-GB" altLang="en-US" sz="1350"/>
                <a:t>ESP</a:t>
              </a:r>
            </a:p>
            <a:p>
              <a:pPr algn="ctr">
                <a:spcBef>
                  <a:spcPct val="35000"/>
                </a:spcBef>
                <a:buClrTx/>
                <a:buSzTx/>
                <a:buFontTx/>
                <a:buNone/>
              </a:pPr>
              <a:r>
                <a:rPr lang="en-GB" altLang="en-US" sz="1350"/>
                <a:t>auth</a:t>
              </a:r>
            </a:p>
          </p:txBody>
        </p:sp>
        <p:sp>
          <p:nvSpPr>
            <p:cNvPr id="36876" name="Text Box 22">
              <a:extLst>
                <a:ext uri="{FF2B5EF4-FFF2-40B4-BE49-F238E27FC236}">
                  <a16:creationId xmlns:a16="http://schemas.microsoft.com/office/drawing/2014/main" id="{0E851B9D-D69E-446B-A255-E9B53EB982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3376"/>
              <a:ext cx="292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350"/>
                <a:t>MAC scope</a:t>
              </a:r>
            </a:p>
          </p:txBody>
        </p:sp>
        <p:sp>
          <p:nvSpPr>
            <p:cNvPr id="36877" name="Line 23">
              <a:extLst>
                <a:ext uri="{FF2B5EF4-FFF2-40B4-BE49-F238E27FC236}">
                  <a16:creationId xmlns:a16="http://schemas.microsoft.com/office/drawing/2014/main" id="{2F6AE877-E0B2-4133-837A-A90129CD68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3367"/>
              <a:ext cx="41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100"/>
            </a:p>
          </p:txBody>
        </p:sp>
        <p:sp>
          <p:nvSpPr>
            <p:cNvPr id="36878" name="Text Box 24">
              <a:extLst>
                <a:ext uri="{FF2B5EF4-FFF2-40B4-BE49-F238E27FC236}">
                  <a16:creationId xmlns:a16="http://schemas.microsoft.com/office/drawing/2014/main" id="{7E776F35-97F4-454B-86A3-1B700C9135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3712"/>
              <a:ext cx="292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350"/>
                <a:t>Encryption scope</a:t>
              </a:r>
            </a:p>
          </p:txBody>
        </p:sp>
        <p:sp>
          <p:nvSpPr>
            <p:cNvPr id="36879" name="Line 25">
              <a:extLst>
                <a:ext uri="{FF2B5EF4-FFF2-40B4-BE49-F238E27FC236}">
                  <a16:creationId xmlns:a16="http://schemas.microsoft.com/office/drawing/2014/main" id="{8D87F64E-75DA-4D4E-A023-BCBF1DC0EA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3703"/>
              <a:ext cx="33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100"/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1">
            <a:extLst>
              <a:ext uri="{FF2B5EF4-FFF2-40B4-BE49-F238E27FC236}">
                <a16:creationId xmlns:a16="http://schemas.microsoft.com/office/drawing/2014/main" id="{88FF6F79-55F2-4BA3-AA4E-B82DABBFF82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87488" y="0"/>
            <a:ext cx="7527751" cy="742950"/>
          </a:xfrm>
        </p:spPr>
        <p:txBody>
          <a:bodyPr anchor="ctr"/>
          <a:lstStyle/>
          <a:p>
            <a:pPr eaLnBrk="1" hangingPunct="1"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Key Determination and Distribution</a:t>
            </a:r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914E1A0B-84A8-49EE-BB6C-75DB2543AA0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95400" y="1196752"/>
            <a:ext cx="10801200" cy="4153594"/>
          </a:xfrm>
        </p:spPr>
        <p:txBody>
          <a:bodyPr/>
          <a:lstStyle/>
          <a:p>
            <a:pPr eaLnBrk="1" hangingPunct="1">
              <a:buClr>
                <a:srgbClr val="9E9EFF"/>
              </a:buClr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</a:pPr>
            <a:r>
              <a:rPr lang="en-GB" altLang="zh-CN" sz="2700" dirty="0">
                <a:ea typeface="宋体" panose="02010600030101010101" pitchFamily="2" charset="-122"/>
              </a:rPr>
              <a:t>Oakley key determination protocol (KDP)</a:t>
            </a:r>
          </a:p>
          <a:p>
            <a:pPr lvl="1" eaLnBrk="1" hangingPunct="1">
              <a:buClr>
                <a:srgbClr val="9E9EFF"/>
              </a:buClr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</a:pPr>
            <a:r>
              <a:rPr lang="en-GB" altLang="zh-CN" sz="2400" dirty="0">
                <a:ea typeface="宋体" panose="02010600030101010101" pitchFamily="2" charset="-122"/>
              </a:rPr>
              <a:t>Diffie-Hellman Key Exchange </a:t>
            </a:r>
            <a:br>
              <a:rPr lang="en-GB" altLang="zh-CN" sz="2400" dirty="0">
                <a:ea typeface="宋体" panose="02010600030101010101" pitchFamily="2" charset="-122"/>
              </a:rPr>
            </a:br>
            <a:r>
              <a:rPr lang="en-GB" altLang="zh-CN" sz="2400" dirty="0">
                <a:ea typeface="宋体" panose="02010600030101010101" pitchFamily="2" charset="-122"/>
              </a:rPr>
              <a:t>	+ authentication &amp; cookies</a:t>
            </a:r>
          </a:p>
          <a:p>
            <a:pPr lvl="1" eaLnBrk="1" hangingPunct="1">
              <a:buClr>
                <a:srgbClr val="9E9EFF"/>
              </a:buClr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</a:pPr>
            <a:r>
              <a:rPr lang="en-GB" altLang="zh-CN" sz="2400" dirty="0">
                <a:ea typeface="宋体" panose="02010600030101010101" pitchFamily="2" charset="-122"/>
              </a:rPr>
              <a:t>Authentication helps resist man-in-the-middle attacks</a:t>
            </a:r>
          </a:p>
          <a:p>
            <a:pPr lvl="1" eaLnBrk="1" hangingPunct="1">
              <a:buClr>
                <a:srgbClr val="9E9EFF"/>
              </a:buClr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</a:pPr>
            <a:r>
              <a:rPr lang="en-GB" altLang="zh-CN" sz="2400" dirty="0">
                <a:ea typeface="宋体" panose="02010600030101010101" pitchFamily="2" charset="-122"/>
              </a:rPr>
              <a:t>Cookies help resist clogging attacks</a:t>
            </a:r>
          </a:p>
          <a:p>
            <a:pPr lvl="1" eaLnBrk="1" hangingPunct="1">
              <a:buClr>
                <a:srgbClr val="9E9EFF"/>
              </a:buClr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</a:pPr>
            <a:r>
              <a:rPr lang="en-GB" altLang="zh-CN" sz="2400" dirty="0">
                <a:ea typeface="宋体" panose="02010600030101010101" pitchFamily="2" charset="-122"/>
              </a:rPr>
              <a:t>Nonce helps resist message replay attacks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45F6052-AAAF-4EBB-A2D3-5D4BB785E44D}"/>
              </a:ext>
            </a:extLst>
          </p:cNvPr>
          <p:cNvSpPr/>
          <p:nvPr/>
        </p:nvSpPr>
        <p:spPr>
          <a:xfrm>
            <a:off x="3997472" y="3873580"/>
            <a:ext cx="224985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Local system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6C6A47D-05EC-4F8D-B97A-F130F9155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9387" y="4271838"/>
            <a:ext cx="933580" cy="69255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1014DEF-713F-4E6D-A769-9E81CBCA8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9580" y="4304466"/>
            <a:ext cx="793955" cy="72424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569D172-58F3-4C5D-8D34-AEEBE07C9C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3756" y="4355369"/>
            <a:ext cx="818629" cy="59522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4C7CE34-32B8-4A15-BDBD-13686BE87E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4565" y="5134625"/>
            <a:ext cx="628679" cy="77614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3067733-B441-4C93-823D-8303E4765F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9817" y="5139861"/>
            <a:ext cx="1021246" cy="94166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C4B8599-B463-4707-8321-75D308942DDE}"/>
              </a:ext>
            </a:extLst>
          </p:cNvPr>
          <p:cNvSpPr txBox="1"/>
          <p:nvPr/>
        </p:nvSpPr>
        <p:spPr>
          <a:xfrm>
            <a:off x="5259695" y="5165205"/>
            <a:ext cx="23991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Remote </a:t>
            </a:r>
          </a:p>
          <a:p>
            <a:pPr algn="ctr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96B9A2D-CCA5-41AE-B01F-8B7D4D549E73}"/>
              </a:ext>
            </a:extLst>
          </p:cNvPr>
          <p:cNvCxnSpPr>
            <a:cxnSpLocks/>
          </p:cNvCxnSpPr>
          <p:nvPr/>
        </p:nvCxnSpPr>
        <p:spPr>
          <a:xfrm>
            <a:off x="3076148" y="5397958"/>
            <a:ext cx="2171030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828CCEE-2AF8-4319-9F78-A32CF676866A}"/>
              </a:ext>
            </a:extLst>
          </p:cNvPr>
          <p:cNvCxnSpPr>
            <a:cxnSpLocks/>
          </p:cNvCxnSpPr>
          <p:nvPr/>
        </p:nvCxnSpPr>
        <p:spPr>
          <a:xfrm>
            <a:off x="7021127" y="2868138"/>
            <a:ext cx="35364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EE3BACB-69A4-4A94-B73A-B5D0FF3D053C}"/>
              </a:ext>
            </a:extLst>
          </p:cNvPr>
          <p:cNvCxnSpPr>
            <a:cxnSpLocks/>
          </p:cNvCxnSpPr>
          <p:nvPr/>
        </p:nvCxnSpPr>
        <p:spPr>
          <a:xfrm>
            <a:off x="7928572" y="1633210"/>
            <a:ext cx="1961994" cy="9220"/>
          </a:xfrm>
          <a:prstGeom prst="line">
            <a:avLst/>
          </a:prstGeom>
          <a:ln w="28575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6CE760C-E73A-42EA-8635-4685A3EDEB09}"/>
              </a:ext>
            </a:extLst>
          </p:cNvPr>
          <p:cNvSpPr txBox="1"/>
          <p:nvPr/>
        </p:nvSpPr>
        <p:spPr>
          <a:xfrm>
            <a:off x="1578549" y="5313831"/>
            <a:ext cx="745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B67750-AF55-42A1-8874-CD048C6F9DDC}"/>
              </a:ext>
            </a:extLst>
          </p:cNvPr>
          <p:cNvSpPr txBox="1"/>
          <p:nvPr/>
        </p:nvSpPr>
        <p:spPr>
          <a:xfrm>
            <a:off x="9953284" y="2325104"/>
            <a:ext cx="745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93B8E31A-9FEF-4100-A195-4966C78C51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28373" y="5596036"/>
            <a:ext cx="660220" cy="608447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84E56F62-B5F0-45A3-8C71-2DD6DAEA31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27234" y="1754326"/>
            <a:ext cx="655019" cy="603654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6CC93DCE-21D9-4144-9A84-A7BDBB1BA7BF}"/>
              </a:ext>
            </a:extLst>
          </p:cNvPr>
          <p:cNvSpPr/>
          <p:nvPr/>
        </p:nvSpPr>
        <p:spPr>
          <a:xfrm>
            <a:off x="567400" y="927865"/>
            <a:ext cx="6371673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 </a:t>
            </a:r>
            <a:r>
              <a:rPr lang="en-US" sz="2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protocool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goals: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Mutual authentication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and cryptographic algorithms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agreement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0409A4A6-2BCC-4B97-A1C2-4DBFE6308D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43982" y="985323"/>
            <a:ext cx="655019" cy="748506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7530D640-DC5B-4B3C-A0BC-1EC23101B1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03150" y="1781980"/>
            <a:ext cx="655019" cy="6036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9A4B164-8FEB-40E5-BE96-6FE9B249F9D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70887" y="5205475"/>
            <a:ext cx="847725" cy="1143000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10AD283-C853-42F7-9345-7631B58F0E05}"/>
              </a:ext>
            </a:extLst>
          </p:cNvPr>
          <p:cNvCxnSpPr>
            <a:cxnSpLocks/>
          </p:cNvCxnSpPr>
          <p:nvPr/>
        </p:nvCxnSpPr>
        <p:spPr>
          <a:xfrm>
            <a:off x="1528635" y="5136255"/>
            <a:ext cx="5462076" cy="29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BAE1639-8D73-4AAC-8AC6-1DA0B45C5EFF}"/>
              </a:ext>
            </a:extLst>
          </p:cNvPr>
          <p:cNvSpPr/>
          <p:nvPr/>
        </p:nvSpPr>
        <p:spPr>
          <a:xfrm>
            <a:off x="8585585" y="5218267"/>
            <a:ext cx="117371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AI/ML </a:t>
            </a:r>
            <a:endParaRPr lang="en-US" sz="2200" dirty="0"/>
          </a:p>
        </p:txBody>
      </p:sp>
      <p:pic>
        <p:nvPicPr>
          <p:cNvPr id="229381" name="Picture 5" descr="Cloud Computing – Network Encyclopedia">
            <a:extLst>
              <a:ext uri="{FF2B5EF4-FFF2-40B4-BE49-F238E27FC236}">
                <a16:creationId xmlns:a16="http://schemas.microsoft.com/office/drawing/2014/main" id="{C745D1F2-384E-4A37-BCF0-450B272D6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4450" y="3668029"/>
            <a:ext cx="1502224" cy="115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92198AC9-7362-4738-83F3-F2BA72FC1F32}"/>
              </a:ext>
            </a:extLst>
          </p:cNvPr>
          <p:cNvSpPr/>
          <p:nvPr/>
        </p:nvSpPr>
        <p:spPr>
          <a:xfrm>
            <a:off x="7107669" y="3009093"/>
            <a:ext cx="34337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Iot/Edge/fog/cloud network</a:t>
            </a:r>
            <a:endParaRPr lang="en-US" sz="2000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90DA4D6-2F64-4E87-B33A-F6478B0631CA}"/>
              </a:ext>
            </a:extLst>
          </p:cNvPr>
          <p:cNvCxnSpPr>
            <a:cxnSpLocks/>
          </p:cNvCxnSpPr>
          <p:nvPr/>
        </p:nvCxnSpPr>
        <p:spPr>
          <a:xfrm>
            <a:off x="7121750" y="5094163"/>
            <a:ext cx="35560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A729A69-B9DF-4241-AE83-0819AE63EC4A}"/>
              </a:ext>
            </a:extLst>
          </p:cNvPr>
          <p:cNvCxnSpPr>
            <a:cxnSpLocks/>
          </p:cNvCxnSpPr>
          <p:nvPr/>
        </p:nvCxnSpPr>
        <p:spPr>
          <a:xfrm>
            <a:off x="1607024" y="3935601"/>
            <a:ext cx="54817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B943F42-C4DB-482B-8D69-C592793EFD3A}"/>
              </a:ext>
            </a:extLst>
          </p:cNvPr>
          <p:cNvSpPr txBox="1"/>
          <p:nvPr/>
        </p:nvSpPr>
        <p:spPr>
          <a:xfrm>
            <a:off x="2424122" y="3892771"/>
            <a:ext cx="5148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(1)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85B4198-DFCD-4EFD-9CEC-57551E7AC285}"/>
              </a:ext>
            </a:extLst>
          </p:cNvPr>
          <p:cNvSpPr txBox="1"/>
          <p:nvPr/>
        </p:nvSpPr>
        <p:spPr>
          <a:xfrm>
            <a:off x="3883698" y="5444861"/>
            <a:ext cx="5148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(2)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69317B1-259B-4799-8662-D962ECB15A54}"/>
              </a:ext>
            </a:extLst>
          </p:cNvPr>
          <p:cNvSpPr txBox="1"/>
          <p:nvPr/>
        </p:nvSpPr>
        <p:spPr>
          <a:xfrm>
            <a:off x="8567124" y="1085924"/>
            <a:ext cx="5148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(3)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B5B7D48-A2EB-443A-90FC-F7BAA1579A9F}"/>
              </a:ext>
            </a:extLst>
          </p:cNvPr>
          <p:cNvCxnSpPr>
            <a:cxnSpLocks/>
          </p:cNvCxnSpPr>
          <p:nvPr/>
        </p:nvCxnSpPr>
        <p:spPr>
          <a:xfrm>
            <a:off x="7901046" y="1813169"/>
            <a:ext cx="618498" cy="30182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FCB60CF-8CF2-4B6E-A681-98CE76C0FC7E}"/>
              </a:ext>
            </a:extLst>
          </p:cNvPr>
          <p:cNvCxnSpPr>
            <a:cxnSpLocks/>
          </p:cNvCxnSpPr>
          <p:nvPr/>
        </p:nvCxnSpPr>
        <p:spPr>
          <a:xfrm flipV="1">
            <a:off x="9277771" y="1964083"/>
            <a:ext cx="831663" cy="16981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21DC30A-B017-476F-8F0B-9270446EEB89}"/>
              </a:ext>
            </a:extLst>
          </p:cNvPr>
          <p:cNvSpPr txBox="1"/>
          <p:nvPr/>
        </p:nvSpPr>
        <p:spPr>
          <a:xfrm>
            <a:off x="8400726" y="3798345"/>
            <a:ext cx="5148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(4)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34F24AA0-5550-47C0-A08C-7921B147AC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4142" y="3879017"/>
            <a:ext cx="1021246" cy="941669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704ED55D-0D8A-4A06-9DB6-06D2FCE059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50321" y="4231145"/>
            <a:ext cx="660220" cy="608447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82F9639-1D18-417A-AB8C-4393540EB59B}"/>
              </a:ext>
            </a:extLst>
          </p:cNvPr>
          <p:cNvCxnSpPr>
            <a:cxnSpLocks/>
          </p:cNvCxnSpPr>
          <p:nvPr/>
        </p:nvCxnSpPr>
        <p:spPr>
          <a:xfrm>
            <a:off x="8284808" y="4280314"/>
            <a:ext cx="761448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CEC00204-FDD6-42E8-B1E8-4F2E4A419631}"/>
              </a:ext>
            </a:extLst>
          </p:cNvPr>
          <p:cNvSpPr/>
          <p:nvPr/>
        </p:nvSpPr>
        <p:spPr>
          <a:xfrm>
            <a:off x="9053002" y="4720122"/>
            <a:ext cx="72648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 /</a:t>
            </a:r>
            <a:endParaRPr lang="en-US" sz="2200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59AC87E-3614-4FBB-9A74-EB3D16762C2C}"/>
              </a:ext>
            </a:extLst>
          </p:cNvPr>
          <p:cNvCxnSpPr>
            <a:cxnSpLocks/>
          </p:cNvCxnSpPr>
          <p:nvPr/>
        </p:nvCxnSpPr>
        <p:spPr>
          <a:xfrm>
            <a:off x="6949925" y="1022982"/>
            <a:ext cx="0" cy="5181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>
            <a:extLst>
              <a:ext uri="{FF2B5EF4-FFF2-40B4-BE49-F238E27FC236}">
                <a16:creationId xmlns:a16="http://schemas.microsoft.com/office/drawing/2014/main" id="{1C52729A-FFAB-465E-8691-2B3794055A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6538" y="4105980"/>
            <a:ext cx="825046" cy="760757"/>
          </a:xfrm>
          <a:prstGeom prst="rect">
            <a:avLst/>
          </a:prstGeom>
        </p:spPr>
      </p:pic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47E5BDE-DD95-44B5-B461-BA6D24480C98}"/>
              </a:ext>
            </a:extLst>
          </p:cNvPr>
          <p:cNvCxnSpPr>
            <a:cxnSpLocks/>
          </p:cNvCxnSpPr>
          <p:nvPr/>
        </p:nvCxnSpPr>
        <p:spPr>
          <a:xfrm>
            <a:off x="2367460" y="4556893"/>
            <a:ext cx="816291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6FA781BA-5645-484B-8C48-7EB6453CECBA}"/>
              </a:ext>
            </a:extLst>
          </p:cNvPr>
          <p:cNvSpPr txBox="1"/>
          <p:nvPr/>
        </p:nvSpPr>
        <p:spPr>
          <a:xfrm>
            <a:off x="7668065" y="5091474"/>
            <a:ext cx="5148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(5)</a:t>
            </a:r>
          </a:p>
        </p:txBody>
      </p:sp>
      <p:sp>
        <p:nvSpPr>
          <p:cNvPr id="76" name="Title 5">
            <a:extLst>
              <a:ext uri="{FF2B5EF4-FFF2-40B4-BE49-F238E27FC236}">
                <a16:creationId xmlns:a16="http://schemas.microsoft.com/office/drawing/2014/main" id="{E118AD53-1DA6-43C7-8B14-4F13B3AF8C93}"/>
              </a:ext>
            </a:extLst>
          </p:cNvPr>
          <p:cNvSpPr txBox="1">
            <a:spLocks/>
          </p:cNvSpPr>
          <p:nvPr/>
        </p:nvSpPr>
        <p:spPr bwMode="auto">
          <a:xfrm>
            <a:off x="1247139" y="-3010"/>
            <a:ext cx="7921846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000" b="1" ker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Motivations</a:t>
            </a:r>
            <a:endParaRPr lang="en-US" sz="3000" b="1" kern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A6A0D8B1-356C-4220-A139-FA4B60BAEE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1596" y="937850"/>
            <a:ext cx="877509" cy="948412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80471DA5-ED6F-41A0-94B9-27EFD8BFF302}"/>
              </a:ext>
            </a:extLst>
          </p:cNvPr>
          <p:cNvSpPr txBox="1"/>
          <p:nvPr/>
        </p:nvSpPr>
        <p:spPr>
          <a:xfrm>
            <a:off x="7100377" y="2307900"/>
            <a:ext cx="745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C52E61AA-B5C1-40BC-832D-F689550CEF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2860" y="1688432"/>
            <a:ext cx="573387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650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2" grpId="0"/>
      <p:bldP spid="47" grpId="0"/>
      <p:bldP spid="48" grpId="0"/>
      <p:bldP spid="23" grpId="0"/>
      <p:bldP spid="58" grpId="0"/>
      <p:bldP spid="14" grpId="0"/>
      <p:bldP spid="62" grpId="0"/>
      <p:bldP spid="63" grpId="0"/>
      <p:bldP spid="72" grpId="0"/>
      <p:bldP spid="78" grpId="0"/>
      <p:bldP spid="90" grpId="0"/>
      <p:bldP spid="8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1">
            <a:extLst>
              <a:ext uri="{FF2B5EF4-FFF2-40B4-BE49-F238E27FC236}">
                <a16:creationId xmlns:a16="http://schemas.microsoft.com/office/drawing/2014/main" id="{AD729F64-404B-4D85-88FF-C3960318711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31504" y="5036"/>
            <a:ext cx="5656660" cy="903684"/>
          </a:xfrm>
        </p:spPr>
        <p:txBody>
          <a:bodyPr anchor="ctr"/>
          <a:lstStyle/>
          <a:p>
            <a:pPr eaLnBrk="1" hangingPunct="1"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Clogging Attacks</a:t>
            </a:r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62961F8D-3744-45E8-BAF4-C5E6BDA2FF0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95400" y="1196752"/>
            <a:ext cx="10801199" cy="4752528"/>
          </a:xfrm>
        </p:spPr>
        <p:txBody>
          <a:bodyPr/>
          <a:lstStyle/>
          <a:p>
            <a:pPr eaLnBrk="1" hangingPunct="1">
              <a:buClr>
                <a:srgbClr val="9E9EFF"/>
              </a:buClr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</a:pPr>
            <a:r>
              <a:rPr lang="en-GB" altLang="zh-CN" sz="2400">
                <a:ea typeface="宋体" panose="02010600030101010101" pitchFamily="2" charset="-122"/>
              </a:rPr>
              <a:t>A form of denial of service attacks </a:t>
            </a:r>
          </a:p>
          <a:p>
            <a:pPr eaLnBrk="1" hangingPunct="1">
              <a:buClr>
                <a:srgbClr val="9E9EFF"/>
              </a:buClr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</a:pPr>
            <a:r>
              <a:rPr lang="en-GB" altLang="zh-CN" sz="2400">
                <a:ea typeface="宋体" panose="02010600030101010101" pitchFamily="2" charset="-122"/>
              </a:rPr>
              <a:t>Attacker sends a large number of public key </a:t>
            </a:r>
            <a:r>
              <a:rPr lang="en-GB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GB" altLang="zh-CN" sz="2400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GB" altLang="zh-CN" sz="2400">
                <a:ea typeface="宋体" panose="02010600030101010101" pitchFamily="2" charset="-122"/>
              </a:rPr>
              <a:t> in crafted IP packets, forcing the victim’s computer to compute secret keys </a:t>
            </a:r>
            <a:r>
              <a:rPr lang="en-GB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GB" altLang="zh-CN" sz="2400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GB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GB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GB" altLang="zh-CN" sz="2400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GB" altLang="zh-CN" sz="2400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GB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mod </a:t>
            </a:r>
            <a:r>
              <a:rPr lang="en-GB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GB" altLang="zh-CN" sz="2400">
                <a:ea typeface="宋体" panose="02010600030101010101" pitchFamily="2" charset="-122"/>
              </a:rPr>
              <a:t> over and over again</a:t>
            </a:r>
          </a:p>
          <a:p>
            <a:pPr lvl="1" eaLnBrk="1" hangingPunct="1">
              <a:buClr>
                <a:srgbClr val="9E9EFF"/>
              </a:buClr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</a:pPr>
            <a:r>
              <a:rPr lang="en-GB" altLang="zh-CN" sz="2000">
                <a:ea typeface="宋体" panose="02010600030101010101" pitchFamily="2" charset="-122"/>
              </a:rPr>
              <a:t>Diffie-Hellman is computationally intensive because of modular exponentiations</a:t>
            </a:r>
          </a:p>
          <a:p>
            <a:pPr eaLnBrk="1" hangingPunct="1">
              <a:buClr>
                <a:srgbClr val="9E9EFF"/>
              </a:buClr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</a:pPr>
            <a:r>
              <a:rPr lang="en-GB" altLang="zh-CN" sz="2400">
                <a:ea typeface="宋体" panose="02010600030101010101" pitchFamily="2" charset="-122"/>
              </a:rPr>
              <a:t>Cookies help</a:t>
            </a:r>
          </a:p>
          <a:p>
            <a:pPr lvl="1" eaLnBrk="1" hangingPunct="1">
              <a:buClr>
                <a:srgbClr val="9E9EFF"/>
              </a:buClr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</a:pPr>
            <a:r>
              <a:rPr lang="en-GB" altLang="zh-CN" sz="2000">
                <a:ea typeface="宋体" panose="02010600030101010101" pitchFamily="2" charset="-122"/>
              </a:rPr>
              <a:t>Before doing computation, recipient sends a cookie (a random number) back to source and waits for a confirmation including that cookie</a:t>
            </a:r>
          </a:p>
          <a:p>
            <a:pPr lvl="1" eaLnBrk="1" hangingPunct="1">
              <a:buClr>
                <a:srgbClr val="9E9EFF"/>
              </a:buClr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</a:pPr>
            <a:r>
              <a:rPr lang="en-GB" altLang="zh-CN" sz="2000">
                <a:ea typeface="宋体" panose="02010600030101010101" pitchFamily="2" charset="-122"/>
              </a:rPr>
              <a:t>This prevents attackers from making DH requests using crafted packets with crafted source addresses</a:t>
            </a:r>
            <a:endParaRPr lang="en-GB" altLang="zh-CN" sz="16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itle 1">
            <a:extLst>
              <a:ext uri="{FF2B5EF4-FFF2-40B4-BE49-F238E27FC236}">
                <a16:creationId xmlns:a16="http://schemas.microsoft.com/office/drawing/2014/main" id="{F952CC14-DAA1-4889-8EF5-F9C9B5D08D8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SAKMP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28676" name="Content Placeholder 2">
            <a:extLst>
              <a:ext uri="{FF2B5EF4-FFF2-40B4-BE49-F238E27FC236}">
                <a16:creationId xmlns:a16="http://schemas.microsoft.com/office/drawing/2014/main" id="{6C080BA2-3ADB-49EF-940E-7A2153AA8C9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23425" y="1048664"/>
            <a:ext cx="10345149" cy="1169194"/>
          </a:xfrm>
        </p:spPr>
        <p:txBody>
          <a:bodyPr/>
          <a:lstStyle/>
          <a:p>
            <a:pPr eaLnBrk="1" hangingPunct="1">
              <a:buClr>
                <a:srgbClr val="9E9EFF"/>
              </a:buClr>
            </a:pPr>
            <a:r>
              <a:rPr lang="en-US" altLang="zh-CN">
                <a:ea typeface="宋体" panose="02010600030101010101" pitchFamily="2" charset="-122"/>
              </a:rPr>
              <a:t>ISAKMP: Internet Security Association and Key Management Protocol</a:t>
            </a:r>
          </a:p>
          <a:p>
            <a:pPr lvl="1" eaLnBrk="1" hangingPunct="1">
              <a:buClr>
                <a:srgbClr val="9E9EFF"/>
              </a:buClr>
            </a:pPr>
            <a:r>
              <a:rPr lang="en-US" altLang="zh-CN" sz="1800">
                <a:ea typeface="宋体" panose="02010600030101010101" pitchFamily="2" charset="-122"/>
              </a:rPr>
              <a:t>Specifies key exchange formats</a:t>
            </a:r>
          </a:p>
          <a:p>
            <a:pPr lvl="1" eaLnBrk="1" hangingPunct="1">
              <a:buClr>
                <a:srgbClr val="9E9EFF"/>
              </a:buClr>
            </a:pPr>
            <a:r>
              <a:rPr lang="en-US" altLang="zh-CN" sz="1800">
                <a:ea typeface="宋体" panose="02010600030101010101" pitchFamily="2" charset="-122"/>
              </a:rPr>
              <a:t>Each type of payload has the same form of a payload header</a:t>
            </a:r>
          </a:p>
          <a:p>
            <a:pPr lvl="1" eaLnBrk="1" hangingPunct="1">
              <a:buClr>
                <a:srgbClr val="9E9EFF"/>
              </a:buClr>
              <a:buFont typeface="Wingdings" panose="05000000000000000000" pitchFamily="2" charset="2"/>
              <a:buNone/>
            </a:pP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72A113D-79A3-4AEA-80F9-97C9F681D723}"/>
              </a:ext>
            </a:extLst>
          </p:cNvPr>
          <p:cNvSpPr txBox="1">
            <a:spLocks/>
          </p:cNvSpPr>
          <p:nvPr/>
        </p:nvSpPr>
        <p:spPr bwMode="auto">
          <a:xfrm>
            <a:off x="5130403" y="5105651"/>
            <a:ext cx="2216944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57175" indent="-257175"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sz="2100" kern="0" dirty="0"/>
              <a:t>ISAKMP header</a:t>
            </a:r>
            <a:endParaRPr lang="en-US" sz="1800" kern="0" dirty="0"/>
          </a:p>
        </p:txBody>
      </p:sp>
      <p:pic>
        <p:nvPicPr>
          <p:cNvPr id="28678" name="Picture 14" descr="Picture23.png">
            <a:extLst>
              <a:ext uri="{FF2B5EF4-FFF2-40B4-BE49-F238E27FC236}">
                <a16:creationId xmlns:a16="http://schemas.microsoft.com/office/drawing/2014/main" id="{56AB4DA6-5396-4798-BC4C-F48199D083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3183419"/>
            <a:ext cx="6727076" cy="1769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itle 1">
            <a:extLst>
              <a:ext uri="{FF2B5EF4-FFF2-40B4-BE49-F238E27FC236}">
                <a16:creationId xmlns:a16="http://schemas.microsoft.com/office/drawing/2014/main" id="{481A5390-89AD-4EDC-A671-286960228A3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SAKMP Payload Types</a:t>
            </a: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29700" name="Content Placeholder 2">
            <a:extLst>
              <a:ext uri="{FF2B5EF4-FFF2-40B4-BE49-F238E27FC236}">
                <a16:creationId xmlns:a16="http://schemas.microsoft.com/office/drawing/2014/main" id="{789A2DFC-8DF8-4197-8176-F51A4116A27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67408" y="1052736"/>
            <a:ext cx="10153128" cy="2857500"/>
          </a:xfrm>
        </p:spPr>
        <p:txBody>
          <a:bodyPr/>
          <a:lstStyle/>
          <a:p>
            <a:pPr eaLnBrk="1" hangingPunct="1">
              <a:buClr>
                <a:srgbClr val="9E9EFF"/>
              </a:buClr>
            </a:pPr>
            <a:r>
              <a:rPr lang="en-US" altLang="zh-CN" sz="2000" i="1">
                <a:ea typeface="宋体" panose="02010600030101010101" pitchFamily="2" charset="-122"/>
              </a:rPr>
              <a:t>SA</a:t>
            </a:r>
            <a:r>
              <a:rPr lang="en-US" altLang="zh-CN" sz="2000">
                <a:ea typeface="宋体" panose="02010600030101010101" pitchFamily="2" charset="-122"/>
              </a:rPr>
              <a:t>: for establishing a security association</a:t>
            </a:r>
          </a:p>
          <a:p>
            <a:pPr eaLnBrk="1" hangingPunct="1">
              <a:buClr>
                <a:srgbClr val="9E9EFF"/>
              </a:buClr>
            </a:pPr>
            <a:r>
              <a:rPr lang="en-US" altLang="zh-CN" sz="2000" i="1">
                <a:ea typeface="宋体" panose="02010600030101010101" pitchFamily="2" charset="-122"/>
              </a:rPr>
              <a:t>Proposal</a:t>
            </a:r>
            <a:r>
              <a:rPr lang="en-US" altLang="zh-CN" sz="2000">
                <a:ea typeface="宋体" panose="02010600030101010101" pitchFamily="2" charset="-122"/>
              </a:rPr>
              <a:t>: for negotiating an SA</a:t>
            </a:r>
          </a:p>
          <a:p>
            <a:pPr eaLnBrk="1" hangingPunct="1">
              <a:buClr>
                <a:srgbClr val="9E9EFF"/>
              </a:buClr>
            </a:pPr>
            <a:r>
              <a:rPr lang="en-US" altLang="zh-CN" sz="2000" i="1">
                <a:ea typeface="宋体" panose="02010600030101010101" pitchFamily="2" charset="-122"/>
              </a:rPr>
              <a:t>Transform</a:t>
            </a:r>
            <a:r>
              <a:rPr lang="en-US" altLang="zh-CN" sz="2000">
                <a:ea typeface="宋体" panose="02010600030101010101" pitchFamily="2" charset="-122"/>
              </a:rPr>
              <a:t>: for specifying encryption and authentication algorithms</a:t>
            </a:r>
          </a:p>
          <a:p>
            <a:pPr eaLnBrk="1" hangingPunct="1">
              <a:buClr>
                <a:srgbClr val="9E9EFF"/>
              </a:buClr>
            </a:pPr>
            <a:r>
              <a:rPr lang="en-US" altLang="zh-CN" sz="2000" i="1">
                <a:ea typeface="宋体" panose="02010600030101010101" pitchFamily="2" charset="-122"/>
              </a:rPr>
              <a:t>Key-exchange</a:t>
            </a:r>
            <a:r>
              <a:rPr lang="en-US" altLang="zh-CN" sz="2000">
                <a:ea typeface="宋体" panose="02010600030101010101" pitchFamily="2" charset="-122"/>
              </a:rPr>
              <a:t>: for specifying a key-exchange algorithm</a:t>
            </a:r>
          </a:p>
          <a:p>
            <a:pPr eaLnBrk="1" hangingPunct="1">
              <a:buClr>
                <a:srgbClr val="9E9EFF"/>
              </a:buClr>
            </a:pPr>
            <a:r>
              <a:rPr lang="en-US" altLang="zh-CN" sz="2000" i="1">
                <a:ea typeface="宋体" panose="02010600030101010101" pitchFamily="2" charset="-122"/>
              </a:rPr>
              <a:t>Identification</a:t>
            </a:r>
            <a:r>
              <a:rPr lang="en-US" altLang="zh-CN" sz="2000">
                <a:ea typeface="宋体" panose="02010600030101010101" pitchFamily="2" charset="-122"/>
              </a:rPr>
              <a:t>: for carrying info and identifying peers</a:t>
            </a:r>
          </a:p>
          <a:p>
            <a:pPr eaLnBrk="1" hangingPunct="1">
              <a:buClr>
                <a:srgbClr val="9E9EFF"/>
              </a:buClr>
            </a:pPr>
            <a:r>
              <a:rPr lang="en-US" altLang="zh-CN" sz="2000" i="1">
                <a:ea typeface="宋体" panose="02010600030101010101" pitchFamily="2" charset="-122"/>
              </a:rPr>
              <a:t>Certificate-request</a:t>
            </a:r>
            <a:r>
              <a:rPr lang="en-US" altLang="zh-CN" sz="2000">
                <a:ea typeface="宋体" panose="02010600030101010101" pitchFamily="2" charset="-122"/>
              </a:rPr>
              <a:t>: for requesting a public-key certificate</a:t>
            </a:r>
          </a:p>
          <a:p>
            <a:pPr eaLnBrk="1" hangingPunct="1">
              <a:buClr>
                <a:srgbClr val="9E9EFF"/>
              </a:buClr>
            </a:pPr>
            <a:r>
              <a:rPr lang="en-US" altLang="zh-CN" sz="2000" i="1">
                <a:ea typeface="宋体" panose="02010600030101010101" pitchFamily="2" charset="-122"/>
              </a:rPr>
              <a:t>Certificate</a:t>
            </a:r>
            <a:r>
              <a:rPr lang="en-US" altLang="zh-CN" sz="2000">
                <a:ea typeface="宋体" panose="02010600030101010101" pitchFamily="2" charset="-122"/>
              </a:rPr>
              <a:t>: contain a public-key certificate</a:t>
            </a:r>
          </a:p>
          <a:p>
            <a:pPr eaLnBrk="1" hangingPunct="1">
              <a:buClr>
                <a:srgbClr val="9E9EFF"/>
              </a:buClr>
            </a:pPr>
            <a:r>
              <a:rPr lang="en-US" altLang="zh-CN" sz="2000" i="1">
                <a:ea typeface="宋体" panose="02010600030101010101" pitchFamily="2" charset="-122"/>
              </a:rPr>
              <a:t>Hash</a:t>
            </a:r>
            <a:r>
              <a:rPr lang="en-US" altLang="zh-CN" sz="2000">
                <a:ea typeface="宋体" panose="02010600030101010101" pitchFamily="2" charset="-122"/>
              </a:rPr>
              <a:t>: contain the hash value of a hash function</a:t>
            </a:r>
          </a:p>
          <a:p>
            <a:pPr eaLnBrk="1" hangingPunct="1">
              <a:buClr>
                <a:srgbClr val="9E9EFF"/>
              </a:buClr>
            </a:pPr>
            <a:r>
              <a:rPr lang="en-US" altLang="zh-CN" sz="2000" i="1">
                <a:ea typeface="宋体" panose="02010600030101010101" pitchFamily="2" charset="-122"/>
              </a:rPr>
              <a:t>Signature</a:t>
            </a:r>
            <a:r>
              <a:rPr lang="en-US" altLang="zh-CN" sz="2000">
                <a:ea typeface="宋体" panose="02010600030101010101" pitchFamily="2" charset="-122"/>
              </a:rPr>
              <a:t>: contain the output of a digital signature function</a:t>
            </a:r>
          </a:p>
          <a:p>
            <a:pPr eaLnBrk="1" hangingPunct="1">
              <a:buClr>
                <a:srgbClr val="9E9EFF"/>
              </a:buClr>
            </a:pPr>
            <a:r>
              <a:rPr lang="en-US" altLang="zh-CN" sz="2000" i="1">
                <a:ea typeface="宋体" panose="02010600030101010101" pitchFamily="2" charset="-122"/>
              </a:rPr>
              <a:t>Nonce</a:t>
            </a:r>
            <a:r>
              <a:rPr lang="en-US" altLang="zh-CN" sz="2000">
                <a:ea typeface="宋体" panose="02010600030101010101" pitchFamily="2" charset="-122"/>
              </a:rPr>
              <a:t>: contain a nonce</a:t>
            </a:r>
          </a:p>
          <a:p>
            <a:pPr eaLnBrk="1" hangingPunct="1">
              <a:buClr>
                <a:srgbClr val="9E9EFF"/>
              </a:buClr>
            </a:pPr>
            <a:r>
              <a:rPr lang="en-US" altLang="zh-CN" sz="2000" i="1">
                <a:ea typeface="宋体" panose="02010600030101010101" pitchFamily="2" charset="-122"/>
              </a:rPr>
              <a:t>Notification</a:t>
            </a:r>
            <a:r>
              <a:rPr lang="en-US" altLang="zh-CN" sz="2000">
                <a:ea typeface="宋体" panose="02010600030101010101" pitchFamily="2" charset="-122"/>
              </a:rPr>
              <a:t>: notify the status of the other types of payloads</a:t>
            </a:r>
          </a:p>
          <a:p>
            <a:pPr eaLnBrk="1" hangingPunct="1">
              <a:buClr>
                <a:srgbClr val="9E9EFF"/>
              </a:buClr>
            </a:pPr>
            <a:r>
              <a:rPr lang="en-US" altLang="zh-CN" sz="2000" i="1">
                <a:ea typeface="宋体" panose="02010600030101010101" pitchFamily="2" charset="-122"/>
              </a:rPr>
              <a:t>Delete</a:t>
            </a:r>
            <a:r>
              <a:rPr lang="en-US" altLang="zh-CN" sz="2000">
                <a:ea typeface="宋体" panose="02010600030101010101" pitchFamily="2" charset="-122"/>
              </a:rPr>
              <a:t>: notify the receiver that the sender has deleted an SA or SAs </a:t>
            </a:r>
          </a:p>
        </p:txBody>
      </p:sp>
      <p:grpSp>
        <p:nvGrpSpPr>
          <p:cNvPr id="29701" name="Group 6">
            <a:extLst>
              <a:ext uri="{FF2B5EF4-FFF2-40B4-BE49-F238E27FC236}">
                <a16:creationId xmlns:a16="http://schemas.microsoft.com/office/drawing/2014/main" id="{06B905B8-B49A-4519-A8E5-84FABEB30857}"/>
              </a:ext>
            </a:extLst>
          </p:cNvPr>
          <p:cNvGrpSpPr>
            <a:grpSpLocks/>
          </p:cNvGrpSpPr>
          <p:nvPr/>
        </p:nvGrpSpPr>
        <p:grpSpPr bwMode="auto">
          <a:xfrm>
            <a:off x="5139383" y="5566714"/>
            <a:ext cx="4538663" cy="495300"/>
            <a:chOff x="958763" y="5816400"/>
            <a:chExt cx="6051637" cy="508200"/>
          </a:xfrm>
        </p:grpSpPr>
        <p:sp>
          <p:nvSpPr>
            <p:cNvPr id="29702" name="Rectangle 2">
              <a:extLst>
                <a:ext uri="{FF2B5EF4-FFF2-40B4-BE49-F238E27FC236}">
                  <a16:creationId xmlns:a16="http://schemas.microsoft.com/office/drawing/2014/main" id="{8812FD0E-D5F3-4BC1-A504-051A00E60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763" y="5816400"/>
              <a:ext cx="1708237" cy="508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61229" tIns="30615" rIns="61229" bIns="30615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</a:tabLst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</a:tabLs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</a:tabLst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zh-CN" sz="1350">
                  <a:solidFill>
                    <a:srgbClr val="000000"/>
                  </a:solidFill>
                  <a:latin typeface="Comic Sans MS" panose="030F0702030302020204" pitchFamily="66" charset="0"/>
                  <a:cs typeface="DejaVu Sans" panose="020B0603030804020204" pitchFamily="34" charset="0"/>
                </a:rPr>
                <a:t>8-bit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zh-CN" sz="1350">
                  <a:solidFill>
                    <a:srgbClr val="000000"/>
                  </a:solidFill>
                  <a:latin typeface="Comic Sans MS" panose="030F0702030302020204" pitchFamily="66" charset="0"/>
                  <a:cs typeface="DejaVu Sans" panose="020B0603030804020204" pitchFamily="34" charset="0"/>
                </a:rPr>
                <a:t>Next payload</a:t>
              </a:r>
            </a:p>
          </p:txBody>
        </p:sp>
        <p:sp>
          <p:nvSpPr>
            <p:cNvPr id="29703" name="Rectangle 2">
              <a:extLst>
                <a:ext uri="{FF2B5EF4-FFF2-40B4-BE49-F238E27FC236}">
                  <a16:creationId xmlns:a16="http://schemas.microsoft.com/office/drawing/2014/main" id="{EFCB8930-159A-4C89-AE7F-454FF37ED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5163" y="5816400"/>
              <a:ext cx="1708237" cy="508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61229" tIns="30615" rIns="61229" bIns="30615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</a:tabLst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</a:tabLs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</a:tabLst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zh-CN" sz="1350">
                  <a:solidFill>
                    <a:srgbClr val="000000"/>
                  </a:solidFill>
                  <a:latin typeface="Comic Sans MS" panose="030F0702030302020204" pitchFamily="66" charset="0"/>
                  <a:cs typeface="DejaVu Sans" panose="020B0603030804020204" pitchFamily="34" charset="0"/>
                </a:rPr>
                <a:t>8-bit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zh-CN" sz="1350">
                  <a:solidFill>
                    <a:srgbClr val="000000"/>
                  </a:solidFill>
                  <a:latin typeface="Comic Sans MS" panose="030F0702030302020204" pitchFamily="66" charset="0"/>
                  <a:cs typeface="DejaVu Sans" panose="020B0603030804020204" pitchFamily="34" charset="0"/>
                </a:rPr>
                <a:t>Reserved </a:t>
              </a:r>
            </a:p>
          </p:txBody>
        </p:sp>
        <p:sp>
          <p:nvSpPr>
            <p:cNvPr id="29704" name="Rectangle 2">
              <a:extLst>
                <a:ext uri="{FF2B5EF4-FFF2-40B4-BE49-F238E27FC236}">
                  <a16:creationId xmlns:a16="http://schemas.microsoft.com/office/drawing/2014/main" id="{827F8201-C026-46A6-90FD-B723C4D77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563" y="5816400"/>
              <a:ext cx="2698837" cy="508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61229" tIns="30615" rIns="61229" bIns="30615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</a:tabLst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</a:tabLs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</a:tabLst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zh-CN" sz="1350">
                  <a:solidFill>
                    <a:srgbClr val="000000"/>
                  </a:solidFill>
                  <a:latin typeface="Comic Sans MS" panose="030F0702030302020204" pitchFamily="66" charset="0"/>
                  <a:cs typeface="DejaVu Sans" panose="020B0603030804020204" pitchFamily="34" charset="0"/>
                </a:rPr>
                <a:t>16-bit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zh-CN" sz="1350">
                  <a:solidFill>
                    <a:srgbClr val="000000"/>
                  </a:solidFill>
                  <a:latin typeface="Comic Sans MS" panose="030F0702030302020204" pitchFamily="66" charset="0"/>
                  <a:cs typeface="DejaVu Sans" panose="020B0603030804020204" pitchFamily="34" charset="0"/>
                </a:rPr>
                <a:t>Payload length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1271464" y="18482"/>
            <a:ext cx="7921846" cy="74771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Authentication and Authorization</a:t>
            </a:r>
            <a:endParaRPr lang="en-US" sz="3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37EE5935-DA48-4387-B71C-D4A0DDECD282}"/>
              </a:ext>
            </a:extLst>
          </p:cNvPr>
          <p:cNvSpPr txBox="1">
            <a:spLocks noChangeArrowheads="1"/>
          </p:cNvSpPr>
          <p:nvPr/>
        </p:nvSpPr>
        <p:spPr>
          <a:xfrm>
            <a:off x="1271464" y="1772816"/>
            <a:ext cx="9390569" cy="307820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  <a:buNone/>
              <a:defRPr/>
            </a:pPr>
            <a:r>
              <a:rPr lang="en-US" sz="28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Authentication</a:t>
            </a:r>
            <a:r>
              <a:rPr lang="en-US" sz="28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“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 Verifying the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identity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of a user, process, or device, often as a prerequisite to allowing access to resources in an information system</a:t>
            </a:r>
            <a:r>
              <a:rPr lang="en-US" sz="28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</a:t>
            </a:r>
          </a:p>
          <a:p>
            <a:pPr algn="ctr">
              <a:spcAft>
                <a:spcPts val="0"/>
              </a:spcAft>
              <a:buNone/>
              <a:defRPr/>
            </a:pPr>
            <a:r>
              <a:rPr lang="en-US" sz="28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 </a:t>
            </a:r>
            <a:endParaRPr lang="en-US" sz="2800" b="1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Authentication process</a:t>
            </a:r>
            <a:r>
              <a:rPr lang="en-US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</a:t>
            </a:r>
            <a:endParaRPr lang="en-AU" sz="28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6FBEB3E0-50B4-46D5-9C37-9772798D4BA3}"/>
              </a:ext>
            </a:extLst>
          </p:cNvPr>
          <p:cNvSpPr/>
          <p:nvPr/>
        </p:nvSpPr>
        <p:spPr>
          <a:xfrm>
            <a:off x="5127516" y="3047120"/>
            <a:ext cx="98322" cy="115037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C701D9-5A33-44E6-A9B6-FABE26607BA6}"/>
              </a:ext>
            </a:extLst>
          </p:cNvPr>
          <p:cNvSpPr txBox="1"/>
          <p:nvPr/>
        </p:nvSpPr>
        <p:spPr>
          <a:xfrm>
            <a:off x="5225838" y="3047120"/>
            <a:ext cx="37554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Identification information</a:t>
            </a:r>
            <a:endParaRPr lang="en-US" sz="2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DFBC5A-EC51-4BA6-ACCC-81E598165D56}"/>
              </a:ext>
            </a:extLst>
          </p:cNvPr>
          <p:cNvSpPr txBox="1"/>
          <p:nvPr/>
        </p:nvSpPr>
        <p:spPr>
          <a:xfrm>
            <a:off x="5225838" y="3620532"/>
            <a:ext cx="22614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Verification</a:t>
            </a:r>
            <a:endParaRPr lang="en-US" sz="2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4B5A95-C8BF-49CE-B754-FD4767F99735}"/>
              </a:ext>
            </a:extLst>
          </p:cNvPr>
          <p:cNvSpPr txBox="1"/>
          <p:nvPr/>
        </p:nvSpPr>
        <p:spPr>
          <a:xfrm>
            <a:off x="781696" y="908720"/>
            <a:ext cx="10138840" cy="650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charset="2"/>
              <a:buChar char="q"/>
            </a:pP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Authentication (users, hosts, process or programs)?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6908C9-82AF-8004-7C21-E8C433F5A244}"/>
              </a:ext>
            </a:extLst>
          </p:cNvPr>
          <p:cNvSpPr txBox="1"/>
          <p:nvPr/>
        </p:nvSpPr>
        <p:spPr>
          <a:xfrm>
            <a:off x="1055440" y="5136967"/>
            <a:ext cx="105131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Sans Pro" panose="020B0503030403020204" pitchFamily="34" charset="0"/>
              </a:rPr>
              <a:t>The right or a permission that is granted to a system entity to access a system resource.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223B3D-EE76-41A7-7A6B-FC872A145AAE}"/>
              </a:ext>
            </a:extLst>
          </p:cNvPr>
          <p:cNvSpPr txBox="1"/>
          <p:nvPr/>
        </p:nvSpPr>
        <p:spPr>
          <a:xfrm>
            <a:off x="1055440" y="4661894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Authorization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CF0438-9D3A-2BBF-BC9A-A28E354B9960}"/>
              </a:ext>
            </a:extLst>
          </p:cNvPr>
          <p:cNvSpPr txBox="1"/>
          <p:nvPr/>
        </p:nvSpPr>
        <p:spPr>
          <a:xfrm>
            <a:off x="4855649" y="5949280"/>
            <a:ext cx="64919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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https://csrc.nist.gov/glossary/term/authorization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1FAB37-3315-B27A-4F34-4241BC9CEEE8}"/>
              </a:ext>
            </a:extLst>
          </p:cNvPr>
          <p:cNvSpPr txBox="1"/>
          <p:nvPr/>
        </p:nvSpPr>
        <p:spPr>
          <a:xfrm>
            <a:off x="4855176" y="4373962"/>
            <a:ext cx="72174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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https://csrc.nist.gov/glossary/term/authenticationation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03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id="{21B2B756-3139-4267-BD4C-D682831F7678}"/>
              </a:ext>
            </a:extLst>
          </p:cNvPr>
          <p:cNvSpPr txBox="1"/>
          <p:nvPr/>
        </p:nvSpPr>
        <p:spPr>
          <a:xfrm>
            <a:off x="578180" y="937509"/>
            <a:ext cx="65527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b="1" dirty="0">
                <a:solidFill>
                  <a:srgbClr val="00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Users authenticate server/host/ resources</a:t>
            </a:r>
            <a:endParaRPr lang="en-US" sz="2200" b="1" dirty="0">
              <a:solidFill>
                <a:srgbClr val="0033CC"/>
              </a:solidFill>
            </a:endParaRPr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0E59C77A-6B5F-4C16-AC16-EC88074B1D7F}"/>
              </a:ext>
            </a:extLst>
          </p:cNvPr>
          <p:cNvSpPr txBox="1">
            <a:spLocks/>
          </p:cNvSpPr>
          <p:nvPr/>
        </p:nvSpPr>
        <p:spPr>
          <a:xfrm>
            <a:off x="1239125" y="-67953"/>
            <a:ext cx="7543800" cy="7477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Authentication</a:t>
            </a:r>
            <a:endParaRPr lang="en-US" sz="3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5362" name="Picture 2" descr="https://www.researchgate.net/profile/Md-Mahmud-11/publication/341489239/figure/fig3/AS:892903438172161@1589896177465/Domain-of-Mist-Edge-and-Fog-computing.png">
            <a:extLst>
              <a:ext uri="{FF2B5EF4-FFF2-40B4-BE49-F238E27FC236}">
                <a16:creationId xmlns:a16="http://schemas.microsoft.com/office/drawing/2014/main" id="{EAB54C2A-DC74-4B4D-A97C-54D67B811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4" y="1483623"/>
            <a:ext cx="8512621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565446AA-0A80-4E95-94BA-754B93597F54}"/>
              </a:ext>
            </a:extLst>
          </p:cNvPr>
          <p:cNvSpPr/>
          <p:nvPr/>
        </p:nvSpPr>
        <p:spPr bwMode="auto">
          <a:xfrm>
            <a:off x="3090473" y="1699066"/>
            <a:ext cx="2006514" cy="1465726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62D88E-BD96-42A4-B7C9-A42BE09DB444}"/>
              </a:ext>
            </a:extLst>
          </p:cNvPr>
          <p:cNvSpPr txBox="1"/>
          <p:nvPr/>
        </p:nvSpPr>
        <p:spPr>
          <a:xfrm>
            <a:off x="4295801" y="1983713"/>
            <a:ext cx="277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?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EA68C04-97A1-46C6-B654-A300B03026F0}"/>
              </a:ext>
            </a:extLst>
          </p:cNvPr>
          <p:cNvSpPr/>
          <p:nvPr/>
        </p:nvSpPr>
        <p:spPr bwMode="auto">
          <a:xfrm>
            <a:off x="4007768" y="3164792"/>
            <a:ext cx="2006514" cy="1465726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95DE375-346C-4041-ADFB-33F57ED768EF}"/>
              </a:ext>
            </a:extLst>
          </p:cNvPr>
          <p:cNvSpPr/>
          <p:nvPr/>
        </p:nvSpPr>
        <p:spPr bwMode="auto">
          <a:xfrm>
            <a:off x="8131644" y="3217735"/>
            <a:ext cx="2006514" cy="1465726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D818196-EF50-4C98-A3BC-E5AC7B19191A}"/>
              </a:ext>
            </a:extLst>
          </p:cNvPr>
          <p:cNvSpPr/>
          <p:nvPr/>
        </p:nvSpPr>
        <p:spPr bwMode="auto">
          <a:xfrm>
            <a:off x="4007768" y="4372768"/>
            <a:ext cx="2006514" cy="1465726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DDDE73C-F329-4C56-A1A1-D932CC607007}"/>
              </a:ext>
            </a:extLst>
          </p:cNvPr>
          <p:cNvSpPr/>
          <p:nvPr/>
        </p:nvSpPr>
        <p:spPr bwMode="auto">
          <a:xfrm>
            <a:off x="8131644" y="4425711"/>
            <a:ext cx="2006514" cy="1465726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7B6B9B3-BBBE-4B2E-9ED7-AF4624C7C2F9}"/>
              </a:ext>
            </a:extLst>
          </p:cNvPr>
          <p:cNvSpPr/>
          <p:nvPr/>
        </p:nvSpPr>
        <p:spPr bwMode="auto">
          <a:xfrm>
            <a:off x="5999876" y="4425711"/>
            <a:ext cx="2006514" cy="1465726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12BB28-9A2C-45C0-AD4B-E3452C90DB58}"/>
              </a:ext>
            </a:extLst>
          </p:cNvPr>
          <p:cNvSpPr txBox="1"/>
          <p:nvPr/>
        </p:nvSpPr>
        <p:spPr>
          <a:xfrm>
            <a:off x="5601501" y="3664882"/>
            <a:ext cx="277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31A33B-D099-4560-871A-BA6D7842095D}"/>
              </a:ext>
            </a:extLst>
          </p:cNvPr>
          <p:cNvSpPr txBox="1"/>
          <p:nvPr/>
        </p:nvSpPr>
        <p:spPr>
          <a:xfrm>
            <a:off x="5096988" y="4827540"/>
            <a:ext cx="277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A680A1-5BA9-491D-A5FC-95B78934BE35}"/>
              </a:ext>
            </a:extLst>
          </p:cNvPr>
          <p:cNvSpPr txBox="1"/>
          <p:nvPr/>
        </p:nvSpPr>
        <p:spPr>
          <a:xfrm>
            <a:off x="6992320" y="4276575"/>
            <a:ext cx="277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1C3B2D-1945-47DF-B230-0225746B45E3}"/>
              </a:ext>
            </a:extLst>
          </p:cNvPr>
          <p:cNvSpPr txBox="1"/>
          <p:nvPr/>
        </p:nvSpPr>
        <p:spPr>
          <a:xfrm>
            <a:off x="9480377" y="5183551"/>
            <a:ext cx="277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97FFF4A-FDD0-4467-8A85-3C8C18E63163}"/>
              </a:ext>
            </a:extLst>
          </p:cNvPr>
          <p:cNvSpPr txBox="1"/>
          <p:nvPr/>
        </p:nvSpPr>
        <p:spPr>
          <a:xfrm>
            <a:off x="9490732" y="3075057"/>
            <a:ext cx="277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5539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id="{21B2B756-3139-4267-BD4C-D682831F7678}"/>
              </a:ext>
            </a:extLst>
          </p:cNvPr>
          <p:cNvSpPr txBox="1"/>
          <p:nvPr/>
        </p:nvSpPr>
        <p:spPr>
          <a:xfrm>
            <a:off x="527318" y="868498"/>
            <a:ext cx="109452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Users authenticate server/ nodes/ resources: </a:t>
            </a:r>
            <a:r>
              <a:rPr lang="en-US" sz="2200" b="1">
                <a:solidFill>
                  <a:srgbClr val="00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 certificate/pre-share secrets</a:t>
            </a:r>
            <a:endParaRPr lang="en-US" sz="2200" b="1" dirty="0">
              <a:solidFill>
                <a:srgbClr val="0033CC"/>
              </a:solidFill>
            </a:endParaRPr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0E59C77A-6B5F-4C16-AC16-EC88074B1D7F}"/>
              </a:ext>
            </a:extLst>
          </p:cNvPr>
          <p:cNvSpPr txBox="1">
            <a:spLocks/>
          </p:cNvSpPr>
          <p:nvPr/>
        </p:nvSpPr>
        <p:spPr>
          <a:xfrm>
            <a:off x="990762" y="-5889"/>
            <a:ext cx="7543800" cy="7477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Authentication</a:t>
            </a:r>
            <a:endParaRPr lang="en-US" sz="3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341B4-B954-4DA0-8088-9B0A7D304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1658735"/>
            <a:ext cx="1021246" cy="9416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CD8F02-9FD3-436C-A75B-CD19972FDEBF}"/>
              </a:ext>
            </a:extLst>
          </p:cNvPr>
          <p:cNvSpPr txBox="1"/>
          <p:nvPr/>
        </p:nvSpPr>
        <p:spPr>
          <a:xfrm>
            <a:off x="4716300" y="1645694"/>
            <a:ext cx="23991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Remote </a:t>
            </a:r>
          </a:p>
          <a:p>
            <a:pPr algn="ctr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26CE2D8-A901-4052-87C0-BA85F5C4B8EE}"/>
              </a:ext>
            </a:extLst>
          </p:cNvPr>
          <p:cNvCxnSpPr>
            <a:cxnSpLocks/>
          </p:cNvCxnSpPr>
          <p:nvPr/>
        </p:nvCxnSpPr>
        <p:spPr>
          <a:xfrm>
            <a:off x="1977755" y="1916832"/>
            <a:ext cx="2171030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534CFEB0-29F1-459E-BE3D-AB9448E14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1961" y="1645693"/>
            <a:ext cx="628679" cy="7761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46A39A1-6697-479D-901A-E2D4B41C4C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1793" y="3559231"/>
            <a:ext cx="655019" cy="7485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699ACDD-753E-4BA1-A67E-B5921780AE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6300" y="4408370"/>
            <a:ext cx="655019" cy="6036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66ECE7A-5366-4D2F-AB77-9C4B00BA4C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5560" y="2256174"/>
            <a:ext cx="694043" cy="578369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1D05E9-511E-4951-B666-7B7E97744D17}"/>
              </a:ext>
            </a:extLst>
          </p:cNvPr>
          <p:cNvCxnSpPr>
            <a:cxnSpLocks/>
          </p:cNvCxnSpPr>
          <p:nvPr/>
        </p:nvCxnSpPr>
        <p:spPr>
          <a:xfrm>
            <a:off x="1788933" y="4193642"/>
            <a:ext cx="98621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ABD23B-7247-4865-BF94-0176755AE807}"/>
              </a:ext>
            </a:extLst>
          </p:cNvPr>
          <p:cNvCxnSpPr>
            <a:cxnSpLocks/>
          </p:cNvCxnSpPr>
          <p:nvPr/>
        </p:nvCxnSpPr>
        <p:spPr>
          <a:xfrm>
            <a:off x="3714776" y="4193643"/>
            <a:ext cx="831663" cy="1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02B18EDB-0B8C-41DC-A458-F78AE9B8B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5" y="3535995"/>
            <a:ext cx="877509" cy="94841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E6B8133-A318-4EC9-AA1F-0521552757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1764" y="4411313"/>
            <a:ext cx="655019" cy="60365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F8FBF9B-E530-44AA-B740-CCFDDB2ACB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63474" y="4722840"/>
            <a:ext cx="694043" cy="57836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4DA17D4-F690-405F-B23A-D6611EB94C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3474" y="3759021"/>
            <a:ext cx="628679" cy="776148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DFA11C3C-C6D1-462B-8F92-4B3BDC8C70B2}"/>
              </a:ext>
            </a:extLst>
          </p:cNvPr>
          <p:cNvSpPr/>
          <p:nvPr/>
        </p:nvSpPr>
        <p:spPr bwMode="auto">
          <a:xfrm>
            <a:off x="3921972" y="1268179"/>
            <a:ext cx="3193499" cy="1465726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CD47B0-A533-4CA8-9002-BA5CBA562499}"/>
              </a:ext>
            </a:extLst>
          </p:cNvPr>
          <p:cNvSpPr txBox="1"/>
          <p:nvPr/>
        </p:nvSpPr>
        <p:spPr>
          <a:xfrm>
            <a:off x="6495451" y="1825093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/>
              <a:t>?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22F8B18-398A-42A9-9B64-A69ACF1CB695}"/>
              </a:ext>
            </a:extLst>
          </p:cNvPr>
          <p:cNvSpPr/>
          <p:nvPr/>
        </p:nvSpPr>
        <p:spPr bwMode="auto">
          <a:xfrm>
            <a:off x="2318199" y="3465697"/>
            <a:ext cx="1996080" cy="2163777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F7F2996-FC94-4DEB-9CA4-60286E29D0C1}"/>
              </a:ext>
            </a:extLst>
          </p:cNvPr>
          <p:cNvSpPr txBox="1"/>
          <p:nvPr/>
        </p:nvSpPr>
        <p:spPr>
          <a:xfrm>
            <a:off x="3517063" y="4193642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/>
              <a:t>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E68E3A-2EAD-4B99-88D5-DB7F8F967A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39344" y="1549510"/>
            <a:ext cx="4813179" cy="476794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CF46019-599A-4518-B864-91B81A03DA4C}"/>
              </a:ext>
            </a:extLst>
          </p:cNvPr>
          <p:cNvSpPr/>
          <p:nvPr/>
        </p:nvSpPr>
        <p:spPr>
          <a:xfrm>
            <a:off x="473021" y="5630474"/>
            <a:ext cx="65292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openssl s_client -connect www.facebook.com:443</a:t>
            </a:r>
          </a:p>
        </p:txBody>
      </p:sp>
    </p:spTree>
    <p:extLst>
      <p:ext uri="{BB962C8B-B14F-4D97-AF65-F5344CB8AC3E}">
        <p14:creationId xmlns:p14="http://schemas.microsoft.com/office/powerpoint/2010/main" val="133908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2_Standarddesign">
  <a:themeElements>
    <a:clrScheme name="1_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40281da-d6c0-4776-bfb1-031ec1635ab3">
      <Terms xmlns="http://schemas.microsoft.com/office/infopath/2007/PartnerControls"/>
    </lcf76f155ced4ddcb4097134ff3c332f>
    <TaxCatchAll xmlns="f2b19ec7-aab3-45c0-93db-2809fc5060b9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BF04D93A18DF4F810C8A8ACA706FB0" ma:contentTypeVersion="9" ma:contentTypeDescription="Create a new document." ma:contentTypeScope="" ma:versionID="ea22ad4bf49279382b77a41aeee6ecc5">
  <xsd:schema xmlns:xsd="http://www.w3.org/2001/XMLSchema" xmlns:xs="http://www.w3.org/2001/XMLSchema" xmlns:p="http://schemas.microsoft.com/office/2006/metadata/properties" xmlns:ns2="f40281da-d6c0-4776-bfb1-031ec1635ab3" xmlns:ns3="f2b19ec7-aab3-45c0-93db-2809fc5060b9" targetNamespace="http://schemas.microsoft.com/office/2006/metadata/properties" ma:root="true" ma:fieldsID="d56282cf7db3348942dfc6b5bac80c21" ns2:_="" ns3:_="">
    <xsd:import namespace="f40281da-d6c0-4776-bfb1-031ec1635ab3"/>
    <xsd:import namespace="f2b19ec7-aab3-45c0-93db-2809fc5060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0281da-d6c0-4776-bfb1-031ec1635a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094ae118-d9ff-499e-981a-26f90b79674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b19ec7-aab3-45c0-93db-2809fc5060b9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9705c42c-6e6e-4777-9ff3-a5c6033cd524}" ma:internalName="TaxCatchAll" ma:showField="CatchAllData" ma:web="f2b19ec7-aab3-45c0-93db-2809fc5060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6C4F2F9-7D1B-4A63-AA20-2E54299B000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32AD86C-A722-480E-A28E-304430586386}">
  <ds:schemaRefs>
    <ds:schemaRef ds:uri="http://schemas.microsoft.com/office/2006/metadata/properties"/>
    <ds:schemaRef ds:uri="http://schemas.microsoft.com/office/infopath/2007/PartnerControls"/>
    <ds:schemaRef ds:uri="f40281da-d6c0-4776-bfb1-031ec1635ab3"/>
    <ds:schemaRef ds:uri="f2b19ec7-aab3-45c0-93db-2809fc5060b9"/>
  </ds:schemaRefs>
</ds:datastoreItem>
</file>

<file path=customXml/itemProps3.xml><?xml version="1.0" encoding="utf-8"?>
<ds:datastoreItem xmlns:ds="http://schemas.openxmlformats.org/officeDocument/2006/customXml" ds:itemID="{0DE4E04D-6D4B-4730-BC76-9143637999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40281da-d6c0-4776-bfb1-031ec1635ab3"/>
    <ds:schemaRef ds:uri="f2b19ec7-aab3-45c0-93db-2809fc5060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4496</TotalTime>
  <Words>2452</Words>
  <Application>Microsoft Office PowerPoint</Application>
  <PresentationFormat>Widescreen</PresentationFormat>
  <Paragraphs>684</Paragraphs>
  <Slides>62</Slides>
  <Notes>52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9" baseType="lpstr">
      <vt:lpstr>MS PGothic</vt:lpstr>
      <vt:lpstr>宋体</vt:lpstr>
      <vt:lpstr>Arial</vt:lpstr>
      <vt:lpstr>Calibri</vt:lpstr>
      <vt:lpstr>Cambria Math</vt:lpstr>
      <vt:lpstr>Comic Sans MS</vt:lpstr>
      <vt:lpstr>Courier New</vt:lpstr>
      <vt:lpstr>DejaVu Sans</vt:lpstr>
      <vt:lpstr>Garamond</vt:lpstr>
      <vt:lpstr>ibm-plex-sans</vt:lpstr>
      <vt:lpstr>Source Sans Pro</vt:lpstr>
      <vt:lpstr>Tahoma</vt:lpstr>
      <vt:lpstr>Times</vt:lpstr>
      <vt:lpstr>Times New Roman</vt:lpstr>
      <vt:lpstr>Wingdings</vt:lpstr>
      <vt:lpstr>2_Standarddesign</vt:lpstr>
      <vt:lpstr>Equation</vt:lpstr>
      <vt:lpstr>  NT219- Cryptography    </vt:lpstr>
      <vt:lpstr>Outline</vt:lpstr>
      <vt:lpstr>Textbooks and References</vt:lpstr>
      <vt:lpstr>PowerPoint Presentation</vt:lpstr>
      <vt:lpstr>Network secure protocols (P1)</vt:lpstr>
      <vt:lpstr>PowerPoint Presentation</vt:lpstr>
      <vt:lpstr> Authentication and Authorization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Network secure protocols</vt:lpstr>
      <vt:lpstr>Network secure protocols</vt:lpstr>
      <vt:lpstr>Network secure protocols</vt:lpstr>
      <vt:lpstr>PowerPoint Presentation</vt:lpstr>
      <vt:lpstr>PowerPoint Presentation</vt:lpstr>
      <vt:lpstr>PowerPoint Presentation</vt:lpstr>
      <vt:lpstr>PowerPoint Presentation</vt:lpstr>
      <vt:lpstr> Multi-server environments</vt:lpstr>
      <vt:lpstr> Three-party AKA Protocol</vt:lpstr>
      <vt:lpstr> SIP Protocols</vt:lpstr>
      <vt:lpstr> Satellite Mobile Protocols</vt:lpstr>
      <vt:lpstr>Network secure protocols</vt:lpstr>
      <vt:lpstr>PowerPoint Presentation</vt:lpstr>
      <vt:lpstr>Deployment network secure protocols</vt:lpstr>
      <vt:lpstr>Where should we deploy the secure protocol? </vt:lpstr>
      <vt:lpstr>PowerPoint Presentation</vt:lpstr>
      <vt:lpstr>PowerPoint Presentation</vt:lpstr>
      <vt:lpstr>What Are the Pros and Cons?</vt:lpstr>
      <vt:lpstr>PowerPoint Presentation</vt:lpstr>
      <vt:lpstr>SSH protocol</vt:lpstr>
      <vt:lpstr>SSH protocol</vt:lpstr>
      <vt:lpstr> SSL/TLS</vt:lpstr>
      <vt:lpstr>PowerPoint Presentation</vt:lpstr>
      <vt:lpstr>TSL Structure</vt:lpstr>
      <vt:lpstr>TSL protocol v 1.2</vt:lpstr>
      <vt:lpstr>TSL protocol v 1.3</vt:lpstr>
      <vt:lpstr>TSL protocol v 1.2</vt:lpstr>
      <vt:lpstr>TSL protocol v 1.3</vt:lpstr>
      <vt:lpstr>IPsec: Network-Layer Protocol</vt:lpstr>
      <vt:lpstr>IPsec Packet Layout</vt:lpstr>
      <vt:lpstr>IPsec Transport Mode</vt:lpstr>
      <vt:lpstr>IPsec Tunnel Mode</vt:lpstr>
      <vt:lpstr>Remote Host to Internal Server</vt:lpstr>
      <vt:lpstr>IPsec Security Associations</vt:lpstr>
      <vt:lpstr>SA Components</vt:lpstr>
      <vt:lpstr>IPsec Header</vt:lpstr>
      <vt:lpstr>Authentication Header</vt:lpstr>
      <vt:lpstr>Resist Message Replay Attack</vt:lpstr>
      <vt:lpstr>Encapsulated Security Payload</vt:lpstr>
      <vt:lpstr>ESP Protocol – Transport &amp; Tunnel</vt:lpstr>
      <vt:lpstr>Key Determination and Distribution</vt:lpstr>
      <vt:lpstr>Clogging Attacks</vt:lpstr>
      <vt:lpstr>ISAKMP</vt:lpstr>
      <vt:lpstr>ISAKMP Payload Types</vt:lpstr>
    </vt:vector>
  </TitlesOfParts>
  <Company>formlab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Technische Universität Hamburg-Harburg</dc:title>
  <dc:creator>b-tina</dc:creator>
  <cp:lastModifiedBy>User</cp:lastModifiedBy>
  <cp:revision>919</cp:revision>
  <cp:lastPrinted>1999-07-26T11:07:16Z</cp:lastPrinted>
  <dcterms:created xsi:type="dcterms:W3CDTF">1999-06-21T09:15:32Z</dcterms:created>
  <dcterms:modified xsi:type="dcterms:W3CDTF">2023-12-14T04:39:19Z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0x01010007BF04D93A18DF4F810C8A8ACA706FB0</vt:lpwstr>
  </property>
</Properties>
</file>