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9E46-CF48-4FD6-B579-04918FE902F8}" type="datetimeFigureOut">
              <a:rPr lang="hu-HU" smtClean="0"/>
              <a:pPr/>
              <a:t>2019.11.09.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47E5-EBAE-4D2E-ADB2-F674E3CC114D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9E46-CF48-4FD6-B579-04918FE902F8}" type="datetimeFigureOut">
              <a:rPr lang="hu-HU" smtClean="0"/>
              <a:pPr/>
              <a:t>2019.11.09.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47E5-EBAE-4D2E-ADB2-F674E3CC114D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9E46-CF48-4FD6-B579-04918FE902F8}" type="datetimeFigureOut">
              <a:rPr lang="hu-HU" smtClean="0"/>
              <a:pPr/>
              <a:t>2019.11.09.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47E5-EBAE-4D2E-ADB2-F674E3CC114D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9E46-CF48-4FD6-B579-04918FE902F8}" type="datetimeFigureOut">
              <a:rPr lang="hu-HU" smtClean="0"/>
              <a:pPr/>
              <a:t>2019.11.09.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47E5-EBAE-4D2E-ADB2-F674E3CC114D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9E46-CF48-4FD6-B579-04918FE902F8}" type="datetimeFigureOut">
              <a:rPr lang="hu-HU" smtClean="0"/>
              <a:pPr/>
              <a:t>2019.11.09.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47E5-EBAE-4D2E-ADB2-F674E3CC114D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9E46-CF48-4FD6-B579-04918FE902F8}" type="datetimeFigureOut">
              <a:rPr lang="hu-HU" smtClean="0"/>
              <a:pPr/>
              <a:t>2019.11.09.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47E5-EBAE-4D2E-ADB2-F674E3CC114D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9E46-CF48-4FD6-B579-04918FE902F8}" type="datetimeFigureOut">
              <a:rPr lang="hu-HU" smtClean="0"/>
              <a:pPr/>
              <a:t>2019.11.09.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47E5-EBAE-4D2E-ADB2-F674E3CC114D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9E46-CF48-4FD6-B579-04918FE902F8}" type="datetimeFigureOut">
              <a:rPr lang="hu-HU" smtClean="0"/>
              <a:pPr/>
              <a:t>2019.11.09.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47E5-EBAE-4D2E-ADB2-F674E3CC114D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9E46-CF48-4FD6-B579-04918FE902F8}" type="datetimeFigureOut">
              <a:rPr lang="hu-HU" smtClean="0"/>
              <a:pPr/>
              <a:t>2019.11.09.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47E5-EBAE-4D2E-ADB2-F674E3CC114D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9E46-CF48-4FD6-B579-04918FE902F8}" type="datetimeFigureOut">
              <a:rPr lang="hu-HU" smtClean="0"/>
              <a:pPr/>
              <a:t>2019.11.09.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47E5-EBAE-4D2E-ADB2-F674E3CC114D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9E46-CF48-4FD6-B579-04918FE902F8}" type="datetimeFigureOut">
              <a:rPr lang="hu-HU" smtClean="0"/>
              <a:pPr/>
              <a:t>2019.11.09.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47E5-EBAE-4D2E-ADB2-F674E3CC114D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39E46-CF48-4FD6-B579-04918FE902F8}" type="datetimeFigureOut">
              <a:rPr lang="hu-HU" smtClean="0"/>
              <a:pPr/>
              <a:t>2019.11.09.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147E5-EBAE-4D2E-ADB2-F674E3CC114D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3568" y="75509"/>
            <a:ext cx="7772400" cy="1470025"/>
          </a:xfrm>
        </p:spPr>
        <p:txBody>
          <a:bodyPr/>
          <a:lstStyle/>
          <a:p>
            <a:r>
              <a:rPr lang="hu-HU" dirty="0" smtClean="0"/>
              <a:t>Az egyenlőtlen fejlődés -  Az Antant létrejötte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69368" y="1545534"/>
            <a:ext cx="6400800" cy="1752600"/>
          </a:xfrm>
        </p:spPr>
        <p:txBody>
          <a:bodyPr/>
          <a:lstStyle/>
          <a:p>
            <a:r>
              <a:rPr lang="hu-HU" dirty="0" err="1" smtClean="0"/>
              <a:t>Tk</a:t>
            </a:r>
            <a:r>
              <a:rPr lang="hu-HU" dirty="0" smtClean="0"/>
              <a:t>. 43-46. o. 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71015"/>
            <a:ext cx="7352282" cy="45869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9552" y="1805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Az Antant kialakulása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04061"/>
            <a:ext cx="9144000" cy="3733051"/>
          </a:xfrm>
        </p:spPr>
        <p:txBody>
          <a:bodyPr>
            <a:normAutofit fontScale="85000" lnSpcReduction="10000"/>
          </a:bodyPr>
          <a:lstStyle/>
          <a:p>
            <a:r>
              <a:rPr lang="hu-HU" dirty="0" smtClean="0"/>
              <a:t>Nagy Britannia nem avatkozott bele az új szövetségekbe.</a:t>
            </a:r>
          </a:p>
          <a:p>
            <a:pPr lvl="1"/>
            <a:r>
              <a:rPr lang="hu-HU" dirty="0" smtClean="0"/>
              <a:t>Oroszokkal, Franciákkal gyarmatokon vetélkedett.</a:t>
            </a:r>
          </a:p>
          <a:p>
            <a:pPr lvl="1"/>
            <a:r>
              <a:rPr lang="hu-HU" dirty="0" smtClean="0"/>
              <a:t>A keleti kérdésben a Monarchiát támogatta.</a:t>
            </a:r>
          </a:p>
          <a:p>
            <a:r>
              <a:rPr lang="hu-HU" dirty="0" smtClean="0"/>
              <a:t>NO. Európa vezető nagyhatalma lett.</a:t>
            </a:r>
          </a:p>
          <a:p>
            <a:r>
              <a:rPr lang="hu-HU" dirty="0" err="1" smtClean="0"/>
              <a:t>Fro</a:t>
            </a:r>
            <a:r>
              <a:rPr lang="hu-HU" dirty="0" smtClean="0"/>
              <a:t>. elmaradozott.</a:t>
            </a:r>
          </a:p>
          <a:p>
            <a:r>
              <a:rPr lang="hu-HU" dirty="0" err="1" smtClean="0"/>
              <a:t>Oroszo</a:t>
            </a:r>
            <a:r>
              <a:rPr lang="hu-HU" dirty="0" smtClean="0"/>
              <a:t>. meggyengült.</a:t>
            </a:r>
          </a:p>
          <a:p>
            <a:r>
              <a:rPr lang="hu-HU" dirty="0" smtClean="0"/>
              <a:t>Nagy Britannia számára NO vetélytárssá vált. (A kontinensen és a gyarmatokon is.)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4149080"/>
            <a:ext cx="4775765" cy="256299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211161"/>
            <a:ext cx="3779912" cy="251994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Az Antant kialakulása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2952328"/>
          </a:xfrm>
        </p:spPr>
        <p:txBody>
          <a:bodyPr>
            <a:noAutofit/>
          </a:bodyPr>
          <a:lstStyle/>
          <a:p>
            <a:r>
              <a:rPr lang="hu-HU" sz="2300" b="1" i="1" u="sng" dirty="0" err="1" smtClean="0"/>
              <a:t>Fro</a:t>
            </a:r>
            <a:r>
              <a:rPr lang="hu-HU" sz="2300" b="1" i="1" u="sng" dirty="0" smtClean="0"/>
              <a:t>. elismerte a Britek vezető szerepét a gyarmatokon</a:t>
            </a:r>
          </a:p>
          <a:p>
            <a:r>
              <a:rPr lang="hu-HU" sz="2300" dirty="0" smtClean="0"/>
              <a:t>Nagy Britannia felhagyott NO támogatásával</a:t>
            </a:r>
          </a:p>
          <a:p>
            <a:r>
              <a:rPr lang="hu-HU" sz="2300" b="1" dirty="0" smtClean="0"/>
              <a:t>Nagy Britannia és </a:t>
            </a:r>
            <a:r>
              <a:rPr lang="hu-HU" sz="2300" b="1" dirty="0" err="1" smtClean="0"/>
              <a:t>Fro</a:t>
            </a:r>
            <a:r>
              <a:rPr lang="hu-HU" sz="2300" b="1" dirty="0" smtClean="0"/>
              <a:t>. szövetséget kötött </a:t>
            </a:r>
            <a:r>
              <a:rPr lang="hu-HU" sz="2300" b="1" dirty="0" smtClean="0">
                <a:sym typeface="Wingdings" pitchFamily="2" charset="2"/>
              </a:rPr>
              <a:t> ENTENTE CORDIALE  1904</a:t>
            </a:r>
          </a:p>
          <a:p>
            <a:r>
              <a:rPr lang="hu-HU" sz="2300" dirty="0" smtClean="0">
                <a:sym typeface="Wingdings" pitchFamily="2" charset="2"/>
              </a:rPr>
              <a:t>NO folyamatosan erősödött</a:t>
            </a:r>
          </a:p>
          <a:p>
            <a:r>
              <a:rPr lang="hu-HU" sz="2300" dirty="0" smtClean="0">
                <a:sym typeface="Wingdings" pitchFamily="2" charset="2"/>
              </a:rPr>
              <a:t>Nagy Britannia nyitott </a:t>
            </a:r>
            <a:r>
              <a:rPr lang="hu-HU" sz="2300" dirty="0" err="1" smtClean="0">
                <a:sym typeface="Wingdings" pitchFamily="2" charset="2"/>
              </a:rPr>
              <a:t>Fro</a:t>
            </a:r>
            <a:r>
              <a:rPr lang="hu-HU" sz="2300" dirty="0" smtClean="0">
                <a:sym typeface="Wingdings" pitchFamily="2" charset="2"/>
              </a:rPr>
              <a:t>. Szövetségese felé - </a:t>
            </a:r>
            <a:r>
              <a:rPr lang="hu-HU" sz="2300" dirty="0" err="1" smtClean="0">
                <a:sym typeface="Wingdings" pitchFamily="2" charset="2"/>
              </a:rPr>
              <a:t>Oroszo</a:t>
            </a:r>
            <a:r>
              <a:rPr lang="hu-HU" sz="2300" dirty="0" smtClean="0">
                <a:sym typeface="Wingdings" pitchFamily="2" charset="2"/>
              </a:rPr>
              <a:t>.-hoz</a:t>
            </a:r>
          </a:p>
          <a:p>
            <a:r>
              <a:rPr lang="hu-HU" sz="2300" b="1" u="sng" dirty="0" smtClean="0">
                <a:sym typeface="Wingdings" pitchFamily="2" charset="2"/>
              </a:rPr>
              <a:t>1907. Létrejött a hármas szövetség (NB-</a:t>
            </a:r>
            <a:r>
              <a:rPr lang="hu-HU" sz="2300" b="1" u="sng" dirty="0" err="1" smtClean="0">
                <a:sym typeface="Wingdings" pitchFamily="2" charset="2"/>
              </a:rPr>
              <a:t>Fro</a:t>
            </a:r>
            <a:r>
              <a:rPr lang="hu-HU" sz="2300" b="1" u="sng" dirty="0" smtClean="0">
                <a:sym typeface="Wingdings" pitchFamily="2" charset="2"/>
              </a:rPr>
              <a:t>-</a:t>
            </a:r>
            <a:r>
              <a:rPr lang="hu-HU" sz="2300" b="1" u="sng" dirty="0" err="1" smtClean="0">
                <a:sym typeface="Wingdings" pitchFamily="2" charset="2"/>
              </a:rPr>
              <a:t>Oroszo</a:t>
            </a:r>
            <a:r>
              <a:rPr lang="hu-HU" sz="2300" b="1" u="sng" dirty="0" smtClean="0">
                <a:sym typeface="Wingdings" pitchFamily="2" charset="2"/>
              </a:rPr>
              <a:t>)</a:t>
            </a:r>
          </a:p>
          <a:p>
            <a:r>
              <a:rPr lang="hu-HU" sz="2300" dirty="0" smtClean="0">
                <a:sym typeface="Wingdings" pitchFamily="2" charset="2"/>
              </a:rPr>
              <a:t>Európa két szövetségi rendszerre bomlott</a:t>
            </a:r>
            <a:endParaRPr lang="hu-HU" sz="23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326" y="3598488"/>
            <a:ext cx="3803674" cy="257597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4" y="3381896"/>
            <a:ext cx="4996900" cy="34761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Az egyenlőtlen fejődés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2495" y="644642"/>
            <a:ext cx="8928992" cy="4525963"/>
          </a:xfrm>
        </p:spPr>
        <p:txBody>
          <a:bodyPr/>
          <a:lstStyle/>
          <a:p>
            <a:r>
              <a:rPr lang="hu-HU" dirty="0" smtClean="0"/>
              <a:t>Egyenlőtlen ütemű fejlődés</a:t>
            </a:r>
          </a:p>
          <a:p>
            <a:r>
              <a:rPr lang="hu-HU" dirty="0" smtClean="0"/>
              <a:t>A fejlődés üteme gyorsabb a később induló országokban </a:t>
            </a:r>
            <a:r>
              <a:rPr lang="hu-HU" dirty="0" smtClean="0">
                <a:sym typeface="Wingdings" pitchFamily="2" charset="2"/>
              </a:rPr>
              <a:t> újabb eszközök és eljárások</a:t>
            </a:r>
          </a:p>
          <a:p>
            <a:r>
              <a:rPr lang="hu-HU" dirty="0" smtClean="0">
                <a:sym typeface="Wingdings" pitchFamily="2" charset="2"/>
              </a:rPr>
              <a:t>USA és a Német </a:t>
            </a:r>
            <a:r>
              <a:rPr lang="hu-HU" dirty="0" err="1" smtClean="0">
                <a:sym typeface="Wingdings" pitchFamily="2" charset="2"/>
              </a:rPr>
              <a:t>Cs</a:t>
            </a:r>
            <a:r>
              <a:rPr lang="hu-HU" dirty="0" smtClean="0">
                <a:sym typeface="Wingdings" pitchFamily="2" charset="2"/>
              </a:rPr>
              <a:t>.  rendkívül kedvező természeti és társadalmi feltételek. </a:t>
            </a:r>
          </a:p>
          <a:p>
            <a:r>
              <a:rPr lang="hu-HU" dirty="0" smtClean="0">
                <a:sym typeface="Wingdings" pitchFamily="2" charset="2"/>
              </a:rPr>
              <a:t>XX. sz.  USA a világ 1. gazdasági hatalma. NO. utolérte GB-t.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933055"/>
            <a:ext cx="4755225" cy="291495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81128"/>
            <a:ext cx="4835160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1399" y="0"/>
            <a:ext cx="8229600" cy="778098"/>
          </a:xfrm>
        </p:spPr>
        <p:txBody>
          <a:bodyPr>
            <a:normAutofit/>
          </a:bodyPr>
          <a:lstStyle/>
          <a:p>
            <a:r>
              <a:rPr lang="hu-HU" sz="4000" dirty="0" smtClean="0"/>
              <a:t>Az egyenlőtlen fejődés</a:t>
            </a:r>
            <a:endParaRPr lang="hu-HU" sz="4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1399" y="620688"/>
            <a:ext cx="8229600" cy="4525963"/>
          </a:xfrm>
        </p:spPr>
        <p:txBody>
          <a:bodyPr>
            <a:normAutofit/>
          </a:bodyPr>
          <a:lstStyle/>
          <a:p>
            <a:r>
              <a:rPr lang="hu-HU" sz="2600" dirty="0" smtClean="0"/>
              <a:t>USA és a </a:t>
            </a:r>
            <a:r>
              <a:rPr lang="hu-HU" sz="2600" dirty="0" err="1" smtClean="0"/>
              <a:t>N.Cs</a:t>
            </a:r>
            <a:r>
              <a:rPr lang="hu-HU" sz="2600" dirty="0" smtClean="0"/>
              <a:t>. a II. ipari forr. Új iparágaiban fölénybe került, </a:t>
            </a:r>
            <a:r>
              <a:rPr lang="hu-HU" sz="2600" dirty="0" err="1" smtClean="0"/>
              <a:t>GB-hez</a:t>
            </a:r>
            <a:r>
              <a:rPr lang="hu-HU" sz="2600" dirty="0" smtClean="0"/>
              <a:t> és </a:t>
            </a:r>
            <a:r>
              <a:rPr lang="hu-HU" sz="2600" dirty="0" err="1" smtClean="0"/>
              <a:t>Fro.-</a:t>
            </a:r>
            <a:r>
              <a:rPr lang="hu-HU" sz="2600" dirty="0" smtClean="0"/>
              <a:t> hoz képest.</a:t>
            </a:r>
          </a:p>
          <a:p>
            <a:r>
              <a:rPr lang="hu-HU" sz="2600" dirty="0" smtClean="0"/>
              <a:t>Az egyenlőtlen fejlődés a világ újra felosztásának kérdését vetette fel. (a gyarmatok újrafelosztását)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2" y="2336007"/>
            <a:ext cx="9144000" cy="45219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 késve érkező Németország és gyarmatai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7997" y="1628800"/>
            <a:ext cx="6416211" cy="5112568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XIX. sz.: NO. </a:t>
            </a:r>
            <a:r>
              <a:rPr lang="hu-HU" dirty="0" smtClean="0">
                <a:sym typeface="Wingdings" pitchFamily="2" charset="2"/>
              </a:rPr>
              <a:t> Bevezették az általános választójogot.</a:t>
            </a:r>
          </a:p>
          <a:p>
            <a:r>
              <a:rPr lang="hu-HU" b="1" dirty="0" smtClean="0">
                <a:sym typeface="Wingdings" pitchFamily="2" charset="2"/>
              </a:rPr>
              <a:t>A kancellárt az uralkodó nevezte ki</a:t>
            </a:r>
            <a:r>
              <a:rPr lang="hu-HU" dirty="0" smtClean="0">
                <a:sym typeface="Wingdings" pitchFamily="2" charset="2"/>
              </a:rPr>
              <a:t>.</a:t>
            </a:r>
          </a:p>
          <a:p>
            <a:r>
              <a:rPr lang="hu-HU" b="1" dirty="0" smtClean="0">
                <a:sym typeface="Wingdings" pitchFamily="2" charset="2"/>
              </a:rPr>
              <a:t>A kormány az uralkodónak volt felelős.</a:t>
            </a:r>
          </a:p>
          <a:p>
            <a:r>
              <a:rPr lang="hu-HU" dirty="0" smtClean="0">
                <a:sym typeface="Wingdings" pitchFamily="2" charset="2"/>
              </a:rPr>
              <a:t>Ezért: </a:t>
            </a:r>
            <a:r>
              <a:rPr lang="hu-HU" b="1" u="sng" dirty="0" smtClean="0">
                <a:sym typeface="Wingdings" pitchFamily="2" charset="2"/>
              </a:rPr>
              <a:t>erős a császár befolyása</a:t>
            </a:r>
            <a:r>
              <a:rPr lang="hu-HU" dirty="0" smtClean="0">
                <a:sym typeface="Wingdings" pitchFamily="2" charset="2"/>
              </a:rPr>
              <a:t>.</a:t>
            </a:r>
          </a:p>
          <a:p>
            <a:r>
              <a:rPr lang="hu-HU" dirty="0" smtClean="0">
                <a:sym typeface="Wingdings" pitchFamily="2" charset="2"/>
              </a:rPr>
              <a:t>I. Vilmos halála után II. Vilmos menesztette a kancellárt - Bismarckot (1890).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691" y="1772816"/>
            <a:ext cx="2836309" cy="4615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 késve érkező Németország és gyarmatai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23528" y="1772816"/>
            <a:ext cx="8229600" cy="4525963"/>
          </a:xfrm>
        </p:spPr>
        <p:txBody>
          <a:bodyPr/>
          <a:lstStyle/>
          <a:p>
            <a:r>
              <a:rPr lang="hu-HU" dirty="0" smtClean="0"/>
              <a:t>Új külpolitikai irány kezdődött.</a:t>
            </a:r>
          </a:p>
          <a:p>
            <a:r>
              <a:rPr lang="hu-HU" dirty="0" smtClean="0"/>
              <a:t>1890-es években a Német politika belépett a gyarmatokért vívott küzdelembe.</a:t>
            </a:r>
          </a:p>
          <a:p>
            <a:r>
              <a:rPr lang="hu-HU" dirty="0" smtClean="0"/>
              <a:t>Agresszív terjeszkedést akartak. </a:t>
            </a:r>
          </a:p>
          <a:p>
            <a:r>
              <a:rPr lang="hu-HU" dirty="0" smtClean="0"/>
              <a:t>DE! </a:t>
            </a:r>
            <a:r>
              <a:rPr lang="hu-HU" b="1" u="sng" dirty="0" smtClean="0"/>
              <a:t>Későn kapcsolódtak be, ezért Afrikán kívül csak kisebb területeket szereztek.</a:t>
            </a:r>
          </a:p>
          <a:p>
            <a:r>
              <a:rPr lang="hu-HU" dirty="0" smtClean="0"/>
              <a:t>Afrikában 3 jelentős gyarmatuk volt.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36902" y="0"/>
            <a:ext cx="8229600" cy="908720"/>
          </a:xfrm>
        </p:spPr>
        <p:txBody>
          <a:bodyPr/>
          <a:lstStyle/>
          <a:p>
            <a:r>
              <a:rPr lang="hu-HU" dirty="0" smtClean="0"/>
              <a:t>A modernizáció útjára lépő Japán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348" y="1052736"/>
            <a:ext cx="6491064" cy="5688632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1854 – USA kényszerítésére Japán megnyitja kikötőit.</a:t>
            </a:r>
          </a:p>
          <a:p>
            <a:r>
              <a:rPr lang="hu-HU" dirty="0" smtClean="0"/>
              <a:t>DE! Ezzel </a:t>
            </a:r>
            <a:r>
              <a:rPr lang="hu-HU" b="1" u="sng" dirty="0" smtClean="0"/>
              <a:t>nem váltak gyarmattá</a:t>
            </a:r>
            <a:r>
              <a:rPr lang="hu-HU" dirty="0" smtClean="0"/>
              <a:t>.</a:t>
            </a:r>
          </a:p>
          <a:p>
            <a:r>
              <a:rPr lang="hu-HU" b="1" dirty="0" smtClean="0"/>
              <a:t>Japán átvette a II. ipari forr. vívmányait</a:t>
            </a:r>
            <a:r>
              <a:rPr lang="hu-HU" dirty="0" smtClean="0"/>
              <a:t>.</a:t>
            </a:r>
          </a:p>
          <a:p>
            <a:r>
              <a:rPr lang="hu-HU" dirty="0" smtClean="0"/>
              <a:t>Erős volt a magántulajdon.</a:t>
            </a:r>
          </a:p>
          <a:p>
            <a:r>
              <a:rPr lang="hu-HU" dirty="0" smtClean="0"/>
              <a:t>Társ. és </a:t>
            </a:r>
            <a:r>
              <a:rPr lang="hu-HU" dirty="0" err="1" smtClean="0"/>
              <a:t>polit</a:t>
            </a:r>
            <a:r>
              <a:rPr lang="hu-HU" dirty="0" smtClean="0"/>
              <a:t>. változásokat a nemességre támaszkodva hozták létre.</a:t>
            </a:r>
          </a:p>
          <a:p>
            <a:r>
              <a:rPr lang="hu-HU" b="1" i="1" u="sng" dirty="0" err="1" smtClean="0"/>
              <a:t>Meidzsi</a:t>
            </a:r>
            <a:r>
              <a:rPr lang="hu-HU" b="1" i="1" u="sng" dirty="0" smtClean="0"/>
              <a:t> császár </a:t>
            </a:r>
            <a:r>
              <a:rPr lang="hu-HU" dirty="0" smtClean="0"/>
              <a:t>eltörölte a feudális rendszert.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052736"/>
            <a:ext cx="2987824" cy="44298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A modernizáció útjára lépő Japán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764704"/>
            <a:ext cx="8229600" cy="3230518"/>
          </a:xfrm>
        </p:spPr>
        <p:txBody>
          <a:bodyPr>
            <a:normAutofit fontScale="92500" lnSpcReduction="20000"/>
          </a:bodyPr>
          <a:lstStyle/>
          <a:p>
            <a:r>
              <a:rPr lang="hu-HU" dirty="0" smtClean="0"/>
              <a:t>1868. </a:t>
            </a:r>
            <a:r>
              <a:rPr lang="hu-HU" dirty="0" err="1" smtClean="0"/>
              <a:t>Meidzsi</a:t>
            </a:r>
            <a:r>
              <a:rPr lang="hu-HU" dirty="0"/>
              <a:t> </a:t>
            </a:r>
            <a:r>
              <a:rPr lang="hu-HU" dirty="0" smtClean="0"/>
              <a:t>– reform </a:t>
            </a:r>
            <a:r>
              <a:rPr lang="hu-HU" dirty="0" smtClean="0">
                <a:sym typeface="Wingdings" pitchFamily="2" charset="2"/>
              </a:rPr>
              <a:t> </a:t>
            </a:r>
            <a:r>
              <a:rPr lang="hu-HU" b="1" u="sng" dirty="0" smtClean="0">
                <a:sym typeface="Wingdings" pitchFamily="2" charset="2"/>
              </a:rPr>
              <a:t>Az európai vívmányok gyors átvételét jelentette</a:t>
            </a:r>
            <a:r>
              <a:rPr lang="hu-HU" dirty="0" smtClean="0">
                <a:sym typeface="Wingdings" pitchFamily="2" charset="2"/>
              </a:rPr>
              <a:t>.</a:t>
            </a:r>
          </a:p>
          <a:p>
            <a:r>
              <a:rPr lang="hu-HU" dirty="0" smtClean="0">
                <a:sym typeface="Wingdings" pitchFamily="2" charset="2"/>
              </a:rPr>
              <a:t>XIX. sz. végére Japán </a:t>
            </a:r>
            <a:r>
              <a:rPr lang="hu-HU" b="1" u="sng" dirty="0" smtClean="0">
                <a:sym typeface="Wingdings" pitchFamily="2" charset="2"/>
              </a:rPr>
              <a:t>fejlődő kapitalista állam lett.</a:t>
            </a:r>
          </a:p>
          <a:p>
            <a:r>
              <a:rPr lang="hu-HU" dirty="0" smtClean="0">
                <a:sym typeface="Wingdings" pitchFamily="2" charset="2"/>
              </a:rPr>
              <a:t>Terjeszkedésre törekedett.</a:t>
            </a:r>
          </a:p>
          <a:p>
            <a:r>
              <a:rPr lang="hu-HU" dirty="0" smtClean="0">
                <a:sym typeface="Wingdings" pitchFamily="2" charset="2"/>
              </a:rPr>
              <a:t>Bevezették az általános hadkötelezettséget.</a:t>
            </a:r>
          </a:p>
          <a:p>
            <a:r>
              <a:rPr lang="hu-HU" dirty="0" smtClean="0">
                <a:sym typeface="Wingdings" pitchFamily="2" charset="2"/>
              </a:rPr>
              <a:t>Japán regionális nagyhatalom lett.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5751"/>
            <a:ext cx="4477160" cy="299267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160" y="3811405"/>
            <a:ext cx="4666840" cy="30570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417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Az Orosz – Japán háború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352" y="548680"/>
            <a:ext cx="9113747" cy="3127764"/>
          </a:xfrm>
        </p:spPr>
        <p:txBody>
          <a:bodyPr>
            <a:noAutofit/>
          </a:bodyPr>
          <a:lstStyle/>
          <a:p>
            <a:r>
              <a:rPr lang="hu-HU" sz="2200" dirty="0" smtClean="0"/>
              <a:t>Az </a:t>
            </a:r>
            <a:r>
              <a:rPr lang="hu-HU" sz="2200" dirty="0" err="1" smtClean="0"/>
              <a:t>előretörő</a:t>
            </a:r>
            <a:r>
              <a:rPr lang="hu-HU" sz="2200" dirty="0" smtClean="0"/>
              <a:t> Oroszország és Japán Kína északi részén találkozott.</a:t>
            </a:r>
          </a:p>
          <a:p>
            <a:r>
              <a:rPr lang="hu-HU" sz="2200" b="1" dirty="0" smtClean="0"/>
              <a:t>1904 – Japán hadüzenet nélkül megtámadta az Oroszokat Mandzsúriában.</a:t>
            </a:r>
          </a:p>
          <a:p>
            <a:r>
              <a:rPr lang="hu-HU" sz="2200" dirty="0" smtClean="0"/>
              <a:t>Szárazföldi és tengeri ütközetekre is sor került.</a:t>
            </a:r>
          </a:p>
          <a:p>
            <a:r>
              <a:rPr lang="hu-HU" sz="2200" b="1" dirty="0" smtClean="0"/>
              <a:t>A háború 1905-ben Orosz vereséggel zárult.</a:t>
            </a:r>
          </a:p>
          <a:p>
            <a:r>
              <a:rPr lang="hu-HU" sz="2200" dirty="0" smtClean="0"/>
              <a:t>Az Orosz haderő a nagy távolság miatt háttértámogatás nélkül maradt. (</a:t>
            </a:r>
            <a:r>
              <a:rPr lang="hu-HU" sz="2200" dirty="0" smtClean="0">
                <a:sym typeface="Wingdings" pitchFamily="2" charset="2"/>
              </a:rPr>
              <a:t> </a:t>
            </a:r>
            <a:r>
              <a:rPr lang="hu-HU" sz="2200" dirty="0" err="1" smtClean="0">
                <a:sym typeface="Wingdings" pitchFamily="2" charset="2"/>
              </a:rPr>
              <a:t>Transzszibériai</a:t>
            </a:r>
            <a:r>
              <a:rPr lang="hu-HU" sz="2200" dirty="0" smtClean="0">
                <a:sym typeface="Wingdings" pitchFamily="2" charset="2"/>
              </a:rPr>
              <a:t> vasút)</a:t>
            </a:r>
          </a:p>
          <a:p>
            <a:r>
              <a:rPr lang="hu-HU" sz="2200" dirty="0" smtClean="0">
                <a:sym typeface="Wingdings" pitchFamily="2" charset="2"/>
              </a:rPr>
              <a:t>A Japánok megszerezték Mandzsúriát </a:t>
            </a:r>
            <a:r>
              <a:rPr lang="hu-HU" sz="2200" dirty="0" smtClean="0">
                <a:sym typeface="Wingdings" pitchFamily="2" charset="2"/>
              </a:rPr>
              <a:t>(észak-kelet Kína, később az 1930-as években Japán bábállam - </a:t>
            </a:r>
            <a:r>
              <a:rPr lang="hu-HU" sz="2200" dirty="0" err="1" smtClean="0">
                <a:sym typeface="Wingdings" pitchFamily="2" charset="2"/>
              </a:rPr>
              <a:t>Mandzsukuo</a:t>
            </a:r>
            <a:r>
              <a:rPr lang="hu-HU" sz="2200" dirty="0" smtClean="0">
                <a:sym typeface="Wingdings" pitchFamily="2" charset="2"/>
              </a:rPr>
              <a:t>)</a:t>
            </a:r>
            <a:endParaRPr lang="hu-HU" sz="2200" b="1" u="sng" dirty="0" smtClean="0">
              <a:sym typeface="Wingdings" pitchFamily="2" charset="2"/>
            </a:endParaRPr>
          </a:p>
          <a:p>
            <a:r>
              <a:rPr lang="hu-HU" sz="2200" dirty="0" smtClean="0">
                <a:sym typeface="Wingdings" pitchFamily="2" charset="2"/>
              </a:rPr>
              <a:t>Az Oroszok kiszorultak a térségből.</a:t>
            </a:r>
            <a:endParaRPr lang="hu-HU" sz="2200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013485"/>
            <a:ext cx="5544616" cy="28445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5321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Az Antant kialakulása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2620887"/>
          </a:xfrm>
        </p:spPr>
        <p:txBody>
          <a:bodyPr>
            <a:noAutofit/>
          </a:bodyPr>
          <a:lstStyle/>
          <a:p>
            <a:r>
              <a:rPr lang="hu-HU" sz="2300" dirty="0" smtClean="0"/>
              <a:t>Európa: A hármas szövetség megszilárdul.</a:t>
            </a:r>
          </a:p>
          <a:p>
            <a:r>
              <a:rPr lang="hu-HU" sz="2300" dirty="0" err="1" smtClean="0"/>
              <a:t>Oroszo</a:t>
            </a:r>
            <a:r>
              <a:rPr lang="hu-HU" sz="2300" dirty="0" smtClean="0"/>
              <a:t>. Európai szövetséges nélkül maradt. </a:t>
            </a:r>
            <a:r>
              <a:rPr lang="hu-HU" sz="2300" dirty="0" smtClean="0">
                <a:sym typeface="Wingdings" pitchFamily="2" charset="2"/>
              </a:rPr>
              <a:t> Közben Ázsiában szembe került az Angolokkal.</a:t>
            </a:r>
          </a:p>
          <a:p>
            <a:r>
              <a:rPr lang="hu-HU" sz="2300" dirty="0" err="1" smtClean="0">
                <a:sym typeface="Wingdings" pitchFamily="2" charset="2"/>
              </a:rPr>
              <a:t>Fro</a:t>
            </a:r>
            <a:r>
              <a:rPr lang="hu-HU" sz="2300" dirty="0" smtClean="0">
                <a:sym typeface="Wingdings" pitchFamily="2" charset="2"/>
              </a:rPr>
              <a:t>. elszigetelődött. DE! </a:t>
            </a:r>
            <a:r>
              <a:rPr lang="hu-HU" sz="2300" dirty="0" err="1" smtClean="0">
                <a:sym typeface="Wingdings" pitchFamily="2" charset="2"/>
              </a:rPr>
              <a:t>NO.-val</a:t>
            </a:r>
            <a:r>
              <a:rPr lang="hu-HU" sz="2300" dirty="0" smtClean="0">
                <a:sym typeface="Wingdings" pitchFamily="2" charset="2"/>
              </a:rPr>
              <a:t> szemben szövetségest keresett.  Oroszország</a:t>
            </a:r>
          </a:p>
          <a:p>
            <a:r>
              <a:rPr lang="hu-HU" sz="2300" dirty="0" smtClean="0">
                <a:sym typeface="Wingdings" pitchFamily="2" charset="2"/>
              </a:rPr>
              <a:t>Gyarmati s hatalmi konfliktus nincs, DE! különböző a </a:t>
            </a:r>
            <a:r>
              <a:rPr lang="hu-HU" sz="2300" dirty="0" err="1" smtClean="0">
                <a:sym typeface="Wingdings" pitchFamily="2" charset="2"/>
              </a:rPr>
              <a:t>polit</a:t>
            </a:r>
            <a:r>
              <a:rPr lang="hu-HU" sz="2300" dirty="0" smtClean="0">
                <a:sym typeface="Wingdings" pitchFamily="2" charset="2"/>
              </a:rPr>
              <a:t>. berendezkedés.</a:t>
            </a:r>
          </a:p>
          <a:p>
            <a:r>
              <a:rPr lang="hu-HU" sz="2300" dirty="0" smtClean="0">
                <a:sym typeface="Wingdings" pitchFamily="2" charset="2"/>
              </a:rPr>
              <a:t>1893. Orosz – Francia szövetség.</a:t>
            </a:r>
            <a:endParaRPr lang="hu-HU" sz="23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587" y="3645024"/>
            <a:ext cx="4856825" cy="32129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555</Words>
  <Application>Microsoft Office PowerPoint</Application>
  <PresentationFormat>Diavetítés a képernyőre (4:3 oldalarány)</PresentationFormat>
  <Paragraphs>65</Paragraphs>
  <Slides>11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2" baseType="lpstr">
      <vt:lpstr>Office-téma</vt:lpstr>
      <vt:lpstr>Az egyenlőtlen fejlődés -  Az Antant létrejötte</vt:lpstr>
      <vt:lpstr>Az egyenlőtlen fejődés</vt:lpstr>
      <vt:lpstr>Az egyenlőtlen fejődés</vt:lpstr>
      <vt:lpstr>A késve érkező Németország és gyarmatai</vt:lpstr>
      <vt:lpstr>A késve érkező Németország és gyarmatai</vt:lpstr>
      <vt:lpstr>A modernizáció útjára lépő Japán</vt:lpstr>
      <vt:lpstr>A modernizáció útjára lépő Japán</vt:lpstr>
      <vt:lpstr>Az Orosz – Japán háború</vt:lpstr>
      <vt:lpstr>Az Antant kialakulása</vt:lpstr>
      <vt:lpstr>Az Antant kialakulása</vt:lpstr>
      <vt:lpstr>Az Antant kialakulása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egyenlőtlen fejlődés -  Az Antant létrejötte</dc:title>
  <dc:creator>Levéltár</dc:creator>
  <cp:lastModifiedBy>OS</cp:lastModifiedBy>
  <cp:revision>56</cp:revision>
  <dcterms:created xsi:type="dcterms:W3CDTF">2018-10-15T06:34:40Z</dcterms:created>
  <dcterms:modified xsi:type="dcterms:W3CDTF">2019-11-09T19:50:54Z</dcterms:modified>
</cp:coreProperties>
</file>