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0" r:id="rId1"/>
  </p:sldMasterIdLst>
  <p:sldIdLst>
    <p:sldId id="256" r:id="rId2"/>
    <p:sldId id="257" r:id="rId3"/>
    <p:sldId id="258" r:id="rId4"/>
    <p:sldId id="259" r:id="rId5"/>
    <p:sldId id="260" r:id="rId6"/>
    <p:sldId id="261" r:id="rId7"/>
    <p:sldId id="262" r:id="rId8"/>
    <p:sldId id="263" r:id="rId9"/>
    <p:sldId id="286" r:id="rId10"/>
    <p:sldId id="284" r:id="rId11"/>
    <p:sldId id="264" r:id="rId12"/>
    <p:sldId id="285" r:id="rId13"/>
    <p:sldId id="273" r:id="rId14"/>
    <p:sldId id="272" r:id="rId15"/>
    <p:sldId id="274" r:id="rId16"/>
    <p:sldId id="270" r:id="rId17"/>
    <p:sldId id="271" r:id="rId18"/>
    <p:sldId id="275" r:id="rId19"/>
    <p:sldId id="277" r:id="rId20"/>
    <p:sldId id="278" r:id="rId21"/>
    <p:sldId id="279" r:id="rId22"/>
    <p:sldId id="281" r:id="rId23"/>
    <p:sldId id="269" r:id="rId24"/>
    <p:sldId id="276" r:id="rId25"/>
    <p:sldId id="267" r:id="rId26"/>
    <p:sldId id="282" r:id="rId27"/>
    <p:sldId id="283" r:id="rId28"/>
    <p:sldId id="287" r:id="rId29"/>
    <p:sldId id="288" r:id="rId30"/>
    <p:sldId id="289" r:id="rId31"/>
    <p:sldId id="290" r:id="rId32"/>
    <p:sldId id="291" r:id="rId33"/>
    <p:sldId id="293" r:id="rId34"/>
    <p:sldId id="29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2" autoAdjust="0"/>
    <p:restoredTop sz="94660"/>
  </p:normalViewPr>
  <p:slideViewPr>
    <p:cSldViewPr snapToGrid="0">
      <p:cViewPr varScale="1">
        <p:scale>
          <a:sx n="102" d="100"/>
          <a:sy n="102" d="100"/>
        </p:scale>
        <p:origin x="15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1/24/2019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92704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626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26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0699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637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61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821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27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195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55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764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61BEF0D-F0BB-DE4B-95CE-6DB70DBA9567}" type="datetimeFigureOut">
              <a:rPr lang="en-US" smtClean="0"/>
              <a:pPr/>
              <a:t>1/24/2019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97736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www.publishedpaperstobefixedinpostproduction.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FAD6-9E59-492B-85F2-F70FD2339EA1}"/>
              </a:ext>
            </a:extLst>
          </p:cNvPr>
          <p:cNvSpPr>
            <a:spLocks noGrp="1"/>
          </p:cNvSpPr>
          <p:nvPr>
            <p:ph type="ctrTitle"/>
          </p:nvPr>
        </p:nvSpPr>
        <p:spPr/>
        <p:txBody>
          <a:bodyPr/>
          <a:lstStyle/>
          <a:p>
            <a:r>
              <a:rPr lang="en-US" dirty="0"/>
              <a:t>Isolation Forest</a:t>
            </a:r>
          </a:p>
        </p:txBody>
      </p:sp>
      <p:sp>
        <p:nvSpPr>
          <p:cNvPr id="3" name="Subtitle 2">
            <a:extLst>
              <a:ext uri="{FF2B5EF4-FFF2-40B4-BE49-F238E27FC236}">
                <a16:creationId xmlns:a16="http://schemas.microsoft.com/office/drawing/2014/main" id="{ECFBC6EF-252F-488E-B454-6F55FBA70B8E}"/>
              </a:ext>
            </a:extLst>
          </p:cNvPr>
          <p:cNvSpPr>
            <a:spLocks noGrp="1"/>
          </p:cNvSpPr>
          <p:nvPr>
            <p:ph type="subTitle" idx="1"/>
          </p:nvPr>
        </p:nvSpPr>
        <p:spPr>
          <a:xfrm>
            <a:off x="2589213" y="4777379"/>
            <a:ext cx="9146985" cy="1126283"/>
          </a:xfrm>
        </p:spPr>
        <p:txBody>
          <a:bodyPr>
            <a:normAutofit/>
          </a:bodyPr>
          <a:lstStyle/>
          <a:p>
            <a:pPr marL="285750" indent="-285750">
              <a:buFontTx/>
              <a:buChar char="-"/>
            </a:pPr>
            <a:r>
              <a:rPr lang="en-US" dirty="0"/>
              <a:t>Presented by Cameron Fincher</a:t>
            </a:r>
          </a:p>
        </p:txBody>
      </p:sp>
    </p:spTree>
    <p:extLst>
      <p:ext uri="{BB962C8B-B14F-4D97-AF65-F5344CB8AC3E}">
        <p14:creationId xmlns:p14="http://schemas.microsoft.com/office/powerpoint/2010/main" val="40096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DCA9-72B3-4C1E-ADA7-116E669A4371}"/>
              </a:ext>
            </a:extLst>
          </p:cNvPr>
          <p:cNvSpPr>
            <a:spLocks noGrp="1"/>
          </p:cNvSpPr>
          <p:nvPr>
            <p:ph type="title"/>
          </p:nvPr>
        </p:nvSpPr>
        <p:spPr/>
        <p:txBody>
          <a:bodyPr/>
          <a:lstStyle/>
          <a:p>
            <a:r>
              <a:rPr lang="en-US" dirty="0"/>
              <a:t>Z - Score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895580-14E8-48CB-8C4C-B180C4C38740}"/>
                  </a:ext>
                </a:extLst>
              </p:cNvPr>
              <p:cNvSpPr>
                <a:spLocks noGrp="1"/>
              </p:cNvSpPr>
              <p:nvPr>
                <p:ph idx="1"/>
              </p:nvPr>
            </p:nvSpPr>
            <p:spPr>
              <a:xfrm>
                <a:off x="1261872" y="1828800"/>
                <a:ext cx="7198637" cy="4351337"/>
              </a:xfrm>
            </p:spPr>
            <p:txBody>
              <a:bodyPr/>
              <a:lstStyle/>
              <a:p>
                <a:r>
                  <a:rPr lang="en-US" dirty="0"/>
                  <a:t>Z score of an observation is a metric that indicates how many standard deviations a data point is from the sample’s mean.</a:t>
                </a:r>
              </a:p>
              <a:p>
                <a:pPr marL="0" indent="0">
                  <a:buNone/>
                </a:pPr>
                <a:r>
                  <a:rPr lang="en-US" dirty="0"/>
                  <a: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𝜇</m:t>
                        </m:r>
                      </m:num>
                      <m:den>
                        <m:r>
                          <a:rPr lang="en-US" b="0" i="1" smtClean="0">
                            <a:latin typeface="Cambria Math" panose="02040503050406030204" pitchFamily="18" charset="0"/>
                          </a:rPr>
                          <m:t>𝜎</m:t>
                        </m:r>
                      </m:den>
                    </m:f>
                  </m:oMath>
                </a14:m>
                <a:endParaRPr lang="en-US" dirty="0"/>
              </a:p>
              <a:p>
                <a:r>
                  <a:rPr lang="en-US" dirty="0"/>
                  <a:t>Any observation that has a Z-score beyond 2.5 should be considered an outlier.</a:t>
                </a:r>
              </a:p>
              <a:p>
                <a:r>
                  <a:rPr lang="en-US" b="1" dirty="0"/>
                  <a:t>Advantages:</a:t>
                </a:r>
              </a:p>
              <a:p>
                <a:pPr lvl="1"/>
                <a:r>
                  <a:rPr lang="en-US" dirty="0"/>
                  <a:t>It’s quick, intuitive, and simple.</a:t>
                </a:r>
              </a:p>
              <a:p>
                <a:r>
                  <a:rPr lang="en-US" b="1" dirty="0"/>
                  <a:t>Disadvantages:</a:t>
                </a:r>
              </a:p>
              <a:p>
                <a:pPr lvl="1"/>
                <a:r>
                  <a:rPr lang="en-US" dirty="0"/>
                  <a:t>Assumes a normal distribution.</a:t>
                </a:r>
              </a:p>
              <a:p>
                <a:pPr lvl="1"/>
                <a:r>
                  <a:rPr lang="en-US" dirty="0"/>
                  <a:t>Can cut out a huge chunk of your data set.</a:t>
                </a:r>
              </a:p>
            </p:txBody>
          </p:sp>
        </mc:Choice>
        <mc:Fallback>
          <p:sp>
            <p:nvSpPr>
              <p:cNvPr id="3" name="Content Placeholder 2">
                <a:extLst>
                  <a:ext uri="{FF2B5EF4-FFF2-40B4-BE49-F238E27FC236}">
                    <a16:creationId xmlns:a16="http://schemas.microsoft.com/office/drawing/2014/main" id="{02895580-14E8-48CB-8C4C-B180C4C38740}"/>
                  </a:ext>
                </a:extLst>
              </p:cNvPr>
              <p:cNvSpPr>
                <a:spLocks noGrp="1" noRot="1" noChangeAspect="1" noMove="1" noResize="1" noEditPoints="1" noAdjustHandles="1" noChangeArrowheads="1" noChangeShapeType="1" noTextEdit="1"/>
              </p:cNvSpPr>
              <p:nvPr>
                <p:ph idx="1"/>
              </p:nvPr>
            </p:nvSpPr>
            <p:spPr>
              <a:xfrm>
                <a:off x="1261872" y="1828800"/>
                <a:ext cx="7198637" cy="4351337"/>
              </a:xfrm>
              <a:blipFill>
                <a:blip r:embed="rId2"/>
                <a:stretch>
                  <a:fillRect l="-169" t="-980"/>
                </a:stretch>
              </a:blipFill>
            </p:spPr>
            <p:txBody>
              <a:bodyPr/>
              <a:lstStyle/>
              <a:p>
                <a:r>
                  <a:rPr lang="en-US">
                    <a:noFill/>
                  </a:rPr>
                  <a:t> </a:t>
                </a:r>
              </a:p>
            </p:txBody>
          </p:sp>
        </mc:Fallback>
      </mc:AlternateContent>
      <p:pic>
        <p:nvPicPr>
          <p:cNvPr id="5122" name="Picture 2" descr="https://cdn-images-1.medium.com/max/800/0*y7kVHEQPQKBg3Cga.">
            <a:extLst>
              <a:ext uri="{FF2B5EF4-FFF2-40B4-BE49-F238E27FC236}">
                <a16:creationId xmlns:a16="http://schemas.microsoft.com/office/drawing/2014/main" id="{1C41DBEB-337F-4116-A7B6-5F80E0339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79867"/>
            <a:ext cx="4960938" cy="2608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38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0BC9-DE6A-42A6-A21E-55DF73FA4623}"/>
              </a:ext>
            </a:extLst>
          </p:cNvPr>
          <p:cNvSpPr>
            <a:spLocks noGrp="1"/>
          </p:cNvSpPr>
          <p:nvPr>
            <p:ph type="title"/>
          </p:nvPr>
        </p:nvSpPr>
        <p:spPr/>
        <p:txBody>
          <a:bodyPr/>
          <a:lstStyle/>
          <a:p>
            <a:r>
              <a:rPr lang="en-US" dirty="0"/>
              <a:t>Local Outlier Factor (LOF)</a:t>
            </a:r>
          </a:p>
        </p:txBody>
      </p:sp>
      <p:sp>
        <p:nvSpPr>
          <p:cNvPr id="3" name="Content Placeholder 2">
            <a:extLst>
              <a:ext uri="{FF2B5EF4-FFF2-40B4-BE49-F238E27FC236}">
                <a16:creationId xmlns:a16="http://schemas.microsoft.com/office/drawing/2014/main" id="{FA8D7852-8278-4C9A-9154-49E0EDA35F92}"/>
              </a:ext>
            </a:extLst>
          </p:cNvPr>
          <p:cNvSpPr>
            <a:spLocks noGrp="1"/>
          </p:cNvSpPr>
          <p:nvPr>
            <p:ph idx="1"/>
          </p:nvPr>
        </p:nvSpPr>
        <p:spPr>
          <a:xfrm>
            <a:off x="1261872" y="1828800"/>
            <a:ext cx="7392601" cy="4351337"/>
          </a:xfrm>
        </p:spPr>
        <p:txBody>
          <a:bodyPr>
            <a:normAutofit fontScale="77500" lnSpcReduction="20000"/>
          </a:bodyPr>
          <a:lstStyle/>
          <a:p>
            <a:r>
              <a:rPr lang="en-US" i="1" dirty="0"/>
              <a:t>LOF: Identifying Density-Based Local Outliers </a:t>
            </a:r>
            <a:r>
              <a:rPr lang="en-US" dirty="0"/>
              <a:t>by Markus M. </a:t>
            </a:r>
            <a:r>
              <a:rPr lang="en-US" dirty="0" err="1"/>
              <a:t>Breunig</a:t>
            </a:r>
            <a:r>
              <a:rPr lang="en-US" dirty="0"/>
              <a:t>, Hans-Peter </a:t>
            </a:r>
            <a:r>
              <a:rPr lang="en-US" dirty="0" err="1"/>
              <a:t>Kriegel</a:t>
            </a:r>
            <a:r>
              <a:rPr lang="en-US" dirty="0"/>
              <a:t>, Raymond T. Ng and </a:t>
            </a:r>
            <a:r>
              <a:rPr lang="en-US" dirty="0" err="1"/>
              <a:t>Jörg</a:t>
            </a:r>
            <a:r>
              <a:rPr lang="en-US" dirty="0"/>
              <a:t> Sander, 2008</a:t>
            </a:r>
          </a:p>
          <a:p>
            <a:r>
              <a:rPr lang="en-US" dirty="0"/>
              <a:t>LOF is based on a concept of a local density, where locality is given by k nearest neighbors, whose distance is used to estimate the density. By comparing the ratio of the local density of an object to the local densities of its neighbors, one get an </a:t>
            </a:r>
            <a:r>
              <a:rPr lang="en-US" dirty="0" err="1"/>
              <a:t>LoF</a:t>
            </a:r>
            <a:r>
              <a:rPr lang="en-US" dirty="0"/>
              <a:t> Score.</a:t>
            </a:r>
          </a:p>
          <a:p>
            <a:r>
              <a:rPr lang="en-US" dirty="0" err="1"/>
              <a:t>LoF</a:t>
            </a:r>
            <a:r>
              <a:rPr lang="en-US" dirty="0"/>
              <a:t> of 1 indicates similar density as it’s neighbor</a:t>
            </a:r>
          </a:p>
          <a:p>
            <a:r>
              <a:rPr lang="en-US" dirty="0" err="1"/>
              <a:t>Lof</a:t>
            </a:r>
            <a:r>
              <a:rPr lang="en-US" dirty="0"/>
              <a:t> &lt; 1 indicates a higher density than it’s neighbor</a:t>
            </a:r>
          </a:p>
          <a:p>
            <a:r>
              <a:rPr lang="en-US" dirty="0" err="1"/>
              <a:t>Lof</a:t>
            </a:r>
            <a:r>
              <a:rPr lang="en-US" dirty="0"/>
              <a:t> &gt; 1 indicates a lower density than it’s neighbor (an outlier)</a:t>
            </a:r>
          </a:p>
          <a:p>
            <a:r>
              <a:rPr lang="en-US" b="1" dirty="0"/>
              <a:t>Advantages:</a:t>
            </a:r>
          </a:p>
          <a:p>
            <a:pPr lvl="1"/>
            <a:r>
              <a:rPr lang="en-US" dirty="0"/>
              <a:t>Can find outliers in a data set that may not be outliers in another part of the data set</a:t>
            </a:r>
          </a:p>
          <a:p>
            <a:pPr lvl="1"/>
            <a:r>
              <a:rPr lang="en-US" dirty="0"/>
              <a:t>Does not make an assumption about the data.</a:t>
            </a:r>
          </a:p>
          <a:p>
            <a:r>
              <a:rPr lang="en-US" b="1" dirty="0"/>
              <a:t>Disadvantage:</a:t>
            </a:r>
          </a:p>
          <a:p>
            <a:pPr lvl="1"/>
            <a:r>
              <a:rPr lang="en-US" dirty="0"/>
              <a:t>Computation heavy</a:t>
            </a:r>
          </a:p>
          <a:p>
            <a:pPr lvl="1"/>
            <a:r>
              <a:rPr lang="en-US" dirty="0" err="1"/>
              <a:t>LoF</a:t>
            </a:r>
            <a:r>
              <a:rPr lang="en-US" dirty="0"/>
              <a:t> are relative to a dataset, the average </a:t>
            </a:r>
            <a:r>
              <a:rPr lang="en-US" dirty="0" err="1"/>
              <a:t>LoF</a:t>
            </a:r>
            <a:r>
              <a:rPr lang="en-US" dirty="0"/>
              <a:t> may be 1.5, thus a value &gt; 1 isn’t an outlier. </a:t>
            </a:r>
          </a:p>
        </p:txBody>
      </p:sp>
      <p:pic>
        <p:nvPicPr>
          <p:cNvPr id="2050" name="Picture 2" descr="Image result for local outlier factor">
            <a:extLst>
              <a:ext uri="{FF2B5EF4-FFF2-40B4-BE49-F238E27FC236}">
                <a16:creationId xmlns:a16="http://schemas.microsoft.com/office/drawing/2014/main" id="{A0CFA939-9B58-4F69-A1FB-2D92C4EF7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993" y="2920134"/>
            <a:ext cx="23812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637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C368-98C0-4598-9D6E-4A0B4ABF818B}"/>
              </a:ext>
            </a:extLst>
          </p:cNvPr>
          <p:cNvSpPr>
            <a:spLocks noGrp="1"/>
          </p:cNvSpPr>
          <p:nvPr>
            <p:ph type="title"/>
          </p:nvPr>
        </p:nvSpPr>
        <p:spPr/>
        <p:txBody>
          <a:bodyPr/>
          <a:lstStyle/>
          <a:p>
            <a:r>
              <a:rPr lang="en-US" dirty="0"/>
              <a:t>Density-based spatial clustering of applications with noise (DBSCAN)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B53F8D-1D13-47D7-A349-0BD8D8D52107}"/>
                  </a:ext>
                </a:extLst>
              </p:cNvPr>
              <p:cNvSpPr>
                <a:spLocks noGrp="1"/>
              </p:cNvSpPr>
              <p:nvPr>
                <p:ph idx="1"/>
              </p:nvPr>
            </p:nvSpPr>
            <p:spPr>
              <a:xfrm>
                <a:off x="1261872" y="1828800"/>
                <a:ext cx="7771292" cy="4663440"/>
              </a:xfrm>
            </p:spPr>
            <p:txBody>
              <a:bodyPr>
                <a:normAutofit fontScale="77500" lnSpcReduction="20000"/>
              </a:bodyPr>
              <a:lstStyle/>
              <a:p>
                <a:r>
                  <a:rPr lang="en-US" i="1" dirty="0"/>
                  <a:t>A Density-Based Algorithm for Discovering Clusters in Large Spatial Databases with Noise </a:t>
                </a:r>
                <a:r>
                  <a:rPr lang="en-US" dirty="0"/>
                  <a:t>by Martin Ester, Hans-Peter </a:t>
                </a:r>
                <a:r>
                  <a:rPr lang="en-US" dirty="0" err="1"/>
                  <a:t>Kriegel</a:t>
                </a:r>
                <a:r>
                  <a:rPr lang="en-US" dirty="0"/>
                  <a:t>, </a:t>
                </a:r>
                <a:r>
                  <a:rPr lang="en-US" dirty="0" err="1"/>
                  <a:t>Jiirg</a:t>
                </a:r>
                <a:r>
                  <a:rPr lang="en-US" dirty="0"/>
                  <a:t> Sander, </a:t>
                </a:r>
                <a:r>
                  <a:rPr lang="en-US" dirty="0" err="1"/>
                  <a:t>Xiaowei</a:t>
                </a:r>
                <a:r>
                  <a:rPr lang="en-US" dirty="0"/>
                  <a:t> X, 1996</a:t>
                </a:r>
              </a:p>
              <a:p>
                <a:r>
                  <a:rPr lang="en-US" dirty="0"/>
                  <a:t>Cluster algorithm that checks the connectedness of points. It draws a sphere around each point of radius </a:t>
                </a:r>
                <a14:m>
                  <m:oMath xmlns:m="http://schemas.openxmlformats.org/officeDocument/2006/math">
                    <m:r>
                      <a:rPr lang="en-US" b="0" i="1" smtClean="0">
                        <a:latin typeface="Cambria Math" panose="02040503050406030204" pitchFamily="18" charset="0"/>
                      </a:rPr>
                      <m:t>𝜖</m:t>
                    </m:r>
                  </m:oMath>
                </a14:m>
                <a:r>
                  <a:rPr lang="en-US" dirty="0"/>
                  <a:t>, and then determines the following:</a:t>
                </a:r>
              </a:p>
              <a:p>
                <a:pPr lvl="1"/>
                <a:r>
                  <a:rPr lang="en-US" b="1" dirty="0"/>
                  <a:t>Core Point: </a:t>
                </a:r>
                <a:r>
                  <a:rPr lang="en-US" dirty="0"/>
                  <a:t>The number of points in the a points sphere is more than a minimum point threshold (</a:t>
                </a:r>
                <a:r>
                  <a:rPr lang="en-US" dirty="0" err="1"/>
                  <a:t>MinPts</a:t>
                </a:r>
                <a:r>
                  <a:rPr lang="en-US" dirty="0"/>
                  <a:t>), then the point is a Core Point.</a:t>
                </a:r>
              </a:p>
              <a:p>
                <a:pPr lvl="1"/>
                <a:r>
                  <a:rPr lang="en-US" b="1" dirty="0"/>
                  <a:t>Border Point: I</a:t>
                </a:r>
                <a:r>
                  <a:rPr lang="en-US" dirty="0"/>
                  <a:t>f a points sphere contains less then </a:t>
                </a:r>
                <a:r>
                  <a:rPr lang="en-US" dirty="0" err="1"/>
                  <a:t>MinPts</a:t>
                </a:r>
                <a:r>
                  <a:rPr lang="en-US" dirty="0"/>
                  <a:t>, but is in another sphere that does, then the point is a border point. It’s sphere isn’t highly populated, but it touches one that is. </a:t>
                </a:r>
              </a:p>
              <a:p>
                <a:pPr lvl="1"/>
                <a:r>
                  <a:rPr lang="en-US" b="1" dirty="0"/>
                  <a:t>Outlier Point: </a:t>
                </a:r>
                <a:r>
                  <a:rPr lang="en-US" dirty="0"/>
                  <a:t>A point that isn’t a core, a border point, and can’t be reached by them. </a:t>
                </a:r>
              </a:p>
              <a:p>
                <a:r>
                  <a:rPr lang="en-US" dirty="0"/>
                  <a:t>Clusters are formed from all core points, and all points that core points can ‘touch’ (denoted as reachability/Connectedness)  </a:t>
                </a:r>
              </a:p>
              <a:p>
                <a:r>
                  <a:rPr lang="en-US" b="1" dirty="0"/>
                  <a:t>Advantage:</a:t>
                </a:r>
              </a:p>
              <a:p>
                <a:pPr lvl="1"/>
                <a:r>
                  <a:rPr lang="en-US" dirty="0"/>
                  <a:t>Non parametric</a:t>
                </a:r>
              </a:p>
              <a:p>
                <a:pPr lvl="1"/>
                <a:r>
                  <a:rPr lang="en-US" dirty="0"/>
                  <a:t>Can find cluster sizes automatically.</a:t>
                </a:r>
              </a:p>
              <a:p>
                <a:r>
                  <a:rPr lang="en-US" b="1" dirty="0"/>
                  <a:t>Disadvantage</a:t>
                </a:r>
              </a:p>
              <a:p>
                <a:pPr lvl="1"/>
                <a:r>
                  <a:rPr lang="en-US" dirty="0"/>
                  <a:t>Sensitive to the type of distance measure used.</a:t>
                </a:r>
              </a:p>
              <a:p>
                <a:pPr lvl="1"/>
                <a:r>
                  <a:rPr lang="en-US" dirty="0"/>
                  <a:t>Can not deal with large difference in densities when creating clusters.</a:t>
                </a:r>
              </a:p>
              <a:p>
                <a:pPr lvl="1"/>
                <a14:m>
                  <m:oMath xmlns:m="http://schemas.openxmlformats.org/officeDocument/2006/math">
                    <m:r>
                      <a:rPr lang="en-US" b="0" i="1" smtClean="0">
                        <a:latin typeface="Cambria Math" panose="02040503050406030204" pitchFamily="18" charset="0"/>
                      </a:rPr>
                      <m:t>𝜖</m:t>
                    </m:r>
                  </m:oMath>
                </a14:m>
                <a:r>
                  <a:rPr lang="en-US" dirty="0"/>
                  <a:t> can be difficult to choose</a:t>
                </a:r>
              </a:p>
              <a:p>
                <a:pPr lvl="1"/>
                <a:r>
                  <a:rPr lang="en-US" dirty="0"/>
                  <a:t>Can’t be used on new data sets</a:t>
                </a:r>
              </a:p>
            </p:txBody>
          </p:sp>
        </mc:Choice>
        <mc:Fallback>
          <p:sp>
            <p:nvSpPr>
              <p:cNvPr id="3" name="Content Placeholder 2">
                <a:extLst>
                  <a:ext uri="{FF2B5EF4-FFF2-40B4-BE49-F238E27FC236}">
                    <a16:creationId xmlns:a16="http://schemas.microsoft.com/office/drawing/2014/main" id="{15B53F8D-1D13-47D7-A349-0BD8D8D52107}"/>
                  </a:ext>
                </a:extLst>
              </p:cNvPr>
              <p:cNvSpPr>
                <a:spLocks noGrp="1" noRot="1" noChangeAspect="1" noMove="1" noResize="1" noEditPoints="1" noAdjustHandles="1" noChangeArrowheads="1" noChangeShapeType="1" noTextEdit="1"/>
              </p:cNvSpPr>
              <p:nvPr>
                <p:ph idx="1"/>
              </p:nvPr>
            </p:nvSpPr>
            <p:spPr>
              <a:xfrm>
                <a:off x="1261872" y="1828800"/>
                <a:ext cx="7771292" cy="4663440"/>
              </a:xfrm>
              <a:blipFill>
                <a:blip r:embed="rId2"/>
                <a:stretch>
                  <a:fillRect t="-1438" r="-157"/>
                </a:stretch>
              </a:blipFill>
            </p:spPr>
            <p:txBody>
              <a:bodyPr/>
              <a:lstStyle/>
              <a:p>
                <a:r>
                  <a:rPr lang="en-US">
                    <a:noFill/>
                  </a:rPr>
                  <a:t> </a:t>
                </a:r>
              </a:p>
            </p:txBody>
          </p:sp>
        </mc:Fallback>
      </mc:AlternateContent>
      <p:pic>
        <p:nvPicPr>
          <p:cNvPr id="6146" name="Picture 2" descr="https://upload.wikimedia.org/wikipedia/commons/thumb/a/af/DBSCAN-Illustration.svg/400px-DBSCAN-Illustration.svg.png">
            <a:extLst>
              <a:ext uri="{FF2B5EF4-FFF2-40B4-BE49-F238E27FC236}">
                <a16:creationId xmlns:a16="http://schemas.microsoft.com/office/drawing/2014/main" id="{1D79286D-6CD9-4E35-A607-9629E45D8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364" y="2652036"/>
            <a:ext cx="2560782" cy="184376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upload.wikimedia.org/wikipedia/commons/thumb/0/05/DBSCAN-density-data.svg/220px-DBSCAN-density-data.svg.png">
            <a:extLst>
              <a:ext uri="{FF2B5EF4-FFF2-40B4-BE49-F238E27FC236}">
                <a16:creationId xmlns:a16="http://schemas.microsoft.com/office/drawing/2014/main" id="{A8011704-FA98-43E1-A2E1-692E5C815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3611" y="4644736"/>
            <a:ext cx="20955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66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26CD-D110-4C82-B023-900B13800918}"/>
              </a:ext>
            </a:extLst>
          </p:cNvPr>
          <p:cNvSpPr>
            <a:spLocks noGrp="1"/>
          </p:cNvSpPr>
          <p:nvPr>
            <p:ph type="title"/>
          </p:nvPr>
        </p:nvSpPr>
        <p:spPr/>
        <p:txBody>
          <a:bodyPr/>
          <a:lstStyle/>
          <a:p>
            <a:r>
              <a:rPr lang="en-US" dirty="0"/>
              <a:t>Section 1: Technical Overview of </a:t>
            </a:r>
            <a:r>
              <a:rPr lang="en-US" dirty="0" err="1"/>
              <a:t>iTrees</a:t>
            </a:r>
            <a:r>
              <a:rPr lang="en-US" dirty="0"/>
              <a:t> and </a:t>
            </a:r>
            <a:r>
              <a:rPr lang="en-US" dirty="0" err="1"/>
              <a:t>iForest</a:t>
            </a:r>
            <a:endParaRPr lang="en-US" dirty="0"/>
          </a:p>
        </p:txBody>
      </p:sp>
      <p:sp>
        <p:nvSpPr>
          <p:cNvPr id="3" name="Text Placeholder 2">
            <a:extLst>
              <a:ext uri="{FF2B5EF4-FFF2-40B4-BE49-F238E27FC236}">
                <a16:creationId xmlns:a16="http://schemas.microsoft.com/office/drawing/2014/main" id="{22B42235-0094-479B-A2B7-8D4727353D95}"/>
              </a:ext>
            </a:extLst>
          </p:cNvPr>
          <p:cNvSpPr>
            <a:spLocks noGrp="1"/>
          </p:cNvSpPr>
          <p:nvPr>
            <p:ph type="body" idx="1"/>
          </p:nvPr>
        </p:nvSpPr>
        <p:spPr/>
        <p:txBody>
          <a:bodyPr/>
          <a:lstStyle/>
          <a:p>
            <a:r>
              <a:rPr lang="en-US" dirty="0"/>
              <a:t>(The good stuff)</a:t>
            </a:r>
          </a:p>
        </p:txBody>
      </p:sp>
    </p:spTree>
    <p:extLst>
      <p:ext uri="{BB962C8B-B14F-4D97-AF65-F5344CB8AC3E}">
        <p14:creationId xmlns:p14="http://schemas.microsoft.com/office/powerpoint/2010/main" val="4261151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2FD5-8F7C-4786-BB7F-7FAE4F086A95}"/>
              </a:ext>
            </a:extLst>
          </p:cNvPr>
          <p:cNvSpPr>
            <a:spLocks noGrp="1"/>
          </p:cNvSpPr>
          <p:nvPr>
            <p:ph type="title"/>
          </p:nvPr>
        </p:nvSpPr>
        <p:spPr/>
        <p:txBody>
          <a:bodyPr/>
          <a:lstStyle/>
          <a:p>
            <a:r>
              <a:rPr lang="en-US" dirty="0"/>
              <a:t>Underlying assumption: Anomalies are easy to slice out.</a:t>
            </a:r>
          </a:p>
        </p:txBody>
      </p:sp>
      <p:sp>
        <p:nvSpPr>
          <p:cNvPr id="3" name="Content Placeholder 2">
            <a:extLst>
              <a:ext uri="{FF2B5EF4-FFF2-40B4-BE49-F238E27FC236}">
                <a16:creationId xmlns:a16="http://schemas.microsoft.com/office/drawing/2014/main" id="{A9FEA199-0F5D-47EC-9951-26ABD9969AE5}"/>
              </a:ext>
            </a:extLst>
          </p:cNvPr>
          <p:cNvSpPr>
            <a:spLocks noGrp="1"/>
          </p:cNvSpPr>
          <p:nvPr>
            <p:ph sz="half" idx="2"/>
          </p:nvPr>
        </p:nvSpPr>
        <p:spPr>
          <a:xfrm>
            <a:off x="1261871" y="1691322"/>
            <a:ext cx="9175219" cy="4480878"/>
          </a:xfrm>
        </p:spPr>
        <p:txBody>
          <a:bodyPr/>
          <a:lstStyle/>
          <a:p>
            <a:r>
              <a:rPr lang="en-US" dirty="0"/>
              <a:t>Anomalies are different and few in number from the rest of the data. Thus they are easy to isolate by relatively few partitions out from the rest of the data.</a:t>
            </a:r>
          </a:p>
          <a:p>
            <a:r>
              <a:rPr lang="en-US" dirty="0"/>
              <a:t>To make it unsupervised, we need to randomly drawing the partitions.</a:t>
            </a:r>
          </a:p>
          <a:p>
            <a:r>
              <a:rPr lang="en-US" dirty="0"/>
              <a:t>If we draw the partitions randomly, recursively, and repeatedly, then on average, fewer partitions are needed to isolate a point. </a:t>
            </a:r>
          </a:p>
        </p:txBody>
      </p:sp>
      <p:pic>
        <p:nvPicPr>
          <p:cNvPr id="7" name="Picture 6">
            <a:extLst>
              <a:ext uri="{FF2B5EF4-FFF2-40B4-BE49-F238E27FC236}">
                <a16:creationId xmlns:a16="http://schemas.microsoft.com/office/drawing/2014/main" id="{3C7FF668-7386-4821-9E89-7D03D59392A8}"/>
              </a:ext>
            </a:extLst>
          </p:cNvPr>
          <p:cNvPicPr>
            <a:picLocks noChangeAspect="1"/>
          </p:cNvPicPr>
          <p:nvPr/>
        </p:nvPicPr>
        <p:blipFill rotWithShape="1">
          <a:blip r:embed="rId2"/>
          <a:srcRect l="57470" t="42021" r="10172" b="29966"/>
          <a:stretch/>
        </p:blipFill>
        <p:spPr>
          <a:xfrm>
            <a:off x="3194025" y="3873548"/>
            <a:ext cx="5310909" cy="2586260"/>
          </a:xfrm>
          <a:prstGeom prst="rect">
            <a:avLst/>
          </a:prstGeom>
        </p:spPr>
      </p:pic>
    </p:spTree>
    <p:extLst>
      <p:ext uri="{BB962C8B-B14F-4D97-AF65-F5344CB8AC3E}">
        <p14:creationId xmlns:p14="http://schemas.microsoft.com/office/powerpoint/2010/main" val="295586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B6D0-4F98-4AFD-9ABB-7D64F2E304D4}"/>
              </a:ext>
            </a:extLst>
          </p:cNvPr>
          <p:cNvSpPr>
            <a:spLocks noGrp="1"/>
          </p:cNvSpPr>
          <p:nvPr>
            <p:ph type="title"/>
          </p:nvPr>
        </p:nvSpPr>
        <p:spPr/>
        <p:txBody>
          <a:bodyPr/>
          <a:lstStyle/>
          <a:p>
            <a:r>
              <a:rPr lang="en-US" dirty="0"/>
              <a:t>Node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C32E25-C688-44B2-85D2-FC7F23BA05F8}"/>
                  </a:ext>
                </a:extLst>
              </p:cNvPr>
              <p:cNvSpPr>
                <a:spLocks noGrp="1"/>
              </p:cNvSpPr>
              <p:nvPr>
                <p:ph idx="1"/>
              </p:nvPr>
            </p:nvSpPr>
            <p:spPr>
              <a:xfrm>
                <a:off x="1261872" y="1828800"/>
                <a:ext cx="8595360" cy="4351337"/>
              </a:xfrm>
            </p:spPr>
            <p:txBody>
              <a:bodyPr/>
              <a:lstStyle/>
              <a:p>
                <a:r>
                  <a:rPr lang="en-US" b="1" dirty="0"/>
                  <a:t>Node: </a:t>
                </a:r>
                <a:r>
                  <a:rPr lang="en-US" dirty="0"/>
                  <a:t>A node splits the data into either two or zero sub groups.</a:t>
                </a:r>
              </a:p>
              <a:p>
                <a:pPr lvl="1"/>
                <a:r>
                  <a:rPr lang="en-US" b="1" dirty="0"/>
                  <a:t>Internal Node:</a:t>
                </a:r>
                <a:r>
                  <a:rPr lang="en-US" dirty="0"/>
                  <a:t> Consists of a test with two outcomes. A test consists of a randomly selected attributed, </a:t>
                </a:r>
                <a:r>
                  <a:rPr lang="en-US" i="1" dirty="0"/>
                  <a:t>q,</a:t>
                </a:r>
                <a:r>
                  <a:rPr lang="en-US" dirty="0"/>
                  <a:t> and a random split value, </a:t>
                </a:r>
                <a:r>
                  <a:rPr lang="en-US" i="1" dirty="0"/>
                  <a:t>p, </a:t>
                </a:r>
                <a:r>
                  <a:rPr lang="en-US" dirty="0"/>
                  <a:t>that exists between the minimum and maximum values of </a:t>
                </a:r>
                <a:r>
                  <a:rPr lang="en-US" i="1" dirty="0"/>
                  <a:t>q. P</a:t>
                </a:r>
                <a:r>
                  <a:rPr lang="en-US" dirty="0"/>
                  <a:t>oints are split off to the a left group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&lt; p, and to the right group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 p. [Red Box]</a:t>
                </a:r>
              </a:p>
              <a:p>
                <a:pPr lvl="1"/>
                <a:r>
                  <a:rPr lang="en-US" b="1" dirty="0"/>
                  <a:t>External Node: </a:t>
                </a:r>
                <a:r>
                  <a:rPr lang="en-US" dirty="0"/>
                  <a:t>A terminating point with zero subgroups [Blue Box]</a:t>
                </a:r>
              </a:p>
              <a:p>
                <a:pPr lvl="1"/>
                <a:endParaRPr lang="en-US" dirty="0"/>
              </a:p>
              <a:p>
                <a:pPr lvl="1"/>
                <a:endParaRPr lang="en-US" dirty="0"/>
              </a:p>
              <a:p>
                <a:pPr marL="274320" lvl="1" indent="0">
                  <a:buNone/>
                </a:pPr>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1C32E25-C688-44B2-85D2-FC7F23BA05F8}"/>
                  </a:ext>
                </a:extLst>
              </p:cNvPr>
              <p:cNvSpPr>
                <a:spLocks noGrp="1" noRot="1" noChangeAspect="1" noMove="1" noResize="1" noEditPoints="1" noAdjustHandles="1" noChangeArrowheads="1" noChangeShapeType="1" noTextEdit="1"/>
              </p:cNvSpPr>
              <p:nvPr>
                <p:ph idx="1"/>
              </p:nvPr>
            </p:nvSpPr>
            <p:spPr>
              <a:xfrm>
                <a:off x="1261872" y="1828800"/>
                <a:ext cx="8595360" cy="4351337"/>
              </a:xfrm>
              <a:blipFill>
                <a:blip r:embed="rId2"/>
                <a:stretch>
                  <a:fillRect l="-142" t="-980"/>
                </a:stretch>
              </a:blipFill>
            </p:spPr>
            <p:txBody>
              <a:bodyPr/>
              <a:lstStyle/>
              <a:p>
                <a:r>
                  <a:rPr lang="en-US">
                    <a:noFill/>
                  </a:rPr>
                  <a:t> </a:t>
                </a:r>
              </a:p>
            </p:txBody>
          </p:sp>
        </mc:Fallback>
      </mc:AlternateContent>
      <p:pic>
        <p:nvPicPr>
          <p:cNvPr id="1026" name="Picture 2" descr="pruned regression tree">
            <a:extLst>
              <a:ext uri="{FF2B5EF4-FFF2-40B4-BE49-F238E27FC236}">
                <a16:creationId xmlns:a16="http://schemas.microsoft.com/office/drawing/2014/main" id="{AF388C17-1B78-4E70-9C35-48DA306FF6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96" t="7473" r="3454" b="22411"/>
          <a:stretch/>
        </p:blipFill>
        <p:spPr bwMode="auto">
          <a:xfrm>
            <a:off x="3394363" y="3429000"/>
            <a:ext cx="5273964" cy="31218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FB939D9-C291-40FE-A37E-FCC7D38E785C}"/>
              </a:ext>
            </a:extLst>
          </p:cNvPr>
          <p:cNvSpPr/>
          <p:nvPr/>
        </p:nvSpPr>
        <p:spPr>
          <a:xfrm>
            <a:off x="3916218" y="4156364"/>
            <a:ext cx="1154546" cy="646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8229FA1-7F25-41CE-B8BA-5BECF1CF27E1}"/>
              </a:ext>
            </a:extLst>
          </p:cNvPr>
          <p:cNvSpPr/>
          <p:nvPr/>
        </p:nvSpPr>
        <p:spPr>
          <a:xfrm>
            <a:off x="3375890" y="5153891"/>
            <a:ext cx="669637" cy="37638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1612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5489-995E-4045-87AD-A3D62C1EACC4}"/>
              </a:ext>
            </a:extLst>
          </p:cNvPr>
          <p:cNvSpPr>
            <a:spLocks noGrp="1"/>
          </p:cNvSpPr>
          <p:nvPr>
            <p:ph type="title"/>
          </p:nvPr>
        </p:nvSpPr>
        <p:spPr/>
        <p:txBody>
          <a:bodyPr/>
          <a:lstStyle/>
          <a:p>
            <a:r>
              <a:rPr lang="en-US" dirty="0"/>
              <a:t>Isolation Tree - </a:t>
            </a:r>
            <a:r>
              <a:rPr lang="en-US" dirty="0" err="1"/>
              <a:t>iTree</a:t>
            </a:r>
            <a:endParaRPr lang="en-US" dirty="0"/>
          </a:p>
        </p:txBody>
      </p:sp>
      <p:sp>
        <p:nvSpPr>
          <p:cNvPr id="3" name="Content Placeholder 2">
            <a:extLst>
              <a:ext uri="{FF2B5EF4-FFF2-40B4-BE49-F238E27FC236}">
                <a16:creationId xmlns:a16="http://schemas.microsoft.com/office/drawing/2014/main" id="{91B09713-B295-4600-B270-E98FF2D846AF}"/>
              </a:ext>
            </a:extLst>
          </p:cNvPr>
          <p:cNvSpPr>
            <a:spLocks noGrp="1"/>
          </p:cNvSpPr>
          <p:nvPr>
            <p:ph idx="1"/>
          </p:nvPr>
        </p:nvSpPr>
        <p:spPr/>
        <p:txBody>
          <a:bodyPr/>
          <a:lstStyle/>
          <a:p>
            <a:r>
              <a:rPr lang="en-US" b="1" dirty="0"/>
              <a:t>Isolation Tree. </a:t>
            </a:r>
            <a:r>
              <a:rPr lang="en-US" dirty="0"/>
              <a:t>A collection of internal nodes that recursively feed into other internal or external nodes. An </a:t>
            </a:r>
            <a:r>
              <a:rPr lang="en-US" dirty="0" err="1"/>
              <a:t>iTree</a:t>
            </a:r>
            <a:r>
              <a:rPr lang="en-US" dirty="0"/>
              <a:t> is built by recursively splitting the data via internal nodes until either:</a:t>
            </a:r>
          </a:p>
          <a:p>
            <a:pPr lvl="1"/>
            <a:r>
              <a:rPr lang="en-US" dirty="0"/>
              <a:t>A) There is only one data point left, in which case terminate to an external node</a:t>
            </a:r>
          </a:p>
          <a:p>
            <a:pPr lvl="1"/>
            <a:r>
              <a:rPr lang="en-US" dirty="0"/>
              <a:t>B) The split is one less than the designed tree height, l, in which terminate to two external nodes. Limits the height of the tree to l.</a:t>
            </a:r>
          </a:p>
          <a:p>
            <a:pPr lvl="1"/>
            <a:r>
              <a:rPr lang="en-US" dirty="0"/>
              <a:t>C) All data points are the same, in which case terminate into an external node.</a:t>
            </a:r>
          </a:p>
          <a:p>
            <a:pPr marL="0" indent="0">
              <a:buNone/>
            </a:pPr>
            <a:br>
              <a:rPr lang="en-US" dirty="0"/>
            </a:br>
            <a:endParaRPr lang="en-US" b="1" dirty="0"/>
          </a:p>
        </p:txBody>
      </p:sp>
      <p:pic>
        <p:nvPicPr>
          <p:cNvPr id="4" name="Picture 2" descr="pruned regression tree">
            <a:extLst>
              <a:ext uri="{FF2B5EF4-FFF2-40B4-BE49-F238E27FC236}">
                <a16:creationId xmlns:a16="http://schemas.microsoft.com/office/drawing/2014/main" id="{9B5A8DAE-15D5-4193-A385-EE0E3D6367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96" t="7473" r="3454" b="22411"/>
          <a:stretch/>
        </p:blipFill>
        <p:spPr bwMode="auto">
          <a:xfrm>
            <a:off x="2922570" y="3736133"/>
            <a:ext cx="5273964" cy="312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831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C69C-5423-4361-8C57-58FE021BB0AF}"/>
              </a:ext>
            </a:extLst>
          </p:cNvPr>
          <p:cNvSpPr>
            <a:spLocks noGrp="1"/>
          </p:cNvSpPr>
          <p:nvPr>
            <p:ph type="title"/>
          </p:nvPr>
        </p:nvSpPr>
        <p:spPr/>
        <p:txBody>
          <a:bodyPr/>
          <a:lstStyle/>
          <a:p>
            <a:r>
              <a:rPr lang="en-US" dirty="0" err="1"/>
              <a:t>iTree</a:t>
            </a:r>
            <a:r>
              <a:rPr lang="en-US" dirty="0"/>
              <a:t> pseudo code</a:t>
            </a:r>
          </a:p>
        </p:txBody>
      </p:sp>
      <p:sp>
        <p:nvSpPr>
          <p:cNvPr id="3" name="Content Placeholder 2">
            <a:extLst>
              <a:ext uri="{FF2B5EF4-FFF2-40B4-BE49-F238E27FC236}">
                <a16:creationId xmlns:a16="http://schemas.microsoft.com/office/drawing/2014/main" id="{1A9EFF3C-4E67-4FED-A1E0-6450DB5F4366}"/>
              </a:ext>
            </a:extLst>
          </p:cNvPr>
          <p:cNvSpPr>
            <a:spLocks noGrp="1"/>
          </p:cNvSpPr>
          <p:nvPr>
            <p:ph idx="1"/>
          </p:nvPr>
        </p:nvSpPr>
        <p:spPr/>
        <p:txBody>
          <a:bodyPr>
            <a:normAutofit/>
          </a:bodyPr>
          <a:lstStyle/>
          <a:p>
            <a:pPr marL="274320" lvl="1" indent="0">
              <a:buNone/>
            </a:pPr>
            <a:r>
              <a:rPr lang="en-US" dirty="0">
                <a:solidFill>
                  <a:schemeClr val="tx1"/>
                </a:solidFill>
              </a:rPr>
              <a:t>1:  </a:t>
            </a:r>
            <a:r>
              <a:rPr lang="en-US" dirty="0">
                <a:solidFill>
                  <a:srgbClr val="00B0F0"/>
                </a:solidFill>
              </a:rPr>
              <a:t>def</a:t>
            </a:r>
            <a:r>
              <a:rPr lang="en-US" dirty="0"/>
              <a:t> </a:t>
            </a:r>
            <a:r>
              <a:rPr lang="en-US" dirty="0" err="1">
                <a:solidFill>
                  <a:srgbClr val="FF0000"/>
                </a:solidFill>
              </a:rPr>
              <a:t>iTree</a:t>
            </a:r>
            <a:r>
              <a:rPr lang="en-US" dirty="0"/>
              <a:t>(X, e, l):</a:t>
            </a:r>
          </a:p>
          <a:p>
            <a:pPr marL="274320" lvl="1" indent="0">
              <a:buNone/>
            </a:pPr>
            <a:r>
              <a:rPr lang="en-US" dirty="0"/>
              <a:t>2: 	</a:t>
            </a:r>
            <a:r>
              <a:rPr lang="en-US" dirty="0">
                <a:solidFill>
                  <a:srgbClr val="92D050"/>
                </a:solidFill>
              </a:rPr>
              <a:t>""" X = input data set, e - current tree height, l - height limit</a:t>
            </a:r>
            <a:r>
              <a:rPr lang="en-US" dirty="0"/>
              <a:t>"""</a:t>
            </a:r>
          </a:p>
          <a:p>
            <a:pPr marL="274320" lvl="1" indent="0">
              <a:buNone/>
            </a:pPr>
            <a:r>
              <a:rPr lang="en-US" dirty="0"/>
              <a:t>3: 	</a:t>
            </a:r>
            <a:r>
              <a:rPr lang="en-US" dirty="0">
                <a:solidFill>
                  <a:srgbClr val="00B0F0"/>
                </a:solidFill>
              </a:rPr>
              <a:t>if</a:t>
            </a:r>
            <a:r>
              <a:rPr lang="en-US" dirty="0"/>
              <a:t> e &gt;= l </a:t>
            </a:r>
            <a:r>
              <a:rPr lang="en-US" dirty="0">
                <a:solidFill>
                  <a:srgbClr val="00B0F0"/>
                </a:solidFill>
              </a:rPr>
              <a:t>or</a:t>
            </a:r>
            <a:r>
              <a:rPr lang="en-US" dirty="0"/>
              <a:t> </a:t>
            </a:r>
            <a:r>
              <a:rPr lang="en-US" dirty="0">
                <a:solidFill>
                  <a:srgbClr val="FF0000"/>
                </a:solidFill>
              </a:rPr>
              <a:t>set</a:t>
            </a:r>
            <a:r>
              <a:rPr lang="en-US" dirty="0"/>
              <a:t>(X).count &lt;= 1:</a:t>
            </a:r>
          </a:p>
          <a:p>
            <a:pPr marL="274320" lvl="1" indent="0">
              <a:buNone/>
            </a:pPr>
            <a:r>
              <a:rPr lang="en-US" dirty="0"/>
              <a:t>4: 		</a:t>
            </a:r>
            <a:r>
              <a:rPr lang="en-US" dirty="0">
                <a:solidFill>
                  <a:srgbClr val="00B0F0"/>
                </a:solidFill>
              </a:rPr>
              <a:t>return</a:t>
            </a:r>
            <a:r>
              <a:rPr lang="en-US" dirty="0"/>
              <a:t> </a:t>
            </a:r>
            <a:r>
              <a:rPr lang="en-US" dirty="0" err="1"/>
              <a:t>exNode</a:t>
            </a:r>
            <a:r>
              <a:rPr lang="en-US" dirty="0"/>
              <a:t>{Size = </a:t>
            </a:r>
            <a:r>
              <a:rPr lang="en-US" dirty="0">
                <a:solidFill>
                  <a:srgbClr val="FF0000"/>
                </a:solidFill>
              </a:rPr>
              <a:t>set</a:t>
            </a:r>
            <a:r>
              <a:rPr lang="en-US" dirty="0"/>
              <a:t>(X).count}</a:t>
            </a:r>
          </a:p>
          <a:p>
            <a:pPr marL="274320" lvl="1" indent="0">
              <a:buNone/>
            </a:pPr>
            <a:r>
              <a:rPr lang="en-US" dirty="0"/>
              <a:t>5: 	</a:t>
            </a:r>
            <a:r>
              <a:rPr lang="en-US" dirty="0">
                <a:solidFill>
                  <a:srgbClr val="00B0F0"/>
                </a:solidFill>
              </a:rPr>
              <a:t>else:</a:t>
            </a:r>
          </a:p>
          <a:p>
            <a:pPr marL="274320" lvl="1" indent="0">
              <a:buNone/>
            </a:pPr>
            <a:r>
              <a:rPr lang="en-US" dirty="0"/>
              <a:t>6: 		q = </a:t>
            </a:r>
            <a:r>
              <a:rPr lang="en-US" dirty="0" err="1">
                <a:solidFill>
                  <a:srgbClr val="FF0000"/>
                </a:solidFill>
              </a:rPr>
              <a:t>random.choice</a:t>
            </a:r>
            <a:r>
              <a:rPr lang="en-US" dirty="0"/>
              <a:t>(</a:t>
            </a:r>
            <a:r>
              <a:rPr lang="en-US" dirty="0" err="1"/>
              <a:t>X.columns.values</a:t>
            </a:r>
            <a:r>
              <a:rPr lang="en-US" dirty="0"/>
              <a:t>) </a:t>
            </a:r>
          </a:p>
          <a:p>
            <a:pPr marL="274320" lvl="1" indent="0">
              <a:buNone/>
            </a:pPr>
            <a:r>
              <a:rPr lang="en-US" dirty="0"/>
              <a:t>7: 		q = </a:t>
            </a:r>
            <a:r>
              <a:rPr lang="en-US" dirty="0" err="1">
                <a:solidFill>
                  <a:srgbClr val="FF0000"/>
                </a:solidFill>
              </a:rPr>
              <a:t>random.random</a:t>
            </a:r>
            <a:r>
              <a:rPr lang="en-US" dirty="0"/>
              <a:t>(</a:t>
            </a:r>
            <a:r>
              <a:rPr lang="en-US" dirty="0">
                <a:solidFill>
                  <a:srgbClr val="FF0000"/>
                </a:solidFill>
              </a:rPr>
              <a:t>min</a:t>
            </a:r>
            <a:r>
              <a:rPr lang="en-US" dirty="0"/>
              <a:t>(X[,q]), </a:t>
            </a:r>
            <a:r>
              <a:rPr lang="en-US" dirty="0">
                <a:solidFill>
                  <a:srgbClr val="FF0000"/>
                </a:solidFill>
              </a:rPr>
              <a:t>max</a:t>
            </a:r>
            <a:r>
              <a:rPr lang="en-US" dirty="0"/>
              <a:t>(X[,q)))</a:t>
            </a:r>
          </a:p>
          <a:p>
            <a:pPr marL="274320" lvl="1" indent="0">
              <a:buNone/>
            </a:pPr>
            <a:r>
              <a:rPr lang="en-US" dirty="0"/>
              <a:t>8: 		</a:t>
            </a:r>
            <a:r>
              <a:rPr lang="en-US" dirty="0" err="1"/>
              <a:t>X_left</a:t>
            </a:r>
            <a:r>
              <a:rPr lang="en-US" dirty="0"/>
              <a:t> = </a:t>
            </a:r>
            <a:r>
              <a:rPr lang="en-US" dirty="0">
                <a:solidFill>
                  <a:srgbClr val="FF0000"/>
                </a:solidFill>
              </a:rPr>
              <a:t>filter</a:t>
            </a:r>
            <a:r>
              <a:rPr lang="en-US" dirty="0"/>
              <a:t>(X, q &lt; p)</a:t>
            </a:r>
          </a:p>
          <a:p>
            <a:pPr marL="274320" lvl="1" indent="0">
              <a:buNone/>
            </a:pPr>
            <a:r>
              <a:rPr lang="en-US" dirty="0"/>
              <a:t>9:		</a:t>
            </a:r>
            <a:r>
              <a:rPr lang="en-US" dirty="0" err="1"/>
              <a:t>X_right</a:t>
            </a:r>
            <a:r>
              <a:rPr lang="en-US" dirty="0"/>
              <a:t> =</a:t>
            </a:r>
            <a:r>
              <a:rPr lang="en-US" dirty="0">
                <a:solidFill>
                  <a:srgbClr val="FF0000"/>
                </a:solidFill>
              </a:rPr>
              <a:t> filter</a:t>
            </a:r>
            <a:r>
              <a:rPr lang="en-US" dirty="0"/>
              <a:t>(X, q &gt;= p)</a:t>
            </a:r>
          </a:p>
          <a:p>
            <a:pPr marL="274320" lvl="1" indent="0">
              <a:buNone/>
            </a:pPr>
            <a:r>
              <a:rPr lang="en-US" dirty="0"/>
              <a:t>10:		</a:t>
            </a:r>
            <a:r>
              <a:rPr lang="en-US" dirty="0">
                <a:solidFill>
                  <a:srgbClr val="00B0F0"/>
                </a:solidFill>
              </a:rPr>
              <a:t>return</a:t>
            </a:r>
            <a:r>
              <a:rPr lang="en-US" dirty="0"/>
              <a:t> </a:t>
            </a:r>
            <a:r>
              <a:rPr lang="en-US" dirty="0" err="1"/>
              <a:t>inNode</a:t>
            </a:r>
            <a:r>
              <a:rPr lang="en-US" dirty="0"/>
              <a:t>{ 	Left = </a:t>
            </a:r>
            <a:r>
              <a:rPr lang="en-US" dirty="0" err="1">
                <a:solidFill>
                  <a:srgbClr val="FF0000"/>
                </a:solidFill>
              </a:rPr>
              <a:t>iTree</a:t>
            </a:r>
            <a:r>
              <a:rPr lang="en-US" dirty="0"/>
              <a:t>(</a:t>
            </a:r>
            <a:r>
              <a:rPr lang="en-US" dirty="0" err="1"/>
              <a:t>x_left</a:t>
            </a:r>
            <a:r>
              <a:rPr lang="en-US" dirty="0"/>
              <a:t>, e + 1, l),</a:t>
            </a:r>
          </a:p>
          <a:p>
            <a:pPr marL="274320" lvl="1" indent="0">
              <a:buNone/>
            </a:pPr>
            <a:r>
              <a:rPr lang="en-US" dirty="0"/>
              <a:t>11:				Right = </a:t>
            </a:r>
            <a:r>
              <a:rPr lang="en-US" dirty="0" err="1">
                <a:solidFill>
                  <a:srgbClr val="FF0000"/>
                </a:solidFill>
              </a:rPr>
              <a:t>iTree</a:t>
            </a:r>
            <a:r>
              <a:rPr lang="en-US" dirty="0"/>
              <a:t>(</a:t>
            </a:r>
            <a:r>
              <a:rPr lang="en-US" dirty="0" err="1"/>
              <a:t>x_Right</a:t>
            </a:r>
            <a:r>
              <a:rPr lang="en-US" dirty="0"/>
              <a:t>, e + 1, 1),</a:t>
            </a:r>
          </a:p>
          <a:p>
            <a:pPr marL="274320" lvl="1" indent="0">
              <a:buNone/>
            </a:pPr>
            <a:r>
              <a:rPr lang="en-US" dirty="0"/>
              <a:t>12:				</a:t>
            </a:r>
            <a:r>
              <a:rPr lang="en-US" dirty="0" err="1"/>
              <a:t>Split_Attribute</a:t>
            </a:r>
            <a:r>
              <a:rPr lang="en-US" dirty="0"/>
              <a:t> = q,</a:t>
            </a:r>
          </a:p>
          <a:p>
            <a:pPr marL="274320" lvl="1" indent="0">
              <a:buNone/>
            </a:pPr>
            <a:r>
              <a:rPr lang="en-US" dirty="0"/>
              <a:t>13:				</a:t>
            </a:r>
            <a:r>
              <a:rPr lang="en-US" dirty="0" err="1"/>
              <a:t>Split_Value</a:t>
            </a:r>
            <a:r>
              <a:rPr lang="en-US" dirty="0"/>
              <a:t> = p}</a:t>
            </a:r>
          </a:p>
          <a:p>
            <a:pPr marL="274320" lvl="1" indent="0">
              <a:buNone/>
            </a:pPr>
            <a:r>
              <a:rPr lang="en-US" dirty="0"/>
              <a:t>					 </a:t>
            </a:r>
          </a:p>
        </p:txBody>
      </p:sp>
    </p:spTree>
    <p:extLst>
      <p:ext uri="{BB962C8B-B14F-4D97-AF65-F5344CB8AC3E}">
        <p14:creationId xmlns:p14="http://schemas.microsoft.com/office/powerpoint/2010/main" val="3064382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F135-E233-49FB-8BB9-BFB90F754084}"/>
              </a:ext>
            </a:extLst>
          </p:cNvPr>
          <p:cNvSpPr>
            <a:spLocks noGrp="1"/>
          </p:cNvSpPr>
          <p:nvPr>
            <p:ph type="title"/>
          </p:nvPr>
        </p:nvSpPr>
        <p:spPr/>
        <p:txBody>
          <a:bodyPr/>
          <a:lstStyle/>
          <a:p>
            <a:r>
              <a:rPr lang="en-US" dirty="0"/>
              <a:t>Path Length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8BAF29-37A7-4536-B05F-596142A25883}"/>
                  </a:ext>
                </a:extLst>
              </p:cNvPr>
              <p:cNvSpPr>
                <a:spLocks noGrp="1"/>
              </p:cNvSpPr>
              <p:nvPr>
                <p:ph idx="1"/>
              </p:nvPr>
            </p:nvSpPr>
            <p:spPr/>
            <p:txBody>
              <a:bodyPr>
                <a:normAutofit fontScale="85000" lnSpcReduction="20000"/>
              </a:bodyPr>
              <a:lstStyle/>
              <a:p>
                <a:r>
                  <a:rPr lang="en-US" b="1" dirty="0"/>
                  <a:t>Path Length:</a:t>
                </a:r>
                <a:r>
                  <a:rPr lang="en-US" dirty="0"/>
                  <a:t> h(x) of a point x is measured by the number of edges x traverse in an </a:t>
                </a:r>
                <a:r>
                  <a:rPr lang="en-US" dirty="0" err="1"/>
                  <a:t>iTree</a:t>
                </a:r>
                <a:r>
                  <a:rPr lang="en-US" dirty="0"/>
                  <a:t> from the root node until a terminal node. </a:t>
                </a:r>
              </a:p>
              <a:p>
                <a:pPr lvl="1"/>
                <a:r>
                  <a:rPr lang="en-US" dirty="0"/>
                  <a:t>Red has a path length of 2</a:t>
                </a:r>
              </a:p>
              <a:p>
                <a:pPr lvl="1"/>
                <a:r>
                  <a:rPr lang="en-US" dirty="0"/>
                  <a:t>Blue has a path length of 4</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iTree are proper binary trees, thus the average path length of an unsuccessful search (or hitting a external node) is:</a:t>
                </a:r>
              </a:p>
              <a:p>
                <a:pPr marL="0" indent="0">
                  <a:buNone/>
                </a:pPr>
                <a:r>
                  <a:rPr lang="en-US" dirty="0"/>
                  <a:t>		 </a:t>
                </a:r>
                <a14:m>
                  <m:oMath xmlns:m="http://schemas.openxmlformats.org/officeDocument/2006/math">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&gt;2:   2</m:t>
                            </m:r>
                            <m:r>
                              <a:rPr lang="en-US" i="1">
                                <a:latin typeface="Cambria Math" panose="02040503050406030204" pitchFamily="18" charset="0"/>
                              </a:rPr>
                              <m:t>𝐿𝑛</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−1</m:t>
                                </m:r>
                              </m:e>
                            </m:d>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num>
                              <m:den>
                                <m:r>
                                  <a:rPr lang="en-US" i="1">
                                    <a:latin typeface="Cambria Math" panose="02040503050406030204" pitchFamily="18" charset="0"/>
                                  </a:rPr>
                                  <m:t>𝑛</m:t>
                                </m:r>
                              </m:den>
                            </m:f>
                            <m:r>
                              <a:rPr lang="en-US" i="1">
                                <a:latin typeface="Cambria Math" panose="02040503050406030204" pitchFamily="18" charset="0"/>
                              </a:rPr>
                              <m:t>+1.15443</m:t>
                            </m:r>
                          </m:e>
                          <m:e>
                            <m:r>
                              <a:rPr lang="en-US" b="0" i="1" smtClean="0">
                                <a:latin typeface="Cambria Math" panose="02040503050406030204" pitchFamily="18" charset="0"/>
                              </a:rPr>
                              <m:t>𝑛</m:t>
                            </m:r>
                            <m:r>
                              <a:rPr lang="en-US" b="0" i="1" smtClean="0">
                                <a:latin typeface="Cambria Math" panose="02040503050406030204" pitchFamily="18" charset="0"/>
                              </a:rPr>
                              <m:t>=2:  1</m:t>
                            </m:r>
                          </m:e>
                          <m:e>
                            <m:r>
                              <a:rPr lang="en-US" b="0" i="1" smtClean="0">
                                <a:latin typeface="Cambria Math" panose="02040503050406030204" pitchFamily="18" charset="0"/>
                              </a:rPr>
                              <m:t>𝑛</m:t>
                            </m:r>
                            <m:r>
                              <a:rPr lang="en-US" b="0" i="1" smtClean="0">
                                <a:latin typeface="Cambria Math" panose="02040503050406030204" pitchFamily="18" charset="0"/>
                              </a:rPr>
                              <m:t>&lt;2:  0</m:t>
                            </m:r>
                          </m:e>
                        </m:eqArr>
                      </m:e>
                    </m:d>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E28BAF29-37A7-4536-B05F-596142A25883}"/>
                  </a:ext>
                </a:extLst>
              </p:cNvPr>
              <p:cNvSpPr>
                <a:spLocks noGrp="1" noRot="1" noChangeAspect="1" noMove="1" noResize="1" noEditPoints="1" noAdjustHandles="1" noChangeArrowheads="1" noChangeShapeType="1" noTextEdit="1"/>
              </p:cNvSpPr>
              <p:nvPr>
                <p:ph idx="1"/>
              </p:nvPr>
            </p:nvSpPr>
            <p:spPr>
              <a:blipFill>
                <a:blip r:embed="rId4"/>
                <a:stretch>
                  <a:fillRect t="-15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95ED920-E236-4A58-A832-15606110E144}"/>
              </a:ext>
            </a:extLst>
          </p:cNvPr>
          <p:cNvPicPr>
            <a:picLocks noChangeAspect="1"/>
          </p:cNvPicPr>
          <p:nvPr/>
        </p:nvPicPr>
        <p:blipFill>
          <a:blip r:embed="rId5"/>
          <a:stretch>
            <a:fillRect/>
          </a:stretch>
        </p:blipFill>
        <p:spPr>
          <a:xfrm>
            <a:off x="5376285" y="2309091"/>
            <a:ext cx="3917654" cy="2391295"/>
          </a:xfrm>
          <a:prstGeom prst="rect">
            <a:avLst/>
          </a:prstGeom>
        </p:spPr>
      </p:pic>
    </p:spTree>
    <p:extLst>
      <p:ext uri="{BB962C8B-B14F-4D97-AF65-F5344CB8AC3E}">
        <p14:creationId xmlns:p14="http://schemas.microsoft.com/office/powerpoint/2010/main" val="3229907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9651-6F6C-4638-873F-207E5371E2B4}"/>
              </a:ext>
            </a:extLst>
          </p:cNvPr>
          <p:cNvSpPr>
            <a:spLocks noGrp="1"/>
          </p:cNvSpPr>
          <p:nvPr>
            <p:ph type="title"/>
          </p:nvPr>
        </p:nvSpPr>
        <p:spPr/>
        <p:txBody>
          <a:bodyPr/>
          <a:lstStyle/>
          <a:p>
            <a:r>
              <a:rPr lang="en-US" dirty="0" err="1"/>
              <a:t>PathLength</a:t>
            </a:r>
            <a:r>
              <a:rPr lang="en-US" dirty="0"/>
              <a:t> pseudo code</a:t>
            </a:r>
          </a:p>
        </p:txBody>
      </p:sp>
      <p:sp>
        <p:nvSpPr>
          <p:cNvPr id="3" name="Content Placeholder 2">
            <a:extLst>
              <a:ext uri="{FF2B5EF4-FFF2-40B4-BE49-F238E27FC236}">
                <a16:creationId xmlns:a16="http://schemas.microsoft.com/office/drawing/2014/main" id="{4E09B211-FC21-46E9-A53B-1E9F9CEABA4C}"/>
              </a:ext>
            </a:extLst>
          </p:cNvPr>
          <p:cNvSpPr>
            <a:spLocks noGrp="1"/>
          </p:cNvSpPr>
          <p:nvPr>
            <p:ph idx="1"/>
          </p:nvPr>
        </p:nvSpPr>
        <p:spPr/>
        <p:txBody>
          <a:bodyPr>
            <a:normAutofit/>
          </a:bodyPr>
          <a:lstStyle/>
          <a:p>
            <a:pPr marL="274320" lvl="1" indent="0">
              <a:buNone/>
            </a:pPr>
            <a:r>
              <a:rPr lang="en-US" dirty="0">
                <a:solidFill>
                  <a:schemeClr val="tx1"/>
                </a:solidFill>
              </a:rPr>
              <a:t>1:  </a:t>
            </a:r>
            <a:r>
              <a:rPr lang="en-US" dirty="0">
                <a:solidFill>
                  <a:srgbClr val="00B0F0"/>
                </a:solidFill>
              </a:rPr>
              <a:t>def</a:t>
            </a:r>
            <a:r>
              <a:rPr lang="en-US" dirty="0"/>
              <a:t> </a:t>
            </a:r>
            <a:r>
              <a:rPr lang="en-US" dirty="0" err="1">
                <a:solidFill>
                  <a:srgbClr val="FF0000"/>
                </a:solidFill>
              </a:rPr>
              <a:t>PathLength</a:t>
            </a:r>
            <a:r>
              <a:rPr lang="en-US" dirty="0"/>
              <a:t>(x, T, </a:t>
            </a:r>
            <a:r>
              <a:rPr lang="en-US" dirty="0" err="1"/>
              <a:t>pl</a:t>
            </a:r>
            <a:r>
              <a:rPr lang="en-US" dirty="0"/>
              <a:t>):</a:t>
            </a:r>
          </a:p>
          <a:p>
            <a:pPr marL="274320" lvl="1" indent="0">
              <a:buNone/>
            </a:pPr>
            <a:r>
              <a:rPr lang="en-US" dirty="0"/>
              <a:t>2: 	</a:t>
            </a:r>
            <a:r>
              <a:rPr lang="en-US" dirty="0">
                <a:solidFill>
                  <a:srgbClr val="92D050"/>
                </a:solidFill>
              </a:rPr>
              <a:t>""" x = a data point, T – an </a:t>
            </a:r>
            <a:r>
              <a:rPr lang="en-US" dirty="0" err="1">
                <a:solidFill>
                  <a:srgbClr val="92D050"/>
                </a:solidFill>
              </a:rPr>
              <a:t>iTree</a:t>
            </a:r>
            <a:r>
              <a:rPr lang="en-US" dirty="0">
                <a:solidFill>
                  <a:srgbClr val="92D050"/>
                </a:solidFill>
              </a:rPr>
              <a:t>, </a:t>
            </a:r>
            <a:r>
              <a:rPr lang="en-US" dirty="0" err="1">
                <a:solidFill>
                  <a:srgbClr val="92D050"/>
                </a:solidFill>
              </a:rPr>
              <a:t>pl</a:t>
            </a:r>
            <a:r>
              <a:rPr lang="en-US" dirty="0">
                <a:solidFill>
                  <a:srgbClr val="92D050"/>
                </a:solidFill>
              </a:rPr>
              <a:t> - current path length"""</a:t>
            </a:r>
          </a:p>
          <a:p>
            <a:pPr marL="274320" lvl="1" indent="0">
              <a:buNone/>
            </a:pPr>
            <a:r>
              <a:rPr lang="en-US" dirty="0"/>
              <a:t>3: 	</a:t>
            </a:r>
            <a:r>
              <a:rPr lang="en-US" dirty="0">
                <a:solidFill>
                  <a:srgbClr val="00B0F0"/>
                </a:solidFill>
              </a:rPr>
              <a:t>if</a:t>
            </a:r>
            <a:r>
              <a:rPr lang="en-US" dirty="0"/>
              <a:t> </a:t>
            </a:r>
            <a:r>
              <a:rPr lang="en-US" dirty="0" err="1"/>
              <a:t>T.node</a:t>
            </a:r>
            <a:r>
              <a:rPr lang="en-US" dirty="0"/>
              <a:t> is external node:</a:t>
            </a:r>
          </a:p>
          <a:p>
            <a:pPr marL="274320" lvl="1" indent="0">
              <a:buNone/>
            </a:pPr>
            <a:r>
              <a:rPr lang="en-US" dirty="0"/>
              <a:t>4: 		</a:t>
            </a:r>
            <a:r>
              <a:rPr lang="en-US" dirty="0">
                <a:solidFill>
                  <a:srgbClr val="00B0F0"/>
                </a:solidFill>
              </a:rPr>
              <a:t>return</a:t>
            </a:r>
            <a:r>
              <a:rPr lang="en-US" dirty="0"/>
              <a:t> </a:t>
            </a:r>
            <a:r>
              <a:rPr lang="en-US" dirty="0" err="1"/>
              <a:t>pl</a:t>
            </a:r>
            <a:r>
              <a:rPr lang="en-US" dirty="0"/>
              <a:t> + c(</a:t>
            </a:r>
            <a:r>
              <a:rPr lang="en-US" dirty="0" err="1"/>
              <a:t>T.node.Size</a:t>
            </a:r>
            <a:r>
              <a:rPr lang="en-US" dirty="0"/>
              <a:t>) </a:t>
            </a:r>
            <a:r>
              <a:rPr lang="en-US" dirty="0">
                <a:solidFill>
                  <a:srgbClr val="7030A0"/>
                </a:solidFill>
              </a:rPr>
              <a:t># Defined previously</a:t>
            </a:r>
          </a:p>
          <a:p>
            <a:pPr marL="274320" lvl="1" indent="0">
              <a:buNone/>
            </a:pPr>
            <a:r>
              <a:rPr lang="en-US" dirty="0"/>
              <a:t>5: 	</a:t>
            </a:r>
            <a:r>
              <a:rPr lang="en-US" dirty="0">
                <a:solidFill>
                  <a:schemeClr val="tx1"/>
                </a:solidFill>
              </a:rPr>
              <a:t>a = </a:t>
            </a:r>
            <a:r>
              <a:rPr lang="en-US" dirty="0" err="1">
                <a:solidFill>
                  <a:schemeClr val="tx1"/>
                </a:solidFill>
              </a:rPr>
              <a:t>T.node.Split_Attribute</a:t>
            </a:r>
            <a:endParaRPr lang="en-US" dirty="0">
              <a:solidFill>
                <a:schemeClr val="tx1"/>
              </a:solidFill>
            </a:endParaRPr>
          </a:p>
          <a:p>
            <a:pPr marL="274320" lvl="1" indent="0">
              <a:buNone/>
            </a:pPr>
            <a:r>
              <a:rPr lang="en-US" dirty="0"/>
              <a:t>6: 	</a:t>
            </a:r>
            <a:r>
              <a:rPr lang="en-US" dirty="0">
                <a:solidFill>
                  <a:srgbClr val="00B0F0"/>
                </a:solidFill>
              </a:rPr>
              <a:t>if</a:t>
            </a:r>
            <a:r>
              <a:rPr lang="en-US" dirty="0"/>
              <a:t> x[a] &lt; </a:t>
            </a:r>
            <a:r>
              <a:rPr lang="en-US" dirty="0" err="1"/>
              <a:t>T.node.Split_Value</a:t>
            </a:r>
            <a:r>
              <a:rPr lang="en-US" dirty="0"/>
              <a:t>:	</a:t>
            </a:r>
          </a:p>
          <a:p>
            <a:pPr marL="274320" lvl="1" indent="0">
              <a:buNone/>
            </a:pPr>
            <a:r>
              <a:rPr lang="en-US" dirty="0"/>
              <a:t>7: 		</a:t>
            </a:r>
            <a:r>
              <a:rPr lang="en-US" dirty="0">
                <a:solidFill>
                  <a:srgbClr val="00B0F0"/>
                </a:solidFill>
              </a:rPr>
              <a:t>return</a:t>
            </a:r>
            <a:r>
              <a:rPr lang="en-US" dirty="0"/>
              <a:t> </a:t>
            </a:r>
            <a:r>
              <a:rPr lang="en-US" dirty="0" err="1">
                <a:solidFill>
                  <a:srgbClr val="FF0000"/>
                </a:solidFill>
              </a:rPr>
              <a:t>PathLength</a:t>
            </a:r>
            <a:r>
              <a:rPr lang="en-US" dirty="0"/>
              <a:t>(x, </a:t>
            </a:r>
            <a:r>
              <a:rPr lang="en-US" dirty="0" err="1"/>
              <a:t>T.node.Left</a:t>
            </a:r>
            <a:r>
              <a:rPr lang="en-US" dirty="0"/>
              <a:t>, </a:t>
            </a:r>
            <a:r>
              <a:rPr lang="en-US" dirty="0" err="1"/>
              <a:t>pl</a:t>
            </a:r>
            <a:r>
              <a:rPr lang="en-US" dirty="0"/>
              <a:t> + 1)</a:t>
            </a:r>
          </a:p>
          <a:p>
            <a:pPr marL="274320" lvl="1" indent="0">
              <a:buNone/>
            </a:pPr>
            <a:r>
              <a:rPr lang="en-US" dirty="0"/>
              <a:t>8: 	</a:t>
            </a:r>
            <a:r>
              <a:rPr lang="en-US" dirty="0">
                <a:solidFill>
                  <a:srgbClr val="00B0F0"/>
                </a:solidFill>
              </a:rPr>
              <a:t>else:</a:t>
            </a:r>
          </a:p>
          <a:p>
            <a:pPr marL="274320" lvl="1" indent="0">
              <a:buNone/>
            </a:pPr>
            <a:r>
              <a:rPr lang="en-US" dirty="0"/>
              <a:t>9:		</a:t>
            </a:r>
            <a:r>
              <a:rPr lang="en-US" dirty="0">
                <a:solidFill>
                  <a:srgbClr val="00B0F0"/>
                </a:solidFill>
              </a:rPr>
              <a:t>return</a:t>
            </a:r>
            <a:r>
              <a:rPr lang="en-US" dirty="0"/>
              <a:t> </a:t>
            </a:r>
            <a:r>
              <a:rPr lang="en-US" dirty="0" err="1">
                <a:solidFill>
                  <a:srgbClr val="FF0000"/>
                </a:solidFill>
              </a:rPr>
              <a:t>PathLength</a:t>
            </a:r>
            <a:r>
              <a:rPr lang="en-US" dirty="0"/>
              <a:t>(x, </a:t>
            </a:r>
            <a:r>
              <a:rPr lang="en-US" dirty="0" err="1"/>
              <a:t>T.node.Left</a:t>
            </a:r>
            <a:r>
              <a:rPr lang="en-US" dirty="0"/>
              <a:t>, </a:t>
            </a:r>
            <a:r>
              <a:rPr lang="en-US" dirty="0" err="1"/>
              <a:t>pl</a:t>
            </a:r>
            <a:r>
              <a:rPr lang="en-US" dirty="0"/>
              <a:t> + 1)</a:t>
            </a:r>
          </a:p>
          <a:p>
            <a:pPr marL="274320" lvl="1" indent="0">
              <a:buNone/>
            </a:pPr>
            <a:r>
              <a:rPr lang="en-US" dirty="0"/>
              <a:t>					 </a:t>
            </a:r>
          </a:p>
          <a:p>
            <a:endParaRPr lang="en-US" dirty="0"/>
          </a:p>
        </p:txBody>
      </p:sp>
    </p:spTree>
    <p:extLst>
      <p:ext uri="{BB962C8B-B14F-4D97-AF65-F5344CB8AC3E}">
        <p14:creationId xmlns:p14="http://schemas.microsoft.com/office/powerpoint/2010/main" val="63482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EC5D-081E-4165-9BF3-4674704ED1F0}"/>
              </a:ext>
            </a:extLst>
          </p:cNvPr>
          <p:cNvSpPr>
            <a:spLocks noGrp="1"/>
          </p:cNvSpPr>
          <p:nvPr>
            <p:ph type="title"/>
          </p:nvPr>
        </p:nvSpPr>
        <p:spPr/>
        <p:txBody>
          <a:bodyPr/>
          <a:lstStyle/>
          <a:p>
            <a:r>
              <a:rPr lang="en-US" dirty="0"/>
              <a:t>Publication Details</a:t>
            </a:r>
          </a:p>
        </p:txBody>
      </p:sp>
      <p:sp>
        <p:nvSpPr>
          <p:cNvPr id="3" name="Content Placeholder 2">
            <a:extLst>
              <a:ext uri="{FF2B5EF4-FFF2-40B4-BE49-F238E27FC236}">
                <a16:creationId xmlns:a16="http://schemas.microsoft.com/office/drawing/2014/main" id="{5DDABD5B-3297-4D85-9A38-387C2177EC60}"/>
              </a:ext>
            </a:extLst>
          </p:cNvPr>
          <p:cNvSpPr>
            <a:spLocks noGrp="1"/>
          </p:cNvSpPr>
          <p:nvPr>
            <p:ph idx="1"/>
          </p:nvPr>
        </p:nvSpPr>
        <p:spPr/>
        <p:txBody>
          <a:bodyPr>
            <a:normAutofit/>
          </a:bodyPr>
          <a:lstStyle/>
          <a:p>
            <a:pPr>
              <a:buFontTx/>
              <a:buChar char="-"/>
            </a:pPr>
            <a:r>
              <a:rPr lang="en-US" dirty="0"/>
              <a:t>Paper Title: Isolation Forest</a:t>
            </a:r>
          </a:p>
          <a:p>
            <a:pPr>
              <a:buFontTx/>
              <a:buChar char="-"/>
            </a:pPr>
            <a:r>
              <a:rPr lang="en-US" dirty="0"/>
              <a:t>Authors:</a:t>
            </a:r>
          </a:p>
          <a:p>
            <a:pPr marL="685800" lvl="1">
              <a:buFontTx/>
              <a:buChar char="-"/>
            </a:pPr>
            <a:r>
              <a:rPr lang="en-US" dirty="0"/>
              <a:t>Fei Liu (Gippsland School of Information Technology, Australia)</a:t>
            </a:r>
          </a:p>
          <a:p>
            <a:pPr marL="685800" lvl="1">
              <a:buFontTx/>
              <a:buChar char="-"/>
            </a:pPr>
            <a:r>
              <a:rPr lang="en-US" dirty="0"/>
              <a:t>Kai Ting (Gippsland School of Information Technology, Australia)</a:t>
            </a:r>
          </a:p>
          <a:p>
            <a:pPr marL="685800" lvl="1">
              <a:buFontTx/>
              <a:buChar char="-"/>
            </a:pPr>
            <a:r>
              <a:rPr lang="en-US" dirty="0" err="1"/>
              <a:t>Zhi</a:t>
            </a:r>
            <a:r>
              <a:rPr lang="en-US" dirty="0"/>
              <a:t>-Hua Zhou (National Key Laboratory for Novel Software Technology, China)</a:t>
            </a:r>
          </a:p>
          <a:p>
            <a:pPr>
              <a:buFontTx/>
              <a:buChar char="-"/>
            </a:pPr>
            <a:r>
              <a:rPr lang="en-US" dirty="0"/>
              <a:t>Published in the </a:t>
            </a:r>
            <a:r>
              <a:rPr lang="en-US" i="1" dirty="0"/>
              <a:t>Proceedings of the 8th IEEE International Conference on Data Mining</a:t>
            </a:r>
            <a:r>
              <a:rPr lang="en-US" dirty="0"/>
              <a:t>, pages 413–422, Pisa, Italy, 2008</a:t>
            </a:r>
            <a:br>
              <a:rPr lang="en-US" dirty="0"/>
            </a:br>
            <a:endParaRPr lang="en-US" dirty="0"/>
          </a:p>
        </p:txBody>
      </p:sp>
    </p:spTree>
    <p:extLst>
      <p:ext uri="{BB962C8B-B14F-4D97-AF65-F5344CB8AC3E}">
        <p14:creationId xmlns:p14="http://schemas.microsoft.com/office/powerpoint/2010/main" val="3139387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3BCB-171B-42BE-BCE9-CA2A827AA909}"/>
              </a:ext>
            </a:extLst>
          </p:cNvPr>
          <p:cNvSpPr>
            <a:spLocks noGrp="1"/>
          </p:cNvSpPr>
          <p:nvPr>
            <p:ph type="title"/>
          </p:nvPr>
        </p:nvSpPr>
        <p:spPr/>
        <p:txBody>
          <a:bodyPr/>
          <a:lstStyle/>
          <a:p>
            <a:r>
              <a:rPr lang="en-US" dirty="0"/>
              <a:t>An </a:t>
            </a:r>
            <a:r>
              <a:rPr lang="en-US" dirty="0" err="1"/>
              <a:t>iTree</a:t>
            </a:r>
            <a:r>
              <a:rPr lang="en-US" dirty="0"/>
              <a:t> is not reliable…</a:t>
            </a:r>
          </a:p>
        </p:txBody>
      </p:sp>
      <p:sp>
        <p:nvSpPr>
          <p:cNvPr id="3" name="Content Placeholder 2">
            <a:extLst>
              <a:ext uri="{FF2B5EF4-FFF2-40B4-BE49-F238E27FC236}">
                <a16:creationId xmlns:a16="http://schemas.microsoft.com/office/drawing/2014/main" id="{41914934-8385-4307-970F-7C85216C2A59}"/>
              </a:ext>
            </a:extLst>
          </p:cNvPr>
          <p:cNvSpPr>
            <a:spLocks noGrp="1"/>
          </p:cNvSpPr>
          <p:nvPr>
            <p:ph idx="1"/>
          </p:nvPr>
        </p:nvSpPr>
        <p:spPr/>
        <p:txBody>
          <a:bodyPr/>
          <a:lstStyle/>
          <a:p>
            <a:r>
              <a:rPr lang="en-US" dirty="0"/>
              <a:t>You’ll get a different result every time you built an </a:t>
            </a:r>
            <a:r>
              <a:rPr lang="en-US" dirty="0" err="1"/>
              <a:t>iTree</a:t>
            </a:r>
            <a:r>
              <a:rPr lang="en-US" dirty="0"/>
              <a:t> due to the random nature of the </a:t>
            </a:r>
            <a:r>
              <a:rPr lang="en-US" dirty="0" err="1"/>
              <a:t>iTree</a:t>
            </a:r>
            <a:r>
              <a:rPr lang="en-US" dirty="0"/>
              <a:t> building process.</a:t>
            </a:r>
          </a:p>
          <a:p>
            <a:r>
              <a:rPr lang="en-US" dirty="0"/>
              <a:t>Each tree has a chance of correctly isolating a point, but we don’t if it will or ever.</a:t>
            </a:r>
          </a:p>
        </p:txBody>
      </p:sp>
      <p:pic>
        <p:nvPicPr>
          <p:cNvPr id="4" name="Picture 3">
            <a:extLst>
              <a:ext uri="{FF2B5EF4-FFF2-40B4-BE49-F238E27FC236}">
                <a16:creationId xmlns:a16="http://schemas.microsoft.com/office/drawing/2014/main" id="{562D59B4-459C-40C7-9B13-F65036B18760}"/>
              </a:ext>
            </a:extLst>
          </p:cNvPr>
          <p:cNvPicPr>
            <a:picLocks noChangeAspect="1"/>
          </p:cNvPicPr>
          <p:nvPr/>
        </p:nvPicPr>
        <p:blipFill>
          <a:blip r:embed="rId2"/>
          <a:stretch>
            <a:fillRect/>
          </a:stretch>
        </p:blipFill>
        <p:spPr>
          <a:xfrm>
            <a:off x="2045283" y="3293837"/>
            <a:ext cx="7028538" cy="3394156"/>
          </a:xfrm>
          <a:prstGeom prst="rect">
            <a:avLst/>
          </a:prstGeom>
        </p:spPr>
      </p:pic>
    </p:spTree>
    <p:extLst>
      <p:ext uri="{BB962C8B-B14F-4D97-AF65-F5344CB8AC3E}">
        <p14:creationId xmlns:p14="http://schemas.microsoft.com/office/powerpoint/2010/main" val="356244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9BDF-C898-4004-8B01-E520B6BABDE8}"/>
              </a:ext>
            </a:extLst>
          </p:cNvPr>
          <p:cNvSpPr>
            <a:spLocks noGrp="1"/>
          </p:cNvSpPr>
          <p:nvPr>
            <p:ph type="title"/>
          </p:nvPr>
        </p:nvSpPr>
        <p:spPr/>
        <p:txBody>
          <a:bodyPr/>
          <a:lstStyle/>
          <a:p>
            <a:r>
              <a:rPr lang="en-US" dirty="0"/>
              <a:t>…but an </a:t>
            </a:r>
            <a:r>
              <a:rPr lang="en-US" dirty="0" err="1"/>
              <a:t>iForest</a:t>
            </a:r>
            <a:r>
              <a:rPr lang="en-US" dirty="0"/>
              <a:t> is!</a:t>
            </a:r>
          </a:p>
        </p:txBody>
      </p:sp>
      <p:sp>
        <p:nvSpPr>
          <p:cNvPr id="3" name="Content Placeholder 2">
            <a:extLst>
              <a:ext uri="{FF2B5EF4-FFF2-40B4-BE49-F238E27FC236}">
                <a16:creationId xmlns:a16="http://schemas.microsoft.com/office/drawing/2014/main" id="{03DC3047-B456-4E47-B5DF-BFB68DB77383}"/>
              </a:ext>
            </a:extLst>
          </p:cNvPr>
          <p:cNvSpPr>
            <a:spLocks noGrp="1"/>
          </p:cNvSpPr>
          <p:nvPr>
            <p:ph idx="1"/>
          </p:nvPr>
        </p:nvSpPr>
        <p:spPr>
          <a:xfrm>
            <a:off x="1261871" y="1828799"/>
            <a:ext cx="9544673" cy="4913745"/>
          </a:xfrm>
        </p:spPr>
        <p:txBody>
          <a:bodyPr>
            <a:normAutofit/>
          </a:bodyPr>
          <a:lstStyle/>
          <a:p>
            <a:r>
              <a:rPr lang="en-US" dirty="0"/>
              <a:t>A forest of </a:t>
            </a:r>
            <a:r>
              <a:rPr lang="en-US" dirty="0" err="1"/>
              <a:t>iTree’s</a:t>
            </a:r>
            <a:r>
              <a:rPr lang="en-US" dirty="0"/>
              <a:t> aggregated together provide a reliable average Path Length</a:t>
            </a:r>
          </a:p>
          <a:p>
            <a:pPr lvl="1"/>
            <a:r>
              <a:rPr lang="en-US" dirty="0"/>
              <a:t>Think of the law of large numbers – as we get more </a:t>
            </a:r>
            <a:r>
              <a:rPr lang="en-US" dirty="0" err="1"/>
              <a:t>iTree’s</a:t>
            </a:r>
            <a:r>
              <a:rPr lang="en-US" dirty="0"/>
              <a:t>, the average Path Length should approach the true Path Length.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274320" lvl="1" indent="0">
              <a:buNone/>
            </a:pPr>
            <a:endParaRPr lang="en-US" dirty="0"/>
          </a:p>
          <a:p>
            <a:r>
              <a:rPr lang="en-US" b="1" dirty="0" err="1"/>
              <a:t>iForest</a:t>
            </a:r>
            <a:r>
              <a:rPr lang="en-US" b="1" dirty="0"/>
              <a:t>:</a:t>
            </a:r>
            <a:r>
              <a:rPr lang="en-US" dirty="0"/>
              <a:t> a collection of </a:t>
            </a:r>
            <a:r>
              <a:rPr lang="en-US" dirty="0" err="1"/>
              <a:t>iTree’s</a:t>
            </a:r>
            <a:r>
              <a:rPr lang="en-US" dirty="0"/>
              <a:t> that are all built on random samples of the data.</a:t>
            </a:r>
          </a:p>
          <a:p>
            <a:r>
              <a:rPr lang="en-US" dirty="0" err="1"/>
              <a:t>iForest</a:t>
            </a:r>
            <a:r>
              <a:rPr lang="en-US" dirty="0"/>
              <a:t> are first built, then each point of data is ran through the </a:t>
            </a:r>
            <a:r>
              <a:rPr lang="en-US" dirty="0" err="1"/>
              <a:t>iForest</a:t>
            </a:r>
            <a:r>
              <a:rPr lang="en-US" dirty="0"/>
              <a:t> to get an anomaly score, which is an adjusted average path length</a:t>
            </a:r>
          </a:p>
        </p:txBody>
      </p:sp>
      <p:pic>
        <p:nvPicPr>
          <p:cNvPr id="4" name="Picture 3">
            <a:extLst>
              <a:ext uri="{FF2B5EF4-FFF2-40B4-BE49-F238E27FC236}">
                <a16:creationId xmlns:a16="http://schemas.microsoft.com/office/drawing/2014/main" id="{AFC24459-B5B8-47D3-B3E5-750345A097F0}"/>
              </a:ext>
            </a:extLst>
          </p:cNvPr>
          <p:cNvPicPr>
            <a:picLocks noChangeAspect="1"/>
          </p:cNvPicPr>
          <p:nvPr/>
        </p:nvPicPr>
        <p:blipFill>
          <a:blip r:embed="rId2"/>
          <a:stretch>
            <a:fillRect/>
          </a:stretch>
        </p:blipFill>
        <p:spPr>
          <a:xfrm>
            <a:off x="4600936" y="2672614"/>
            <a:ext cx="2990128" cy="2772800"/>
          </a:xfrm>
          <a:prstGeom prst="rect">
            <a:avLst/>
          </a:prstGeom>
        </p:spPr>
      </p:pic>
    </p:spTree>
    <p:extLst>
      <p:ext uri="{BB962C8B-B14F-4D97-AF65-F5344CB8AC3E}">
        <p14:creationId xmlns:p14="http://schemas.microsoft.com/office/powerpoint/2010/main" val="3532804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C69C-5423-4361-8C57-58FE021BB0AF}"/>
              </a:ext>
            </a:extLst>
          </p:cNvPr>
          <p:cNvSpPr>
            <a:spLocks noGrp="1"/>
          </p:cNvSpPr>
          <p:nvPr>
            <p:ph type="title"/>
          </p:nvPr>
        </p:nvSpPr>
        <p:spPr/>
        <p:txBody>
          <a:bodyPr/>
          <a:lstStyle/>
          <a:p>
            <a:r>
              <a:rPr lang="en-US" dirty="0" err="1"/>
              <a:t>iForest</a:t>
            </a:r>
            <a:r>
              <a:rPr lang="en-US" dirty="0"/>
              <a:t> pseudo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9EFF3C-4E67-4FED-A1E0-6450DB5F4366}"/>
                  </a:ext>
                </a:extLst>
              </p:cNvPr>
              <p:cNvSpPr>
                <a:spLocks noGrp="1"/>
              </p:cNvSpPr>
              <p:nvPr>
                <p:ph idx="1"/>
              </p:nvPr>
            </p:nvSpPr>
            <p:spPr/>
            <p:txBody>
              <a:bodyPr>
                <a:normAutofit/>
              </a:bodyPr>
              <a:lstStyle/>
              <a:p>
                <a:pPr marL="274320" lvl="1" indent="0">
                  <a:buNone/>
                </a:pPr>
                <a:r>
                  <a:rPr lang="en-US" dirty="0">
                    <a:solidFill>
                      <a:schemeClr val="tx1"/>
                    </a:solidFill>
                  </a:rPr>
                  <a:t>1:  </a:t>
                </a:r>
                <a:r>
                  <a:rPr lang="en-US" dirty="0">
                    <a:solidFill>
                      <a:srgbClr val="00B0F0"/>
                    </a:solidFill>
                  </a:rPr>
                  <a:t>def</a:t>
                </a:r>
                <a:r>
                  <a:rPr lang="en-US" dirty="0"/>
                  <a:t> </a:t>
                </a:r>
                <a:r>
                  <a:rPr lang="en-US" dirty="0" err="1">
                    <a:solidFill>
                      <a:srgbClr val="FF0000"/>
                    </a:solidFill>
                  </a:rPr>
                  <a:t>iForest</a:t>
                </a:r>
                <a:r>
                  <a:rPr lang="en-US" dirty="0"/>
                  <a:t>(X, t, </a:t>
                </a:r>
                <a14:m>
                  <m:oMath xmlns:m="http://schemas.openxmlformats.org/officeDocument/2006/math">
                    <m:r>
                      <a:rPr lang="en-US" i="1">
                        <a:latin typeface="Cambria Math" panose="02040503050406030204" pitchFamily="18" charset="0"/>
                      </a:rPr>
                      <m:t>𝜑</m:t>
                    </m:r>
                  </m:oMath>
                </a14:m>
                <a:r>
                  <a:rPr lang="en-US" dirty="0"/>
                  <a:t>):</a:t>
                </a:r>
              </a:p>
              <a:p>
                <a:pPr marL="274320" lvl="1" indent="0">
                  <a:buNone/>
                </a:pPr>
                <a:r>
                  <a:rPr lang="en-US" dirty="0"/>
                  <a:t>2: 	</a:t>
                </a:r>
                <a:r>
                  <a:rPr lang="en-US" dirty="0">
                    <a:solidFill>
                      <a:srgbClr val="92D050"/>
                    </a:solidFill>
                  </a:rPr>
                  <a:t>""" X = input data set, t – number of trees, </a:t>
                </a:r>
                <a14:m>
                  <m:oMath xmlns:m="http://schemas.openxmlformats.org/officeDocument/2006/math">
                    <m:r>
                      <a:rPr lang="en-US" i="1" smtClean="0">
                        <a:solidFill>
                          <a:srgbClr val="92D050"/>
                        </a:solidFill>
                        <a:latin typeface="Cambria Math" panose="02040503050406030204" pitchFamily="18" charset="0"/>
                      </a:rPr>
                      <m:t>𝜑</m:t>
                    </m:r>
                    <m:r>
                      <a:rPr lang="en-US" i="1" smtClean="0">
                        <a:solidFill>
                          <a:srgbClr val="92D050"/>
                        </a:solidFill>
                        <a:latin typeface="Cambria Math" panose="02040503050406030204" pitchFamily="18" charset="0"/>
                      </a:rPr>
                      <m:t> </m:t>
                    </m:r>
                  </m:oMath>
                </a14:m>
                <a:r>
                  <a:rPr lang="en-US" dirty="0">
                    <a:solidFill>
                      <a:srgbClr val="92D050"/>
                    </a:solidFill>
                  </a:rPr>
                  <a:t>– subsample size</a:t>
                </a:r>
                <a:r>
                  <a:rPr lang="en-US" dirty="0"/>
                  <a:t>""“</a:t>
                </a:r>
              </a:p>
              <a:p>
                <a:pPr marL="274320" lvl="1" indent="0">
                  <a:buNone/>
                </a:pPr>
                <a:r>
                  <a:rPr lang="en-US" dirty="0"/>
                  <a:t>3: 	</a:t>
                </a:r>
                <a:r>
                  <a:rPr lang="en-US" dirty="0">
                    <a:solidFill>
                      <a:schemeClr val="tx1"/>
                    </a:solidFill>
                  </a:rPr>
                  <a:t>l = </a:t>
                </a:r>
                <a:r>
                  <a:rPr lang="en-US" dirty="0">
                    <a:solidFill>
                      <a:srgbClr val="FF0000"/>
                    </a:solidFill>
                  </a:rPr>
                  <a:t>ceiling(ln(</a:t>
                </a:r>
                <a14:m>
                  <m:oMath xmlns:m="http://schemas.openxmlformats.org/officeDocument/2006/math">
                    <m:r>
                      <a:rPr lang="en-US" i="1">
                        <a:latin typeface="Cambria Math" panose="02040503050406030204" pitchFamily="18" charset="0"/>
                      </a:rPr>
                      <m:t>𝜑</m:t>
                    </m:r>
                  </m:oMath>
                </a14:m>
                <a:r>
                  <a:rPr lang="en-US" dirty="0">
                    <a:solidFill>
                      <a:srgbClr val="FF0000"/>
                    </a:solidFill>
                  </a:rPr>
                  <a:t>))</a:t>
                </a:r>
              </a:p>
              <a:p>
                <a:pPr marL="274320" lvl="1" indent="0">
                  <a:buNone/>
                </a:pPr>
                <a:r>
                  <a:rPr lang="en-US" dirty="0">
                    <a:solidFill>
                      <a:schemeClr val="tx1"/>
                    </a:solidFill>
                  </a:rPr>
                  <a:t>4:</a:t>
                </a:r>
                <a:r>
                  <a:rPr lang="en-US" dirty="0">
                    <a:solidFill>
                      <a:srgbClr val="FF0000"/>
                    </a:solidFill>
                  </a:rPr>
                  <a:t>	</a:t>
                </a:r>
                <a:r>
                  <a:rPr lang="en-US" dirty="0">
                    <a:solidFill>
                      <a:schemeClr val="tx1"/>
                    </a:solidFill>
                  </a:rPr>
                  <a:t>Forest = [ ]</a:t>
                </a:r>
              </a:p>
              <a:p>
                <a:pPr marL="274320" lvl="1" indent="0">
                  <a:buNone/>
                </a:pPr>
                <a:r>
                  <a:rPr lang="en-US" dirty="0"/>
                  <a:t>5: 	</a:t>
                </a:r>
                <a:r>
                  <a:rPr lang="en-US" dirty="0">
                    <a:solidFill>
                      <a:srgbClr val="00B0F0"/>
                    </a:solidFill>
                  </a:rPr>
                  <a:t>for </a:t>
                </a:r>
                <a:r>
                  <a:rPr lang="en-US" dirty="0" err="1"/>
                  <a:t>i</a:t>
                </a:r>
                <a:r>
                  <a:rPr lang="en-US" dirty="0"/>
                  <a:t> = 1 </a:t>
                </a:r>
                <a:r>
                  <a:rPr lang="en-US" dirty="0">
                    <a:solidFill>
                      <a:srgbClr val="00B0F0"/>
                    </a:solidFill>
                  </a:rPr>
                  <a:t>to</a:t>
                </a:r>
                <a:r>
                  <a:rPr lang="en-US" dirty="0"/>
                  <a:t> t:</a:t>
                </a:r>
              </a:p>
              <a:p>
                <a:pPr marL="274320" lvl="1" indent="0">
                  <a:buNone/>
                </a:pPr>
                <a:r>
                  <a:rPr lang="en-US" dirty="0"/>
                  <a:t>6: 		</a:t>
                </a:r>
                <a:r>
                  <a:rPr lang="en-US" dirty="0" err="1">
                    <a:solidFill>
                      <a:schemeClr val="tx1"/>
                    </a:solidFill>
                  </a:rPr>
                  <a:t>X_Sub</a:t>
                </a:r>
                <a:r>
                  <a:rPr lang="en-US" dirty="0">
                    <a:solidFill>
                      <a:srgbClr val="00B0F0"/>
                    </a:solidFill>
                  </a:rPr>
                  <a:t> = sample(</a:t>
                </a:r>
                <a:r>
                  <a:rPr lang="en-US" dirty="0">
                    <a:solidFill>
                      <a:schemeClr val="tx1"/>
                    </a:solidFill>
                  </a:rPr>
                  <a:t>X, </a:t>
                </a:r>
                <a14:m>
                  <m:oMath xmlns:m="http://schemas.openxmlformats.org/officeDocument/2006/math">
                    <m:r>
                      <a:rPr lang="en-US" i="1">
                        <a:solidFill>
                          <a:schemeClr val="tx1"/>
                        </a:solidFill>
                        <a:latin typeface="Cambria Math" panose="02040503050406030204" pitchFamily="18" charset="0"/>
                      </a:rPr>
                      <m:t>𝜑</m:t>
                    </m:r>
                  </m:oMath>
                </a14:m>
                <a:r>
                  <a:rPr lang="en-US" dirty="0">
                    <a:solidFill>
                      <a:schemeClr val="tx1"/>
                    </a:solidFill>
                  </a:rPr>
                  <a:t>, replace = False</a:t>
                </a:r>
                <a:r>
                  <a:rPr lang="en-US" dirty="0">
                    <a:solidFill>
                      <a:srgbClr val="00B0F0"/>
                    </a:solidFill>
                  </a:rPr>
                  <a:t>)</a:t>
                </a:r>
              </a:p>
              <a:p>
                <a:pPr marL="274320" lvl="1" indent="0">
                  <a:buNone/>
                </a:pPr>
                <a:r>
                  <a:rPr lang="en-US" dirty="0"/>
                  <a:t>7: 		Forest = </a:t>
                </a:r>
                <a:r>
                  <a:rPr lang="en-US" dirty="0" err="1"/>
                  <a:t>Forest.append</a:t>
                </a:r>
                <a:r>
                  <a:rPr lang="en-US" dirty="0"/>
                  <a:t>(</a:t>
                </a:r>
                <a:r>
                  <a:rPr lang="en-US" dirty="0" err="1">
                    <a:solidFill>
                      <a:srgbClr val="FF0000"/>
                    </a:solidFill>
                  </a:rPr>
                  <a:t>iTree</a:t>
                </a:r>
                <a:r>
                  <a:rPr lang="en-US" dirty="0"/>
                  <a:t>(</a:t>
                </a:r>
                <a:r>
                  <a:rPr lang="en-US" dirty="0" err="1"/>
                  <a:t>X_Sub</a:t>
                </a:r>
                <a:r>
                  <a:rPr lang="en-US" dirty="0"/>
                  <a:t>, 0, l))</a:t>
                </a:r>
              </a:p>
              <a:p>
                <a:pPr marL="274320" lvl="1" indent="0">
                  <a:buNone/>
                </a:pPr>
                <a:r>
                  <a:rPr lang="en-US" dirty="0"/>
                  <a:t>8:	</a:t>
                </a:r>
                <a:r>
                  <a:rPr lang="en-US" dirty="0">
                    <a:solidFill>
                      <a:srgbClr val="00B0F0"/>
                    </a:solidFill>
                  </a:rPr>
                  <a:t>return</a:t>
                </a:r>
                <a:r>
                  <a:rPr lang="en-US" dirty="0"/>
                  <a:t> Forest</a:t>
                </a:r>
              </a:p>
              <a:p>
                <a:pPr marL="274320" lvl="1" indent="0">
                  <a:buNone/>
                </a:pPr>
                <a:endParaRPr lang="en-US" dirty="0"/>
              </a:p>
              <a:p>
                <a:pPr lvl="1"/>
                <a:r>
                  <a:rPr lang="en-US" dirty="0"/>
                  <a:t>Really two tuning parameters, </a:t>
                </a:r>
              </a:p>
              <a:p>
                <a:pPr lvl="2"/>
                <a:r>
                  <a:rPr lang="en-US" dirty="0"/>
                  <a:t>t – the number of </a:t>
                </a:r>
                <a:r>
                  <a:rPr lang="en-US" dirty="0" err="1"/>
                  <a:t>iTrees</a:t>
                </a:r>
                <a:r>
                  <a:rPr lang="en-US" dirty="0"/>
                  <a:t> to grow</a:t>
                </a:r>
              </a:p>
              <a:p>
                <a:pPr lvl="3"/>
                <a:r>
                  <a:rPr lang="en-US" dirty="0"/>
                  <a:t>Recommended t = 100 </a:t>
                </a:r>
              </a:p>
              <a:p>
                <a:pPr lvl="2"/>
                <a14:m>
                  <m:oMath xmlns:m="http://schemas.openxmlformats.org/officeDocument/2006/math">
                    <m:r>
                      <a:rPr lang="en-US" i="1">
                        <a:latin typeface="Cambria Math" panose="02040503050406030204" pitchFamily="18" charset="0"/>
                      </a:rPr>
                      <m:t>𝜑</m:t>
                    </m:r>
                  </m:oMath>
                </a14:m>
                <a:r>
                  <a:rPr lang="en-US" dirty="0"/>
                  <a:t> – the sub sample size</a:t>
                </a:r>
              </a:p>
              <a:p>
                <a:pPr marL="274320" lvl="1" indent="0">
                  <a:buNone/>
                </a:pPr>
                <a:r>
                  <a:rPr lang="en-US" dirty="0"/>
                  <a:t>					 </a:t>
                </a:r>
              </a:p>
            </p:txBody>
          </p:sp>
        </mc:Choice>
        <mc:Fallback xmlns="">
          <p:sp>
            <p:nvSpPr>
              <p:cNvPr id="3" name="Content Placeholder 2">
                <a:extLst>
                  <a:ext uri="{FF2B5EF4-FFF2-40B4-BE49-F238E27FC236}">
                    <a16:creationId xmlns:a16="http://schemas.microsoft.com/office/drawing/2014/main" id="{1A9EFF3C-4E67-4FED-A1E0-6450DB5F4366}"/>
                  </a:ext>
                </a:extLst>
              </p:cNvPr>
              <p:cNvSpPr>
                <a:spLocks noGrp="1" noRot="1" noChangeAspect="1" noMove="1" noResize="1" noEditPoints="1" noAdjustHandles="1" noChangeArrowheads="1" noChangeShapeType="1" noTextEdit="1"/>
              </p:cNvSpPr>
              <p:nvPr>
                <p:ph idx="1"/>
              </p:nvPr>
            </p:nvSpPr>
            <p:spPr>
              <a:blipFill>
                <a:blip r:embed="rId4"/>
                <a:stretch>
                  <a:fillRect t="-980"/>
                </a:stretch>
              </a:blipFill>
            </p:spPr>
            <p:txBody>
              <a:bodyPr/>
              <a:lstStyle/>
              <a:p>
                <a:r>
                  <a:rPr lang="en-US">
                    <a:noFill/>
                  </a:rPr>
                  <a:t> </a:t>
                </a:r>
              </a:p>
            </p:txBody>
          </p:sp>
        </mc:Fallback>
      </mc:AlternateContent>
    </p:spTree>
    <p:extLst>
      <p:ext uri="{BB962C8B-B14F-4D97-AF65-F5344CB8AC3E}">
        <p14:creationId xmlns:p14="http://schemas.microsoft.com/office/powerpoint/2010/main" val="2899254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C402-4F9C-4975-A20A-40281CBF8070}"/>
              </a:ext>
            </a:extLst>
          </p:cNvPr>
          <p:cNvSpPr>
            <a:spLocks noGrp="1"/>
          </p:cNvSpPr>
          <p:nvPr>
            <p:ph type="title"/>
          </p:nvPr>
        </p:nvSpPr>
        <p:spPr/>
        <p:txBody>
          <a:bodyPr/>
          <a:lstStyle/>
          <a:p>
            <a:r>
              <a:rPr lang="en-US" dirty="0" err="1"/>
              <a:t>iForest</a:t>
            </a:r>
            <a:r>
              <a:rPr lang="en-US" dirty="0"/>
              <a:t> are trained on subsets of the 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4572FA-9E4B-4436-8C11-639C66C9A501}"/>
                  </a:ext>
                </a:extLst>
              </p:cNvPr>
              <p:cNvSpPr>
                <a:spLocks noGrp="1"/>
              </p:cNvSpPr>
              <p:nvPr>
                <p:ph idx="1"/>
              </p:nvPr>
            </p:nvSpPr>
            <p:spPr/>
            <p:txBody>
              <a:bodyPr/>
              <a:lstStyle/>
              <a:p>
                <a:r>
                  <a:rPr lang="en-US" dirty="0"/>
                  <a:t>Reduces swamping:</a:t>
                </a:r>
              </a:p>
              <a:p>
                <a:pPr lvl="1"/>
                <a:r>
                  <a:rPr lang="en-US" dirty="0"/>
                  <a:t>Swamping is when a normal point is identified as an anomaly – a false positive.</a:t>
                </a:r>
              </a:p>
              <a:p>
                <a:pPr lvl="1"/>
                <a:r>
                  <a:rPr lang="en-US" dirty="0"/>
                  <a:t>When several normal points are ‘close to’ an anomaly, it takes longer to separate the anomaly from the normal point</a:t>
                </a:r>
              </a:p>
              <a:p>
                <a:r>
                  <a:rPr lang="en-US" dirty="0"/>
                  <a:t>Reduces Masking:</a:t>
                </a:r>
              </a:p>
              <a:p>
                <a:pPr lvl="1"/>
                <a:r>
                  <a:rPr lang="en-US" dirty="0"/>
                  <a:t>Masking is when an anomaly is identified as a normal point – a false negative.</a:t>
                </a:r>
              </a:p>
              <a:p>
                <a:pPr lvl="1"/>
                <a:r>
                  <a:rPr lang="en-US" dirty="0"/>
                  <a:t>When we have a cluster of anomalies, they may mask each other. </a:t>
                </a:r>
              </a:p>
              <a:p>
                <a14:m>
                  <m:oMath xmlns:m="http://schemas.openxmlformats.org/officeDocument/2006/math">
                    <m:r>
                      <a:rPr lang="en-US" i="1">
                        <a:latin typeface="Cambria Math" panose="02040503050406030204" pitchFamily="18" charset="0"/>
                      </a:rPr>
                      <m:t>𝜑</m:t>
                    </m:r>
                  </m:oMath>
                </a14:m>
                <a:r>
                  <a:rPr lang="en-US" dirty="0"/>
                  <a:t> is recommended to be powers of 2 with 256 being the default</a:t>
                </a:r>
              </a:p>
              <a:p>
                <a:pPr lvl="1"/>
                <a:endParaRPr lang="en-US" dirty="0"/>
              </a:p>
            </p:txBody>
          </p:sp>
        </mc:Choice>
        <mc:Fallback>
          <p:sp>
            <p:nvSpPr>
              <p:cNvPr id="3" name="Content Placeholder 2">
                <a:extLst>
                  <a:ext uri="{FF2B5EF4-FFF2-40B4-BE49-F238E27FC236}">
                    <a16:creationId xmlns:a16="http://schemas.microsoft.com/office/drawing/2014/main" id="{424572FA-9E4B-4436-8C11-639C66C9A501}"/>
                  </a:ext>
                </a:extLst>
              </p:cNvPr>
              <p:cNvSpPr>
                <a:spLocks noGrp="1" noRot="1" noChangeAspect="1" noMove="1" noResize="1" noEditPoints="1" noAdjustHandles="1" noChangeArrowheads="1" noChangeShapeType="1" noTextEdit="1"/>
              </p:cNvSpPr>
              <p:nvPr>
                <p:ph idx="1"/>
              </p:nvPr>
            </p:nvSpPr>
            <p:spPr>
              <a:blipFill>
                <a:blip r:embed="rId2"/>
                <a:stretch>
                  <a:fillRect l="-142" t="-980" r="-70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1FCE7B5-D566-42AE-9775-9A4DCF2BF693}"/>
              </a:ext>
            </a:extLst>
          </p:cNvPr>
          <p:cNvPicPr>
            <a:picLocks noChangeAspect="1"/>
          </p:cNvPicPr>
          <p:nvPr/>
        </p:nvPicPr>
        <p:blipFill>
          <a:blip r:embed="rId3"/>
          <a:stretch>
            <a:fillRect/>
          </a:stretch>
        </p:blipFill>
        <p:spPr>
          <a:xfrm>
            <a:off x="8593762" y="3837077"/>
            <a:ext cx="2693074" cy="2700790"/>
          </a:xfrm>
          <a:prstGeom prst="rect">
            <a:avLst/>
          </a:prstGeom>
        </p:spPr>
      </p:pic>
    </p:spTree>
    <p:extLst>
      <p:ext uri="{BB962C8B-B14F-4D97-AF65-F5344CB8AC3E}">
        <p14:creationId xmlns:p14="http://schemas.microsoft.com/office/powerpoint/2010/main" val="1872616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EA02-5236-468D-BC15-87DF9363DCCD}"/>
              </a:ext>
            </a:extLst>
          </p:cNvPr>
          <p:cNvSpPr>
            <a:spLocks noGrp="1"/>
          </p:cNvSpPr>
          <p:nvPr>
            <p:ph type="title"/>
          </p:nvPr>
        </p:nvSpPr>
        <p:spPr/>
        <p:txBody>
          <a:bodyPr/>
          <a:lstStyle/>
          <a:p>
            <a:r>
              <a:rPr lang="en-US" dirty="0"/>
              <a:t>Anomaly Score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42BA8E-58F2-45E9-B979-869F2FDE807D}"/>
                  </a:ext>
                </a:extLst>
              </p:cNvPr>
              <p:cNvSpPr>
                <a:spLocks noGrp="1"/>
              </p:cNvSpPr>
              <p:nvPr>
                <p:ph idx="1"/>
              </p:nvPr>
            </p:nvSpPr>
            <p:spPr/>
            <p:txBody>
              <a:bodyPr>
                <a:normAutofit/>
              </a:bodyPr>
              <a:lstStyle/>
              <a:p>
                <a:r>
                  <a:rPr lang="en-US" dirty="0"/>
                  <a:t>Once an </a:t>
                </a:r>
                <a:r>
                  <a:rPr lang="en-US" dirty="0" err="1"/>
                  <a:t>iForest</a:t>
                </a:r>
                <a:r>
                  <a:rPr lang="en-US" dirty="0"/>
                  <a:t> is built, a data point is ran through every tree, and the average Path Length is taken.</a:t>
                </a:r>
              </a:p>
              <a:p>
                <a:r>
                  <a:rPr lang="en-US" b="1" dirty="0"/>
                  <a:t> Anomaly Score: </a:t>
                </a:r>
                <a:r>
                  <a:rPr lang="en-US" dirty="0"/>
                  <a:t>A normalized average Path Length. The average Path Length, E(h(x)), from an </a:t>
                </a:r>
                <a:r>
                  <a:rPr lang="en-US" dirty="0" err="1"/>
                  <a:t>iForest</a:t>
                </a:r>
                <a:r>
                  <a:rPr lang="en-US" dirty="0"/>
                  <a:t> is normalized by:</a:t>
                </a:r>
              </a:p>
              <a:p>
                <a:pPr marL="0" indent="0">
                  <a:buNone/>
                </a:pPr>
                <a:r>
                  <a:rPr lang="en-US" b="1" dirty="0"/>
                  <a:t>			</a:t>
                </a:r>
                <a:r>
                  <a:rPr lang="en-US" dirty="0"/>
                  <a:t> </a:t>
                </a:r>
                <a14:m>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𝜑</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𝜑</m:t>
                            </m:r>
                            <m:r>
                              <a:rPr lang="en-US" i="1">
                                <a:latin typeface="Cambria Math" panose="02040503050406030204" pitchFamily="18" charset="0"/>
                              </a:rPr>
                              <m:t>)</m:t>
                            </m:r>
                          </m:den>
                        </m:f>
                      </m:sup>
                    </m:sSup>
                  </m:oMath>
                </a14:m>
                <a:endParaRPr lang="en-US" b="1" dirty="0"/>
              </a:p>
              <a:p>
                <a:r>
                  <a:rPr lang="en-US" dirty="0"/>
                  <a:t>s range from 0 to 1:</a:t>
                </a:r>
              </a:p>
              <a:p>
                <a:pPr lvl="1"/>
                <a:r>
                  <a:rPr lang="en-US" dirty="0"/>
                  <a:t>When E(h(x)) → 0 , then s → 1</a:t>
                </a:r>
              </a:p>
              <a:p>
                <a:pPr lvl="1"/>
                <a:r>
                  <a:rPr lang="en-US" dirty="0"/>
                  <a:t>When E(h(x)) → c(</a:t>
                </a:r>
                <a14:m>
                  <m:oMath xmlns:m="http://schemas.openxmlformats.org/officeDocument/2006/math">
                    <m:r>
                      <a:rPr lang="en-US" i="1">
                        <a:latin typeface="Cambria Math" panose="02040503050406030204" pitchFamily="18" charset="0"/>
                      </a:rPr>
                      <m:t>𝜑</m:t>
                    </m:r>
                  </m:oMath>
                </a14:m>
                <a:r>
                  <a:rPr lang="en-US" dirty="0"/>
                  <a:t>), then s → 0.5</a:t>
                </a:r>
              </a:p>
              <a:p>
                <a:pPr lvl="1"/>
                <a:r>
                  <a:rPr lang="en-US" dirty="0"/>
                  <a:t>When E(h(x)) → </a:t>
                </a:r>
                <a14:m>
                  <m:oMath xmlns:m="http://schemas.openxmlformats.org/officeDocument/2006/math">
                    <m:r>
                      <a:rPr lang="en-US" i="1">
                        <a:latin typeface="Cambria Math" panose="02040503050406030204" pitchFamily="18" charset="0"/>
                      </a:rPr>
                      <m:t>𝜑</m:t>
                    </m:r>
                  </m:oMath>
                </a14:m>
                <a:r>
                  <a:rPr lang="en-US" dirty="0"/>
                  <a:t>, then s → 0</a:t>
                </a:r>
              </a:p>
              <a:p>
                <a:r>
                  <a:rPr lang="en-US" dirty="0"/>
                  <a:t>s close to 1  suggest an anomaly point, and s close to 0 suggest a normal point. If all points have an s close to 0.5, this suggest there really aren’t any anomalies in the data.</a:t>
                </a:r>
              </a:p>
              <a:p>
                <a:endParaRPr lang="en-US" dirty="0"/>
              </a:p>
            </p:txBody>
          </p:sp>
        </mc:Choice>
        <mc:Fallback>
          <p:sp>
            <p:nvSpPr>
              <p:cNvPr id="3" name="Content Placeholder 2">
                <a:extLst>
                  <a:ext uri="{FF2B5EF4-FFF2-40B4-BE49-F238E27FC236}">
                    <a16:creationId xmlns:a16="http://schemas.microsoft.com/office/drawing/2014/main" id="{0242BA8E-58F2-45E9-B979-869F2FDE807D}"/>
                  </a:ext>
                </a:extLst>
              </p:cNvPr>
              <p:cNvSpPr>
                <a:spLocks noGrp="1" noRot="1" noChangeAspect="1" noMove="1" noResize="1" noEditPoints="1" noAdjustHandles="1" noChangeArrowheads="1" noChangeShapeType="1" noTextEdit="1"/>
              </p:cNvSpPr>
              <p:nvPr>
                <p:ph idx="1"/>
              </p:nvPr>
            </p:nvSpPr>
            <p:spPr>
              <a:blipFill>
                <a:blip r:embed="rId2"/>
                <a:stretch>
                  <a:fillRect l="-142" t="-980" b="-560"/>
                </a:stretch>
              </a:blipFill>
            </p:spPr>
            <p:txBody>
              <a:bodyPr/>
              <a:lstStyle/>
              <a:p>
                <a:r>
                  <a:rPr lang="en-US">
                    <a:noFill/>
                  </a:rPr>
                  <a:t> </a:t>
                </a:r>
              </a:p>
            </p:txBody>
          </p:sp>
        </mc:Fallback>
      </mc:AlternateContent>
    </p:spTree>
    <p:extLst>
      <p:ext uri="{BB962C8B-B14F-4D97-AF65-F5344CB8AC3E}">
        <p14:creationId xmlns:p14="http://schemas.microsoft.com/office/powerpoint/2010/main" val="370037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A1FF-8401-4344-A70D-7D1622A458C3}"/>
              </a:ext>
            </a:extLst>
          </p:cNvPr>
          <p:cNvSpPr>
            <a:spLocks noGrp="1"/>
          </p:cNvSpPr>
          <p:nvPr>
            <p:ph type="title"/>
          </p:nvPr>
        </p:nvSpPr>
        <p:spPr/>
        <p:txBody>
          <a:bodyPr/>
          <a:lstStyle/>
          <a:p>
            <a:r>
              <a:rPr lang="en-US" dirty="0"/>
              <a:t>Isolation Forest are Memory and CPU light.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340F97-90CC-4B47-B7F1-88F04043A3A7}"/>
                  </a:ext>
                </a:extLst>
              </p:cNvPr>
              <p:cNvSpPr>
                <a:spLocks noGrp="1"/>
              </p:cNvSpPr>
              <p:nvPr>
                <p:ph idx="1"/>
              </p:nvPr>
            </p:nvSpPr>
            <p:spPr/>
            <p:txBody>
              <a:bodyPr>
                <a:normAutofit/>
              </a:bodyPr>
              <a:lstStyle/>
              <a:p>
                <a:r>
                  <a:rPr lang="en-US" dirty="0"/>
                  <a:t>Trains models on a small fraction of the total data set.</a:t>
                </a:r>
              </a:p>
              <a:p>
                <a:pPr lvl="1"/>
                <a:r>
                  <a:rPr lang="en-US" dirty="0"/>
                  <a:t>The sample size (</a:t>
                </a:r>
                <a14:m>
                  <m:oMath xmlns:m="http://schemas.openxmlformats.org/officeDocument/2006/math">
                    <m:r>
                      <a:rPr lang="en-US" i="1">
                        <a:latin typeface="Cambria Math" panose="02040503050406030204" pitchFamily="18" charset="0"/>
                      </a:rPr>
                      <m:t>𝜑</m:t>
                    </m:r>
                  </m:oMath>
                </a14:m>
                <a:r>
                  <a:rPr lang="en-US" dirty="0"/>
                  <a:t>) is recommended to be set at 256 points.</a:t>
                </a:r>
              </a:p>
              <a:p>
                <a:r>
                  <a:rPr lang="en-US" dirty="0"/>
                  <a:t>Only two tuning factors to this model – t and </a:t>
                </a:r>
                <a14:m>
                  <m:oMath xmlns:m="http://schemas.openxmlformats.org/officeDocument/2006/math">
                    <m:r>
                      <a:rPr lang="en-US" i="1">
                        <a:latin typeface="Cambria Math" panose="02040503050406030204" pitchFamily="18" charset="0"/>
                      </a:rPr>
                      <m:t>𝜑</m:t>
                    </m:r>
                  </m:oMath>
                </a14:m>
                <a:r>
                  <a:rPr lang="en-US" dirty="0"/>
                  <a:t>.</a:t>
                </a:r>
              </a:p>
              <a:p>
                <a:pPr lvl="1"/>
                <a:r>
                  <a:rPr lang="en-US" dirty="0"/>
                  <a:t>t = the number of Isolation Tree’s to grow. </a:t>
                </a:r>
              </a:p>
              <a:p>
                <a:r>
                  <a:rPr lang="en-US" dirty="0"/>
                  <a:t>Isolation Forest have a tiny memory footprint (MF):</a:t>
                </a:r>
              </a:p>
              <a:p>
                <a:pPr lvl="1"/>
                <a:r>
                  <a:rPr lang="en-US" dirty="0"/>
                  <a:t> </a:t>
                </a:r>
                <a14:m>
                  <m:oMath xmlns:m="http://schemas.openxmlformats.org/officeDocument/2006/math">
                    <m:r>
                      <a:rPr lang="en-US" b="0" i="1" smtClean="0">
                        <a:latin typeface="Cambria Math" panose="02040503050406030204" pitchFamily="18" charset="0"/>
                      </a:rPr>
                      <m:t>𝑀𝐹</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𝑏𝑡</m:t>
                    </m:r>
                  </m:oMath>
                </a14:m>
                <a:endParaRPr lang="en-US" dirty="0"/>
              </a:p>
              <a:p>
                <a:pPr lvl="2"/>
                <a:r>
                  <a:rPr lang="en-US" i="1" dirty="0"/>
                  <a:t>b</a:t>
                </a:r>
                <a:r>
                  <a:rPr lang="en-US" dirty="0"/>
                  <a:t> = byte size of each note.</a:t>
                </a:r>
              </a:p>
              <a:p>
                <a:pPr lvl="1"/>
                <a:r>
                  <a:rPr lang="en-US" dirty="0"/>
                  <a:t>Don’t need to store massive distance matrices or record information for each point</a:t>
                </a:r>
              </a:p>
              <a:p>
                <a:r>
                  <a:rPr lang="en-US" dirty="0"/>
                  <a:t>Isolation Forest scale linearly to their size:</a:t>
                </a:r>
              </a:p>
              <a:p>
                <a:pPr lvl="1"/>
                <a:r>
                  <a:rPr lang="en-US" dirty="0"/>
                  <a:t>Time complexity during training is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𝜑</m:t>
                        </m:r>
                        <m:r>
                          <m:rPr>
                            <m:sty m:val="p"/>
                          </m:rPr>
                          <a:rPr lang="en-US" b="0" i="0" smtClean="0">
                            <a:latin typeface="Cambria Math" panose="02040503050406030204" pitchFamily="18" charset="0"/>
                          </a:rPr>
                          <m:t>Log</m:t>
                        </m:r>
                        <m:r>
                          <a:rPr lang="en-US" b="0" i="1" smtClean="0">
                            <a:latin typeface="Cambria Math" panose="02040503050406030204" pitchFamily="18" charset="0"/>
                          </a:rPr>
                          <m:t> </m:t>
                        </m:r>
                        <m:r>
                          <a:rPr lang="en-US" b="0" i="1" smtClean="0">
                            <a:latin typeface="Cambria Math" panose="02040503050406030204" pitchFamily="18" charset="0"/>
                          </a:rPr>
                          <m:t>𝜑</m:t>
                        </m:r>
                      </m:e>
                    </m:d>
                  </m:oMath>
                </a14:m>
                <a:r>
                  <a:rPr lang="en-US" dirty="0"/>
                  <a:t>, and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𝑛</m:t>
                        </m:r>
                        <m:r>
                          <a:rPr lang="en-US" i="1">
                            <a:latin typeface="Cambria Math" panose="02040503050406030204" pitchFamily="18" charset="0"/>
                          </a:rPr>
                          <m:t>𝜑</m:t>
                        </m:r>
                        <m:r>
                          <m:rPr>
                            <m:sty m:val="p"/>
                          </m:rPr>
                          <a:rPr lang="en-US">
                            <a:latin typeface="Cambria Math" panose="02040503050406030204" pitchFamily="18" charset="0"/>
                          </a:rPr>
                          <m:t>Log</m:t>
                        </m:r>
                        <m:r>
                          <a:rPr lang="en-US" i="1">
                            <a:latin typeface="Cambria Math" panose="02040503050406030204" pitchFamily="18" charset="0"/>
                          </a:rPr>
                          <m:t> </m:t>
                        </m:r>
                        <m:r>
                          <a:rPr lang="en-US" i="1">
                            <a:latin typeface="Cambria Math" panose="02040503050406030204" pitchFamily="18" charset="0"/>
                          </a:rPr>
                          <m:t>𝜑</m:t>
                        </m:r>
                      </m:e>
                    </m:d>
                    <m:r>
                      <m:rPr>
                        <m:nor/>
                      </m:rPr>
                      <a:rPr lang="en-US" dirty="0"/>
                      <m:t>during</m:t>
                    </m:r>
                    <m:r>
                      <m:rPr>
                        <m:nor/>
                      </m:rPr>
                      <a:rPr lang="en-US" dirty="0"/>
                      <m:t> </m:t>
                    </m:r>
                    <m:r>
                      <m:rPr>
                        <m:nor/>
                      </m:rPr>
                      <a:rPr lang="en-US" dirty="0"/>
                      <m:t>evaluation</m:t>
                    </m:r>
                  </m:oMath>
                </a14:m>
                <a:r>
                  <a:rPr lang="en-US" dirty="0"/>
                  <a:t>.</a:t>
                </a:r>
              </a:p>
              <a:p>
                <a:pPr lvl="2"/>
                <a:r>
                  <a:rPr lang="en-US" i="1" dirty="0"/>
                  <a:t>n</a:t>
                </a:r>
                <a:r>
                  <a:rPr lang="en-US" dirty="0"/>
                  <a:t> = number of point in data set</a:t>
                </a:r>
                <a:endParaRPr lang="en-US" i="1" dirty="0"/>
              </a:p>
            </p:txBody>
          </p:sp>
        </mc:Choice>
        <mc:Fallback xmlns="">
          <p:sp>
            <p:nvSpPr>
              <p:cNvPr id="3" name="Content Placeholder 2">
                <a:extLst>
                  <a:ext uri="{FF2B5EF4-FFF2-40B4-BE49-F238E27FC236}">
                    <a16:creationId xmlns:a16="http://schemas.microsoft.com/office/drawing/2014/main" id="{98340F97-90CC-4B47-B7F1-88F04043A3A7}"/>
                  </a:ext>
                </a:extLst>
              </p:cNvPr>
              <p:cNvSpPr>
                <a:spLocks noGrp="1" noRot="1" noChangeAspect="1" noMove="1" noResize="1" noEditPoints="1" noAdjustHandles="1" noChangeArrowheads="1" noChangeShapeType="1" noTextEdit="1"/>
              </p:cNvSpPr>
              <p:nvPr>
                <p:ph idx="1"/>
              </p:nvPr>
            </p:nvSpPr>
            <p:spPr>
              <a:blipFill>
                <a:blip r:embed="rId2"/>
                <a:stretch>
                  <a:fillRect l="-142" t="-980"/>
                </a:stretch>
              </a:blipFill>
            </p:spPr>
            <p:txBody>
              <a:bodyPr/>
              <a:lstStyle/>
              <a:p>
                <a:r>
                  <a:rPr lang="en-US">
                    <a:noFill/>
                  </a:rPr>
                  <a:t> </a:t>
                </a:r>
              </a:p>
            </p:txBody>
          </p:sp>
        </mc:Fallback>
      </mc:AlternateContent>
    </p:spTree>
    <p:extLst>
      <p:ext uri="{BB962C8B-B14F-4D97-AF65-F5344CB8AC3E}">
        <p14:creationId xmlns:p14="http://schemas.microsoft.com/office/powerpoint/2010/main" val="2468734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30E3-758A-486C-9B19-CCB1E32A5828}"/>
              </a:ext>
            </a:extLst>
          </p:cNvPr>
          <p:cNvSpPr>
            <a:spLocks noGrp="1"/>
          </p:cNvSpPr>
          <p:nvPr>
            <p:ph type="title"/>
          </p:nvPr>
        </p:nvSpPr>
        <p:spPr/>
        <p:txBody>
          <a:bodyPr/>
          <a:lstStyle/>
          <a:p>
            <a:r>
              <a:rPr lang="en-US" dirty="0"/>
              <a:t>Section 3: Results</a:t>
            </a:r>
          </a:p>
        </p:txBody>
      </p:sp>
      <p:sp>
        <p:nvSpPr>
          <p:cNvPr id="3" name="Text Placeholder 2">
            <a:extLst>
              <a:ext uri="{FF2B5EF4-FFF2-40B4-BE49-F238E27FC236}">
                <a16:creationId xmlns:a16="http://schemas.microsoft.com/office/drawing/2014/main" id="{6645BC15-DF5C-4525-B66C-A0760379AD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72511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522F-4EDE-43F2-A55E-1F123F3064A2}"/>
              </a:ext>
            </a:extLst>
          </p:cNvPr>
          <p:cNvSpPr>
            <a:spLocks noGrp="1"/>
          </p:cNvSpPr>
          <p:nvPr>
            <p:ph type="title"/>
          </p:nvPr>
        </p:nvSpPr>
        <p:spPr/>
        <p:txBody>
          <a:bodyPr/>
          <a:lstStyle/>
          <a:p>
            <a:r>
              <a:rPr lang="en-US" dirty="0"/>
              <a:t>We seek these results three. </a:t>
            </a:r>
          </a:p>
        </p:txBody>
      </p:sp>
      <p:sp>
        <p:nvSpPr>
          <p:cNvPr id="3" name="Content Placeholder 2">
            <a:extLst>
              <a:ext uri="{FF2B5EF4-FFF2-40B4-BE49-F238E27FC236}">
                <a16:creationId xmlns:a16="http://schemas.microsoft.com/office/drawing/2014/main" id="{04525906-97E8-4456-AAFB-6F1122E52CD6}"/>
              </a:ext>
            </a:extLst>
          </p:cNvPr>
          <p:cNvSpPr>
            <a:spLocks noGrp="1"/>
          </p:cNvSpPr>
          <p:nvPr>
            <p:ph idx="1"/>
          </p:nvPr>
        </p:nvSpPr>
        <p:spPr/>
        <p:txBody>
          <a:bodyPr/>
          <a:lstStyle/>
          <a:p>
            <a:pPr marL="342900" indent="-342900">
              <a:buAutoNum type="arabicParenR"/>
            </a:pPr>
            <a:r>
              <a:rPr lang="en-US" dirty="0"/>
              <a:t>How does </a:t>
            </a:r>
            <a:r>
              <a:rPr lang="en-US" dirty="0" err="1"/>
              <a:t>iForest</a:t>
            </a:r>
            <a:r>
              <a:rPr lang="en-US" dirty="0"/>
              <a:t> compare to other algorithms?</a:t>
            </a:r>
          </a:p>
          <a:p>
            <a:pPr lvl="1"/>
            <a:r>
              <a:rPr lang="en-US" dirty="0"/>
              <a:t>Compare to ORCA, due to it’s ‘state of art’-</a:t>
            </a:r>
            <a:r>
              <a:rPr lang="en-US" dirty="0" err="1"/>
              <a:t>iness</a:t>
            </a:r>
            <a:r>
              <a:rPr lang="en-US" dirty="0"/>
              <a:t>.</a:t>
            </a:r>
          </a:p>
          <a:p>
            <a:pPr lvl="2"/>
            <a:r>
              <a:rPr lang="en-US" dirty="0"/>
              <a:t> (Similar to </a:t>
            </a:r>
            <a:r>
              <a:rPr lang="en-US" dirty="0" err="1"/>
              <a:t>knn</a:t>
            </a:r>
            <a:r>
              <a:rPr lang="en-US" dirty="0"/>
              <a:t> with randomization and pruning)</a:t>
            </a:r>
          </a:p>
          <a:p>
            <a:pPr lvl="1"/>
            <a:r>
              <a:rPr lang="en-US" dirty="0"/>
              <a:t>Compare to Random Forest, due to it’s forest like structure.</a:t>
            </a:r>
          </a:p>
          <a:p>
            <a:pPr lvl="2"/>
            <a:r>
              <a:rPr lang="en-US" dirty="0"/>
              <a:t>Due to it being a supervised method, synthetic data was constructed from the data set to train and then a proximity measure was used to determine anomalies in the true data set.</a:t>
            </a:r>
          </a:p>
          <a:p>
            <a:pPr lvl="1"/>
            <a:r>
              <a:rPr lang="en-US" dirty="0"/>
              <a:t>Compare to LOF, due to it’s frequent use in Anomaly detection.</a:t>
            </a:r>
          </a:p>
          <a:p>
            <a:pPr marL="0" indent="0">
              <a:buNone/>
            </a:pPr>
            <a:r>
              <a:rPr lang="en-US" dirty="0"/>
              <a:t>2) How does </a:t>
            </a:r>
            <a:r>
              <a:rPr lang="en-US" dirty="0" err="1"/>
              <a:t>iForest</a:t>
            </a:r>
            <a:r>
              <a:rPr lang="en-US" dirty="0"/>
              <a:t> compare with different sub-sampling sizes?</a:t>
            </a:r>
          </a:p>
          <a:p>
            <a:pPr marL="0" indent="0">
              <a:buNone/>
            </a:pPr>
            <a:r>
              <a:rPr lang="en-US" dirty="0"/>
              <a:t>3) How does </a:t>
            </a:r>
            <a:r>
              <a:rPr lang="en-US" dirty="0" err="1"/>
              <a:t>iForest</a:t>
            </a:r>
            <a:r>
              <a:rPr lang="en-US" dirty="0"/>
              <a:t> handle high-dimensional data?</a:t>
            </a:r>
          </a:p>
        </p:txBody>
      </p:sp>
    </p:spTree>
    <p:extLst>
      <p:ext uri="{BB962C8B-B14F-4D97-AF65-F5344CB8AC3E}">
        <p14:creationId xmlns:p14="http://schemas.microsoft.com/office/powerpoint/2010/main" val="38957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647B-DA03-4496-98FD-5EF524F08C5E}"/>
              </a:ext>
            </a:extLst>
          </p:cNvPr>
          <p:cNvSpPr>
            <a:spLocks noGrp="1"/>
          </p:cNvSpPr>
          <p:nvPr>
            <p:ph type="title"/>
          </p:nvPr>
        </p:nvSpPr>
        <p:spPr/>
        <p:txBody>
          <a:bodyPr/>
          <a:lstStyle/>
          <a:p>
            <a:r>
              <a:rPr lang="en-US" dirty="0"/>
              <a:t>The test data</a:t>
            </a:r>
          </a:p>
        </p:txBody>
      </p:sp>
      <p:sp>
        <p:nvSpPr>
          <p:cNvPr id="4" name="Content Placeholder 3">
            <a:extLst>
              <a:ext uri="{FF2B5EF4-FFF2-40B4-BE49-F238E27FC236}">
                <a16:creationId xmlns:a16="http://schemas.microsoft.com/office/drawing/2014/main" id="{F4C0CF52-3CD8-49C8-BAF1-07A73CB563A6}"/>
              </a:ext>
            </a:extLst>
          </p:cNvPr>
          <p:cNvSpPr>
            <a:spLocks noGrp="1"/>
          </p:cNvSpPr>
          <p:nvPr>
            <p:ph sz="half" idx="1"/>
          </p:nvPr>
        </p:nvSpPr>
        <p:spPr/>
        <p:txBody>
          <a:bodyPr>
            <a:normAutofit/>
          </a:bodyPr>
          <a:lstStyle/>
          <a:p>
            <a:r>
              <a:rPr lang="en-US" dirty="0"/>
              <a:t>11 Natural data sets used and 1 synthetic data set.</a:t>
            </a:r>
          </a:p>
          <a:p>
            <a:r>
              <a:rPr lang="en-US" dirty="0"/>
              <a:t>Picked the data sets because they are frequently used in literature and have known anomalies that can be used as ground truth. </a:t>
            </a:r>
          </a:p>
          <a:p>
            <a:r>
              <a:rPr lang="en-US" dirty="0" err="1"/>
              <a:t>Mulcross</a:t>
            </a:r>
            <a:r>
              <a:rPr lang="en-US" dirty="0"/>
              <a:t> is the synthetic data set.</a:t>
            </a:r>
          </a:p>
          <a:p>
            <a:r>
              <a:rPr lang="en-US" dirty="0"/>
              <a:t>Anomalies labels were not used in training.</a:t>
            </a:r>
          </a:p>
          <a:p>
            <a:r>
              <a:rPr lang="en-US" dirty="0"/>
              <a:t>All nominal and binary attributes were removed.</a:t>
            </a:r>
          </a:p>
        </p:txBody>
      </p:sp>
      <p:pic>
        <p:nvPicPr>
          <p:cNvPr id="6" name="Picture 5">
            <a:extLst>
              <a:ext uri="{FF2B5EF4-FFF2-40B4-BE49-F238E27FC236}">
                <a16:creationId xmlns:a16="http://schemas.microsoft.com/office/drawing/2014/main" id="{62ABBC67-8B65-48AC-99A1-86EFC19973B9}"/>
              </a:ext>
            </a:extLst>
          </p:cNvPr>
          <p:cNvPicPr>
            <a:picLocks noChangeAspect="1"/>
          </p:cNvPicPr>
          <p:nvPr/>
        </p:nvPicPr>
        <p:blipFill>
          <a:blip r:embed="rId2"/>
          <a:stretch>
            <a:fillRect/>
          </a:stretch>
        </p:blipFill>
        <p:spPr>
          <a:xfrm>
            <a:off x="5894085" y="2040651"/>
            <a:ext cx="4935610" cy="3927633"/>
          </a:xfrm>
          <a:prstGeom prst="rect">
            <a:avLst/>
          </a:prstGeom>
        </p:spPr>
      </p:pic>
      <p:sp>
        <p:nvSpPr>
          <p:cNvPr id="7" name="TextBox 6">
            <a:extLst>
              <a:ext uri="{FF2B5EF4-FFF2-40B4-BE49-F238E27FC236}">
                <a16:creationId xmlns:a16="http://schemas.microsoft.com/office/drawing/2014/main" id="{62F2B731-DB19-47C8-9DA0-E79468DD2A3E}"/>
              </a:ext>
            </a:extLst>
          </p:cNvPr>
          <p:cNvSpPr txBox="1"/>
          <p:nvPr/>
        </p:nvSpPr>
        <p:spPr>
          <a:xfrm>
            <a:off x="6807199" y="5968284"/>
            <a:ext cx="2906565" cy="646331"/>
          </a:xfrm>
          <a:prstGeom prst="rect">
            <a:avLst/>
          </a:prstGeom>
          <a:noFill/>
        </p:spPr>
        <p:txBody>
          <a:bodyPr wrap="none" rtlCol="0">
            <a:spAutoFit/>
          </a:bodyPr>
          <a:lstStyle/>
          <a:p>
            <a:r>
              <a:rPr lang="en-US" i="1" dirty="0"/>
              <a:t>n</a:t>
            </a:r>
            <a:r>
              <a:rPr lang="en-US" dirty="0"/>
              <a:t> = number of samples</a:t>
            </a:r>
          </a:p>
          <a:p>
            <a:r>
              <a:rPr lang="en-US" i="1" dirty="0"/>
              <a:t>d</a:t>
            </a:r>
            <a:r>
              <a:rPr lang="en-US" dirty="0"/>
              <a:t> = dimension of the data</a:t>
            </a:r>
          </a:p>
        </p:txBody>
      </p:sp>
    </p:spTree>
    <p:extLst>
      <p:ext uri="{BB962C8B-B14F-4D97-AF65-F5344CB8AC3E}">
        <p14:creationId xmlns:p14="http://schemas.microsoft.com/office/powerpoint/2010/main" val="1808094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D6BB-8BE8-4756-B6D9-9089BE90C701}"/>
              </a:ext>
            </a:extLst>
          </p:cNvPr>
          <p:cNvSpPr>
            <a:spLocks noGrp="1"/>
          </p:cNvSpPr>
          <p:nvPr>
            <p:ph type="title"/>
          </p:nvPr>
        </p:nvSpPr>
        <p:spPr/>
        <p:txBody>
          <a:bodyPr/>
          <a:lstStyle/>
          <a:p>
            <a:r>
              <a:rPr lang="en-US" dirty="0"/>
              <a:t>How did </a:t>
            </a:r>
            <a:r>
              <a:rPr lang="en-US" dirty="0" err="1"/>
              <a:t>iForest</a:t>
            </a:r>
            <a:r>
              <a:rPr lang="en-US" dirty="0"/>
              <a:t> compare to other methods?</a:t>
            </a:r>
          </a:p>
        </p:txBody>
      </p:sp>
      <p:sp>
        <p:nvSpPr>
          <p:cNvPr id="5" name="Content Placeholder 4">
            <a:extLst>
              <a:ext uri="{FF2B5EF4-FFF2-40B4-BE49-F238E27FC236}">
                <a16:creationId xmlns:a16="http://schemas.microsoft.com/office/drawing/2014/main" id="{121E5AB2-B0E8-436E-B748-553C02571C62}"/>
              </a:ext>
            </a:extLst>
          </p:cNvPr>
          <p:cNvSpPr>
            <a:spLocks noGrp="1"/>
          </p:cNvSpPr>
          <p:nvPr>
            <p:ph idx="1"/>
          </p:nvPr>
        </p:nvSpPr>
        <p:spPr>
          <a:xfrm>
            <a:off x="1261872" y="1828800"/>
            <a:ext cx="8595360" cy="5338618"/>
          </a:xfrm>
        </p:spPr>
        <p:txBody>
          <a:bodyPr>
            <a:normAutofit/>
          </a:bodyPr>
          <a:lstStyle/>
          <a:p>
            <a:r>
              <a:rPr lang="en-US" dirty="0"/>
              <a:t>Super fast on speed for large data sets</a:t>
            </a:r>
          </a:p>
          <a:p>
            <a:pPr lvl="1"/>
            <a:r>
              <a:rPr lang="en-US" dirty="0"/>
              <a:t>Beat ORCA speed for data sets larger than </a:t>
            </a:r>
            <a:r>
              <a:rPr lang="en-US" i="1" dirty="0"/>
              <a:t>n &gt; </a:t>
            </a:r>
            <a:r>
              <a:rPr lang="en-US" dirty="0"/>
              <a:t>1000</a:t>
            </a:r>
          </a:p>
          <a:p>
            <a:r>
              <a:rPr lang="en-US" dirty="0"/>
              <a:t>Had a better AUC than practically  all others</a:t>
            </a:r>
          </a:p>
          <a:p>
            <a:pPr lvl="1"/>
            <a:r>
              <a:rPr lang="en-US" dirty="0" err="1"/>
              <a:t>iForest</a:t>
            </a:r>
            <a:r>
              <a:rPr lang="en-US" dirty="0"/>
              <a:t> was only beat twice, by LOF.</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RF was reduced to the last 4 sets due to memory constraint</a:t>
            </a:r>
          </a:p>
          <a:p>
            <a:pPr lvl="1"/>
            <a:r>
              <a:rPr lang="en-US" dirty="0"/>
              <a:t>LOF was excluded from the first 4 due to time constraints</a:t>
            </a:r>
          </a:p>
          <a:p>
            <a:pPr lvl="1"/>
            <a:endParaRPr lang="en-US" dirty="0"/>
          </a:p>
        </p:txBody>
      </p:sp>
      <p:pic>
        <p:nvPicPr>
          <p:cNvPr id="6" name="Picture 5">
            <a:extLst>
              <a:ext uri="{FF2B5EF4-FFF2-40B4-BE49-F238E27FC236}">
                <a16:creationId xmlns:a16="http://schemas.microsoft.com/office/drawing/2014/main" id="{E9E77DAF-BB48-45AC-8805-0BCBB36E6C38}"/>
              </a:ext>
            </a:extLst>
          </p:cNvPr>
          <p:cNvPicPr>
            <a:picLocks noChangeAspect="1"/>
          </p:cNvPicPr>
          <p:nvPr/>
        </p:nvPicPr>
        <p:blipFill>
          <a:blip r:embed="rId2"/>
          <a:stretch>
            <a:fillRect/>
          </a:stretch>
        </p:blipFill>
        <p:spPr>
          <a:xfrm>
            <a:off x="1261872" y="3197225"/>
            <a:ext cx="7544955" cy="2985019"/>
          </a:xfrm>
          <a:prstGeom prst="rect">
            <a:avLst/>
          </a:prstGeom>
        </p:spPr>
      </p:pic>
      <p:sp>
        <p:nvSpPr>
          <p:cNvPr id="7" name="Oval 6">
            <a:extLst>
              <a:ext uri="{FF2B5EF4-FFF2-40B4-BE49-F238E27FC236}">
                <a16:creationId xmlns:a16="http://schemas.microsoft.com/office/drawing/2014/main" id="{41A7DF10-FAF0-4B7B-8486-02276C0E3B35}"/>
              </a:ext>
            </a:extLst>
          </p:cNvPr>
          <p:cNvSpPr/>
          <p:nvPr/>
        </p:nvSpPr>
        <p:spPr>
          <a:xfrm>
            <a:off x="2928482" y="3816712"/>
            <a:ext cx="646546" cy="15978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1053F9-CA61-48FE-9F10-740F69D5F370}"/>
              </a:ext>
            </a:extLst>
          </p:cNvPr>
          <p:cNvSpPr/>
          <p:nvPr/>
        </p:nvSpPr>
        <p:spPr>
          <a:xfrm>
            <a:off x="6096000" y="3816712"/>
            <a:ext cx="646546" cy="15978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35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9B83-806D-4690-AE8D-D32CE6A2778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B252E1D-81E1-4D3C-A0D0-04E654F19713}"/>
              </a:ext>
            </a:extLst>
          </p:cNvPr>
          <p:cNvSpPr>
            <a:spLocks noGrp="1"/>
          </p:cNvSpPr>
          <p:nvPr>
            <p:ph idx="1"/>
          </p:nvPr>
        </p:nvSpPr>
        <p:spPr/>
        <p:txBody>
          <a:bodyPr/>
          <a:lstStyle/>
          <a:p>
            <a:pPr marL="0" indent="0">
              <a:buNone/>
            </a:pPr>
            <a:r>
              <a:rPr lang="en-US" dirty="0"/>
              <a:t>Section 0: Summary of Isolation Forest</a:t>
            </a:r>
          </a:p>
          <a:p>
            <a:pPr marL="0" indent="0">
              <a:buNone/>
            </a:pPr>
            <a:r>
              <a:rPr lang="en-US" dirty="0"/>
              <a:t>Section 1: Anomalies, what are they? How do we find them?</a:t>
            </a:r>
          </a:p>
          <a:p>
            <a:pPr marL="0" indent="0">
              <a:buNone/>
            </a:pPr>
            <a:r>
              <a:rPr lang="en-US" dirty="0"/>
              <a:t>Section 2: Technical Overview of Isolation Trees and Isolation Forest</a:t>
            </a:r>
          </a:p>
          <a:p>
            <a:pPr marL="0" indent="0">
              <a:buNone/>
            </a:pPr>
            <a:r>
              <a:rPr lang="en-US" dirty="0"/>
              <a:t>Section 3: Results</a:t>
            </a:r>
          </a:p>
          <a:p>
            <a:pPr marL="0" indent="0">
              <a:buNone/>
            </a:pPr>
            <a:r>
              <a:rPr lang="en-US" dirty="0"/>
              <a:t>Section 4: Discussion</a:t>
            </a:r>
          </a:p>
        </p:txBody>
      </p:sp>
    </p:spTree>
    <p:extLst>
      <p:ext uri="{BB962C8B-B14F-4D97-AF65-F5344CB8AC3E}">
        <p14:creationId xmlns:p14="http://schemas.microsoft.com/office/powerpoint/2010/main" val="1415637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531-EC71-4F85-8A67-CDB853E99182}"/>
              </a:ext>
            </a:extLst>
          </p:cNvPr>
          <p:cNvSpPr>
            <a:spLocks noGrp="1"/>
          </p:cNvSpPr>
          <p:nvPr>
            <p:ph type="title"/>
          </p:nvPr>
        </p:nvSpPr>
        <p:spPr/>
        <p:txBody>
          <a:bodyPr/>
          <a:lstStyle/>
          <a:p>
            <a:r>
              <a:rPr lang="en-US" dirty="0"/>
              <a:t>How did </a:t>
            </a:r>
            <a:r>
              <a:rPr lang="en-US" dirty="0" err="1"/>
              <a:t>iForest</a:t>
            </a:r>
            <a:r>
              <a:rPr lang="en-US" dirty="0"/>
              <a:t> compare with different sample sizes?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82DFEB-5E63-49B9-BCF7-E510E0285A3A}"/>
                  </a:ext>
                </a:extLst>
              </p:cNvPr>
              <p:cNvSpPr>
                <a:spLocks noGrp="1"/>
              </p:cNvSpPr>
              <p:nvPr>
                <p:ph idx="1"/>
              </p:nvPr>
            </p:nvSpPr>
            <p:spPr>
              <a:xfrm>
                <a:off x="1261872" y="1828801"/>
                <a:ext cx="8595360" cy="2250439"/>
              </a:xfrm>
            </p:spPr>
            <p:txBody>
              <a:bodyPr>
                <a:normAutofit/>
              </a:bodyPr>
              <a:lstStyle/>
              <a:p>
                <a:r>
                  <a:rPr lang="en-US" dirty="0"/>
                  <a:t>Used two largest data sets – Http and Forest Cover</a:t>
                </a:r>
              </a:p>
              <a:p>
                <a:r>
                  <a:rPr lang="en-US" dirty="0"/>
                  <a:t>Used powers of 2 up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15</m:t>
                        </m:r>
                      </m:sup>
                    </m:sSup>
                  </m:oMath>
                </a14:m>
                <a:r>
                  <a:rPr lang="en-US" dirty="0"/>
                  <a:t>=37,768 for the sample size.</a:t>
                </a:r>
              </a:p>
              <a:p>
                <a:r>
                  <a:rPr lang="en-US" dirty="0"/>
                  <a:t>AUC is near optimal at </a:t>
                </a:r>
                <a14:m>
                  <m:oMath xmlns:m="http://schemas.openxmlformats.org/officeDocument/2006/math">
                    <m:r>
                      <a:rPr lang="en-US" b="0" i="1" smtClean="0">
                        <a:latin typeface="Cambria Math" panose="02040503050406030204" pitchFamily="18" charset="0"/>
                      </a:rPr>
                      <m:t>𝜑</m:t>
                    </m:r>
                  </m:oMath>
                </a14:m>
                <a:r>
                  <a:rPr lang="en-US" dirty="0"/>
                  <a:t> = 128 for Http and </a:t>
                </a:r>
                <a14:m>
                  <m:oMath xmlns:m="http://schemas.openxmlformats.org/officeDocument/2006/math">
                    <m:r>
                      <a:rPr lang="en-US" i="1">
                        <a:latin typeface="Cambria Math" panose="02040503050406030204" pitchFamily="18" charset="0"/>
                      </a:rPr>
                      <m:t>𝜑</m:t>
                    </m:r>
                  </m:oMath>
                </a14:m>
                <a:r>
                  <a:rPr lang="en-US" dirty="0"/>
                  <a:t> = 512 for Forest Cover</a:t>
                </a:r>
              </a:p>
              <a:p>
                <a:pPr lvl="1"/>
                <a:r>
                  <a:rPr lang="en-US" dirty="0"/>
                  <a:t>Increasing </a:t>
                </a:r>
                <a14:m>
                  <m:oMath xmlns:m="http://schemas.openxmlformats.org/officeDocument/2006/math">
                    <m:r>
                      <a:rPr lang="en-US" i="1">
                        <a:latin typeface="Cambria Math" panose="02040503050406030204" pitchFamily="18" charset="0"/>
                      </a:rPr>
                      <m:t>𝜑</m:t>
                    </m:r>
                  </m:oMath>
                </a14:m>
                <a:r>
                  <a:rPr lang="en-US" dirty="0"/>
                  <a:t> beyond this size doesn’t add much to AUC</a:t>
                </a:r>
              </a:p>
              <a:p>
                <a:r>
                  <a:rPr lang="en-US" dirty="0"/>
                  <a:t>Time increased close to linearly as sample size increased.</a:t>
                </a:r>
              </a:p>
            </p:txBody>
          </p:sp>
        </mc:Choice>
        <mc:Fallback>
          <p:sp>
            <p:nvSpPr>
              <p:cNvPr id="3" name="Content Placeholder 2">
                <a:extLst>
                  <a:ext uri="{FF2B5EF4-FFF2-40B4-BE49-F238E27FC236}">
                    <a16:creationId xmlns:a16="http://schemas.microsoft.com/office/drawing/2014/main" id="{1D82DFEB-5E63-49B9-BCF7-E510E0285A3A}"/>
                  </a:ext>
                </a:extLst>
              </p:cNvPr>
              <p:cNvSpPr>
                <a:spLocks noGrp="1" noRot="1" noChangeAspect="1" noMove="1" noResize="1" noEditPoints="1" noAdjustHandles="1" noChangeArrowheads="1" noChangeShapeType="1" noTextEdit="1"/>
              </p:cNvSpPr>
              <p:nvPr>
                <p:ph idx="1"/>
              </p:nvPr>
            </p:nvSpPr>
            <p:spPr>
              <a:xfrm>
                <a:off x="1261872" y="1828801"/>
                <a:ext cx="8595360" cy="2250439"/>
              </a:xfrm>
              <a:blipFill>
                <a:blip r:embed="rId2"/>
                <a:stretch>
                  <a:fillRect l="-142" t="-189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BDC0E07-D084-4B88-A05E-5D1325C9CEF1}"/>
              </a:ext>
            </a:extLst>
          </p:cNvPr>
          <p:cNvPicPr>
            <a:picLocks noChangeAspect="1"/>
          </p:cNvPicPr>
          <p:nvPr/>
        </p:nvPicPr>
        <p:blipFill>
          <a:blip r:embed="rId3"/>
          <a:stretch>
            <a:fillRect/>
          </a:stretch>
        </p:blipFill>
        <p:spPr>
          <a:xfrm>
            <a:off x="2401598" y="3903749"/>
            <a:ext cx="5218401" cy="2954998"/>
          </a:xfrm>
          <a:prstGeom prst="rect">
            <a:avLst/>
          </a:prstGeom>
        </p:spPr>
      </p:pic>
      <p:sp>
        <p:nvSpPr>
          <p:cNvPr id="5" name="TextBox 4">
            <a:extLst>
              <a:ext uri="{FF2B5EF4-FFF2-40B4-BE49-F238E27FC236}">
                <a16:creationId xmlns:a16="http://schemas.microsoft.com/office/drawing/2014/main" id="{1BB77905-4905-4E65-8AC3-69EFD92A78CB}"/>
              </a:ext>
            </a:extLst>
          </p:cNvPr>
          <p:cNvSpPr txBox="1"/>
          <p:nvPr/>
        </p:nvSpPr>
        <p:spPr>
          <a:xfrm>
            <a:off x="7956222" y="5381248"/>
            <a:ext cx="2008883" cy="830997"/>
          </a:xfrm>
          <a:prstGeom prst="rect">
            <a:avLst/>
          </a:prstGeom>
          <a:noFill/>
        </p:spPr>
        <p:txBody>
          <a:bodyPr wrap="none" rtlCol="0">
            <a:spAutoFit/>
          </a:bodyPr>
          <a:lstStyle/>
          <a:p>
            <a:r>
              <a:rPr lang="en-US" sz="1200" dirty="0"/>
              <a:t>Left Axis: AUC</a:t>
            </a:r>
          </a:p>
          <a:p>
            <a:r>
              <a:rPr lang="en-US" sz="1200" dirty="0"/>
              <a:t>Right Axis: Time (second)</a:t>
            </a:r>
          </a:p>
          <a:p>
            <a:r>
              <a:rPr lang="en-US" sz="1200" dirty="0"/>
              <a:t>Solid Line: AUC</a:t>
            </a:r>
          </a:p>
          <a:p>
            <a:r>
              <a:rPr lang="en-US" sz="1200" dirty="0"/>
              <a:t>Dotted line: Time</a:t>
            </a:r>
          </a:p>
        </p:txBody>
      </p:sp>
    </p:spTree>
    <p:extLst>
      <p:ext uri="{BB962C8B-B14F-4D97-AF65-F5344CB8AC3E}">
        <p14:creationId xmlns:p14="http://schemas.microsoft.com/office/powerpoint/2010/main" val="461916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72A4-3B60-460A-AA9C-C1E40EA2A101}"/>
              </a:ext>
            </a:extLst>
          </p:cNvPr>
          <p:cNvSpPr>
            <a:spLocks noGrp="1"/>
          </p:cNvSpPr>
          <p:nvPr>
            <p:ph type="title"/>
          </p:nvPr>
        </p:nvSpPr>
        <p:spPr/>
        <p:txBody>
          <a:bodyPr/>
          <a:lstStyle/>
          <a:p>
            <a:r>
              <a:rPr lang="en-US" dirty="0"/>
              <a:t>How does </a:t>
            </a:r>
            <a:r>
              <a:rPr lang="en-US" dirty="0" err="1"/>
              <a:t>iForest</a:t>
            </a:r>
            <a:r>
              <a:rPr lang="en-US" dirty="0"/>
              <a:t> handle high dimensional data?</a:t>
            </a:r>
          </a:p>
        </p:txBody>
      </p:sp>
      <p:sp>
        <p:nvSpPr>
          <p:cNvPr id="3" name="Content Placeholder 2">
            <a:extLst>
              <a:ext uri="{FF2B5EF4-FFF2-40B4-BE49-F238E27FC236}">
                <a16:creationId xmlns:a16="http://schemas.microsoft.com/office/drawing/2014/main" id="{24547542-B0D3-4E81-995F-7A4215BBFE98}"/>
              </a:ext>
            </a:extLst>
          </p:cNvPr>
          <p:cNvSpPr>
            <a:spLocks noGrp="1"/>
          </p:cNvSpPr>
          <p:nvPr>
            <p:ph idx="1"/>
          </p:nvPr>
        </p:nvSpPr>
        <p:spPr/>
        <p:txBody>
          <a:bodyPr/>
          <a:lstStyle/>
          <a:p>
            <a:r>
              <a:rPr lang="en-US" dirty="0"/>
              <a:t>Mammography and </a:t>
            </a:r>
            <a:r>
              <a:rPr lang="en-US" dirty="0" err="1"/>
              <a:t>Annthyroid</a:t>
            </a:r>
            <a:r>
              <a:rPr lang="en-US" dirty="0"/>
              <a:t> data sets had 506 new variables added, using a uniform distribution (between 0 and 1) to create a high dimension data set. Kurtosis was used to  find variables with outliers and then variables with high kurtosis where fed into </a:t>
            </a:r>
            <a:r>
              <a:rPr lang="en-US" dirty="0" err="1"/>
              <a:t>iForest</a:t>
            </a:r>
            <a:r>
              <a:rPr lang="en-US" dirty="0"/>
              <a:t>.</a:t>
            </a:r>
          </a:p>
          <a:p>
            <a:r>
              <a:rPr lang="en-US" dirty="0" err="1"/>
              <a:t>iForest</a:t>
            </a:r>
            <a:r>
              <a:rPr lang="en-US" dirty="0"/>
              <a:t> performed well and stayed under 30sec run time.</a:t>
            </a:r>
          </a:p>
          <a:p>
            <a:pPr lvl="1"/>
            <a:r>
              <a:rPr lang="en-US" dirty="0"/>
              <a:t>Best AUC is when the subsample equaled the number of variables.</a:t>
            </a:r>
          </a:p>
        </p:txBody>
      </p:sp>
      <p:pic>
        <p:nvPicPr>
          <p:cNvPr id="4" name="Picture 3">
            <a:extLst>
              <a:ext uri="{FF2B5EF4-FFF2-40B4-BE49-F238E27FC236}">
                <a16:creationId xmlns:a16="http://schemas.microsoft.com/office/drawing/2014/main" id="{71451B5A-A8AE-415D-B3D4-38D0FBB79C13}"/>
              </a:ext>
            </a:extLst>
          </p:cNvPr>
          <p:cNvPicPr>
            <a:picLocks noChangeAspect="1"/>
          </p:cNvPicPr>
          <p:nvPr/>
        </p:nvPicPr>
        <p:blipFill>
          <a:blip r:embed="rId2"/>
          <a:stretch>
            <a:fillRect/>
          </a:stretch>
        </p:blipFill>
        <p:spPr>
          <a:xfrm>
            <a:off x="2427057" y="3689530"/>
            <a:ext cx="5421292" cy="3049477"/>
          </a:xfrm>
          <a:prstGeom prst="rect">
            <a:avLst/>
          </a:prstGeom>
        </p:spPr>
      </p:pic>
      <p:sp>
        <p:nvSpPr>
          <p:cNvPr id="5" name="TextBox 4">
            <a:extLst>
              <a:ext uri="{FF2B5EF4-FFF2-40B4-BE49-F238E27FC236}">
                <a16:creationId xmlns:a16="http://schemas.microsoft.com/office/drawing/2014/main" id="{89816F52-A420-4F75-AEF9-17AF39BB6120}"/>
              </a:ext>
            </a:extLst>
          </p:cNvPr>
          <p:cNvSpPr txBox="1"/>
          <p:nvPr/>
        </p:nvSpPr>
        <p:spPr>
          <a:xfrm>
            <a:off x="8852790" y="5214269"/>
            <a:ext cx="2008883" cy="830997"/>
          </a:xfrm>
          <a:prstGeom prst="rect">
            <a:avLst/>
          </a:prstGeom>
          <a:noFill/>
        </p:spPr>
        <p:txBody>
          <a:bodyPr wrap="none" rtlCol="0">
            <a:spAutoFit/>
          </a:bodyPr>
          <a:lstStyle/>
          <a:p>
            <a:r>
              <a:rPr lang="en-US" sz="1200" dirty="0"/>
              <a:t>Left Axis: AUC</a:t>
            </a:r>
          </a:p>
          <a:p>
            <a:r>
              <a:rPr lang="en-US" sz="1200" dirty="0"/>
              <a:t>Right Axis: Time (second)</a:t>
            </a:r>
          </a:p>
          <a:p>
            <a:r>
              <a:rPr lang="en-US" sz="1200" dirty="0"/>
              <a:t>Solid Line: AUC</a:t>
            </a:r>
          </a:p>
          <a:p>
            <a:r>
              <a:rPr lang="en-US" sz="1200" dirty="0"/>
              <a:t>Dotted line: Time</a:t>
            </a:r>
          </a:p>
        </p:txBody>
      </p:sp>
    </p:spTree>
    <p:extLst>
      <p:ext uri="{BB962C8B-B14F-4D97-AF65-F5344CB8AC3E}">
        <p14:creationId xmlns:p14="http://schemas.microsoft.com/office/powerpoint/2010/main" val="1797527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6B50-30DB-41C4-9EA5-117173007006}"/>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5CADCEDC-F5D7-40B1-9E48-1BA3DE936D4F}"/>
              </a:ext>
            </a:extLst>
          </p:cNvPr>
          <p:cNvSpPr>
            <a:spLocks noGrp="1"/>
          </p:cNvSpPr>
          <p:nvPr>
            <p:ph idx="1"/>
          </p:nvPr>
        </p:nvSpPr>
        <p:spPr/>
        <p:txBody>
          <a:bodyPr/>
          <a:lstStyle/>
          <a:p>
            <a:r>
              <a:rPr lang="en-US" dirty="0"/>
              <a:t>Super Faster</a:t>
            </a:r>
          </a:p>
          <a:p>
            <a:r>
              <a:rPr lang="en-US" dirty="0"/>
              <a:t>Super Memory Efficient</a:t>
            </a:r>
          </a:p>
          <a:p>
            <a:r>
              <a:rPr lang="en-US" dirty="0"/>
              <a:t>Super Effective</a:t>
            </a:r>
          </a:p>
        </p:txBody>
      </p:sp>
    </p:spTree>
    <p:extLst>
      <p:ext uri="{BB962C8B-B14F-4D97-AF65-F5344CB8AC3E}">
        <p14:creationId xmlns:p14="http://schemas.microsoft.com/office/powerpoint/2010/main" val="2345946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86D6-C38F-471D-AE60-360BB6B741FA}"/>
              </a:ext>
            </a:extLst>
          </p:cNvPr>
          <p:cNvSpPr>
            <a:spLocks noGrp="1"/>
          </p:cNvSpPr>
          <p:nvPr>
            <p:ph type="title"/>
          </p:nvPr>
        </p:nvSpPr>
        <p:spPr/>
        <p:txBody>
          <a:bodyPr/>
          <a:lstStyle/>
          <a:p>
            <a:r>
              <a:rPr lang="en-US" dirty="0"/>
              <a:t>Section 4: Discussion</a:t>
            </a:r>
          </a:p>
        </p:txBody>
      </p:sp>
      <p:sp>
        <p:nvSpPr>
          <p:cNvPr id="3" name="Text Placeholder 2">
            <a:extLst>
              <a:ext uri="{FF2B5EF4-FFF2-40B4-BE49-F238E27FC236}">
                <a16:creationId xmlns:a16="http://schemas.microsoft.com/office/drawing/2014/main" id="{07EA8BED-2A76-4144-8294-1A7BC1BE1D8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94339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C8DA-E8E7-49E5-A40A-A1604FB1B46F}"/>
              </a:ext>
            </a:extLst>
          </p:cNvPr>
          <p:cNvSpPr>
            <a:spLocks noGrp="1"/>
          </p:cNvSpPr>
          <p:nvPr>
            <p:ph type="title"/>
          </p:nvPr>
        </p:nvSpPr>
        <p:spPr/>
        <p:txBody>
          <a:bodyPr/>
          <a:lstStyle/>
          <a:p>
            <a:r>
              <a:rPr lang="en-US" dirty="0"/>
              <a:t>Discuss</a:t>
            </a:r>
          </a:p>
        </p:txBody>
      </p:sp>
      <p:sp>
        <p:nvSpPr>
          <p:cNvPr id="3" name="Content Placeholder 2">
            <a:extLst>
              <a:ext uri="{FF2B5EF4-FFF2-40B4-BE49-F238E27FC236}">
                <a16:creationId xmlns:a16="http://schemas.microsoft.com/office/drawing/2014/main" id="{90E51323-8151-4674-B732-70293605F66D}"/>
              </a:ext>
            </a:extLst>
          </p:cNvPr>
          <p:cNvSpPr>
            <a:spLocks noGrp="1"/>
          </p:cNvSpPr>
          <p:nvPr>
            <p:ph idx="1"/>
          </p:nvPr>
        </p:nvSpPr>
        <p:spPr/>
        <p:txBody>
          <a:bodyPr/>
          <a:lstStyle/>
          <a:p>
            <a:r>
              <a:rPr lang="en-US" dirty="0"/>
              <a:t>Thoughts</a:t>
            </a:r>
          </a:p>
          <a:p>
            <a:r>
              <a:rPr lang="en-US" dirty="0"/>
              <a:t>What you didn’t like</a:t>
            </a:r>
          </a:p>
          <a:p>
            <a:r>
              <a:rPr lang="en-US" dirty="0"/>
              <a:t>What you did like</a:t>
            </a:r>
          </a:p>
          <a:p>
            <a:r>
              <a:rPr lang="en-US" dirty="0"/>
              <a:t>What could be improved upon</a:t>
            </a:r>
          </a:p>
          <a:p>
            <a:r>
              <a:rPr lang="en-US" dirty="0"/>
              <a:t>What you could </a:t>
            </a:r>
            <a:r>
              <a:rPr lang="en-US"/>
              <a:t>use it for</a:t>
            </a:r>
            <a:endParaRPr lang="en-US" dirty="0"/>
          </a:p>
          <a:p>
            <a:pPr marL="0" indent="0">
              <a:buNone/>
            </a:pPr>
            <a:endParaRPr lang="en-US" dirty="0"/>
          </a:p>
        </p:txBody>
      </p:sp>
    </p:spTree>
    <p:extLst>
      <p:ext uri="{BB962C8B-B14F-4D97-AF65-F5344CB8AC3E}">
        <p14:creationId xmlns:p14="http://schemas.microsoft.com/office/powerpoint/2010/main" val="287196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62906-BF3D-4426-A83A-3B65213CF3EB}"/>
              </a:ext>
            </a:extLst>
          </p:cNvPr>
          <p:cNvSpPr>
            <a:spLocks noGrp="1"/>
          </p:cNvSpPr>
          <p:nvPr>
            <p:ph type="title"/>
          </p:nvPr>
        </p:nvSpPr>
        <p:spPr/>
        <p:txBody>
          <a:bodyPr/>
          <a:lstStyle/>
          <a:p>
            <a:r>
              <a:rPr lang="en-US" dirty="0"/>
              <a:t>Section 0: Summary of Isolation Forest</a:t>
            </a:r>
          </a:p>
        </p:txBody>
      </p:sp>
      <p:sp>
        <p:nvSpPr>
          <p:cNvPr id="5" name="Text Placeholder 4">
            <a:extLst>
              <a:ext uri="{FF2B5EF4-FFF2-40B4-BE49-F238E27FC236}">
                <a16:creationId xmlns:a16="http://schemas.microsoft.com/office/drawing/2014/main" id="{CD037936-A112-43FE-BE97-A8E530A2B29B}"/>
              </a:ext>
            </a:extLst>
          </p:cNvPr>
          <p:cNvSpPr>
            <a:spLocks noGrp="1"/>
          </p:cNvSpPr>
          <p:nvPr>
            <p:ph type="body" idx="1"/>
          </p:nvPr>
        </p:nvSpPr>
        <p:spPr/>
        <p:txBody>
          <a:bodyPr/>
          <a:lstStyle/>
          <a:p>
            <a:r>
              <a:rPr lang="en-US" dirty="0"/>
              <a:t>(Or the elevator pitch of Isolation Forest)</a:t>
            </a:r>
          </a:p>
        </p:txBody>
      </p:sp>
    </p:spTree>
    <p:extLst>
      <p:ext uri="{BB962C8B-B14F-4D97-AF65-F5344CB8AC3E}">
        <p14:creationId xmlns:p14="http://schemas.microsoft.com/office/powerpoint/2010/main" val="178384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772A6A-29AC-471B-AEB3-428939422BF5}"/>
              </a:ext>
            </a:extLst>
          </p:cNvPr>
          <p:cNvSpPr>
            <a:spLocks noGrp="1"/>
          </p:cNvSpPr>
          <p:nvPr>
            <p:ph type="title"/>
          </p:nvPr>
        </p:nvSpPr>
        <p:spPr>
          <a:xfrm>
            <a:off x="2592925" y="397607"/>
            <a:ext cx="8911687" cy="1280890"/>
          </a:xfrm>
        </p:spPr>
        <p:txBody>
          <a:bodyPr/>
          <a:lstStyle/>
          <a:p>
            <a:r>
              <a:rPr lang="en-US" dirty="0"/>
              <a:t>60 second overview</a:t>
            </a:r>
          </a:p>
        </p:txBody>
      </p:sp>
      <p:sp>
        <p:nvSpPr>
          <p:cNvPr id="5" name="Content Placeholder 4">
            <a:extLst>
              <a:ext uri="{FF2B5EF4-FFF2-40B4-BE49-F238E27FC236}">
                <a16:creationId xmlns:a16="http://schemas.microsoft.com/office/drawing/2014/main" id="{70FAB8F5-C7F6-4127-BC7F-FED835075570}"/>
              </a:ext>
            </a:extLst>
          </p:cNvPr>
          <p:cNvSpPr>
            <a:spLocks noGrp="1"/>
          </p:cNvSpPr>
          <p:nvPr>
            <p:ph idx="1"/>
          </p:nvPr>
        </p:nvSpPr>
        <p:spPr>
          <a:xfrm>
            <a:off x="1261872" y="1828800"/>
            <a:ext cx="8595360" cy="4631593"/>
          </a:xfrm>
        </p:spPr>
        <p:txBody>
          <a:bodyPr>
            <a:normAutofit/>
          </a:bodyPr>
          <a:lstStyle/>
          <a:p>
            <a:pPr marL="0" indent="0">
              <a:buNone/>
            </a:pPr>
            <a:r>
              <a:rPr lang="en-US" dirty="0"/>
              <a:t>An Isolation Tree (</a:t>
            </a:r>
            <a:r>
              <a:rPr lang="en-US" dirty="0" err="1"/>
              <a:t>iTree</a:t>
            </a:r>
            <a:r>
              <a:rPr lang="en-US" dirty="0"/>
              <a:t>) is built by recursively applying a random split on a random variable to isolate all data points from a subsample of the data set. Multiple </a:t>
            </a:r>
            <a:r>
              <a:rPr lang="en-US" dirty="0" err="1"/>
              <a:t>iTrees</a:t>
            </a:r>
            <a:r>
              <a:rPr lang="en-US" dirty="0"/>
              <a:t> are built to form an Isolation Forest (</a:t>
            </a:r>
            <a:r>
              <a:rPr lang="en-US" dirty="0" err="1"/>
              <a:t>iForest</a:t>
            </a:r>
            <a:r>
              <a:rPr lang="en-US" dirty="0"/>
              <a:t>.) All data points are then ran through the </a:t>
            </a:r>
            <a:r>
              <a:rPr lang="en-US" dirty="0" err="1"/>
              <a:t>iForest</a:t>
            </a:r>
            <a:r>
              <a:rPr lang="en-US" dirty="0"/>
              <a:t> and the average number of paths transverse provides an anomaly score.  A higher score suggest the datapoint is an anomaly in the data.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000" dirty="0"/>
              <a:t>Paper is loosie goosy with definitions, I really want to start a blog called </a:t>
            </a:r>
            <a:r>
              <a:rPr lang="en-US" sz="1000" dirty="0">
                <a:hlinkClick r:id="rId2"/>
              </a:rPr>
              <a:t>www.PublishedPapersToBeFixedInPostProduction.com</a:t>
            </a:r>
            <a:r>
              <a:rPr lang="en-US" sz="1000"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7353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8230-CF44-45AD-ACC8-2E642531D477}"/>
              </a:ext>
            </a:extLst>
          </p:cNvPr>
          <p:cNvSpPr>
            <a:spLocks noGrp="1"/>
          </p:cNvSpPr>
          <p:nvPr>
            <p:ph type="title"/>
          </p:nvPr>
        </p:nvSpPr>
        <p:spPr/>
        <p:txBody>
          <a:bodyPr/>
          <a:lstStyle/>
          <a:p>
            <a:r>
              <a:rPr lang="en-US" dirty="0"/>
              <a:t>Section 1: Anomalies</a:t>
            </a:r>
          </a:p>
        </p:txBody>
      </p:sp>
      <p:sp>
        <p:nvSpPr>
          <p:cNvPr id="3" name="Text Placeholder 2">
            <a:extLst>
              <a:ext uri="{FF2B5EF4-FFF2-40B4-BE49-F238E27FC236}">
                <a16:creationId xmlns:a16="http://schemas.microsoft.com/office/drawing/2014/main" id="{F9AC5BB1-A0AE-43A9-BE7D-691857E14411}"/>
              </a:ext>
            </a:extLst>
          </p:cNvPr>
          <p:cNvSpPr>
            <a:spLocks noGrp="1"/>
          </p:cNvSpPr>
          <p:nvPr>
            <p:ph type="body" idx="1"/>
          </p:nvPr>
        </p:nvSpPr>
        <p:spPr/>
        <p:txBody>
          <a:bodyPr/>
          <a:lstStyle/>
          <a:p>
            <a:r>
              <a:rPr lang="en-US" dirty="0"/>
              <a:t>(Or, how I learned to look for the exceptions) </a:t>
            </a:r>
          </a:p>
        </p:txBody>
      </p:sp>
    </p:spTree>
    <p:extLst>
      <p:ext uri="{BB962C8B-B14F-4D97-AF65-F5344CB8AC3E}">
        <p14:creationId xmlns:p14="http://schemas.microsoft.com/office/powerpoint/2010/main" val="428434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9306A-0E74-40B9-A9A1-46989A941D7A}"/>
              </a:ext>
            </a:extLst>
          </p:cNvPr>
          <p:cNvSpPr>
            <a:spLocks noGrp="1"/>
          </p:cNvSpPr>
          <p:nvPr>
            <p:ph type="title"/>
          </p:nvPr>
        </p:nvSpPr>
        <p:spPr/>
        <p:txBody>
          <a:bodyPr/>
          <a:lstStyle/>
          <a:p>
            <a:r>
              <a:rPr lang="en-US" dirty="0"/>
              <a:t>Anomalies, what are they?</a:t>
            </a:r>
          </a:p>
        </p:txBody>
      </p:sp>
      <p:sp>
        <p:nvSpPr>
          <p:cNvPr id="5" name="Content Placeholder 4">
            <a:extLst>
              <a:ext uri="{FF2B5EF4-FFF2-40B4-BE49-F238E27FC236}">
                <a16:creationId xmlns:a16="http://schemas.microsoft.com/office/drawing/2014/main" id="{BB907A57-96F9-4C9B-B181-91A6BC0B4D65}"/>
              </a:ext>
            </a:extLst>
          </p:cNvPr>
          <p:cNvSpPr>
            <a:spLocks noGrp="1"/>
          </p:cNvSpPr>
          <p:nvPr>
            <p:ph idx="1"/>
          </p:nvPr>
        </p:nvSpPr>
        <p:spPr/>
        <p:txBody>
          <a:bodyPr/>
          <a:lstStyle/>
          <a:p>
            <a:r>
              <a:rPr lang="en-US" dirty="0"/>
              <a:t>- Also go by outlier, novelties, noise, deviations, and exceptions</a:t>
            </a:r>
          </a:p>
          <a:p>
            <a:r>
              <a:rPr lang="en-US" dirty="0"/>
              <a:t>“a statistical observation that is markedly different in value from the others of the sample” – Marriam-Webster</a:t>
            </a:r>
          </a:p>
          <a:p>
            <a:r>
              <a:rPr lang="en-US" dirty="0"/>
              <a:t>“An outlier is an observation which deviates so much from the other observations as to arouse suspicions that it was generated by a different mechanism” – Hawkins, 1980</a:t>
            </a:r>
          </a:p>
        </p:txBody>
      </p:sp>
      <p:pic>
        <p:nvPicPr>
          <p:cNvPr id="2" name="Picture 1">
            <a:extLst>
              <a:ext uri="{FF2B5EF4-FFF2-40B4-BE49-F238E27FC236}">
                <a16:creationId xmlns:a16="http://schemas.microsoft.com/office/drawing/2014/main" id="{E0C50F91-91FF-4623-B046-D7F8B1A1578F}"/>
              </a:ext>
            </a:extLst>
          </p:cNvPr>
          <p:cNvPicPr>
            <a:picLocks noChangeAspect="1"/>
          </p:cNvPicPr>
          <p:nvPr/>
        </p:nvPicPr>
        <p:blipFill>
          <a:blip r:embed="rId2"/>
          <a:stretch>
            <a:fillRect/>
          </a:stretch>
        </p:blipFill>
        <p:spPr>
          <a:xfrm>
            <a:off x="2947546" y="3883376"/>
            <a:ext cx="5224012" cy="2812930"/>
          </a:xfrm>
          <a:prstGeom prst="rect">
            <a:avLst/>
          </a:prstGeom>
        </p:spPr>
      </p:pic>
      <p:sp>
        <p:nvSpPr>
          <p:cNvPr id="3" name="Oval 2">
            <a:extLst>
              <a:ext uri="{FF2B5EF4-FFF2-40B4-BE49-F238E27FC236}">
                <a16:creationId xmlns:a16="http://schemas.microsoft.com/office/drawing/2014/main" id="{D292C5E2-6CA4-4959-8FF0-18757131F8A2}"/>
              </a:ext>
            </a:extLst>
          </p:cNvPr>
          <p:cNvSpPr/>
          <p:nvPr/>
        </p:nvSpPr>
        <p:spPr>
          <a:xfrm>
            <a:off x="5791200" y="5209309"/>
            <a:ext cx="304800" cy="2401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B102D09-3232-4362-8B6D-010B56645DBE}"/>
              </a:ext>
            </a:extLst>
          </p:cNvPr>
          <p:cNvSpPr/>
          <p:nvPr/>
        </p:nvSpPr>
        <p:spPr>
          <a:xfrm>
            <a:off x="4932218" y="4581236"/>
            <a:ext cx="665018" cy="10067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D47D6D8-7CC5-4577-94E6-1BE3284EF1BB}"/>
              </a:ext>
            </a:extLst>
          </p:cNvPr>
          <p:cNvSpPr/>
          <p:nvPr/>
        </p:nvSpPr>
        <p:spPr>
          <a:xfrm>
            <a:off x="4738254" y="5449455"/>
            <a:ext cx="267855" cy="2760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894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C896-970B-48B0-B5B3-FE423351ABBE}"/>
              </a:ext>
            </a:extLst>
          </p:cNvPr>
          <p:cNvSpPr>
            <a:spLocks noGrp="1"/>
          </p:cNvSpPr>
          <p:nvPr>
            <p:ph type="title"/>
          </p:nvPr>
        </p:nvSpPr>
        <p:spPr/>
        <p:txBody>
          <a:bodyPr/>
          <a:lstStyle/>
          <a:p>
            <a:r>
              <a:rPr lang="en-US" dirty="0"/>
              <a:t>Why should we care?</a:t>
            </a:r>
          </a:p>
        </p:txBody>
      </p:sp>
      <p:sp>
        <p:nvSpPr>
          <p:cNvPr id="3" name="Content Placeholder 2">
            <a:extLst>
              <a:ext uri="{FF2B5EF4-FFF2-40B4-BE49-F238E27FC236}">
                <a16:creationId xmlns:a16="http://schemas.microsoft.com/office/drawing/2014/main" id="{1A61711A-9308-4F8D-BF90-C75943152EA4}"/>
              </a:ext>
            </a:extLst>
          </p:cNvPr>
          <p:cNvSpPr>
            <a:spLocks noGrp="1"/>
          </p:cNvSpPr>
          <p:nvPr>
            <p:ph idx="1"/>
          </p:nvPr>
        </p:nvSpPr>
        <p:spPr/>
        <p:txBody>
          <a:bodyPr>
            <a:normAutofit fontScale="92500" lnSpcReduction="10000"/>
          </a:bodyPr>
          <a:lstStyle/>
          <a:p>
            <a:r>
              <a:rPr lang="en-US" dirty="0"/>
              <a:t>Fraud Detection</a:t>
            </a:r>
          </a:p>
          <a:p>
            <a:pPr lvl="1"/>
            <a:r>
              <a:rPr lang="en-US" dirty="0"/>
              <a:t>Purchasing behavior of a credit card owner usually changes when the card is stolen. Abnormal buying patterns can suggest a stolen car.</a:t>
            </a:r>
          </a:p>
          <a:p>
            <a:r>
              <a:rPr lang="en-US" dirty="0"/>
              <a:t>Intrusion Detection</a:t>
            </a:r>
          </a:p>
          <a:p>
            <a:pPr lvl="1"/>
            <a:r>
              <a:rPr lang="en-US" dirty="0"/>
              <a:t>Normal users and internet traffic tends to follow a pretty well defined pattern. A sudden change in the amount of traffic and it’s destination or a rapid change in what the CPU is processing on can indicate a hacker is at work.</a:t>
            </a:r>
          </a:p>
          <a:p>
            <a:r>
              <a:rPr lang="en-US" dirty="0"/>
              <a:t>Measurement error Detection</a:t>
            </a:r>
          </a:p>
          <a:p>
            <a:pPr lvl="1"/>
            <a:r>
              <a:rPr lang="en-US" dirty="0"/>
              <a:t>Data from sensors may have measurement errors, an abnormal value could provide an indication of measurement error.</a:t>
            </a:r>
          </a:p>
          <a:p>
            <a:r>
              <a:rPr lang="en-US" dirty="0"/>
              <a:t>Model stability</a:t>
            </a:r>
          </a:p>
          <a:p>
            <a:pPr lvl="1"/>
            <a:r>
              <a:rPr lang="en-US" dirty="0"/>
              <a:t>It screws with your models. </a:t>
            </a:r>
          </a:p>
          <a:p>
            <a:pPr lvl="1"/>
            <a:r>
              <a:rPr lang="en-US" dirty="0"/>
              <a:t>Abnormal values can cause an algorithm to not optimize and skew EDA. </a:t>
            </a:r>
          </a:p>
          <a:p>
            <a:r>
              <a:rPr lang="en-US" dirty="0"/>
              <a:t>In all cases, you need to decided what to do with Anomalies. </a:t>
            </a:r>
          </a:p>
        </p:txBody>
      </p:sp>
    </p:spTree>
    <p:extLst>
      <p:ext uri="{BB962C8B-B14F-4D97-AF65-F5344CB8AC3E}">
        <p14:creationId xmlns:p14="http://schemas.microsoft.com/office/powerpoint/2010/main" val="365359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053A-FA09-4D91-AD30-1B2FB46F1D44}"/>
              </a:ext>
            </a:extLst>
          </p:cNvPr>
          <p:cNvSpPr>
            <a:spLocks noGrp="1"/>
          </p:cNvSpPr>
          <p:nvPr>
            <p:ph type="title"/>
          </p:nvPr>
        </p:nvSpPr>
        <p:spPr/>
        <p:txBody>
          <a:bodyPr/>
          <a:lstStyle/>
          <a:p>
            <a:r>
              <a:rPr lang="en-US" dirty="0"/>
              <a:t>Two classes of models to detect outliers</a:t>
            </a:r>
          </a:p>
        </p:txBody>
      </p:sp>
      <p:sp>
        <p:nvSpPr>
          <p:cNvPr id="3" name="Content Placeholder 2">
            <a:extLst>
              <a:ext uri="{FF2B5EF4-FFF2-40B4-BE49-F238E27FC236}">
                <a16:creationId xmlns:a16="http://schemas.microsoft.com/office/drawing/2014/main" id="{C3DF71DD-3005-4C43-8D19-5FAC96197ABB}"/>
              </a:ext>
            </a:extLst>
          </p:cNvPr>
          <p:cNvSpPr>
            <a:spLocks noGrp="1"/>
          </p:cNvSpPr>
          <p:nvPr>
            <p:ph idx="1"/>
          </p:nvPr>
        </p:nvSpPr>
        <p:spPr/>
        <p:txBody>
          <a:bodyPr/>
          <a:lstStyle/>
          <a:p>
            <a:r>
              <a:rPr lang="en-US" b="1" dirty="0"/>
              <a:t>Supervised:</a:t>
            </a:r>
          </a:p>
          <a:p>
            <a:pPr lvl="1"/>
            <a:r>
              <a:rPr lang="en-US" dirty="0"/>
              <a:t>Supervised model need a data set where all anomalies have been marked as being anomalies. A model is then trained  to predict anomaly data points.</a:t>
            </a:r>
          </a:p>
          <a:p>
            <a:pPr lvl="2"/>
            <a:r>
              <a:rPr lang="en-US" dirty="0"/>
              <a:t>K-nearest neighbor</a:t>
            </a:r>
          </a:p>
          <a:p>
            <a:pPr lvl="2"/>
            <a:r>
              <a:rPr lang="en-US" dirty="0"/>
              <a:t>Random Forest</a:t>
            </a:r>
          </a:p>
          <a:p>
            <a:pPr lvl="2"/>
            <a:r>
              <a:rPr lang="en-US" dirty="0"/>
              <a:t>SVM</a:t>
            </a:r>
          </a:p>
          <a:p>
            <a:r>
              <a:rPr lang="en-US" b="1" dirty="0"/>
              <a:t>Unsupervised:</a:t>
            </a:r>
          </a:p>
          <a:p>
            <a:pPr lvl="1"/>
            <a:r>
              <a:rPr lang="en-US" dirty="0"/>
              <a:t>We don’t know ahead of time what an anomaly looks like. Assigns a score to each data point based on all characteristics of either all data points or a local subset of data points. </a:t>
            </a:r>
          </a:p>
          <a:p>
            <a:pPr lvl="1"/>
            <a:r>
              <a:rPr lang="en-US" dirty="0"/>
              <a:t>The main focus of the following section is on unsupervised methods as Isolation Forest are unsupervised. </a:t>
            </a:r>
          </a:p>
        </p:txBody>
      </p:sp>
    </p:spTree>
    <p:extLst>
      <p:ext uri="{BB962C8B-B14F-4D97-AF65-F5344CB8AC3E}">
        <p14:creationId xmlns:p14="http://schemas.microsoft.com/office/powerpoint/2010/main" val="9222230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4733</TotalTime>
  <Words>2275</Words>
  <Application>Microsoft Office PowerPoint</Application>
  <PresentationFormat>Widescreen</PresentationFormat>
  <Paragraphs>276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Cambria Math</vt:lpstr>
      <vt:lpstr>Century Schoolbook</vt:lpstr>
      <vt:lpstr>Wingdings 2</vt:lpstr>
      <vt:lpstr>View</vt:lpstr>
      <vt:lpstr>Isolation Forest</vt:lpstr>
      <vt:lpstr>Publication Details</vt:lpstr>
      <vt:lpstr>Table of Contents</vt:lpstr>
      <vt:lpstr>Section 0: Summary of Isolation Forest</vt:lpstr>
      <vt:lpstr>60 second overview</vt:lpstr>
      <vt:lpstr>Section 1: Anomalies</vt:lpstr>
      <vt:lpstr>Anomalies, what are they?</vt:lpstr>
      <vt:lpstr>Why should we care?</vt:lpstr>
      <vt:lpstr>Two classes of models to detect outliers</vt:lpstr>
      <vt:lpstr>Z - Score</vt:lpstr>
      <vt:lpstr>Local Outlier Factor (LOF)</vt:lpstr>
      <vt:lpstr>Density-based spatial clustering of applications with noise (DBSCAN) </vt:lpstr>
      <vt:lpstr>Section 1: Technical Overview of iTrees and iForest</vt:lpstr>
      <vt:lpstr>Underlying assumption: Anomalies are easy to slice out.</vt:lpstr>
      <vt:lpstr>Node</vt:lpstr>
      <vt:lpstr>Isolation Tree - iTree</vt:lpstr>
      <vt:lpstr>iTree pseudo code</vt:lpstr>
      <vt:lpstr>Path Length</vt:lpstr>
      <vt:lpstr>PathLength pseudo code</vt:lpstr>
      <vt:lpstr>An iTree is not reliable…</vt:lpstr>
      <vt:lpstr>…but an iForest is!</vt:lpstr>
      <vt:lpstr>iForest pseudo code</vt:lpstr>
      <vt:lpstr>iForest are trained on subsets of the data</vt:lpstr>
      <vt:lpstr>Anomaly Score </vt:lpstr>
      <vt:lpstr>Isolation Forest are Memory and CPU light.</vt:lpstr>
      <vt:lpstr>Section 3: Results</vt:lpstr>
      <vt:lpstr>We seek these results three. </vt:lpstr>
      <vt:lpstr>The test data</vt:lpstr>
      <vt:lpstr>How did iForest compare to other methods?</vt:lpstr>
      <vt:lpstr>How did iForest compare with different sample sizes?</vt:lpstr>
      <vt:lpstr>How does iForest handle high dimensional data?</vt:lpstr>
      <vt:lpstr>In Summary</vt:lpstr>
      <vt:lpstr>Section 4: Discussion</vt:lpstr>
      <vt:lpstr>Discuss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Isolation Forest</dc:title>
  <dc:creator>Cameron Fincher</dc:creator>
  <cp:lastModifiedBy>Cameron Fincher</cp:lastModifiedBy>
  <cp:revision>72</cp:revision>
  <dcterms:created xsi:type="dcterms:W3CDTF">2019-01-21T03:35:48Z</dcterms:created>
  <dcterms:modified xsi:type="dcterms:W3CDTF">2019-01-24T23:32:46Z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4820e8-223f-4ed2-bd95-81c83f641284_Enabled">
    <vt:lpwstr>True</vt:lpwstr>
  </property>
  <property fmtid="{D5CDD505-2E9C-101B-9397-08002B2CF9AE}" pid="3" name="MSIP_Label_b24820e8-223f-4ed2-bd95-81c83f641284_SiteId">
    <vt:lpwstr>3cbcc3d3-094d-4006-9849-0d11d61f484d</vt:lpwstr>
  </property>
  <property fmtid="{D5CDD505-2E9C-101B-9397-08002B2CF9AE}" pid="4" name="MSIP_Label_b24820e8-223f-4ed2-bd95-81c83f641284_Owner">
    <vt:lpwstr>ccfinch@HomeOffice.wal-mart.com</vt:lpwstr>
  </property>
  <property fmtid="{D5CDD505-2E9C-101B-9397-08002B2CF9AE}" pid="5" name="MSIP_Label_b24820e8-223f-4ed2-bd95-81c83f641284_SetDate">
    <vt:lpwstr>2019-01-24T23:32:41.9149981Z</vt:lpwstr>
  </property>
  <property fmtid="{D5CDD505-2E9C-101B-9397-08002B2CF9AE}" pid="6" name="MSIP_Label_b24820e8-223f-4ed2-bd95-81c83f641284_Name">
    <vt:lpwstr>Sensitive</vt:lpwstr>
  </property>
  <property fmtid="{D5CDD505-2E9C-101B-9397-08002B2CF9AE}" pid="7" name="MSIP_Label_b24820e8-223f-4ed2-bd95-81c83f641284_Application">
    <vt:lpwstr>Microsoft Azure Information Protection</vt:lpwstr>
  </property>
  <property fmtid="{D5CDD505-2E9C-101B-9397-08002B2CF9AE}" pid="8" name="MSIP_Label_b24820e8-223f-4ed2-bd95-81c83f641284_Extended_MSFT_Method">
    <vt:lpwstr>Automatic</vt:lpwstr>
  </property>
  <property fmtid="{D5CDD505-2E9C-101B-9397-08002B2CF9AE}" pid="9" name="Sensitivity">
    <vt:lpwstr>Sensitive</vt:lpwstr>
  </property>
</Properties>
</file>