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ppt/notesSlides/notesSlide22.xml" ContentType="application/vnd.openxmlformats-officedocument.presentationml.notesSlide+xml"/>
  <Override PartName="/ppt/tags/tag48.xml" ContentType="application/vnd.openxmlformats-officedocument.presentationml.tags+xml"/>
  <Override PartName="/ppt/notesSlides/notesSlide23.xml" ContentType="application/vnd.openxmlformats-officedocument.presentationml.notesSlide+xml"/>
  <Override PartName="/ppt/tags/tag49.xml" ContentType="application/vnd.openxmlformats-officedocument.presentationml.tags+xml"/>
  <Override PartName="/ppt/notesSlides/notesSlide24.xml" ContentType="application/vnd.openxmlformats-officedocument.presentationml.notesSlide+xml"/>
  <Override PartName="/ppt/tags/tag50.xml" ContentType="application/vnd.openxmlformats-officedocument.presentationml.tags+xml"/>
  <Override PartName="/ppt/notesSlides/notesSlide25.xml" ContentType="application/vnd.openxmlformats-officedocument.presentationml.notesSlide+xml"/>
  <Override PartName="/ppt/tags/tag51.xml" ContentType="application/vnd.openxmlformats-officedocument.presentationml.tags+xml"/>
  <Override PartName="/ppt/notesSlides/notesSlide2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7.xml" ContentType="application/vnd.openxmlformats-officedocument.presentationml.notesSlide+xml"/>
  <Override PartName="/ppt/tags/tag58.xml" ContentType="application/vnd.openxmlformats-officedocument.presentationml.tags+xml"/>
  <Override PartName="/ppt/notesSlides/notesSlide28.xml" ContentType="application/vnd.openxmlformats-officedocument.presentationml.notesSlide+xml"/>
  <Override PartName="/ppt/tags/tag59.xml" ContentType="application/vnd.openxmlformats-officedocument.presentationml.tags+xml"/>
  <Override PartName="/ppt/notesSlides/notesSlide29.xml" ContentType="application/vnd.openxmlformats-officedocument.presentationml.notesSlide+xml"/>
  <Override PartName="/ppt/tags/tag60.xml" ContentType="application/vnd.openxmlformats-officedocument.presentationml.tags+xml"/>
  <Override PartName="/ppt/notesSlides/notesSlide3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1.xml" ContentType="application/vnd.openxmlformats-officedocument.presentationml.notesSlide+xml"/>
  <Override PartName="/ppt/tags/tag63.xml" ContentType="application/vnd.openxmlformats-officedocument.presentationml.tags+xml"/>
  <Override PartName="/ppt/notesSlides/notesSlide32.xml" ContentType="application/vnd.openxmlformats-officedocument.presentationml.notesSlide+xml"/>
  <Override PartName="/ppt/tags/tag64.xml" ContentType="application/vnd.openxmlformats-officedocument.presentationml.tags+xml"/>
  <Override PartName="/ppt/notesSlides/notesSlide33.xml" ContentType="application/vnd.openxmlformats-officedocument.presentationml.notesSlide+xml"/>
  <Override PartName="/ppt/tags/tag65.xml" ContentType="application/vnd.openxmlformats-officedocument.presentationml.tags+xml"/>
  <Override PartName="/ppt/notesSlides/notesSlide34.xml" ContentType="application/vnd.openxmlformats-officedocument.presentationml.notesSlide+xml"/>
  <Override PartName="/ppt/tags/tag66.xml" ContentType="application/vnd.openxmlformats-officedocument.presentationml.tags+xml"/>
  <Override PartName="/ppt/notesSlides/notesSlide3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6.xml" ContentType="application/vnd.openxmlformats-officedocument.presentationml.notesSlide+xml"/>
  <Override PartName="/ppt/tags/tag69.xml" ContentType="application/vnd.openxmlformats-officedocument.presentationml.tags+xml"/>
  <Override PartName="/ppt/notesSlides/notesSlide37.xml" ContentType="application/vnd.openxmlformats-officedocument.presentationml.notesSlide+xml"/>
  <Override PartName="/ppt/tags/tag70.xml" ContentType="application/vnd.openxmlformats-officedocument.presentationml.tags+xml"/>
  <Override PartName="/ppt/notesSlides/notesSlide38.xml" ContentType="application/vnd.openxmlformats-officedocument.presentationml.notesSlide+xml"/>
  <Override PartName="/ppt/tags/tag71.xml" ContentType="application/vnd.openxmlformats-officedocument.presentationml.tags+xml"/>
  <Override PartName="/ppt/theme/themeOverride1.xml" ContentType="application/vnd.openxmlformats-officedocument.themeOverr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9.xml" ContentType="application/vnd.openxmlformats-officedocument.presentationml.notesSlide+xml"/>
  <Override PartName="/ppt/tags/tag80.xml" ContentType="application/vnd.openxmlformats-officedocument.presentationml.tags+xml"/>
  <Override PartName="/ppt/notesSlides/notesSlide40.xml" ContentType="application/vnd.openxmlformats-officedocument.presentationml.notesSlide+xml"/>
  <Override PartName="/ppt/tags/tag81.xml" ContentType="application/vnd.openxmlformats-officedocument.presentationml.tags+xml"/>
  <Override PartName="/ppt/notesSlides/notesSlide41.xml" ContentType="application/vnd.openxmlformats-officedocument.presentationml.notesSlide+xml"/>
  <Override PartName="/ppt/tags/tag82.xml" ContentType="application/vnd.openxmlformats-officedocument.presentationml.tags+xml"/>
  <Override PartName="/ppt/notesSlides/notesSlide42.xml" ContentType="application/vnd.openxmlformats-officedocument.presentationml.notesSlide+xml"/>
  <Override PartName="/ppt/tags/tag83.xml" ContentType="application/vnd.openxmlformats-officedocument.presentationml.tags+xml"/>
  <Override PartName="/ppt/notesSlides/notesSlide43.xml" ContentType="application/vnd.openxmlformats-officedocument.presentationml.notesSlide+xml"/>
  <Override PartName="/ppt/tags/tag84.xml" ContentType="application/vnd.openxmlformats-officedocument.presentationml.tags+xml"/>
  <Override PartName="/ppt/notesSlides/notesSlide4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45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notesMasterIdLst>
    <p:notesMasterId r:id="rId79"/>
  </p:notesMasterIdLst>
  <p:handoutMasterIdLst>
    <p:handoutMasterId r:id="rId80"/>
  </p:handoutMasterIdLst>
  <p:sldIdLst>
    <p:sldId id="554" r:id="rId5"/>
    <p:sldId id="429" r:id="rId6"/>
    <p:sldId id="474" r:id="rId7"/>
    <p:sldId id="557" r:id="rId8"/>
    <p:sldId id="558" r:id="rId9"/>
    <p:sldId id="559" r:id="rId10"/>
    <p:sldId id="560" r:id="rId11"/>
    <p:sldId id="561" r:id="rId12"/>
    <p:sldId id="563" r:id="rId13"/>
    <p:sldId id="562" r:id="rId14"/>
    <p:sldId id="462" r:id="rId15"/>
    <p:sldId id="476" r:id="rId16"/>
    <p:sldId id="555" r:id="rId17"/>
    <p:sldId id="553" r:id="rId18"/>
    <p:sldId id="479" r:id="rId19"/>
    <p:sldId id="425" r:id="rId20"/>
    <p:sldId id="433" r:id="rId21"/>
    <p:sldId id="432" r:id="rId22"/>
    <p:sldId id="424" r:id="rId23"/>
    <p:sldId id="539" r:id="rId24"/>
    <p:sldId id="464" r:id="rId25"/>
    <p:sldId id="469" r:id="rId26"/>
    <p:sldId id="511" r:id="rId27"/>
    <p:sldId id="436" r:id="rId28"/>
    <p:sldId id="435" r:id="rId29"/>
    <p:sldId id="431" r:id="rId30"/>
    <p:sldId id="540" r:id="rId31"/>
    <p:sldId id="541" r:id="rId32"/>
    <p:sldId id="542" r:id="rId33"/>
    <p:sldId id="543" r:id="rId34"/>
    <p:sldId id="487" r:id="rId35"/>
    <p:sldId id="434" r:id="rId36"/>
    <p:sldId id="544" r:id="rId37"/>
    <p:sldId id="547" r:id="rId38"/>
    <p:sldId id="438" r:id="rId39"/>
    <p:sldId id="441" r:id="rId40"/>
    <p:sldId id="437" r:id="rId41"/>
    <p:sldId id="442" r:id="rId42"/>
    <p:sldId id="444" r:id="rId43"/>
    <p:sldId id="499" r:id="rId44"/>
    <p:sldId id="500" r:id="rId45"/>
    <p:sldId id="548" r:id="rId46"/>
    <p:sldId id="448" r:id="rId47"/>
    <p:sldId id="456" r:id="rId48"/>
    <p:sldId id="545" r:id="rId49"/>
    <p:sldId id="521" r:id="rId50"/>
    <p:sldId id="455" r:id="rId51"/>
    <p:sldId id="449" r:id="rId52"/>
    <p:sldId id="522" r:id="rId53"/>
    <p:sldId id="513" r:id="rId54"/>
    <p:sldId id="430" r:id="rId55"/>
    <p:sldId id="489" r:id="rId56"/>
    <p:sldId id="512" r:id="rId57"/>
    <p:sldId id="470" r:id="rId58"/>
    <p:sldId id="457" r:id="rId59"/>
    <p:sldId id="514" r:id="rId60"/>
    <p:sldId id="458" r:id="rId61"/>
    <p:sldId id="515" r:id="rId62"/>
    <p:sldId id="501" r:id="rId63"/>
    <p:sldId id="502" r:id="rId64"/>
    <p:sldId id="503" r:id="rId65"/>
    <p:sldId id="528" r:id="rId66"/>
    <p:sldId id="504" r:id="rId67"/>
    <p:sldId id="505" r:id="rId68"/>
    <p:sldId id="516" r:id="rId69"/>
    <p:sldId id="517" r:id="rId70"/>
    <p:sldId id="492" r:id="rId71"/>
    <p:sldId id="518" r:id="rId72"/>
    <p:sldId id="519" r:id="rId73"/>
    <p:sldId id="520" r:id="rId74"/>
    <p:sldId id="467" r:id="rId75"/>
    <p:sldId id="468" r:id="rId76"/>
    <p:sldId id="524" r:id="rId77"/>
    <p:sldId id="526" r:id="rId78"/>
  </p:sldIdLst>
  <p:sldSz cx="12192000" cy="6858000"/>
  <p:notesSz cx="7010400" cy="9296400"/>
  <p:custDataLst>
    <p:tags r:id="rId8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pics covered" id="{DC9BE293-366A-4024-8E85-397C27C1D60B}">
          <p14:sldIdLst>
            <p14:sldId id="554"/>
            <p14:sldId id="429"/>
            <p14:sldId id="474"/>
          </p14:sldIdLst>
        </p14:section>
        <p14:section name="Why Data Science" id="{3290E551-DB68-48A9-98BA-20BAB7DB2E3D}">
          <p14:sldIdLst>
            <p14:sldId id="557"/>
            <p14:sldId id="558"/>
            <p14:sldId id="559"/>
            <p14:sldId id="560"/>
            <p14:sldId id="561"/>
            <p14:sldId id="563"/>
            <p14:sldId id="562"/>
            <p14:sldId id="462"/>
            <p14:sldId id="476"/>
          </p14:sldIdLst>
        </p14:section>
        <p14:section name="Write and run Python programs with Jupyter Notebook" id="{1D0FC1FB-ACF1-48BC-A58D-7D436487A156}">
          <p14:sldIdLst>
            <p14:sldId id="555"/>
            <p14:sldId id="553"/>
            <p14:sldId id="479"/>
          </p14:sldIdLst>
        </p14:section>
        <p14:section name="Input/Output" id="{E741B4A3-35A3-4D07-9408-58A2DEF0715B}">
          <p14:sldIdLst>
            <p14:sldId id="425"/>
            <p14:sldId id="433"/>
          </p14:sldIdLst>
        </p14:section>
        <p14:section name="Comments" id="{25D5F40D-1D3D-47C2-8C60-0B17455F54FA}">
          <p14:sldIdLst>
            <p14:sldId id="432"/>
          </p14:sldIdLst>
        </p14:section>
        <p14:section name="Import" id="{7D2C0887-36BD-4713-84B6-3A5B1FB164C1}">
          <p14:sldIdLst>
            <p14:sldId id="424"/>
            <p14:sldId id="539"/>
            <p14:sldId id="464"/>
            <p14:sldId id="469"/>
            <p14:sldId id="511"/>
          </p14:sldIdLst>
        </p14:section>
        <p14:section name="Working with numeric data types" id="{84849C2C-0BE9-4595-8EBC-96A1F0028A2F}">
          <p14:sldIdLst>
            <p14:sldId id="436"/>
            <p14:sldId id="435"/>
          </p14:sldIdLst>
        </p14:section>
        <p14:section name="Working with Strings" id="{D26B8356-3F84-4696-831D-372395A2CB35}">
          <p14:sldIdLst>
            <p14:sldId id="431"/>
            <p14:sldId id="540"/>
            <p14:sldId id="541"/>
            <p14:sldId id="542"/>
            <p14:sldId id="543"/>
            <p14:sldId id="487"/>
            <p14:sldId id="434"/>
            <p14:sldId id="544"/>
            <p14:sldId id="547"/>
          </p14:sldIdLst>
        </p14:section>
        <p14:section name="Operators in Python" id="{40C8F468-F769-4402-9E1D-0CB5FF35B4F7}">
          <p14:sldIdLst>
            <p14:sldId id="438"/>
            <p14:sldId id="441"/>
            <p14:sldId id="437"/>
            <p14:sldId id="442"/>
            <p14:sldId id="444"/>
            <p14:sldId id="499"/>
            <p14:sldId id="500"/>
          </p14:sldIdLst>
        </p14:section>
        <p14:section name="If-else" id="{8851EE1F-1B15-4481-B27D-C870F716B3A5}">
          <p14:sldIdLst>
            <p14:sldId id="548"/>
            <p14:sldId id="448"/>
            <p14:sldId id="456"/>
            <p14:sldId id="545"/>
          </p14:sldIdLst>
        </p14:section>
        <p14:section name="Loops" id="{3C774278-7C1F-45B9-90D7-1F360E80FF85}">
          <p14:sldIdLst>
            <p14:sldId id="521"/>
            <p14:sldId id="455"/>
            <p14:sldId id="449"/>
            <p14:sldId id="522"/>
          </p14:sldIdLst>
        </p14:section>
        <p14:section name="lists" id="{365498FF-9A1A-4E73-A38C-1808EA2F487F}">
          <p14:sldIdLst>
            <p14:sldId id="513"/>
            <p14:sldId id="430"/>
            <p14:sldId id="489"/>
            <p14:sldId id="512"/>
            <p14:sldId id="470"/>
            <p14:sldId id="457"/>
            <p14:sldId id="514"/>
            <p14:sldId id="458"/>
            <p14:sldId id="515"/>
            <p14:sldId id="501"/>
            <p14:sldId id="502"/>
          </p14:sldIdLst>
        </p14:section>
        <p14:section name="tuples" id="{168B85E7-8393-4E29-9F1F-14971AD149E6}">
          <p14:sldIdLst>
            <p14:sldId id="503"/>
          </p14:sldIdLst>
        </p14:section>
        <p14:section name="dictionary" id="{403FCB9D-2AC7-45E5-82D7-1D5301F7034E}">
          <p14:sldIdLst>
            <p14:sldId id="528"/>
            <p14:sldId id="504"/>
            <p14:sldId id="505"/>
          </p14:sldIdLst>
        </p14:section>
        <p14:section name="Python functions" id="{FA28C79A-2E16-477D-950E-8BDC4B5DA75D}">
          <p14:sldIdLst>
            <p14:sldId id="516"/>
            <p14:sldId id="517"/>
            <p14:sldId id="492"/>
            <p14:sldId id="518"/>
            <p14:sldId id="519"/>
            <p14:sldId id="520"/>
          </p14:sldIdLst>
        </p14:section>
        <p14:section name="try-except-finally" id="{FEC8D893-6C71-4726-9EC0-32061EF21A4B}">
          <p14:sldIdLst>
            <p14:sldId id="467"/>
          </p14:sldIdLst>
        </p14:section>
        <p14:section name="The End" id="{03A46165-E0B0-49CB-BDE2-ABB916F875D5}">
          <p14:sldIdLst>
            <p14:sldId id="468"/>
          </p14:sldIdLst>
        </p14:section>
        <p14:section name="Resources" id="{D423CD27-7371-411D-AC4F-733B3252BBE1}">
          <p14:sldIdLst>
            <p14:sldId id="524"/>
            <p14:sldId id="5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B34797"/>
    <a:srgbClr val="00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5332" autoAdjust="0"/>
  </p:normalViewPr>
  <p:slideViewPr>
    <p:cSldViewPr snapToGrid="0">
      <p:cViewPr varScale="1">
        <p:scale>
          <a:sx n="92" d="100"/>
          <a:sy n="92" d="100"/>
        </p:scale>
        <p:origin x="371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9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484DD-AD11-4ADD-BE64-1B829C3FF21A}" type="datetimeFigureOut">
              <a:rPr lang="en-SG" smtClean="0"/>
              <a:t>26/3/2021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8A6C2-1E75-47A4-91C9-94AB17D30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79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C39F-A3CE-479A-A37A-CD9D05C4E9BD}" type="datetimeFigureOut">
              <a:rPr lang="en-SG" smtClean="0"/>
              <a:t>26/3/2021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D167-BB95-4C3F-9EB6-8F33330CC1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24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418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06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337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507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48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92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08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996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989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751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98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690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4847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59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224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326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9383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451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919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73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838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516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6D167-BB95-4C3F-9EB6-8F33330CC193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488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561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652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640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668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136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How</a:t>
            </a:r>
            <a:r>
              <a:rPr lang="en-SG" baseline="0" dirty="0"/>
              <a:t> to print the countries in reverse order</a:t>
            </a:r>
            <a:r>
              <a:rPr lang="en-SG" baseline="0" dirty="0" smtClean="0"/>
              <a:t>?</a:t>
            </a:r>
          </a:p>
          <a:p>
            <a:r>
              <a:rPr lang="en-SG" baseline="0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380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725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360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9426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79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675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8916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1877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019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58188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69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641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72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21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07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18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63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@@@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19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690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500-FD8E-4419-9551-AB13319FABC3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29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2450-3BBB-48BD-9844-72BC42A22141}" type="datetime1">
              <a:rPr lang="en-SG" smtClean="0"/>
              <a:t>26/3/2021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46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CD2B-7A4C-479A-A409-F3E5FD5B340C}" type="datetime1">
              <a:rPr lang="en-SG" smtClean="0"/>
              <a:t>26/3/2021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15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42F1-C7C3-4B15-9692-AEEF9651DC11}" type="datetime1">
              <a:rPr lang="en-SG" smtClean="0"/>
              <a:t>26/3/2021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62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073-A97F-4C6A-81E3-EBCC319BBB78}" type="datetime1">
              <a:rPr lang="en-SG" smtClean="0"/>
              <a:t>26/3/2021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580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309-F843-4BC4-AC1E-15A2A956E750}" type="datetime1">
              <a:rPr lang="en-SG" smtClean="0"/>
              <a:t>26/3/2021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44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B42-7958-4B9D-B285-5E006611985A}" type="datetime1">
              <a:rPr lang="en-SG" smtClean="0"/>
              <a:t>26/3/2021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62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8179-7F96-417B-B839-7A819E46BC98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815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1276-C811-48BB-B8B7-C5F7CD210F4D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75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E3835-52DC-4664-8D1B-99A724A8DF38}" type="datetime1">
              <a:rPr lang="en-SG" altLang="en-US" smtClean="0"/>
              <a:t>26/3/2021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221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2782" y="6492875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2B7E7-B64C-4D44-8541-E17C3EFD600B}"/>
              </a:ext>
            </a:extLst>
          </p:cNvPr>
          <p:cNvSpPr/>
          <p:nvPr userDrawn="1"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989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59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B43-7C06-46A5-AF17-3585229B9DEA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90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8640" y="0"/>
            <a:ext cx="9451703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en-US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en-SG" sz="2600" kern="120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  <a:p>
            <a:pPr lvl="4">
              <a:lnSpc>
                <a:spcPct val="100000"/>
              </a:lnSpc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6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09898" y="0"/>
            <a:ext cx="9437183" cy="377371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08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22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987C-80CD-40B5-907E-20202AE19D31}" type="datetime1">
              <a:rPr lang="en-SG" smtClean="0"/>
              <a:t>26/3/2021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27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D38-249E-46B1-8577-E2E42DD77548}" type="datetime1">
              <a:rPr lang="en-SG" smtClean="0"/>
              <a:t>26/3/2021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82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" Target="../slides/slide1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1" y="182881"/>
            <a:ext cx="11574682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1436914"/>
            <a:ext cx="11574682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C033-CCFA-480E-9544-5EF61E9BC21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2051E7-5786-4C48-83DF-1E1F1E1FD36F}"/>
              </a:ext>
            </a:extLst>
          </p:cNvPr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ction Button: Home 6">
            <a:hlinkClick r:id="rId24" action="ppaction://hlinksldjump" highlightClick="1"/>
            <a:extLst>
              <a:ext uri="{FF2B5EF4-FFF2-40B4-BE49-F238E27FC236}">
                <a16:creationId xmlns:a16="http://schemas.microsoft.com/office/drawing/2014/main" id="{3319341B-C429-454C-81F2-9CAF6B22B17D}"/>
              </a:ext>
            </a:extLst>
          </p:cNvPr>
          <p:cNvSpPr/>
          <p:nvPr userDrawn="1"/>
        </p:nvSpPr>
        <p:spPr>
          <a:xfrm>
            <a:off x="8686800" y="6474213"/>
            <a:ext cx="429208" cy="38378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22"/>
    </p:custDataLst>
    <p:extLst>
      <p:ext uri="{BB962C8B-B14F-4D97-AF65-F5344CB8AC3E}">
        <p14:creationId xmlns:p14="http://schemas.microsoft.com/office/powerpoint/2010/main" val="30746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25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660" r:id="rId19"/>
    <p:sldLayoutId id="214748366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990099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US" sz="2600" kern="1200" smtClean="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lang="en-SG" sz="2600" kern="1200" dirty="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sg.linkedin.com/jobs/view/410290223?trkInfo=searchKeywordString:Data%2BScience,searchLocationString:,%2B,vertical:jobs,pageNum:2,position:15,MSRPsearchId:8639fe28-61a9-4f9d-9839-ad8b5a4148ad&amp;refId=8639fe28-61a9-4f9d-9839-ad8b5a4148ad&amp;trk=jobs_jserp_job_listing_text" TargetMode="External"/><Relationship Id="rId3" Type="http://schemas.openxmlformats.org/officeDocument/2006/relationships/hyperlink" Target="https://sg.linkedin.com/jobs/view/403422583?trkInfo=searchKeywordString:Data%2BScience,searchLocationString:,%2B,vertical:jobs,pageNum:1,position:3,MSRPsearchId:29c0a159-12e1-4482-885e-2f6a7b169af4&amp;refId=29c0a159-12e1-4482-885e-2f6a7b169af4&amp;trk=jobs_jserp_job_listing_text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g.linkedin.com/jobs/view/471711755?refId=73f58447-01d2-4a31-90e6-28345d58e9ba&amp;trk=job_view_browse_map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10" Type="http://schemas.openxmlformats.org/officeDocument/2006/relationships/hyperlink" Target="https://sg.linkedin.com/jobs/view/458545739?trkInfo=searchKeywordString:Data%2BScience,searchLocationString:,%2B,vertical:jobs,pageNum:2,position:18,MSRPsearchId:8639fe28-61a9-4f9d-9839-ad8b5a4148ad&amp;refId=8639fe28-61a9-4f9d-9839-ad8b5a4148ad&amp;trk=jobs_jserp_job_listing_text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sg.linkedin.com/jobs/data-science-jobs" TargetMode="External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5" Type="http://schemas.openxmlformats.org/officeDocument/2006/relationships/image" Target="../media/image18.png"/><Relationship Id="rId4" Type="http://schemas.openxmlformats.org/officeDocument/2006/relationships/hyperlink" Target="https://www.blogger.com/profile/1282171450858824251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5" Type="http://schemas.openxmlformats.org/officeDocument/2006/relationships/image" Target="../media/image22.png"/><Relationship Id="rId4" Type="http://schemas.openxmlformats.org/officeDocument/2006/relationships/hyperlink" Target="https://www.anaconda.com/products/individua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6" Type="http://schemas.openxmlformats.org/officeDocument/2006/relationships/hyperlink" Target="https://docs.python.org/3/library/string.html#formatspec" TargetMode="External"/><Relationship Id="rId5" Type="http://schemas.openxmlformats.org/officeDocument/2006/relationships/hyperlink" Target="https://docs.python.org/3/library/string.html#formatstrings" TargetMode="Externa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Relationship Id="rId4" Type="http://schemas.openxmlformats.org/officeDocument/2006/relationships/hyperlink" Target="https://docs.python.org/3.6/library/functions.html#in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8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edu/python/" TargetMode="External"/><Relationship Id="rId13" Type="http://schemas.openxmlformats.org/officeDocument/2006/relationships/hyperlink" Target="https://learnpythonthehardway.org/" TargetMode="External"/><Relationship Id="rId3" Type="http://schemas.openxmlformats.org/officeDocument/2006/relationships/hyperlink" Target="https://www.tutorialspoint.com/python" TargetMode="External"/><Relationship Id="rId7" Type="http://schemas.openxmlformats.org/officeDocument/2006/relationships/hyperlink" Target="https://pythonschool.net/" TargetMode="External"/><Relationship Id="rId12" Type="http://schemas.openxmlformats.org/officeDocument/2006/relationships/hyperlink" Target="https://www.programiz.com/python-programming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8.xml"/><Relationship Id="rId6" Type="http://schemas.openxmlformats.org/officeDocument/2006/relationships/hyperlink" Target="https://www.learnpython.org/" TargetMode="External"/><Relationship Id="rId11" Type="http://schemas.openxmlformats.org/officeDocument/2006/relationships/hyperlink" Target="http://www.pythonforbeginners.com/" TargetMode="External"/><Relationship Id="rId5" Type="http://schemas.openxmlformats.org/officeDocument/2006/relationships/hyperlink" Target="http://www.practicepython.org/" TargetMode="External"/><Relationship Id="rId10" Type="http://schemas.openxmlformats.org/officeDocument/2006/relationships/hyperlink" Target="http://pbpython.com/" TargetMode="External"/><Relationship Id="rId4" Type="http://schemas.openxmlformats.org/officeDocument/2006/relationships/hyperlink" Target="http://www.practicepython.net/" TargetMode="External"/><Relationship Id="rId9" Type="http://schemas.openxmlformats.org/officeDocument/2006/relationships/hyperlink" Target="https://chrisalbon.com/python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pyformat.info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42C33B-EC8C-49CC-8196-8FA264231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990" y="2872976"/>
            <a:ext cx="8579471" cy="1919186"/>
          </a:xfrm>
        </p:spPr>
        <p:txBody>
          <a:bodyPr>
            <a:normAutofit/>
          </a:bodyPr>
          <a:lstStyle/>
          <a:p>
            <a:pPr algn="l"/>
            <a:r>
              <a:rPr lang="en-SG"/>
              <a:t>Introduction to Python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70217"/>
            <a:ext cx="9144000" cy="534533"/>
          </a:xfrm>
        </p:spPr>
        <p:txBody>
          <a:bodyPr/>
          <a:lstStyle/>
          <a:p>
            <a:r>
              <a:rPr lang="en-SG" sz="4400" dirty="0">
                <a:solidFill>
                  <a:srgbClr val="660033"/>
                </a:solidFill>
              </a:rPr>
              <a:t>Programming for Data Science</a:t>
            </a:r>
            <a:endParaRPr lang="en-SG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38"/>
          <a:stretch/>
        </p:blipFill>
        <p:spPr>
          <a:xfrm>
            <a:off x="9054902" y="2402859"/>
            <a:ext cx="2544916" cy="2131006"/>
          </a:xfrm>
          <a:prstGeom prst="rect">
            <a:avLst/>
          </a:prstGeom>
        </p:spPr>
      </p:pic>
      <p:sp>
        <p:nvSpPr>
          <p:cNvPr id="8" name="Subtitle 3"/>
          <p:cNvSpPr txBox="1">
            <a:spLocks/>
          </p:cNvSpPr>
          <p:nvPr/>
        </p:nvSpPr>
        <p:spPr>
          <a:xfrm>
            <a:off x="837990" y="1814323"/>
            <a:ext cx="10584753" cy="9129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000" b="1" kern="1200">
                <a:solidFill>
                  <a:srgbClr val="9900C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5400"/>
              <a:t>Topic 1</a:t>
            </a:r>
            <a:br>
              <a:rPr lang="en-SG" sz="5400"/>
            </a:br>
            <a:endParaRPr lang="en-SG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2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B13B-E579-420B-8C95-172AC281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Science jobs - what's needed?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6597E-0531-4C5A-83FB-C0652FBE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2CAEEB-7ECB-40EF-BAB7-81B3930065D2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656B-E8D7-443A-ADFE-ACDAF89DC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Why Programming for Data Science</a:t>
            </a:r>
          </a:p>
          <a:p>
            <a:endParaRPr lang="en-SG"/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D787D207-7050-467C-A523-839FE63D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92" y="2056977"/>
            <a:ext cx="3834310" cy="1381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09C297-B569-4295-939C-E72280C74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18" y="1492366"/>
            <a:ext cx="4628571" cy="600000"/>
          </a:xfrm>
          <a:prstGeom prst="rect">
            <a:avLst/>
          </a:prstGeom>
        </p:spPr>
      </p:pic>
      <p:pic>
        <p:nvPicPr>
          <p:cNvPr id="12" name="Picture 11">
            <a:hlinkClick r:id="rId6"/>
            <a:extLst>
              <a:ext uri="{FF2B5EF4-FFF2-40B4-BE49-F238E27FC236}">
                <a16:creationId xmlns:a16="http://schemas.microsoft.com/office/drawing/2014/main" id="{D8B3EFB7-67F6-489C-A66C-08C278867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515" y="4509017"/>
            <a:ext cx="3342242" cy="1235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1B8E1E-4071-409F-9F64-531E58E49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252" y="3960816"/>
            <a:ext cx="4476190" cy="4857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8DC383-5C6D-444D-9E5C-CFE864F85223}"/>
              </a:ext>
            </a:extLst>
          </p:cNvPr>
          <p:cNvSpPr/>
          <p:nvPr/>
        </p:nvSpPr>
        <p:spPr>
          <a:xfrm>
            <a:off x="7500919" y="6096670"/>
            <a:ext cx="4555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https://sg.linkedin.com/jobs/data-science-jobs</a:t>
            </a: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9B7B9-E2F2-4B41-944E-F7C4E755B1ED}"/>
              </a:ext>
            </a:extLst>
          </p:cNvPr>
          <p:cNvSpPr/>
          <p:nvPr/>
        </p:nvSpPr>
        <p:spPr>
          <a:xfrm>
            <a:off x="285727" y="1415537"/>
            <a:ext cx="4982662" cy="20806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B7A4B2-D22E-4352-9E4D-394B17AD0C56}"/>
              </a:ext>
            </a:extLst>
          </p:cNvPr>
          <p:cNvSpPr/>
          <p:nvPr/>
        </p:nvSpPr>
        <p:spPr>
          <a:xfrm>
            <a:off x="266233" y="3855122"/>
            <a:ext cx="4982662" cy="20806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hlinkClick r:id="rId10"/>
            <a:extLst>
              <a:ext uri="{FF2B5EF4-FFF2-40B4-BE49-F238E27FC236}">
                <a16:creationId xmlns:a16="http://schemas.microsoft.com/office/drawing/2014/main" id="{BA701996-85FB-4205-BD0B-6B4D064484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8648" y="4633412"/>
            <a:ext cx="3695238" cy="13523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4826A7-4F80-4698-86EA-107DD158044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03" t="44200" r="8390" b="30592"/>
          <a:stretch/>
        </p:blipFill>
        <p:spPr>
          <a:xfrm>
            <a:off x="6952576" y="3833584"/>
            <a:ext cx="4227382" cy="816236"/>
          </a:xfrm>
          <a:prstGeom prst="rect">
            <a:avLst/>
          </a:prstGeom>
        </p:spPr>
      </p:pic>
      <p:pic>
        <p:nvPicPr>
          <p:cNvPr id="21" name="Picture 20">
            <a:hlinkClick r:id="rId13"/>
            <a:extLst>
              <a:ext uri="{FF2B5EF4-FFF2-40B4-BE49-F238E27FC236}">
                <a16:creationId xmlns:a16="http://schemas.microsoft.com/office/drawing/2014/main" id="{C0A13969-4D34-4040-801E-E4DE1248EF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77615" y="1873547"/>
            <a:ext cx="2802343" cy="13055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0CCCEE-0AB3-40FF-AFAE-C7D38419AB3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68133" r="3325" b="19993"/>
          <a:stretch/>
        </p:blipFill>
        <p:spPr>
          <a:xfrm>
            <a:off x="6180842" y="1275947"/>
            <a:ext cx="4874957" cy="56526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68495AD-2A66-485E-8EE5-AD4A7324BABA}"/>
              </a:ext>
            </a:extLst>
          </p:cNvPr>
          <p:cNvSpPr/>
          <p:nvPr/>
        </p:nvSpPr>
        <p:spPr>
          <a:xfrm>
            <a:off x="6110904" y="1208106"/>
            <a:ext cx="4982662" cy="20806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28BE30-8F3F-4FE4-A2D5-9C5333A4239E}"/>
              </a:ext>
            </a:extLst>
          </p:cNvPr>
          <p:cNvSpPr/>
          <p:nvPr/>
        </p:nvSpPr>
        <p:spPr>
          <a:xfrm>
            <a:off x="6445177" y="3489330"/>
            <a:ext cx="4516978" cy="249646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6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Brief History of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</a:t>
            </a:fld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8642" y="1436914"/>
            <a:ext cx="8162222" cy="4740049"/>
          </a:xfrm>
        </p:spPr>
        <p:txBody>
          <a:bodyPr/>
          <a:lstStyle/>
          <a:p>
            <a:r>
              <a:rPr lang="en-SG" dirty="0"/>
              <a:t>Python is a widely used high-level programming language created by </a:t>
            </a:r>
            <a:r>
              <a:rPr lang="en-SG" dirty="0">
                <a:solidFill>
                  <a:srgbClr val="C00000"/>
                </a:solidFill>
              </a:rPr>
              <a:t>Guido van Rossum </a:t>
            </a:r>
            <a:r>
              <a:rPr lang="en-SG" dirty="0"/>
              <a:t>and first released in 1991. </a:t>
            </a:r>
          </a:p>
          <a:p>
            <a:r>
              <a:rPr lang="en-SG" dirty="0"/>
              <a:t>Python 2.0 released in Oct 2000, followed by Python 3.0 in 2008</a:t>
            </a:r>
          </a:p>
          <a:p>
            <a:r>
              <a:rPr lang="en-SG" dirty="0"/>
              <a:t>Latest version of Python, version </a:t>
            </a:r>
            <a:r>
              <a:rPr lang="en-SG" dirty="0" smtClean="0"/>
              <a:t>3.9 </a:t>
            </a:r>
            <a:r>
              <a:rPr lang="en-SG" dirty="0"/>
              <a:t>released in </a:t>
            </a:r>
            <a:r>
              <a:rPr lang="en-SG" dirty="0" smtClean="0"/>
              <a:t>Oct 2020</a:t>
            </a:r>
            <a:endParaRPr lang="en-SG" dirty="0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07" y="1644468"/>
            <a:ext cx="2499282" cy="37489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93646" y="5321537"/>
            <a:ext cx="248194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/>
              <a:t>Creator of 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Why Python for Data Science?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</a:t>
            </a:fld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Why Python for Data Science?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8641" y="1436914"/>
            <a:ext cx="7898673" cy="4740049"/>
          </a:xfrm>
        </p:spPr>
        <p:txBody>
          <a:bodyPr/>
          <a:lstStyle/>
          <a:p>
            <a:r>
              <a:rPr lang="en-SG" dirty="0"/>
              <a:t>Python is a great tool for data </a:t>
            </a:r>
            <a:r>
              <a:rPr lang="en-SG" dirty="0">
                <a:solidFill>
                  <a:srgbClr val="C00000"/>
                </a:solidFill>
              </a:rPr>
              <a:t>manipulation</a:t>
            </a:r>
            <a:r>
              <a:rPr lang="en-SG" dirty="0"/>
              <a:t>, </a:t>
            </a:r>
            <a:r>
              <a:rPr lang="en-SG" dirty="0">
                <a:solidFill>
                  <a:srgbClr val="C00000"/>
                </a:solidFill>
              </a:rPr>
              <a:t>visualization</a:t>
            </a:r>
            <a:r>
              <a:rPr lang="en-SG" dirty="0"/>
              <a:t> and </a:t>
            </a:r>
            <a:r>
              <a:rPr lang="en-SG" dirty="0">
                <a:solidFill>
                  <a:srgbClr val="C00000"/>
                </a:solidFill>
              </a:rPr>
              <a:t>analysis</a:t>
            </a:r>
            <a:r>
              <a:rPr lang="en-SG" dirty="0"/>
              <a:t>!</a:t>
            </a:r>
          </a:p>
          <a:p>
            <a:r>
              <a:rPr lang="en-SG" dirty="0"/>
              <a:t>Flexible </a:t>
            </a:r>
            <a:r>
              <a:rPr lang="en-SG" dirty="0">
                <a:solidFill>
                  <a:srgbClr val="C00000"/>
                </a:solidFill>
              </a:rPr>
              <a:t>general</a:t>
            </a:r>
            <a:r>
              <a:rPr lang="en-SG" dirty="0"/>
              <a:t> programming language</a:t>
            </a:r>
          </a:p>
          <a:p>
            <a:r>
              <a:rPr lang="en-SG" dirty="0">
                <a:solidFill>
                  <a:srgbClr val="C00000"/>
                </a:solidFill>
              </a:rPr>
              <a:t>Easy</a:t>
            </a:r>
            <a:r>
              <a:rPr lang="en-SG" dirty="0"/>
              <a:t> to learn and work with</a:t>
            </a:r>
          </a:p>
          <a:p>
            <a:r>
              <a:rPr lang="en-SG" dirty="0"/>
              <a:t>Has many math / science </a:t>
            </a:r>
            <a:r>
              <a:rPr lang="en-SG" dirty="0">
                <a:solidFill>
                  <a:srgbClr val="C00000"/>
                </a:solidFill>
              </a:rPr>
              <a:t>libraries</a:t>
            </a:r>
            <a:r>
              <a:rPr lang="en-SG" dirty="0"/>
              <a:t> that makes working with data much </a:t>
            </a:r>
            <a:r>
              <a:rPr lang="en-SG" dirty="0" smtClean="0"/>
              <a:t>easier</a:t>
            </a:r>
            <a:endParaRPr lang="en-SG" dirty="0"/>
          </a:p>
        </p:txBody>
      </p:sp>
      <p:pic>
        <p:nvPicPr>
          <p:cNvPr id="8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6292C815-4C30-4217-BD12-F94445794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254763"/>
            <a:ext cx="3244129" cy="1285094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5E8540A-3D1E-4E1C-842E-715FD0554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21" y="2278177"/>
            <a:ext cx="2294297" cy="1799544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755D1C4A-4490-47AB-8B7B-08AED0CD57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06" y="1308379"/>
            <a:ext cx="4364685" cy="10468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Anaconda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Install </a:t>
            </a:r>
            <a:r>
              <a:rPr lang="en-SG" dirty="0" smtClean="0"/>
              <a:t>Anaconda </a:t>
            </a:r>
            <a:r>
              <a:rPr lang="en-SG" dirty="0"/>
              <a:t>for this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9525" y="1320649"/>
            <a:ext cx="10972034" cy="3927873"/>
          </a:xfrm>
        </p:spPr>
        <p:txBody>
          <a:bodyPr/>
          <a:lstStyle/>
          <a:p>
            <a:r>
              <a:rPr lang="en-SG" dirty="0"/>
              <a:t>Python can be run on many operating systems : Windows, Linux, Mac </a:t>
            </a:r>
            <a:r>
              <a:rPr lang="en-SG" dirty="0" err="1"/>
              <a:t>etc</a:t>
            </a:r>
            <a:endParaRPr lang="en-SG" dirty="0"/>
          </a:p>
          <a:p>
            <a:r>
              <a:rPr lang="en-SG" dirty="0"/>
              <a:t>For this module, we will install the </a:t>
            </a:r>
            <a:r>
              <a:rPr lang="en-SG" dirty="0">
                <a:solidFill>
                  <a:srgbClr val="C00000"/>
                </a:solidFill>
              </a:rPr>
              <a:t>Anaconda </a:t>
            </a:r>
            <a:r>
              <a:rPr lang="en-SG" dirty="0" smtClean="0">
                <a:solidFill>
                  <a:srgbClr val="C00000"/>
                </a:solidFill>
              </a:rPr>
              <a:t>Individual Edition</a:t>
            </a:r>
            <a:endParaRPr lang="en-SG" dirty="0"/>
          </a:p>
          <a:p>
            <a:r>
              <a:rPr lang="en-SG" dirty="0"/>
              <a:t>Anaconda is a free Python distribution that comes with most of the data science Python packages we need to write data analysis programs</a:t>
            </a:r>
          </a:p>
          <a:p>
            <a:r>
              <a:rPr lang="en-SG" dirty="0"/>
              <a:t>Includes modules such as </a:t>
            </a:r>
            <a:r>
              <a:rPr lang="en-SG" dirty="0" err="1"/>
              <a:t>NumPy</a:t>
            </a:r>
            <a:r>
              <a:rPr lang="en-SG" dirty="0"/>
              <a:t>, Pandas, </a:t>
            </a:r>
            <a:r>
              <a:rPr lang="en-SG" dirty="0" err="1"/>
              <a:t>Matplotlib</a:t>
            </a:r>
            <a:endParaRPr lang="en-SG" dirty="0"/>
          </a:p>
          <a:p>
            <a:r>
              <a:rPr lang="en-SG" dirty="0">
                <a:hlinkClick r:id="rId4"/>
              </a:rPr>
              <a:t>https://www.anaconda.com/products/individual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4C7DE-2E38-4C53-A101-8D4CB799B8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40" y="4048576"/>
            <a:ext cx="4034978" cy="20174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97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Jupyter Notebook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Write and run Python programs with Jupyter Notebook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572" y="1373832"/>
            <a:ext cx="8253028" cy="4740049"/>
          </a:xfrm>
        </p:spPr>
        <p:txBody>
          <a:bodyPr/>
          <a:lstStyle/>
          <a:p>
            <a:r>
              <a:rPr lang="en-SG" dirty="0"/>
              <a:t>In this module, you will be largely using the </a:t>
            </a:r>
            <a:r>
              <a:rPr lang="en-SG" dirty="0" smtClean="0"/>
              <a:t>Anaconda </a:t>
            </a:r>
            <a:r>
              <a:rPr lang="en-SG" dirty="0" err="1">
                <a:solidFill>
                  <a:srgbClr val="C00000"/>
                </a:solidFill>
              </a:rPr>
              <a:t>Ju</a:t>
            </a:r>
            <a:r>
              <a:rPr lang="en-SG" dirty="0" err="1" smtClean="0">
                <a:solidFill>
                  <a:srgbClr val="C00000"/>
                </a:solidFill>
              </a:rPr>
              <a:t>pyter</a:t>
            </a:r>
            <a:r>
              <a:rPr lang="en-SG" dirty="0" smtClean="0">
                <a:solidFill>
                  <a:srgbClr val="C00000"/>
                </a:solidFill>
              </a:rPr>
              <a:t> </a:t>
            </a:r>
            <a:r>
              <a:rPr lang="en-SG" dirty="0">
                <a:solidFill>
                  <a:srgbClr val="C00000"/>
                </a:solidFill>
              </a:rPr>
              <a:t>Notebook</a:t>
            </a:r>
            <a:r>
              <a:rPr lang="en-SG" dirty="0"/>
              <a:t> </a:t>
            </a:r>
            <a:r>
              <a:rPr lang="en-SG" dirty="0" smtClean="0"/>
              <a:t>to </a:t>
            </a:r>
            <a:r>
              <a:rPr lang="en-SG" dirty="0"/>
              <a:t>write and run your Python code</a:t>
            </a:r>
          </a:p>
          <a:p>
            <a:r>
              <a:rPr lang="en-SG" dirty="0"/>
              <a:t>The </a:t>
            </a:r>
            <a:r>
              <a:rPr lang="en-SG" dirty="0" err="1"/>
              <a:t>Jupyter</a:t>
            </a:r>
            <a:r>
              <a:rPr lang="en-SG" dirty="0"/>
              <a:t> Notebook App is a </a:t>
            </a:r>
            <a:r>
              <a:rPr lang="en-SG" dirty="0">
                <a:solidFill>
                  <a:srgbClr val="C00000"/>
                </a:solidFill>
              </a:rPr>
              <a:t>web-based</a:t>
            </a:r>
            <a:r>
              <a:rPr lang="en-SG" dirty="0"/>
              <a:t> application that allows you to edit and run Python programs via your favourite browser</a:t>
            </a:r>
            <a:r>
              <a:rPr lang="en-SG" dirty="0" smtClean="0"/>
              <a:t>.</a:t>
            </a:r>
          </a:p>
          <a:p>
            <a:r>
              <a:rPr lang="en-SG" dirty="0" smtClean="0"/>
              <a:t>Refer to Practical 00 to setup the Anaconda </a:t>
            </a:r>
            <a:r>
              <a:rPr lang="en-SG" dirty="0" err="1" smtClean="0"/>
              <a:t>Jupyter</a:t>
            </a:r>
            <a:r>
              <a:rPr lang="en-SG" dirty="0" smtClean="0"/>
              <a:t> Notebook environment for the rest of the Labs.</a:t>
            </a:r>
            <a:endParaRPr lang="en-SG" dirty="0"/>
          </a:p>
          <a:p>
            <a:endParaRPr lang="en-SG" dirty="0"/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F6BC9D28-25D2-4ADC-BDC3-AC17976D3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21" y="2871913"/>
            <a:ext cx="2798150" cy="2798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0343" y="5886450"/>
            <a:ext cx="139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00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0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592A43-067A-4113-81D1-A5739C6E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34" y="1812472"/>
            <a:ext cx="4596492" cy="1191985"/>
          </a:xfrm>
        </p:spPr>
        <p:txBody>
          <a:bodyPr>
            <a:noAutofit/>
          </a:bodyPr>
          <a:lstStyle/>
          <a:p>
            <a:r>
              <a:rPr lang="en-SG" sz="8000">
                <a:solidFill>
                  <a:srgbClr val="002060"/>
                </a:solidFill>
              </a:rPr>
              <a:t/>
            </a:r>
            <a:br>
              <a:rPr lang="en-SG" sz="8000">
                <a:solidFill>
                  <a:srgbClr val="002060"/>
                </a:solidFill>
              </a:rPr>
            </a:br>
            <a:r>
              <a:rPr lang="en-SG" sz="8000">
                <a:solidFill>
                  <a:srgbClr val="002060"/>
                </a:solidFill>
              </a:rPr>
              <a:t/>
            </a:r>
            <a:br>
              <a:rPr lang="en-SG" sz="8000">
                <a:solidFill>
                  <a:srgbClr val="002060"/>
                </a:solidFill>
              </a:rPr>
            </a:br>
            <a:r>
              <a:rPr lang="en-SG" sz="8000">
                <a:solidFill>
                  <a:srgbClr val="002060"/>
                </a:solidFill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D4B89-02D0-4CBD-8604-253ACF6A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15</a:t>
            </a:fld>
            <a:endParaRPr lang="en-SG"/>
          </a:p>
        </p:txBody>
      </p:sp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1F91428-C550-47C5-A550-B4E794E1D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48" y="829047"/>
            <a:ext cx="4253139" cy="34025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751D03-821B-46AA-BFBC-9B0EDC44CE49}"/>
              </a:ext>
            </a:extLst>
          </p:cNvPr>
          <p:cNvSpPr/>
          <p:nvPr/>
        </p:nvSpPr>
        <p:spPr>
          <a:xfrm>
            <a:off x="885352" y="4800278"/>
            <a:ext cx="7641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b="1">
                <a:solidFill>
                  <a:srgbClr val="7030A0"/>
                </a:solidFill>
              </a:rPr>
              <a:t>Run Python code via Jupyter Notebook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9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Python Inputs and Outputs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16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Inputs and Outputs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93615" y="1365975"/>
            <a:ext cx="5757242" cy="166751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ts val="800"/>
              </a:spcBef>
            </a:pPr>
            <a:r>
              <a:rPr lang="en-US" sz="2800" dirty="0"/>
              <a:t>To output to the console, use the </a:t>
            </a:r>
            <a:r>
              <a:rPr lang="en-US" sz="2800" dirty="0">
                <a:solidFill>
                  <a:srgbClr val="C00000"/>
                </a:solidFill>
              </a:rPr>
              <a:t>print()</a:t>
            </a:r>
            <a:r>
              <a:rPr lang="en-US" sz="2800" dirty="0"/>
              <a:t> function</a:t>
            </a:r>
          </a:p>
          <a:p>
            <a:pPr>
              <a:spcBef>
                <a:spcPts val="800"/>
              </a:spcBef>
            </a:pPr>
            <a:r>
              <a:rPr lang="en-SG" sz="2800" dirty="0"/>
              <a:t>To get input from the console, use the </a:t>
            </a:r>
            <a:r>
              <a:rPr lang="en-SG" sz="2800" dirty="0">
                <a:solidFill>
                  <a:srgbClr val="C00000"/>
                </a:solidFill>
              </a:rPr>
              <a:t>input()</a:t>
            </a:r>
            <a:r>
              <a:rPr lang="en-SG" sz="2800" dirty="0"/>
              <a:t> function</a:t>
            </a:r>
          </a:p>
          <a:p>
            <a:pPr>
              <a:spcBef>
                <a:spcPts val="800"/>
              </a:spcBef>
            </a:pPr>
            <a:endParaRPr lang="en-S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141000" y="1905224"/>
            <a:ext cx="5255616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SG" sz="2400" dirty="0"/>
              <a:t>name = input("What's your name?")</a:t>
            </a:r>
          </a:p>
          <a:p>
            <a:r>
              <a:rPr lang="en-SG" sz="2400" dirty="0"/>
              <a:t>print('Hello' + name)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1000" y="3543625"/>
            <a:ext cx="584779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SG" dirty="0"/>
              <a:t>length = </a:t>
            </a:r>
            <a:r>
              <a:rPr lang="en-SG" dirty="0" err="1"/>
              <a:t>int</a:t>
            </a:r>
            <a:r>
              <a:rPr lang="en-SG" dirty="0"/>
              <a:t>(input("Enter length: "))</a:t>
            </a:r>
          </a:p>
          <a:p>
            <a:r>
              <a:rPr lang="en-SG" dirty="0"/>
              <a:t>breadth = </a:t>
            </a:r>
            <a:r>
              <a:rPr lang="en-SG" dirty="0" err="1"/>
              <a:t>int</a:t>
            </a:r>
            <a:r>
              <a:rPr lang="en-SG" dirty="0"/>
              <a:t>(input("Enter breadth:"))</a:t>
            </a:r>
          </a:p>
          <a:p>
            <a:endParaRPr lang="en-SG" dirty="0"/>
          </a:p>
          <a:p>
            <a:r>
              <a:rPr lang="en-SG" dirty="0"/>
              <a:t>print('Area:' + </a:t>
            </a:r>
            <a:r>
              <a:rPr lang="en-SG" dirty="0" err="1"/>
              <a:t>str</a:t>
            </a:r>
            <a:r>
              <a:rPr lang="en-SG" dirty="0"/>
              <a:t>(length*breadth</a:t>
            </a:r>
            <a:r>
              <a:rPr lang="en-SG" dirty="0" smtClean="0"/>
              <a:t>))</a:t>
            </a:r>
          </a:p>
          <a:p>
            <a:endParaRPr lang="en-SG" dirty="0" smtClean="0"/>
          </a:p>
          <a:p>
            <a:r>
              <a:rPr lang="en-SG" dirty="0" smtClean="0"/>
              <a:t>#</a:t>
            </a:r>
            <a:r>
              <a:rPr lang="en-SG" dirty="0"/>
              <a:t>Another way to print using f-string</a:t>
            </a:r>
          </a:p>
          <a:p>
            <a:r>
              <a:rPr lang="en-SG" dirty="0"/>
              <a:t>print(</a:t>
            </a:r>
            <a:r>
              <a:rPr lang="en-SG" dirty="0" err="1"/>
              <a:t>f'Area</a:t>
            </a:r>
            <a:r>
              <a:rPr lang="en-SG" dirty="0"/>
              <a:t>: {length*breadth</a:t>
            </a:r>
            <a:r>
              <a:rPr lang="en-SG" dirty="0" smtClean="0"/>
              <a:t>}')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6141000" y="1566670"/>
            <a:ext cx="416678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Ask user for name and print out his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1000" y="3205071"/>
            <a:ext cx="584779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Ask user for length of square and print out area and perimeter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93615" y="3498260"/>
            <a:ext cx="5592044" cy="2657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SG" dirty="0"/>
              <a:t>The </a:t>
            </a:r>
            <a:r>
              <a:rPr lang="en-SG" dirty="0">
                <a:solidFill>
                  <a:srgbClr val="C00000"/>
                </a:solidFill>
              </a:rPr>
              <a:t>input()  </a:t>
            </a:r>
            <a:r>
              <a:rPr lang="en-SG" dirty="0"/>
              <a:t>function automatically interprets all entries as strings</a:t>
            </a:r>
          </a:p>
          <a:p>
            <a:pPr>
              <a:spcBef>
                <a:spcPts val="800"/>
              </a:spcBef>
            </a:pPr>
            <a:r>
              <a:rPr lang="en-SG" dirty="0"/>
              <a:t>To convert them to numbers, use the</a:t>
            </a:r>
            <a:r>
              <a:rPr lang="en-SG" dirty="0">
                <a:solidFill>
                  <a:srgbClr val="C00000"/>
                </a:solidFill>
              </a:rPr>
              <a:t> </a:t>
            </a:r>
            <a:r>
              <a:rPr lang="en-SG" dirty="0" err="1">
                <a:solidFill>
                  <a:srgbClr val="C00000"/>
                </a:solidFill>
              </a:rPr>
              <a:t>int</a:t>
            </a:r>
            <a:r>
              <a:rPr lang="en-SG" dirty="0">
                <a:solidFill>
                  <a:srgbClr val="C00000"/>
                </a:solidFill>
              </a:rPr>
              <a:t>() </a:t>
            </a:r>
            <a:r>
              <a:rPr lang="en-SG" dirty="0"/>
              <a:t>or </a:t>
            </a:r>
            <a:r>
              <a:rPr lang="en-SG" dirty="0">
                <a:solidFill>
                  <a:srgbClr val="C00000"/>
                </a:solidFill>
              </a:rPr>
              <a:t>float()</a:t>
            </a:r>
            <a:r>
              <a:rPr lang="en-SG" dirty="0"/>
              <a:t> function</a:t>
            </a:r>
          </a:p>
          <a:p>
            <a:pPr>
              <a:spcBef>
                <a:spcPts val="800"/>
              </a:spcBef>
            </a:pPr>
            <a:r>
              <a:rPr lang="en-SG" dirty="0"/>
              <a:t>To convert numbers to string, use the </a:t>
            </a:r>
            <a:r>
              <a:rPr lang="en-SG" dirty="0" err="1">
                <a:solidFill>
                  <a:srgbClr val="C00000"/>
                </a:solidFill>
              </a:rPr>
              <a:t>str</a:t>
            </a:r>
            <a:r>
              <a:rPr lang="en-SG" dirty="0">
                <a:solidFill>
                  <a:srgbClr val="C00000"/>
                </a:solidFill>
              </a:rPr>
              <a:t>()</a:t>
            </a:r>
            <a:r>
              <a:rPr lang="en-SG" dirty="0"/>
              <a:t> function</a:t>
            </a:r>
          </a:p>
          <a:p>
            <a:pPr>
              <a:spcBef>
                <a:spcPts val="1200"/>
              </a:spcBef>
            </a:pP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9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Python Inputs and Outputs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Inputs and Outputs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93615" y="1424687"/>
            <a:ext cx="11406203" cy="48268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sz="2800" dirty="0"/>
              <a:t>Use </a:t>
            </a:r>
            <a:r>
              <a:rPr lang="en-SG" sz="2800" dirty="0">
                <a:solidFill>
                  <a:srgbClr val="C00000"/>
                </a:solidFill>
              </a:rPr>
              <a:t>f-string </a:t>
            </a:r>
            <a:r>
              <a:rPr lang="en-SG" sz="2800" dirty="0" smtClean="0"/>
              <a:t>to </a:t>
            </a:r>
            <a:r>
              <a:rPr lang="en-SG" sz="2800" dirty="0"/>
              <a:t>specify decimal precision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101" y="2036710"/>
            <a:ext cx="8508265" cy="41313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SG" dirty="0"/>
              <a:t>weight = float(input("Enter your weight: "))</a:t>
            </a:r>
          </a:p>
          <a:p>
            <a:r>
              <a:rPr lang="en-SG" dirty="0"/>
              <a:t>height = float(input("Enter your height: "))</a:t>
            </a:r>
          </a:p>
          <a:p>
            <a:r>
              <a:rPr lang="en-SG" dirty="0"/>
              <a:t/>
            </a:r>
            <a:br>
              <a:rPr lang="en-SG" dirty="0"/>
            </a:br>
            <a:r>
              <a:rPr lang="en-SG" dirty="0" err="1"/>
              <a:t>bmi</a:t>
            </a:r>
            <a:r>
              <a:rPr lang="en-SG" dirty="0"/>
              <a:t> = weight/(height*height)</a:t>
            </a:r>
            <a:br>
              <a:rPr lang="en-SG" dirty="0"/>
            </a:br>
            <a:endParaRPr lang="en-SG" dirty="0"/>
          </a:p>
          <a:p>
            <a:r>
              <a:rPr lang="en-SG" dirty="0"/>
              <a:t>print(</a:t>
            </a:r>
            <a:r>
              <a:rPr lang="en-SG" dirty="0" err="1"/>
              <a:t>f'Your</a:t>
            </a:r>
            <a:r>
              <a:rPr lang="en-SG" dirty="0"/>
              <a:t> </a:t>
            </a:r>
            <a:r>
              <a:rPr lang="en-SG" dirty="0" err="1"/>
              <a:t>bmi</a:t>
            </a:r>
            <a:r>
              <a:rPr lang="en-SG" dirty="0"/>
              <a:t> is {</a:t>
            </a:r>
            <a:r>
              <a:rPr lang="en-SG" dirty="0" err="1"/>
              <a:t>bmi</a:t>
            </a:r>
            <a:r>
              <a:rPr lang="en-SG" dirty="0"/>
              <a:t>}')</a:t>
            </a:r>
          </a:p>
          <a:p>
            <a:endParaRPr lang="en-SG" dirty="0"/>
          </a:p>
          <a:p>
            <a:r>
              <a:rPr lang="en-SG" dirty="0"/>
              <a:t>print(</a:t>
            </a:r>
            <a:r>
              <a:rPr lang="en-SG" dirty="0" err="1"/>
              <a:t>f'Your</a:t>
            </a:r>
            <a:r>
              <a:rPr lang="en-SG" dirty="0"/>
              <a:t> </a:t>
            </a:r>
            <a:r>
              <a:rPr lang="en-SG" dirty="0" err="1"/>
              <a:t>bmi</a:t>
            </a:r>
            <a:r>
              <a:rPr lang="en-SG" dirty="0"/>
              <a:t> is {bmi:.2f}')</a:t>
            </a:r>
          </a:p>
          <a:p>
            <a:endParaRPr lang="en-SG" dirty="0"/>
          </a:p>
          <a:p>
            <a:r>
              <a:rPr lang="en-SG" dirty="0"/>
              <a:t>print(</a:t>
            </a:r>
            <a:r>
              <a:rPr lang="en-SG" dirty="0" err="1"/>
              <a:t>f'Your</a:t>
            </a:r>
            <a:r>
              <a:rPr lang="en-SG" dirty="0"/>
              <a:t> Height is {height}, weight is {weight} and BMI is {bmi:.4f}')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506" y="3280771"/>
            <a:ext cx="6206694" cy="1989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3535" y="176528"/>
            <a:ext cx="580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hlinkClick r:id="rId5"/>
              </a:rPr>
              <a:t>https://docs.python.org/3/library/string.html#formatstrings</a:t>
            </a:r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350036" y="-65731"/>
            <a:ext cx="5616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hlinkClick r:id="rId6"/>
              </a:rPr>
              <a:t>https://docs.python.org/3/library/string.html#formatspec</a:t>
            </a:r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1CC60-49CA-4284-9F6A-9CD574B587DC}"/>
              </a:ext>
            </a:extLst>
          </p:cNvPr>
          <p:cNvSpPr txBox="1"/>
          <p:nvPr/>
        </p:nvSpPr>
        <p:spPr>
          <a:xfrm>
            <a:off x="6244827" y="2218770"/>
            <a:ext cx="5409404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Ask user for his weight and height</a:t>
            </a:r>
          </a:p>
          <a:p>
            <a:r>
              <a:rPr lang="en-SG" sz="1600" b="1" dirty="0">
                <a:solidFill>
                  <a:srgbClr val="C00000"/>
                </a:solidFill>
              </a:rPr>
              <a:t>then calculate and print out his BMI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3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Inserting comments into Python code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/>
              <a:t>Sometimes, you may want to insert comments into your Python code</a:t>
            </a:r>
          </a:p>
          <a:p>
            <a:pPr>
              <a:spcBef>
                <a:spcPts val="800"/>
              </a:spcBef>
            </a:pPr>
            <a:r>
              <a:rPr lang="en-US"/>
              <a:t>Start comments with a </a:t>
            </a:r>
            <a:r>
              <a:rPr lang="en-US">
                <a:solidFill>
                  <a:srgbClr val="C00000"/>
                </a:solidFill>
              </a:rPr>
              <a:t>#</a:t>
            </a:r>
            <a:r>
              <a:rPr lang="en-US"/>
              <a:t> symbol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Inserting comments into Python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378" y="3097058"/>
            <a:ext cx="10496731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# This example shows you how to write a comment</a:t>
            </a:r>
          </a:p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# The code below prompts the user to enter his current age</a:t>
            </a:r>
          </a:p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# and automatically computes the year he was born</a:t>
            </a:r>
          </a:p>
          <a:p>
            <a:endParaRPr lang="en-SG" dirty="0"/>
          </a:p>
          <a:p>
            <a:r>
              <a:rPr lang="en-SG" dirty="0"/>
              <a:t>age = </a:t>
            </a:r>
            <a:r>
              <a:rPr lang="en-SG" dirty="0" err="1"/>
              <a:t>int</a:t>
            </a:r>
            <a:r>
              <a:rPr lang="en-SG" dirty="0"/>
              <a:t>(input('Enter your age this year: '))</a:t>
            </a:r>
          </a:p>
          <a:p>
            <a:r>
              <a:rPr lang="en-SG" dirty="0" err="1"/>
              <a:t>year_of_birth</a:t>
            </a:r>
            <a:r>
              <a:rPr lang="en-SG" dirty="0"/>
              <a:t> = </a:t>
            </a:r>
            <a:r>
              <a:rPr lang="en-SG" dirty="0" smtClean="0"/>
              <a:t>2020 </a:t>
            </a:r>
            <a:r>
              <a:rPr lang="en-SG" dirty="0"/>
              <a:t>- age</a:t>
            </a:r>
          </a:p>
          <a:p>
            <a:r>
              <a:rPr lang="en-SG" dirty="0" smtClean="0"/>
              <a:t>print(</a:t>
            </a:r>
            <a:r>
              <a:rPr lang="en-SG" dirty="0" err="1" smtClean="0"/>
              <a:t>f"You</a:t>
            </a:r>
            <a:r>
              <a:rPr lang="en-SG" dirty="0" smtClean="0"/>
              <a:t> </a:t>
            </a:r>
            <a:r>
              <a:rPr lang="en-SG" dirty="0"/>
              <a:t>were born in the year {</a:t>
            </a:r>
            <a:r>
              <a:rPr lang="en-SG" dirty="0" err="1"/>
              <a:t>year_of_birth</a:t>
            </a:r>
            <a:r>
              <a:rPr lang="en-SG" dirty="0"/>
              <a:t>} </a:t>
            </a:r>
            <a:r>
              <a:rPr lang="en-SG" dirty="0" smtClean="0"/>
              <a:t>")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795377" y="2727206"/>
            <a:ext cx="10496731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 to show how you insert comments in Python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60933" y="5774714"/>
            <a:ext cx="22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01 Section 2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4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Using import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Import libraries in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3134" y="1541796"/>
            <a:ext cx="11382187" cy="303650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dirty="0"/>
              <a:t>Sometimes, we need to use a function that is not in the default Python library</a:t>
            </a:r>
          </a:p>
          <a:p>
            <a:pPr>
              <a:spcBef>
                <a:spcPts val="800"/>
              </a:spcBef>
            </a:pPr>
            <a:r>
              <a:rPr lang="en-SG" dirty="0"/>
              <a:t>To use such functions, we use the </a:t>
            </a:r>
            <a:r>
              <a:rPr lang="en-SG" dirty="0">
                <a:solidFill>
                  <a:srgbClr val="FF0000"/>
                </a:solidFill>
              </a:rPr>
              <a:t>import</a:t>
            </a:r>
            <a:r>
              <a:rPr lang="en-SG" dirty="0"/>
              <a:t> keyword to ask the Python interpreter to let us use it</a:t>
            </a:r>
          </a:p>
          <a:p>
            <a:pPr>
              <a:spcBef>
                <a:spcPts val="800"/>
              </a:spcBef>
            </a:pPr>
            <a:r>
              <a:rPr lang="en-SG" dirty="0"/>
              <a:t>In the example below, we want to generate a random number using the </a:t>
            </a:r>
            <a:r>
              <a:rPr lang="en-SG" dirty="0" err="1">
                <a:solidFill>
                  <a:srgbClr val="C00000"/>
                </a:solidFill>
              </a:rPr>
              <a:t>randint</a:t>
            </a:r>
            <a:r>
              <a:rPr lang="en-SG" dirty="0">
                <a:solidFill>
                  <a:srgbClr val="C00000"/>
                </a:solidFill>
              </a:rPr>
              <a:t>() </a:t>
            </a:r>
            <a:r>
              <a:rPr lang="en-SG" dirty="0"/>
              <a:t>function from the </a:t>
            </a:r>
            <a:r>
              <a:rPr lang="en-SG" dirty="0">
                <a:solidFill>
                  <a:srgbClr val="C00000"/>
                </a:solidFill>
              </a:rPr>
              <a:t>random</a:t>
            </a:r>
            <a:r>
              <a:rPr lang="en-SG" dirty="0"/>
              <a:t> </a:t>
            </a:r>
            <a:r>
              <a:rPr lang="en-SG" dirty="0" smtClean="0"/>
              <a:t>library.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049322" y="4542398"/>
            <a:ext cx="604190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SG" dirty="0">
                <a:solidFill>
                  <a:schemeClr val="tx1"/>
                </a:solidFill>
              </a:rPr>
              <a:t>import random</a:t>
            </a:r>
          </a:p>
          <a:p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  = </a:t>
            </a:r>
            <a:r>
              <a:rPr lang="en-US" dirty="0" err="1">
                <a:solidFill>
                  <a:schemeClr val="tx1"/>
                </a:solidFill>
              </a:rPr>
              <a:t>random.randint</a:t>
            </a:r>
            <a:r>
              <a:rPr lang="en-US" dirty="0">
                <a:solidFill>
                  <a:schemeClr val="tx1"/>
                </a:solidFill>
              </a:rPr>
              <a:t>(1,100)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secret_number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1AAC1-808E-4E73-BEC0-800CCA97390C}"/>
              </a:ext>
            </a:extLst>
          </p:cNvPr>
          <p:cNvSpPr txBox="1"/>
          <p:nvPr/>
        </p:nvSpPr>
        <p:spPr>
          <a:xfrm>
            <a:off x="665776" y="4727063"/>
            <a:ext cx="4383546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Example to show how you can generate random number using the </a:t>
            </a:r>
            <a:r>
              <a:rPr lang="en-SG" sz="1600" b="1" dirty="0" err="1">
                <a:solidFill>
                  <a:srgbClr val="C00000"/>
                </a:solidFill>
              </a:rPr>
              <a:t>random.randint</a:t>
            </a:r>
            <a:r>
              <a:rPr lang="en-SG" sz="1600" b="1" dirty="0">
                <a:solidFill>
                  <a:srgbClr val="C00000"/>
                </a:solidFill>
              </a:rPr>
              <a:t>() function by first importing the random library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1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Topics we will cover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Some Python 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" y="2146424"/>
            <a:ext cx="7127415" cy="333059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Data Science and why we need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</a:t>
            </a:r>
            <a:r>
              <a:rPr lang="en-US" dirty="0"/>
              <a:t>to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SG" dirty="0">
                <a:solidFill>
                  <a:srgbClr val="C00000"/>
                </a:solidFill>
              </a:rPr>
              <a:t>Anaconda</a:t>
            </a:r>
            <a:r>
              <a:rPr lang="en-SG" dirty="0"/>
              <a:t> Python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Running Python programs with </a:t>
            </a:r>
            <a:r>
              <a:rPr lang="en-SG" dirty="0" err="1">
                <a:solidFill>
                  <a:srgbClr val="C00000"/>
                </a:solidFill>
              </a:rPr>
              <a:t>Jupyter</a:t>
            </a:r>
            <a:r>
              <a:rPr lang="en-SG" dirty="0">
                <a:solidFill>
                  <a:srgbClr val="C00000"/>
                </a:solidFill>
              </a:rPr>
              <a:t> Notebook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28B1B-5E52-4B22-A174-4F0E31A82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47" y="2356626"/>
            <a:ext cx="3162233" cy="21345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16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Using import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Some Python Basics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" y="1903509"/>
            <a:ext cx="1133856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This example shows you how to do an import</a:t>
            </a:r>
          </a:p>
          <a:p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as well as how to format a </a:t>
            </a:r>
            <a:r>
              <a:rPr lang="en-SG" sz="2400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datetime</a:t>
            </a:r>
            <a:endParaRPr lang="en-SG" sz="24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SG" sz="24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from </a:t>
            </a:r>
            <a:r>
              <a:rPr lang="en-SG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datetime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import </a:t>
            </a:r>
            <a:r>
              <a:rPr lang="en-SG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datetime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/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/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now = </a:t>
            </a:r>
            <a:r>
              <a:rPr lang="en-SG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datetime.now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</a:t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/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GB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GB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f'Today</a:t>
            </a:r>
            <a:r>
              <a:rPr lang="en-GB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is {now:%d-%b-%Y %H:%M}')</a:t>
            </a:r>
            <a:endParaRPr lang="en-SG" sz="24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C3732-688A-46C9-A1A3-A9E8B61DECF4}"/>
              </a:ext>
            </a:extLst>
          </p:cNvPr>
          <p:cNvSpPr txBox="1"/>
          <p:nvPr/>
        </p:nvSpPr>
        <p:spPr>
          <a:xfrm>
            <a:off x="548640" y="1292915"/>
            <a:ext cx="11338560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Another example to show how you can get the current time using datetime.now() function which is available only if you import datetime library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07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Using import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Import libraries in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89" y="1390027"/>
            <a:ext cx="11491333" cy="205642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In the example below, we want to print two messages "Hello" and "Hello again"</a:t>
            </a:r>
          </a:p>
          <a:p>
            <a:pPr>
              <a:spcBef>
                <a:spcPts val="800"/>
              </a:spcBef>
            </a:pPr>
            <a:r>
              <a:rPr lang="en-SG"/>
              <a:t>However, we want to wait for 5 seconds after the first message, before printing  the second</a:t>
            </a:r>
          </a:p>
          <a:p>
            <a:pPr>
              <a:spcBef>
                <a:spcPts val="800"/>
              </a:spcBef>
            </a:pPr>
            <a:r>
              <a:rPr lang="en-SG"/>
              <a:t>To do this, we can import the </a:t>
            </a:r>
            <a:r>
              <a:rPr lang="en-SG">
                <a:solidFill>
                  <a:srgbClr val="C00000"/>
                </a:solidFill>
              </a:rPr>
              <a:t>sleep</a:t>
            </a:r>
            <a:r>
              <a:rPr lang="en-SG"/>
              <a:t> function from the </a:t>
            </a:r>
            <a:r>
              <a:rPr lang="en-SG">
                <a:solidFill>
                  <a:srgbClr val="C00000"/>
                </a:solidFill>
              </a:rPr>
              <a:t>time</a:t>
            </a:r>
            <a:r>
              <a:rPr lang="en-SG"/>
              <a:t> library as shown below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48640" y="3958580"/>
            <a:ext cx="9942022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SG" b="1" dirty="0">
                <a:solidFill>
                  <a:srgbClr val="C00000"/>
                </a:solidFill>
              </a:rPr>
              <a:t>from time import sleep</a:t>
            </a:r>
          </a:p>
          <a:p>
            <a:endParaRPr lang="en-SG" dirty="0"/>
          </a:p>
          <a:p>
            <a:r>
              <a:rPr lang="en-US" dirty="0"/>
              <a:t>print("Hello")</a:t>
            </a:r>
          </a:p>
          <a:p>
            <a:r>
              <a:rPr lang="en-US" dirty="0"/>
              <a:t>sleep(5)</a:t>
            </a:r>
          </a:p>
          <a:p>
            <a:r>
              <a:rPr lang="en-US" dirty="0"/>
              <a:t>print("Hello again")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021A0-1FAA-4BDB-84C8-C1CFA185C4A3}"/>
              </a:ext>
            </a:extLst>
          </p:cNvPr>
          <p:cNvSpPr txBox="1"/>
          <p:nvPr/>
        </p:nvSpPr>
        <p:spPr>
          <a:xfrm>
            <a:off x="548640" y="3620026"/>
            <a:ext cx="994202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This example shows how delays can be introduced in your program by using sleep() function from time library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6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Using import (4)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Import libraries in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7435" y="1279054"/>
            <a:ext cx="11693585" cy="8362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en-SG"/>
              <a:t>Here's another example that uses the </a:t>
            </a:r>
            <a:r>
              <a:rPr lang="en-SG">
                <a:solidFill>
                  <a:srgbClr val="C00000"/>
                </a:solidFill>
              </a:rPr>
              <a:t>time()</a:t>
            </a:r>
            <a:r>
              <a:rPr lang="en-SG"/>
              <a:t> function from the </a:t>
            </a:r>
            <a:r>
              <a:rPr lang="en-SG">
                <a:solidFill>
                  <a:srgbClr val="C00000"/>
                </a:solidFill>
              </a:rPr>
              <a:t>time</a:t>
            </a:r>
            <a:r>
              <a:rPr lang="en-SG"/>
              <a:t> library to calculate the time elapsed between two timings</a:t>
            </a:r>
          </a:p>
          <a:p>
            <a:pPr>
              <a:spcBef>
                <a:spcPts val="800"/>
              </a:spcBef>
            </a:pPr>
            <a:endParaRPr lang="en-SG" sz="2400" dirty="0"/>
          </a:p>
          <a:p>
            <a:pPr>
              <a:spcBef>
                <a:spcPts val="800"/>
              </a:spcBef>
            </a:pP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32262" y="2466307"/>
            <a:ext cx="10856422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SG" b="1" dirty="0">
                <a:solidFill>
                  <a:srgbClr val="C00000"/>
                </a:solidFill>
              </a:rPr>
              <a:t>from time import time</a:t>
            </a:r>
          </a:p>
          <a:p>
            <a:endParaRPr lang="en-SG" dirty="0"/>
          </a:p>
          <a:p>
            <a:r>
              <a:rPr lang="en-SG" dirty="0"/>
              <a:t>print('Enter your name in the quickest amount of time:')</a:t>
            </a:r>
          </a:p>
          <a:p>
            <a:r>
              <a:rPr lang="en-SG" dirty="0"/>
              <a:t>start = time()    </a:t>
            </a:r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# Store the current time</a:t>
            </a:r>
          </a:p>
          <a:p>
            <a:endParaRPr lang="en-SG" dirty="0"/>
          </a:p>
          <a:p>
            <a:r>
              <a:rPr lang="en-SG" dirty="0"/>
              <a:t>name = input()</a:t>
            </a:r>
          </a:p>
          <a:p>
            <a:r>
              <a:rPr lang="en-SG" dirty="0" err="1"/>
              <a:t>reaction_time</a:t>
            </a:r>
            <a:r>
              <a:rPr lang="en-SG" dirty="0"/>
              <a:t> = time() - start    </a:t>
            </a:r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# Calculate how much time has passed</a:t>
            </a:r>
          </a:p>
          <a:p>
            <a:endParaRPr lang="en-SG" dirty="0"/>
          </a:p>
          <a:p>
            <a:r>
              <a:rPr lang="en-SG" dirty="0" smtClean="0"/>
              <a:t>print(</a:t>
            </a:r>
            <a:r>
              <a:rPr lang="en-SG" dirty="0" err="1" smtClean="0"/>
              <a:t>f'You</a:t>
            </a:r>
            <a:r>
              <a:rPr lang="en-SG" dirty="0" smtClean="0"/>
              <a:t> </a:t>
            </a:r>
            <a:r>
              <a:rPr lang="en-SG" dirty="0"/>
              <a:t>took {reaction_time</a:t>
            </a:r>
            <a:r>
              <a:rPr lang="en-SG" dirty="0" smtClean="0"/>
              <a:t>:.2f</a:t>
            </a:r>
            <a:r>
              <a:rPr lang="en-SG" dirty="0"/>
              <a:t>} seconds')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55CDA-5A21-47BF-A5AD-FC4F35F3925A}"/>
              </a:ext>
            </a:extLst>
          </p:cNvPr>
          <p:cNvSpPr txBox="1"/>
          <p:nvPr/>
        </p:nvSpPr>
        <p:spPr>
          <a:xfrm>
            <a:off x="432262" y="2127279"/>
            <a:ext cx="10856422" cy="3390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Calculate duration between two times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Using import (5)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Import libraries in Python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2855" y="1267097"/>
            <a:ext cx="11742889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defRPr>
            </a:lvl1pPr>
          </a:lstStyle>
          <a:p>
            <a:r>
              <a:rPr lang="en-SG" b="1" dirty="0">
                <a:solidFill>
                  <a:srgbClr val="C00000"/>
                </a:solidFill>
              </a:rPr>
              <a:t>from </a:t>
            </a:r>
            <a:r>
              <a:rPr lang="en-SG" b="1" dirty="0" err="1">
                <a:solidFill>
                  <a:srgbClr val="C00000"/>
                </a:solidFill>
              </a:rPr>
              <a:t>datetime</a:t>
            </a:r>
            <a:r>
              <a:rPr lang="en-SG" b="1" dirty="0">
                <a:solidFill>
                  <a:srgbClr val="C00000"/>
                </a:solidFill>
              </a:rPr>
              <a:t> import </a:t>
            </a:r>
            <a:r>
              <a:rPr lang="en-SG" b="1" dirty="0" err="1">
                <a:solidFill>
                  <a:srgbClr val="C00000"/>
                </a:solidFill>
              </a:rPr>
              <a:t>datetime</a:t>
            </a:r>
            <a:endParaRPr lang="en-SG" b="1" dirty="0">
              <a:solidFill>
                <a:srgbClr val="C00000"/>
              </a:solidFill>
            </a:endParaRPr>
          </a:p>
          <a:p>
            <a:r>
              <a:rPr lang="en-SG" dirty="0">
                <a:solidFill>
                  <a:srgbClr val="C00000"/>
                </a:solidFill>
              </a:rPr>
              <a:t>from </a:t>
            </a:r>
            <a:r>
              <a:rPr lang="en-SG" dirty="0" err="1">
                <a:solidFill>
                  <a:srgbClr val="C00000"/>
                </a:solidFill>
              </a:rPr>
              <a:t>dateutil</a:t>
            </a:r>
            <a:r>
              <a:rPr lang="en-SG" dirty="0">
                <a:solidFill>
                  <a:srgbClr val="C00000"/>
                </a:solidFill>
              </a:rPr>
              <a:t> import </a:t>
            </a:r>
            <a:r>
              <a:rPr lang="en-SG" dirty="0" err="1">
                <a:solidFill>
                  <a:srgbClr val="C00000"/>
                </a:solidFill>
              </a:rPr>
              <a:t>relativedelta</a:t>
            </a:r>
            <a:r>
              <a:rPr lang="en-SG" dirty="0">
                <a:solidFill>
                  <a:srgbClr val="C00000"/>
                </a:solidFill>
              </a:rPr>
              <a:t> as </a:t>
            </a:r>
            <a:r>
              <a:rPr lang="en-SG" dirty="0" err="1">
                <a:solidFill>
                  <a:srgbClr val="C00000"/>
                </a:solidFill>
              </a:rPr>
              <a:t>rdelta</a:t>
            </a:r>
            <a:endParaRPr lang="en-SG" dirty="0">
              <a:solidFill>
                <a:srgbClr val="C00000"/>
              </a:solidFill>
            </a:endParaRPr>
          </a:p>
          <a:p>
            <a:endParaRPr lang="en-SG" dirty="0"/>
          </a:p>
          <a:p>
            <a:r>
              <a:rPr lang="en-SG" dirty="0" err="1"/>
              <a:t>date_of_birth</a:t>
            </a:r>
            <a:r>
              <a:rPr lang="en-SG" dirty="0"/>
              <a:t> = "17-08-1973"  </a:t>
            </a:r>
            <a:r>
              <a:rPr lang="en-SG" b="1" dirty="0">
                <a:solidFill>
                  <a:srgbClr val="00B050"/>
                </a:solidFill>
              </a:rPr>
              <a:t># in string format</a:t>
            </a:r>
          </a:p>
          <a:p>
            <a:r>
              <a:rPr lang="en-SG" dirty="0" err="1"/>
              <a:t>date_of_birth</a:t>
            </a:r>
            <a:r>
              <a:rPr lang="en-SG" dirty="0"/>
              <a:t> = </a:t>
            </a:r>
            <a:r>
              <a:rPr lang="en-SG" dirty="0" err="1"/>
              <a:t>datetime.strptime</a:t>
            </a:r>
            <a:r>
              <a:rPr lang="en-SG" dirty="0"/>
              <a:t>(</a:t>
            </a:r>
            <a:r>
              <a:rPr lang="en-SG" dirty="0" err="1"/>
              <a:t>date_of_birth</a:t>
            </a:r>
            <a:r>
              <a:rPr lang="en-SG" dirty="0"/>
              <a:t>, '%d-%m-%Y')  </a:t>
            </a:r>
            <a:r>
              <a:rPr lang="en-SG" b="1" dirty="0">
                <a:solidFill>
                  <a:srgbClr val="00B050"/>
                </a:solidFill>
              </a:rPr>
              <a:t># </a:t>
            </a:r>
            <a:r>
              <a:rPr lang="en-SG" b="1" dirty="0" err="1">
                <a:solidFill>
                  <a:srgbClr val="00B050"/>
                </a:solidFill>
              </a:rPr>
              <a:t>datetime</a:t>
            </a:r>
            <a:r>
              <a:rPr lang="en-SG" b="1" dirty="0">
                <a:solidFill>
                  <a:srgbClr val="00B050"/>
                </a:solidFill>
              </a:rPr>
              <a:t> format</a:t>
            </a:r>
          </a:p>
          <a:p>
            <a:r>
              <a:rPr lang="en-SG" dirty="0"/>
              <a:t>today = </a:t>
            </a:r>
            <a:r>
              <a:rPr lang="en-SG" dirty="0" err="1"/>
              <a:t>datetime.now</a:t>
            </a:r>
            <a:r>
              <a:rPr lang="en-SG" dirty="0"/>
              <a:t>()  </a:t>
            </a:r>
            <a:r>
              <a:rPr lang="en-SG" b="1" dirty="0">
                <a:solidFill>
                  <a:srgbClr val="00B050"/>
                </a:solidFill>
              </a:rPr>
              <a:t># this is in </a:t>
            </a:r>
            <a:r>
              <a:rPr lang="en-SG" b="1" dirty="0" err="1">
                <a:solidFill>
                  <a:srgbClr val="00B050"/>
                </a:solidFill>
              </a:rPr>
              <a:t>datetime</a:t>
            </a:r>
            <a:r>
              <a:rPr lang="en-SG" b="1" dirty="0">
                <a:solidFill>
                  <a:srgbClr val="00B050"/>
                </a:solidFill>
              </a:rPr>
              <a:t> format</a:t>
            </a:r>
          </a:p>
          <a:p>
            <a:endParaRPr lang="en-SG" dirty="0"/>
          </a:p>
          <a:p>
            <a:r>
              <a:rPr lang="en-SG" b="1" dirty="0">
                <a:solidFill>
                  <a:srgbClr val="00B050"/>
                </a:solidFill>
              </a:rPr>
              <a:t># Calculate diff</a:t>
            </a:r>
          </a:p>
          <a:p>
            <a:r>
              <a:rPr lang="en-SG" dirty="0" err="1"/>
              <a:t>rd</a:t>
            </a:r>
            <a:r>
              <a:rPr lang="en-SG" dirty="0"/>
              <a:t> = </a:t>
            </a:r>
            <a:r>
              <a:rPr lang="en-SG" dirty="0" err="1"/>
              <a:t>rdelta.relativedelta</a:t>
            </a:r>
            <a:r>
              <a:rPr lang="en-SG" dirty="0"/>
              <a:t>(</a:t>
            </a:r>
            <a:r>
              <a:rPr lang="en-SG" dirty="0" err="1"/>
              <a:t>today,date_of_birth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print(</a:t>
            </a:r>
            <a:r>
              <a:rPr lang="en-SG" dirty="0" err="1"/>
              <a:t>f"You</a:t>
            </a:r>
            <a:r>
              <a:rPr lang="en-SG" dirty="0"/>
              <a:t> were born on {</a:t>
            </a:r>
            <a:r>
              <a:rPr lang="en-SG" dirty="0" err="1"/>
              <a:t>date_of_birth</a:t>
            </a:r>
            <a:r>
              <a:rPr lang="en-SG" dirty="0"/>
              <a:t>:%d-%b-%Y}“)</a:t>
            </a:r>
          </a:p>
          <a:p>
            <a:r>
              <a:rPr lang="en-SG" dirty="0" smtClean="0"/>
              <a:t>print(f"{</a:t>
            </a:r>
            <a:r>
              <a:rPr lang="en-SG" dirty="0" err="1"/>
              <a:t>rd.years</a:t>
            </a:r>
            <a:r>
              <a:rPr lang="en-SG" dirty="0"/>
              <a:t>} years, {</a:t>
            </a:r>
            <a:r>
              <a:rPr lang="en-SG" dirty="0" err="1"/>
              <a:t>rd.months</a:t>
            </a:r>
            <a:r>
              <a:rPr lang="en-SG" dirty="0"/>
              <a:t>} months and {</a:t>
            </a:r>
            <a:r>
              <a:rPr lang="en-SG" dirty="0" err="1"/>
              <a:t>rd.days</a:t>
            </a:r>
            <a:r>
              <a:rPr lang="en-SG" dirty="0"/>
              <a:t>} days since you were born")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C4E7D06-2382-40DD-8626-797D0227A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710" y="472806"/>
            <a:ext cx="4273311" cy="1392976"/>
          </a:xfr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SG" sz="2000" b="1"/>
              <a:t>This example shows how you calculate the number of years, months and days between two dates by using two libraries: datetime and dateutil</a:t>
            </a:r>
          </a:p>
          <a:p>
            <a:pPr marL="0" indent="0">
              <a:spcBef>
                <a:spcPts val="800"/>
              </a:spcBef>
              <a:buNone/>
            </a:pPr>
            <a:endParaRPr lang="en-SG" sz="2400" b="1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0" indent="0">
              <a:spcBef>
                <a:spcPts val="800"/>
              </a:spcBef>
              <a:buNone/>
            </a:pPr>
            <a:endParaRPr lang="en-SG" sz="2400" b="1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0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Working with numeric data types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0391" y="2979894"/>
            <a:ext cx="9921966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x = 2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y = 8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z = 3.459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print(x*y) 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product of x and y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16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print(x/y) 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quotient of x and y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0.25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print(x % y)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remainder of  x divided by y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2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print(x**y)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x to the power of y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256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print(round(z,1))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# z rounded to 1 decimal place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3.5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1374" y="6169580"/>
            <a:ext cx="5330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>
                <a:hlinkClick r:id="rId4"/>
              </a:rPr>
              <a:t>https://docs.python.org/3.6/library/functions.html#int</a:t>
            </a:r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93614" y="1451870"/>
            <a:ext cx="11876466" cy="898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Python has 3 numeric types: </a:t>
            </a:r>
            <a:r>
              <a:rPr lang="en-SG" sz="2600" dirty="0">
                <a:solidFill>
                  <a:srgbClr val="C00000"/>
                </a:solidFill>
              </a:rPr>
              <a:t>integers </a:t>
            </a:r>
            <a:r>
              <a:rPr lang="en-SG" sz="2600" dirty="0">
                <a:solidFill>
                  <a:srgbClr val="660033"/>
                </a:solidFill>
              </a:rPr>
              <a:t>(</a:t>
            </a:r>
            <a:r>
              <a:rPr lang="en-SG" sz="2600" dirty="0" err="1">
                <a:solidFill>
                  <a:srgbClr val="660033"/>
                </a:solidFill>
              </a:rPr>
              <a:t>int</a:t>
            </a:r>
            <a:r>
              <a:rPr lang="en-SG" sz="2600" dirty="0">
                <a:solidFill>
                  <a:srgbClr val="660033"/>
                </a:solidFill>
              </a:rPr>
              <a:t>), </a:t>
            </a:r>
            <a:r>
              <a:rPr lang="en-SG" sz="2600" dirty="0">
                <a:solidFill>
                  <a:srgbClr val="C00000"/>
                </a:solidFill>
              </a:rPr>
              <a:t>floating point numbers </a:t>
            </a:r>
            <a:r>
              <a:rPr lang="en-SG" sz="2600" dirty="0">
                <a:solidFill>
                  <a:srgbClr val="660033"/>
                </a:solidFill>
              </a:rPr>
              <a:t>(float) and </a:t>
            </a:r>
            <a:r>
              <a:rPr lang="en-SG" sz="2600" dirty="0">
                <a:solidFill>
                  <a:srgbClr val="C00000"/>
                </a:solidFill>
              </a:rPr>
              <a:t>complex </a:t>
            </a:r>
            <a:r>
              <a:rPr lang="en-SG" sz="2600" dirty="0">
                <a:solidFill>
                  <a:srgbClr val="660033"/>
                </a:solidFill>
              </a:rPr>
              <a:t>numbers</a:t>
            </a:r>
          </a:p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660033"/>
                </a:solidFill>
              </a:rPr>
              <a:t>Integers are whole numbers while floating point numbers have decimal points</a:t>
            </a:r>
            <a:endParaRPr lang="en-SG" sz="2600" dirty="0">
              <a:solidFill>
                <a:srgbClr val="660033"/>
              </a:solidFill>
            </a:endParaRPr>
          </a:p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13464" y="2979894"/>
            <a:ext cx="4156616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Performing simple arithmetic operations on numeric data 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9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Working with numeric data types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25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4" y="1365974"/>
            <a:ext cx="11998385" cy="72190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Besides the standard functions, you can apply several  additional mathematical functions from the </a:t>
            </a:r>
            <a:r>
              <a:rPr lang="en-SG" b="1">
                <a:solidFill>
                  <a:srgbClr val="C00000"/>
                </a:solidFill>
              </a:rPr>
              <a:t>math</a:t>
            </a:r>
            <a:r>
              <a:rPr lang="en-SG"/>
              <a:t> library to numeric data types as shown below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15906" y="2663031"/>
            <a:ext cx="11353800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import math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x = 349.4378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math.isnan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(x))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returns True if x is NOT a number</a:t>
            </a:r>
          </a:p>
          <a:p>
            <a:r>
              <a:rPr lang="en-SG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math.ceil</a:t>
            </a:r>
            <a:r>
              <a:rPr lang="en-SG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(x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round x upwards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350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math.floor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(x))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round x downwards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349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math.sqrt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(x))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square root of x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output: 18.693255468216336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5659" y="2821858"/>
            <a:ext cx="608404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 to show how you use functions from the math library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77375" y="6171684"/>
            <a:ext cx="26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01 Section 4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24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Working with 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26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10865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Python has a built-in string class with many handy features </a:t>
            </a:r>
          </a:p>
          <a:p>
            <a:pPr>
              <a:spcBef>
                <a:spcPts val="800"/>
              </a:spcBef>
            </a:pPr>
            <a:r>
              <a:rPr lang="en-SG"/>
              <a:t>String literals can be enclosed by either double or single quotes</a:t>
            </a:r>
          </a:p>
          <a:p>
            <a:pPr>
              <a:spcBef>
                <a:spcPts val="800"/>
              </a:spcBef>
            </a:pP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5577" y="3050239"/>
            <a:ext cx="1034197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s1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s2 = "I am fine, thank you"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577" y="2711685"/>
            <a:ext cx="3225074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C00000"/>
                </a:solidFill>
              </a:defRPr>
            </a:lvl1pPr>
          </a:lstStyle>
          <a:p>
            <a:r>
              <a:rPr lang="en-SG"/>
              <a:t>Creating string objects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7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String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10865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Individual characters in a string can be accessed via their INDEX</a:t>
            </a:r>
          </a:p>
          <a:p>
            <a:pPr>
              <a:spcBef>
                <a:spcPts val="800"/>
              </a:spcBef>
            </a:pPr>
            <a:r>
              <a:rPr lang="en-SG"/>
              <a:t>Indexing starts with zero in Python strings</a:t>
            </a:r>
          </a:p>
          <a:p>
            <a:pPr>
              <a:spcBef>
                <a:spcPts val="800"/>
              </a:spcBef>
            </a:pP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02194" y="3433419"/>
            <a:ext cx="1034197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print(s[0])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extracts the character with index 0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h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print(s[1])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extracts the character with index 1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SG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i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print(s[3:6])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extracts 3 characters from index 3 to index 5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how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8FC01F-621A-4590-9F76-BE34074A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20383"/>
              </p:ext>
            </p:extLst>
          </p:nvPr>
        </p:nvGraphicFramePr>
        <p:xfrm>
          <a:off x="502194" y="245256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err="1"/>
                        <a:t>i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122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Getting length of a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10865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You can retrieve the length of a string with the </a:t>
            </a:r>
            <a:r>
              <a:rPr lang="en-SG" b="1">
                <a:solidFill>
                  <a:srgbClr val="C00000"/>
                </a:solidFill>
              </a:rPr>
              <a:t>len</a:t>
            </a:r>
            <a:r>
              <a:rPr lang="en-SG"/>
              <a:t> function</a:t>
            </a:r>
          </a:p>
          <a:p>
            <a:pPr>
              <a:spcBef>
                <a:spcPts val="800"/>
              </a:spcBef>
            </a:pP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02194" y="3539152"/>
            <a:ext cx="1034197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(s))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prints the length of the string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14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8FC01F-621A-4590-9F76-BE34074A87A1}"/>
              </a:ext>
            </a:extLst>
          </p:cNvPr>
          <p:cNvGraphicFramePr>
            <a:graphicFrameLocks noGrp="1"/>
          </p:cNvGraphicFramePr>
          <p:nvPr/>
        </p:nvGraphicFramePr>
        <p:xfrm>
          <a:off x="502194" y="245256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755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Repeating a string with *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10865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You can repeat a string by multiplying it using the * operator</a:t>
            </a:r>
          </a:p>
          <a:p>
            <a:pPr>
              <a:spcBef>
                <a:spcPts val="800"/>
              </a:spcBef>
            </a:pP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02194" y="3539152"/>
            <a:ext cx="1034197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 + ' today')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concatenates the two strings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print(s*2)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prints s twice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8FC01F-621A-4590-9F76-BE34074A87A1}"/>
              </a:ext>
            </a:extLst>
          </p:cNvPr>
          <p:cNvGraphicFramePr>
            <a:graphicFrameLocks noGrp="1"/>
          </p:cNvGraphicFramePr>
          <p:nvPr/>
        </p:nvGraphicFramePr>
        <p:xfrm>
          <a:off x="502194" y="245256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444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Topics we will cover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Some Python 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469" y="1480954"/>
            <a:ext cx="11344475" cy="4740049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Perform simple console </a:t>
            </a:r>
            <a:r>
              <a:rPr lang="en-SG" sz="2400" dirty="0">
                <a:solidFill>
                  <a:srgbClr val="C00000"/>
                </a:solidFill>
              </a:rPr>
              <a:t>input</a:t>
            </a:r>
            <a:r>
              <a:rPr lang="en-SG" sz="2400" dirty="0"/>
              <a:t> and </a:t>
            </a:r>
            <a:r>
              <a:rPr lang="en-SG" sz="2400" dirty="0">
                <a:solidFill>
                  <a:srgbClr val="C00000"/>
                </a:solidFill>
              </a:rPr>
              <a:t>output</a:t>
            </a:r>
            <a:r>
              <a:rPr lang="en-SG" sz="2400" dirty="0"/>
              <a:t> in Python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Inserting </a:t>
            </a:r>
            <a:r>
              <a:rPr lang="en-SG" sz="2400" dirty="0">
                <a:solidFill>
                  <a:srgbClr val="C00000"/>
                </a:solidFill>
              </a:rPr>
              <a:t>comments</a:t>
            </a:r>
            <a:r>
              <a:rPr lang="en-SG" sz="2400" dirty="0"/>
              <a:t> into your Python code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Using </a:t>
            </a:r>
            <a:r>
              <a:rPr lang="en-SG" sz="2400" dirty="0">
                <a:solidFill>
                  <a:srgbClr val="C00000"/>
                </a:solidFill>
              </a:rPr>
              <a:t>import</a:t>
            </a:r>
            <a:r>
              <a:rPr lang="en-SG" sz="2400" dirty="0"/>
              <a:t> and calling imported functions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Work with </a:t>
            </a:r>
            <a:r>
              <a:rPr lang="en-SG" sz="2400" dirty="0">
                <a:solidFill>
                  <a:srgbClr val="C00000"/>
                </a:solidFill>
              </a:rPr>
              <a:t>simple data types </a:t>
            </a:r>
            <a:r>
              <a:rPr lang="en-SG" sz="2400" dirty="0"/>
              <a:t>such as numbers, strings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Use assignment, arithmetic, comparison and logical </a:t>
            </a:r>
            <a:r>
              <a:rPr lang="en-SG" sz="2400" dirty="0">
                <a:solidFill>
                  <a:srgbClr val="C00000"/>
                </a:solidFill>
              </a:rPr>
              <a:t>operators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Implement  flow control using </a:t>
            </a:r>
            <a:r>
              <a:rPr lang="en-SG" sz="2400" dirty="0">
                <a:solidFill>
                  <a:srgbClr val="C00000"/>
                </a:solidFill>
              </a:rPr>
              <a:t>if-else</a:t>
            </a:r>
            <a:r>
              <a:rPr lang="en-SG" sz="2400" dirty="0"/>
              <a:t> statements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SG" sz="2400" dirty="0"/>
              <a:t>Implement loop control using </a:t>
            </a:r>
            <a:r>
              <a:rPr lang="en-SG" sz="2400" dirty="0">
                <a:solidFill>
                  <a:srgbClr val="C00000"/>
                </a:solidFill>
              </a:rPr>
              <a:t>for </a:t>
            </a:r>
            <a:r>
              <a:rPr lang="en-SG" sz="2400" dirty="0"/>
              <a:t>and </a:t>
            </a:r>
            <a:r>
              <a:rPr lang="en-SG" sz="2400" dirty="0">
                <a:solidFill>
                  <a:srgbClr val="C00000"/>
                </a:solidFill>
              </a:rPr>
              <a:t>while</a:t>
            </a:r>
            <a:r>
              <a:rPr lang="en-SG" sz="2400" dirty="0"/>
              <a:t> </a:t>
            </a:r>
            <a:r>
              <a:rPr lang="en-SG" sz="2400" dirty="0" smtClean="0"/>
              <a:t>statements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8"/>
            </a:pPr>
            <a:r>
              <a:rPr lang="en-SG" sz="2400" dirty="0"/>
              <a:t>Use Python </a:t>
            </a:r>
            <a:r>
              <a:rPr lang="en-SG" sz="2400" dirty="0" smtClean="0">
                <a:solidFill>
                  <a:srgbClr val="C00000"/>
                </a:solidFill>
              </a:rPr>
              <a:t>list, tuple, dictionary </a:t>
            </a:r>
            <a:r>
              <a:rPr lang="en-SG" sz="2400" dirty="0"/>
              <a:t>object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8"/>
            </a:pPr>
            <a:r>
              <a:rPr lang="en-SG" sz="2400" dirty="0" smtClean="0"/>
              <a:t>Define </a:t>
            </a:r>
            <a:r>
              <a:rPr lang="en-SG" sz="2400" dirty="0"/>
              <a:t>Python </a:t>
            </a:r>
            <a:r>
              <a:rPr lang="en-SG" sz="2400" dirty="0" smtClean="0">
                <a:solidFill>
                  <a:srgbClr val="C00000"/>
                </a:solidFill>
              </a:rPr>
              <a:t>functions</a:t>
            </a:r>
            <a:endParaRPr lang="en-SG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Concatenate two 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10865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You can combine two strings by using the + operator</a:t>
            </a:r>
          </a:p>
          <a:p>
            <a:pPr>
              <a:spcBef>
                <a:spcPts val="800"/>
              </a:spcBef>
            </a:pP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82606" y="3149617"/>
            <a:ext cx="1034197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s1 = 'hi how are you'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s2 = ' today'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print(s1 + s2)  </a:t>
            </a:r>
            <a:r>
              <a:rPr lang="en-SG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concatenates the two strings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8FC01F-621A-4590-9F76-BE34074A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93498"/>
              </p:ext>
            </p:extLst>
          </p:nvPr>
        </p:nvGraphicFramePr>
        <p:xfrm>
          <a:off x="482606" y="208172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885162-0A3D-4AC6-B890-443B73332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77482"/>
              </p:ext>
            </p:extLst>
          </p:nvPr>
        </p:nvGraphicFramePr>
        <p:xfrm>
          <a:off x="548640" y="4676160"/>
          <a:ext cx="11051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59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640289950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797857247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3986310562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2180786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2145276409"/>
                    </a:ext>
                  </a:extLst>
                </a:gridCol>
                <a:gridCol w="552559">
                  <a:extLst>
                    <a:ext uri="{9D8B030D-6E8A-4147-A177-3AD203B41FA5}">
                      <a16:colId xmlns:a16="http://schemas.microsoft.com/office/drawing/2014/main" val="160718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705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Concatenate string and number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" y="1950905"/>
            <a:ext cx="1105117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 = 3.14</a:t>
            </a:r>
          </a:p>
          <a:p>
            <a:r>
              <a:rPr lang="en-SG" sz="2400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text 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= 'The value of pi is ' + pi   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This does NOT </a:t>
            </a:r>
            <a:r>
              <a:rPr lang="en-SG" sz="24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work because pi is number</a:t>
            </a:r>
            <a:endParaRPr lang="en-SG" sz="24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text = 'The value of pi is '  + </a:t>
            </a:r>
            <a:r>
              <a:rPr lang="en-SG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str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(pi)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This is ok</a:t>
            </a:r>
          </a:p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print(text)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001" y="1644468"/>
            <a:ext cx="11155943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This example emphasizes the need to use a conversion function when concatenating a string and a non-string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0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Useful methods of the str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Turn all characters uppercase/ lowercase and check if a string is numeric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48640" y="2399813"/>
            <a:ext cx="1044858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s.upper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prints out the string in CAPS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s.lower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prints out the string in lowercase</a:t>
            </a:r>
          </a:p>
          <a:p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s.isnumeric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prints true if s is numeric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returns False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5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Useful methods of the str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Find if a substring exists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367226" y="3281799"/>
            <a:ext cx="1150602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s.find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'))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find '</a:t>
            </a:r>
            <a:r>
              <a:rPr lang="en-SG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 inside the </a:t>
            </a:r>
            <a:r>
              <a:rPr lang="en-SG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string, </a:t>
            </a:r>
          </a:p>
          <a:p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               # if found it returns the first index position of ‘</a:t>
            </a:r>
            <a:r>
              <a:rPr lang="en-SG" dirty="0" err="1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</a:t>
            </a:r>
            <a:r>
              <a:rPr lang="en-SG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’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returns 7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85E824-A648-41FA-9718-382F0A329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5004"/>
              </p:ext>
            </p:extLst>
          </p:nvPr>
        </p:nvGraphicFramePr>
        <p:xfrm>
          <a:off x="482606" y="208172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773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Useful methods of the str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Standard Data Types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Splitting a string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367226" y="3281799"/>
            <a:ext cx="1150602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words =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s.split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sep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=' ') 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splits s into an array, using space as separator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print(words[2])  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returns are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85E824-A648-41FA-9718-382F0A329279}"/>
              </a:ext>
            </a:extLst>
          </p:cNvPr>
          <p:cNvGraphicFramePr>
            <a:graphicFrameLocks noGrp="1"/>
          </p:cNvGraphicFramePr>
          <p:nvPr/>
        </p:nvGraphicFramePr>
        <p:xfrm>
          <a:off x="482606" y="2081723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FB2599-D914-49C3-95C8-FC44B2EBA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00982"/>
              </p:ext>
            </p:extLst>
          </p:nvPr>
        </p:nvGraphicFramePr>
        <p:xfrm>
          <a:off x="851594" y="5024784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C937B6-2E6A-40DC-8F72-678B38181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19598"/>
              </p:ext>
            </p:extLst>
          </p:nvPr>
        </p:nvGraphicFramePr>
        <p:xfrm>
          <a:off x="3497812" y="4999324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5C56626-3FEF-4500-8C1A-4D8802FD5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1649"/>
              </p:ext>
            </p:extLst>
          </p:nvPr>
        </p:nvGraphicFramePr>
        <p:xfrm>
          <a:off x="6153728" y="4999324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C3DD38-925D-4466-9AA9-CD2A1ED9C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7929"/>
              </p:ext>
            </p:extLst>
          </p:nvPr>
        </p:nvGraphicFramePr>
        <p:xfrm>
          <a:off x="8876773" y="4999324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33421" y="6157564"/>
            <a:ext cx="25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01 Section 5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Types of Operators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35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  <a:p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Python supports the following types of operators:</a:t>
            </a:r>
          </a:p>
          <a:p>
            <a:r>
              <a:rPr lang="en-SG" dirty="0"/>
              <a:t>Arithmetic Operators</a:t>
            </a:r>
          </a:p>
          <a:p>
            <a:r>
              <a:rPr lang="en-SG" dirty="0"/>
              <a:t>Comparison Operators</a:t>
            </a:r>
          </a:p>
          <a:p>
            <a:r>
              <a:rPr lang="en-SG" dirty="0"/>
              <a:t>Assignment Operators</a:t>
            </a:r>
          </a:p>
          <a:p>
            <a:r>
              <a:rPr lang="en-SG" dirty="0"/>
              <a:t>Logical Operators</a:t>
            </a:r>
          </a:p>
          <a:p>
            <a:r>
              <a:rPr lang="en-SG" dirty="0"/>
              <a:t>Membership Operators </a:t>
            </a:r>
          </a:p>
          <a:p>
            <a:r>
              <a:rPr lang="en-SG" dirty="0"/>
              <a:t>Identity Operators </a:t>
            </a:r>
          </a:p>
          <a:p>
            <a:pPr lvl="1"/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0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Arithmetic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36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37038"/>
              </p:ext>
            </p:extLst>
          </p:nvPr>
        </p:nvGraphicFramePr>
        <p:xfrm>
          <a:off x="313508" y="2040947"/>
          <a:ext cx="11521439" cy="403399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748146">
                  <a:extLst>
                    <a:ext uri="{9D8B030D-6E8A-4147-A177-3AD203B41FA5}">
                      <a16:colId xmlns:a16="http://schemas.microsoft.com/office/drawing/2014/main" val="1495223959"/>
                    </a:ext>
                  </a:extLst>
                </a:gridCol>
                <a:gridCol w="7213963">
                  <a:extLst>
                    <a:ext uri="{9D8B030D-6E8A-4147-A177-3AD203B41FA5}">
                      <a16:colId xmlns:a16="http://schemas.microsoft.com/office/drawing/2014/main" val="13324914"/>
                    </a:ext>
                  </a:extLst>
                </a:gridCol>
                <a:gridCol w="3559330">
                  <a:extLst>
                    <a:ext uri="{9D8B030D-6E8A-4147-A177-3AD203B41FA5}">
                      <a16:colId xmlns:a16="http://schemas.microsoft.com/office/drawing/2014/main" val="2599852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+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Add num1 and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>
                          <a:effectLst/>
                        </a:rPr>
                        <a:t>num1 + num2 = 15</a:t>
                      </a:r>
                    </a:p>
                  </a:txBody>
                  <a:tcPr marL="45289" marR="45289" marT="22645" marB="22645"/>
                </a:tc>
                <a:extLst>
                  <a:ext uri="{0D108BD9-81ED-4DB2-BD59-A6C34878D82A}">
                    <a16:rowId xmlns:a16="http://schemas.microsoft.com/office/drawing/2014/main" val="2215297624"/>
                  </a:ext>
                </a:extLst>
              </a:tr>
              <a:tr h="358185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–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Subtract num2 from num1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num1 - num2 = 5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2305797952"/>
                  </a:ext>
                </a:extLst>
              </a:tr>
              <a:tr h="358185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*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Multiply num1 by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* num2 =50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4078769234"/>
                  </a:ext>
                </a:extLst>
              </a:tr>
              <a:tr h="279559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/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Divide num1 by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/ num2  = 2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3625707588"/>
                  </a:ext>
                </a:extLst>
              </a:tr>
              <a:tr h="594063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%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Get the remainder after dividing num1 by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num1 % num2 = 0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3198475701"/>
                  </a:ext>
                </a:extLst>
              </a:tr>
              <a:tr h="436811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**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to the power of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** num2 = 10</a:t>
                      </a:r>
                      <a:r>
                        <a:rPr lang="en-SG" sz="2800" baseline="30000">
                          <a:effectLst/>
                        </a:rPr>
                        <a:t>5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1700194433"/>
                  </a:ext>
                </a:extLst>
              </a:tr>
              <a:tr h="358185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//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Divide num1 by num3 and discard any decimal points from the answer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// num3 =  3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150610027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" y="1267097"/>
            <a:ext cx="100637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600">
                <a:solidFill>
                  <a:srgbClr val="660033"/>
                </a:solidFill>
              </a:rPr>
              <a:t>Assume variable </a:t>
            </a:r>
            <a:r>
              <a:rPr lang="en-SG" sz="2400" i="1">
                <a:solidFill>
                  <a:srgbClr val="C00000"/>
                </a:solidFill>
              </a:rPr>
              <a:t>num1</a:t>
            </a:r>
            <a:r>
              <a:rPr lang="en-SG" sz="2400"/>
              <a:t> </a:t>
            </a:r>
            <a:r>
              <a:rPr lang="en-SG" sz="2600">
                <a:solidFill>
                  <a:srgbClr val="660033"/>
                </a:solidFill>
              </a:rPr>
              <a:t>holds 10, variable</a:t>
            </a:r>
            <a:r>
              <a:rPr lang="en-SG" sz="2400"/>
              <a:t> </a:t>
            </a:r>
            <a:r>
              <a:rPr lang="en-SG" sz="2400" i="1" dirty="0">
                <a:solidFill>
                  <a:srgbClr val="C00000"/>
                </a:solidFill>
              </a:rPr>
              <a:t>num2</a:t>
            </a:r>
            <a:r>
              <a:rPr lang="en-SG" sz="2400" dirty="0"/>
              <a:t> </a:t>
            </a:r>
            <a:r>
              <a:rPr lang="en-SG" sz="2600" dirty="0">
                <a:solidFill>
                  <a:srgbClr val="660033"/>
                </a:solidFill>
              </a:rPr>
              <a:t>is 5 and variable </a:t>
            </a:r>
            <a:r>
              <a:rPr lang="en-SG" sz="2400" i="1" dirty="0">
                <a:solidFill>
                  <a:srgbClr val="C00000"/>
                </a:solidFill>
              </a:rPr>
              <a:t>num3 </a:t>
            </a:r>
            <a:r>
              <a:rPr lang="en-SG" sz="2600" dirty="0">
                <a:solidFill>
                  <a:srgbClr val="660033"/>
                </a:solidFill>
              </a:rPr>
              <a:t>is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Assignment operators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sz="2800"/>
              <a:t>Python allows you to assign single or multiple variables at one go using the = operator</a:t>
            </a:r>
            <a:endParaRPr lang="en-SG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1056" y="2775633"/>
            <a:ext cx="8596565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counter = 100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name    = "John"</a:t>
            </a:r>
            <a:b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/>
            </a:r>
            <a:b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 = b = c = 1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num1</a:t>
            </a:r>
            <a:r>
              <a:rPr lang="pt-BR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num2, name </a:t>
            </a:r>
            <a:r>
              <a:rPr lang="pt-BR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= 1</a:t>
            </a:r>
            <a:r>
              <a:rPr lang="pt-BR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2, "</a:t>
            </a:r>
            <a:r>
              <a:rPr lang="pt-BR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john"</a:t>
            </a:r>
          </a:p>
          <a:p>
            <a:endParaRPr lang="pt-BR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695" y="2433385"/>
            <a:ext cx="271366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example_assignment_1.py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5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Comparison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29806"/>
              </p:ext>
            </p:extLst>
          </p:nvPr>
        </p:nvGraphicFramePr>
        <p:xfrm>
          <a:off x="6783185" y="2557240"/>
          <a:ext cx="5408814" cy="3105073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749204">
                  <a:extLst>
                    <a:ext uri="{9D8B030D-6E8A-4147-A177-3AD203B41FA5}">
                      <a16:colId xmlns:a16="http://schemas.microsoft.com/office/drawing/2014/main" val="1495223959"/>
                    </a:ext>
                  </a:extLst>
                </a:gridCol>
                <a:gridCol w="2329805">
                  <a:extLst>
                    <a:ext uri="{9D8B030D-6E8A-4147-A177-3AD203B41FA5}">
                      <a16:colId xmlns:a16="http://schemas.microsoft.com/office/drawing/2014/main" val="2599852968"/>
                    </a:ext>
                  </a:extLst>
                </a:gridCol>
                <a:gridCol w="2329805">
                  <a:extLst>
                    <a:ext uri="{9D8B030D-6E8A-4147-A177-3AD203B41FA5}">
                      <a16:colId xmlns:a16="http://schemas.microsoft.com/office/drawing/2014/main" val="265894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==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>
                          <a:effectLst/>
                        </a:rPr>
                        <a:t>num1 == num2 </a:t>
                      </a:r>
                    </a:p>
                  </a:txBody>
                  <a:tcPr marL="45289" marR="45289" marT="22645" marB="2264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>
                          <a:effectLst/>
                        </a:rPr>
                        <a:t>False</a:t>
                      </a:r>
                    </a:p>
                  </a:txBody>
                  <a:tcPr marL="45289" marR="45289" marT="22645" marB="22645"/>
                </a:tc>
                <a:extLst>
                  <a:ext uri="{0D108BD9-81ED-4DB2-BD59-A6C34878D82A}">
                    <a16:rowId xmlns:a16="http://schemas.microsoft.com/office/drawing/2014/main" val="2215297624"/>
                  </a:ext>
                </a:extLst>
              </a:tr>
              <a:tr h="358185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!=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!=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True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2305797952"/>
                  </a:ext>
                </a:extLst>
              </a:tr>
              <a:tr h="358185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&gt;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&gt;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False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4078769234"/>
                  </a:ext>
                </a:extLst>
              </a:tr>
              <a:tr h="279559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&lt;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&lt; num2 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True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3625707588"/>
                  </a:ext>
                </a:extLst>
              </a:tr>
              <a:tr h="594063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&gt;=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&gt;= 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False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3198475701"/>
                  </a:ext>
                </a:extLst>
              </a:tr>
              <a:tr h="436811"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&lt;=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num1 &lt;= num2</a:t>
                      </a:r>
                      <a:endParaRPr lang="en-SG" sz="2800" baseline="30000">
                        <a:effectLst/>
                      </a:endParaRP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2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170019443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" y="1233846"/>
            <a:ext cx="72633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600">
                <a:solidFill>
                  <a:srgbClr val="660033"/>
                </a:solidFill>
              </a:rPr>
              <a:t>Assume variable </a:t>
            </a:r>
            <a:r>
              <a:rPr lang="en-SG" sz="2400" i="1">
                <a:solidFill>
                  <a:srgbClr val="C00000"/>
                </a:solidFill>
              </a:rPr>
              <a:t>num1 </a:t>
            </a:r>
            <a:r>
              <a:rPr lang="en-SG" sz="2600">
                <a:solidFill>
                  <a:srgbClr val="660033"/>
                </a:solidFill>
              </a:rPr>
              <a:t>holds 10, variable </a:t>
            </a:r>
            <a:r>
              <a:rPr lang="en-SG" sz="2400" i="1">
                <a:solidFill>
                  <a:srgbClr val="C00000"/>
                </a:solidFill>
              </a:rPr>
              <a:t>num2</a:t>
            </a:r>
            <a:r>
              <a:rPr lang="en-SG" sz="2600">
                <a:solidFill>
                  <a:srgbClr val="660033"/>
                </a:solidFill>
              </a:rPr>
              <a:t> is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48993-83B2-44B4-BACF-B54BB26713A3}"/>
              </a:ext>
            </a:extLst>
          </p:cNvPr>
          <p:cNvSpPr txBox="1"/>
          <p:nvPr/>
        </p:nvSpPr>
        <p:spPr>
          <a:xfrm>
            <a:off x="322132" y="1902850"/>
            <a:ext cx="607866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num1=10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num2=20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print(num1==num2)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print(num1!=num2)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9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82031"/>
              </p:ext>
            </p:extLst>
          </p:nvPr>
        </p:nvGraphicFramePr>
        <p:xfrm>
          <a:off x="548640" y="1888567"/>
          <a:ext cx="10889673" cy="406334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508389">
                  <a:extLst>
                    <a:ext uri="{9D8B030D-6E8A-4147-A177-3AD203B41FA5}">
                      <a16:colId xmlns:a16="http://schemas.microsoft.com/office/drawing/2014/main" val="1495223959"/>
                    </a:ext>
                  </a:extLst>
                </a:gridCol>
                <a:gridCol w="6629771">
                  <a:extLst>
                    <a:ext uri="{9D8B030D-6E8A-4147-A177-3AD203B41FA5}">
                      <a16:colId xmlns:a16="http://schemas.microsoft.com/office/drawing/2014/main" val="2599852968"/>
                    </a:ext>
                  </a:extLst>
                </a:gridCol>
                <a:gridCol w="2751513">
                  <a:extLst>
                    <a:ext uri="{9D8B030D-6E8A-4147-A177-3AD203B41FA5}">
                      <a16:colId xmlns:a16="http://schemas.microsoft.com/office/drawing/2014/main" val="265894019"/>
                    </a:ext>
                  </a:extLst>
                </a:gridCol>
              </a:tblGrid>
              <a:tr h="1339066">
                <a:tc>
                  <a:txBody>
                    <a:bodyPr/>
                    <a:lstStyle/>
                    <a:p>
                      <a:r>
                        <a:rPr lang="en-SG" sz="2800" b="1">
                          <a:solidFill>
                            <a:srgbClr val="C00000"/>
                          </a:solidFill>
                          <a:effectLst/>
                        </a:rPr>
                        <a:t>and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>
                          <a:effectLst/>
                        </a:rPr>
                        <a:t>num1&gt;=10 and num2&gt;=10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>
                          <a:effectLst/>
                        </a:rPr>
                        <a:t>num1&gt;=20 and num2&gt;=20</a:t>
                      </a:r>
                    </a:p>
                  </a:txBody>
                  <a:tcPr marL="45289" marR="45289" marT="22645" marB="2264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5289" marR="45289" marT="22645" marB="22645" anchor="ctr"/>
                </a:tc>
                <a:extLst>
                  <a:ext uri="{0D108BD9-81ED-4DB2-BD59-A6C34878D82A}">
                    <a16:rowId xmlns:a16="http://schemas.microsoft.com/office/drawing/2014/main" val="2215297624"/>
                  </a:ext>
                </a:extLst>
              </a:tr>
              <a:tr h="1362140">
                <a:tc>
                  <a:txBody>
                    <a:bodyPr/>
                    <a:lstStyle/>
                    <a:p>
                      <a:r>
                        <a:rPr lang="en-SG" sz="2800" b="1">
                          <a:solidFill>
                            <a:srgbClr val="C00000"/>
                          </a:solidFill>
                          <a:effectLst/>
                        </a:rPr>
                        <a:t>or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 smtClean="0">
                          <a:effectLst/>
                        </a:rPr>
                        <a:t>num1&gt;=20 or num2&gt;=20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 smtClean="0">
                          <a:effectLst/>
                        </a:rPr>
                        <a:t>num1&gt;20 or num2&lt;10</a:t>
                      </a:r>
                      <a:endParaRPr lang="en-SG" sz="2800" dirty="0">
                        <a:effectLst/>
                      </a:endParaRP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 dirty="0" smtClean="0">
                          <a:effectLst/>
                        </a:rPr>
                        <a:t>True</a:t>
                      </a:r>
                      <a:r>
                        <a:rPr lang="en-SG" sz="2800" dirty="0">
                          <a:effectLst/>
                        </a:rPr>
                        <a:t/>
                      </a:r>
                      <a:br>
                        <a:rPr lang="en-SG" sz="2800" dirty="0">
                          <a:effectLst/>
                        </a:rPr>
                      </a:br>
                      <a:r>
                        <a:rPr lang="en-SG" sz="2800" dirty="0" smtClean="0">
                          <a:effectLst/>
                        </a:rPr>
                        <a:t>False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2305797952"/>
                  </a:ext>
                </a:extLst>
              </a:tr>
              <a:tr h="1362140">
                <a:tc>
                  <a:txBody>
                    <a:bodyPr/>
                    <a:lstStyle/>
                    <a:p>
                      <a:r>
                        <a:rPr lang="en-SG" sz="2800" b="1">
                          <a:solidFill>
                            <a:srgbClr val="C00000"/>
                          </a:solidFill>
                          <a:effectLst/>
                        </a:rPr>
                        <a:t>not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SG" sz="2800">
                          <a:effectLst/>
                        </a:rPr>
                        <a:t>not num1==num2</a:t>
                      </a:r>
                    </a:p>
                    <a:p>
                      <a:r>
                        <a:rPr lang="en-SG" sz="2800">
                          <a:effectLst/>
                        </a:rPr>
                        <a:t>not num1&lt;num2</a:t>
                      </a:r>
                    </a:p>
                  </a:txBody>
                  <a:tcPr marL="37741" marR="37741" marT="37741" marB="37741" anchor="ctr"/>
                </a:tc>
                <a:tc>
                  <a:txBody>
                    <a:bodyPr/>
                    <a:lstStyle/>
                    <a:p>
                      <a:r>
                        <a:rPr lang="en-SG" sz="2800" dirty="0">
                          <a:effectLst/>
                        </a:rPr>
                        <a:t>True</a:t>
                      </a:r>
                    </a:p>
                    <a:p>
                      <a:r>
                        <a:rPr lang="en-SG" sz="2800" dirty="0">
                          <a:effectLst/>
                        </a:rPr>
                        <a:t>False</a:t>
                      </a:r>
                    </a:p>
                  </a:txBody>
                  <a:tcPr marL="37741" marR="37741" marT="37741" marB="37741" anchor="ctr"/>
                </a:tc>
                <a:extLst>
                  <a:ext uri="{0D108BD9-81ED-4DB2-BD59-A6C34878D82A}">
                    <a16:rowId xmlns:a16="http://schemas.microsoft.com/office/drawing/2014/main" val="407876923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0166" y="1331610"/>
            <a:ext cx="658212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>
                <a:solidFill>
                  <a:srgbClr val="660033"/>
                </a:solidFill>
              </a:rPr>
              <a:t>Assume variable num1 =10, variable num2 = </a:t>
            </a:r>
            <a:r>
              <a:rPr lang="pt-BR" sz="2600" dirty="0" smtClean="0">
                <a:solidFill>
                  <a:srgbClr val="660033"/>
                </a:solidFill>
              </a:rPr>
              <a:t>20</a:t>
            </a:r>
            <a:endParaRPr lang="pt-BR" sz="2600" dirty="0">
              <a:solidFill>
                <a:srgbClr val="6600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4739" y="5985539"/>
            <a:ext cx="3085836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example_logicaloperators_1.py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3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8641" y="1872347"/>
            <a:ext cx="4859382" cy="4023360"/>
          </a:xfrm>
        </p:spPr>
        <p:txBody>
          <a:bodyPr/>
          <a:lstStyle/>
          <a:p>
            <a:r>
              <a:rPr lang="en-SG" dirty="0"/>
              <a:t>Data Science is a field of Big data that evaluates massive complex data and gives significant insights about the </a:t>
            </a:r>
            <a:r>
              <a:rPr lang="en-SG" dirty="0" smtClean="0"/>
              <a:t>data.</a:t>
            </a:r>
          </a:p>
          <a:p>
            <a:r>
              <a:rPr lang="en-SG" dirty="0" smtClean="0"/>
              <a:t>This </a:t>
            </a:r>
            <a:r>
              <a:rPr lang="en-SG" dirty="0"/>
              <a:t>field has been dominating most of the industries today and has become the fuel for industries.</a:t>
            </a:r>
            <a:endParaRPr lang="en-US" dirty="0"/>
          </a:p>
        </p:txBody>
      </p:sp>
      <p:pic>
        <p:nvPicPr>
          <p:cNvPr id="1026" name="Picture 2" descr="The List of Top 10 Lists in Data Science - KDnug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12" y="1722444"/>
            <a:ext cx="4712516" cy="427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47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Membership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" y="1388611"/>
            <a:ext cx="112928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>
                <a:solidFill>
                  <a:srgbClr val="660033"/>
                </a:solidFill>
              </a:rPr>
              <a:t>Python’s membership operators test for membership in a sequence, such as strings, lists, or tuples.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8378" y="2741231"/>
            <a:ext cx="5867400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sz="2800">
                <a:latin typeface="Segoe UI" panose="020B0502040204020203" pitchFamily="34" charset="0"/>
                <a:cs typeface="Segoe UI" panose="020B0502040204020203" pitchFamily="34" charset="0"/>
              </a:rPr>
              <a:t>a = 5</a:t>
            </a:r>
          </a:p>
          <a:p>
            <a:r>
              <a:rPr lang="en-SG" sz="2800">
                <a:latin typeface="Segoe UI" panose="020B0502040204020203" pitchFamily="34" charset="0"/>
                <a:cs typeface="Segoe UI" panose="020B0502040204020203" pitchFamily="34" charset="0"/>
              </a:rPr>
              <a:t>b = 10</a:t>
            </a:r>
          </a:p>
          <a:p>
            <a:r>
              <a:rPr lang="en-SG" sz="2800">
                <a:latin typeface="Segoe UI" panose="020B0502040204020203" pitchFamily="34" charset="0"/>
                <a:cs typeface="Segoe UI" panose="020B0502040204020203" pitchFamily="34" charset="0"/>
              </a:rPr>
              <a:t>list = [1, 2, 3, 4, 5 ]</a:t>
            </a:r>
          </a:p>
          <a:p>
            <a:r>
              <a:rPr lang="en-SG" sz="280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SG" sz="28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sz="2800">
                <a:latin typeface="Segoe UI" panose="020B0502040204020203" pitchFamily="34" charset="0"/>
                <a:cs typeface="Segoe UI" panose="020B0502040204020203" pitchFamily="34" charset="0"/>
              </a:rPr>
              <a:t>print(a </a:t>
            </a:r>
            <a:r>
              <a:rPr lang="en-SG" sz="280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SG" sz="2800">
                <a:latin typeface="Segoe UI" panose="020B0502040204020203" pitchFamily="34" charset="0"/>
                <a:cs typeface="Segoe UI" panose="020B0502040204020203" pitchFamily="34" charset="0"/>
              </a:rPr>
              <a:t> list) </a:t>
            </a:r>
            <a:r>
              <a:rPr lang="en-SG" sz="28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True</a:t>
            </a:r>
          </a:p>
          <a:p>
            <a:r>
              <a:rPr lang="en-SG" sz="2800">
                <a:latin typeface="Segoe UI" panose="020B0502040204020203" pitchFamily="34" charset="0"/>
                <a:cs typeface="Segoe UI" panose="020B0502040204020203" pitchFamily="34" charset="0"/>
              </a:rPr>
              <a:t>print(b </a:t>
            </a:r>
            <a:r>
              <a:rPr lang="en-SG" sz="280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SG" sz="2800">
                <a:latin typeface="Segoe UI" panose="020B0502040204020203" pitchFamily="34" charset="0"/>
                <a:cs typeface="Segoe UI" panose="020B0502040204020203" pitchFamily="34" charset="0"/>
              </a:rPr>
              <a:t> list) </a:t>
            </a:r>
            <a:r>
              <a:rPr lang="en-SG" sz="28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False</a:t>
            </a:r>
          </a:p>
          <a:p>
            <a:r>
              <a:rPr lang="en-SG" sz="2800">
                <a:latin typeface="Segoe UI" panose="020B0502040204020203" pitchFamily="34" charset="0"/>
                <a:cs typeface="Segoe UI" panose="020B0502040204020203" pitchFamily="34" charset="0"/>
              </a:rPr>
              <a:t>print(b </a:t>
            </a:r>
            <a:r>
              <a:rPr lang="en-SG" sz="280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in</a:t>
            </a:r>
            <a:r>
              <a:rPr lang="en-SG" sz="2800">
                <a:latin typeface="Segoe UI" panose="020B0502040204020203" pitchFamily="34" charset="0"/>
                <a:cs typeface="Segoe UI" panose="020B0502040204020203" pitchFamily="34" charset="0"/>
              </a:rPr>
              <a:t> list) </a:t>
            </a:r>
            <a:r>
              <a:rPr lang="en-SG" sz="28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2016" y="2402677"/>
            <a:ext cx="437500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b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example_membershipoperators_1.py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0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Identity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Operators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1" y="1388611"/>
            <a:ext cx="359109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</a:pPr>
            <a:r>
              <a:rPr lang="en-SG" sz="2600">
                <a:solidFill>
                  <a:srgbClr val="660033"/>
                </a:solidFill>
              </a:rPr>
              <a:t>Identity operators compare the memory locations of two objects.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2418" y="1557888"/>
            <a:ext cx="586740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 = 20</a:t>
            </a:r>
          </a:p>
          <a:p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b = 20</a:t>
            </a:r>
          </a:p>
          <a:p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 = a</a:t>
            </a:r>
          </a:p>
          <a:p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d= 30</a:t>
            </a:r>
          </a:p>
          <a:p>
            <a:endParaRPr lang="en-SG" sz="28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 a </a:t>
            </a:r>
            <a:r>
              <a:rPr lang="en-SG" sz="2800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is</a:t>
            </a:r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b)  </a:t>
            </a:r>
            <a:r>
              <a:rPr lang="en-SG" sz="28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True</a:t>
            </a:r>
          </a:p>
          <a:p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print(a </a:t>
            </a:r>
            <a:r>
              <a:rPr lang="en-SG" sz="2800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is not </a:t>
            </a:r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b) # False</a:t>
            </a:r>
          </a:p>
          <a:p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print(a </a:t>
            </a:r>
            <a:r>
              <a:rPr lang="en-SG" sz="2800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is</a:t>
            </a:r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c)  # True</a:t>
            </a:r>
          </a:p>
          <a:p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print(b </a:t>
            </a:r>
            <a:r>
              <a:rPr lang="en-SG" sz="2800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is </a:t>
            </a:r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c) # True</a:t>
            </a:r>
            <a:b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print(a </a:t>
            </a:r>
            <a:r>
              <a:rPr lang="en-SG" sz="2800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is</a:t>
            </a:r>
            <a:r>
              <a:rPr lang="en-SG" sz="28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d) # 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0207" y="1219334"/>
            <a:ext cx="437500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example_identityoperators_1.py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7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If-else statements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Flow control - if else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465" y="1267097"/>
            <a:ext cx="97138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600">
                <a:solidFill>
                  <a:srgbClr val="660033"/>
                </a:solidFill>
              </a:rPr>
              <a:t>Python provides </a:t>
            </a:r>
            <a:r>
              <a:rPr lang="en-SG" sz="2600">
                <a:solidFill>
                  <a:srgbClr val="FF0000"/>
                </a:solidFill>
              </a:rPr>
              <a:t>if-else</a:t>
            </a:r>
            <a:r>
              <a:rPr lang="en-SG" sz="2600">
                <a:solidFill>
                  <a:srgbClr val="660033"/>
                </a:solidFill>
              </a:rPr>
              <a:t> statements to enable conditional programming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608" y="2142895"/>
            <a:ext cx="106832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input_1 =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(input("Enter number 1:"))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input_2 =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(input("Enter number 2:"))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if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input_1==input_2</a:t>
            </a:r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print("The two numbers are the same")</a:t>
            </a:r>
          </a:p>
          <a:p>
            <a:r>
              <a:rPr lang="en-SG" b="1" dirty="0" smtClean="0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else</a:t>
            </a:r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print("The two numbers are not the same")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31578" y="2142895"/>
            <a:ext cx="398427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Check if two numbers are equa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If-else statements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Flow control - if else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465" y="1267097"/>
            <a:ext cx="97138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600">
                <a:solidFill>
                  <a:srgbClr val="660033"/>
                </a:solidFill>
              </a:rPr>
              <a:t>Python provides </a:t>
            </a:r>
            <a:r>
              <a:rPr lang="en-SG" sz="2600">
                <a:solidFill>
                  <a:srgbClr val="FF0000"/>
                </a:solidFill>
              </a:rPr>
              <a:t>if-else</a:t>
            </a:r>
            <a:r>
              <a:rPr lang="en-SG" sz="2600">
                <a:solidFill>
                  <a:srgbClr val="660033"/>
                </a:solidFill>
              </a:rPr>
              <a:t> statements to enable conditional programming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608" y="2142895"/>
            <a:ext cx="10683240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input_1 = input("Enter number 1:")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input_2 = input("Enter number 2:")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if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input_1.isnumeric() and input_2.isnumeric() </a:t>
            </a:r>
            <a:r>
              <a:rPr lang="en-SG" b="1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num_1 = int(input_1)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num_2 = int(input_2)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sum = num_1 + num_2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print("The sum of {} and {} is {}".format(num_1,num_2,sum))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rgbClr val="C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else: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print("Please enter numeric values only")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31578" y="2142895"/>
            <a:ext cx="398427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C00000"/>
                </a:solidFill>
              </a:rPr>
              <a:t>example_ifelse_1.py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9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elif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Flow control - if else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1" y="1388611"/>
            <a:ext cx="267669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>
                <a:solidFill>
                  <a:srgbClr val="660033"/>
                </a:solidFill>
              </a:rPr>
              <a:t>You can also add in an unlimited number of </a:t>
            </a:r>
            <a:r>
              <a:rPr lang="en-SG" sz="2600">
                <a:solidFill>
                  <a:srgbClr val="C00000"/>
                </a:solidFill>
              </a:rPr>
              <a:t>elif </a:t>
            </a:r>
            <a:r>
              <a:rPr lang="en-SG" sz="2600">
                <a:solidFill>
                  <a:srgbClr val="660033"/>
                </a:solidFill>
              </a:rPr>
              <a:t>statements following an </a:t>
            </a:r>
            <a:r>
              <a:rPr lang="en-SG" sz="2600">
                <a:solidFill>
                  <a:srgbClr val="C00000"/>
                </a:solidFill>
              </a:rPr>
              <a:t>if </a:t>
            </a:r>
            <a:r>
              <a:rPr lang="en-SG" sz="2600">
                <a:solidFill>
                  <a:srgbClr val="660033"/>
                </a:solidFill>
              </a:rPr>
              <a:t>to check for multiple conditions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8798" y="1408471"/>
            <a:ext cx="816102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1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print("Below is our drinks menu:")</a:t>
            </a:r>
          </a:p>
          <a:p>
            <a:pPr lvl="1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print("1.Coke   2.Coffee   3.Juice")</a:t>
            </a:r>
          </a:p>
          <a:p>
            <a:pPr lvl="1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drink = int(input("Enter your choice of drink:"))</a:t>
            </a:r>
          </a:p>
          <a:p>
            <a:pPr lvl="1"/>
            <a:endParaRPr lang="en-SG" sz="24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lvl="1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if drink==1:</a:t>
            </a:r>
          </a:p>
          <a:p>
            <a:pPr lvl="1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print("Coke is $1.00")</a:t>
            </a:r>
          </a:p>
          <a:p>
            <a:pPr lvl="1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elif drink==2:</a:t>
            </a:r>
          </a:p>
          <a:p>
            <a:pPr lvl="1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print("Coffee is $0.50")</a:t>
            </a:r>
          </a:p>
          <a:p>
            <a:pPr lvl="1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elif drink==3:</a:t>
            </a:r>
          </a:p>
          <a:p>
            <a:pPr lvl="1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print("Juice is $2.00")</a:t>
            </a:r>
          </a:p>
          <a:p>
            <a:pPr lvl="1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else:</a:t>
            </a:r>
          </a:p>
          <a:p>
            <a:pPr lvl="1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print("Sorry, you have entered an invalid choice")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2320" y="1309602"/>
            <a:ext cx="262749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example_ifelse_2.py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964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Nested if-else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45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Flow control - if else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1" y="1388611"/>
            <a:ext cx="267669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>
                <a:solidFill>
                  <a:srgbClr val="660033"/>
                </a:solidFill>
              </a:rPr>
              <a:t>You can also nest if-else and elif 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9457" y="70590"/>
            <a:ext cx="6262286" cy="646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number = input("Enter your choice (1-2): ")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staff = input("Are you a staff (Y/N)? ")</a:t>
            </a:r>
          </a:p>
          <a:p>
            <a:pPr marL="82550" lvl="1"/>
            <a:endParaRPr lang="en-SG" sz="23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if number=="1":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if </a:t>
            </a:r>
            <a:r>
              <a:rPr lang="en-SG" sz="23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staff.upper</a:t>
            </a:r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 == "Y":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price = 5*0.9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else: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price = 5*0.95</a:t>
            </a:r>
          </a:p>
          <a:p>
            <a:pPr marL="82550" lvl="1"/>
            <a:r>
              <a:rPr lang="en-SG" sz="23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elif</a:t>
            </a:r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number=="2":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if </a:t>
            </a:r>
            <a:r>
              <a:rPr lang="en-SG" sz="23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staff.upper</a:t>
            </a:r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 == "Y":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price = 10*0.8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else: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price = 10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else: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print("You did not enter a valid input")</a:t>
            </a: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#exit()   </a:t>
            </a:r>
          </a:p>
          <a:p>
            <a:pPr marL="82550" lvl="1"/>
            <a:endParaRPr lang="en-SG" sz="23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82550" lvl="1"/>
            <a:r>
              <a:rPr lang="en-SG" sz="23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print("Price is ${}".format(price))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2751" y="5987018"/>
            <a:ext cx="24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01 Section 6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4060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ED2B-7A81-446F-9C5A-7EA4A643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iteration with </a:t>
            </a:r>
            <a:r>
              <a:rPr lang="en-SG">
                <a:solidFill>
                  <a:srgbClr val="C00000"/>
                </a:solidFill>
              </a:rPr>
              <a:t>for</a:t>
            </a:r>
            <a:r>
              <a:rPr lang="en-SG"/>
              <a:t> and </a:t>
            </a:r>
            <a:r>
              <a:rPr lang="en-SG">
                <a:solidFill>
                  <a:srgbClr val="C00000"/>
                </a:solidFill>
              </a:rPr>
              <a:t>while</a:t>
            </a:r>
            <a:r>
              <a:rPr lang="en-SG"/>
              <a:t> loops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FECB2-CE1B-432B-9425-B156EDD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46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782C4-5B18-4F66-9610-61518659A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Loops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8DBF2F-776C-4C32-AAE7-0AC7E832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7" y="1420289"/>
            <a:ext cx="6184667" cy="4298867"/>
          </a:xfrm>
        </p:spPr>
        <p:txBody>
          <a:bodyPr>
            <a:noAutofit/>
          </a:bodyPr>
          <a:lstStyle/>
          <a:p>
            <a:r>
              <a:rPr lang="en-SG"/>
              <a:t>We often want computers to repeat some process several times</a:t>
            </a:r>
          </a:p>
          <a:p>
            <a:r>
              <a:rPr lang="en-SG"/>
              <a:t>Programming languages provide structures that enable you to repeat blocks of instructions over and over again</a:t>
            </a:r>
          </a:p>
          <a:p>
            <a:r>
              <a:rPr lang="en-SG"/>
              <a:t>This type of repetition is known as iteration.</a:t>
            </a:r>
          </a:p>
          <a:p>
            <a:r>
              <a:rPr lang="en-SG"/>
              <a:t>There are 2 types of loops in Python: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for </a:t>
            </a:r>
            <a:r>
              <a:rPr lang="en-SG"/>
              <a:t>loop</a:t>
            </a:r>
          </a:p>
          <a:p>
            <a:pPr lvl="1"/>
            <a:r>
              <a:rPr lang="en-SG" b="1">
                <a:solidFill>
                  <a:srgbClr val="C00000"/>
                </a:solidFill>
              </a:rPr>
              <a:t>while</a:t>
            </a:r>
            <a:r>
              <a:rPr lang="en-SG"/>
              <a:t>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8DA44-A62E-4A6C-BC52-AFA9D58C8652}"/>
              </a:ext>
            </a:extLst>
          </p:cNvPr>
          <p:cNvSpPr/>
          <p:nvPr/>
        </p:nvSpPr>
        <p:spPr>
          <a:xfrm>
            <a:off x="7365075" y="1415626"/>
            <a:ext cx="4089863" cy="1807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These simple </a:t>
            </a:r>
            <a:r>
              <a:rPr lang="en-SG" sz="2600">
                <a:solidFill>
                  <a:srgbClr val="C00000"/>
                </a:solidFill>
              </a:rPr>
              <a:t>for</a:t>
            </a:r>
            <a:r>
              <a:rPr lang="en-SG" sz="2600">
                <a:solidFill>
                  <a:srgbClr val="660033"/>
                </a:solidFill>
              </a:rPr>
              <a:t> loop and </a:t>
            </a:r>
            <a:r>
              <a:rPr lang="en-SG" sz="2600">
                <a:solidFill>
                  <a:srgbClr val="C00000"/>
                </a:solidFill>
              </a:rPr>
              <a:t>while</a:t>
            </a:r>
            <a:r>
              <a:rPr lang="en-SG" sz="2600">
                <a:solidFill>
                  <a:srgbClr val="660033"/>
                </a:solidFill>
              </a:rPr>
              <a:t> loop examples would write "hello world" 5 times:</a:t>
            </a:r>
          </a:p>
          <a:p>
            <a:pPr marL="228600" indent="-2286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SG" sz="2600">
              <a:solidFill>
                <a:srgbClr val="66003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DB47F-0273-4D7B-9A30-C64A474B18DC}"/>
              </a:ext>
            </a:extLst>
          </p:cNvPr>
          <p:cNvSpPr txBox="1"/>
          <p:nvPr/>
        </p:nvSpPr>
        <p:spPr>
          <a:xfrm>
            <a:off x="7027929" y="3308071"/>
            <a:ext cx="4342496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counter in range(0,5):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print("hello world")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8D40C-7ECD-4131-89BE-327FC07E258A}"/>
              </a:ext>
            </a:extLst>
          </p:cNvPr>
          <p:cNvSpPr txBox="1"/>
          <p:nvPr/>
        </p:nvSpPr>
        <p:spPr>
          <a:xfrm>
            <a:off x="7027929" y="4478871"/>
            <a:ext cx="434249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counter = 0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while counter &lt; 5: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print("hello world")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counter+=1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4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</a:t>
            </a:r>
            <a:r>
              <a:rPr lang="en-SG">
                <a:solidFill>
                  <a:srgbClr val="C00000"/>
                </a:solidFill>
              </a:rPr>
              <a:t>for</a:t>
            </a:r>
            <a:r>
              <a:rPr lang="en-SG"/>
              <a:t>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Loop control - for and while statements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4958887"/>
            <a:ext cx="600673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1" dirty="0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letter in </a:t>
            </a:r>
            <a:r>
              <a:rPr lang="en-SG" b="1" dirty="0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'Python'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     # First Example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print('Current Letter :', letter)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39" y="4653069"/>
            <a:ext cx="600673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This prints the individual letters in the word Python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957D133-0D9E-4165-84FA-1EC18B042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674519"/>
          </a:xfrm>
        </p:spPr>
        <p:txBody>
          <a:bodyPr/>
          <a:lstStyle/>
          <a:p>
            <a:r>
              <a:rPr lang="en-SG"/>
              <a:t>Syntax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46D30-A989-4ADF-8D9C-929430D98B74}"/>
              </a:ext>
            </a:extLst>
          </p:cNvPr>
          <p:cNvSpPr txBox="1"/>
          <p:nvPr/>
        </p:nvSpPr>
        <p:spPr>
          <a:xfrm>
            <a:off x="548640" y="1978886"/>
            <a:ext cx="603504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1" dirty="0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stepper_variable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b="1" dirty="0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sequence_variable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something_you_want_to_do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3CA1E-75F1-474F-ABC3-057CC106EEFA}"/>
              </a:ext>
            </a:extLst>
          </p:cNvPr>
          <p:cNvSpPr/>
          <p:nvPr/>
        </p:nvSpPr>
        <p:spPr>
          <a:xfrm>
            <a:off x="6856418" y="2465026"/>
            <a:ext cx="50046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Use the for loop when you know how many times you want to repeat a series of statements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The first line of the for statement is used to state how many times the code should be repeated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A stepper variable is used to count through each iteration of the loop.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BE2C0-0561-45D5-8852-50BA884A128A}"/>
              </a:ext>
            </a:extLst>
          </p:cNvPr>
          <p:cNvSpPr txBox="1"/>
          <p:nvPr/>
        </p:nvSpPr>
        <p:spPr>
          <a:xfrm>
            <a:off x="548640" y="3512431"/>
            <a:ext cx="470574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1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 in </a:t>
            </a:r>
            <a:r>
              <a:rPr lang="en-SG" b="1">
                <a:solidFill>
                  <a:srgbClr val="0000CC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range(2,102,2):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/>
            </a:r>
            <a:b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3495D-4926-4E85-A226-1A5F86E48705}"/>
              </a:ext>
            </a:extLst>
          </p:cNvPr>
          <p:cNvSpPr txBox="1"/>
          <p:nvPr/>
        </p:nvSpPr>
        <p:spPr>
          <a:xfrm>
            <a:off x="549383" y="3187479"/>
            <a:ext cx="4705004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This prints even numbers from 2 to 100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9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while loop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Loop control - for and while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1" y="1388611"/>
            <a:ext cx="1123188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600">
                <a:solidFill>
                  <a:srgbClr val="660033"/>
                </a:solidFill>
              </a:rPr>
              <a:t>The </a:t>
            </a:r>
            <a:r>
              <a:rPr lang="en-SG" sz="2600" b="1">
                <a:solidFill>
                  <a:srgbClr val="FF0000"/>
                </a:solidFill>
              </a:rPr>
              <a:t>while</a:t>
            </a:r>
            <a:r>
              <a:rPr lang="en-SG" sz="2600">
                <a:solidFill>
                  <a:srgbClr val="660033"/>
                </a:solidFill>
              </a:rPr>
              <a:t> loop repeatedly executes as long as a given condition is true.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257" y="2485161"/>
            <a:ext cx="558641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count = 1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while count &lt;= 10: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print('The count is: {}'.format(count))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count += 1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print("Good bye!")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895" y="2142913"/>
            <a:ext cx="560277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This prints "The count is 1", "The count is 2" etc until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76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while loop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Loop control - for and while statements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255" y="1323984"/>
            <a:ext cx="11804071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password = ""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while password != "secret":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password = input("Please enter the password: ")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if password == "secret":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print("Thank you. You have entered the correct password")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else: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print("Sorry the value entered in incorrect - try again")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3324" y="4058527"/>
            <a:ext cx="9094122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Here is an example of a while loop being used to test a password. The password is secret and the code within the loop is executed until the user inputs the correct password.</a:t>
            </a:r>
            <a:endParaRPr lang="en-SG" sz="1600" b="1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3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Science Can Do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2847" y="1660433"/>
            <a:ext cx="6017622" cy="47400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 smtClean="0"/>
              <a:t>Financial Fraud Detection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 </a:t>
            </a:r>
            <a:r>
              <a:rPr lang="en-SG" sz="2200" dirty="0"/>
              <a:t>Tax evasion costs the U.S. government $458 billion a year, </a:t>
            </a:r>
            <a:r>
              <a:rPr lang="en-SG" sz="2200" dirty="0" smtClean="0"/>
              <a:t>so IRS </a:t>
            </a:r>
            <a:r>
              <a:rPr lang="en-SG" sz="2200" dirty="0"/>
              <a:t>has modernized its fraud-detection protocols in the digital age</a:t>
            </a:r>
            <a:r>
              <a:rPr lang="en-SG" sz="22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 dirty="0"/>
              <a:t> </a:t>
            </a:r>
            <a:r>
              <a:rPr lang="en-SG" sz="2200" dirty="0" smtClean="0"/>
              <a:t>The agency generates taxpayer profiles by analysing big data, such as social media data, emailing analysis, electronic patterns and more.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 dirty="0"/>
              <a:t> </a:t>
            </a:r>
            <a:r>
              <a:rPr lang="en-SG" sz="2200" dirty="0" smtClean="0"/>
              <a:t>Based on these profiles, it can forecast individual tax returns. Anyone with big difference between forecast and actual will be audited.</a:t>
            </a:r>
            <a:endParaRPr lang="en-US" sz="2200" dirty="0"/>
          </a:p>
        </p:txBody>
      </p:sp>
      <p:pic>
        <p:nvPicPr>
          <p:cNvPr id="2050" name="Picture 2" descr="e commerce data science applications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587" y="2348774"/>
            <a:ext cx="4388847" cy="292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9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Python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The Python </a:t>
            </a:r>
            <a:r>
              <a:rPr lang="en-SG">
                <a:solidFill>
                  <a:srgbClr val="FF0000"/>
                </a:solidFill>
              </a:rPr>
              <a:t>list</a:t>
            </a:r>
            <a:r>
              <a:rPr lang="en-SG"/>
              <a:t> class is used to store collections of similar or dissimilar items</a:t>
            </a:r>
          </a:p>
          <a:p>
            <a:pPr>
              <a:spcBef>
                <a:spcPts val="800"/>
              </a:spcBef>
            </a:pPr>
            <a:r>
              <a:rPr lang="en-SG"/>
              <a:t>Creating a list is as simple as putting different comma-separated values between square brackets</a:t>
            </a:r>
          </a:p>
          <a:p>
            <a:pPr>
              <a:spcBef>
                <a:spcPts val="800"/>
              </a:spcBef>
            </a:pPr>
            <a:r>
              <a:rPr lang="en-SG"/>
              <a:t>Similar to string indices, list indices start at </a:t>
            </a:r>
            <a:r>
              <a:rPr lang="en-SG">
                <a:solidFill>
                  <a:srgbClr val="FF0000"/>
                </a:solidFill>
              </a:rPr>
              <a:t>0</a:t>
            </a:r>
            <a:r>
              <a:rPr lang="en-SG"/>
              <a:t>, and lists can be sliced, concatenated and so on.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381180" y="3882591"/>
            <a:ext cx="586999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var1 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= </a:t>
            </a:r>
            <a:r>
              <a:rPr lang="en-SG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'red‘   # this is not a list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 = ['red', 'green', 'blue']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list2 = ['NSDDA1', 'NSDDA2', 2017, 2018]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list3 = [1, 2, 3, 4, 5 ]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list4 = ["a", "b", "c", "d"]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2915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Accessing Values in Lists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909" y="2686760"/>
            <a:ext cx="11218638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countries = ['Austria', 'Belgium', 'Canada', 'Denmark', 'Ecuador', 'France']</a:t>
            </a:r>
            <a:b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print(countries[0]) 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Austria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print(countries[1]) 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Belgium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print(countries[2:4])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Canada, Denmark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print(countries[-1:])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France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print(countries[-2:])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Ecuador, France</a:t>
            </a:r>
          </a:p>
          <a:p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(countries))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26D33-284A-44E5-86D9-B15EEA0F8DEC}"/>
              </a:ext>
            </a:extLst>
          </p:cNvPr>
          <p:cNvSpPr/>
          <p:nvPr/>
        </p:nvSpPr>
        <p:spPr>
          <a:xfrm>
            <a:off x="464909" y="1276932"/>
            <a:ext cx="11218638" cy="13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To access values in lists, use the square brackets for slicing along with the index or indices to obtain value available at that index</a:t>
            </a:r>
          </a:p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600">
                <a:solidFill>
                  <a:srgbClr val="660033"/>
                </a:solidFill>
              </a:rPr>
              <a:t>You can get the length of a Python list by using the </a:t>
            </a:r>
            <a:r>
              <a:rPr lang="en-SG" sz="2600">
                <a:solidFill>
                  <a:srgbClr val="FF0000"/>
                </a:solidFill>
              </a:rPr>
              <a:t>len()</a:t>
            </a:r>
            <a:r>
              <a:rPr lang="en-SG" sz="2600">
                <a:solidFill>
                  <a:srgbClr val="660033"/>
                </a:solidFill>
              </a:rPr>
              <a:t>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F2F09B-8F96-4C13-9530-508865363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298" y="3253509"/>
            <a:ext cx="4477249" cy="29762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6532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52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3160" y="1966102"/>
            <a:ext cx="10766658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list1 = [50,20,30,10,100,40,200]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print(list1[2])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3rd element from the front -&gt; 30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print(list1[-2])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2nd element from the back -&gt; 40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print(list1[3:5])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4th to 5th element -&gt; 10 100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print(list1[-4:-1])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#10 100 40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print(list1[-1:-4:-1])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#200 40 100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print(list1[::-1])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#200 40 100 ...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548640" y="1267097"/>
            <a:ext cx="9094124" cy="1000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SG">
                <a:solidFill>
                  <a:srgbClr val="660033"/>
                </a:solidFill>
              </a:rPr>
              <a:t>Another  example to show how you can "slice" lists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8CBD8C4-5BD7-4990-9E9A-0CBAE0A7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Accessing Values in Lists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3528B5-480E-4A46-86D3-D94A71144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81" y="4000713"/>
            <a:ext cx="5325787" cy="2355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352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Iterate through a List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You can use the </a:t>
            </a:r>
            <a:r>
              <a:rPr lang="en-SG" b="1">
                <a:solidFill>
                  <a:srgbClr val="FF0000"/>
                </a:solidFill>
              </a:rPr>
              <a:t>for</a:t>
            </a:r>
            <a:r>
              <a:rPr lang="en-SG"/>
              <a:t> loop to iterate through a Python list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48640" y="2037166"/>
            <a:ext cx="928969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lvl="1" indent="-374650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colors = ['red', 'green', 'blue', 'yellow', 'magenta', 'cyan']</a:t>
            </a:r>
          </a:p>
          <a:p>
            <a:pPr lvl="1"/>
            <a:endParaRPr lang="en-SG" sz="240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lvl="1" indent="-374650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color in colors:</a:t>
            </a:r>
          </a:p>
          <a:p>
            <a:pPr lvl="1" indent="-374650"/>
            <a:r>
              <a:rPr lang="en-SG" sz="24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print(color)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78307-3474-40A3-9634-854A56AA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469" y="1615189"/>
            <a:ext cx="2375349" cy="3983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3689A-C83A-4BFC-84EA-18DDA0C9DD0B}"/>
              </a:ext>
            </a:extLst>
          </p:cNvPr>
          <p:cNvSpPr txBox="1"/>
          <p:nvPr/>
        </p:nvSpPr>
        <p:spPr>
          <a:xfrm>
            <a:off x="548640" y="4012091"/>
            <a:ext cx="6583680" cy="1989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numbers = [1,2,3,4,5,6,7,8,9,10]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n in numbers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print(n)   </a:t>
            </a:r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1,2,3,4,5,6,7,8,9,10</a:t>
            </a:r>
          </a:p>
          <a:p>
            <a:endParaRPr lang="en-SG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8003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Iterate through a List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4176096"/>
            <a:ext cx="1089911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fruits = ['banana', 'apple',  'mango</a:t>
            </a:r>
            <a:r>
              <a:rPr lang="en-SG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', 'pear', 'grape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index in range(2,5): 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print('Current fruit :', fruits[index])   </a:t>
            </a:r>
            <a:r>
              <a:rPr lang="en-SG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#mango, pear, grape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D61C0-5A8E-48FD-8D45-45741C522302}"/>
              </a:ext>
            </a:extLst>
          </p:cNvPr>
          <p:cNvSpPr txBox="1"/>
          <p:nvPr/>
        </p:nvSpPr>
        <p:spPr>
          <a:xfrm>
            <a:off x="548640" y="1385248"/>
            <a:ext cx="11051178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sz="32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colors</a:t>
            </a:r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["red car", "green car", "blue", "purple"]</a:t>
            </a:r>
          </a:p>
          <a:p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cars  = ["Toyota", "Mercedes"]</a:t>
            </a:r>
          </a:p>
          <a:p>
            <a:endParaRPr lang="en-SG" sz="32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</a:t>
            </a:r>
            <a:r>
              <a:rPr lang="en-SG" sz="32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</a:t>
            </a:r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in </a:t>
            </a:r>
            <a:r>
              <a:rPr lang="en-SG" sz="3200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range(4):</a:t>
            </a:r>
            <a:endParaRPr lang="en-SG" sz="32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</a:t>
            </a:r>
            <a:r>
              <a:rPr lang="en-SG" sz="32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colors</a:t>
            </a:r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</a:t>
            </a:r>
            <a:r>
              <a:rPr lang="en-SG" sz="32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</a:t>
            </a:r>
            <a:r>
              <a:rPr lang="en-SG" sz="3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259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Updating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55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187689" y="3950987"/>
            <a:ext cx="5785658" cy="81480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sz="2000"/>
              <a:t>You can update a list element by giving the slice on the left-hand side of the assignment operator</a:t>
            </a:r>
          </a:p>
          <a:p>
            <a:pPr>
              <a:spcBef>
                <a:spcPts val="800"/>
              </a:spcBef>
            </a:pPr>
            <a:r>
              <a:rPr lang="en-SG" sz="2000" dirty="0"/>
              <a:t>To add elements in a list, use </a:t>
            </a:r>
            <a:r>
              <a:rPr lang="en-SG" sz="2000" b="1" dirty="0"/>
              <a:t>append()</a:t>
            </a:r>
            <a:r>
              <a:rPr lang="en-SG" sz="2000" dirty="0"/>
              <a:t> or </a:t>
            </a:r>
            <a:r>
              <a:rPr lang="en-SG" sz="2000" b="1"/>
              <a:t>insert() </a:t>
            </a:r>
            <a:r>
              <a:rPr lang="en-SG" sz="2000" dirty="0"/>
              <a:t>methods</a:t>
            </a:r>
          </a:p>
          <a:p>
            <a:pPr>
              <a:spcBef>
                <a:spcPts val="800"/>
              </a:spcBef>
            </a:pPr>
            <a:r>
              <a:rPr lang="en-SG" sz="2000" dirty="0"/>
              <a:t>To remove elements in a list, </a:t>
            </a:r>
            <a:r>
              <a:rPr lang="en-SG" sz="2000"/>
              <a:t>use </a:t>
            </a:r>
            <a:r>
              <a:rPr lang="en-SG" sz="2000" b="1"/>
              <a:t>del()</a:t>
            </a:r>
            <a:r>
              <a:rPr lang="en-SG" sz="2000"/>
              <a:t> or </a:t>
            </a:r>
            <a:r>
              <a:rPr lang="en-SG" sz="2000" b="1"/>
              <a:t>pop()</a:t>
            </a:r>
            <a:r>
              <a:rPr lang="en-SG" sz="2000"/>
              <a:t> </a:t>
            </a:r>
            <a:r>
              <a:rPr lang="en-SG" sz="2000" dirty="0"/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250" y="1564904"/>
            <a:ext cx="59029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subjects = ['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English','Maths','Geography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add new item at the back</a:t>
            </a:r>
            <a:endParaRPr lang="en-SG" b="1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subjects.append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("Physics") </a:t>
            </a:r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insert new item at the  front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subjects.insert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(0, "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Chem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")</a:t>
            </a:r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update value at index 0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subjects[0] = "Chemistry"</a:t>
            </a:r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1618" y="1598681"/>
            <a:ext cx="52578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1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remove at index 1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del(subjects[1])</a:t>
            </a:r>
            <a:endParaRPr lang="en-SG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removes the last object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subjects.pop()</a:t>
            </a:r>
            <a:endParaRPr lang="en-SG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8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+ and * operations on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56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505313"/>
            <a:ext cx="6390065" cy="107796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Lists respond to the + and * operators much like strings, equating to concatenation (+) and repetition (*) as well</a:t>
            </a:r>
          </a:p>
          <a:p>
            <a:pPr>
              <a:spcBef>
                <a:spcPts val="800"/>
              </a:spcBef>
            </a:pPr>
            <a:r>
              <a:rPr lang="en-SG"/>
              <a:t>The result is a new list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6703769" y="1371080"/>
            <a:ext cx="4713169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list_1 = [50,20,30,10,100,40,200]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list_2 = [300,65,80]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list_3 = ["apple", "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orange","pear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"]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print(list_1 + list_2)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print(list_3*2)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130FC-FC9B-49F9-8872-DF8ACB914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1" y="4911605"/>
            <a:ext cx="10868298" cy="15840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7118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Built-in List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4881305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Python includes the following list functions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074920" y="1971844"/>
            <a:ext cx="5976704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mylist = [50,20,30,10,100,40,200]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mytuple = (50,20,30,10,100,40,100)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print(len(mylist))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print(max(mylist))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print(min(mylist))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print(list(mytuple))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6209DE-9075-4866-A6E2-5B999482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42952"/>
              </p:ext>
            </p:extLst>
          </p:nvPr>
        </p:nvGraphicFramePr>
        <p:xfrm>
          <a:off x="535444" y="2419032"/>
          <a:ext cx="428593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54">
                  <a:extLst>
                    <a:ext uri="{9D8B030D-6E8A-4147-A177-3AD203B41FA5}">
                      <a16:colId xmlns:a16="http://schemas.microsoft.com/office/drawing/2014/main" val="2101551628"/>
                    </a:ext>
                  </a:extLst>
                </a:gridCol>
                <a:gridCol w="3059083">
                  <a:extLst>
                    <a:ext uri="{9D8B030D-6E8A-4147-A177-3AD203B41FA5}">
                      <a16:colId xmlns:a16="http://schemas.microsoft.com/office/drawing/2014/main" val="153387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8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len(list)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Gives total length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3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max(list)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returns item with the max value from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5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min(list)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returns item with minimum value from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8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list(seq)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Converts tuple from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4079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22E6BF3-7BBA-48A7-AC99-D47DF9D73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926" y="3152814"/>
            <a:ext cx="4288083" cy="142371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25100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Built-in List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399011" y="1267097"/>
            <a:ext cx="5930538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Python includes the following list methods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634724" y="1267097"/>
            <a:ext cx="5586153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 = [50,20,30,20]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print(list1.count(20))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print(list1.index(30))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list1.extend([10,11])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list1.reverse()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list1.sort()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6209DE-9075-4866-A6E2-5B999482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76943"/>
              </p:ext>
            </p:extLst>
          </p:nvPr>
        </p:nvGraphicFramePr>
        <p:xfrm>
          <a:off x="399011" y="2302654"/>
          <a:ext cx="4909539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81">
                  <a:extLst>
                    <a:ext uri="{9D8B030D-6E8A-4147-A177-3AD203B41FA5}">
                      <a16:colId xmlns:a16="http://schemas.microsoft.com/office/drawing/2014/main" val="2101551628"/>
                    </a:ext>
                  </a:extLst>
                </a:gridCol>
                <a:gridCol w="3599558">
                  <a:extLst>
                    <a:ext uri="{9D8B030D-6E8A-4147-A177-3AD203B41FA5}">
                      <a16:colId xmlns:a16="http://schemas.microsoft.com/office/drawing/2014/main" val="153387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8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count(obj)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Returns count of how many times obj occurs in listGives total length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3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extend(seq)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Appends the contents of seq to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5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index(obj)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Returns the lowest index in list that obj appears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8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Reverses objects of list in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4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sort([func])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Sorts objects of list, use compare func if 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521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2640D64-568E-4F07-8F11-4038F69A5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2"/>
          <a:stretch/>
        </p:blipFill>
        <p:spPr>
          <a:xfrm>
            <a:off x="7883610" y="3940233"/>
            <a:ext cx="4093172" cy="18953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12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Copying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882" y="2782452"/>
            <a:ext cx="631767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 = [50,20,30,10,100,40,200]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list1copy = list(list1)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list1copy.sort()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print(list1) </a:t>
            </a:r>
            <a:r>
              <a:rPr lang="en-SG" b="1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list remains the same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print(list1copy) </a:t>
            </a:r>
            <a:r>
              <a:rPr lang="en-SG" b="1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listcopy is now sorted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5"/>
            <a:ext cx="7520596" cy="43491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Make a copy of a list to another list</a:t>
            </a:r>
          </a:p>
          <a:p>
            <a:pPr>
              <a:spcBef>
                <a:spcPts val="800"/>
              </a:spcBef>
            </a:pPr>
            <a:r>
              <a:rPr lang="en-SG"/>
              <a:t>Changes to the copy do not affect the original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765E4-833C-482A-BA8F-4E982386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42" y="2782452"/>
            <a:ext cx="5989915" cy="10912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86825" y="5774714"/>
            <a:ext cx="240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01 Section 9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29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Science Can Do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2847" y="1660433"/>
            <a:ext cx="6017622" cy="47400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200" dirty="0" smtClean="0"/>
              <a:t>Health Care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 </a:t>
            </a:r>
            <a:r>
              <a:rPr lang="en-SG" sz="2200" dirty="0" smtClean="0"/>
              <a:t>Google developed a tool LYNA for identifying breast cancer </a:t>
            </a:r>
            <a:r>
              <a:rPr lang="en-SG" sz="2200" dirty="0" err="1" smtClean="0"/>
              <a:t>tumors</a:t>
            </a:r>
            <a:r>
              <a:rPr lang="en-SG" sz="2200" dirty="0" smtClean="0"/>
              <a:t> that transfer to nearby lymph nodes.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 dirty="0"/>
              <a:t> </a:t>
            </a:r>
            <a:r>
              <a:rPr lang="en-SG" sz="2200" dirty="0" smtClean="0"/>
              <a:t>Data science and big data has been applied to new drug discovery and development.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 dirty="0"/>
              <a:t> Data science helps </a:t>
            </a:r>
            <a:r>
              <a:rPr lang="en-SG" sz="2200" dirty="0" smtClean="0"/>
              <a:t>to </a:t>
            </a:r>
            <a:r>
              <a:rPr lang="en-SG" sz="2200" dirty="0" err="1"/>
              <a:t>analyze</a:t>
            </a:r>
            <a:r>
              <a:rPr lang="en-SG" sz="2200" dirty="0"/>
              <a:t> the reaction of genes to various medications. Big data technologies </a:t>
            </a:r>
            <a:r>
              <a:rPr lang="en-SG" sz="2200" dirty="0" smtClean="0"/>
              <a:t>can also reduce </a:t>
            </a:r>
            <a:r>
              <a:rPr lang="en-SG" sz="2200" dirty="0"/>
              <a:t>the processing time for genome sequencing significantly.</a:t>
            </a:r>
            <a:endParaRPr lang="en-US" sz="2200" dirty="0"/>
          </a:p>
        </p:txBody>
      </p:sp>
      <p:pic>
        <p:nvPicPr>
          <p:cNvPr id="4098" name="Picture 2" descr="oncora medical data science applications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78" y="2313335"/>
            <a:ext cx="4729933" cy="31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304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List Comprehensions (ADVANCED)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Python Lists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5494" y="3341824"/>
            <a:ext cx="728432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[x**2 for x in range(10)]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#0 1 4 9 16 25 36 49 64 81 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col = ['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Red','Green','Blue','Yellow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info = [[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c.upper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(),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c.lower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(),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(c)] for c in col]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print(info)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92078-99A3-423B-AC06-99F42A4D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55860"/>
            <a:ext cx="11537343" cy="1838057"/>
          </a:xfrm>
        </p:spPr>
        <p:txBody>
          <a:bodyPr>
            <a:noAutofit/>
          </a:bodyPr>
          <a:lstStyle/>
          <a:p>
            <a:r>
              <a:rPr lang="en-SG" dirty="0"/>
              <a:t>Python supports a concept called "list comprehensions"</a:t>
            </a:r>
          </a:p>
          <a:p>
            <a:r>
              <a:rPr lang="en-SG" dirty="0"/>
              <a:t>It eliminates need for loop loops and makes code very concise</a:t>
            </a:r>
          </a:p>
          <a:p>
            <a:r>
              <a:rPr lang="en-SG" dirty="0"/>
              <a:t>It is an advanced concept, so don't worry too much about it if  its a little hard to grasp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06" y="5843236"/>
            <a:ext cx="11652577" cy="6956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63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Working with tuples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536159"/>
            <a:ext cx="11218638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tup1 = ('physics', 'chemistry', 1997, 2000);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tup2 = (1, 2, 3, 4, 5 );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tup3 = "a", "b", "c", "d";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tup4 = (50,) </a:t>
            </a:r>
            <a:r>
              <a:rPr lang="en-SG" sz="180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for tuples with a single value, it is a must to put a comma after first value</a:t>
            </a:r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print(tup1)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print(tup2[2:4])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print(tup3[-1])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print(len(tup4))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853242" cy="5069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A tuple is like a list. The difference is that, it is immutable (cannot be changed)</a:t>
            </a:r>
          </a:p>
          <a:p>
            <a:pPr>
              <a:spcBef>
                <a:spcPts val="800"/>
              </a:spcBef>
            </a:pPr>
            <a:r>
              <a:rPr lang="en-SG"/>
              <a:t>Tuples use round brackers instead of square brackets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8542204" y="5457862"/>
            <a:ext cx="3225074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example_tuples_1.py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2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A5A5-FBAD-4A82-9A00-DDDAF20B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Dictionaries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0D6F3-A4A2-4EC3-82A6-216C443A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62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E2B33-7B3C-45EB-BC49-A9E53C8D4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  <a:p>
            <a:endParaRPr lang="en-SG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FE8657-61D2-481F-8898-BB2AA196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0" y="1365462"/>
            <a:ext cx="6001788" cy="47400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SG" dirty="0"/>
              <a:t>A </a:t>
            </a:r>
            <a:r>
              <a:rPr lang="en-SG" dirty="0">
                <a:solidFill>
                  <a:srgbClr val="C00000"/>
                </a:solidFill>
              </a:rPr>
              <a:t>dictionary </a:t>
            </a:r>
            <a:r>
              <a:rPr lang="en-SG" dirty="0"/>
              <a:t>is a data type similar to lists, but works with keys and values instead of indexes</a:t>
            </a:r>
          </a:p>
          <a:p>
            <a:pPr>
              <a:lnSpc>
                <a:spcPct val="110000"/>
              </a:lnSpc>
            </a:pPr>
            <a:r>
              <a:rPr lang="en-SG" dirty="0"/>
              <a:t>Each value stored in a dictionary can be accessed using a </a:t>
            </a:r>
            <a:r>
              <a:rPr lang="en-SG" b="1" dirty="0">
                <a:solidFill>
                  <a:srgbClr val="FF0000"/>
                </a:solidFill>
              </a:rPr>
              <a:t>unique </a:t>
            </a:r>
            <a:r>
              <a:rPr lang="en-SG" dirty="0"/>
              <a:t>key, which is any type of object instead of using its index to address it.</a:t>
            </a:r>
          </a:p>
          <a:p>
            <a:pPr>
              <a:lnSpc>
                <a:spcPct val="110000"/>
              </a:lnSpc>
            </a:pPr>
            <a:r>
              <a:rPr lang="en-SG" dirty="0"/>
              <a:t>For example, a database of phone numbers could be stored using a dictionary like 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6D60B-1429-4EEA-9A55-8BC242F157B9}"/>
              </a:ext>
            </a:extLst>
          </p:cNvPr>
          <p:cNvSpPr txBox="1"/>
          <p:nvPr/>
        </p:nvSpPr>
        <p:spPr>
          <a:xfrm>
            <a:off x="7398328" y="723666"/>
            <a:ext cx="457200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{}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phonebook["John"] = 93847756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phonebook["Jack"] = 93837726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phonebook["Jill"] = 94766278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print(phonebook)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5826D-3C6E-43D9-B472-8738BEA69123}"/>
              </a:ext>
            </a:extLst>
          </p:cNvPr>
          <p:cNvSpPr txBox="1"/>
          <p:nvPr/>
        </p:nvSpPr>
        <p:spPr>
          <a:xfrm>
            <a:off x="7951058" y="3540008"/>
            <a:ext cx="346653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   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"John" : 938477566,   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"Jack" : 938377264,   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"Jill" : 947662781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print(phonebook)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08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Iterating through a 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63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3149" y="1519424"/>
            <a:ext cx="6400799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tel = {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'Ms Dora': 68706085,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'Ms Eileen': 68704739,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'Mr Calvin':67721917,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'Mr Hu-Shien': 67721922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print(tel.keys())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t in tel: </a:t>
            </a:r>
            <a:r>
              <a:rPr lang="en-SG" b="1">
                <a:solidFill>
                  <a:schemeClr val="accent6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 is the key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print(t) # print the keys 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print(tel[t]) # access via the keys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72393" y="1286409"/>
            <a:ext cx="5048000" cy="473556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It </a:t>
            </a:r>
            <a:r>
              <a:rPr lang="en-SG" dirty="0"/>
              <a:t>is best to think of a dictionary as an unordered set of </a:t>
            </a:r>
            <a:r>
              <a:rPr lang="en-SG" i="1" dirty="0">
                <a:solidFill>
                  <a:srgbClr val="FF0000"/>
                </a:solidFill>
              </a:rPr>
              <a:t>key: value</a:t>
            </a:r>
            <a:r>
              <a:rPr lang="en-SG" dirty="0"/>
              <a:t> pairs, with the requirement that the keys are unique (within one </a:t>
            </a:r>
            <a:r>
              <a:rPr lang="en-SG"/>
              <a:t>dictionary).</a:t>
            </a:r>
          </a:p>
          <a:p>
            <a:pPr>
              <a:spcBef>
                <a:spcPts val="800"/>
              </a:spcBef>
            </a:pPr>
            <a:endParaRPr lang="en-SG"/>
          </a:p>
          <a:p>
            <a:pPr>
              <a:spcBef>
                <a:spcPts val="800"/>
              </a:spcBef>
            </a:pPr>
            <a:r>
              <a:rPr lang="en-SG"/>
              <a:t>The example here shows how you can iterate through a dictionary using its keys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453149" y="1241154"/>
            <a:ext cx="527026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Create a dictionary and iterate through 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85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Iterating through dictionary (items)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64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Sequence Data Types - Dictionary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574" y="1356115"/>
            <a:ext cx="11736636" cy="1569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rgbClr val="002060"/>
                </a:solidFill>
              </a:rPr>
              <a:t>You can also use the </a:t>
            </a:r>
            <a:r>
              <a:rPr lang="en-SG" sz="2800" dirty="0" err="1">
                <a:solidFill>
                  <a:srgbClr val="C00000"/>
                </a:solidFill>
              </a:rPr>
              <a:t>dict</a:t>
            </a:r>
            <a:r>
              <a:rPr lang="en-SG" sz="2800" dirty="0">
                <a:solidFill>
                  <a:srgbClr val="002060"/>
                </a:solidFill>
              </a:rPr>
              <a:t> constructor to create the key-value pairs as shown</a:t>
            </a:r>
          </a:p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rgbClr val="002060"/>
                </a:solidFill>
              </a:rPr>
              <a:t>This example also shows another way to iterate through dictionary by using .items() method</a:t>
            </a:r>
          </a:p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SG" sz="2800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DE6BF-6269-4DAE-93F2-E0527E1F8B53}"/>
              </a:ext>
            </a:extLst>
          </p:cNvPr>
          <p:cNvSpPr/>
          <p:nvPr/>
        </p:nvSpPr>
        <p:spPr>
          <a:xfrm>
            <a:off x="905691" y="3117568"/>
            <a:ext cx="770490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 = {</a:t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"John" : 938477566,</a:t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"Jack" : 938377264,</a:t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"Jill" : 947662781</a:t>
            </a:r>
          </a:p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}</a:t>
            </a:r>
          </a:p>
          <a:p>
            <a:endParaRPr lang="en-SG" sz="24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name, number in </a:t>
            </a:r>
            <a:r>
              <a:rPr lang="en-SG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phonebook.items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():         </a:t>
            </a:r>
            <a:b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</a:t>
            </a:r>
            <a:r>
              <a:rPr lang="en-SG" sz="2400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print(f"{name}: {number}")</a:t>
            </a:r>
            <a:endParaRPr lang="en-SG" sz="24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90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7890-6320-42E9-B8D7-8464B02F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Introduction to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50A58-7242-4CC1-BF52-98812C41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65</a:t>
            </a:fld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567AC-7A6F-4FC2-9811-F6CEDC63A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A0C7F-40DA-4266-9644-69FD0627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436914"/>
            <a:ext cx="4339243" cy="4740049"/>
          </a:xfrm>
        </p:spPr>
        <p:txBody>
          <a:bodyPr/>
          <a:lstStyle/>
          <a:p>
            <a:r>
              <a:rPr lang="en-SG"/>
              <a:t>A </a:t>
            </a:r>
            <a:r>
              <a:rPr lang="en-SG" b="1">
                <a:solidFill>
                  <a:srgbClr val="C00000"/>
                </a:solidFill>
              </a:rPr>
              <a:t>function</a:t>
            </a:r>
            <a:r>
              <a:rPr lang="en-SG"/>
              <a:t> is a block of organized, reusable code that is used to perform a single, related action</a:t>
            </a:r>
          </a:p>
          <a:p>
            <a:r>
              <a:rPr lang="en-SG"/>
              <a:t>Functions provide better </a:t>
            </a:r>
            <a:r>
              <a:rPr lang="en-SG">
                <a:solidFill>
                  <a:srgbClr val="C00000"/>
                </a:solidFill>
              </a:rPr>
              <a:t>modularity</a:t>
            </a:r>
            <a:r>
              <a:rPr lang="en-SG"/>
              <a:t> for your application and a high degree of </a:t>
            </a:r>
            <a:r>
              <a:rPr lang="en-SG">
                <a:solidFill>
                  <a:srgbClr val="C00000"/>
                </a:solidFill>
              </a:rPr>
              <a:t>code reusing</a:t>
            </a:r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768DB-680E-4297-B06D-E137D793BB20}"/>
              </a:ext>
            </a:extLst>
          </p:cNvPr>
          <p:cNvSpPr txBox="1"/>
          <p:nvPr/>
        </p:nvSpPr>
        <p:spPr>
          <a:xfrm>
            <a:off x="4887884" y="1644467"/>
            <a:ext cx="671193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The familiar print() function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print("Hello")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The familiar input() function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num1 = input("Enter number 1: ")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num2 = input("Enter number 2: ")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The familiar len() function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name = input("Enter your name: ")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print(len(name))</a:t>
            </a: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26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Defining a Python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66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28007" y="1296606"/>
            <a:ext cx="4860523" cy="86922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 dirty="0"/>
              <a:t>Function blocks begin with the keyword </a:t>
            </a:r>
            <a:r>
              <a:rPr lang="en-SG" dirty="0" err="1">
                <a:solidFill>
                  <a:srgbClr val="C00000"/>
                </a:solidFill>
              </a:rPr>
              <a:t>def</a:t>
            </a:r>
            <a:r>
              <a:rPr lang="en-SG" dirty="0">
                <a:solidFill>
                  <a:srgbClr val="C00000"/>
                </a:solidFill>
              </a:rPr>
              <a:t> </a:t>
            </a:r>
            <a:r>
              <a:rPr lang="en-SG" dirty="0"/>
              <a:t>followed by the </a:t>
            </a:r>
            <a:r>
              <a:rPr lang="en-SG" dirty="0">
                <a:solidFill>
                  <a:srgbClr val="C00000"/>
                </a:solidFill>
              </a:rPr>
              <a:t>function name</a:t>
            </a:r>
            <a:r>
              <a:rPr lang="en-SG" dirty="0"/>
              <a:t> and round brackets</a:t>
            </a:r>
          </a:p>
          <a:p>
            <a:pPr>
              <a:spcBef>
                <a:spcPts val="800"/>
              </a:spcBef>
            </a:pPr>
            <a:r>
              <a:rPr lang="en-SG" dirty="0"/>
              <a:t>The round brackets may enclose </a:t>
            </a:r>
            <a:r>
              <a:rPr lang="en-SG" dirty="0">
                <a:solidFill>
                  <a:srgbClr val="C00000"/>
                </a:solidFill>
              </a:rPr>
              <a:t>input parameters</a:t>
            </a:r>
          </a:p>
          <a:p>
            <a:pPr>
              <a:spcBef>
                <a:spcPts val="800"/>
              </a:spcBef>
            </a:pPr>
            <a:r>
              <a:rPr lang="en-SG" dirty="0"/>
              <a:t>The code block within every function starts with a colon (:) and is indented</a:t>
            </a:r>
          </a:p>
          <a:p>
            <a:pPr>
              <a:spcBef>
                <a:spcPts val="800"/>
              </a:spcBef>
            </a:pPr>
            <a:r>
              <a:rPr lang="en-SG" dirty="0"/>
              <a:t>A function may optionally return None, one, or more return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1397" y="1524519"/>
            <a:ext cx="624261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1" dirty="0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def</a:t>
            </a:r>
            <a:r>
              <a:rPr lang="en-SG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b="1" dirty="0" err="1" smtClean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</a:t>
            </a:r>
            <a:r>
              <a:rPr lang="en-SG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(string,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num_times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for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in range(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num_times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</a:t>
            </a:r>
            <a:r>
              <a:rPr lang="en-SG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print(string)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4567-7BBC-404B-A7EC-312E9A9F7CDF}"/>
              </a:ext>
            </a:extLst>
          </p:cNvPr>
          <p:cNvSpPr txBox="1"/>
          <p:nvPr/>
        </p:nvSpPr>
        <p:spPr>
          <a:xfrm>
            <a:off x="5631674" y="2896100"/>
            <a:ext cx="6362058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This function accepts two input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Does not return any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E70D-695E-475C-A8BF-4FD714B3DDDC}"/>
              </a:ext>
            </a:extLst>
          </p:cNvPr>
          <p:cNvSpPr txBox="1"/>
          <p:nvPr/>
        </p:nvSpPr>
        <p:spPr>
          <a:xfrm>
            <a:off x="5691397" y="3672117"/>
            <a:ext cx="3618412" cy="8309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printme('Hello',3)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printme('*****',2)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8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Defining a Python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67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26" y="1644468"/>
            <a:ext cx="684251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from time import sleep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b="1" dirty="0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def</a:t>
            </a:r>
            <a:r>
              <a:rPr lang="en-SG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b="1" dirty="0" err="1" smtClean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</a:t>
            </a:r>
            <a:r>
              <a:rPr lang="en-SG" b="1" dirty="0" smtClean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(string, </a:t>
            </a:r>
            <a:r>
              <a:rPr lang="en-SG" b="1" dirty="0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num_times,delay</a:t>
            </a:r>
            <a:r>
              <a:rPr lang="en-SG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for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in range(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num_times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</a:t>
            </a:r>
            <a:r>
              <a:rPr lang="en-SG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print(string)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  sleep(delay)  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FCF12-936E-4D75-8389-E2103495CB01}"/>
              </a:ext>
            </a:extLst>
          </p:cNvPr>
          <p:cNvSpPr txBox="1"/>
          <p:nvPr/>
        </p:nvSpPr>
        <p:spPr>
          <a:xfrm>
            <a:off x="784826" y="5145771"/>
            <a:ext cx="6362058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This function accepts thtree input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Does not return any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BDFAF-4909-4B1A-B913-91B5BA75BA99}"/>
              </a:ext>
            </a:extLst>
          </p:cNvPr>
          <p:cNvSpPr txBox="1"/>
          <p:nvPr/>
        </p:nvSpPr>
        <p:spPr>
          <a:xfrm>
            <a:off x="6801394" y="2383131"/>
            <a:ext cx="3618412" cy="8309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printme('Hello',10,5)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printme('*****',20,3)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5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Defining a Python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68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26" y="1644468"/>
            <a:ext cx="684251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def traffic_light(color):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if color == 'red':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return "Cannot cross"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elif color == 'green':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return "Can cross"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else:</a:t>
            </a:r>
          </a:p>
          <a:p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 return "Invalid color"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FCF12-936E-4D75-8389-E2103495CB01}"/>
              </a:ext>
            </a:extLst>
          </p:cNvPr>
          <p:cNvSpPr txBox="1"/>
          <p:nvPr/>
        </p:nvSpPr>
        <p:spPr>
          <a:xfrm>
            <a:off x="784826" y="4407107"/>
            <a:ext cx="6362058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This function accepts one input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Returns a single string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9F910-8655-405A-B80A-3C6759A1285B}"/>
              </a:ext>
            </a:extLst>
          </p:cNvPr>
          <p:cNvSpPr txBox="1"/>
          <p:nvPr/>
        </p:nvSpPr>
        <p:spPr>
          <a:xfrm>
            <a:off x="6486797" y="1829134"/>
            <a:ext cx="3618412" cy="23083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color = "red"</a:t>
            </a: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print(traffic_light(color))</a:t>
            </a:r>
          </a:p>
          <a:p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color = "green"</a:t>
            </a: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print(traffic_light(color))</a:t>
            </a:r>
          </a:p>
          <a:p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7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Defining a Python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69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26" y="1644468"/>
            <a:ext cx="6842513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1" dirty="0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def</a:t>
            </a:r>
            <a:r>
              <a:rPr lang="en-SG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b="1" dirty="0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isDivisibleBy</a:t>
            </a:r>
            <a:r>
              <a:rPr lang="en-SG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(num1,num2):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if num1 % num2 == 0: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return True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</a:t>
            </a:r>
            <a:r>
              <a:rPr lang="en-SG" dirty="0" smtClean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else: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    return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FCF12-936E-4D75-8389-E2103495CB01}"/>
              </a:ext>
            </a:extLst>
          </p:cNvPr>
          <p:cNvSpPr txBox="1"/>
          <p:nvPr/>
        </p:nvSpPr>
        <p:spPr>
          <a:xfrm>
            <a:off x="784826" y="3960831"/>
            <a:ext cx="6362058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This function accepts two input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>
                <a:solidFill>
                  <a:srgbClr val="C00000"/>
                </a:solidFill>
              </a:rPr>
              <a:t>Returns a single Boolean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355B2-AAE8-4A27-BCD8-74D1D85635A4}"/>
              </a:ext>
            </a:extLst>
          </p:cNvPr>
          <p:cNvSpPr txBox="1"/>
          <p:nvPr/>
        </p:nvSpPr>
        <p:spPr>
          <a:xfrm>
            <a:off x="6074228" y="1829134"/>
            <a:ext cx="3618412" cy="156966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n1 = 180</a:t>
            </a: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n2 = 4</a:t>
            </a:r>
          </a:p>
          <a:p>
            <a:endParaRPr lang="en-SG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SG">
                <a:latin typeface="Segoe UI" panose="020B0502040204020203" pitchFamily="34" charset="0"/>
                <a:cs typeface="Segoe UI" panose="020B0502040204020203" pitchFamily="34" charset="0"/>
              </a:rPr>
              <a:t>print(isDivisiblyBy(n1,n2))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3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Science Can Do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2847" y="1660433"/>
            <a:ext cx="6017622" cy="47400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200" dirty="0" smtClean="0"/>
              <a:t>Road Transportation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 </a:t>
            </a:r>
            <a:r>
              <a:rPr lang="en-SG" sz="2200" dirty="0"/>
              <a:t>UPS uses data science to optimize package transport from drop-off to delivery. Its latest </a:t>
            </a:r>
            <a:r>
              <a:rPr lang="en-SG" sz="2200" dirty="0" smtClean="0"/>
              <a:t>platform, </a:t>
            </a:r>
            <a:r>
              <a:rPr lang="en-SG" sz="2200" dirty="0"/>
              <a:t>Network Planning Tools (NPT), incorporates </a:t>
            </a:r>
            <a:r>
              <a:rPr lang="en-SG" sz="2200" dirty="0" smtClean="0"/>
              <a:t>AI </a:t>
            </a:r>
            <a:r>
              <a:rPr lang="en-SG" sz="2200" dirty="0"/>
              <a:t>to crack challenging logistics puzzles, such as how packages should be rerouted around bad weather or service </a:t>
            </a:r>
            <a:r>
              <a:rPr lang="en-SG" sz="2200" dirty="0" smtClean="0"/>
              <a:t>bottlenecks</a:t>
            </a:r>
            <a:r>
              <a:rPr lang="en-SG" sz="2200" dirty="0"/>
              <a:t>. </a:t>
            </a:r>
            <a:endParaRPr lang="en-SG" sz="2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 dirty="0"/>
              <a:t> According to a company forecast, the platform could save UPS $100 to $200 million </a:t>
            </a:r>
            <a:r>
              <a:rPr lang="en-SG" sz="2200" dirty="0" smtClean="0"/>
              <a:t>in </a:t>
            </a:r>
            <a:r>
              <a:rPr lang="en-SG" sz="2200" dirty="0"/>
              <a:t>2020</a:t>
            </a:r>
            <a:endParaRPr lang="en-US" sz="2200" dirty="0"/>
          </a:p>
        </p:txBody>
      </p:sp>
      <p:pic>
        <p:nvPicPr>
          <p:cNvPr id="3074" name="Picture 2" descr="ups data science applications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52" y="2173113"/>
            <a:ext cx="4573179" cy="30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14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Defining a Python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70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Python functions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012" y="1545900"/>
            <a:ext cx="666364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sz="2000" b="1" dirty="0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def</a:t>
            </a:r>
            <a:r>
              <a:rPr lang="en-SG" sz="2000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sz="2000" b="1" dirty="0" err="1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divideList</a:t>
            </a:r>
            <a:r>
              <a:rPr lang="en-SG" sz="2000" b="1" dirty="0">
                <a:solidFill>
                  <a:srgbClr val="C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(list, number):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list1 = []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list2 = []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for n in list: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if n&lt;number: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list1.append(n)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SG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elif</a:t>
            </a:r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n&gt; number: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list2.append(n)</a:t>
            </a:r>
          </a:p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   return list1, list2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FCF12-936E-4D75-8389-E2103495CB01}"/>
              </a:ext>
            </a:extLst>
          </p:cNvPr>
          <p:cNvSpPr txBox="1"/>
          <p:nvPr/>
        </p:nvSpPr>
        <p:spPr>
          <a:xfrm>
            <a:off x="5026455" y="1592067"/>
            <a:ext cx="6362058" cy="15696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C00000"/>
                </a:solidFill>
              </a:rPr>
              <a:t>This function accepts two input parameters, first is a list, second is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C00000"/>
                </a:solidFill>
              </a:rPr>
              <a:t>The function iterates through the list elements, and divides up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C00000"/>
                </a:solidFill>
              </a:rPr>
              <a:t>First list -&gt; numbers smaller than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C00000"/>
                </a:solidFill>
              </a:rPr>
              <a:t>Second list -&gt; numbers greater than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C00000"/>
                </a:solidFill>
              </a:rPr>
              <a:t>Returns both the First and Second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2F1F7-E9C1-4538-A29C-FA0DBBAC973A}"/>
              </a:ext>
            </a:extLst>
          </p:cNvPr>
          <p:cNvSpPr txBox="1"/>
          <p:nvPr/>
        </p:nvSpPr>
        <p:spPr>
          <a:xfrm>
            <a:off x="399012" y="4969252"/>
            <a:ext cx="3738302" cy="156966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 = [100,5,11,30,35,16]</a:t>
            </a:r>
            <a:b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d1, d2 = </a:t>
            </a:r>
            <a:r>
              <a:rPr lang="en-SG" dirty="0" err="1">
                <a:latin typeface="Segoe UI" panose="020B0502040204020203" pitchFamily="34" charset="0"/>
                <a:cs typeface="Segoe UI" panose="020B0502040204020203" pitchFamily="34" charset="0"/>
              </a:rPr>
              <a:t>divideList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(d,20)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print(d1)</a:t>
            </a:r>
            <a:b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print(d2)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60933" y="5774714"/>
            <a:ext cx="235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Practical 01 Section 10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32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try-except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71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Exception handling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193615" y="1365974"/>
            <a:ext cx="11725450" cy="210845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SG"/>
              <a:t>It is good practice to write Python programs that have exception handling</a:t>
            </a:r>
          </a:p>
          <a:p>
            <a:pPr>
              <a:spcBef>
                <a:spcPts val="800"/>
              </a:spcBef>
            </a:pPr>
            <a:r>
              <a:rPr lang="en-SG"/>
              <a:t>Python has many built-in exceptions which forces your program to output an error when something in it goes wrong.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2134" y="2730917"/>
            <a:ext cx="6616931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GB" b="1" dirty="0">
                <a:solidFill>
                  <a:srgbClr val="FF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try</a:t>
            </a:r>
            <a:r>
              <a:rPr lang="en-GB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en-GB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</a:t>
            </a:r>
            <a:r>
              <a:rPr lang="en-GB" sz="2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number = </a:t>
            </a:r>
            <a:r>
              <a:rPr lang="en-GB" sz="22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int</a:t>
            </a:r>
            <a:r>
              <a:rPr lang="en-GB" sz="2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(input('Please enter a number: '))</a:t>
            </a:r>
          </a:p>
          <a:p>
            <a:r>
              <a:rPr lang="en-GB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</a:t>
            </a:r>
            <a:r>
              <a:rPr lang="en-GB" sz="2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print(number)</a:t>
            </a:r>
          </a:p>
          <a:p>
            <a:r>
              <a:rPr lang="en-GB" b="1" dirty="0">
                <a:solidFill>
                  <a:srgbClr val="FF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except</a:t>
            </a:r>
            <a:r>
              <a:rPr lang="en-GB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ValueError</a:t>
            </a:r>
            <a:r>
              <a:rPr lang="en-GB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en-GB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</a:t>
            </a:r>
            <a:r>
              <a:rPr lang="en-GB" sz="2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print('You should enter a number')</a:t>
            </a:r>
            <a:endParaRPr lang="en-SG" sz="22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8504" y="5771575"/>
            <a:ext cx="6550561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600" b="1">
                <a:solidFill>
                  <a:srgbClr val="C00000"/>
                </a:solidFill>
              </a:rPr>
              <a:t>Handling known error types in Python</a:t>
            </a:r>
          </a:p>
          <a:p>
            <a:r>
              <a:rPr lang="en-SG" sz="1600" b="1">
                <a:solidFill>
                  <a:srgbClr val="C00000"/>
                </a:solidFill>
              </a:rPr>
              <a:t>ValueError, ZeroDivisionError, TypeError etc are known error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BA8F6-302B-4777-889A-434C7BE0CE39}"/>
              </a:ext>
            </a:extLst>
          </p:cNvPr>
          <p:cNvSpPr/>
          <p:nvPr/>
        </p:nvSpPr>
        <p:spPr>
          <a:xfrm>
            <a:off x="193615" y="2956620"/>
            <a:ext cx="4910400" cy="314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When these exceptions occur, it causes the current process to stop and passes it to the calling process until it is handled. If not handled, our program will </a:t>
            </a:r>
            <a:r>
              <a:rPr lang="en-SG" sz="2600" dirty="0" smtClean="0">
                <a:solidFill>
                  <a:srgbClr val="660033"/>
                </a:solidFill>
              </a:rPr>
              <a:t>crash</a:t>
            </a:r>
            <a:endParaRPr lang="en-SG" sz="2600" dirty="0">
              <a:solidFill>
                <a:srgbClr val="660033"/>
              </a:solidFill>
            </a:endParaRPr>
          </a:p>
          <a:p>
            <a:pPr marL="228600" indent="-2286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You can handle exceptions using </a:t>
            </a:r>
            <a:r>
              <a:rPr lang="en-SG" sz="2600" dirty="0">
                <a:solidFill>
                  <a:srgbClr val="C00000"/>
                </a:solidFill>
              </a:rPr>
              <a:t>try, except </a:t>
            </a:r>
            <a:r>
              <a:rPr lang="en-SG" sz="2600" dirty="0">
                <a:solidFill>
                  <a:srgbClr val="660033"/>
                </a:solidFill>
              </a:rPr>
              <a:t>as shown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3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2659" y="2880912"/>
            <a:ext cx="9864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7030A0"/>
                </a:solidFill>
                <a:latin typeface="28 Days Later" panose="020B0603050302020204" pitchFamily="34" charset="0"/>
              </a:rPr>
              <a:t>The End</a:t>
            </a:r>
            <a:endParaRPr lang="en-SG" sz="8000" dirty="0">
              <a:solidFill>
                <a:srgbClr val="7030A0"/>
              </a:solidFill>
              <a:latin typeface="28 Days Later" panose="020B06030503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6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331EC1-1CCE-493E-B4C0-E8643558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Some useful Python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0C645-5D49-4093-A545-6DA1A1D7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79" y="1436914"/>
            <a:ext cx="4458266" cy="4740049"/>
          </a:xfrm>
        </p:spPr>
        <p:txBody>
          <a:bodyPr>
            <a:normAutofit fontScale="92500" lnSpcReduction="20000"/>
          </a:bodyPr>
          <a:lstStyle/>
          <a:p>
            <a:r>
              <a:rPr lang="en-SG">
                <a:hlinkClick r:id="rId3"/>
              </a:rPr>
              <a:t>https://www.tutorialspoint.com/python</a:t>
            </a:r>
            <a:endParaRPr lang="en-SG">
              <a:hlinkClick r:id="rId4"/>
            </a:endParaRPr>
          </a:p>
          <a:p>
            <a:r>
              <a:rPr lang="en-SG">
                <a:hlinkClick r:id="rId5"/>
              </a:rPr>
              <a:t>http://www.practicepython.org/</a:t>
            </a:r>
            <a:endParaRPr lang="en-SG">
              <a:hlinkClick r:id="rId4"/>
            </a:endParaRPr>
          </a:p>
          <a:p>
            <a:r>
              <a:rPr lang="en-SG">
                <a:hlinkClick r:id="rId6"/>
              </a:rPr>
              <a:t>https://www.learnpython.org</a:t>
            </a:r>
            <a:endParaRPr lang="en-SG">
              <a:hlinkClick r:id="rId4"/>
            </a:endParaRPr>
          </a:p>
          <a:p>
            <a:r>
              <a:rPr lang="en-SG">
                <a:hlinkClick r:id="rId4"/>
              </a:rPr>
              <a:t>https://www.w3resource.com/python/python-tutorial.php</a:t>
            </a:r>
          </a:p>
          <a:p>
            <a:r>
              <a:rPr lang="en-SG">
                <a:hlinkClick r:id="rId7"/>
              </a:rPr>
              <a:t>https://pythonschool.net/</a:t>
            </a:r>
            <a:endParaRPr lang="en-SG"/>
          </a:p>
          <a:p>
            <a:r>
              <a:rPr lang="en-SG">
                <a:hlinkClick r:id="rId8"/>
              </a:rPr>
              <a:t>https://developers.google.com/edu/python/</a:t>
            </a:r>
            <a:endParaRPr lang="en-SG"/>
          </a:p>
          <a:p>
            <a:r>
              <a:rPr lang="en-SG" dirty="0">
                <a:hlinkClick r:id="rId9"/>
              </a:rPr>
              <a:t>https://chrisalbon.com</a:t>
            </a:r>
            <a:r>
              <a:rPr lang="en-SG">
                <a:hlinkClick r:id="rId9"/>
              </a:rPr>
              <a:t>/python</a:t>
            </a:r>
            <a:endParaRPr lang="en-SG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2276-3D56-47DF-8B4F-6FCAE321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73</a:t>
            </a:fld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CA1647-B4DC-4474-80DB-FBE7E7FC5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4F9E2-F0F8-40D4-B59A-461C9B7B3A82}"/>
              </a:ext>
            </a:extLst>
          </p:cNvPr>
          <p:cNvSpPr txBox="1"/>
          <p:nvPr/>
        </p:nvSpPr>
        <p:spPr>
          <a:xfrm>
            <a:off x="5677000" y="1459802"/>
            <a:ext cx="6389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hlinkClick r:id="rId10"/>
              </a:rPr>
              <a:t>http://pbpython.com/</a:t>
            </a: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hlinkClick r:id="rId11"/>
              </a:rPr>
              <a:t>www.pythonforbeginners.com</a:t>
            </a: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hlinkClick r:id="rId12"/>
              </a:rPr>
              <a:t>https://www.programiz.com/python-programming</a:t>
            </a: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pythoncentral.io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hlinkClick r:id="rId13"/>
              </a:rPr>
              <a:t>https://learnpythonthehardway.org</a:t>
            </a:r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http://codingbat.com/python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863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4B6E-80E1-46A4-953E-3A3A8510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Some useful Python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A4E4-4906-4FB9-9FD4-2BC24E93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https://stackoverflow.com/questions/tagged/python</a:t>
            </a:r>
            <a:endParaRPr lang="en-SG">
              <a:hlinkClick r:id="rId3"/>
            </a:endParaRPr>
          </a:p>
          <a:p>
            <a:r>
              <a:rPr lang="en-SG">
                <a:hlinkClick r:id="rId3"/>
              </a:rPr>
              <a:t>https</a:t>
            </a:r>
            <a:r>
              <a:rPr lang="en-SG" dirty="0">
                <a:hlinkClick r:id="rId3"/>
              </a:rPr>
              <a:t>://pyformat.</a:t>
            </a:r>
            <a:r>
              <a:rPr lang="en-SG">
                <a:hlinkClick r:id="rId3"/>
              </a:rPr>
              <a:t>info/</a:t>
            </a:r>
            <a:endParaRPr lang="en-SG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BD3AD-7F73-45A9-A5A6-9679B59A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BB2E-8F45-49D5-BBD4-D333D460A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Links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4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Science Can Do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2847" y="1644468"/>
            <a:ext cx="6017622" cy="47400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200" dirty="0" smtClean="0"/>
              <a:t>Marketing and E-commerce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 </a:t>
            </a:r>
            <a:r>
              <a:rPr lang="en-SG" sz="2200" dirty="0"/>
              <a:t>Instagram uses data science to target its sponsored posts, which hawk everything from trendy sneakers to </a:t>
            </a:r>
            <a:r>
              <a:rPr lang="en-SG" sz="2200" dirty="0" smtClean="0"/>
              <a:t>movie websites.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 dirty="0" smtClean="0"/>
              <a:t>The </a:t>
            </a:r>
            <a:r>
              <a:rPr lang="en-SG" sz="2200" dirty="0"/>
              <a:t>company’s data scientists pull data from Instagram as well as its owner, Facebook, which has exhaustive web-tracking infrastructure and detailed information on many users, including age and </a:t>
            </a:r>
            <a:r>
              <a:rPr lang="en-SG" sz="2200" dirty="0" smtClean="0"/>
              <a:t>education.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2200" dirty="0" smtClean="0"/>
              <a:t>From </a:t>
            </a:r>
            <a:r>
              <a:rPr lang="en-SG" sz="2200" dirty="0"/>
              <a:t>there, the team </a:t>
            </a:r>
            <a:r>
              <a:rPr lang="en-SG" sz="2200" dirty="0" smtClean="0"/>
              <a:t>creates AI that </a:t>
            </a:r>
            <a:r>
              <a:rPr lang="en-SG" sz="2200" dirty="0"/>
              <a:t>convert users’ likes and comments, their usage of other apps and their web history into predictions about the products they might buy.</a:t>
            </a:r>
            <a:endParaRPr lang="en-US" sz="2200" dirty="0"/>
          </a:p>
        </p:txBody>
      </p:sp>
      <p:pic>
        <p:nvPicPr>
          <p:cNvPr id="5122" name="Picture 2" descr="instagram data science applications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27" y="2718531"/>
            <a:ext cx="4877979" cy="180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63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Science Can Do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</a:t>
            </a:fld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2847" y="1644468"/>
            <a:ext cx="6017622" cy="47400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SG" altLang="zh-CN" sz="2200" dirty="0" smtClean="0"/>
              <a:t>Banking: auto credit card approval.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SG" sz="2200" dirty="0" smtClean="0"/>
              <a:t>Manufacturing: Optimize energy consumption and improve production efficiency.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zh-CN" sz="2200" dirty="0" smtClean="0"/>
              <a:t>Education</a:t>
            </a:r>
            <a:r>
              <a:rPr lang="en-SG" altLang="zh-CN" sz="2200" dirty="0" smtClean="0"/>
              <a:t>: Monitor student performance in class.</a:t>
            </a:r>
            <a:endParaRPr lang="en-SG" sz="2200" dirty="0" smtClean="0"/>
          </a:p>
          <a:p>
            <a:pPr marL="514350" indent="-514350">
              <a:buFont typeface="+mj-lt"/>
              <a:buAutoNum type="arabicPeriod" startAt="5"/>
            </a:pPr>
            <a:endParaRPr lang="en-US" sz="2200" dirty="0"/>
          </a:p>
        </p:txBody>
      </p:sp>
      <p:sp>
        <p:nvSpPr>
          <p:cNvPr id="6" name="AutoShape 2" descr="https://gimg2.baidu.com/image_search/src=http%3A%2F%2Finews.gtimg.com%2Fnewsapp_bt%2F0%2F10176566259%2F1000.jpg&amp;refer=http%3A%2F%2Finews.gtimg.com&amp;app=2002&amp;size=f9999,10000&amp;q=a80&amp;n=0&amp;g=0n&amp;fmt=jpeg?sec=1617608631&amp;t=9ff655c769f3dfdb23584aa6ce5d1ac7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26" y="3876791"/>
            <a:ext cx="5165283" cy="24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93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Y1718S2 IT8701 PDS" val="9Pt1XGT3"/>
  <p:tag name="ARTICULATE_DESIGN_ID_1_OFFICE THEME" val="9UpFMq5m"/>
  <p:tag name="ARTICULATE_DESIGN_ID_2_OFFICE THEME" val="yftgctzR"/>
  <p:tag name="ARTICULATE_DESIGN_ID_3_OFFICE THEME" val="skrhKybY"/>
  <p:tag name="ARTICULATE_DESIGN_ID_4_OFFICE THEME" val="IIBNwhIJ"/>
  <p:tag name="ARTICULATE_PROJECT_OPEN" val="0"/>
  <p:tag name="ARTICULATE_SLIDE_COUNT" val="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Y1718s2 IT8701 P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Y1718s2 IT8701 PDS" id="{6106ED56-4729-449B-A85B-C1D24946A5AE}" vid="{C7C8290B-EFE1-4E13-9711-CD74E0B782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49D0362988647B50E3D82F746472B" ma:contentTypeVersion="0" ma:contentTypeDescription="Create a new document." ma:contentTypeScope="" ma:versionID="391ce81ec256bf2782f82f304f02b5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748c3058a9a361dc442e375427015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093619-A5ED-4A9D-95CB-9F127AF26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FEB8E8-187F-4909-B6D6-A9B56D706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6488E7-C65D-4E2A-A5CD-B2229916B8D4}">
  <ds:schemaRefs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17824</TotalTime>
  <Words>5808</Words>
  <Application>Microsoft Office PowerPoint</Application>
  <PresentationFormat>宽屏</PresentationFormat>
  <Paragraphs>1175</Paragraphs>
  <Slides>74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4" baseType="lpstr">
      <vt:lpstr>28 Days Later</vt:lpstr>
      <vt:lpstr>Roboto</vt:lpstr>
      <vt:lpstr>宋体</vt:lpstr>
      <vt:lpstr>Arial</vt:lpstr>
      <vt:lpstr>Arial Black</vt:lpstr>
      <vt:lpstr>Calibri</vt:lpstr>
      <vt:lpstr>Courier New</vt:lpstr>
      <vt:lpstr>Segoe UI</vt:lpstr>
      <vt:lpstr>Wingdings</vt:lpstr>
      <vt:lpstr>AY1718s2 IT8701 PDS</vt:lpstr>
      <vt:lpstr>Introduction to Python</vt:lpstr>
      <vt:lpstr>Topics we will cover</vt:lpstr>
      <vt:lpstr>Topics we will cover</vt:lpstr>
      <vt:lpstr>What Is Data Science</vt:lpstr>
      <vt:lpstr>What Data Science Can Do</vt:lpstr>
      <vt:lpstr>What Data Science Can Do</vt:lpstr>
      <vt:lpstr>What Data Science Can Do</vt:lpstr>
      <vt:lpstr>What Data Science Can Do</vt:lpstr>
      <vt:lpstr>What Data Science Can Do</vt:lpstr>
      <vt:lpstr>Data Science jobs - what's needed?</vt:lpstr>
      <vt:lpstr>Brief History of Python</vt:lpstr>
      <vt:lpstr>Why Python for Data Science?</vt:lpstr>
      <vt:lpstr>Anaconda </vt:lpstr>
      <vt:lpstr>Jupyter Notebook</vt:lpstr>
      <vt:lpstr>  DEMO</vt:lpstr>
      <vt:lpstr>Python Inputs and Outputs (1)</vt:lpstr>
      <vt:lpstr>Python Inputs and Outputs (2)</vt:lpstr>
      <vt:lpstr>Inserting comments into Python code</vt:lpstr>
      <vt:lpstr>Using import (1)</vt:lpstr>
      <vt:lpstr>Using import (2)</vt:lpstr>
      <vt:lpstr>Using import (3)</vt:lpstr>
      <vt:lpstr>Using import (4)</vt:lpstr>
      <vt:lpstr>Using import (5)</vt:lpstr>
      <vt:lpstr>Working with numeric data types (1)</vt:lpstr>
      <vt:lpstr>Working with numeric data types (2)</vt:lpstr>
      <vt:lpstr>Working with strings</vt:lpstr>
      <vt:lpstr>String indexing</vt:lpstr>
      <vt:lpstr>Getting length of a string</vt:lpstr>
      <vt:lpstr>Repeating a string with *</vt:lpstr>
      <vt:lpstr>Concatenate two strings</vt:lpstr>
      <vt:lpstr>Concatenate string and number</vt:lpstr>
      <vt:lpstr>Useful methods of the str class</vt:lpstr>
      <vt:lpstr>Useful methods of the str class</vt:lpstr>
      <vt:lpstr>Useful methods of the str class</vt:lpstr>
      <vt:lpstr>Types of Operators in Python</vt:lpstr>
      <vt:lpstr>Arithmetic operators</vt:lpstr>
      <vt:lpstr>Assignment operators (1)</vt:lpstr>
      <vt:lpstr>Comparison operators</vt:lpstr>
      <vt:lpstr>Logical operators</vt:lpstr>
      <vt:lpstr>Membership operators</vt:lpstr>
      <vt:lpstr>Identity operators</vt:lpstr>
      <vt:lpstr>If-else statements (1)</vt:lpstr>
      <vt:lpstr>If-else statements (2)</vt:lpstr>
      <vt:lpstr>elif</vt:lpstr>
      <vt:lpstr>Nested if-else</vt:lpstr>
      <vt:lpstr>iteration with for and while loops</vt:lpstr>
      <vt:lpstr>Using for loop</vt:lpstr>
      <vt:lpstr>while loop (1)</vt:lpstr>
      <vt:lpstr>while loop (2)</vt:lpstr>
      <vt:lpstr>Python Lists</vt:lpstr>
      <vt:lpstr>Accessing Values in Lists (1)</vt:lpstr>
      <vt:lpstr>Accessing Values in Lists (2)</vt:lpstr>
      <vt:lpstr>Iterate through a List (1)</vt:lpstr>
      <vt:lpstr>Iterate through a List (2)</vt:lpstr>
      <vt:lpstr>Updating Lists</vt:lpstr>
      <vt:lpstr>+ and * operations on Lists</vt:lpstr>
      <vt:lpstr>Built-in List Functions</vt:lpstr>
      <vt:lpstr>Built-in List Methods</vt:lpstr>
      <vt:lpstr>Copying lists</vt:lpstr>
      <vt:lpstr>List Comprehensions (ADVANCED)</vt:lpstr>
      <vt:lpstr>Working with tuples (1)</vt:lpstr>
      <vt:lpstr>Dictionaries</vt:lpstr>
      <vt:lpstr>Iterating through a dictionary</vt:lpstr>
      <vt:lpstr>Iterating through dictionary (items)</vt:lpstr>
      <vt:lpstr>Introduction to Functions</vt:lpstr>
      <vt:lpstr>Defining a Python function</vt:lpstr>
      <vt:lpstr>Defining a Python function</vt:lpstr>
      <vt:lpstr>Defining a Python function</vt:lpstr>
      <vt:lpstr>Defining a Python function</vt:lpstr>
      <vt:lpstr>Defining a Python function</vt:lpstr>
      <vt:lpstr>try-except</vt:lpstr>
      <vt:lpstr>PowerPoint 演示文稿</vt:lpstr>
      <vt:lpstr>Some useful Python resources</vt:lpstr>
      <vt:lpstr>Some useful Python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 Chua Heok Hoon</dc:creator>
  <cp:lastModifiedBy>Qiu Zixuan</cp:lastModifiedBy>
  <cp:revision>1716</cp:revision>
  <cp:lastPrinted>2016-10-06T08:00:59Z</cp:lastPrinted>
  <dcterms:created xsi:type="dcterms:W3CDTF">2015-09-12T14:47:32Z</dcterms:created>
  <dcterms:modified xsi:type="dcterms:W3CDTF">2021-03-26T02:45:51Z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B034B6F4-1E70-4D6F-ADC3-A03888B1B0DC</vt:lpwstr>
  </property>
  <property fmtid="{D5CDD505-2E9C-101B-9397-08002B2CF9AE}" pid="3" name="ArticulatePath">
    <vt:lpwstr>IT8701 PDS Topic 01 - Intro to Python v004</vt:lpwstr>
  </property>
  <property fmtid="{D5CDD505-2E9C-101B-9397-08002B2CF9AE}" pid="4" name="IsMyDocuments">
    <vt:bool>true</vt:bool>
  </property>
  <property fmtid="{D5CDD505-2E9C-101B-9397-08002B2CF9AE}" pid="5" name="ContentTypeId">
    <vt:lpwstr>0x0101002A349D0362988647B50E3D82F746472B</vt:lpwstr>
  </property>
</Properties>
</file>