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6.xml" ContentType="application/vnd.openxmlformats-officedocument.presentationml.notesSlide+xml"/>
  <Override PartName="/ppt/tags/tag39.xml" ContentType="application/vnd.openxmlformats-officedocument.presentationml.tags+xml"/>
  <Override PartName="/ppt/notesSlides/notesSlide27.xml" ContentType="application/vnd.openxmlformats-officedocument.presentationml.notesSlide+xml"/>
  <Override PartName="/ppt/tags/tag40.xml" ContentType="application/vnd.openxmlformats-officedocument.presentationml.tags+xml"/>
  <Override PartName="/ppt/notesSlides/notesSlide28.xml" ContentType="application/vnd.openxmlformats-officedocument.presentationml.notesSlide+xml"/>
  <Override PartName="/ppt/tags/tag41.xml" ContentType="application/vnd.openxmlformats-officedocument.presentationml.tags+xml"/>
  <Override PartName="/ppt/notesSlides/notesSlide29.xml" ContentType="application/vnd.openxmlformats-officedocument.presentationml.notesSlide+xml"/>
  <Override PartName="/ppt/tags/tag42.xml" ContentType="application/vnd.openxmlformats-officedocument.presentationml.tags+xml"/>
  <Override PartName="/ppt/notesSlides/notesSlide30.xml" ContentType="application/vnd.openxmlformats-officedocument.presentationml.notesSlide+xml"/>
  <Override PartName="/ppt/tags/tag43.xml" ContentType="application/vnd.openxmlformats-officedocument.presentationml.tags+xml"/>
  <Override PartName="/ppt/notesSlides/notesSlide31.xml" ContentType="application/vnd.openxmlformats-officedocument.presentationml.notesSlide+xml"/>
  <Override PartName="/ppt/tags/tag44.xml" ContentType="application/vnd.openxmlformats-officedocument.presentationml.tags+xml"/>
  <Override PartName="/ppt/notesSlides/notesSlide32.xml" ContentType="application/vnd.openxmlformats-officedocument.presentationml.notesSlide+xml"/>
  <Override PartName="/ppt/tags/tag45.xml" ContentType="application/vnd.openxmlformats-officedocument.presentationml.tags+xml"/>
  <Override PartName="/ppt/notesSlides/notesSlide3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8.xml" ContentType="application/vnd.openxmlformats-officedocument.presentationml.notesSlide+xml"/>
  <Override PartName="/ppt/tags/tag58.xml" ContentType="application/vnd.openxmlformats-officedocument.presentationml.tags+xml"/>
  <Override PartName="/ppt/notesSlides/notesSlide3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41.xml" ContentType="application/vnd.openxmlformats-officedocument.presentationml.notesSlide+xml"/>
  <Override PartName="/ppt/tags/tag68.xml" ContentType="application/vnd.openxmlformats-officedocument.presentationml.tags+xml"/>
  <Override PartName="/ppt/notesSlides/notesSlide42.xml" ContentType="application/vnd.openxmlformats-officedocument.presentationml.notesSlide+xml"/>
  <Override PartName="/ppt/tags/tag69.xml" ContentType="application/vnd.openxmlformats-officedocument.presentationml.tags+xml"/>
  <Override PartName="/ppt/notesSlides/notesSlide43.xml" ContentType="application/vnd.openxmlformats-officedocument.presentationml.notesSlide+xml"/>
  <Override PartName="/ppt/tags/tag70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3"/>
  </p:notesMasterIdLst>
  <p:handoutMasterIdLst>
    <p:handoutMasterId r:id="rId74"/>
  </p:handoutMasterIdLst>
  <p:sldIdLst>
    <p:sldId id="418" r:id="rId6"/>
    <p:sldId id="419" r:id="rId7"/>
    <p:sldId id="489" r:id="rId8"/>
    <p:sldId id="424" r:id="rId9"/>
    <p:sldId id="425" r:id="rId10"/>
    <p:sldId id="429" r:id="rId11"/>
    <p:sldId id="528" r:id="rId12"/>
    <p:sldId id="473" r:id="rId13"/>
    <p:sldId id="432" r:id="rId14"/>
    <p:sldId id="496" r:id="rId15"/>
    <p:sldId id="468" r:id="rId16"/>
    <p:sldId id="469" r:id="rId17"/>
    <p:sldId id="506" r:id="rId18"/>
    <p:sldId id="507" r:id="rId19"/>
    <p:sldId id="470" r:id="rId20"/>
    <p:sldId id="471" r:id="rId21"/>
    <p:sldId id="472" r:id="rId22"/>
    <p:sldId id="502" r:id="rId23"/>
    <p:sldId id="505" r:id="rId24"/>
    <p:sldId id="508" r:id="rId25"/>
    <p:sldId id="475" r:id="rId26"/>
    <p:sldId id="476" r:id="rId27"/>
    <p:sldId id="504" r:id="rId28"/>
    <p:sldId id="530" r:id="rId29"/>
    <p:sldId id="477" r:id="rId30"/>
    <p:sldId id="478" r:id="rId31"/>
    <p:sldId id="479" r:id="rId32"/>
    <p:sldId id="439" r:id="rId33"/>
    <p:sldId id="441" r:id="rId34"/>
    <p:sldId id="442" r:id="rId35"/>
    <p:sldId id="444" r:id="rId36"/>
    <p:sldId id="445" r:id="rId37"/>
    <p:sldId id="443" r:id="rId38"/>
    <p:sldId id="465" r:id="rId39"/>
    <p:sldId id="509" r:id="rId40"/>
    <p:sldId id="510" r:id="rId41"/>
    <p:sldId id="511" r:id="rId42"/>
    <p:sldId id="447" r:id="rId43"/>
    <p:sldId id="520" r:id="rId44"/>
    <p:sldId id="517" r:id="rId45"/>
    <p:sldId id="518" r:id="rId46"/>
    <p:sldId id="482" r:id="rId47"/>
    <p:sldId id="484" r:id="rId48"/>
    <p:sldId id="480" r:id="rId49"/>
    <p:sldId id="481" r:id="rId50"/>
    <p:sldId id="474" r:id="rId51"/>
    <p:sldId id="467" r:id="rId52"/>
    <p:sldId id="436" r:id="rId53"/>
    <p:sldId id="494" r:id="rId54"/>
    <p:sldId id="437" r:id="rId55"/>
    <p:sldId id="438" r:id="rId56"/>
    <p:sldId id="500" r:id="rId57"/>
    <p:sldId id="466" r:id="rId58"/>
    <p:sldId id="521" r:id="rId59"/>
    <p:sldId id="452" r:id="rId60"/>
    <p:sldId id="455" r:id="rId61"/>
    <p:sldId id="456" r:id="rId62"/>
    <p:sldId id="522" r:id="rId63"/>
    <p:sldId id="462" r:id="rId64"/>
    <p:sldId id="463" r:id="rId65"/>
    <p:sldId id="457" r:id="rId66"/>
    <p:sldId id="459" r:id="rId67"/>
    <p:sldId id="460" r:id="rId68"/>
    <p:sldId id="461" r:id="rId69"/>
    <p:sldId id="449" r:id="rId70"/>
    <p:sldId id="529" r:id="rId71"/>
    <p:sldId id="345" r:id="rId72"/>
  </p:sldIdLst>
  <p:sldSz cx="12192000" cy="6858000"/>
  <p:notesSz cx="7010400" cy="9296400"/>
  <p:custDataLst>
    <p:tags r:id="rId7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A0B8C-3436-4BB1-9F37-0869ED7011E1}">
          <p14:sldIdLst>
            <p14:sldId id="418"/>
          </p14:sldIdLst>
        </p14:section>
        <p14:section name="Contents" id="{0E9F5D45-7072-488A-A7C3-95AB20D3B478}">
          <p14:sldIdLst>
            <p14:sldId id="419"/>
          </p14:sldIdLst>
        </p14:section>
        <p14:section name="Intro to Numpy" id="{4EA12F1C-BA66-4BC3-A334-557A7B1AA026}">
          <p14:sldIdLst>
            <p14:sldId id="489"/>
            <p14:sldId id="424"/>
            <p14:sldId id="425"/>
            <p14:sldId id="429"/>
            <p14:sldId id="528"/>
          </p14:sldIdLst>
        </p14:section>
        <p14:section name="Creating Numpy Arrays" id="{B4BB1A27-1F93-4A23-8316-D98BD188C299}">
          <p14:sldIdLst>
            <p14:sldId id="473"/>
            <p14:sldId id="432"/>
            <p14:sldId id="496"/>
            <p14:sldId id="468"/>
            <p14:sldId id="469"/>
            <p14:sldId id="506"/>
            <p14:sldId id="507"/>
            <p14:sldId id="470"/>
            <p14:sldId id="471"/>
            <p14:sldId id="472"/>
            <p14:sldId id="502"/>
            <p14:sldId id="505"/>
            <p14:sldId id="508"/>
          </p14:sldIdLst>
        </p14:section>
        <p14:section name="Numpy Data Types" id="{B60288A0-5226-4F77-8FD8-F028389A62F3}">
          <p14:sldIdLst>
            <p14:sldId id="475"/>
            <p14:sldId id="476"/>
            <p14:sldId id="504"/>
            <p14:sldId id="530"/>
          </p14:sldIdLst>
        </p14:section>
        <p14:section name="Inspecting Numpy arrays" id="{CCEA313B-0705-48DB-B0C8-E4D977E16D2F}">
          <p14:sldIdLst>
            <p14:sldId id="477"/>
            <p14:sldId id="478"/>
            <p14:sldId id="479"/>
          </p14:sldIdLst>
        </p14:section>
        <p14:section name="Manipulating Array Shapes" id="{608FE599-0AEE-475F-997D-D064F5275108}">
          <p14:sldIdLst>
            <p14:sldId id="439"/>
            <p14:sldId id="441"/>
            <p14:sldId id="442"/>
            <p14:sldId id="444"/>
            <p14:sldId id="445"/>
            <p14:sldId id="443"/>
            <p14:sldId id="465"/>
            <p14:sldId id="509"/>
            <p14:sldId id="510"/>
            <p14:sldId id="511"/>
          </p14:sldIdLst>
        </p14:section>
        <p14:section name="Splitting Arrays" id="{522FCDDA-82E8-4CE9-A06D-215B5A91BA0E}">
          <p14:sldIdLst>
            <p14:sldId id="447"/>
            <p14:sldId id="520"/>
            <p14:sldId id="517"/>
            <p14:sldId id="518"/>
          </p14:sldIdLst>
        </p14:section>
        <p14:section name="Copying Arrays" id="{7F2321D7-707F-4D02-82D0-CFBA6550E20B}">
          <p14:sldIdLst>
            <p14:sldId id="482"/>
            <p14:sldId id="484"/>
          </p14:sldIdLst>
        </p14:section>
        <p14:section name="Sorting Arrays" id="{D0DC6475-D412-4FE8-941F-B73BDCDA79A6}">
          <p14:sldIdLst>
            <p14:sldId id="480"/>
            <p14:sldId id="481"/>
          </p14:sldIdLst>
        </p14:section>
        <p14:section name="Subsetting, Slicing and Indexing" id="{3B999D8D-DA89-4F48-B1B1-5D37C16C6605}">
          <p14:sldIdLst>
            <p14:sldId id="474"/>
            <p14:sldId id="467"/>
            <p14:sldId id="436"/>
            <p14:sldId id="494"/>
            <p14:sldId id="437"/>
            <p14:sldId id="438"/>
            <p14:sldId id="500"/>
          </p14:sldIdLst>
        </p14:section>
        <p14:section name="Arithmetic and Logical operations on Arrays" id="{70B121BC-6AD2-4861-B979-FF56684F4E73}">
          <p14:sldIdLst>
            <p14:sldId id="466"/>
            <p14:sldId id="521"/>
          </p14:sldIdLst>
        </p14:section>
        <p14:section name="Mathematical and Statistical Methods" id="{C667CD70-A31D-41D8-8CBF-CD2E53857544}">
          <p14:sldIdLst>
            <p14:sldId id="452"/>
            <p14:sldId id="455"/>
            <p14:sldId id="456"/>
            <p14:sldId id="522"/>
            <p14:sldId id="462"/>
            <p14:sldId id="463"/>
            <p14:sldId id="457"/>
            <p14:sldId id="459"/>
            <p14:sldId id="460"/>
            <p14:sldId id="461"/>
          </p14:sldIdLst>
        </p14:section>
        <p14:section name="File I/O with arrays" id="{E15C9D82-D0A2-4EE6-9BF7-9283C00F8854}">
          <p14:sldIdLst>
            <p14:sldId id="449"/>
            <p14:sldId id="529"/>
          </p14:sldIdLst>
        </p14:section>
        <p14:section name="The End" id="{D24DF217-6A8B-471B-8D98-41E8162D8E3B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9D8"/>
    <a:srgbClr val="0033CC"/>
    <a:srgbClr val="D066C3"/>
    <a:srgbClr val="660033"/>
    <a:srgbClr val="ECD3EF"/>
    <a:srgbClr val="D3C3D0"/>
    <a:srgbClr val="DFB7D7"/>
    <a:srgbClr val="660066"/>
    <a:srgbClr val="BF71B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5620" autoAdjust="0"/>
  </p:normalViewPr>
  <p:slideViewPr>
    <p:cSldViewPr snapToGrid="0">
      <p:cViewPr varScale="1">
        <p:scale>
          <a:sx n="92" d="100"/>
          <a:sy n="92" d="100"/>
        </p:scale>
        <p:origin x="291" y="8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656"/>
    </p:cViewPr>
  </p:sorterViewPr>
  <p:notesViewPr>
    <p:cSldViewPr snapToGrid="0">
      <p:cViewPr varScale="1">
        <p:scale>
          <a:sx n="55" d="100"/>
          <a:sy n="55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484DD-AD11-4ADD-BE64-1B829C3FF21A}" type="datetimeFigureOut">
              <a:rPr lang="en-SG" smtClean="0"/>
              <a:t>26/3/2021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8A6C2-1E75-47A4-91C9-94AB17D30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79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26/3/2021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user/basics.io.genfromtxt.html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41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https://docs.scipy.org/doc/numpy/reference/generated/numpy.arange.html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95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https://docs.scipy.org/doc/numpy/reference/generated/numpy.arange.html</a:t>
            </a:r>
          </a:p>
          <a:p>
            <a:r>
              <a:rPr lang="en-SG"/>
              <a:t>https://docs.scipy.org/doc/numpy/reference/generated/numpy.linspace.html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57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https://docs.scipy.org/doc/numpy/reference/generated/numpy.full.html</a:t>
            </a:r>
          </a:p>
          <a:p>
            <a:r>
              <a:rPr lang="en-SG" dirty="0"/>
              <a:t>https://docs.scipy.org/doc/numpy/reference/generated/numpy.eye.html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609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https://docs.scipy.org/doc/numpy/reference/generated/numpy.random.random.html</a:t>
            </a:r>
          </a:p>
          <a:p>
            <a:r>
              <a:rPr lang="en-SG"/>
              <a:t>https://docs.scipy.org/doc/numpy/reference/generated/numpy.random.randint.html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859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https://docs.scipy.org/doc/numpy/reference/generated/numpy.random.random.html</a:t>
            </a:r>
          </a:p>
          <a:p>
            <a:r>
              <a:rPr lang="en-SG"/>
              <a:t>https://docs.scipy.org/doc/numpy/reference/generated/numpy.empty.html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628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17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95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https://docs.scipy.org/doc/numpy/reference/arrays.dtypes.html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63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90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6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491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398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shape of an array is the number of elements in each dimension.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33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27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035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What is the difference between reshape(),</a:t>
            </a:r>
            <a:r>
              <a:rPr lang="en-SG" baseline="0" dirty="0"/>
              <a:t> resize()?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049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183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</a:t>
            </a:r>
            <a:r>
              <a:rPr lang="en-SG" dirty="0" smtClean="0"/>
              <a:t>docs.scipy.org/doc/numpy-1.13.0/reference/generated/numpy.concatenate.html</a:t>
            </a:r>
          </a:p>
          <a:p>
            <a:endParaRPr lang="en-SG" dirty="0" smtClean="0"/>
          </a:p>
          <a:p>
            <a:r>
              <a:rPr lang="en-SG" dirty="0" smtClean="0"/>
              <a:t>import </a:t>
            </a:r>
            <a:r>
              <a:rPr lang="en-SG" dirty="0" err="1" smtClean="0"/>
              <a:t>numpy</a:t>
            </a:r>
            <a:r>
              <a:rPr lang="en-SG" dirty="0" smtClean="0"/>
              <a:t> as np</a:t>
            </a:r>
          </a:p>
          <a:p>
            <a:endParaRPr lang="en-SG" dirty="0" smtClean="0"/>
          </a:p>
          <a:p>
            <a:r>
              <a:rPr lang="en-SG" dirty="0" smtClean="0"/>
              <a:t># 1-D array</a:t>
            </a:r>
          </a:p>
          <a:p>
            <a:r>
              <a:rPr lang="en-SG" dirty="0" smtClean="0"/>
              <a:t>x = </a:t>
            </a:r>
            <a:r>
              <a:rPr lang="en-SG" dirty="0" err="1" smtClean="0"/>
              <a:t>np.arange</a:t>
            </a:r>
            <a:r>
              <a:rPr lang="en-SG" dirty="0" smtClean="0"/>
              <a:t>(8)</a:t>
            </a:r>
          </a:p>
          <a:p>
            <a:r>
              <a:rPr lang="en-SG" dirty="0" smtClean="0"/>
              <a:t>y = </a:t>
            </a:r>
            <a:r>
              <a:rPr lang="en-SG" dirty="0" err="1" smtClean="0"/>
              <a:t>np.arange</a:t>
            </a:r>
            <a:r>
              <a:rPr lang="en-SG" dirty="0" smtClean="0"/>
              <a:t>(6,10).reshape(2,2)</a:t>
            </a:r>
          </a:p>
          <a:p>
            <a:r>
              <a:rPr lang="en-SG" dirty="0" smtClean="0"/>
              <a:t>z = </a:t>
            </a:r>
            <a:r>
              <a:rPr lang="en-SG" dirty="0" err="1" smtClean="0"/>
              <a:t>np.arange</a:t>
            </a:r>
            <a:r>
              <a:rPr lang="en-SG" dirty="0" smtClean="0"/>
              <a:t>(11,15)</a:t>
            </a:r>
          </a:p>
          <a:p>
            <a:endParaRPr lang="en-SG" dirty="0" smtClean="0"/>
          </a:p>
          <a:p>
            <a:r>
              <a:rPr lang="en-SG" dirty="0" smtClean="0"/>
              <a:t>print(x);print(y); print(z)</a:t>
            </a:r>
          </a:p>
          <a:p>
            <a:r>
              <a:rPr lang="en-SG" dirty="0" smtClean="0"/>
              <a:t>print(</a:t>
            </a:r>
            <a:r>
              <a:rPr lang="en-SG" dirty="0" err="1" smtClean="0"/>
              <a:t>np.concatenate</a:t>
            </a:r>
            <a:r>
              <a:rPr lang="en-SG" dirty="0" smtClean="0"/>
              <a:t>((</a:t>
            </a:r>
            <a:r>
              <a:rPr lang="en-SG" dirty="0" err="1" smtClean="0"/>
              <a:t>x,y,z</a:t>
            </a:r>
            <a:r>
              <a:rPr lang="en-SG" dirty="0" smtClean="0"/>
              <a:t>)))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174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https</a:t>
            </a:r>
            <a:r>
              <a:rPr lang="en-SG" dirty="0"/>
              <a:t>://docs.scipy.org/doc/numpy-1.13.0/reference/generated/numpy.concatenate.html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9167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293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https://docs.scipy.org/doc/numpy-1.13.0/reference/generated/numpy.append.html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51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7381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here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38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https://docs.scipy.org/doc/numpy-1.13.0/reference/generated/numpy.split.html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86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https://docs.scipy.org/doc/numpy-1.13.0/reference/generated/numpy.hsplit.html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72922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https://docs.scipy.org/doc/numpy-1.13.0/reference/generated/numpy.vsplit.html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159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39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https://docs.scipy.org/doc/numpy/reference/generated/numpy.full.html</a:t>
            </a:r>
          </a:p>
          <a:p>
            <a:r>
              <a:rPr lang="en-SG"/>
              <a:t>https://docs.scipy.org/doc/numpy/reference/generated/numpy.eye.html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2264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60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Stop here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7493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853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20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 smtClean="0"/>
              <a:t>def</a:t>
            </a:r>
            <a:r>
              <a:rPr lang="en-SG" dirty="0" smtClean="0"/>
              <a:t> pythonsum1(n):</a:t>
            </a:r>
          </a:p>
          <a:p>
            <a:r>
              <a:rPr lang="en-SG" dirty="0" smtClean="0"/>
              <a:t>    a=[</a:t>
            </a:r>
            <a:r>
              <a:rPr lang="en-SG" dirty="0" err="1" smtClean="0"/>
              <a:t>i</a:t>
            </a:r>
            <a:r>
              <a:rPr lang="en-SG" dirty="0" smtClean="0"/>
              <a:t>**2 for </a:t>
            </a:r>
            <a:r>
              <a:rPr lang="en-SG" dirty="0" err="1" smtClean="0"/>
              <a:t>i</a:t>
            </a:r>
            <a:r>
              <a:rPr lang="en-SG" dirty="0" smtClean="0"/>
              <a:t> in range(n)]</a:t>
            </a:r>
          </a:p>
          <a:p>
            <a:r>
              <a:rPr lang="en-SG" dirty="0" smtClean="0"/>
              <a:t>    b=[</a:t>
            </a:r>
            <a:r>
              <a:rPr lang="en-SG" dirty="0" err="1" smtClean="0"/>
              <a:t>i</a:t>
            </a:r>
            <a:r>
              <a:rPr lang="en-SG" dirty="0" smtClean="0"/>
              <a:t>**3 for </a:t>
            </a:r>
            <a:r>
              <a:rPr lang="en-SG" dirty="0" err="1" smtClean="0"/>
              <a:t>i</a:t>
            </a:r>
            <a:r>
              <a:rPr lang="en-SG" dirty="0" smtClean="0"/>
              <a:t> in range(n+1)]</a:t>
            </a:r>
          </a:p>
          <a:p>
            <a:r>
              <a:rPr lang="en-SG" dirty="0" smtClean="0"/>
              <a:t>    #assert </a:t>
            </a:r>
            <a:r>
              <a:rPr lang="en-SG" dirty="0" err="1" smtClean="0"/>
              <a:t>len</a:t>
            </a:r>
            <a:r>
              <a:rPr lang="en-SG" dirty="0" smtClean="0"/>
              <a:t>(a) == </a:t>
            </a:r>
            <a:r>
              <a:rPr lang="en-SG" dirty="0" err="1" smtClean="0"/>
              <a:t>len</a:t>
            </a:r>
            <a:r>
              <a:rPr lang="en-SG" dirty="0" smtClean="0"/>
              <a:t>(b)</a:t>
            </a:r>
          </a:p>
          <a:p>
            <a:r>
              <a:rPr lang="en-SG" dirty="0" smtClean="0"/>
              <a:t>    #c=[</a:t>
            </a:r>
            <a:r>
              <a:rPr lang="en-SG" dirty="0" err="1" smtClean="0"/>
              <a:t>i</a:t>
            </a:r>
            <a:r>
              <a:rPr lang="en-SG" dirty="0" smtClean="0"/>
              <a:t> + j for </a:t>
            </a:r>
            <a:r>
              <a:rPr lang="en-SG" dirty="0" err="1" smtClean="0"/>
              <a:t>i,j</a:t>
            </a:r>
            <a:r>
              <a:rPr lang="en-SG" dirty="0" smtClean="0"/>
              <a:t> in zip(</a:t>
            </a:r>
            <a:r>
              <a:rPr lang="en-SG" dirty="0" err="1" smtClean="0"/>
              <a:t>a,b</a:t>
            </a:r>
            <a:r>
              <a:rPr lang="en-SG" dirty="0" smtClean="0"/>
              <a:t>)]</a:t>
            </a:r>
          </a:p>
          <a:p>
            <a:r>
              <a:rPr lang="en-SG" dirty="0" smtClean="0"/>
              <a:t>    c=[a[</a:t>
            </a:r>
            <a:r>
              <a:rPr lang="en-SG" dirty="0" err="1" smtClean="0"/>
              <a:t>i</a:t>
            </a:r>
            <a:r>
              <a:rPr lang="en-SG" dirty="0" smtClean="0"/>
              <a:t>] + b[</a:t>
            </a:r>
            <a:r>
              <a:rPr lang="en-SG" dirty="0" err="1" smtClean="0"/>
              <a:t>i</a:t>
            </a:r>
            <a:r>
              <a:rPr lang="en-SG" dirty="0" smtClean="0"/>
              <a:t>] for </a:t>
            </a:r>
            <a:r>
              <a:rPr lang="en-SG" dirty="0" err="1" smtClean="0"/>
              <a:t>i</a:t>
            </a:r>
            <a:r>
              <a:rPr lang="en-SG" dirty="0" smtClean="0"/>
              <a:t> in range(0, </a:t>
            </a:r>
            <a:r>
              <a:rPr lang="en-SG" dirty="0" err="1" smtClean="0"/>
              <a:t>len</a:t>
            </a:r>
            <a:r>
              <a:rPr lang="en-SG" dirty="0" smtClean="0"/>
              <a:t>(a))]</a:t>
            </a:r>
          </a:p>
          <a:p>
            <a:r>
              <a:rPr lang="en-SG" dirty="0" smtClean="0"/>
              <a:t>    return c</a:t>
            </a:r>
          </a:p>
          <a:p>
            <a:r>
              <a:rPr lang="en-SG" dirty="0" smtClean="0"/>
              <a:t>    </a:t>
            </a:r>
          </a:p>
          <a:p>
            <a:r>
              <a:rPr lang="en-SG" dirty="0" smtClean="0"/>
              <a:t>sum1=pythonsum1(10)</a:t>
            </a:r>
          </a:p>
          <a:p>
            <a:r>
              <a:rPr lang="en-SG" dirty="0" smtClean="0"/>
              <a:t>print(sum1)</a:t>
            </a:r>
          </a:p>
          <a:p>
            <a:endParaRPr lang="en-SG" dirty="0" smtClean="0"/>
          </a:p>
          <a:p>
            <a:r>
              <a:rPr lang="en-GB" dirty="0" smtClean="0"/>
              <a:t>from time import time</a:t>
            </a:r>
          </a:p>
          <a:p>
            <a:r>
              <a:rPr lang="en-GB" dirty="0" smtClean="0"/>
              <a:t>start=time()</a:t>
            </a:r>
          </a:p>
          <a:p>
            <a:r>
              <a:rPr lang="en-GB" dirty="0" smtClean="0"/>
              <a:t>sum=</a:t>
            </a:r>
            <a:r>
              <a:rPr lang="en-GB" dirty="0" err="1" smtClean="0"/>
              <a:t>pythonsum</a:t>
            </a:r>
            <a:r>
              <a:rPr lang="en-GB" dirty="0" smtClean="0"/>
              <a:t>(100000)</a:t>
            </a:r>
          </a:p>
          <a:p>
            <a:r>
              <a:rPr lang="en-GB" dirty="0" smtClean="0"/>
              <a:t>end=time()</a:t>
            </a:r>
          </a:p>
          <a:p>
            <a:r>
              <a:rPr lang="en-GB" dirty="0" smtClean="0"/>
              <a:t>print('Time taken 1: {}'.format(end-start))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3601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https://docs.scipy.org/doc/numpy-1.13.0/reference/generated/numpy.median.html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04699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https://docs.scipy.org/doc/numpy-1.13.0/reference/generated/numpy.std.html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2911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SG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np.var(a, axis=1,dtype=np.float32))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np.var(a, axis=1,dtype=np.float64))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701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https://docs.scipy.org/doc/numpy/reference/generated/numpy.save.html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https://docs.scipy.org/doc/numpy/reference/generated/numpy.savez.html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https://docs.scipy.org/doc/numpy/reference/generated/numpy.load.html</a:t>
            </a:r>
          </a:p>
          <a:p>
            <a:endParaRPr lang="en-SG" dirty="0"/>
          </a:p>
          <a:p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https://docs.scipy.org/doc/numpy/reference/generated/numpy.loadtxt.html</a:t>
            </a:r>
          </a:p>
          <a:p>
            <a:r>
              <a:rPr lang="en-SG" dirty="0"/>
              <a:t>https://docs.scipy.org/doc/numpy/reference/generated/numpy.genfromtxt.html</a:t>
            </a:r>
          </a:p>
          <a:p>
            <a:r>
              <a:rPr lang="en-SG" dirty="0"/>
              <a:t>https://docs.scipy.org/doc/numpy/reference/generated/numpy.savetxt.html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238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>
                <a:hlinkClick r:id="rId3"/>
              </a:rPr>
              <a:t>https://numpy.org/devdocs/user/basics.io.genfromtxt.html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924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13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To</a:t>
            </a:r>
            <a:r>
              <a:rPr lang="en-SG" baseline="0" dirty="0" smtClean="0"/>
              <a:t> add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12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8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70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</a:t>
            </a:r>
            <a:r>
              <a:rPr lang="en-SG" dirty="0" smtClean="0"/>
              <a:t>docs.scipy.org/doc/numpy/reference/generated/numpy.arange.html</a:t>
            </a:r>
          </a:p>
          <a:p>
            <a:r>
              <a:rPr lang="en-SG" dirty="0" smtClean="0"/>
              <a:t>@@@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00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500-FD8E-4419-9551-AB13319FABC3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87C-80CD-40B5-907E-20202AE19D31}" type="datetime1">
              <a:rPr lang="en-SG" smtClean="0"/>
              <a:t>26/3/2021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6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D38-249E-46B1-8577-E2E42DD77548}" type="datetime1">
              <a:rPr lang="en-SG" smtClean="0"/>
              <a:t>26/3/2021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1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2450-3BBB-48BD-9844-72BC42A22141}" type="datetime1">
              <a:rPr lang="en-SG" smtClean="0"/>
              <a:t>26/3/2021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74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CD2B-7A4C-479A-A409-F3E5FD5B340C}" type="datetime1">
              <a:rPr lang="en-SG" smtClean="0"/>
              <a:t>26/3/2021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42F1-C7C3-4B15-9692-AEEF9651DC11}" type="datetime1">
              <a:rPr lang="en-SG" smtClean="0"/>
              <a:t>26/3/2021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6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26/3/2021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3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26/3/2021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2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B42-7958-4B9D-B285-5E006611985A}" type="datetime1">
              <a:rPr lang="en-SG" smtClean="0"/>
              <a:t>26/3/2021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527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8179-7F96-417B-B839-7A819E46BC98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4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1276-C811-48BB-B8B7-C5F7CD210F4D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798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E3835-52DC-4664-8D1B-99A724A8DF38}" type="datetime1">
              <a:rPr lang="en-SG" altLang="en-US" smtClean="0"/>
              <a:t>26/3/2021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B43-7C06-46A5-AF17-3585229B9DEA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3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11051178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>
                <a:solidFill>
                  <a:srgbClr val="660066"/>
                </a:solidFill>
              </a:defRPr>
            </a:lvl1pPr>
            <a:lvl2pPr>
              <a:defRPr lang="en-US" dirty="0" smtClean="0">
                <a:solidFill>
                  <a:srgbClr val="660066"/>
                </a:solidFill>
              </a:defRPr>
            </a:lvl2pPr>
            <a:lvl3pPr>
              <a:defRPr lang="en-US" dirty="0" smtClean="0">
                <a:solidFill>
                  <a:srgbClr val="660066"/>
                </a:solidFill>
              </a:defRPr>
            </a:lvl3pPr>
            <a:lvl4pPr>
              <a:defRPr lang="en-US" dirty="0" smtClean="0">
                <a:solidFill>
                  <a:srgbClr val="660066"/>
                </a:solidFill>
              </a:defRPr>
            </a:lvl4pPr>
            <a:lvl5pPr>
              <a:defRPr lang="en-SG" dirty="0">
                <a:solidFill>
                  <a:srgbClr val="660066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5378" y="0"/>
            <a:ext cx="11051177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3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2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  <a:solidFill>
            <a:schemeClr val="bg1">
              <a:lumMod val="85000"/>
            </a:schemeClr>
          </a:solidFill>
          <a:ln>
            <a:noFill/>
            <a:prstDash val="solid"/>
          </a:ln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A picture containing businesscard, stationary, text&#10;&#10;Description generated with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8" y="1802993"/>
            <a:ext cx="5892784" cy="40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53088"/>
            <a:ext cx="10515600" cy="74789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00980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60033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C033-CCFA-480E-9544-5EF61E9BC21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2"/>
    </p:custDataLst>
    <p:extLst>
      <p:ext uri="{BB962C8B-B14F-4D97-AF65-F5344CB8AC3E}">
        <p14:creationId xmlns:p14="http://schemas.microsoft.com/office/powerpoint/2010/main" val="633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0" r:id="rId4"/>
    <p:sldLayoutId id="2147483662" r:id="rId5"/>
    <p:sldLayoutId id="2147483651" r:id="rId6"/>
    <p:sldLayoutId id="2147483708" r:id="rId7"/>
    <p:sldLayoutId id="2147483709" r:id="rId8"/>
    <p:sldLayoutId id="2147483710" r:id="rId9"/>
    <p:sldLayoutId id="2147483652" r:id="rId10"/>
    <p:sldLayoutId id="2147483653" r:id="rId11"/>
    <p:sldLayoutId id="2147483654" r:id="rId12"/>
    <p:sldLayoutId id="2147483655" r:id="rId13"/>
    <p:sldLayoutId id="2147483661" r:id="rId14"/>
    <p:sldLayoutId id="2147483663" r:id="rId15"/>
    <p:sldLayoutId id="2147483656" r:id="rId16"/>
    <p:sldLayoutId id="2147483657" r:id="rId17"/>
    <p:sldLayoutId id="2147483658" r:id="rId18"/>
    <p:sldLayoutId id="2147483659" r:id="rId19"/>
    <p:sldLayoutId id="2147483706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600" kern="120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7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Relationship Id="rId4" Type="http://schemas.openxmlformats.org/officeDocument/2006/relationships/hyperlink" Target="https://docs.scipy.org/doc/numpy-1.13.0/reference/generated/numpy.sum.html#numpy.su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5.xml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Relationship Id="rId4" Type="http://schemas.openxmlformats.org/officeDocument/2006/relationships/image" Target="../media/image5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5" Type="http://schemas.openxmlformats.org/officeDocument/2006/relationships/hyperlink" Target="https://www.w3schools.com/python/numpy_intro.asp" TargetMode="External"/><Relationship Id="rId4" Type="http://schemas.openxmlformats.org/officeDocument/2006/relationships/hyperlink" Target="https://numpy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b="6687"/>
          <a:stretch/>
        </p:blipFill>
        <p:spPr>
          <a:xfrm>
            <a:off x="6244601" y="3204484"/>
            <a:ext cx="5355217" cy="2274456"/>
          </a:xfrm>
          <a:prstGeom prst="rect">
            <a:avLst/>
          </a:prstGeom>
        </p:spPr>
      </p:pic>
      <p:sp>
        <p:nvSpPr>
          <p:cNvPr id="8" name="Subtitle 3"/>
          <p:cNvSpPr txBox="1">
            <a:spLocks/>
          </p:cNvSpPr>
          <p:nvPr/>
        </p:nvSpPr>
        <p:spPr>
          <a:xfrm>
            <a:off x="1257821" y="1942600"/>
            <a:ext cx="8625237" cy="5588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000" b="1" kern="1200">
                <a:solidFill>
                  <a:srgbClr val="99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5400"/>
              <a:t/>
            </a:r>
            <a:br>
              <a:rPr lang="en-SG" sz="5400"/>
            </a:br>
            <a:endParaRPr lang="en-SG" sz="5400" dirty="0"/>
          </a:p>
        </p:txBody>
      </p:sp>
      <p:sp>
        <p:nvSpPr>
          <p:cNvPr id="5" name="Rectangle 4"/>
          <p:cNvSpPr/>
          <p:nvPr/>
        </p:nvSpPr>
        <p:spPr>
          <a:xfrm>
            <a:off x="571430" y="601168"/>
            <a:ext cx="2638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>
                <a:solidFill>
                  <a:srgbClr val="D066C3"/>
                </a:solidFill>
                <a:latin typeface="Arial Black" panose="020B0A04020102020204" pitchFamily="34" charset="0"/>
                <a:ea typeface="+mj-ea"/>
                <a:cs typeface="+mj-cs"/>
              </a:rPr>
              <a:t>Topic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30" y="1470519"/>
            <a:ext cx="733316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Data Manipulation</a:t>
            </a:r>
            <a:b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</a:br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Using The Numpy Package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2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DBF-6827-4D5D-92EA-DB6B7233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Structure of ndarray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606C-C50C-40FF-A587-DD920CD9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78" y="1436914"/>
            <a:ext cx="4203211" cy="4740049"/>
          </a:xfrm>
        </p:spPr>
        <p:txBody>
          <a:bodyPr/>
          <a:lstStyle/>
          <a:p>
            <a:r>
              <a:rPr lang="en-SG"/>
              <a:t>This is an example of a 3x3 ndarray</a:t>
            </a:r>
          </a:p>
          <a:p>
            <a:r>
              <a:rPr lang="en-SG"/>
              <a:t>The size of the array is 9 (i.e. 9 elements inside) and the dimension is 2 (i.e. 2D array)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5A769-78B5-4DD9-883C-5F3B334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</a:t>
            </a:fld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12DCFD-A030-4139-A965-AE4D2C5BF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 </a:t>
            </a:r>
          </a:p>
        </p:txBody>
      </p:sp>
      <p:pic>
        <p:nvPicPr>
          <p:cNvPr id="2050" name="Picture 2" descr="https://www.safaribooksonline.com/library/view/python-for-data/9781491957653/assets/pyda_0401.png">
            <a:extLst>
              <a:ext uri="{FF2B5EF4-FFF2-40B4-BE49-F238E27FC236}">
                <a16:creationId xmlns:a16="http://schemas.microsoft.com/office/drawing/2014/main" id="{6636E3E8-BABC-4AB8-B1E8-1B2F3EAD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27" y="428017"/>
            <a:ext cx="6354491" cy="56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73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.array()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7159" y="1110856"/>
            <a:ext cx="11513917" cy="5189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np.array([1,2,3])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Create a 1-d array of integers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np.array([(1,2,3),(4,5,6)])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Create a 2-d array (2x3)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1-d array of strings</a:t>
            </a:r>
            <a:b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(['Apple', 'Orange', 'Pear', 'Durian</a:t>
            </a:r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2-d array (2x4) of type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np.array([(1.5,2.5,3.5,4.5),(</a:t>
            </a:r>
            <a:r>
              <a:rPr lang="pt-BR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5.5,6.5,7.5,8.5)],dtype=float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zeros() and ones()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3x4 2-d array, with initial value zero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np.zeros((3,4))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2x3x4 3-d array with initial value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np.ones((2,3,4))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58" y="1644468"/>
            <a:ext cx="2953781" cy="990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360" y="3070798"/>
            <a:ext cx="3070775" cy="2277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62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arange()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numpy.arange(start,stop,step)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array that starts from zero and ends at 8</a:t>
            </a:r>
            <a:endParaRPr lang="en-SG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np.arange(0,9)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array that starts from 10 and ends at 19 with interval 2</a:t>
            </a:r>
            <a:endParaRPr lang="en-SG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np.arange(10,20,2)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296" y="4519048"/>
            <a:ext cx="3370996" cy="694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D7D0B-E56B-4ED9-B6F1-C4050133F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852" y="1960231"/>
            <a:ext cx="4841703" cy="631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24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arange()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array that contains the dates in month of Aug 2017</a:t>
            </a:r>
            <a:endParaRPr lang="en-SG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= np.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arange('2017-08-01','2017-09-01',dtype='datetime64')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6628F-D7D8-48EC-9B45-D66ACB01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899" y="3481555"/>
            <a:ext cx="9832778" cy="27639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39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linspace()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numpy.linspace</a:t>
            </a: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start,stop,num</a:t>
            </a: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array that starts with 0 and ends at 2</a:t>
            </a:r>
            <a:b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9 samples in between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np.linspace(0,2,9)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96" y="4542106"/>
            <a:ext cx="11086644" cy="691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28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full() and eye()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constant array with a specified value</a:t>
            </a:r>
            <a:b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numpy.full</a:t>
            </a: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(shape, </a:t>
            </a:r>
            <a:r>
              <a:rPr lang="en-SG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 = 7.0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np.full((2,2),h)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print(e)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2x2 identity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np.eye(2)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404" y="1644468"/>
            <a:ext cx="2053699" cy="1183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947" y="3634804"/>
            <a:ext cx="2450156" cy="1134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05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random() and randint()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4446" y="1267097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2x2 array with random floats in the interval 0.0 to 1.0 </a:t>
            </a:r>
            <a:b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np.random.random((2,2))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3x2x4 array with random numbers</a:t>
            </a:r>
            <a:b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between 10 and 50 (not including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 =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np.random.randint(10,50,(3,2,4))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print(h)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339" y="2688763"/>
            <a:ext cx="4377737" cy="1034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5ECF44-6663-43A5-8711-9A548011F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207" y="3965874"/>
            <a:ext cx="2133333" cy="239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37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empty()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27771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Create </a:t>
            </a:r>
            <a:r>
              <a:rPr lang="en-SG" sz="2400" b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3x2  empty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h = </a:t>
            </a:r>
            <a:r>
              <a:rPr lang="pt-BR" sz="2400" b="1">
                <a:latin typeface="Segoe UI" panose="020B0502040204020203" pitchFamily="34" charset="0"/>
                <a:cs typeface="Segoe UI" panose="020B0502040204020203" pitchFamily="34" charset="0"/>
              </a:rPr>
              <a:t>np.empty((3,2))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print(h)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391" y="1418226"/>
            <a:ext cx="6572286" cy="1297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4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reshape()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20 numbers from 1 to 20 as a 1-d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reshape this to a 2d array of shape 4x5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a = </a:t>
            </a:r>
            <a:r>
              <a:rPr lang="en-SG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np.arange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(1,21).reshape(4,5)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FCF35-D1E6-46C7-A086-7BD59182D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774" y="3200651"/>
            <a:ext cx="5478168" cy="2986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08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1174" y="1441699"/>
            <a:ext cx="5741609" cy="474004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Intro  to </a:t>
            </a:r>
            <a:r>
              <a:rPr lang="en-US" b="1" dirty="0" err="1"/>
              <a:t>Numpy</a:t>
            </a:r>
            <a:endParaRPr lang="en-US" b="1" dirty="0"/>
          </a:p>
          <a:p>
            <a:r>
              <a:rPr lang="en-US" b="1" dirty="0"/>
              <a:t>Creating </a:t>
            </a:r>
            <a:r>
              <a:rPr lang="en-US" b="1" dirty="0" err="1"/>
              <a:t>Numpy</a:t>
            </a:r>
            <a:r>
              <a:rPr lang="en-US" b="1" dirty="0"/>
              <a:t> arrays</a:t>
            </a:r>
          </a:p>
          <a:p>
            <a:r>
              <a:rPr lang="en-US" b="1" dirty="0" err="1">
                <a:hlinkClick r:id="rId4" action="ppaction://hlinksldjump"/>
              </a:rPr>
              <a:t>Numpy</a:t>
            </a:r>
            <a:r>
              <a:rPr lang="en-US" b="1" dirty="0">
                <a:hlinkClick r:id="rId4" action="ppaction://hlinksldjump"/>
              </a:rPr>
              <a:t> data types</a:t>
            </a:r>
            <a:endParaRPr lang="en-US" b="1" dirty="0"/>
          </a:p>
          <a:p>
            <a:r>
              <a:rPr lang="en-US" b="1" dirty="0"/>
              <a:t>Inspecting </a:t>
            </a:r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arrays</a:t>
            </a:r>
          </a:p>
          <a:p>
            <a:r>
              <a:rPr lang="en-SG" b="1" dirty="0"/>
              <a:t>Manipulating Array Shapes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Changing array shape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Transpose array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Add/ remove elements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Combine arrays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Split arrays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Converting </a:t>
            </a:r>
            <a:r>
              <a:rPr lang="en-SG" b="1" dirty="0" smtClean="0">
                <a:solidFill>
                  <a:srgbClr val="C00000"/>
                </a:solidFill>
              </a:rPr>
              <a:t>arrays</a:t>
            </a:r>
            <a:endParaRPr lang="en-US" b="1" dirty="0"/>
          </a:p>
          <a:p>
            <a:endParaRPr lang="en-US" b="1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01053" y="1405290"/>
            <a:ext cx="5741609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Copying </a:t>
            </a:r>
            <a:r>
              <a:rPr lang="en-US" b="1" dirty="0"/>
              <a:t>Arrays</a:t>
            </a:r>
          </a:p>
          <a:p>
            <a:r>
              <a:rPr lang="en-US" b="1" dirty="0"/>
              <a:t>Sorting Arrays</a:t>
            </a:r>
          </a:p>
          <a:p>
            <a:r>
              <a:rPr lang="en-US" b="1" dirty="0" err="1"/>
              <a:t>Subsetting</a:t>
            </a:r>
            <a:r>
              <a:rPr lang="en-US" b="1" dirty="0"/>
              <a:t>, Slicing and Indexing </a:t>
            </a:r>
            <a:r>
              <a:rPr lang="en-US" b="1" dirty="0" err="1"/>
              <a:t>Numpy</a:t>
            </a:r>
            <a:r>
              <a:rPr lang="en-US" b="1" dirty="0"/>
              <a:t> arrays </a:t>
            </a:r>
            <a:endParaRPr lang="en-US" b="1" dirty="0" smtClean="0"/>
          </a:p>
          <a:p>
            <a:r>
              <a:rPr lang="en-SG" b="1" dirty="0" smtClean="0"/>
              <a:t>Array </a:t>
            </a:r>
            <a:r>
              <a:rPr lang="en-SG" b="1" dirty="0"/>
              <a:t>Mathematics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Arithmetic operations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Logical operations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Mathematical and Statistical Methods</a:t>
            </a:r>
          </a:p>
          <a:p>
            <a:r>
              <a:rPr lang="en-SG" b="1" dirty="0"/>
              <a:t>File I/O on </a:t>
            </a:r>
            <a:r>
              <a:rPr lang="en-SG" b="1" dirty="0" err="1"/>
              <a:t>Numpy</a:t>
            </a:r>
            <a:r>
              <a:rPr lang="en-SG" b="1" dirty="0"/>
              <a:t> arrays </a:t>
            </a:r>
          </a:p>
          <a:p>
            <a:endParaRPr lang="en-SG" b="1" dirty="0"/>
          </a:p>
          <a:p>
            <a:endParaRPr lang="en-SG" b="1" dirty="0"/>
          </a:p>
          <a:p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Put different ndarrays into 1 single ndarray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c1 = np.array([1,2,3,4,5])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c2 = np.arange(2,21,2)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c3 = np.random.randint(1,100,10)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 = np.array([c1,c2,c3])</a:t>
            </a:r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4FF4D-4E8F-4EFA-819B-8B53D58A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75" y="4632636"/>
            <a:ext cx="10979885" cy="892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6178" y="6186791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2 Section 3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6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Numpy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21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60164"/>
              </p:ext>
            </p:extLst>
          </p:nvPr>
        </p:nvGraphicFramePr>
        <p:xfrm>
          <a:off x="795378" y="1549630"/>
          <a:ext cx="10695007" cy="352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97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8591910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/>
                        <a:t>32-bit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66417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64-bit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r>
                        <a:rPr lang="en-SG" sz="2400"/>
                        <a:t>np.float64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64-bit decimal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6919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/>
                        <a:t>Boolean type storing TRUE and FALSE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73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Python object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58645"/>
                  </a:ext>
                </a:extLst>
              </a:tr>
              <a:tr h="729011">
                <a:tc>
                  <a:txBody>
                    <a:bodyPr/>
                    <a:lstStyle/>
                    <a:p>
                      <a:r>
                        <a:rPr lang="en-SG" sz="2400"/>
                        <a:t>np.unicode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Fixed-length Unicode string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976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Data 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7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Data Types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9348" y="1344431"/>
            <a:ext cx="6963107" cy="213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print(f'type(a) is {type(a)}')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print(f'a.dtype is {a.dtype}')</a:t>
            </a: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16" y="2295298"/>
            <a:ext cx="5105400" cy="714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93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Data Types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9348" y="1344431"/>
            <a:ext cx="696310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np.array([math.pi],dtype=np.int32)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np.array([math.pi],dtype=np.float64)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 = np.array([math.pi],dtype=np.bool)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= np.array([math.pi],dtype=np.object)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 = np.array([math.pi],dtype=np.unicode)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0E5A8-08D8-40B0-8D7E-34A39F8CD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606" y="1344431"/>
            <a:ext cx="4105813" cy="22564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25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5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8"/>
            <a:ext cx="11513917" cy="4767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3 arrays with different shapes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np.array([1,2,3])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np.array([(1,2,3),(4,5,6)])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 = np.array([[(1,2,3,4),(5,6,7,8)], [(9,10,11,12),(13,14,15,16)]])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#shape returns the number of elements in each dimension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b.shape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c.shape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58" y="4292996"/>
            <a:ext cx="2762796" cy="20633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59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len, ndim,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5386" y="1131313"/>
            <a:ext cx="11513917" cy="5406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3 arrays with different shapes and sizes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np.array([1,2,3,4,5,6])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np.array([(1,2,3),(4,5,6)])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np.array([[(1,2,3,4),(5,6,7,8)],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[(9,10,11,12),(13,14,15,16)],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[(17,18,19,20),(21,22,23,24)]])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of the first dimension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print('====len====')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print(len(a));print(len(b));print(len(c))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Number of dimensions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print('====ndim====')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print(a.ndim);print(b.ndim);print(c.ndim)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Total number of elements across dimensions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print('====size====')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print(a.size);print(b.size); print(c.size)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1591" y="616862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2 Section 4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374" y="1555433"/>
            <a:ext cx="2200275" cy="350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68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Functions to manipulate array shapes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30953"/>
              </p:ext>
            </p:extLst>
          </p:nvPr>
        </p:nvGraphicFramePr>
        <p:xfrm>
          <a:off x="5294603" y="2638573"/>
          <a:ext cx="41268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6858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ADD/REMOVE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append()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insert()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0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delete()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73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113820"/>
              </p:ext>
            </p:extLst>
          </p:nvPr>
        </p:nvGraphicFramePr>
        <p:xfrm>
          <a:off x="5309290" y="1358413"/>
          <a:ext cx="262057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57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COMBINE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560021"/>
              </p:ext>
            </p:extLst>
          </p:nvPr>
        </p:nvGraphicFramePr>
        <p:xfrm>
          <a:off x="1181243" y="1358413"/>
          <a:ext cx="341021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213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CHANGE ARRAY 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/>
                        <a:t>flatten()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reshape()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7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shape()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resize()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9619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97581"/>
              </p:ext>
            </p:extLst>
          </p:nvPr>
        </p:nvGraphicFramePr>
        <p:xfrm>
          <a:off x="1181243" y="4467373"/>
          <a:ext cx="341021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213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TRANSPOSE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transpose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70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Change array shape -  flatten()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450" y="2709477"/>
            <a:ext cx="11873550" cy="3640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np.arange(24).</a:t>
            </a:r>
            <a:r>
              <a:rPr 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reshape(2,3,4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 b= [[[0,1,2,3],[4,5,6,7],[8..],[20,21,22,23]]]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b.flatten()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print(c)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#[ 0  1  2  3  4  5  6  7  8  9 10 11 12 13 14 15 16 17 18 19 20 21 22 23]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c[0] = 100;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the first value in the copy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print(c)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#[ 100  1  2  3  4  5  6  7  8  9 10 11 12 13 14 15 16 17 18 19 20 21 22 23]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166" y="188685"/>
            <a:ext cx="2380420" cy="2258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759" y="1210843"/>
            <a:ext cx="89617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Use this function to convert your M-D array to a 1-D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value is a copy of the original array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9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Intro to Numpy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0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Change array shape -  reshape()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3" y="2187909"/>
            <a:ext cx="5643494" cy="2851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import numpy</a:t>
            </a:r>
          </a:p>
          <a:p>
            <a:pPr marL="0" indent="0">
              <a:spcBef>
                <a:spcPts val="0"/>
              </a:spcBef>
              <a:buNone/>
            </a:pPr>
            <a:endParaRPr lang="en-SG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my_array = numpy.array([1,2,3,4,5,6])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print(my_array)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print(numpy.reshape(my_array,(3,2)))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reshape gives a new shape to an array without changing its data. It creates a new array and does not modify the original array itself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196E2-50A9-4CCB-96C0-F5DE9409C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17" y="2290943"/>
            <a:ext cx="3388082" cy="33069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98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5378" y="2698473"/>
            <a:ext cx="6168789" cy="2883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a= </a:t>
            </a:r>
            <a:r>
              <a:rPr lang="en-SG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np.array</a:t>
            </a: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([1, 2, 3, 4, 5])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print(</a:t>
            </a:r>
            <a:r>
              <a:rPr lang="en-SG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a.shape</a:t>
            </a: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)     #(5,) -&gt; 5 rows and 0 columns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b = </a:t>
            </a:r>
            <a:r>
              <a:rPr lang="en-SG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np.array</a:t>
            </a: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([[1, 2],[3, 4],[6,5]])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print(</a:t>
            </a:r>
            <a:r>
              <a:rPr lang="en-SG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b.shape</a:t>
            </a: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) #(3, 2) -&gt; 3 rows and 2 columns </a:t>
            </a:r>
            <a:endParaRPr lang="pt-BR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637" y="1091646"/>
            <a:ext cx="115139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</a:t>
            </a:r>
            <a:r>
              <a:rPr lang="en-SG" sz="2600" b="1">
                <a:solidFill>
                  <a:srgbClr val="C00000"/>
                </a:solidFill>
              </a:rPr>
              <a:t>shape</a:t>
            </a:r>
            <a:r>
              <a:rPr lang="en-SG" sz="2600">
                <a:solidFill>
                  <a:srgbClr val="660033"/>
                </a:solidFill>
              </a:rPr>
              <a:t> attribute an be used to get array dimensions or to change array dimensions</a:t>
            </a:r>
            <a:endParaRPr lang="en-SG" sz="2600" dirty="0">
              <a:solidFill>
                <a:srgbClr val="66003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transpose()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3274137"/>
            <a:ext cx="8192141" cy="292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x = </a:t>
            </a:r>
            <a:r>
              <a:rPr lang="en-SG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np.array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(([10,20,30,40], [50,60,70,80], [90, 85, 75, 45]))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print(x.transpose())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print(np.transpose(x))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print(x.T)</a:t>
            </a:r>
          </a:p>
        </p:txBody>
      </p:sp>
      <p:sp>
        <p:nvSpPr>
          <p:cNvPr id="3" name="Rectangle 2"/>
          <p:cNvSpPr/>
          <p:nvPr/>
        </p:nvSpPr>
        <p:spPr>
          <a:xfrm>
            <a:off x="232012" y="1181256"/>
            <a:ext cx="1151391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transpose of an array can be obtained by using transpose()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transpose() is both a library level function and an instance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It can be called as </a:t>
            </a:r>
            <a:r>
              <a:rPr lang="en-SG" sz="2600" b="1">
                <a:solidFill>
                  <a:srgbClr val="C00000"/>
                </a:solidFill>
              </a:rPr>
              <a:t>numpy.transpose(ndarray) </a:t>
            </a:r>
            <a:r>
              <a:rPr lang="en-SG" sz="2600">
                <a:solidFill>
                  <a:srgbClr val="660033"/>
                </a:solidFill>
              </a:rPr>
              <a:t>or </a:t>
            </a:r>
            <a:r>
              <a:rPr lang="en-SG" sz="2600" b="1">
                <a:solidFill>
                  <a:srgbClr val="C00000"/>
                </a:solidFill>
              </a:rPr>
              <a:t>numpy.ndarray.transpose()</a:t>
            </a:r>
            <a:r>
              <a:rPr lang="en-SG" sz="2600">
                <a:solidFill>
                  <a:srgbClr val="660033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ndarray has an attribute named ‘T’, which returns the transpose of the array.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9352E-D256-4D50-ADE0-F7438A7F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8" y="2896833"/>
            <a:ext cx="2803710" cy="3299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0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resize()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58" y="2538104"/>
            <a:ext cx="6366530" cy="3045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a=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np.array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([[0,1],[2,3]]) #2x2</a:t>
            </a:r>
          </a:p>
          <a:p>
            <a:pPr marL="0" indent="0">
              <a:spcBef>
                <a:spcPts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a = 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np.resize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(a,(4,1))</a:t>
            </a:r>
          </a:p>
          <a:p>
            <a:pPr marL="0" indent="0">
              <a:spcBef>
                <a:spcPts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a = 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np.resize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(a,(2,3</a:t>
            </a:r>
            <a:r>
              <a:rPr lang="en-SG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)) # not allow in reshape</a:t>
            </a: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33679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</a:t>
            </a:r>
            <a:r>
              <a:rPr lang="en-SG" sz="2600" b="1">
                <a:solidFill>
                  <a:srgbClr val="C00000"/>
                </a:solidFill>
              </a:rPr>
              <a:t>resize() </a:t>
            </a:r>
            <a:r>
              <a:rPr lang="en-SG" sz="2600">
                <a:solidFill>
                  <a:srgbClr val="660033"/>
                </a:solidFill>
              </a:rPr>
              <a:t>method works just like the reshape() function, but modifies the array it operates on: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DB9EA-F058-4087-8598-4AA42CDA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8" y="1798714"/>
            <a:ext cx="1706823" cy="40260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6590" y="6354247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2 Section 5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3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concatenate() - 1-d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0335" y="2976761"/>
            <a:ext cx="11097759" cy="3379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1-D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x = 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np.arange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(5)</a:t>
            </a: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y = np.arange(6,10)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z = np.arange(11,15)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print(x);print(y); print(z)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s-ES" sz="23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E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np.concatenate</a:t>
            </a:r>
            <a:r>
              <a:rPr lang="es-ES" sz="2300" dirty="0">
                <a:latin typeface="Segoe UI" panose="020B0502040204020203" pitchFamily="34" charset="0"/>
                <a:cs typeface="Segoe UI" panose="020B0502040204020203" pitchFamily="34" charset="0"/>
              </a:rPr>
              <a:t>((</a:t>
            </a:r>
            <a:r>
              <a:rPr lang="es-E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x,y,z</a:t>
            </a:r>
            <a:r>
              <a:rPr lang="es-ES" sz="2300" dirty="0">
                <a:latin typeface="Segoe UI" panose="020B0502040204020203" pitchFamily="34" charset="0"/>
                <a:cs typeface="Segoe UI" panose="020B0502040204020203" pitchFamily="34" charset="0"/>
              </a:rPr>
              <a:t>)))</a:t>
            </a: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639" y="1210842"/>
            <a:ext cx="1151391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 smtClean="0">
                <a:solidFill>
                  <a:srgbClr val="660033"/>
                </a:solidFill>
              </a:rPr>
              <a:t>Two or more arrays can be concatenated using concatenate() function along an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 smtClean="0">
                <a:solidFill>
                  <a:srgbClr val="660033"/>
                </a:solidFill>
              </a:rPr>
              <a:t>The </a:t>
            </a:r>
            <a:r>
              <a:rPr lang="en-SG" sz="2600" dirty="0">
                <a:solidFill>
                  <a:srgbClr val="660033"/>
                </a:solidFill>
              </a:rPr>
              <a:t>arrays must have the same shape, except in the dimension corresponding to axis (the first, by default</a:t>
            </a:r>
            <a:r>
              <a:rPr lang="en-SG" sz="2600" dirty="0" smtClean="0">
                <a:solidFill>
                  <a:srgbClr val="660033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5320"/>
          <a:stretch/>
        </p:blipFill>
        <p:spPr>
          <a:xfrm>
            <a:off x="4264763" y="3501448"/>
            <a:ext cx="7596313" cy="16365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E2CDAF-3CE4-4086-9EAA-397B78155D95}"/>
              </a:ext>
            </a:extLst>
          </p:cNvPr>
          <p:cNvSpPr/>
          <p:nvPr/>
        </p:nvSpPr>
        <p:spPr>
          <a:xfrm>
            <a:off x="6826608" y="2848883"/>
            <a:ext cx="5194179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SG" sz="2400" b="1"/>
              <a:t>numpy.concatenate((a1, a2, ...), axis=0)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4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18470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concatenate() </a:t>
            </a:r>
            <a:br>
              <a:rPr lang="en-SG"/>
            </a:br>
            <a:r>
              <a:rPr lang="en-SG"/>
              <a:t>2-d arrays on axis=0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2639" y="2345436"/>
            <a:ext cx="11791665" cy="3768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Reshaped to 2-D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(1,5).reshape(2,2)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np.arange(6,12).reshape(3,2)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= np.arange(8,16).reshape(4,2)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417988-A765-4432-BA99-74F39DB0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867" y="2345436"/>
            <a:ext cx="1371930" cy="1067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1C6C6-4569-479D-99A4-8FBFE2E07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634" y="3657897"/>
            <a:ext cx="1768396" cy="1722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B31C0-86E4-4F3F-BFFB-F42C3AD23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821" y="2660237"/>
            <a:ext cx="2081274" cy="2383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DA9C57-CB58-4B7F-98F2-9C7C6FC9F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352" y="1012657"/>
            <a:ext cx="2110906" cy="5222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16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1602940"/>
          </a:xfrm>
        </p:spPr>
        <p:txBody>
          <a:bodyPr>
            <a:normAutofit/>
          </a:bodyPr>
          <a:lstStyle/>
          <a:p>
            <a:r>
              <a:rPr lang="en-SG"/>
              <a:t>concatenate() - </a:t>
            </a:r>
            <a:br>
              <a:rPr lang="en-SG"/>
            </a:br>
            <a:r>
              <a:rPr lang="en-SG"/>
              <a:t>2-d arrays on axis=1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2639" y="2345436"/>
            <a:ext cx="11791665" cy="3768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(1,5).reshape(2,2)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np.arange(6,12).reshape(2,3)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= np.arange(8,16).reshape(2,4)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),axis=1))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8D56A-8D80-4782-9281-A5DA5011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74" y="1178841"/>
            <a:ext cx="5155581" cy="47179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75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SG" dirty="0"/>
              <a:t>append()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2639" y="2694567"/>
            <a:ext cx="11097759" cy="3661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x = np.array([(1,2,3), (4,5,6)])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print(x);print()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x1 = np.append(x, np.array([(7,8,9)]),axis 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x2 = np.append(x, np.array([(7,8), (9,10)]),axis = 1)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print(x1);print()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print(x2);print()</a:t>
            </a:r>
          </a:p>
          <a:p>
            <a:pPr marL="0" indent="0">
              <a:spcBef>
                <a:spcPts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639" y="1210842"/>
            <a:ext cx="1151391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Append values to the end of an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values must be of the correct shape (the same shape as arr, excluding 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If axis is not specified, values can be any shape and will be flattened before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2CDAF-3CE4-4086-9EAA-397B78155D95}"/>
              </a:ext>
            </a:extLst>
          </p:cNvPr>
          <p:cNvSpPr/>
          <p:nvPr/>
        </p:nvSpPr>
        <p:spPr>
          <a:xfrm>
            <a:off x="6607369" y="2905195"/>
            <a:ext cx="5186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SG" sz="2400" b="1"/>
              <a:t>numpy.append(arr, values, axis=None)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527" y="3483747"/>
            <a:ext cx="3171825" cy="2733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60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Functions to split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461458"/>
              </p:ext>
            </p:extLst>
          </p:nvPr>
        </p:nvGraphicFramePr>
        <p:xfrm>
          <a:off x="795338" y="1436688"/>
          <a:ext cx="11050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This function </a:t>
                      </a:r>
                      <a:r>
                        <a:rPr lang="en-SG" dirty="0" smtClean="0"/>
                        <a:t>splits </a:t>
                      </a:r>
                      <a:r>
                        <a:rPr lang="en-SG" dirty="0"/>
                        <a:t>one-dimensional arrays as columns to create a two-dimensional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8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hsplit()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This function </a:t>
                      </a:r>
                      <a:r>
                        <a:rPr lang="en-SG" dirty="0" smtClean="0"/>
                        <a:t>splits </a:t>
                      </a:r>
                      <a:r>
                        <a:rPr lang="en-SG" dirty="0"/>
                        <a:t>arrays </a:t>
                      </a:r>
                      <a:r>
                        <a:rPr lang="en-SG" dirty="0" smtClean="0"/>
                        <a:t>horizontally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vsplit()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This function </a:t>
                      </a:r>
                      <a:r>
                        <a:rPr lang="en-SG" dirty="0" smtClean="0"/>
                        <a:t>splits </a:t>
                      </a:r>
                      <a:r>
                        <a:rPr lang="en-SG" dirty="0"/>
                        <a:t>arrays </a:t>
                      </a:r>
                      <a:r>
                        <a:rPr lang="en-SG" dirty="0" smtClean="0"/>
                        <a:t>vertically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928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>
            <a:spLocks/>
          </p:cNvSpPr>
          <p:nvPr/>
        </p:nvSpPr>
        <p:spPr>
          <a:xfrm>
            <a:off x="5532499" y="1629695"/>
            <a:ext cx="6105050" cy="276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x = np.arange(9.0)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y = np.split(x, 3)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276295" y="1210843"/>
            <a:ext cx="68054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Split an array into multiple sub-arrays.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431E4-CE74-40B0-89C3-3605A4A1833E}"/>
              </a:ext>
            </a:extLst>
          </p:cNvPr>
          <p:cNvSpPr txBox="1"/>
          <p:nvPr/>
        </p:nvSpPr>
        <p:spPr>
          <a:xfrm>
            <a:off x="2373550" y="543821"/>
            <a:ext cx="74708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b="1">
                <a:solidFill>
                  <a:srgbClr val="C00000"/>
                </a:solidFill>
              </a:rPr>
              <a:t>numpy.split</a:t>
            </a:r>
            <a:r>
              <a:rPr lang="en-SG" sz="2400" b="1"/>
              <a:t>(array, indices_or_sections, axis=0)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C1B38-A134-47AD-9B81-36A6CAC95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729" y="4759745"/>
            <a:ext cx="8155546" cy="628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197CB-57DC-45DD-AFCF-B1226E34C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79" y="5681432"/>
            <a:ext cx="11895896" cy="4899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16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Numpy?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 err="1">
                <a:solidFill>
                  <a:srgbClr val="C00000"/>
                </a:solidFill>
              </a:rPr>
              <a:t>NumPy</a:t>
            </a:r>
            <a:r>
              <a:rPr lang="en-SG" b="1" dirty="0">
                <a:solidFill>
                  <a:srgbClr val="C00000"/>
                </a:solidFill>
              </a:rPr>
              <a:t> </a:t>
            </a:r>
            <a:r>
              <a:rPr lang="en-SG" dirty="0"/>
              <a:t>(short for </a:t>
            </a:r>
            <a:r>
              <a:rPr lang="en-SG" dirty="0">
                <a:solidFill>
                  <a:srgbClr val="FF0000"/>
                </a:solidFill>
              </a:rPr>
              <a:t>numerical Python</a:t>
            </a:r>
            <a:r>
              <a:rPr lang="en-SG" dirty="0"/>
              <a:t>) is an open source Python library for scientific computing.</a:t>
            </a:r>
          </a:p>
          <a:p>
            <a:r>
              <a:rPr lang="en-SG" dirty="0"/>
              <a:t>It lets you work with </a:t>
            </a:r>
            <a:r>
              <a:rPr lang="en-SG" b="1" dirty="0"/>
              <a:t>arrays</a:t>
            </a:r>
            <a:r>
              <a:rPr lang="en-SG" dirty="0"/>
              <a:t> and matrices in a natural way</a:t>
            </a:r>
          </a:p>
          <a:p>
            <a:r>
              <a:rPr lang="en-SG" dirty="0"/>
              <a:t>Contains a long list of useful mathematical functions, including some functions for linear algebra, Fourier transformation, and random number generation routines.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>
            <a:spLocks/>
          </p:cNvSpPr>
          <p:nvPr/>
        </p:nvSpPr>
        <p:spPr>
          <a:xfrm>
            <a:off x="276295" y="3482502"/>
            <a:ext cx="5109584" cy="276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x = np.arange(16.0).reshape(4,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y = np.hsplit(x, 2)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509759" y="1210843"/>
            <a:ext cx="657197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Split an array into multiple sub-arrays horizontally (column-wise)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Equivalent to split with axis=1, the array is always split along the second axis regardless of the array dimension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3A50A-F867-4D3D-8097-C2B4CCC09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728" y="909522"/>
            <a:ext cx="3282908" cy="1535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E23DA9-AF20-4127-9FB5-DF1F99D84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306" y="3303724"/>
            <a:ext cx="6149103" cy="2707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27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vsplit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>
            <a:spLocks/>
          </p:cNvSpPr>
          <p:nvPr/>
        </p:nvSpPr>
        <p:spPr>
          <a:xfrm>
            <a:off x="276295" y="3482502"/>
            <a:ext cx="5109584" cy="276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x = np.arange(16.0).reshape(4,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y = np.vsplit(x, 2)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509759" y="1210843"/>
            <a:ext cx="657197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Split an array into multiple sub-arrays vertically (row-wise)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equivalent to split with axis=0 (default), the array is always split along the first axis regardless of the array 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FD5F2-D8C0-4DED-8222-02CD621E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377" y="4832060"/>
            <a:ext cx="9154178" cy="1269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6B745-2799-4CBB-AB87-AB82EA13D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737" y="648231"/>
            <a:ext cx="4436124" cy="1874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6590" y="6354247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2 Section 6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1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Copying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42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0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numpy.copy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Copying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2639" y="1610034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2 arrays with different data types, shapes and sizes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np.array([10,2,8,4,6,1,5,9,3,7])</a:t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np.array([("Red","Blue","Yellow"),("Green","Cyan","Magenta")])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npc = np.copy(a)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npc.sort()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print(npc)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27" y="4413133"/>
            <a:ext cx="8561729" cy="13874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8843" y="6352143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2 Section 7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5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Sorting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44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0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Sorting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Sorting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2 arrays with different data types, shapes and sizes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np.array([10,2,8,4,6,1,5,9,3,7])</a:t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np.array([("Red","Blue","Yellow"),("Green","Cyan","Magenta")])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a.sort()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b.sort(axis=1</a:t>
            </a: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)#column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157" y="4226708"/>
            <a:ext cx="8464349" cy="2023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2794" y="6352143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2 Section 8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7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</p:spPr>
        <p:txBody>
          <a:bodyPr>
            <a:normAutofit fontScale="9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46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1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One-dimensional slicing and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703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np.arange(9) # a = [0,1,2,3,4,5,6,7,8]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element at index 2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print(a[2]) </a:t>
            </a:r>
            <a: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elements from index 0 to 7 with step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</a:t>
            </a: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[:7:2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 2 4 6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and reverse elements from index 0 to the end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print(a[::-1])   </a:t>
            </a:r>
            <a: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8 7 6 5 4 3 2 1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6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377371"/>
            <a:ext cx="11723426" cy="889726"/>
          </a:xfrm>
        </p:spPr>
        <p:txBody>
          <a:bodyPr>
            <a:normAutofit/>
          </a:bodyPr>
          <a:lstStyle/>
          <a:p>
            <a:r>
              <a:rPr lang="en-SG"/>
              <a:t>Multi-dimensional Slicing and indexing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8"/>
            <a:ext cx="11513917" cy="4809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array with 0 to 23 and reshape it into a 2x3x4 array</a:t>
            </a:r>
            <a:b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Think of it as an Excel workbook with 2 worksheets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worksheet has 3 rows,4 columns</a:t>
            </a: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np.arange(24).reshape(2,3,4)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20" y="2953235"/>
            <a:ext cx="3586361" cy="34031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377371"/>
            <a:ext cx="11723426" cy="889726"/>
          </a:xfrm>
        </p:spPr>
        <p:txBody>
          <a:bodyPr>
            <a:normAutofit/>
          </a:bodyPr>
          <a:lstStyle/>
          <a:p>
            <a:r>
              <a:rPr lang="en-SG"/>
              <a:t>Multi-dimensional Slicing and indexing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8"/>
            <a:ext cx="11513917" cy="4809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worksheet 2, Row 2, Col 4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print(b[1,1,3])  # 19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both worksheets, Row 1, Col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print(b[:,0,0])  # 0 12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first worksheet, all rows and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Method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Method 2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 :, :])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Method 3, Ellipsis replaces the multiple colons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 ...])</a:t>
            </a:r>
            <a:endParaRPr lang="pt-BR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58" y="1644468"/>
            <a:ext cx="2380420" cy="2258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31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Why use NumPy?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1267097"/>
            <a:ext cx="11378724" cy="508925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SG"/>
              <a:t>NumPy code is much </a:t>
            </a:r>
            <a:r>
              <a:rPr lang="en-SG" b="1">
                <a:solidFill>
                  <a:srgbClr val="FF0000"/>
                </a:solidFill>
              </a:rPr>
              <a:t>cleaner</a:t>
            </a:r>
            <a:r>
              <a:rPr lang="en-SG"/>
              <a:t> than regular Python code to accomplish the same tasks.  Fewer loops required as operations work directly on arrays and matrices</a:t>
            </a:r>
          </a:p>
          <a:p>
            <a:pPr>
              <a:lnSpc>
                <a:spcPct val="110000"/>
              </a:lnSpc>
            </a:pPr>
            <a:r>
              <a:rPr lang="en-SG"/>
              <a:t>Has many convenience and mathematical functions that make </a:t>
            </a:r>
            <a:r>
              <a:rPr lang="en-SG" b="1">
                <a:solidFill>
                  <a:srgbClr val="FF0000"/>
                </a:solidFill>
              </a:rPr>
              <a:t>coding much easier</a:t>
            </a:r>
          </a:p>
          <a:p>
            <a:pPr>
              <a:lnSpc>
                <a:spcPct val="110000"/>
              </a:lnSpc>
            </a:pPr>
            <a:r>
              <a:rPr lang="en-SG"/>
              <a:t>Underlying  algorithms designed with high performance in mind.  Large portions of NumPy are written in C. This makes </a:t>
            </a:r>
            <a:r>
              <a:rPr lang="en-SG" b="1">
                <a:solidFill>
                  <a:srgbClr val="FF0000"/>
                </a:solidFill>
              </a:rPr>
              <a:t>NumPy faster than pure Python </a:t>
            </a:r>
            <a:r>
              <a:rPr lang="en-SG"/>
              <a:t>code</a:t>
            </a:r>
          </a:p>
          <a:p>
            <a:pPr>
              <a:lnSpc>
                <a:spcPct val="110000"/>
              </a:lnSpc>
            </a:pPr>
            <a:r>
              <a:rPr lang="en-SG"/>
              <a:t>NumPy's arrays are stored more </a:t>
            </a:r>
            <a:r>
              <a:rPr lang="en-SG" b="1">
                <a:solidFill>
                  <a:srgbClr val="FF0000"/>
                </a:solidFill>
              </a:rPr>
              <a:t>efficiently</a:t>
            </a:r>
            <a:r>
              <a:rPr lang="en-SG"/>
              <a:t> than an equivalent data structure in base Python, such as a list of lists.  The bigger the array, the more it pays off to use NumPy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Multi-dimensional Slicing and indexing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8"/>
            <a:ext cx="11513917" cy="4809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first worksheet, second row, all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print(b[0,1])  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5 6 7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first worksheet, all rows, second 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print(b[0,:,1]) 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5 9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every 2 elements in first worksheet, 2nd row, all cols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print(b[0,1,::2])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6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all worksheets, all rows, 2nd col</a:t>
            </a: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print(b[...,1])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5 9 13 17 21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2nd row elements, regardless of worksheet and col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print(b[:,1,:])   </a:t>
            </a:r>
            <a:r>
              <a:rPr lang="en-SG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5 6 7 16 17 18 19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1</a:t>
            </a:r>
            <a:r>
              <a:rPr lang="en-SG" sz="18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worksheet, all rows, last column</a:t>
            </a:r>
            <a:endParaRPr lang="en-SG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print(b[0,:,-1])  </a:t>
            </a:r>
            <a:r>
              <a:rPr lang="en-SG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7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56" y="2287020"/>
            <a:ext cx="2380420" cy="2258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2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Multi-dimensional Slicing and indexing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8"/>
            <a:ext cx="11513917" cy="4809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first worksheet, all rows, last col, but in reverse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print(b[0,::-1, -1])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11 7 3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1</a:t>
            </a:r>
            <a:r>
              <a:rPr lang="en-SG" sz="18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worksheet, last col, every 2 rows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print(b[0,::2,-1])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11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all </a:t>
            </a:r>
            <a:r>
              <a:rPr lang="en-SG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worksheets in reverse, 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rows, all </a:t>
            </a:r>
            <a:r>
              <a:rPr lang="en-SG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print(b[::-1])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02" y="2111921"/>
            <a:ext cx="3494674" cy="3316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019" y="3552825"/>
            <a:ext cx="2524125" cy="2038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24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dirty="0"/>
              <a:t>Boolean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2645923"/>
            <a:ext cx="11513917" cy="355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np.arange(6).reshape(2,3)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a % 2 ==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a[b]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DF83A-06D5-4491-82F2-EB8B59363324}"/>
              </a:ext>
            </a:extLst>
          </p:cNvPr>
          <p:cNvSpPr/>
          <p:nvPr/>
        </p:nvSpPr>
        <p:spPr>
          <a:xfrm>
            <a:off x="509758" y="1267097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Boolean indexing lets you indicate if an element should be included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In the example below, we want to create an array with only the even numbers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Arithmetic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Arithmetic and Logical operations on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1" y="2198545"/>
            <a:ext cx="11791665" cy="4157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(([10,20,30], [40,50,60]))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np.array(([1,2,3], [4,5,6]))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(x-y)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(x*y)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1210843"/>
            <a:ext cx="117916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standard arithmetic operators such as: +, -, *, /, **, %  are applied on individual elements, so, the arrays have to be of the same size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C5B3-BD59-4222-BBEF-954A1771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468" y="2965311"/>
            <a:ext cx="3412048" cy="2228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2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Arithmetic and Logical operations on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383952"/>
            <a:ext cx="5604584" cy="315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x = np.array(([10,20,30], [40,50,60]))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np.array(([1,2,3], [</a:t>
            </a: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4,5,6]))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b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print(x&gt;y)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print(x&lt;y)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print(x==y)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1210843"/>
            <a:ext cx="82024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Similarly, logical operators &gt;, &lt; , == are applied on individual elements, so arrays have to be of same size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708F9A-91BD-4A01-976B-30CEA6A7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38" y="2845298"/>
            <a:ext cx="3412048" cy="22289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47930" y="635635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2 Section 10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4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963695"/>
              </p:ext>
            </p:extLst>
          </p:nvPr>
        </p:nvGraphicFramePr>
        <p:xfrm>
          <a:off x="795338" y="1436688"/>
          <a:ext cx="1105058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Sum of all the elements in the array or along an axis.  Zero-length arrays have sum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mean()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Arithmetic mean. Zero-length arrays have NaN  mean.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cumsum()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Return the cumulative sum of the elements along a given axis.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0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cumprod()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This function stacks one-dimensional arrays as columns to create a two-dimensional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std,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Returns the standard deviation, a measure of the spread of a distribution, of the array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Returns the variance of the array elements, a measure of the spread of a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min,max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Return the minimum, maximum along a given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4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argmin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argmax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Return indices of the minimum, maximum values along the given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185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98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sum()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0" y="3367580"/>
            <a:ext cx="11791665" cy="2577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np.arange(24).reshape(6,4)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b= [[[0,1,2,3],[4,5,6,7],[8..],[20,21,22,23]]]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print(b.sum())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276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55" y="188685"/>
            <a:ext cx="2380420" cy="2258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Sum of all the elements in the array or along an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Zero-length arrays have sum 0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8C41CB3-5A1C-4173-9FC5-4BA91E92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12" y="2607744"/>
            <a:ext cx="103986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ea typeface="Monaco"/>
              </a:rPr>
              <a:t>numpy.sum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axis=None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,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dtype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=None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out=None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,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keepdims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=&lt;class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numpy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._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globals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._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NoValue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)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5580"/>
                </a:solidFill>
                <a:effectLst/>
                <a:latin typeface="+mn-lt"/>
                <a:cs typeface="Open Sans" panose="020B0606030504020204" pitchFamily="34" charset="0"/>
                <a:hlinkClick r:id="rId4" tooltip="Permalink to this definition"/>
              </a:rPr>
              <a:t/>
            </a:r>
            <a:b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5580"/>
                </a:solidFill>
                <a:effectLst/>
                <a:latin typeface="+mn-lt"/>
                <a:cs typeface="Open Sans" panose="020B0606030504020204" pitchFamily="34" charset="0"/>
                <a:hlinkClick r:id="rId4" tooltip="Permalink to this definition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mean()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np.arange(24)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b= [0,1,2,3,4,... 23]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print(b.mean())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11.5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55" y="188685"/>
            <a:ext cx="2380420" cy="2258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Sum of all the elements in the array or along an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FF0000"/>
                </a:solidFill>
              </a:rPr>
              <a:t>Zero-length arrays have mean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9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median()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3" y="2704290"/>
            <a:ext cx="4709638" cy="2879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SG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r>
              <a:rPr lang="en-SG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= </a:t>
            </a:r>
            <a:r>
              <a:rPr lang="en-SG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np.array</a:t>
            </a:r>
            <a:r>
              <a:rPr lang="en-SG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([[10, 7, 4], [3, 2, 1]])</a:t>
            </a:r>
            <a:endParaRPr lang="pt-BR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median = </a:t>
            </a:r>
            <a:r>
              <a:rPr lang="en-SG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np.median</a:t>
            </a:r>
            <a:r>
              <a:rPr lang="en-SG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(a)</a:t>
            </a:r>
          </a:p>
          <a:p>
            <a:pPr marL="0" indent="0">
              <a:spcBef>
                <a:spcPts val="0"/>
              </a:spcBef>
              <a:buNone/>
            </a:pP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print(median)</a:t>
            </a:r>
            <a:endParaRPr lang="pt-BR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3" y="165483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Compute the median along the specified axis.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Returns the median of the array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788E4-03D0-4BD8-8DA0-3FE240E36E71}"/>
              </a:ext>
            </a:extLst>
          </p:cNvPr>
          <p:cNvSpPr txBox="1"/>
          <p:nvPr/>
        </p:nvSpPr>
        <p:spPr>
          <a:xfrm>
            <a:off x="440573" y="1182671"/>
            <a:ext cx="1133679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b="1">
                <a:solidFill>
                  <a:srgbClr val="C00000"/>
                </a:solidFill>
              </a:rPr>
              <a:t>numpy.median</a:t>
            </a:r>
            <a:r>
              <a:rPr lang="en-SG" sz="2400"/>
              <a:t>(a, axis=None, out=None, overwrite_input=False, keepdims=False)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34776-CB87-41FE-9946-709F4610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93" y="3433262"/>
            <a:ext cx="4827452" cy="1134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20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min(), max()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np.arange(24).reshape(8,3)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print(b.min())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print(b.min(axis=0))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print(b.min(axis=1))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max())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b.max(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axis=0))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b.max(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axis=1))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ndarray.min(axis=None, out=None, keepdims=False)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ndarray.max(axis=None, out=None, keepdims=False)</a:t>
            </a:r>
            <a:br>
              <a:rPr lang="en-SG" sz="2600">
                <a:solidFill>
                  <a:srgbClr val="660033"/>
                </a:solidFill>
              </a:rPr>
            </a:br>
            <a:endParaRPr lang="en-SG" sz="2600">
              <a:solidFill>
                <a:srgbClr val="66003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227" y="188685"/>
            <a:ext cx="1859164" cy="2788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69" y="3314035"/>
            <a:ext cx="4664988" cy="846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669" y="4426070"/>
            <a:ext cx="4581700" cy="10057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1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 simple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2872150"/>
            <a:ext cx="4936682" cy="3071454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pythonsum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 = list(range(n))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b = list(range(n))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c = []</a:t>
            </a:r>
            <a:b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a[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** 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b[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** 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c.append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378" y="1346487"/>
            <a:ext cx="11065698" cy="210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600" dirty="0">
                <a:solidFill>
                  <a:srgbClr val="660033"/>
                </a:solidFill>
              </a:rPr>
              <a:t>Imagine that we want to add two vectors called a </a:t>
            </a:r>
            <a:r>
              <a:rPr lang="en-SG" sz="2600">
                <a:solidFill>
                  <a:srgbClr val="660033"/>
                </a:solidFill>
              </a:rPr>
              <a:t>and b</a:t>
            </a:r>
          </a:p>
          <a:p>
            <a:r>
              <a:rPr lang="en-SG" sz="2600">
                <a:solidFill>
                  <a:srgbClr val="660033"/>
                </a:solidFill>
              </a:rPr>
              <a:t>a = [0,1,4,9,16...]    </a:t>
            </a:r>
            <a:r>
              <a:rPr lang="en-SG" sz="2600">
                <a:solidFill>
                  <a:srgbClr val="00B050"/>
                </a:solidFill>
              </a:rPr>
              <a:t># The vector a holds the squares of integers 0 to n</a:t>
            </a:r>
            <a:r>
              <a:rPr lang="en-SG" sz="2600">
                <a:solidFill>
                  <a:srgbClr val="660033"/>
                </a:solidFill>
              </a:rPr>
              <a:t> </a:t>
            </a:r>
          </a:p>
          <a:p>
            <a:r>
              <a:rPr lang="en-SG" sz="2600">
                <a:solidFill>
                  <a:srgbClr val="660033"/>
                </a:solidFill>
              </a:rPr>
              <a:t>b = [0,1,8,27,64...]   </a:t>
            </a:r>
            <a:r>
              <a:rPr lang="en-SG" sz="2600">
                <a:solidFill>
                  <a:srgbClr val="00B050"/>
                </a:solidFill>
              </a:rPr>
              <a:t># The vector b holds the cubes of integers 0 to 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23959" y="2949970"/>
            <a:ext cx="4936682" cy="3071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numpysum(n):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 = np.arange(n) ** 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b = np.arange(n) ** 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 = a + b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 </a:t>
            </a: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378" y="5963059"/>
            <a:ext cx="4936682" cy="3349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Using base Python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3959" y="5963059"/>
            <a:ext cx="4936682" cy="3349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Using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argmin(), argmax()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np.arange(24).reshape(8,3)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print(b.argmin())</a:t>
            </a: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print(b.argmin(axis=0))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print(b.argmin(axis=1))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print(b.argmax())</a:t>
            </a: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print(b.argmax(axis=0))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print(b.argmax(axis=1))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numpy.argmin(a, axis=None, out=None)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numpy.argmax(a,axis=None, out=None)</a:t>
            </a:r>
            <a:br>
              <a:rPr lang="en-SG" sz="2600">
                <a:solidFill>
                  <a:srgbClr val="660033"/>
                </a:solidFill>
              </a:rPr>
            </a:br>
            <a:endParaRPr lang="en-SG" sz="2600">
              <a:solidFill>
                <a:srgbClr val="66003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227" y="188685"/>
            <a:ext cx="1859164" cy="2788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478" y="3485755"/>
            <a:ext cx="2566692" cy="10043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478" y="4675958"/>
            <a:ext cx="2566692" cy="1112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1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cumsum()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 [4,5,6]])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np.cumsum(a)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 3 6 10 15 21]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np.arange(1,10).reshape(3,3)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np.cumsum(c,axis=0)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the cumulative sum of the elements along a given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numpy.cumsum(a, axis=None, dtype=None, out=None)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029" y="3609474"/>
            <a:ext cx="2291646" cy="2586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484" y="2263662"/>
            <a:ext cx="2923191" cy="1049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0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cumprod()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99784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 [4,5,6]])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np.cumprod(a)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#[1 2 6 24 120 720]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np.arange(1,10).reshape(3,3)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np.cumprod(c,axis=1)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the cumulative product of the elements along a given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numpy.cumprod(a, axis=None, dtype=None, out=None)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97" y="2322504"/>
            <a:ext cx="3629025" cy="1228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97" y="3817556"/>
            <a:ext cx="2209800" cy="2124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29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75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std()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 = np.array([[1,2,3], [4,5,6]])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np.std(a)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Compute the standard deviation along the specified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numpy.cumprod(a, axis=None, dtype=None, out=None)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2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var()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 [4,5,6]])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np.var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np.var(a, axis=0))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np.var(a, axis=1))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np.var(a, </a:t>
            </a: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axis=1,dtype=np.float32))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np.var(a, </a:t>
            </a: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axis=1,dtype=np.float64))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Compute the variance along the specified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numpy.var(a, axis=None, dtype=None, out=None, ddof=0)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9642" y="635635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2 Section 11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0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File Input and Output with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File Input and Output with Arrays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376441"/>
              </p:ext>
            </p:extLst>
          </p:nvPr>
        </p:nvGraphicFramePr>
        <p:xfrm>
          <a:off x="591534" y="2059503"/>
          <a:ext cx="11050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load()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Load a Numpy array from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save()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Save a Numpy array to a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savez()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Save several arrays into a single file in uncompressed .</a:t>
                      </a:r>
                      <a:r>
                        <a:rPr lang="en-SG" dirty="0" err="1"/>
                        <a:t>npz</a:t>
                      </a:r>
                      <a:r>
                        <a:rPr lang="en-SG" dirty="0"/>
                        <a:t>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274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1534" y="1372381"/>
            <a:ext cx="1105117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 is able to save and load data in both text and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527479"/>
              </p:ext>
            </p:extLst>
          </p:nvPr>
        </p:nvGraphicFramePr>
        <p:xfrm>
          <a:off x="591534" y="4207926"/>
          <a:ext cx="11050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51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8587637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loadtxt</a:t>
                      </a:r>
                      <a:r>
                        <a:rPr lang="en-SG" dirty="0"/>
                        <a:t>(filename)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Load data from a text file. Each row in the text file must have the same number of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genfromtxt(filename)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Load data from a text file, with missing values handled as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savetxt(filename)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Save an array to a text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704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958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60" y="411764"/>
            <a:ext cx="11051178" cy="889726"/>
          </a:xfrm>
        </p:spPr>
        <p:txBody>
          <a:bodyPr/>
          <a:lstStyle/>
          <a:p>
            <a:r>
              <a:rPr lang="en-SG" dirty="0"/>
              <a:t>Using </a:t>
            </a:r>
            <a:r>
              <a:rPr lang="en-SG" dirty="0" err="1"/>
              <a:t>genfromtxt</a:t>
            </a:r>
            <a:r>
              <a:rPr lang="en-SG" dirty="0"/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761" y="0"/>
            <a:ext cx="11051177" cy="37737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File Input and Output with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data = np.genfromtxt("data/coe-results.csv",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delimiter=',',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dirty="0" smtClean="0"/>
              <a:t>             names=True</a:t>
            </a:r>
            <a:r>
              <a:rPr lang="nl-NL" dirty="0"/>
              <a:t>, dtype=('U7</a:t>
            </a:r>
            <a:r>
              <a:rPr lang="nl-NL" dirty="0" smtClean="0"/>
              <a:t>', int, 'U10', int, int, int, int</a:t>
            </a:r>
            <a:r>
              <a:rPr lang="nl-NL" dirty="0" smtClean="0"/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nl-NL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print(data)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print(data.shape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74410" y="6352143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2 Section 12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04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254" y="1371601"/>
            <a:ext cx="9864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28 Days Later" panose="020B0603050302020204" pitchFamily="34" charset="0"/>
              </a:rPr>
              <a:t>The End</a:t>
            </a:r>
            <a:endParaRPr lang="en-SG" sz="8000" dirty="0">
              <a:solidFill>
                <a:schemeClr val="accent2">
                  <a:lumMod val="75000"/>
                </a:schemeClr>
              </a:solidFill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C0F-1832-4AC3-9810-48898A1C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12E9-D687-47AF-A350-323D95DD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Official documentation</a:t>
            </a:r>
          </a:p>
          <a:p>
            <a:pPr lvl="1"/>
            <a:r>
              <a:rPr lang="en-SG" sz="2800" dirty="0">
                <a:hlinkClick r:id="rId4"/>
              </a:rPr>
              <a:t>https://numpy.org/</a:t>
            </a:r>
            <a:endParaRPr lang="en-SG" sz="2800" dirty="0"/>
          </a:p>
          <a:p>
            <a:pPr marL="457200" lvl="1" indent="0">
              <a:buNone/>
            </a:pPr>
            <a:endParaRPr lang="en-SG" altLang="en-US" dirty="0" smtClean="0"/>
          </a:p>
          <a:p>
            <a:r>
              <a:rPr lang="en-US" altLang="en-US" dirty="0" err="1" smtClean="0"/>
              <a:t>NumPy</a:t>
            </a:r>
            <a:r>
              <a:rPr lang="en-US" altLang="en-US" dirty="0" smtClean="0"/>
              <a:t> Tutorial from W3Schools</a:t>
            </a:r>
            <a:endParaRPr lang="en-US" altLang="en-US" dirty="0"/>
          </a:p>
          <a:p>
            <a:pPr lvl="1"/>
            <a:r>
              <a:rPr lang="en-SG" sz="2800" dirty="0">
                <a:hlinkClick r:id="rId5"/>
              </a:rPr>
              <a:t>https://</a:t>
            </a:r>
            <a:r>
              <a:rPr lang="en-SG" sz="2800" dirty="0" smtClean="0">
                <a:hlinkClick r:id="rId5"/>
              </a:rPr>
              <a:t>www.w3schools.com/python/numpy_intro.asp</a:t>
            </a:r>
            <a:endParaRPr lang="en-SG" sz="2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06A3F-7E1B-47F6-A90E-5B65F4E0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BBDA-C435-4076-B87C-3E1B36633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2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9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95" y="1267097"/>
            <a:ext cx="6835551" cy="2313178"/>
          </a:xfrm>
        </p:spPr>
        <p:txBody>
          <a:bodyPr/>
          <a:lstStyle/>
          <a:p>
            <a:r>
              <a:rPr lang="en-SG"/>
              <a:t>NumPy provides an N-dimensional array type, the </a:t>
            </a:r>
            <a:r>
              <a:rPr lang="en-SG" b="1">
                <a:solidFill>
                  <a:srgbClr val="0033CC"/>
                </a:solidFill>
              </a:rPr>
              <a:t>ndarray</a:t>
            </a:r>
            <a:r>
              <a:rPr lang="en-SG"/>
              <a:t>, which describes a collection of “items” of the same type</a:t>
            </a:r>
          </a:p>
          <a:p>
            <a:r>
              <a:rPr lang="en-SG"/>
              <a:t>The "type" can be any arbitrary structure of bytes and specified using the data type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  <a:p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52F8F4-4A7B-46A4-909C-A67648214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60" y="822234"/>
            <a:ext cx="4714240" cy="43281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A96572-6BF5-4078-9F8A-F6B0AC6C1415}"/>
              </a:ext>
            </a:extLst>
          </p:cNvPr>
          <p:cNvSpPr txBox="1">
            <a:spLocks/>
          </p:cNvSpPr>
          <p:nvPr/>
        </p:nvSpPr>
        <p:spPr>
          <a:xfrm>
            <a:off x="598767" y="3580275"/>
            <a:ext cx="7075604" cy="277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2-d array (6x6)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([(0,1,2,3,4,5),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(10,11,12,13,14,15),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(50,51,52,53,54,55)])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print(a[:,2])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EC989-F70E-4623-B3CA-4787B88DF63E}"/>
              </a:ext>
            </a:extLst>
          </p:cNvPr>
          <p:cNvSpPr/>
          <p:nvPr/>
        </p:nvSpPr>
        <p:spPr>
          <a:xfrm>
            <a:off x="7992443" y="5258722"/>
            <a:ext cx="3555123" cy="94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[2,12,22,32,42,52]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0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l4MHr3ow"/>
  <p:tag name="ARTICULATE_PROJECT_OPEN" val="0"/>
  <p:tag name="ARTICULATE_SLIDE_COUNT" val="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49D0362988647B50E3D82F746472B" ma:contentTypeVersion="0" ma:contentTypeDescription="Create a new document." ma:contentTypeScope="" ma:versionID="391ce81ec256bf2782f82f304f02b5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748c3058a9a361dc442e375427015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908B5C-93B6-4BDB-BD34-34C2A4B0F2A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9C51EDC-11C8-4BBC-98ED-5EE47E2BC12C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07BB265-2D6D-4558-95B7-FFCA363C4CB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538A226-E51E-43E8-928F-8D4C59145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22912</TotalTime>
  <Words>4063</Words>
  <Application>Microsoft Office PowerPoint</Application>
  <PresentationFormat>宽屏</PresentationFormat>
  <Paragraphs>1020</Paragraphs>
  <Slides>67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28 Days Later</vt:lpstr>
      <vt:lpstr>Monaco</vt:lpstr>
      <vt:lpstr>Open Sans</vt:lpstr>
      <vt:lpstr>Arial</vt:lpstr>
      <vt:lpstr>Arial Black</vt:lpstr>
      <vt:lpstr>Arial Rounded MT Bold</vt:lpstr>
      <vt:lpstr>Calibri</vt:lpstr>
      <vt:lpstr>Courier New</vt:lpstr>
      <vt:lpstr>Segoe UI</vt:lpstr>
      <vt:lpstr>Office Theme</vt:lpstr>
      <vt:lpstr>PowerPoint 演示文稿</vt:lpstr>
      <vt:lpstr>Contents</vt:lpstr>
      <vt:lpstr>Intro to Numpy</vt:lpstr>
      <vt:lpstr>What is Numpy?</vt:lpstr>
      <vt:lpstr>Why use NumPy?</vt:lpstr>
      <vt:lpstr>A simple application</vt:lpstr>
      <vt:lpstr>Numpy Documentation</vt:lpstr>
      <vt:lpstr>Creating Numpy Arrays</vt:lpstr>
      <vt:lpstr>Numpy Array</vt:lpstr>
      <vt:lpstr>Structure of ndarray</vt:lpstr>
      <vt:lpstr>Using .array() method</vt:lpstr>
      <vt:lpstr>Using zeros() and ones()</vt:lpstr>
      <vt:lpstr>Using arange()</vt:lpstr>
      <vt:lpstr>Using arange()</vt:lpstr>
      <vt:lpstr>Using linspace()</vt:lpstr>
      <vt:lpstr>Using full() and eye()</vt:lpstr>
      <vt:lpstr>Using random() and randint()</vt:lpstr>
      <vt:lpstr>Using empty()</vt:lpstr>
      <vt:lpstr>Using reshape()</vt:lpstr>
      <vt:lpstr>Put different ndarrays into 1 single ndarray</vt:lpstr>
      <vt:lpstr>Numpy Data Types</vt:lpstr>
      <vt:lpstr>Numpy Data Types</vt:lpstr>
      <vt:lpstr>Numpy Data Types</vt:lpstr>
      <vt:lpstr>Numpy Data Types</vt:lpstr>
      <vt:lpstr>Inspecting your array</vt:lpstr>
      <vt:lpstr>shape</vt:lpstr>
      <vt:lpstr>len, ndim, size</vt:lpstr>
      <vt:lpstr>Functions to manipulate array shapes</vt:lpstr>
      <vt:lpstr>Change array shape -  flatten()</vt:lpstr>
      <vt:lpstr>Change array shape -  reshape()</vt:lpstr>
      <vt:lpstr>shape</vt:lpstr>
      <vt:lpstr>transpose()</vt:lpstr>
      <vt:lpstr>resize()</vt:lpstr>
      <vt:lpstr>concatenate() - 1-d arrays</vt:lpstr>
      <vt:lpstr>concatenate()  2-d arrays on axis=0</vt:lpstr>
      <vt:lpstr>concatenate() -  2-d arrays on axis=1</vt:lpstr>
      <vt:lpstr>append()</vt:lpstr>
      <vt:lpstr>Functions to split arrays</vt:lpstr>
      <vt:lpstr>split</vt:lpstr>
      <vt:lpstr>hsplit</vt:lpstr>
      <vt:lpstr>vsplit</vt:lpstr>
      <vt:lpstr>Copying arrays</vt:lpstr>
      <vt:lpstr>numpy.copy</vt:lpstr>
      <vt:lpstr>Sorting arrays</vt:lpstr>
      <vt:lpstr>Sorting arrays</vt:lpstr>
      <vt:lpstr>Subsetting, Slicing and Indexing</vt:lpstr>
      <vt:lpstr>One-dimensional slicing and indexing</vt:lpstr>
      <vt:lpstr>Multi-dimensional Slicing and indexing 1</vt:lpstr>
      <vt:lpstr>Multi-dimensional Slicing and indexing 1</vt:lpstr>
      <vt:lpstr>Multi-dimensional Slicing and indexing 2</vt:lpstr>
      <vt:lpstr>Multi-dimensional Slicing and indexing 3</vt:lpstr>
      <vt:lpstr>Boolean Indexing</vt:lpstr>
      <vt:lpstr>Arithmetic operators</vt:lpstr>
      <vt:lpstr>Logical operators</vt:lpstr>
      <vt:lpstr>Mathematical and Statistical Methods</vt:lpstr>
      <vt:lpstr>sum()</vt:lpstr>
      <vt:lpstr>mean()</vt:lpstr>
      <vt:lpstr>median()</vt:lpstr>
      <vt:lpstr>min(), max()</vt:lpstr>
      <vt:lpstr>argmin(), argmax()</vt:lpstr>
      <vt:lpstr>cumsum()</vt:lpstr>
      <vt:lpstr>cumprod()</vt:lpstr>
      <vt:lpstr>std()</vt:lpstr>
      <vt:lpstr>var()</vt:lpstr>
      <vt:lpstr>File Input and Output with Arrays</vt:lpstr>
      <vt:lpstr>Using genfromtxt()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Qiu Zixuan</cp:lastModifiedBy>
  <cp:revision>1432</cp:revision>
  <cp:lastPrinted>2016-10-06T08:00:59Z</cp:lastPrinted>
  <dcterms:created xsi:type="dcterms:W3CDTF">2015-09-12T14:47:32Z</dcterms:created>
  <dcterms:modified xsi:type="dcterms:W3CDTF">2021-03-26T03:44:54Z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ArticulateGUID">
    <vt:lpwstr>F3170EE1-4702-4F55-802D-3EC8F9A3AF30</vt:lpwstr>
  </property>
  <property fmtid="{D5CDD505-2E9C-101B-9397-08002B2CF9AE}" pid="4" name="ArticulatePath">
    <vt:lpwstr>IT8701 PDS Topic 02 - Data Exploration Using the Numpy Package v011</vt:lpwstr>
  </property>
  <property fmtid="{D5CDD505-2E9C-101B-9397-08002B2CF9AE}" pid="5" name="ContentTypeId">
    <vt:lpwstr>0x0101002A349D0362988647B50E3D82F746472B</vt:lpwstr>
  </property>
  <property fmtid="{D5CDD505-2E9C-101B-9397-08002B2CF9AE}" pid="6" name="IsMyDocuments">
    <vt:bool>true</vt:bool>
  </property>
</Properties>
</file>