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notesSlides/notesSlide3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8.xml" ContentType="application/vnd.openxmlformats-officedocument.presentationml.notesSlide+xml"/>
  <Override PartName="/ppt/tags/tag45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418" r:id="rId3"/>
    <p:sldId id="419" r:id="rId4"/>
    <p:sldId id="489" r:id="rId5"/>
    <p:sldId id="491" r:id="rId6"/>
    <p:sldId id="642" r:id="rId7"/>
    <p:sldId id="493" r:id="rId8"/>
    <p:sldId id="505" r:id="rId9"/>
    <p:sldId id="507" r:id="rId10"/>
    <p:sldId id="581" r:id="rId11"/>
    <p:sldId id="582" r:id="rId12"/>
    <p:sldId id="584" r:id="rId13"/>
    <p:sldId id="631" r:id="rId14"/>
    <p:sldId id="614" r:id="rId15"/>
    <p:sldId id="615" r:id="rId16"/>
    <p:sldId id="665" r:id="rId17"/>
    <p:sldId id="651" r:id="rId18"/>
    <p:sldId id="619" r:id="rId19"/>
    <p:sldId id="652" r:id="rId20"/>
    <p:sldId id="475" r:id="rId21"/>
    <p:sldId id="585" r:id="rId22"/>
    <p:sldId id="645" r:id="rId23"/>
    <p:sldId id="661" r:id="rId24"/>
    <p:sldId id="654" r:id="rId25"/>
    <p:sldId id="604" r:id="rId26"/>
    <p:sldId id="655" r:id="rId27"/>
    <p:sldId id="592" r:id="rId28"/>
    <p:sldId id="593" r:id="rId29"/>
    <p:sldId id="594" r:id="rId30"/>
    <p:sldId id="597" r:id="rId31"/>
    <p:sldId id="608" r:id="rId32"/>
    <p:sldId id="474" r:id="rId33"/>
    <p:sldId id="589" r:id="rId34"/>
    <p:sldId id="667" r:id="rId35"/>
    <p:sldId id="609" r:id="rId36"/>
    <p:sldId id="610" r:id="rId37"/>
    <p:sldId id="632" r:id="rId38"/>
    <p:sldId id="633" r:id="rId39"/>
    <p:sldId id="598" r:id="rId40"/>
    <p:sldId id="611" r:id="rId41"/>
    <p:sldId id="671" r:id="rId42"/>
    <p:sldId id="601" r:id="rId43"/>
    <p:sldId id="612" r:id="rId44"/>
    <p:sldId id="629" r:id="rId45"/>
    <p:sldId id="630" r:id="rId46"/>
    <p:sldId id="672" r:id="rId47"/>
    <p:sldId id="622" r:id="rId48"/>
    <p:sldId id="623" r:id="rId49"/>
    <p:sldId id="668" r:id="rId50"/>
    <p:sldId id="669" r:id="rId51"/>
    <p:sldId id="625" r:id="rId52"/>
    <p:sldId id="670" r:id="rId53"/>
    <p:sldId id="345" r:id="rId54"/>
    <p:sldId id="666" r:id="rId55"/>
  </p:sldIdLst>
  <p:sldSz cx="12192000" cy="6858000"/>
  <p:notesSz cx="7010400" cy="92964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3A0B8C-3436-4BB1-9F37-0869ED7011E1}">
          <p14:sldIdLst>
            <p14:sldId id="418"/>
          </p14:sldIdLst>
        </p14:section>
        <p14:section name="Contents" id="{0E9F5D45-7072-488A-A7C3-95AB20D3B478}">
          <p14:sldIdLst>
            <p14:sldId id="419"/>
          </p14:sldIdLst>
        </p14:section>
        <p14:section name="Intro to Matplotlib" id="{4EA12F1C-BA66-4BC3-A334-557A7B1AA026}">
          <p14:sldIdLst>
            <p14:sldId id="489"/>
            <p14:sldId id="491"/>
            <p14:sldId id="642"/>
            <p14:sldId id="493"/>
          </p14:sldIdLst>
        </p14:section>
        <p14:section name="A first taste of Matplotlib" id="{78A52C3C-3CF7-4B04-9F5C-F8C2CF043056}">
          <p14:sldIdLst>
            <p14:sldId id="505"/>
            <p14:sldId id="507"/>
            <p14:sldId id="581"/>
            <p14:sldId id="582"/>
            <p14:sldId id="584"/>
            <p14:sldId id="631"/>
            <p14:sldId id="614"/>
            <p14:sldId id="615"/>
            <p14:sldId id="665"/>
          </p14:sldIdLst>
        </p14:section>
        <p14:section name="Adding Legends" id="{E841A376-698C-4023-B65F-EF75E6EC8A07}">
          <p14:sldIdLst>
            <p14:sldId id="651"/>
          </p14:sldIdLst>
        </p14:section>
        <p14:section name="Set Axis Limits" id="{80E3C823-5F1F-41DE-8DF3-A09DFB598421}">
          <p14:sldIdLst>
            <p14:sldId id="619"/>
          </p14:sldIdLst>
        </p14:section>
        <p14:section name="Add xticks labels" id="{77A2F4BC-8918-4849-AEAD-42AD6CEA0E74}">
          <p14:sldIdLst>
            <p14:sldId id="652"/>
          </p14:sldIdLst>
        </p14:section>
        <p14:section name="Controlling Line Properties" id="{B60288A0-5226-4F77-8FD8-F028389A62F3}">
          <p14:sldIdLst>
            <p14:sldId id="475"/>
            <p14:sldId id="585"/>
          </p14:sldIdLst>
        </p14:section>
        <p14:section name="Subplots method" id="{121937C5-95CB-4F96-8B17-4C00B174E253}">
          <p14:sldIdLst>
            <p14:sldId id="645"/>
            <p14:sldId id="661"/>
          </p14:sldIdLst>
        </p14:section>
        <p14:section name="Working with multiple plots and figures" id="{3B999D8D-DA89-4F48-B1B1-5D37C16C6605}">
          <p14:sldIdLst>
            <p14:sldId id="654"/>
            <p14:sldId id="604"/>
            <p14:sldId id="655"/>
          </p14:sldIdLst>
        </p14:section>
        <p14:section name="Working with Text" id="{0E1DCFD5-5384-4817-9E9D-AF7802FFED7E}">
          <p14:sldIdLst>
            <p14:sldId id="592"/>
            <p14:sldId id="593"/>
            <p14:sldId id="594"/>
            <p14:sldId id="597"/>
            <p14:sldId id="608"/>
          </p14:sldIdLst>
        </p14:section>
        <p14:section name="Bar charts" id="{9A016256-83CA-4F2D-BCA2-41C27EAEABD0}">
          <p14:sldIdLst>
            <p14:sldId id="474"/>
            <p14:sldId id="589"/>
            <p14:sldId id="667"/>
          </p14:sldIdLst>
        </p14:section>
        <p14:section name="Pie charts" id="{903B9749-C4B1-4113-BF83-8968F7344A6E}">
          <p14:sldIdLst>
            <p14:sldId id="609"/>
            <p14:sldId id="610"/>
            <p14:sldId id="632"/>
            <p14:sldId id="633"/>
          </p14:sldIdLst>
        </p14:section>
        <p14:section name="Histograms" id="{A836D0E4-4BA6-4399-8A8B-48D4C751D66B}">
          <p14:sldIdLst>
            <p14:sldId id="598"/>
            <p14:sldId id="611"/>
            <p14:sldId id="671"/>
          </p14:sldIdLst>
        </p14:section>
        <p14:section name="Scatterplots" id="{BC32F20C-6E76-4AA7-83DD-08A720B811D2}">
          <p14:sldIdLst>
            <p14:sldId id="601"/>
            <p14:sldId id="612"/>
            <p14:sldId id="629"/>
            <p14:sldId id="630"/>
            <p14:sldId id="672"/>
          </p14:sldIdLst>
        </p14:section>
        <p14:section name="Box Plots" id="{AE62DE85-1C0E-42E9-8954-E4E7AC5B52C3}">
          <p14:sldIdLst>
            <p14:sldId id="622"/>
            <p14:sldId id="623"/>
            <p14:sldId id="668"/>
            <p14:sldId id="669"/>
            <p14:sldId id="625"/>
            <p14:sldId id="670"/>
          </p14:sldIdLst>
        </p14:section>
        <p14:section name="The End" id="{D24DF217-6A8B-471B-8D98-41E8162D8E3B}">
          <p14:sldIdLst>
            <p14:sldId id="345"/>
            <p14:sldId id="6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0033"/>
    <a:srgbClr val="660066"/>
    <a:srgbClr val="ECD3EF"/>
    <a:srgbClr val="D3C3D0"/>
    <a:srgbClr val="D066C3"/>
    <a:srgbClr val="DFB7D7"/>
    <a:srgbClr val="E5A9D8"/>
    <a:srgbClr val="BF71B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3979" autoAdjust="0"/>
  </p:normalViewPr>
  <p:slideViewPr>
    <p:cSldViewPr snapToGrid="0">
      <p:cViewPr varScale="1">
        <p:scale>
          <a:sx n="92" d="100"/>
          <a:sy n="92" d="100"/>
        </p:scale>
        <p:origin x="34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484DD-AD11-4ADD-BE64-1B829C3FF21A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8A6C2-1E75-47A4-91C9-94AB17D30C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95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6C39F-A3CE-479A-A37A-CD9D05C4E9BD}" type="datetimeFigureOut">
              <a:rPr lang="en-SG" smtClean="0"/>
              <a:t>26/3/2021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D167-BB95-4C3F-9EB6-8F33330CC1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224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41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239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28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Note: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ticks are small marks on both the axes of a figure.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056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44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35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24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https://stackoverflow.com/questions/34162443/why-do-many-examples-use-fig-ax-plt-subplots-in-matplotlib-pyplot-python</a:t>
            </a:r>
          </a:p>
          <a:p>
            <a:r>
              <a:rPr lang="en-SG"/>
              <a:t>http://matplotlib.org/api/pyplot_api.html#matplotlib.pyplot.subplots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169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381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20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78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49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172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55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599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063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876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922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96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https://matplotlib.org/api/pyplot_api.html?highlight=hist#matplotlib.pyplot.hist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6555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33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Explain the bins</a:t>
            </a:r>
            <a:r>
              <a:rPr lang="en-SG" baseline="0" dirty="0"/>
              <a:t> concept?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9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https://matplotlib.org/users/intro.html</a:t>
            </a:r>
          </a:p>
          <a:p>
            <a:r>
              <a:rPr lang="en-SG"/>
              <a:t>https://matplotlib.org/examples/pylab_examples/subplots_demo.html</a:t>
            </a:r>
          </a:p>
          <a:p>
            <a:r>
              <a:rPr lang="en-SG"/>
              <a:t>http://www.python-course.eu/matplotlib_multiple_figures.php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786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https://matplotlib.org/api/pyplot_api.html?highlight=scatter#matplotlib.pyplot.scatter</a:t>
            </a:r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504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273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0946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7126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https://matplotlib.org/api/pyplot_api.html?highlight=scatter#matplotlib.pyplot.scatter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5914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1995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1257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645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285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13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722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671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7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https://matplotlib.org/api/markers_api.html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43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https://matplotlib.org/api/markers_api.html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41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D167-BB95-4C3F-9EB6-8F33330CC193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44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1500-FD8E-4419-9551-AB13319FABC3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83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987C-80CD-40B5-907E-20202AE19D31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306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4D38-249E-46B1-8577-E2E42DD77548}" type="datetime1">
              <a:rPr lang="en-SG" smtClean="0"/>
              <a:t>26/3/2021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61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2450-3BBB-48BD-9844-72BC42A22141}" type="datetime1">
              <a:rPr lang="en-SG" smtClean="0"/>
              <a:t>26/3/2021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74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CD2B-7A4C-479A-A409-F3E5FD5B340C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42F1-C7C3-4B15-9692-AEEF9651DC11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6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3073-A97F-4C6A-81E3-EBCC319BBB78}" type="datetime1">
              <a:rPr lang="en-SG" smtClean="0"/>
              <a:t>26/3/2021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23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5309-F843-4BC4-AC1E-15A2A956E750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42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6B42-7958-4B9D-B285-5E006611985A}" type="datetime1">
              <a:rPr lang="en-SG" smtClean="0"/>
              <a:t>26/3/2021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5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88179-7F96-417B-B839-7A819E46BC98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84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B1276-C811-48BB-B8B7-C5F7CD210F4D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335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66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1403123"/>
            <a:ext cx="9144000" cy="534533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900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CBC5-0456-4322-AE58-107F725F1A9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2081333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1245894"/>
            <a:ext cx="9144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798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GB" noProof="0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BE3835-52DC-4664-8D1B-99A724A8DF38}" type="datetime1">
              <a:rPr lang="en-SG" altLang="en-US" smtClean="0"/>
              <a:t>26/3/2021</a:t>
            </a:fld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51BD7-7839-474C-AC0A-8A862BFD5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62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2600"/>
            </a:lvl1pPr>
            <a:lvl2pPr>
              <a:lnSpc>
                <a:spcPct val="100000"/>
              </a:lnSpc>
              <a:spcBef>
                <a:spcPts val="1000"/>
              </a:spcBef>
              <a:defRPr sz="2400"/>
            </a:lvl2pPr>
            <a:lvl3pPr>
              <a:lnSpc>
                <a:spcPct val="100000"/>
              </a:lnSpc>
              <a:spcBef>
                <a:spcPts val="1000"/>
              </a:spcBef>
              <a:defRPr sz="20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3B43-7C06-46A5-AF17-3585229B9DEA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3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BF3-50B7-4E53-8CD6-38416B26B61C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48114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8641" y="1436914"/>
            <a:ext cx="11051178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>
                <a:solidFill>
                  <a:srgbClr val="660066"/>
                </a:solidFill>
              </a:defRPr>
            </a:lvl1pPr>
            <a:lvl2pPr>
              <a:defRPr lang="en-US" dirty="0" smtClean="0">
                <a:solidFill>
                  <a:srgbClr val="660066"/>
                </a:solidFill>
              </a:defRPr>
            </a:lvl2pPr>
            <a:lvl3pPr>
              <a:defRPr lang="en-US" dirty="0" smtClean="0">
                <a:solidFill>
                  <a:srgbClr val="660066"/>
                </a:solidFill>
              </a:defRPr>
            </a:lvl3pPr>
            <a:lvl4pPr>
              <a:defRPr lang="en-US" dirty="0" smtClean="0">
                <a:solidFill>
                  <a:srgbClr val="660066"/>
                </a:solidFill>
              </a:defRPr>
            </a:lvl4pPr>
            <a:lvl5pPr>
              <a:defRPr lang="en-SG" dirty="0">
                <a:solidFill>
                  <a:srgbClr val="660066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0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78" y="377371"/>
            <a:ext cx="11051178" cy="88972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47400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6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SG" dirty="0"/>
            </a:lvl5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898" y="6356350"/>
            <a:ext cx="2536372" cy="365125"/>
          </a:xfrm>
        </p:spPr>
        <p:txBody>
          <a:bodyPr/>
          <a:lstStyle/>
          <a:p>
            <a:fld id="{E6930974-DD6F-46DA-BFD2-D25C291346CB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0035" y="6356350"/>
            <a:ext cx="5331823" cy="3651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71858" y="6356350"/>
            <a:ext cx="2989218" cy="365125"/>
          </a:xfrm>
        </p:spPr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52229" cy="377371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12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3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2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  <a:solidFill>
            <a:schemeClr val="bg1">
              <a:lumMod val="85000"/>
            </a:schemeClr>
          </a:solidFill>
          <a:ln>
            <a:noFill/>
            <a:prstDash val="solid"/>
          </a:ln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businesscard, stationary, text&#10;&#10;Description generated with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8" y="1802993"/>
            <a:ext cx="5892784" cy="40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487064"/>
          </a:xfrm>
          <a:prstGeom prst="rect">
            <a:avLst/>
          </a:prstGeom>
          <a:solidFill>
            <a:srgbClr val="D3C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53088"/>
            <a:ext cx="10515600" cy="74789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6600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9E2-582D-4600-A020-1FFC702440C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00980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60033"/>
                </a:solidFill>
                <a:latin typeface="Arial Rounded MT Bold" panose="020F07040305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91" y="182881"/>
            <a:ext cx="11574682" cy="108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1436914"/>
            <a:ext cx="11574682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0"/>
            <a:ext cx="2536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3C033-CCFA-480E-9544-5EF61E9BC212}" type="datetime1">
              <a:rPr lang="en-SG" smtClean="0"/>
              <a:t>26/3/2021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8777" y="6356350"/>
            <a:ext cx="5331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89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EEB-7ECB-40EF-BAB7-81B3930065D2}" type="slidenum">
              <a:rPr lang="en-SG" smtClean="0"/>
              <a:t>‹#›</a:t>
            </a:fld>
            <a:endParaRPr lang="en-SG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67097"/>
            <a:ext cx="12192000" cy="0"/>
          </a:xfrm>
          <a:prstGeom prst="lin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0" r:id="rId4"/>
    <p:sldLayoutId id="2147483662" r:id="rId5"/>
    <p:sldLayoutId id="2147483651" r:id="rId6"/>
    <p:sldLayoutId id="2147483708" r:id="rId7"/>
    <p:sldLayoutId id="2147483709" r:id="rId8"/>
    <p:sldLayoutId id="2147483710" r:id="rId9"/>
    <p:sldLayoutId id="2147483652" r:id="rId10"/>
    <p:sldLayoutId id="2147483653" r:id="rId11"/>
    <p:sldLayoutId id="2147483654" r:id="rId12"/>
    <p:sldLayoutId id="2147483655" r:id="rId13"/>
    <p:sldLayoutId id="2147483661" r:id="rId14"/>
    <p:sldLayoutId id="2147483663" r:id="rId15"/>
    <p:sldLayoutId id="2147483656" r:id="rId16"/>
    <p:sldLayoutId id="2147483657" r:id="rId17"/>
    <p:sldLayoutId id="2147483658" r:id="rId18"/>
    <p:sldLayoutId id="2147483659" r:id="rId19"/>
    <p:sldLayoutId id="2147483706" r:id="rId2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rgbClr val="990099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600" kern="1200">
          <a:solidFill>
            <a:srgbClr val="66003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003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6003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003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00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1" y="3096393"/>
            <a:ext cx="9825995" cy="1801432"/>
          </a:xfrm>
          <a:prstGeom prst="rect">
            <a:avLst/>
          </a:prstGeom>
        </p:spPr>
      </p:pic>
      <p:sp>
        <p:nvSpPr>
          <p:cNvPr id="8" name="Subtitle 3"/>
          <p:cNvSpPr txBox="1">
            <a:spLocks/>
          </p:cNvSpPr>
          <p:nvPr/>
        </p:nvSpPr>
        <p:spPr>
          <a:xfrm>
            <a:off x="1257821" y="1942600"/>
            <a:ext cx="8625237" cy="5588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None/>
              <a:defRPr sz="4000" b="1" kern="1200">
                <a:solidFill>
                  <a:srgbClr val="9900C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5400"/>
              <a:t/>
            </a:r>
            <a:br>
              <a:rPr lang="en-SG" sz="5400"/>
            </a:br>
            <a:endParaRPr lang="en-SG" sz="5400" dirty="0"/>
          </a:p>
        </p:txBody>
      </p:sp>
      <p:sp>
        <p:nvSpPr>
          <p:cNvPr id="5" name="Rectangle 4"/>
          <p:cNvSpPr/>
          <p:nvPr/>
        </p:nvSpPr>
        <p:spPr>
          <a:xfrm>
            <a:off x="571430" y="601168"/>
            <a:ext cx="2638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>
                <a:solidFill>
                  <a:srgbClr val="D066C3"/>
                </a:solidFill>
                <a:latin typeface="Arial Black" panose="020B0A04020102020204" pitchFamily="34" charset="0"/>
                <a:ea typeface="+mj-ea"/>
                <a:cs typeface="+mj-cs"/>
              </a:rPr>
              <a:t>Topic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30" y="1470519"/>
            <a:ext cx="99121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800" b="1">
                <a:solidFill>
                  <a:srgbClr val="990099"/>
                </a:solidFill>
                <a:latin typeface="Arial Black" panose="020B0A04020102020204" pitchFamily="34" charset="0"/>
                <a:ea typeface="+mj-ea"/>
                <a:cs typeface="+mj-cs"/>
              </a:rPr>
              <a:t>Data Visualization Using Matplotlib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92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Plot a line graph (specify color and pattern)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first taste of Matplotlib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5567259" cy="2458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plt.plot([1,2,3,4], 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[1,4,9,16], 'ro')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27703" y="3859153"/>
            <a:ext cx="52002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You can specify a third argument which is the format string that indicates the color and line type of the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The default format string is 'b-' which is a solid blue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To plot the above with red circles, you would use 'ro'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Refer to link below for more marker styles https://matplotlib.org/api/markers_api.html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D64DC-4479-42CA-BF50-B3698AC8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765" y="1723328"/>
            <a:ext cx="6264185" cy="4218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4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(with numpy arrays) 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first taste of Matplotlib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463892" y="1589318"/>
            <a:ext cx="5334942" cy="34665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numpy array with values </a:t>
            </a:r>
            <a:b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between 0 and 5 in steps of 0.2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= np.arange(0, 5, 0.2)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plt.plot(t, t,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'r-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t**2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'bs‘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plt.plot(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t, t**3, </a:t>
            </a: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'g^'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194711" y="5055906"/>
            <a:ext cx="5427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Though  the previous examples show how </a:t>
            </a:r>
            <a:r>
              <a:rPr lang="en-SG" dirty="0" err="1"/>
              <a:t>matplotlib</a:t>
            </a:r>
            <a:r>
              <a:rPr lang="en-SG" dirty="0"/>
              <a:t> is used with lists, generally, </a:t>
            </a:r>
            <a:r>
              <a:rPr lang="en-SG" dirty="0" err="1"/>
              <a:t>matplotlib</a:t>
            </a:r>
            <a:r>
              <a:rPr lang="en-SG" dirty="0"/>
              <a:t> is used with numpy arrays for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example above illustrates a plotting several lines with different format styles using numpy arrays.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65E7B-DC7A-4FD5-A293-58BF00CA3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833" y="2018296"/>
            <a:ext cx="6146049" cy="40222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7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Add titles and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first taste of Matplotlib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06782" y="2135814"/>
            <a:ext cx="6380460" cy="26608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plt.title('Grades vs Hours Studied')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plt.xlabel('Hours Studied')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plt.ylabel('Grades')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plt.plot([5,10,30,40], [50,60,70,90])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CE4771-8264-401C-9740-33134E907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" t="7304" r="7434"/>
          <a:stretch/>
        </p:blipFill>
        <p:spPr>
          <a:xfrm>
            <a:off x="6665622" y="1811364"/>
            <a:ext cx="5195454" cy="40007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F41E-A7FC-4AB0-86F8-5C86D0C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13</a:t>
            </a:fld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D0B059-B88A-4FC1-8325-0E2B1406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46369"/>
              </p:ext>
            </p:extLst>
          </p:nvPr>
        </p:nvGraphicFramePr>
        <p:xfrm>
          <a:off x="323574" y="286395"/>
          <a:ext cx="3652079" cy="600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2444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2819635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solid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'--'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dashed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'-.'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dash-dot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':'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dotted line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'.'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pixel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circle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'p'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pentagon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'*'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15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hexagon1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8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hexagon2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624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plus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61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824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282C5D-6424-4686-9BFE-ED6AE302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01847"/>
              </p:ext>
            </p:extLst>
          </p:nvPr>
        </p:nvGraphicFramePr>
        <p:xfrm>
          <a:off x="4193209" y="286395"/>
          <a:ext cx="3877366" cy="521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4199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3093167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28875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'v'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triangle_down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'^'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b="1" kern="1200" dirty="0" err="1"/>
                        <a:t>triangle_up</a:t>
                      </a:r>
                      <a:r>
                        <a:rPr lang="en-SG" sz="2000" b="1" kern="1200" dirty="0"/>
                        <a:t> marker</a:t>
                      </a:r>
                      <a:endParaRPr lang="en-SG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'&lt;'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triangle_left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'&gt;'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triangle_right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'1'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tri_down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'2'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tri_up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/>
                        <a:t>'3'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tri_left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'4'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tri_right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2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'D'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diamond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'd'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thin_diamond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69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2000" kern="1200"/>
                        <a:t>'|'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/>
                        <a:t>vline marker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78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000" kern="1200"/>
                        <a:t>'_'</a:t>
                      </a:r>
                      <a:endParaRPr lang="en-SG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000" kern="1200" dirty="0" err="1"/>
                        <a:t>hline</a:t>
                      </a:r>
                      <a:r>
                        <a:rPr lang="en-SG" sz="2000" kern="1200" dirty="0"/>
                        <a:t> marker</a:t>
                      </a:r>
                      <a:endParaRPr lang="en-SG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34580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F2B0E56-1802-437C-AD82-82CE8E848097}"/>
              </a:ext>
            </a:extLst>
          </p:cNvPr>
          <p:cNvSpPr/>
          <p:nvPr/>
        </p:nvSpPr>
        <p:spPr>
          <a:xfrm>
            <a:off x="8449365" y="415752"/>
            <a:ext cx="3311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SG" sz="2800"/>
              <a:t>The following format string characters are accepted to control the line style or marker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4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7F41E-A7FC-4AB0-86F8-5C86D0C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14</a:t>
            </a:fld>
            <a:endParaRPr lang="en-SG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D0B059-B88A-4FC1-8325-0E2B14061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59551"/>
              </p:ext>
            </p:extLst>
          </p:nvPr>
        </p:nvGraphicFramePr>
        <p:xfrm>
          <a:off x="7947739" y="565494"/>
          <a:ext cx="3652079" cy="509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2444">
                  <a:extLst>
                    <a:ext uri="{9D8B030D-6E8A-4147-A177-3AD203B41FA5}">
                      <a16:colId xmlns:a16="http://schemas.microsoft.com/office/drawing/2014/main" val="4145244769"/>
                    </a:ext>
                  </a:extLst>
                </a:gridCol>
                <a:gridCol w="2819635">
                  <a:extLst>
                    <a:ext uri="{9D8B030D-6E8A-4147-A177-3AD203B41FA5}">
                      <a16:colId xmlns:a16="http://schemas.microsoft.com/office/drawing/2014/main" val="102316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240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9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6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‘g’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34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6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‘c’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cyan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11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‘m’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magenta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1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‘y’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yellow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‘k’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>
                          <a:effectLst/>
                        </a:rPr>
                        <a:t>black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24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200" dirty="0">
                          <a:effectLst/>
                        </a:rPr>
                        <a:t>‘w’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sz="3200" dirty="0">
                          <a:effectLst/>
                        </a:rPr>
                        <a:t>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474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F2B0E56-1802-437C-AD82-82CE8E848097}"/>
              </a:ext>
            </a:extLst>
          </p:cNvPr>
          <p:cNvSpPr/>
          <p:nvPr/>
        </p:nvSpPr>
        <p:spPr>
          <a:xfrm>
            <a:off x="386020" y="1002304"/>
            <a:ext cx="739546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SG" sz="2800"/>
              <a:t>The following color abbreviations are supported</a:t>
            </a:r>
          </a:p>
          <a:p>
            <a:pPr>
              <a:spcBef>
                <a:spcPts val="2400"/>
              </a:spcBef>
            </a:pPr>
            <a:r>
              <a:rPr lang="en-SG" sz="2800"/>
              <a:t>In addition, you can specify colors in other ways</a:t>
            </a:r>
            <a:br>
              <a:rPr lang="en-SG" sz="2800"/>
            </a:br>
            <a:endParaRPr lang="en-SG" sz="280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full names ('green')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hex strings ('#008000')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RGB or RGBA tuples ((0,1,0,1))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2800"/>
              <a:t>grayscale intensities as a string ('0.8')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62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Draw the following with the help of </a:t>
            </a:r>
            <a:r>
              <a:rPr lang="en-SG" dirty="0" err="1"/>
              <a:t>numpy</a:t>
            </a:r>
            <a:r>
              <a:rPr lang="en-SG" dirty="0"/>
              <a:t>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84" y="1879555"/>
            <a:ext cx="6115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 legend to a plot 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7C3-2098-4C9D-A226-8F4587F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5" y="1441699"/>
            <a:ext cx="7760004" cy="4740049"/>
          </a:xfrm>
        </p:spPr>
        <p:txBody>
          <a:bodyPr/>
          <a:lstStyle/>
          <a:p>
            <a:r>
              <a:rPr lang="en-SG"/>
              <a:t>Call </a:t>
            </a:r>
            <a:r>
              <a:rPr lang="en-SG" b="1"/>
              <a:t>plt.legend</a:t>
            </a:r>
            <a:r>
              <a:rPr lang="en-SG"/>
              <a:t> to add a legend to a plot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Adding Legends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448815" y="2414940"/>
            <a:ext cx="6658568" cy="355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line_1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line_2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(1,20,20)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(line_1,label="Line 1")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(line_2,label="Line 2")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legend =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6BD359-EDE2-4BE2-8BFA-C8BE236D8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7528" r="8306" b="3365"/>
          <a:stretch/>
        </p:blipFill>
        <p:spPr>
          <a:xfrm>
            <a:off x="6781135" y="2090697"/>
            <a:ext cx="5065421" cy="38784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08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Set axis limits (ylim and xlim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Set Axis Limits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3"/>
            <a:ext cx="6717333" cy="3405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plt.plot([1,2,3,4], [1,4,9,16], 'ro')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plt.xlim(0,6)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plt.ylim(0,20)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DB2D5-9591-4F59-B216-C5C226FD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614" y="2316224"/>
            <a:ext cx="5910942" cy="3831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85182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Add x-ticks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77C3-2098-4C9D-A226-8F4587F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5" y="1441699"/>
            <a:ext cx="7760004" cy="4740049"/>
          </a:xfrm>
        </p:spPr>
        <p:txBody>
          <a:bodyPr/>
          <a:lstStyle/>
          <a:p>
            <a:r>
              <a:rPr lang="en-SG"/>
              <a:t>Call </a:t>
            </a:r>
            <a:r>
              <a:rPr lang="en-SG" b="1"/>
              <a:t>plt.xticks </a:t>
            </a:r>
            <a:r>
              <a:rPr lang="en-SG"/>
              <a:t>to add xticks to a plot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Adding x-ticks, y-ticks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448814" y="2034621"/>
            <a:ext cx="8840659" cy="41471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 = [70,30,40,90,10]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('Tom', 'Dick', 'Harry', </a:t>
            </a:r>
            <a:b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'Sally', 'Sue')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(0,100)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spcBef>
                <a:spcPts val="0"/>
              </a:spcBef>
              <a:buNone/>
            </a:pPr>
            <a:endParaRPr lang="en-SG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244F7E-FBB6-484B-9399-99BA042C7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9000" r="7505" b="4342"/>
          <a:stretch/>
        </p:blipFill>
        <p:spPr>
          <a:xfrm>
            <a:off x="6811093" y="2034621"/>
            <a:ext cx="5049983" cy="37718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93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Controlling Line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19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174" y="1441699"/>
            <a:ext cx="5741609" cy="4740049"/>
          </a:xfrm>
        </p:spPr>
        <p:txBody>
          <a:bodyPr>
            <a:normAutofit/>
          </a:bodyPr>
          <a:lstStyle/>
          <a:p>
            <a:r>
              <a:rPr lang="en-US" b="1"/>
              <a:t>Intro  to Matplotlib</a:t>
            </a:r>
          </a:p>
          <a:p>
            <a:r>
              <a:rPr lang="en-US" b="1"/>
              <a:t>A first taste of Matplotlib</a:t>
            </a:r>
          </a:p>
          <a:p>
            <a:r>
              <a:rPr lang="en-US" b="1"/>
              <a:t>Adding Legends, Set Axis Limits, Add xticks/yticks</a:t>
            </a:r>
          </a:p>
          <a:p>
            <a:r>
              <a:rPr lang="en-US" b="1"/>
              <a:t>Controlling Line Properties</a:t>
            </a:r>
          </a:p>
          <a:p>
            <a:r>
              <a:rPr lang="en-US" b="1"/>
              <a:t>Subplots methods</a:t>
            </a:r>
          </a:p>
          <a:p>
            <a:r>
              <a:rPr lang="en-US" b="1"/>
              <a:t>Working with multiple figures</a:t>
            </a:r>
          </a:p>
          <a:p>
            <a:r>
              <a:rPr lang="en-US" b="1"/>
              <a:t>Saving Figures</a:t>
            </a:r>
          </a:p>
          <a:p>
            <a:endParaRPr lang="en-US" b="1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</a:t>
            </a:fld>
            <a:endParaRPr lang="en-SG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Contents</a:t>
            </a:r>
            <a:endParaRPr lang="en-SG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01053" y="1405290"/>
            <a:ext cx="5741609" cy="47400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Working with Text</a:t>
            </a:r>
            <a:endParaRPr lang="en-SG" b="1"/>
          </a:p>
          <a:p>
            <a:r>
              <a:rPr lang="en-SG" b="1"/>
              <a:t>Bar charts</a:t>
            </a:r>
          </a:p>
          <a:p>
            <a:r>
              <a:rPr lang="en-SG" b="1"/>
              <a:t>Piecharts</a:t>
            </a:r>
            <a:endParaRPr lang="en-SG" b="1" dirty="0"/>
          </a:p>
          <a:p>
            <a:r>
              <a:rPr lang="en-SG" b="1"/>
              <a:t>Histograms</a:t>
            </a:r>
            <a:endParaRPr lang="en-SG" b="1" dirty="0"/>
          </a:p>
          <a:p>
            <a:r>
              <a:rPr lang="en-US" b="1"/>
              <a:t>Scatter Plots</a:t>
            </a:r>
          </a:p>
          <a:p>
            <a:r>
              <a:rPr lang="en-US" b="1"/>
              <a:t>Box Plots</a:t>
            </a:r>
          </a:p>
          <a:p>
            <a:r>
              <a:rPr lang="en-US" b="1"/>
              <a:t>Display images</a:t>
            </a:r>
          </a:p>
          <a:p>
            <a:r>
              <a:rPr lang="en-US" b="1"/>
              <a:t>Interactive Charts</a:t>
            </a:r>
            <a:endParaRPr lang="en-US" b="1" dirty="0"/>
          </a:p>
          <a:p>
            <a:pPr lvl="1"/>
            <a:endParaRPr lang="en-SG" b="1" dirty="0"/>
          </a:p>
          <a:p>
            <a:endParaRPr lang="en-SG" b="1" dirty="0"/>
          </a:p>
          <a:p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keyword args with plot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Controlling Line Properties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3" y="1373882"/>
            <a:ext cx="5567259" cy="30987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x,y = [1,2,3,4],[1,2,3,4]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plt.plot(x, y, 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linewidth=5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linestyle="dotted",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color="red"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45444" y="4745454"/>
            <a:ext cx="50225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Lines have many attributes that you can set: linewidth, dash style, antialiased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One easy way to control the line attributes is to add them as keyword args when you call the plot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30865-AB44-422D-A4DD-A62E971B5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063" y="1895832"/>
            <a:ext cx="6323493" cy="41225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14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32F-8A31-49FD-81A2-EC795EC8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subplots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7BFB-4F69-41E9-A85D-0E5301B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6" y="1267097"/>
            <a:ext cx="11501110" cy="2013985"/>
          </a:xfrm>
        </p:spPr>
        <p:txBody>
          <a:bodyPr>
            <a:normAutofit/>
          </a:bodyPr>
          <a:lstStyle/>
          <a:p>
            <a:r>
              <a:rPr lang="en-SG" b="1">
                <a:solidFill>
                  <a:srgbClr val="FF0000"/>
                </a:solidFill>
              </a:rPr>
              <a:t>plt.subplots() </a:t>
            </a:r>
            <a:r>
              <a:rPr lang="en-SG"/>
              <a:t>is a function that returns a tuple containing a </a:t>
            </a:r>
            <a:r>
              <a:rPr lang="en-SG" b="1">
                <a:solidFill>
                  <a:srgbClr val="FF0000"/>
                </a:solidFill>
              </a:rPr>
              <a:t>figure</a:t>
            </a:r>
            <a:r>
              <a:rPr lang="en-SG"/>
              <a:t> and </a:t>
            </a:r>
            <a:r>
              <a:rPr lang="en-SG" b="1">
                <a:solidFill>
                  <a:srgbClr val="FF0000"/>
                </a:solidFill>
              </a:rPr>
              <a:t>axes</a:t>
            </a:r>
            <a:r>
              <a:rPr lang="en-SG">
                <a:solidFill>
                  <a:srgbClr val="FF0000"/>
                </a:solidFill>
              </a:rPr>
              <a:t> </a:t>
            </a:r>
            <a:r>
              <a:rPr lang="en-SG"/>
              <a:t>object(s)</a:t>
            </a:r>
          </a:p>
          <a:p>
            <a:r>
              <a:rPr lang="en-SG"/>
              <a:t>Thus when using plt.subplots() you unpack this tuple into the variables </a:t>
            </a:r>
            <a:r>
              <a:rPr lang="en-SG" b="1"/>
              <a:t>fig</a:t>
            </a:r>
            <a:r>
              <a:rPr lang="en-SG"/>
              <a:t> and </a:t>
            </a:r>
            <a:r>
              <a:rPr lang="en-SG" b="1"/>
              <a:t>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512E-82A4-4EB6-8C94-312221C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21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D4ADD-7BB3-4BAF-99F1-0077A4B30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plots and figures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8DAF9-A417-4155-A57D-F2A3C3DF8866}"/>
              </a:ext>
            </a:extLst>
          </p:cNvPr>
          <p:cNvSpPr/>
          <p:nvPr/>
        </p:nvSpPr>
        <p:spPr>
          <a:xfrm>
            <a:off x="4026363" y="2868232"/>
            <a:ext cx="3862579" cy="8256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SG" sz="2200" dirty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fig, </a:t>
            </a:r>
            <a:r>
              <a:rPr lang="en-SG" sz="2200" dirty="0" err="1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SG" sz="2200" dirty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sz="2200" dirty="0" err="1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SG" sz="2200" dirty="0">
                <a:solidFill>
                  <a:srgbClr val="6600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F5092-4512-4D0F-BDE1-CACE1FB151DD}"/>
              </a:ext>
            </a:extLst>
          </p:cNvPr>
          <p:cNvSpPr/>
          <p:nvPr/>
        </p:nvSpPr>
        <p:spPr>
          <a:xfrm>
            <a:off x="345446" y="3946526"/>
            <a:ext cx="11703119" cy="277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Having a </a:t>
            </a:r>
            <a:r>
              <a:rPr lang="en-SG" sz="2600" b="1" dirty="0">
                <a:solidFill>
                  <a:srgbClr val="660033"/>
                </a:solidFill>
              </a:rPr>
              <a:t>fig</a:t>
            </a:r>
            <a:r>
              <a:rPr lang="en-SG" sz="2600" dirty="0">
                <a:solidFill>
                  <a:srgbClr val="660033"/>
                </a:solidFill>
              </a:rPr>
              <a:t> object is useful if you want to change figure-level attributes or save the figure as an image file later (e.g. with fig.savefig('yourfilename.png')</a:t>
            </a: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Having an </a:t>
            </a:r>
            <a:r>
              <a:rPr lang="en-SG" sz="2600" b="1" dirty="0">
                <a:solidFill>
                  <a:srgbClr val="660033"/>
                </a:solidFill>
              </a:rPr>
              <a:t>axes</a:t>
            </a:r>
            <a:r>
              <a:rPr lang="en-SG" sz="2600" dirty="0">
                <a:solidFill>
                  <a:srgbClr val="660033"/>
                </a:solidFill>
              </a:rPr>
              <a:t> object is useful if you want to change axis-level attributes (e.g. customize ticks, pan/zoom axis </a:t>
            </a:r>
            <a:r>
              <a:rPr lang="en-SG" sz="2600" dirty="0" err="1">
                <a:solidFill>
                  <a:srgbClr val="660033"/>
                </a:solidFill>
              </a:rPr>
              <a:t>etc</a:t>
            </a:r>
            <a:r>
              <a:rPr lang="en-SG" sz="2600" dirty="0">
                <a:solidFill>
                  <a:srgbClr val="66003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9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CA34-77EA-4DE0-B279-CCD041CC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Using </a:t>
            </a:r>
            <a:r>
              <a:rPr lang="en-SG">
                <a:solidFill>
                  <a:srgbClr val="FF0000"/>
                </a:solidFill>
              </a:rPr>
              <a:t>fig</a:t>
            </a:r>
            <a:r>
              <a:rPr lang="en-SG"/>
              <a:t> and </a:t>
            </a:r>
            <a:r>
              <a:rPr lang="en-SG">
                <a:solidFill>
                  <a:srgbClr val="FF0000"/>
                </a:solidFill>
              </a:rPr>
              <a:t>ax</a:t>
            </a:r>
            <a:r>
              <a:rPr lang="en-SG"/>
              <a:t>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4CE9-2431-4980-AD8B-47DB617C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6B37D-2D69-49C3-A132-B736287F6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plots and figures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9A66A0-61E8-4E43-A0BB-CF3C9761CCD0}"/>
              </a:ext>
            </a:extLst>
          </p:cNvPr>
          <p:cNvSpPr txBox="1">
            <a:spLocks/>
          </p:cNvSpPr>
          <p:nvPr/>
        </p:nvSpPr>
        <p:spPr>
          <a:xfrm>
            <a:off x="330924" y="1142818"/>
            <a:ext cx="6374676" cy="5213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x_labels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["Test 1", "Test 2", "Test 3"]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[75,89,93]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john = [67,69,73]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jack = [87,77,70]</a:t>
            </a:r>
          </a:p>
          <a:p>
            <a:pPr marL="0" indent="0">
              <a:spcBef>
                <a:spcPts val="0"/>
              </a:spcBef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fig,ax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fig.set_facecolor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("red")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  <a:b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x_labels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rotation=45)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mary,label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john,label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="john")</a:t>
            </a:r>
            <a:b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jack,label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="jack")</a:t>
            </a:r>
          </a:p>
          <a:p>
            <a:pPr marL="0" indent="0">
              <a:buNone/>
            </a:pP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legend = 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='upper left', shadow=True)</a:t>
            </a:r>
          </a:p>
          <a:p>
            <a:pPr marL="0" indent="0">
              <a:buNone/>
            </a:pP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E5C91-7936-4EAB-9E44-971713D1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81" y="1267097"/>
            <a:ext cx="5119025" cy="46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632F-8A31-49FD-81A2-EC795EC8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Plotting multiple plots or multiple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7BFB-4F69-41E9-A85D-0E5301B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11" y="1267097"/>
            <a:ext cx="11051177" cy="4740049"/>
          </a:xfrm>
        </p:spPr>
        <p:txBody>
          <a:bodyPr>
            <a:normAutofit/>
          </a:bodyPr>
          <a:lstStyle/>
          <a:p>
            <a:r>
              <a:rPr lang="en-SG"/>
              <a:t>Matplotlib allows you to plot multiple plots on a single figure or plot multiple plots on multiple figures using the subplot and figure commands</a:t>
            </a:r>
          </a:p>
          <a:p>
            <a:r>
              <a:rPr lang="en-SG"/>
              <a:t>The examples that follow in this section illustrate how you can plot multiple subplots on a single figure, as well as plot them on different figures, which allows you to save them separately as individual image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512E-82A4-4EB6-8C94-312221C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D4ADD-7BB3-4BAF-99F1-0077A4B30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figures and axes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Two subplots on 1 figure (Example </a:t>
            </a:r>
            <a:r>
              <a:rPr lang="en-SG" dirty="0" smtClean="0"/>
              <a:t>1</a:t>
            </a:r>
            <a:r>
              <a:rPr lang="en-SG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7256834" cy="404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t1 = np.arange(0.0, 5.0, 0.1)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t2 = np.arange(0.0, 5.0, 0.02)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plt.figure(1)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plt.subplot(211)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plt.plot(t1,'b*')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plt.subplot(212)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plt.plot(t2,'r-')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172061" y="5470317"/>
            <a:ext cx="11326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Create a multi-plot by first declaring the figure with a unique reference number, then  the subplot method with a unique reference number, followed by the plot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subplot(</a:t>
            </a:r>
            <a:r>
              <a:rPr lang="en-SG" dirty="0" err="1"/>
              <a:t>nrows</a:t>
            </a:r>
            <a:r>
              <a:rPr lang="en-SG" dirty="0"/>
              <a:t>, </a:t>
            </a:r>
            <a:r>
              <a:rPr lang="en-SG" dirty="0" err="1"/>
              <a:t>ncols</a:t>
            </a:r>
            <a:r>
              <a:rPr lang="en-SG" dirty="0"/>
              <a:t>, </a:t>
            </a:r>
            <a:r>
              <a:rPr lang="en-SG" dirty="0" err="1"/>
              <a:t>plot_number</a:t>
            </a:r>
            <a:r>
              <a:rPr lang="en-SG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8701C-DC82-4D32-9FE9-F14EE0D7B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76" y="1211329"/>
            <a:ext cx="6115700" cy="39767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4298-3896-4948-A258-C0D9E05F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How to change size of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B17F-68F6-4833-B050-C3EB5188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78" y="1436914"/>
            <a:ext cx="11051177" cy="1637212"/>
          </a:xfrm>
        </p:spPr>
        <p:txBody>
          <a:bodyPr>
            <a:normAutofit/>
          </a:bodyPr>
          <a:lstStyle/>
          <a:p>
            <a:r>
              <a:rPr lang="en-SG" dirty="0" err="1"/>
              <a:t>plt.figure</a:t>
            </a:r>
            <a:r>
              <a:rPr lang="en-SG" dirty="0"/>
              <a:t>(</a:t>
            </a:r>
            <a:r>
              <a:rPr lang="en-SG" dirty="0" err="1"/>
              <a:t>figsize</a:t>
            </a:r>
            <a:r>
              <a:rPr lang="en-SG" dirty="0" smtClean="0"/>
              <a:t>=(</a:t>
            </a:r>
            <a:r>
              <a:rPr lang="en-SG" dirty="0" smtClean="0"/>
              <a:t>12</a:t>
            </a:r>
            <a:r>
              <a:rPr lang="en-SG" dirty="0" smtClean="0"/>
              <a:t>,6))</a:t>
            </a:r>
          </a:p>
          <a:p>
            <a:r>
              <a:rPr lang="en-SG" dirty="0" err="1"/>
              <a:t>p</a:t>
            </a:r>
            <a:r>
              <a:rPr lang="en-SG" dirty="0" err="1" smtClean="0"/>
              <a:t>lt.show</a:t>
            </a:r>
            <a:r>
              <a:rPr lang="en-SG" dirty="0" smtClean="0"/>
              <a:t>()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39945-65C3-42F6-AB6E-88D9E2A8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E0DF0-A527-4CB2-85F3-68B55DDA65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Working with multiple figures and axes</a:t>
            </a:r>
          </a:p>
        </p:txBody>
      </p:sp>
    </p:spTree>
    <p:extLst>
      <p:ext uri="{BB962C8B-B14F-4D97-AF65-F5344CB8AC3E}">
        <p14:creationId xmlns:p14="http://schemas.microsoft.com/office/powerpoint/2010/main" val="40752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1420238"/>
          </a:xfrm>
        </p:spPr>
        <p:txBody>
          <a:bodyPr>
            <a:normAutofit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26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377371"/>
            <a:ext cx="11360173" cy="889726"/>
          </a:xfrm>
        </p:spPr>
        <p:txBody>
          <a:bodyPr>
            <a:normAutofit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27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94852" y="0"/>
            <a:ext cx="7897012" cy="377371"/>
          </a:xfrm>
        </p:spPr>
        <p:txBody>
          <a:bodyPr>
            <a:noAutofit/>
          </a:bodyPr>
          <a:lstStyle/>
          <a:p>
            <a:r>
              <a:rPr lang="en-SG"/>
              <a:t>Working with Text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3CD7EB-E5A7-4BD0-97DB-773F90B8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80475"/>
              </p:ext>
            </p:extLst>
          </p:nvPr>
        </p:nvGraphicFramePr>
        <p:xfrm>
          <a:off x="5487535" y="1267097"/>
          <a:ext cx="6359021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878">
                  <a:extLst>
                    <a:ext uri="{9D8B030D-6E8A-4147-A177-3AD203B41FA5}">
                      <a16:colId xmlns:a16="http://schemas.microsoft.com/office/drawing/2014/main" val="3011584185"/>
                    </a:ext>
                  </a:extLst>
                </a:gridCol>
                <a:gridCol w="5070143">
                  <a:extLst>
                    <a:ext uri="{9D8B030D-6E8A-4147-A177-3AD203B41FA5}">
                      <a16:colId xmlns:a16="http://schemas.microsoft.com/office/drawing/2014/main" val="2949200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2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 dirty="0"/>
                        <a:t>add text at an arbitrary location to the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2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xlabel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label to the 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ylabel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label to the y-axis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5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 dirty="0"/>
                        <a:t>add a title to </a:t>
                      </a:r>
                      <a:r>
                        <a:rPr lang="en-SG" sz="2200" dirty="0">
                          <a:solidFill>
                            <a:srgbClr val="FF0000"/>
                          </a:solidFill>
                        </a:rPr>
                        <a:t>the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figtext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 dirty="0"/>
                        <a:t>add text at an arbitrary location to the </a:t>
                      </a:r>
                      <a:r>
                        <a:rPr lang="en-SG" sz="2200" dirty="0">
                          <a:solidFill>
                            <a:srgbClr val="FF0000"/>
                          </a:solidFill>
                        </a:rPr>
                        <a:t>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3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/>
                        <a:t>add a title to the Figure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200" b="1" dirty="0"/>
                        <a:t>annotate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200" dirty="0"/>
                        <a:t>add an annotation, with optional arrow, to the Axes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530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3A2D5A2-8B26-492F-A6AB-3D82068740DF}"/>
              </a:ext>
            </a:extLst>
          </p:cNvPr>
          <p:cNvSpPr/>
          <p:nvPr/>
        </p:nvSpPr>
        <p:spPr>
          <a:xfrm>
            <a:off x="274222" y="1267097"/>
            <a:ext cx="4823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following commands are used to create text in the </a:t>
            </a:r>
            <a:r>
              <a:rPr lang="en-SG" sz="2400" dirty="0" err="1"/>
              <a:t>pyplot</a:t>
            </a:r>
            <a:r>
              <a:rPr lang="en-SG" sz="2400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text() command can be used to add text in an arbitrary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xlabel</a:t>
            </a:r>
            <a:r>
              <a:rPr lang="en-SG" sz="2400" dirty="0"/>
              <a:t>(), </a:t>
            </a:r>
            <a:r>
              <a:rPr lang="en-SG" sz="2400" dirty="0" err="1"/>
              <a:t>ylabel</a:t>
            </a:r>
            <a:r>
              <a:rPr lang="en-SG" sz="2400" dirty="0"/>
              <a:t>() and title() are used to label the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All of these functions create and return a </a:t>
            </a:r>
            <a:r>
              <a:rPr lang="en-SG" sz="2400" dirty="0" err="1"/>
              <a:t>matplotlib.text.Text</a:t>
            </a:r>
            <a:r>
              <a:rPr lang="en-SG" sz="2400" dirty="0"/>
              <a:t>() instance, which can be configured with a variety of font and other properties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Add text at a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94449" y="1825508"/>
            <a:ext cx="6026517" cy="279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plt.plot([1,2,3,4,5,6], [1,2,3,4,5,6])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plt.text(3, 4, 'y=x', fontsize=20)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31D32-ECD6-48CD-8539-58966630F9FC}"/>
              </a:ext>
            </a:extLst>
          </p:cNvPr>
          <p:cNvSpPr/>
          <p:nvPr/>
        </p:nvSpPr>
        <p:spPr>
          <a:xfrm>
            <a:off x="657094" y="4852511"/>
            <a:ext cx="4740024" cy="66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The text() command places text at an arbitrary position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52" y="1825508"/>
            <a:ext cx="5221707" cy="3559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13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78" y="357916"/>
            <a:ext cx="11051178" cy="889726"/>
          </a:xfrm>
        </p:spPr>
        <p:txBody>
          <a:bodyPr>
            <a:normAutofit/>
          </a:bodyPr>
          <a:lstStyle/>
          <a:p>
            <a:r>
              <a:rPr lang="en-SG"/>
              <a:t>Annotating with Text with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29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111456"/>
            <a:ext cx="7396058" cy="5244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 = np.arange(1,10,2)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 = np.arange(1,10,2)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plt.plot(x1,y1)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plt.text(6, 4, 'Annotation', style='italic',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bbox={'facecolor':'red', 'alpha':0.5, 'pad':10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5E510-4B50-4EB1-8AF5-6EECC31C2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54" y="2176586"/>
            <a:ext cx="4104422" cy="26795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056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Intro to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0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Add labels and </a:t>
            </a:r>
            <a:r>
              <a:rPr lang="en-SG" dirty="0" smtClean="0"/>
              <a:t>titles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Working with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11285" y="2281647"/>
            <a:ext cx="5722901" cy="286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plt.plot([1,2,3,4,5,6])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plt.title('Figure Title')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plt.xlabel('This is X-label')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plt.ylabel('This is Y-label')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65" y="1889761"/>
            <a:ext cx="5090208" cy="36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47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</p:spPr>
        <p:txBody>
          <a:bodyPr>
            <a:normAutofit/>
          </a:bodyPr>
          <a:lstStyle/>
          <a:p>
            <a:r>
              <a:rPr lang="en-SG"/>
              <a:t>Bar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31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1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Bar Charts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Bar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teams = np.arange(3)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scores = (20, 35, 30)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width = 0.35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plt.bar(teams, scores, width, </a:t>
            </a:r>
            <a:br>
              <a:rPr lang="pt-B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color='#d62728')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plt.ylabel('Scores')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plt.title('Scores by Team')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plt.xticks(teams,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('Team 1', 'Team 2','Team 3'))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plt.yticks(np.arange(0, 50, 10))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0F69D-167C-4416-B5BF-5639EF653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615" y="1993187"/>
            <a:ext cx="4683722" cy="3126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7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Bar Charts (Example </a:t>
            </a:r>
            <a:r>
              <a:rPr lang="en-SG" dirty="0" smtClean="0"/>
              <a:t>#2)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Bar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0" y="1211329"/>
            <a:ext cx="11715140" cy="41808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np.genfromtxt("data/coe-results.csv",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names=True,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dtype=('U7',int,'U10',int,int,int,int))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data2018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data[(data['month']=='2018-01')]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data2018_1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data2018[data2018[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'bidding_no']==1]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plt.title('2018-01 (bid 1) COE Quota')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plt.bar(data2018_1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['vehicle_class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data2018_1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['quota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90" y="3152503"/>
            <a:ext cx="5173310" cy="3203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11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</p:spPr>
        <p:txBody>
          <a:bodyPr>
            <a:normAutofit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34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Slices are ordered, anti-clockwise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labels = 'Frogs', 'Hogs', 'Dogs', 'Logs'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sizes = [15, 30, 45, 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explode = (0, 0.1, 0, 0)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Explode 2nd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fig1, ax1 = plt.subplots()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ax1.pie(sizes, explode=explode, labels=labels, autopct='%1.1f%%',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shadow=True, startangle=90)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 aspect ratio draws pie as circle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ax1.axis('equal')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2EB6B-9BA0-43A3-9890-13A4EF3F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64" y="1805191"/>
            <a:ext cx="5368354" cy="40130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01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36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0" y="1211329"/>
            <a:ext cx="11689015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np.genfromtxt("data/coe-results.csv",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names=True, </a:t>
            </a:r>
            <a:r>
              <a:rPr lang="nl-N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dtype=('U7',int,'U10',int,int,int,int))</a:t>
            </a: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data2018_01 = data[(data['month']=='2018-01')]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data2018_01_1 = data2018_01[data2018_01['bidding_no']==1]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# Extract rows containing required keywords 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data2018_01_1 = data2018_01_1[np.isin(data2018_01_1['vehicle_class'],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['Category A', 'Category B', 'Category C', 'Category D','Category E'])]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0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Pie Charts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Pie Charts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5343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labels = data2018_01_1['vehicle_class']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values = data2018_01_1['quota']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['#FFA500', '#2CCDBD', '#CD2C7D', '#057F4A','#AFA500']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explode = (0.1, 0, 0,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plt.figure(figsize=(5,5))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plt.pie(values, labels=labels, colors=colors, autopct='%1.1f%%')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237" y="1644468"/>
            <a:ext cx="4964451" cy="3013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6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33855"/>
          </a:xfrm>
        </p:spPr>
        <p:txBody>
          <a:bodyPr>
            <a:normAutofit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38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8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Example #1 - Single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39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matplotlib.mlab as mlab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gaussian_numbers = np.random.randn(1000)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plt.hist(gaussian_numbers)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plt.title("Gaussian Histogram")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plt.xlabel("Value")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plt.ylabel("Frequency")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E968-538F-4F38-A3BE-2C9363D28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1928946"/>
            <a:ext cx="5587159" cy="3765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12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What is Matplotlib?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13" y="1441699"/>
            <a:ext cx="11525068" cy="4740049"/>
          </a:xfrm>
        </p:spPr>
        <p:txBody>
          <a:bodyPr>
            <a:normAutofit/>
          </a:bodyPr>
          <a:lstStyle/>
          <a:p>
            <a:r>
              <a:rPr lang="en-SG" dirty="0" err="1"/>
              <a:t>Matplotlib</a:t>
            </a:r>
            <a:r>
              <a:rPr lang="en-SG" dirty="0"/>
              <a:t> is a library for making 2D plots of arrays in Python</a:t>
            </a:r>
          </a:p>
          <a:p>
            <a:r>
              <a:rPr lang="en-SG" dirty="0"/>
              <a:t>The latest version of </a:t>
            </a:r>
            <a:r>
              <a:rPr lang="en-SG" dirty="0" err="1"/>
              <a:t>Matplotlib</a:t>
            </a:r>
            <a:r>
              <a:rPr lang="en-SG" dirty="0"/>
              <a:t> (as of </a:t>
            </a:r>
            <a:r>
              <a:rPr lang="en-SG" dirty="0" smtClean="0"/>
              <a:t>Sep 2020) </a:t>
            </a:r>
            <a:r>
              <a:rPr lang="en-SG" dirty="0"/>
              <a:t>is </a:t>
            </a:r>
            <a:r>
              <a:rPr lang="en-SG" dirty="0" smtClean="0"/>
              <a:t>3.3.2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</a:t>
            </a:fld>
            <a:endParaRPr lang="en-SG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</a:t>
            </a:r>
            <a:r>
              <a:rPr lang="en-US" dirty="0" err="1" smtClean="0"/>
              <a:t>Matplotlib</a:t>
            </a:r>
            <a:endParaRPr lang="en-SG" dirty="0"/>
          </a:p>
        </p:txBody>
      </p:sp>
      <p:pic>
        <p:nvPicPr>
          <p:cNvPr id="1026" name="Picture 2" descr="Matplotlib basic v.svg">
            <a:extLst>
              <a:ext uri="{FF2B5EF4-FFF2-40B4-BE49-F238E27FC236}">
                <a16:creationId xmlns:a16="http://schemas.microsoft.com/office/drawing/2014/main" id="{2A1B9BC5-AD9D-45CF-A821-7A94F7C5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8" y="2936263"/>
            <a:ext cx="3637274" cy="27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4464B0-54CB-4087-A683-C6381D50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605" y="2936263"/>
            <a:ext cx="3517745" cy="2638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98A02-BF50-46E3-8745-B1A3903E1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5198" y="1016085"/>
            <a:ext cx="2882537" cy="2161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325FE-F637-4285-8941-DC6F375AA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971" y="3352590"/>
            <a:ext cx="3473105" cy="26048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Example </a:t>
            </a:r>
            <a:r>
              <a:rPr lang="en-SG" dirty="0" smtClean="0"/>
              <a:t>#2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40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Histograms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30"/>
            <a:ext cx="11605411" cy="5271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#read in the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np.genfromtxt("data/coe-results.csv",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names=True,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dtype=('U7',int,'U10',int,int,int,int))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#set up the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catA = data[data['vehicle_class'] == 'Category A']['quota']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#label the plot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plt.title('Distribution of Category A Quota')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plt.xlabel('Quota')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plt.ylabel('Frequency')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#plot the histogram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plt.hist(catA)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451" y="4048062"/>
            <a:ext cx="3702594" cy="25542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75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14400"/>
          </a:xfrm>
        </p:spPr>
        <p:txBody>
          <a:bodyPr>
            <a:normAutofit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41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4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Scatter Plots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42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172061" y="1211329"/>
            <a:ext cx="6306560" cy="51450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np.random.randn(100)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np.random.randn(100)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plt.scatter(x,y)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F749-624E-4CDF-9ABA-0FF7E55E5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23" y="1644468"/>
            <a:ext cx="6457433" cy="4282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7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EA1-9A98-4739-B077-4300935F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Scatter Plots (Example #2)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6CCC-76BF-4E87-9E5C-CACFE500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42" y="1441699"/>
            <a:ext cx="6083403" cy="4740049"/>
          </a:xfrm>
        </p:spPr>
        <p:txBody>
          <a:bodyPr/>
          <a:lstStyle/>
          <a:p>
            <a:r>
              <a:rPr lang="en-SG" dirty="0"/>
              <a:t>The local ice cream shop keeps track of how much ice cream they sell versus the noon temperature on that day.</a:t>
            </a:r>
          </a:p>
          <a:p>
            <a:r>
              <a:rPr lang="en-SG" dirty="0"/>
              <a:t>Here are their figures for the last 12 days</a:t>
            </a:r>
          </a:p>
          <a:p>
            <a:r>
              <a:rPr lang="en-SG" dirty="0"/>
              <a:t>See the next slide for how the same data is plotted as a scatter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0CCB-71AB-4CB1-B9BD-4B7903A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43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27DD-F5CE-4046-A2BE-A19F54A6A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Scatter Plots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0608B5-5167-41C8-BA4C-1705C39E3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553502"/>
              </p:ext>
            </p:extLst>
          </p:nvPr>
        </p:nvGraphicFramePr>
        <p:xfrm>
          <a:off x="7250876" y="1398343"/>
          <a:ext cx="3992088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44">
                  <a:extLst>
                    <a:ext uri="{9D8B030D-6E8A-4147-A177-3AD203B41FA5}">
                      <a16:colId xmlns:a16="http://schemas.microsoft.com/office/drawing/2014/main" val="388784320"/>
                    </a:ext>
                  </a:extLst>
                </a:gridCol>
                <a:gridCol w="1996044">
                  <a:extLst>
                    <a:ext uri="{9D8B030D-6E8A-4147-A177-3AD203B41FA5}">
                      <a16:colId xmlns:a16="http://schemas.microsoft.com/office/drawing/2014/main" val="378699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b="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0"/>
                        <a:t>Ice-cream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992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075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51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92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2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897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77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515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3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3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9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1879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989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Scatter Plots (Example #2)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44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267097"/>
            <a:ext cx="7392521" cy="3464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np.loadtxt("icecream.csv",delimiter=",")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the data into x and y arrays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x,y = np.split(data, 2, axis=1)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plt.scatter(x,y)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C67B94-3EB4-46BA-AFC4-EDD07BBB4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" t="8916" r="7722"/>
          <a:stretch/>
        </p:blipFill>
        <p:spPr>
          <a:xfrm>
            <a:off x="7607208" y="2804253"/>
            <a:ext cx="4370105" cy="34265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64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Scatter Plots (Example </a:t>
            </a:r>
            <a:r>
              <a:rPr lang="en-SG" dirty="0" smtClean="0"/>
              <a:t>#3)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Scatter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45444" y="1267096"/>
            <a:ext cx="11501112" cy="5234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numpy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#read in the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np.genfromtxt("data/coe-results.csv",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names=True, 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dtype=('U7',int,'U10',int,int,int,int))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#set up the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catA = data[data['vehicle_class'] == 'Category A']['quota']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catB = data[data['vehicle_class'] == 'Category B']['quota']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#label the plot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plt.title('Correlation between Category A Quota and Category B Quota')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plt.xlabel('Category A Quota')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plt.ylabel('Category B Quota')</a:t>
            </a:r>
          </a:p>
          <a:p>
            <a:pPr marL="0" indent="0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#plot the scatter plot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plt.scatter(catA, catB)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93" y="1644468"/>
            <a:ext cx="3930838" cy="25434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8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7111" y="408562"/>
            <a:ext cx="10515600" cy="914400"/>
          </a:xfrm>
        </p:spPr>
        <p:txBody>
          <a:bodyPr>
            <a:normAutofit/>
          </a:bodyPr>
          <a:lstStyle/>
          <a:p>
            <a:r>
              <a:rPr lang="en-SG"/>
              <a:t>Box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46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8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Box Plots (Example #1)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47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436418" y="2402541"/>
            <a:ext cx="11263746" cy="345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SG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No.hours</a:t>
            </a:r>
            <a:r>
              <a:rPr lang="en-SG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 students sleep in a week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([(8,5,7,3,4,5,9),(6,5,6,8,8,8,6),(4,5,7,6,6,7,9),</a:t>
            </a:r>
            <a:b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(3,5,7,8,8,7,6),(3,6,7,7,7,6,6),(8,7,6,6,7,7,9)])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labels =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Sun','Mon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Tue','Wed','Thu','Fri','Sat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plt.boxplot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data,labels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=labels)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72ECC8-2F04-4196-81EC-080D1DEB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7"/>
            <a:ext cx="11529160" cy="889125"/>
          </a:xfrm>
        </p:spPr>
        <p:txBody>
          <a:bodyPr>
            <a:normAutofit/>
          </a:bodyPr>
          <a:lstStyle/>
          <a:p>
            <a:r>
              <a:rPr lang="en-SG"/>
              <a:t>This example shows how you can create a box-plot that shows the median of the number of hours 6 students sleep in a week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2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Box Plots (Example </a:t>
            </a:r>
            <a:r>
              <a:rPr lang="en-SG" dirty="0" smtClean="0"/>
              <a:t>#2)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61449" y="1864660"/>
            <a:ext cx="11585107" cy="4491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#read in the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np.genfromtxt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("data/coe-results.csv",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delimiter=',',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names=True,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dtype=('U7',int,'U10',int,int,int,int))</a:t>
            </a: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#set up the y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data[data['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== 'Category A']['quota']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catB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data[data['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== 'Category B']['quota']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data[data['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== 'Category C']['quota']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catD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data[data['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== 'Category D']['quota']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data[data['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== 'Category E']['quota']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catB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catD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F2235-2450-4667-A293-B9F4C0E9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8"/>
            <a:ext cx="11529160" cy="597562"/>
          </a:xfrm>
        </p:spPr>
        <p:txBody>
          <a:bodyPr>
            <a:normAutofit fontScale="85000" lnSpcReduction="10000"/>
          </a:bodyPr>
          <a:lstStyle/>
          <a:p>
            <a:r>
              <a:rPr lang="en-SG"/>
              <a:t>This example shows how you can overlay the numeric value of median and outliers in a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Box Plots (Example </a:t>
            </a:r>
            <a:r>
              <a:rPr lang="en-SG" dirty="0" smtClean="0"/>
              <a:t>#2)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49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Box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61449" y="1864660"/>
            <a:ext cx="11585107" cy="4491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#set up the labels on the x-axis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x_labels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np.unique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(data['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vehicle_class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x_ticks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x_labels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plt.xticks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(rotation=90)</a:t>
            </a:r>
          </a:p>
          <a:p>
            <a:pPr marL="0" indent="0">
              <a:spcBef>
                <a:spcPts val="0"/>
              </a:spcBef>
              <a:buNone/>
            </a:pPr>
            <a:endParaRPr lang="en-S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plt.boxplot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y_values.transpose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(),labels=</a:t>
            </a: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x_labels</a:t>
            </a:r>
            <a:r>
              <a:rPr lang="en-SG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patch_artist</a:t>
            </a:r>
            <a:r>
              <a:rPr lang="en-SG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SG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S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0F2235-2450-4667-A293-B9F4C0E9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16" y="1267098"/>
            <a:ext cx="11529160" cy="597562"/>
          </a:xfrm>
        </p:spPr>
        <p:txBody>
          <a:bodyPr>
            <a:normAutofit fontScale="85000" lnSpcReduction="10000"/>
          </a:bodyPr>
          <a:lstStyle/>
          <a:p>
            <a:r>
              <a:rPr lang="en-SG"/>
              <a:t>This example shows how you can overlay the numeric value of median and outliers in a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6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F7B5-897B-4C4E-A60B-35137017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Matplotlib is both easy yet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AC37-CCB2-45F4-961B-C9CA109A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Produces publication quality figures in a variety of hardcopy formats and interactive environments across platforms</a:t>
            </a:r>
          </a:p>
          <a:p>
            <a:r>
              <a:rPr lang="en-SG"/>
              <a:t>Can be used in Python scripts, Jupyter notebook, web application servers, and four graphical user interface toolkits</a:t>
            </a:r>
          </a:p>
          <a:p>
            <a:r>
              <a:rPr lang="en-SG"/>
              <a:t>For simple plotting, the pyplot module provides a MATLAB-like interface, particularly when combined with IPython</a:t>
            </a:r>
          </a:p>
          <a:p>
            <a:r>
              <a:rPr lang="en-SG"/>
              <a:t>For the power user, you have full control of line styles, font properties, axes properties, etc, via an object oriented interface or via a set of functions familiar to MATLAB users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9D64-7ABF-435F-AFFB-31E5765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2D8-D5F6-4E43-A5A0-A980FAEE7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Intro to Matplotlib</a:t>
            </a:r>
          </a:p>
        </p:txBody>
      </p:sp>
    </p:spTree>
    <p:extLst>
      <p:ext uri="{BB962C8B-B14F-4D97-AF65-F5344CB8AC3E}">
        <p14:creationId xmlns:p14="http://schemas.microsoft.com/office/powerpoint/2010/main" val="17596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50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557A-CAF9-46D6-AEA2-DD604296E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6970" y="810553"/>
            <a:ext cx="7787703" cy="5366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E8939-6902-438F-81BF-01D33BC143AE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/>
              <a:t>Output from 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6867-439B-4C72-80E5-531D4417A074}"/>
              </a:ext>
            </a:extLst>
          </p:cNvPr>
          <p:cNvSpPr txBox="1"/>
          <p:nvPr/>
        </p:nvSpPr>
        <p:spPr>
          <a:xfrm>
            <a:off x="311727" y="1147353"/>
            <a:ext cx="374032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SG"/>
              <a:t>From the output, we can tell that most of the students do get more than 6 hours of sleep on most days, and do especially well on Saturdays.</a:t>
            </a:r>
          </a:p>
          <a:p>
            <a:endParaRPr lang="en-SG"/>
          </a:p>
          <a:p>
            <a:r>
              <a:rPr lang="en-SG"/>
              <a:t>However, there is a huge disparity of sleep patterns on Sunday where some students get much less sleep than others.</a:t>
            </a:r>
          </a:p>
          <a:p>
            <a:endParaRPr lang="en-SG"/>
          </a:p>
          <a:p>
            <a:r>
              <a:rPr lang="en-SG"/>
              <a:t>Most students sleep very little on Mondays with little difference.  The sleeping patterns of Tue, and Fri also have little variation. </a:t>
            </a:r>
          </a:p>
          <a:p>
            <a:endParaRPr lang="en-SG"/>
          </a:p>
          <a:p>
            <a:r>
              <a:rPr lang="en-SG"/>
              <a:t>Thu sleep patterns vary by quite a lot though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7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311B-237E-4C6C-93D9-F110F851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51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92631-ABE5-40E7-A8EE-936B5638E4FA}"/>
              </a:ext>
            </a:extLst>
          </p:cNvPr>
          <p:cNvSpPr txBox="1"/>
          <p:nvPr/>
        </p:nvSpPr>
        <p:spPr>
          <a:xfrm>
            <a:off x="311727" y="107854"/>
            <a:ext cx="893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Output from Example </a:t>
            </a:r>
            <a:r>
              <a:rPr lang="en-SG" sz="2800" b="1" dirty="0"/>
              <a:t>2</a:t>
            </a:r>
            <a:endParaRPr lang="en-SG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957262"/>
            <a:ext cx="6991350" cy="4943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7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254" y="1371601"/>
            <a:ext cx="9864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28 Days Later" panose="020B0603050302020204" pitchFamily="34" charset="0"/>
              </a:rPr>
              <a:t>The End</a:t>
            </a:r>
            <a:endParaRPr lang="en-SG" sz="9600" dirty="0">
              <a:solidFill>
                <a:schemeClr val="accent2">
                  <a:lumMod val="75000"/>
                </a:schemeClr>
              </a:solidFill>
              <a:latin typeface="28 Days Later" panose="020B06030503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6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53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52475"/>
            <a:ext cx="10248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Matplotlib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6</a:t>
            </a:fld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Intro to Matplotlib</a:t>
            </a:r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1D95D-91A2-4EAF-B95E-9F322E42F622}"/>
              </a:ext>
            </a:extLst>
          </p:cNvPr>
          <p:cNvSpPr/>
          <p:nvPr/>
        </p:nvSpPr>
        <p:spPr>
          <a:xfrm>
            <a:off x="363166" y="1401147"/>
            <a:ext cx="11483390" cy="175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 smtClean="0">
                <a:solidFill>
                  <a:srgbClr val="660033"/>
                </a:solidFill>
              </a:rPr>
              <a:t>If </a:t>
            </a:r>
            <a:r>
              <a:rPr lang="en-SG" sz="2600" dirty="0">
                <a:solidFill>
                  <a:srgbClr val="660033"/>
                </a:solidFill>
              </a:rPr>
              <a:t>you don’t already have Python installed, start off with Anaconda, which has matplotlib and many of its dependencies, plus other useful packages, preinstalled.</a:t>
            </a:r>
          </a:p>
          <a:p>
            <a:pPr marL="228600" indent="-2286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SG" sz="2600" dirty="0">
                <a:solidFill>
                  <a:srgbClr val="660033"/>
                </a:solidFill>
              </a:rPr>
              <a:t>For standard Python installations, install matplotlib using pip: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29F02-28CA-47C1-A255-23D0D1DB91A0}"/>
              </a:ext>
            </a:extLst>
          </p:cNvPr>
          <p:cNvSpPr/>
          <p:nvPr/>
        </p:nvSpPr>
        <p:spPr>
          <a:xfrm>
            <a:off x="885433" y="3630187"/>
            <a:ext cx="60960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2400" dirty="0" smtClean="0"/>
              <a:t>pip install </a:t>
            </a:r>
            <a:r>
              <a:rPr lang="en-SG" sz="2400" dirty="0" err="1" smtClean="0"/>
              <a:t>matplotlib</a:t>
            </a:r>
            <a:endParaRPr lang="en-SG" sz="2400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6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794797"/>
            <a:ext cx="10515600" cy="747892"/>
          </a:xfrm>
        </p:spPr>
        <p:txBody>
          <a:bodyPr>
            <a:normAutofit fontScale="90000"/>
          </a:bodyPr>
          <a:lstStyle/>
          <a:p>
            <a:r>
              <a:rPr lang="en-SG"/>
              <a:t>A first taste of Matplotlib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7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7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(supply y values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8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first taste of Matplotlib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327704" y="1644467"/>
            <a:ext cx="6189828" cy="2188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plt.plot([1,2,3,4])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plt.ylabel('some numbers')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3F82-1B7B-46C3-9233-3629022B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61" y="1192290"/>
            <a:ext cx="5046424" cy="30925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327704" y="4284873"/>
            <a:ext cx="111385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If you provide a single list or array to the plot() command, </a:t>
            </a:r>
            <a:r>
              <a:rPr lang="en-SG" sz="2400" dirty="0" err="1"/>
              <a:t>matplotlib</a:t>
            </a:r>
            <a:r>
              <a:rPr lang="en-SG" sz="2400" dirty="0"/>
              <a:t> assumes it is a sequence of y values, and automatically generates the x values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Since python ranges start with 0, the default x vector has the same length as y but starts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Hence the x data are [0,1,2,3].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C954-DD11-4A68-A56A-AD8662F4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Plot a line graph (supply y+x values)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38E0-5269-4BD2-A2E9-F08514AC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CAEEB-7ECB-40EF-BAB7-81B3930065D2}" type="slidenum">
              <a:rPr lang="en-SG" smtClean="0"/>
              <a:t>9</a:t>
            </a:fld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D2731-739D-4974-95A7-77AE37FAD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first taste of Matplotlib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A0D5B-D5DA-4053-A700-E974E0CAE696}"/>
              </a:ext>
            </a:extLst>
          </p:cNvPr>
          <p:cNvSpPr/>
          <p:nvPr/>
        </p:nvSpPr>
        <p:spPr>
          <a:xfrm>
            <a:off x="224966" y="4635758"/>
            <a:ext cx="53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 To plot x versus y, you can issue the  commands above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F7BFE1-1569-4AED-9D0E-A19E7A2E4738}"/>
              </a:ext>
            </a:extLst>
          </p:cNvPr>
          <p:cNvSpPr txBox="1">
            <a:spLocks/>
          </p:cNvSpPr>
          <p:nvPr/>
        </p:nvSpPr>
        <p:spPr>
          <a:xfrm>
            <a:off x="224966" y="1837187"/>
            <a:ext cx="7123684" cy="2551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26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SG" sz="1800" kern="1200" dirty="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import matplotlib.pyplot as plt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plt.plot([1, 2, 3, 4], </a:t>
            </a:r>
            <a:b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   [1, 4, 9, 16])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plt.ylabel('some numbers')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pt-BR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089D4-8091-41A5-96D8-57AE4D5E1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08" y="2542920"/>
            <a:ext cx="5881168" cy="36918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5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vjyhnetF"/>
  <p:tag name="ARTICULATE_PROJECT_OPEN" val="0"/>
  <p:tag name="ARTICULATE_SLIDE_COUNT" val="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F1908B5C-93B6-4BDB-BD34-34C2A4B0F2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25968</TotalTime>
  <Words>2994</Words>
  <Application>Microsoft Office PowerPoint</Application>
  <PresentationFormat>宽屏</PresentationFormat>
  <Paragraphs>665</Paragraphs>
  <Slides>53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28 Days Later</vt:lpstr>
      <vt:lpstr>Arial</vt:lpstr>
      <vt:lpstr>Arial Black</vt:lpstr>
      <vt:lpstr>Arial Rounded MT Bold</vt:lpstr>
      <vt:lpstr>Calibri</vt:lpstr>
      <vt:lpstr>Courier New</vt:lpstr>
      <vt:lpstr>Office Theme</vt:lpstr>
      <vt:lpstr>PowerPoint 演示文稿</vt:lpstr>
      <vt:lpstr>Contents</vt:lpstr>
      <vt:lpstr>Intro to Matplotlib</vt:lpstr>
      <vt:lpstr>What is Matplotlib?</vt:lpstr>
      <vt:lpstr>Matplotlib is both easy yet powerful</vt:lpstr>
      <vt:lpstr>Installing Matplotlib</vt:lpstr>
      <vt:lpstr>A first taste of Matplotlib</vt:lpstr>
      <vt:lpstr>Plot a line graph (supply y values only)</vt:lpstr>
      <vt:lpstr>Plot a line graph (supply y+x values)</vt:lpstr>
      <vt:lpstr>Plot a line graph (specify color and pattern)</vt:lpstr>
      <vt:lpstr>Plot a line graph (with numpy arrays)  </vt:lpstr>
      <vt:lpstr>Add titles and labels</vt:lpstr>
      <vt:lpstr>PowerPoint 演示文稿</vt:lpstr>
      <vt:lpstr>PowerPoint 演示文稿</vt:lpstr>
      <vt:lpstr>Class Exercise</vt:lpstr>
      <vt:lpstr>Add legend to a plot (Example 1)</vt:lpstr>
      <vt:lpstr>Set axis limits (ylim and xlim method)</vt:lpstr>
      <vt:lpstr>Add x-ticks</vt:lpstr>
      <vt:lpstr>Controlling Line Properties</vt:lpstr>
      <vt:lpstr>Using keyword args with plot method</vt:lpstr>
      <vt:lpstr>Using subplots method</vt:lpstr>
      <vt:lpstr>Using fig and ax objects</vt:lpstr>
      <vt:lpstr>Plotting multiple plots or multiple figures</vt:lpstr>
      <vt:lpstr>Two subplots on 1 figure (Example 1)</vt:lpstr>
      <vt:lpstr>How to change size of figure</vt:lpstr>
      <vt:lpstr>Working with Text</vt:lpstr>
      <vt:lpstr>Working with Text</vt:lpstr>
      <vt:lpstr>Add text at a location</vt:lpstr>
      <vt:lpstr>Annotating with Text with Box</vt:lpstr>
      <vt:lpstr>Add labels and titles</vt:lpstr>
      <vt:lpstr>Bar charts</vt:lpstr>
      <vt:lpstr>Bar Charts (Example #1)</vt:lpstr>
      <vt:lpstr>Bar Charts (Example #2)</vt:lpstr>
      <vt:lpstr>Pie charts</vt:lpstr>
      <vt:lpstr>Pie Charts (Example #1)</vt:lpstr>
      <vt:lpstr>Pie Charts (Example #2)</vt:lpstr>
      <vt:lpstr>Pie Charts (Example #2)</vt:lpstr>
      <vt:lpstr>Histograms</vt:lpstr>
      <vt:lpstr>Example #1 - Single dataset</vt:lpstr>
      <vt:lpstr>Example #2 </vt:lpstr>
      <vt:lpstr>Scatter Plots</vt:lpstr>
      <vt:lpstr>Scatter Plots (Example #1)</vt:lpstr>
      <vt:lpstr>Scatter Plots (Example #2)</vt:lpstr>
      <vt:lpstr>Scatter Plots (Example #2)</vt:lpstr>
      <vt:lpstr>Scatter Plots (Example #3)</vt:lpstr>
      <vt:lpstr>Box Plots</vt:lpstr>
      <vt:lpstr>Box Plots (Example #1)</vt:lpstr>
      <vt:lpstr>Box Plots (Example #2)</vt:lpstr>
      <vt:lpstr>Box Plots (Example #2)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Chua Heok Hoon</dc:creator>
  <cp:lastModifiedBy>Qiu Zixuan</cp:lastModifiedBy>
  <cp:revision>1737</cp:revision>
  <cp:lastPrinted>2016-10-06T08:00:59Z</cp:lastPrinted>
  <dcterms:created xsi:type="dcterms:W3CDTF">2015-09-12T14:47:32Z</dcterms:created>
  <dcterms:modified xsi:type="dcterms:W3CDTF">2021-03-26T04:09:57Z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ArticulateGUID">
    <vt:lpwstr>E3550DF9-3377-4ACC-B9EB-EC2291D98D16</vt:lpwstr>
  </property>
  <property fmtid="{D5CDD505-2E9C-101B-9397-08002B2CF9AE}" pid="4" name="ArticulatePath">
    <vt:lpwstr>IT8701 PDS Topic 03 - Data Visualization Using the Matplotlib Package v001</vt:lpwstr>
  </property>
</Properties>
</file>