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5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heme/theme6.xml" ContentType="application/vnd.openxmlformats-officedocument.theme+xml"/>
  <Override PartName="/ppt/tags/tag50.xml" ContentType="application/vnd.openxmlformats-officedocument.presentationml.tags+xml"/>
  <Override PartName="/ppt/notesSlides/notesSlide1.xml" ContentType="application/vnd.openxmlformats-officedocument.presentationml.notesSlide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tags/tag52.xml" ContentType="application/vnd.openxmlformats-officedocument.presentationml.tags+xml"/>
  <Override PartName="/ppt/notesSlides/notesSlide3.xml" ContentType="application/vnd.openxmlformats-officedocument.presentationml.notesSlide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notesSlides/notesSlide5.xml" ContentType="application/vnd.openxmlformats-officedocument.presentationml.notesSlide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7.xml" ContentType="application/vnd.openxmlformats-officedocument.presentationml.notesSlide+xml"/>
  <Override PartName="/ppt/tags/tag59.xml" ContentType="application/vnd.openxmlformats-officedocument.presentationml.tags+xml"/>
  <Override PartName="/ppt/notesSlides/notesSlide8.xml" ContentType="application/vnd.openxmlformats-officedocument.presentationml.notesSlide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notesSlides/notesSlide13.xml" ContentType="application/vnd.openxmlformats-officedocument.presentationml.notesSlide+xml"/>
  <Override PartName="/ppt/tags/tag66.xml" ContentType="application/vnd.openxmlformats-officedocument.presentationml.tags+xml"/>
  <Override PartName="/ppt/notesSlides/notesSlide14.xml" ContentType="application/vnd.openxmlformats-officedocument.presentationml.notesSlide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notesSlides/notesSlide16.xml" ContentType="application/vnd.openxmlformats-officedocument.presentationml.notesSlide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tags/tag71.xml" ContentType="application/vnd.openxmlformats-officedocument.presentationml.tags+xml"/>
  <Override PartName="/ppt/notesSlides/notesSlide19.xml" ContentType="application/vnd.openxmlformats-officedocument.presentationml.notesSlide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ppt/notesSlides/notesSlide21.xml" ContentType="application/vnd.openxmlformats-officedocument.presentationml.notesSlide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ppt/tags/tag75.xml" ContentType="application/vnd.openxmlformats-officedocument.presentationml.tags+xml"/>
  <Override PartName="/ppt/notesSlides/notesSlide23.xml" ContentType="application/vnd.openxmlformats-officedocument.presentationml.notesSlide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ppt/tags/tag77.xml" ContentType="application/vnd.openxmlformats-officedocument.presentationml.tags+xml"/>
  <Override PartName="/ppt/notesSlides/notesSlide25.xml" ContentType="application/vnd.openxmlformats-officedocument.presentationml.notesSlide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7.xml" ContentType="application/vnd.openxmlformats-officedocument.presentationml.notesSlide+xml"/>
  <Override PartName="/ppt/tags/tag85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notesSlides/notesSlide29.xml" ContentType="application/vnd.openxmlformats-officedocument.presentationml.notesSlide+xml"/>
  <Override PartName="/ppt/tags/tag87.xml" ContentType="application/vnd.openxmlformats-officedocument.presentationml.tags+xml"/>
  <Override PartName="/ppt/notesSlides/notesSlide3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1.xml" ContentType="application/vnd.openxmlformats-officedocument.presentationml.notesSlide+xml"/>
  <Override PartName="/ppt/tags/tag90.xml" ContentType="application/vnd.openxmlformats-officedocument.presentationml.tags+xml"/>
  <Override PartName="/ppt/notesSlides/notesSlide32.xml" ContentType="application/vnd.openxmlformats-officedocument.presentationml.notesSlide+xml"/>
  <Override PartName="/ppt/tags/tag91.xml" ContentType="application/vnd.openxmlformats-officedocument.presentationml.tags+xml"/>
  <Override PartName="/ppt/notesSlides/notesSlide33.xml" ContentType="application/vnd.openxmlformats-officedocument.presentationml.notesSlide+xml"/>
  <Override PartName="/ppt/tags/tag92.xml" ContentType="application/vnd.openxmlformats-officedocument.presentationml.tags+xml"/>
  <Override PartName="/ppt/notesSlides/notesSlide34.xml" ContentType="application/vnd.openxmlformats-officedocument.presentationml.notesSlide+xml"/>
  <Override PartName="/ppt/tags/tag93.xml" ContentType="application/vnd.openxmlformats-officedocument.presentationml.tags+xml"/>
  <Override PartName="/ppt/notesSlides/notesSlide35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6.xml" ContentType="application/vnd.openxmlformats-officedocument.presentationml.notesSlide+xml"/>
  <Override PartName="/ppt/tags/tag96.xml" ContentType="application/vnd.openxmlformats-officedocument.presentationml.tags+xml"/>
  <Override PartName="/ppt/notesSlides/notesSlide37.xml" ContentType="application/vnd.openxmlformats-officedocument.presentationml.notesSlide+xml"/>
  <Override PartName="/ppt/tags/tag97.xml" ContentType="application/vnd.openxmlformats-officedocument.presentationml.tags+xml"/>
  <Override PartName="/ppt/notesSlides/notesSlide38.xml" ContentType="application/vnd.openxmlformats-officedocument.presentationml.notesSlide+xml"/>
  <Override PartName="/ppt/tags/tag98.xml" ContentType="application/vnd.openxmlformats-officedocument.presentationml.tags+xml"/>
  <Override PartName="/ppt/theme/themeOverride1.xml" ContentType="application/vnd.openxmlformats-officedocument.themeOverr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9.xml" ContentType="application/vnd.openxmlformats-officedocument.presentationml.notesSlide+xml"/>
  <Override PartName="/ppt/tags/tag107.xml" ContentType="application/vnd.openxmlformats-officedocument.presentationml.tags+xml"/>
  <Override PartName="/ppt/notesSlides/notesSlide40.xml" ContentType="application/vnd.openxmlformats-officedocument.presentationml.notesSlide+xml"/>
  <Override PartName="/ppt/tags/tag108.xml" ContentType="application/vnd.openxmlformats-officedocument.presentationml.tags+xml"/>
  <Override PartName="/ppt/notesSlides/notesSlide41.xml" ContentType="application/vnd.openxmlformats-officedocument.presentationml.notesSlide+xml"/>
  <Override PartName="/ppt/tags/tag109.xml" ContentType="application/vnd.openxmlformats-officedocument.presentationml.tags+xml"/>
  <Override PartName="/ppt/notesSlides/notesSlide42.xml" ContentType="application/vnd.openxmlformats-officedocument.presentationml.notesSlide+xml"/>
  <Override PartName="/ppt/tags/tag110.xml" ContentType="application/vnd.openxmlformats-officedocument.presentationml.tags+xml"/>
  <Override PartName="/ppt/notesSlides/notesSlide43.xml" ContentType="application/vnd.openxmlformats-officedocument.presentationml.notesSlide+xml"/>
  <Override PartName="/ppt/tags/tag111.xml" ContentType="application/vnd.openxmlformats-officedocument.presentationml.tags+xml"/>
  <Override PartName="/ppt/notesSlides/notesSlide4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45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46.xml" ContentType="application/vnd.openxmlformats-officedocument.presentationml.notesSlide+xml"/>
  <Override PartName="/ppt/tags/tag118.xml" ContentType="application/vnd.openxmlformats-officedocument.presentationml.tags+xml"/>
  <Override PartName="/ppt/notesSlides/notesSlide47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8.xml" ContentType="application/vnd.openxmlformats-officedocument.presentationml.notesSlide+xml"/>
  <Override PartName="/ppt/tags/tag122.xml" ContentType="application/vnd.openxmlformats-officedocument.presentationml.tags+xml"/>
  <Override PartName="/ppt/notesSlides/notesSlide49.xml" ContentType="application/vnd.openxmlformats-officedocument.presentationml.notesSlide+xml"/>
  <Override PartName="/ppt/tags/tag123.xml" ContentType="application/vnd.openxmlformats-officedocument.presentationml.tags+xml"/>
  <Override PartName="/ppt/notesSlides/notesSlide50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5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52.xml" ContentType="application/vnd.openxmlformats-officedocument.presentationml.notesSlide+xml"/>
  <Override PartName="/ppt/tags/tag128.xml" ContentType="application/vnd.openxmlformats-officedocument.presentationml.tags+xml"/>
  <Override PartName="/ppt/notesSlides/notesSlide53.xml" ContentType="application/vnd.openxmlformats-officedocument.presentationml.notesSlide+xml"/>
  <Override PartName="/ppt/tags/tag129.xml" ContentType="application/vnd.openxmlformats-officedocument.presentationml.tags+xml"/>
  <Override PartName="/ppt/notesSlides/notesSlide54.xml" ContentType="application/vnd.openxmlformats-officedocument.presentationml.notesSlide+xml"/>
  <Override PartName="/ppt/tags/tag130.xml" ContentType="application/vnd.openxmlformats-officedocument.presentationml.tags+xml"/>
  <Override PartName="/ppt/notesSlides/notesSlide55.xml" ContentType="application/vnd.openxmlformats-officedocument.presentationml.notesSlide+xml"/>
  <Override PartName="/ppt/tags/tag131.xml" ContentType="application/vnd.openxmlformats-officedocument.presentationml.tags+xml"/>
  <Override PartName="/ppt/notesSlides/notesSlide56.xml" ContentType="application/vnd.openxmlformats-officedocument.presentationml.notesSlide+xml"/>
  <Override PartName="/ppt/tags/tag132.xml" ContentType="application/vnd.openxmlformats-officedocument.presentationml.tags+xml"/>
  <Override PartName="/ppt/notesSlides/notesSlide57.xml" ContentType="application/vnd.openxmlformats-officedocument.presentationml.notesSlide+xml"/>
  <Override PartName="/ppt/tags/tag133.xml" ContentType="application/vnd.openxmlformats-officedocument.presentationml.tags+xml"/>
  <Override PartName="/ppt/notesSlides/notesSlide58.xml" ContentType="application/vnd.openxmlformats-officedocument.presentationml.notesSlide+xml"/>
  <Override PartName="/ppt/tags/tag134.xml" ContentType="application/vnd.openxmlformats-officedocument.presentationml.tags+xml"/>
  <Override PartName="/ppt/notesSlides/notesSlide59.xml" ContentType="application/vnd.openxmlformats-officedocument.presentationml.notesSlide+xml"/>
  <Override PartName="/ppt/tags/tag135.xml" ContentType="application/vnd.openxmlformats-officedocument.presentationml.tags+xml"/>
  <Override PartName="/ppt/notesSlides/notesSlide60.xml" ContentType="application/vnd.openxmlformats-officedocument.presentationml.notesSlide+xml"/>
  <Override PartName="/ppt/tags/tag136.xml" ContentType="application/vnd.openxmlformats-officedocument.presentationml.tags+xml"/>
  <Override PartName="/ppt/notesSlides/notesSlide61.xml" ContentType="application/vnd.openxmlformats-officedocument.presentationml.notesSlide+xml"/>
  <Override PartName="/ppt/tags/tag137.xml" ContentType="application/vnd.openxmlformats-officedocument.presentationml.tags+xml"/>
  <Override PartName="/ppt/notesSlides/notesSlide62.xml" ContentType="application/vnd.openxmlformats-officedocument.presentationml.notesSlide+xml"/>
  <Override PartName="/ppt/tags/tag138.xml" ContentType="application/vnd.openxmlformats-officedocument.presentationml.tags+xml"/>
  <Override PartName="/ppt/notesSlides/notesSlide63.xml" ContentType="application/vnd.openxmlformats-officedocument.presentationml.notesSlide+xml"/>
  <Override PartName="/ppt/tags/tag139.xml" ContentType="application/vnd.openxmlformats-officedocument.presentationml.tags+xml"/>
  <Override PartName="/ppt/notesSlides/notesSlide64.xml" ContentType="application/vnd.openxmlformats-officedocument.presentationml.notesSlide+xml"/>
  <Override PartName="/ppt/tags/tag140.xml" ContentType="application/vnd.openxmlformats-officedocument.presentationml.tags+xml"/>
  <Override PartName="/ppt/notesSlides/notesSlide65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66.xml" ContentType="application/vnd.openxmlformats-officedocument.presentationml.notesSlide+xml"/>
  <Override PartName="/ppt/tags/tag143.xml" ContentType="application/vnd.openxmlformats-officedocument.presentationml.tags+xml"/>
  <Override PartName="/ppt/notesSlides/notesSlide67.xml" ContentType="application/vnd.openxmlformats-officedocument.presentationml.notesSlide+xml"/>
  <Override PartName="/ppt/tags/tag144.xml" ContentType="application/vnd.openxmlformats-officedocument.presentationml.tags+xml"/>
  <Override PartName="/ppt/notesSlides/notesSlide68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69.xml" ContentType="application/vnd.openxmlformats-officedocument.presentationml.notesSlide+xml"/>
  <Override PartName="/ppt/tags/tag147.xml" ContentType="application/vnd.openxmlformats-officedocument.presentationml.tags+xml"/>
  <Override PartName="/ppt/notesSlides/notesSlide70.xml" ContentType="application/vnd.openxmlformats-officedocument.presentationml.notesSlide+xml"/>
  <Override PartName="/ppt/tags/tag148.xml" ContentType="application/vnd.openxmlformats-officedocument.presentationml.tags+xml"/>
  <Override PartName="/ppt/notesSlides/notesSlide71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72.xml" ContentType="application/vnd.openxmlformats-officedocument.presentationml.notesSlide+xml"/>
  <Override PartName="/ppt/tags/tag152.xml" ContentType="application/vnd.openxmlformats-officedocument.presentationml.tags+xml"/>
  <Override PartName="/ppt/notesSlides/notesSlide73.xml" ContentType="application/vnd.openxmlformats-officedocument.presentationml.notesSlide+xml"/>
  <Override PartName="/ppt/tags/tag153.xml" ContentType="application/vnd.openxmlformats-officedocument.presentationml.tags+xml"/>
  <Override PartName="/ppt/notesSlides/notesSlide74.xml" ContentType="application/vnd.openxmlformats-officedocument.presentationml.notesSlide+xml"/>
  <Override PartName="/ppt/tags/tag154.xml" ContentType="application/vnd.openxmlformats-officedocument.presentationml.tags+xml"/>
  <Override PartName="/ppt/notesSlides/notesSlide75.xml" ContentType="application/vnd.openxmlformats-officedocument.presentationml.notesSlide+xml"/>
  <Override PartName="/ppt/tags/tag155.xml" ContentType="application/vnd.openxmlformats-officedocument.presentationml.tags+xml"/>
  <Override PartName="/ppt/notesSlides/notesSlide76.xml" ContentType="application/vnd.openxmlformats-officedocument.presentationml.notesSlide+xml"/>
  <Override PartName="/ppt/tags/tag156.xml" ContentType="application/vnd.openxmlformats-officedocument.presentationml.tags+xml"/>
  <Override PartName="/ppt/notesSlides/notesSlide77.xml" ContentType="application/vnd.openxmlformats-officedocument.presentationml.notesSlide+xml"/>
  <Override PartName="/ppt/tags/tag157.xml" ContentType="application/vnd.openxmlformats-officedocument.presentationml.tags+xml"/>
  <Override PartName="/ppt/notesSlides/notesSlide78.xml" ContentType="application/vnd.openxmlformats-officedocument.presentationml.notesSlide+xml"/>
  <Override PartName="/ppt/tags/tag158.xml" ContentType="application/vnd.openxmlformats-officedocument.presentationml.tags+xml"/>
  <Override PartName="/ppt/notesSlides/notesSlide79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80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81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82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83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84.xml" ContentType="application/vnd.openxmlformats-officedocument.presentationml.notesSlide+xml"/>
  <Override PartName="/ppt/tags/tag171.xml" ContentType="application/vnd.openxmlformats-officedocument.presentationml.tags+xml"/>
  <Override PartName="/ppt/notesSlides/notesSlide85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86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87.xml" ContentType="application/vnd.openxmlformats-officedocument.presentationml.notesSlide+xml"/>
  <Override PartName="/ppt/tags/tag181.xml" ContentType="application/vnd.openxmlformats-officedocument.presentationml.tags+xml"/>
  <Override PartName="/ppt/notesSlides/notesSlide88.xml" ContentType="application/vnd.openxmlformats-officedocument.presentationml.notesSlide+xml"/>
  <Override PartName="/ppt/tags/tag182.xml" ContentType="application/vnd.openxmlformats-officedocument.presentationml.tags+xml"/>
  <Override PartName="/ppt/notesSlides/notesSlide89.xml" ContentType="application/vnd.openxmlformats-officedocument.presentationml.notesSlide+xml"/>
  <Override PartName="/ppt/tags/tag183.xml" ContentType="application/vnd.openxmlformats-officedocument.presentationml.tags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3" r:id="rId2"/>
    <p:sldMasterId id="2147483764" r:id="rId3"/>
    <p:sldMasterId id="2147483785" r:id="rId4"/>
    <p:sldMasterId id="2147483806" r:id="rId5"/>
  </p:sldMasterIdLst>
  <p:notesMasterIdLst>
    <p:notesMasterId r:id="rId148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  <p:sldId id="403" r:id="rId54"/>
    <p:sldId id="406" r:id="rId55"/>
    <p:sldId id="409" r:id="rId56"/>
    <p:sldId id="412" r:id="rId57"/>
    <p:sldId id="415" r:id="rId58"/>
    <p:sldId id="418" r:id="rId59"/>
    <p:sldId id="421" r:id="rId60"/>
    <p:sldId id="424" r:id="rId61"/>
    <p:sldId id="427" r:id="rId62"/>
    <p:sldId id="430" r:id="rId63"/>
    <p:sldId id="433" r:id="rId64"/>
    <p:sldId id="436" r:id="rId65"/>
    <p:sldId id="439" r:id="rId66"/>
    <p:sldId id="442" r:id="rId67"/>
    <p:sldId id="445" r:id="rId68"/>
    <p:sldId id="448" r:id="rId69"/>
    <p:sldId id="451" r:id="rId70"/>
    <p:sldId id="454" r:id="rId71"/>
    <p:sldId id="457" r:id="rId72"/>
    <p:sldId id="460" r:id="rId73"/>
    <p:sldId id="463" r:id="rId74"/>
    <p:sldId id="466" r:id="rId75"/>
    <p:sldId id="469" r:id="rId76"/>
    <p:sldId id="472" r:id="rId77"/>
    <p:sldId id="475" r:id="rId78"/>
    <p:sldId id="478" r:id="rId79"/>
    <p:sldId id="481" r:id="rId80"/>
    <p:sldId id="484" r:id="rId81"/>
    <p:sldId id="487" r:id="rId82"/>
    <p:sldId id="490" r:id="rId83"/>
    <p:sldId id="493" r:id="rId84"/>
    <p:sldId id="496" r:id="rId85"/>
    <p:sldId id="499" r:id="rId86"/>
    <p:sldId id="502" r:id="rId87"/>
    <p:sldId id="505" r:id="rId88"/>
    <p:sldId id="508" r:id="rId89"/>
    <p:sldId id="511" r:id="rId90"/>
    <p:sldId id="514" r:id="rId91"/>
    <p:sldId id="517" r:id="rId92"/>
    <p:sldId id="520" r:id="rId93"/>
    <p:sldId id="523" r:id="rId94"/>
    <p:sldId id="526" r:id="rId95"/>
    <p:sldId id="529" r:id="rId96"/>
    <p:sldId id="532" r:id="rId97"/>
    <p:sldId id="535" r:id="rId98"/>
    <p:sldId id="538" r:id="rId99"/>
    <p:sldId id="541" r:id="rId100"/>
    <p:sldId id="544" r:id="rId101"/>
    <p:sldId id="547" r:id="rId102"/>
    <p:sldId id="550" r:id="rId103"/>
    <p:sldId id="553" r:id="rId104"/>
    <p:sldId id="556" r:id="rId105"/>
    <p:sldId id="559" r:id="rId106"/>
    <p:sldId id="680" r:id="rId107"/>
    <p:sldId id="562" r:id="rId108"/>
    <p:sldId id="565" r:id="rId109"/>
    <p:sldId id="568" r:id="rId110"/>
    <p:sldId id="571" r:id="rId111"/>
    <p:sldId id="574" r:id="rId112"/>
    <p:sldId id="577" r:id="rId113"/>
    <p:sldId id="580" r:id="rId114"/>
    <p:sldId id="583" r:id="rId115"/>
    <p:sldId id="586" r:id="rId116"/>
    <p:sldId id="589" r:id="rId117"/>
    <p:sldId id="592" r:id="rId118"/>
    <p:sldId id="595" r:id="rId119"/>
    <p:sldId id="598" r:id="rId120"/>
    <p:sldId id="601" r:id="rId121"/>
    <p:sldId id="604" r:id="rId122"/>
    <p:sldId id="607" r:id="rId123"/>
    <p:sldId id="610" r:id="rId124"/>
    <p:sldId id="613" r:id="rId125"/>
    <p:sldId id="616" r:id="rId126"/>
    <p:sldId id="619" r:id="rId127"/>
    <p:sldId id="622" r:id="rId128"/>
    <p:sldId id="625" r:id="rId129"/>
    <p:sldId id="628" r:id="rId130"/>
    <p:sldId id="631" r:id="rId131"/>
    <p:sldId id="634" r:id="rId132"/>
    <p:sldId id="637" r:id="rId133"/>
    <p:sldId id="640" r:id="rId134"/>
    <p:sldId id="643" r:id="rId135"/>
    <p:sldId id="646" r:id="rId136"/>
    <p:sldId id="649" r:id="rId137"/>
    <p:sldId id="652" r:id="rId138"/>
    <p:sldId id="655" r:id="rId139"/>
    <p:sldId id="658" r:id="rId140"/>
    <p:sldId id="661" r:id="rId141"/>
    <p:sldId id="664" r:id="rId142"/>
    <p:sldId id="667" r:id="rId143"/>
    <p:sldId id="670" r:id="rId144"/>
    <p:sldId id="673" r:id="rId145"/>
    <p:sldId id="676" r:id="rId146"/>
    <p:sldId id="679" r:id="rId147"/>
  </p:sldIdLst>
  <p:sldSz cx="12192000" cy="6858000"/>
  <p:notesSz cx="6858000" cy="9144000"/>
  <p:custDataLst>
    <p:tags r:id="rId1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87060" autoAdjust="0"/>
  </p:normalViewPr>
  <p:slideViewPr>
    <p:cSldViewPr>
      <p:cViewPr>
        <p:scale>
          <a:sx n="75" d="100"/>
          <a:sy n="75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53" Type="http://schemas.openxmlformats.org/officeDocument/2006/relationships/slide" Target="slides/slide48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149" Type="http://schemas.openxmlformats.org/officeDocument/2006/relationships/tags" Target="tags/tag1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51" Type="http://schemas.openxmlformats.org/officeDocument/2006/relationships/viewProps" Target="viewProps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tableStyles" Target="tableStyles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slide" Target="slides/slide138.xml"/><Relationship Id="rId148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6" Type="http://schemas.openxmlformats.org/officeDocument/2006/relationships/slide" Target="slides/slide11.xml"/><Relationship Id="rId37" Type="http://schemas.openxmlformats.org/officeDocument/2006/relationships/slide" Target="slides/slide32.xml"/><Relationship Id="rId58" Type="http://schemas.openxmlformats.org/officeDocument/2006/relationships/slide" Target="slides/slide53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44" Type="http://schemas.openxmlformats.org/officeDocument/2006/relationships/slide" Target="slides/slide139.xml"/><Relationship Id="rId90" Type="http://schemas.openxmlformats.org/officeDocument/2006/relationships/slide" Target="slides/slide8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4/6/2021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user/basics.io.genfromtxt.html" TargetMode="External"/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41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06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337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50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48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92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08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996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989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751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8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69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4847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59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224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326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9383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451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919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73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838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516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36D167-BB95-4C3F-9EB6-8F33330CC193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488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561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652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640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668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136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How</a:t>
            </a:r>
            <a:r>
              <a:rPr lang="en-SG" baseline="0"/>
              <a:t> to print the countries in reverse order?</a:t>
            </a:r>
          </a:p>
          <a:p>
            <a:r>
              <a:rPr lang="en-SG" baseline="0"/>
              <a:t>@@@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380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725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36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942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79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675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8916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1877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01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5818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641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2131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419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4919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73810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err="1"/>
              <a:t>def pythonsum1(n):</a:t>
            </a:r>
          </a:p>
          <a:p>
            <a:r>
              <a:rPr lang="en-SG"/>
              <a:t>    a=[i**2 for i in range(n)]</a:t>
            </a:r>
          </a:p>
          <a:p>
            <a:r>
              <a:rPr lang="en-SG"/>
              <a:t>    b=[i**3 for i in range(n+1)]</a:t>
            </a:r>
          </a:p>
          <a:p>
            <a:r>
              <a:rPr lang="en-SG"/>
              <a:t>    #assert len(a) == len(b)</a:t>
            </a:r>
          </a:p>
          <a:p>
            <a:r>
              <a:rPr lang="en-SG"/>
              <a:t>    #c=[i + j for i,j in zip(a,b)]</a:t>
            </a:r>
          </a:p>
          <a:p>
            <a:r>
              <a:rPr lang="en-SG"/>
              <a:t>    c=[a[i] + b[i] for i in range(0, len(a))]</a:t>
            </a:r>
          </a:p>
          <a:p>
            <a:r>
              <a:rPr lang="en-SG"/>
              <a:t>    return c</a:t>
            </a:r>
          </a:p>
          <a:p>
            <a:r>
              <a:rPr lang="en-SG"/>
              <a:t>    </a:t>
            </a:r>
          </a:p>
          <a:p>
            <a:r>
              <a:rPr lang="en-SG"/>
              <a:t>sum1=pythonsum1(10)</a:t>
            </a:r>
          </a:p>
          <a:p>
            <a:r>
              <a:rPr lang="en-SG"/>
              <a:t>print(sum1)</a:t>
            </a:r>
          </a:p>
          <a:p>
            <a:endParaRPr lang="en-SG"/>
          </a:p>
          <a:p>
            <a:r>
              <a:rPr lang="en-GB"/>
              <a:t>from time import time</a:t>
            </a:r>
          </a:p>
          <a:p>
            <a:r>
              <a:rPr lang="en-GB"/>
              <a:t>start=time()</a:t>
            </a:r>
          </a:p>
          <a:p>
            <a:r>
              <a:rPr lang="en-GB"/>
              <a:t>sum=pythonsum(100000)</a:t>
            </a:r>
          </a:p>
          <a:p>
            <a:r>
              <a:rPr lang="en-GB"/>
              <a:t>end=time()</a:t>
            </a:r>
          </a:p>
          <a:p>
            <a:r>
              <a:rPr lang="en-GB"/>
              <a:t>print('Time taken 1: {}'.format(end-start))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36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071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To</a:t>
            </a:r>
            <a:r>
              <a:rPr lang="en-SG" baseline="0"/>
              <a:t> add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1202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8587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7035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98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https://docs.scipy.org/doc/numpy/reference/generated/numpy.arange.html</a:t>
            </a:r>
          </a:p>
          <a:p>
            <a:r>
              <a:rPr lang="en-SG"/>
              <a:t>@@@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0085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https://docs.scipy.org/doc/numpy/reference/generated/numpy.arange.html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950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https://docs.scipy.org/doc/numpy/reference/generated/numpy.arange.html</a:t>
            </a:r>
          </a:p>
          <a:p>
            <a:r>
              <a:rPr lang="en-SG"/>
              <a:t>https://docs.scipy.org/doc/numpy/reference/generated/numpy.linspace.html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5789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https://docs.scipy.org/doc/numpy/reference/generated/numpy.full.html</a:t>
            </a:r>
          </a:p>
          <a:p>
            <a:r>
              <a:rPr lang="en-SG"/>
              <a:t>https://docs.scipy.org/doc/numpy/reference/generated/numpy.eye.html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6093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https://docs.scipy.org/doc/numpy/reference/generated/numpy.random.random.html</a:t>
            </a:r>
          </a:p>
          <a:p>
            <a:r>
              <a:rPr lang="en-SG"/>
              <a:t>https://docs.scipy.org/doc/numpy/reference/generated/numpy.random.randint.html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85981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https://docs.scipy.org/doc/numpy/reference/generated/numpy.random.random.html</a:t>
            </a:r>
          </a:p>
          <a:p>
            <a:r>
              <a:rPr lang="en-SG"/>
              <a:t>https://docs.scipy.org/doc/numpy/reference/generated/numpy.empty.html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62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1803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1771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9501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https://docs.scipy.org/doc/numpy/reference/arrays.dtypes.html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6369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890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624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3987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shape of an array is the number of elements in each dimension.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332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278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6351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03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6329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What is the difference between reshape(),</a:t>
            </a:r>
            <a:r>
              <a:rPr lang="en-SG" baseline="0" dirty="0"/>
              <a:t> resize()?</a:t>
            </a:r>
          </a:p>
          <a:p>
            <a:r>
              <a:rPr lang="en-SG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Traceback (most recent call last)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&lt;ipython-input-29-c755319fb958&gt;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&lt;module&gt;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4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my_array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5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print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----&gt; 6 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SG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my_array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,(3,3)))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&lt;__</a:t>
            </a:r>
            <a:r>
              <a:rPr lang="en-SG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array_function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 internals&gt;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reshape</a:t>
            </a:r>
            <a:r>
              <a:rPr lang="en-SG" b="1" i="0" dirty="0">
                <a:effectLst/>
                <a:latin typeface="Consolas" panose="020B0609020204030204" pitchFamily="49" charset="0"/>
              </a:rPr>
              <a:t>(*</a:t>
            </a:r>
            <a:r>
              <a:rPr lang="en-SG" b="1" i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SG" b="1" i="0" dirty="0">
                <a:effectLst/>
                <a:latin typeface="Consolas" panose="020B0609020204030204" pitchFamily="49" charset="0"/>
              </a:rPr>
              <a:t>, **</a:t>
            </a:r>
            <a:r>
              <a:rPr lang="en-SG" b="1" i="0" dirty="0" err="1">
                <a:effectLst/>
                <a:latin typeface="Consolas" panose="020B0609020204030204" pitchFamily="49" charset="0"/>
              </a:rPr>
              <a:t>kwargs</a:t>
            </a:r>
            <a:r>
              <a:rPr lang="en-SG" b="1" i="0" dirty="0">
                <a:effectLst/>
                <a:latin typeface="Consolas" panose="020B0609020204030204" pitchFamily="49" charset="0"/>
              </a:rPr>
              <a:t>)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~\anaconda3\lib\site-packages\numpy\core\fromnumeric.py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reshape</a:t>
            </a:r>
            <a:r>
              <a:rPr lang="en-SG" b="1" i="0" dirty="0">
                <a:effectLst/>
                <a:latin typeface="Consolas" panose="020B0609020204030204" pitchFamily="49" charset="0"/>
              </a:rPr>
              <a:t>(a, </a:t>
            </a:r>
            <a:r>
              <a:rPr lang="en-SG" b="1" i="0" dirty="0" err="1">
                <a:effectLst/>
                <a:latin typeface="Consolas" panose="020B0609020204030204" pitchFamily="49" charset="0"/>
              </a:rPr>
              <a:t>newshape</a:t>
            </a:r>
            <a:r>
              <a:rPr lang="en-SG" b="1" i="0" dirty="0">
                <a:effectLst/>
                <a:latin typeface="Consolas" panose="020B0609020204030204" pitchFamily="49" charset="0"/>
              </a:rPr>
              <a:t>, order)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297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[5, 6]])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298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"""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--&gt; 299 return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SG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wrapfunc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'reshape',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newshape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order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300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301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~\anaconda3\lib\site-packages\numpy\core\fromnumeric.py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_</a:t>
            </a:r>
            <a:r>
              <a:rPr lang="en-SG" b="0" i="0" dirty="0" err="1">
                <a:effectLst/>
                <a:latin typeface="Consolas" panose="020B0609020204030204" pitchFamily="49" charset="0"/>
              </a:rPr>
              <a:t>wrapfunc</a:t>
            </a:r>
            <a:r>
              <a:rPr lang="en-SG" b="1" i="0" dirty="0">
                <a:effectLst/>
                <a:latin typeface="Consolas" panose="020B0609020204030204" pitchFamily="49" charset="0"/>
              </a:rPr>
              <a:t>(</a:t>
            </a:r>
            <a:r>
              <a:rPr lang="en-SG" b="1" i="0" dirty="0" err="1">
                <a:effectLst/>
                <a:latin typeface="Consolas" panose="020B0609020204030204" pitchFamily="49" charset="0"/>
              </a:rPr>
              <a:t>obj</a:t>
            </a:r>
            <a:r>
              <a:rPr lang="en-SG" b="1" i="0" dirty="0">
                <a:effectLst/>
                <a:latin typeface="Consolas" panose="020B0609020204030204" pitchFamily="49" charset="0"/>
              </a:rPr>
              <a:t>, method, *</a:t>
            </a:r>
            <a:r>
              <a:rPr lang="en-SG" b="1" i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SG" b="1" i="0" dirty="0">
                <a:effectLst/>
                <a:latin typeface="Consolas" panose="020B0609020204030204" pitchFamily="49" charset="0"/>
              </a:rPr>
              <a:t>, **</a:t>
            </a:r>
            <a:r>
              <a:rPr lang="en-SG" b="1" i="0" dirty="0" err="1">
                <a:effectLst/>
                <a:latin typeface="Consolas" panose="020B0609020204030204" pitchFamily="49" charset="0"/>
              </a:rPr>
              <a:t>kwds</a:t>
            </a:r>
            <a:r>
              <a:rPr lang="en-SG" b="1" i="0" dirty="0">
                <a:effectLst/>
                <a:latin typeface="Consolas" panose="020B0609020204030204" pitchFamily="49" charset="0"/>
              </a:rPr>
              <a:t>)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56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57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try: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---&gt; 58 return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bound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SG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SG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kwds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59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i="0" dirty="0">
                <a:effectLst/>
                <a:latin typeface="Consolas" panose="020B0609020204030204" pitchFamily="49" charset="0"/>
              </a:rPr>
              <a:t>60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lang="en-SG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SG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occurs if the object does have such a method in its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1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SG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cannot reshape array of size 6 into shape (3,3)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0496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1838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https://docs.scipy.org/doc/numpy-1.13.0/reference/generated/numpy.concatenate.html</a:t>
            </a:r>
          </a:p>
          <a:p>
            <a:endParaRPr lang="en-SG"/>
          </a:p>
          <a:p>
            <a:r>
              <a:rPr lang="en-SG"/>
              <a:t>import numpy as np</a:t>
            </a:r>
          </a:p>
          <a:p>
            <a:endParaRPr lang="en-SG"/>
          </a:p>
          <a:p>
            <a:r>
              <a:rPr lang="en-SG"/>
              <a:t># 1-D array</a:t>
            </a:r>
          </a:p>
          <a:p>
            <a:r>
              <a:rPr lang="en-SG"/>
              <a:t>x = np.arange(8)</a:t>
            </a:r>
          </a:p>
          <a:p>
            <a:r>
              <a:rPr lang="en-SG"/>
              <a:t>y = np.arange(6,10).reshape(2,2)</a:t>
            </a:r>
          </a:p>
          <a:p>
            <a:r>
              <a:rPr lang="en-SG"/>
              <a:t>z = np.arange(11,15)</a:t>
            </a:r>
          </a:p>
          <a:p>
            <a:endParaRPr lang="en-SG"/>
          </a:p>
          <a:p>
            <a:r>
              <a:rPr lang="en-SG"/>
              <a:t>print(x);print(y); print(z)</a:t>
            </a:r>
          </a:p>
          <a:p>
            <a:r>
              <a:rPr lang="en-SG"/>
              <a:t>print(np.concatenate((x,y,z)))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1745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91671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2938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https://docs.scipy.org/doc/numpy-1.13.0/reference/generated/numpy.append.html</a:t>
            </a:r>
          </a:p>
          <a:p>
            <a:endParaRPr lang="en-SG" dirty="0"/>
          </a:p>
          <a:p>
            <a:r>
              <a:rPr lang="en-SG" dirty="0"/>
              <a:t>Axis = 0, go down, axis =1 go horizontal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5142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380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https://docs.scipy.org/doc/numpy-1.13.0/reference/generated/numpy.split.html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86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https://docs.scipy.org/doc/numpy-1.13.0/reference/generated/numpy.hsplit.html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72922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https://docs.scipy.org/doc/numpy-1.13.0/reference/generated/numpy.vsplit.html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15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@@@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1948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3953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https://docs.scipy.org/doc/numpy/reference/generated/numpy.full.html</a:t>
            </a:r>
          </a:p>
          <a:p>
            <a:r>
              <a:rPr lang="en-SG"/>
              <a:t>https://docs.scipy.org/doc/numpy/reference/generated/numpy.eye.html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226499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60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7493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8538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2024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https://docs.scipy.org/doc/numpy-1.13.0/reference/generated/numpy.median.html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04699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https://docs.scipy.org/doc/numpy-1.13.0/reference/generated/numpy.std.html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2911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SG" sz="12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np.var(a, axis=1,dtype=np.float32))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2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np.var(a, axis=1,dtype=np.float64))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70134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SG"/>
              <a:t>https://docs.scipy.org/doc/numpy/reference/generated/numpy.save.html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SG"/>
              <a:t>https://docs.scipy.org/doc/numpy/reference/generated/numpy.savez.html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SG"/>
              <a:t>https://docs.scipy.org/doc/numpy/reference/generated/numpy.load.html</a:t>
            </a:r>
          </a:p>
          <a:p>
            <a:endParaRPr lang="en-SG"/>
          </a:p>
          <a:p>
            <a:endParaRPr lang="en-SG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SG"/>
              <a:t>https://docs.scipy.org/doc/numpy/reference/generated/numpy.loadtxt.html</a:t>
            </a:r>
          </a:p>
          <a:p>
            <a:r>
              <a:rPr lang="en-SG"/>
              <a:t>https://docs.scipy.org/doc/numpy/reference/generated/numpy.genfromtxt.html</a:t>
            </a:r>
          </a:p>
          <a:p>
            <a:r>
              <a:rPr lang="en-SG"/>
              <a:t>https://docs.scipy.org/doc/numpy/reference/generated/numpy.savetxt.html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23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90374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>
                <a:hlinkClick r:id="rId3"/>
              </a:rPr>
              <a:t>https://numpy.org/devdocs/user/basics.io.genfromtxt.html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9241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13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DA58EF-1670-4F2D-B813-271C35882AB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5F7187-E12B-4FDB-80AA-041FA2E8E48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637878-7DEC-468E-90AF-7FCCF46FFB5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500-FD8E-4419-9551-AB13319FABC3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2929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2B7E7-B64C-4D44-8541-E17C3EFD600B}"/>
              </a:ext>
            </a:extLst>
          </p:cNvPr>
          <p:cNvSpPr/>
          <p:nvPr userDrawn="1"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9892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59447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B43-7C06-46A5-AF17-3585229B9DE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90190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9451703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SG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  <a:p>
            <a:pPr lvl="4">
              <a:lnSpc>
                <a:spcPct val="100000"/>
              </a:lnSpc>
            </a:pP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465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SG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09898" y="0"/>
            <a:ext cx="9437183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0855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22323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87C-80CD-40B5-907E-20202AE19D31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2786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79C0B2-6B25-40DE-B481-F7B1540D188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D38-249E-46B1-8577-E2E42DD77548}" type="datetime1">
              <a:rPr lang="en-SG" smtClean="0"/>
              <a:t>4/6/2021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8295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2450-3BBB-48BD-9844-72BC42A22141}" type="datetime1">
              <a:rPr lang="en-SG" smtClean="0"/>
              <a:t>4/6/2021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46306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CD2B-7A4C-479A-A409-F3E5FD5B340C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15128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42F1-C7C3-4B15-9692-AEEF9651DC11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62636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5807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44244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B42-7958-4B9D-B285-5E006611985A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62046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8179-7F96-417B-B839-7A819E46BC98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15927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1276-C811-48BB-B8B7-C5F7CD210F4D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75006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E3835-52DC-4664-8D1B-99A724A8DF38}" type="datetime1">
              <a:rPr lang="en-SG" altLang="en-US" smtClean="0"/>
              <a:t>4/6/2021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 smtClean="0"/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2219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217248-9678-4443-A871-62C046402984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2782" y="6492875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SG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SG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500-FD8E-4419-9551-AB13319FABC3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29298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2B7E7-B64C-4D44-8541-E17C3EFD600B}"/>
              </a:ext>
            </a:extLst>
          </p:cNvPr>
          <p:cNvSpPr/>
          <p:nvPr userDrawn="1"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98921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59447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B43-7C06-46A5-AF17-3585229B9DE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90190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9451703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buFont typeface="Arial" pitchFamily="34" charset="0"/>
              <a:buChar char="•"/>
              <a:defRPr lang="en-SG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  <a:p>
            <a:pPr lvl="4">
              <a:lnSpc>
                <a:spcPct val="100000"/>
              </a:lnSpc>
            </a:pP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465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SG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09898" y="0"/>
            <a:ext cx="9437183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08559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22323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87C-80CD-40B5-907E-20202AE19D31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2786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2C08F14-3D8D-455C-BD39-D3C4D2D9483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D38-249E-46B1-8577-E2E42DD77548}" type="datetime1">
              <a:rPr lang="en-SG" smtClean="0"/>
              <a:t>4/6/2021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82953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2450-3BBB-48BD-9844-72BC42A22141}" type="datetime1">
              <a:rPr lang="en-SG" smtClean="0"/>
              <a:t>4/6/2021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46306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CD2B-7A4C-479A-A409-F3E5FD5B340C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15128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42F1-C7C3-4B15-9692-AEEF9651DC11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62636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58074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44244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B42-7958-4B9D-B285-5E006611985A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62046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8179-7F96-417B-B839-7A819E46BC98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15927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1276-C811-48BB-B8B7-C5F7CD210F4D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75006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E3835-52DC-4664-8D1B-99A724A8DF38}" type="datetime1">
              <a:rPr lang="en-SG" altLang="en-US" smtClean="0"/>
              <a:t>4/6/2021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 smtClean="0"/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2219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C863AE5-C1BE-4D26-98E1-547AC31FF45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2782" y="6492875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SG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SG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500-FD8E-4419-9551-AB13319FABC3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32943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79813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B43-7C06-46A5-AF17-3585229B9DE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38786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11051178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>
                <a:solidFill>
                  <a:srgbClr val="660066"/>
                </a:solidFill>
              </a:defRPr>
            </a:lvl1pPr>
            <a:lvl2pPr>
              <a:defRPr lang="en-US" smtClean="0">
                <a:solidFill>
                  <a:srgbClr val="660066"/>
                </a:solidFill>
              </a:defRPr>
            </a:lvl2pPr>
            <a:lvl3pPr>
              <a:defRPr lang="en-US" smtClean="0">
                <a:solidFill>
                  <a:srgbClr val="660066"/>
                </a:solidFill>
              </a:defRPr>
            </a:lvl3pPr>
            <a:lvl4pPr>
              <a:defRPr lang="en-US" smtClean="0">
                <a:solidFill>
                  <a:srgbClr val="660066"/>
                </a:solidFill>
              </a:defRPr>
            </a:lvl4pPr>
            <a:lvl5pPr>
              <a:defRPr lang="en-SG">
                <a:solidFill>
                  <a:srgbClr val="660066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SG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5378" y="0"/>
            <a:ext cx="11051177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38234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27014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  <a:solidFill>
            <a:schemeClr val="bg1">
              <a:lumMod val="85000"/>
            </a:schemeClr>
          </a:solidFill>
          <a:ln>
            <a:noFill/>
            <a:prstDash val="solid"/>
          </a:ln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A picture containing businesscard, stationary, text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8" y="1802993"/>
            <a:ext cx="5892784" cy="40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64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4D9EF4F-8176-4E64-8B00-5CAE738AD10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53088"/>
            <a:ext cx="10515600" cy="74789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00980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60033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936691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87C-80CD-40B5-907E-20202AE19D31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6170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D38-249E-46B1-8577-E2E42DD77548}" type="datetime1">
              <a:rPr lang="en-SG" smtClean="0"/>
              <a:t>4/6/2021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1465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2450-3BBB-48BD-9844-72BC42A22141}" type="datetime1">
              <a:rPr lang="en-SG" smtClean="0"/>
              <a:t>4/6/2021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74639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CD2B-7A4C-479A-A409-F3E5FD5B340C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225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42F1-C7C3-4B15-9692-AEEF9651DC11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6895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3851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2080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B42-7958-4B9D-B285-5E006611985A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527440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8179-7F96-417B-B839-7A819E46BC98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495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7001DAD-A402-4335-A227-5D9AAB37D33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1276-C811-48BB-B8B7-C5F7CD210F4D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0162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E3835-52DC-4664-8D1B-99A724A8DF38}" type="datetime1">
              <a:rPr lang="en-SG" altLang="en-US" smtClean="0"/>
              <a:t>4/6/2021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2812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500-FD8E-4419-9551-AB13319FABC3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32943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79813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B43-7C06-46A5-AF17-3585229B9DEA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38786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11051178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>
                <a:solidFill>
                  <a:srgbClr val="660066"/>
                </a:solidFill>
              </a:defRPr>
            </a:lvl1pPr>
            <a:lvl2pPr>
              <a:defRPr lang="en-US" smtClean="0">
                <a:solidFill>
                  <a:srgbClr val="660066"/>
                </a:solidFill>
              </a:defRPr>
            </a:lvl2pPr>
            <a:lvl3pPr>
              <a:defRPr lang="en-US" smtClean="0">
                <a:solidFill>
                  <a:srgbClr val="660066"/>
                </a:solidFill>
              </a:defRPr>
            </a:lvl3pPr>
            <a:lvl4pPr>
              <a:defRPr lang="en-US" smtClean="0">
                <a:solidFill>
                  <a:srgbClr val="660066"/>
                </a:solidFill>
              </a:defRPr>
            </a:lvl4pPr>
            <a:lvl5pPr>
              <a:defRPr lang="en-SG">
                <a:solidFill>
                  <a:srgbClr val="660066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SG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95378" y="0"/>
            <a:ext cx="11051177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38234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27014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  <a:solidFill>
            <a:schemeClr val="bg1">
              <a:lumMod val="85000"/>
            </a:schemeClr>
          </a:solidFill>
          <a:ln>
            <a:noFill/>
            <a:prstDash val="solid"/>
          </a:ln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A picture containing businesscard, stationary, text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8" y="1802993"/>
            <a:ext cx="5892784" cy="40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64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7FF59C-D6FA-4CA3-AD15-62C7461A8C32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53088"/>
            <a:ext cx="10515600" cy="74789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00980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60033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936691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87C-80CD-40B5-907E-20202AE19D31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6170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D38-249E-46B1-8577-E2E42DD77548}" type="datetime1">
              <a:rPr lang="en-SG" smtClean="0"/>
              <a:t>4/6/2021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14651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2450-3BBB-48BD-9844-72BC42A22141}" type="datetime1">
              <a:rPr lang="en-SG" smtClean="0"/>
              <a:t>4/6/2021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746398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CD2B-7A4C-479A-A409-F3E5FD5B340C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225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42F1-C7C3-4B15-9692-AEEF9651DC11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6895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38519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2080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B42-7958-4B9D-B285-5E006611985A}" type="datetime1">
              <a:rPr lang="en-SG" smtClean="0"/>
              <a:t>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52744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8179-7F96-417B-B839-7A819E46BC98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495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C1FA89-7477-4BF8-B515-B457FCB64FC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1276-C811-48BB-B8B7-C5F7CD210F4D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01624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E3835-52DC-4664-8D1B-99A724A8DF38}" type="datetime1">
              <a:rPr lang="en-SG" altLang="en-US" smtClean="0"/>
              <a:t>4/6/2021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281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" Target="../slides/slide1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" Target="../slides/slide16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tags" Target="../tags/tag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ags" Target="../tags/tag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tags" Target="../tags/tag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03C033-CCFA-480E-9544-5EF61E9BC21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2051E7-5786-4C48-83DF-1E1F1E1FD36F}"/>
              </a:ext>
            </a:extLst>
          </p:cNvPr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ction Button: Home 6">
            <a:hlinkClick r:id="rId24" action="ppaction://hlinksldjump" highlightClick="1"/>
            <a:extLst>
              <a:ext uri="{FF2B5EF4-FFF2-40B4-BE49-F238E27FC236}">
                <a16:creationId xmlns:a16="http://schemas.microsoft.com/office/drawing/2014/main" id="{3319341B-C429-454C-81F2-9CAF6B22B17D}"/>
              </a:ext>
            </a:extLst>
          </p:cNvPr>
          <p:cNvSpPr/>
          <p:nvPr userDrawn="1"/>
        </p:nvSpPr>
        <p:spPr>
          <a:xfrm>
            <a:off x="8686800" y="6474213"/>
            <a:ext cx="429208" cy="38378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custDataLst>
      <p:tags r:id="rId22"/>
    </p:custDataLst>
    <p:extLst>
      <p:ext uri="{BB962C8B-B14F-4D97-AF65-F5344CB8AC3E}">
        <p14:creationId xmlns:p14="http://schemas.microsoft.com/office/powerpoint/2010/main" val="30746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  <p:sldLayoutId id="2147483710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lang="en-SG" sz="26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03C033-CCFA-480E-9544-5EF61E9BC21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2051E7-5786-4C48-83DF-1E1F1E1FD36F}"/>
              </a:ext>
            </a:extLst>
          </p:cNvPr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ction Button: Home 6">
            <a:hlinkClick r:id="rId24" action="ppaction://hlinksldjump" highlightClick="1"/>
            <a:extLst>
              <a:ext uri="{FF2B5EF4-FFF2-40B4-BE49-F238E27FC236}">
                <a16:creationId xmlns:a16="http://schemas.microsoft.com/office/drawing/2014/main" id="{3319341B-C429-454C-81F2-9CAF6B22B17D}"/>
              </a:ext>
            </a:extLst>
          </p:cNvPr>
          <p:cNvSpPr/>
          <p:nvPr userDrawn="1"/>
        </p:nvSpPr>
        <p:spPr>
          <a:xfrm>
            <a:off x="8686800" y="6474213"/>
            <a:ext cx="429208" cy="38378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custDataLst>
      <p:tags r:id="rId22"/>
    </p:custDataLst>
    <p:extLst>
      <p:ext uri="{BB962C8B-B14F-4D97-AF65-F5344CB8AC3E}">
        <p14:creationId xmlns:p14="http://schemas.microsoft.com/office/powerpoint/2010/main" val="30746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lang="en-SG" sz="26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03C033-CCFA-480E-9544-5EF61E9BC21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2"/>
    </p:custDataLst>
    <p:extLst>
      <p:ext uri="{BB962C8B-B14F-4D97-AF65-F5344CB8AC3E}">
        <p14:creationId xmlns:p14="http://schemas.microsoft.com/office/powerpoint/2010/main" val="633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•"/>
        <a:defRPr sz="2600" kern="120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200" kern="120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03C033-CCFA-480E-9544-5EF61E9BC212}" type="datetime1">
              <a:rPr lang="en-SG" smtClean="0"/>
              <a:t>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2"/>
    </p:custDataLst>
    <p:extLst>
      <p:ext uri="{BB962C8B-B14F-4D97-AF65-F5344CB8AC3E}">
        <p14:creationId xmlns:p14="http://schemas.microsoft.com/office/powerpoint/2010/main" val="633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•"/>
        <a:defRPr sz="2600" kern="120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400" kern="120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200" kern="120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18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5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sg.linkedin.com/jobs/view/410290223?trkInfo=searchKeywordString:Data%2BScience,searchLocationString:,%2B,vertical:jobs,pageNum:2,position:15,MSRPsearchId:8639fe28-61a9-4f9d-9839-ad8b5a4148ad&amp;refId=8639fe28-61a9-4f9d-9839-ad8b5a4148ad&amp;trk=jobs_jserp_job_listing_text" TargetMode="External"/><Relationship Id="rId3" Type="http://schemas.openxmlformats.org/officeDocument/2006/relationships/hyperlink" Target="https://sg.linkedin.com/jobs/view/403422583?trkInfo=searchKeywordString:Data%2BScience,searchLocationString:,%2B,vertical:jobs,pageNum:1,position:3,MSRPsearchId:29c0a159-12e1-4482-885e-2f6a7b169af4&amp;refId=29c0a159-12e1-4482-885e-2f6a7b169af4&amp;trk=jobs_jserp_job_listing_text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sg.linkedin.com/jobs/view/471711755?refId=73f58447-01d2-4a31-90e6-28345d58e9ba&amp;trk=job_view_browse_map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hyperlink" Target="https://sg.linkedin.com/jobs/view/458545739?trkInfo=searchKeywordString:Data%2BScience,searchLocationString:,%2B,vertical:jobs,pageNum:2,position:18,MSRPsearchId:8639fe28-61a9-4f9d-9839-ad8b5a4148ad&amp;refId=8639fe28-61a9-4f9d-9839-ad8b5a4148ad&amp;trk=jobs_jserp_job_listing_text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sg.linkedin.com/jobs/data-science-jobs" TargetMode="External"/><Relationship Id="rId1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2.xml"/><Relationship Id="rId4" Type="http://schemas.openxmlformats.org/officeDocument/2006/relationships/image" Target="../media/image5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3.xml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4.xml"/><Relationship Id="rId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6.xml"/><Relationship Id="rId4" Type="http://schemas.openxmlformats.org/officeDocument/2006/relationships/image" Target="../media/image5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7.xml"/><Relationship Id="rId4" Type="http://schemas.openxmlformats.org/officeDocument/2006/relationships/image" Target="../media/image5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1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3.xml"/><Relationship Id="rId5" Type="http://schemas.openxmlformats.org/officeDocument/2006/relationships/image" Target="../media/image19.png"/><Relationship Id="rId4" Type="http://schemas.openxmlformats.org/officeDocument/2006/relationships/hyperlink" Target="https://www.blogger.com/profile/12821714508588242516" TargetMode="Externa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3.xml"/><Relationship Id="rId4" Type="http://schemas.openxmlformats.org/officeDocument/2006/relationships/image" Target="../media/image6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4.xml"/><Relationship Id="rId4" Type="http://schemas.openxmlformats.org/officeDocument/2006/relationships/image" Target="../media/image6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58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59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60.xml"/><Relationship Id="rId4" Type="http://schemas.openxmlformats.org/officeDocument/2006/relationships/image" Target="../media/image73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62.xml"/><Relationship Id="rId4" Type="http://schemas.openxmlformats.org/officeDocument/2006/relationships/image" Target="../media/image74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6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6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65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66.xml"/><Relationship Id="rId4" Type="http://schemas.openxmlformats.org/officeDocument/2006/relationships/image" Target="../media/image5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6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68.xml"/><Relationship Id="rId4" Type="http://schemas.openxmlformats.org/officeDocument/2006/relationships/image" Target="../media/image75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69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0.xml"/><Relationship Id="rId4" Type="http://schemas.openxmlformats.org/officeDocument/2006/relationships/image" Target="../media/image7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1.xml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5.xml"/><Relationship Id="rId5" Type="http://schemas.openxmlformats.org/officeDocument/2006/relationships/image" Target="../media/image23.png"/><Relationship Id="rId4" Type="http://schemas.openxmlformats.org/officeDocument/2006/relationships/hyperlink" Target="https://www.anaconda.com/products/individual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3.xml"/><Relationship Id="rId4" Type="http://schemas.openxmlformats.org/officeDocument/2006/relationships/hyperlink" Target="https://docs.scipy.org/doc/numpy-1.13.0/reference/generated/numpy.sum.html#numpy.sum" TargetMode="Externa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5.xml"/><Relationship Id="rId4" Type="http://schemas.openxmlformats.org/officeDocument/2006/relationships/image" Target="../media/image77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8.xml"/><Relationship Id="rId4" Type="http://schemas.openxmlformats.org/officeDocument/2006/relationships/image" Target="../media/image84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79.xml"/><Relationship Id="rId4" Type="http://schemas.openxmlformats.org/officeDocument/2006/relationships/image" Target="../media/image86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80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8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6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8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8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9.xml"/><Relationship Id="rId6" Type="http://schemas.openxmlformats.org/officeDocument/2006/relationships/hyperlink" Target="https://docs.python.org/3/library/string.html#formatspec" TargetMode="External"/><Relationship Id="rId5" Type="http://schemas.openxmlformats.org/officeDocument/2006/relationships/hyperlink" Target="https://docs.python.org/3/library/string.html#formatstrings" TargetMode="Externa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6.xml"/><Relationship Id="rId4" Type="http://schemas.openxmlformats.org/officeDocument/2006/relationships/hyperlink" Target="https://docs.python.org/3.6/library/functions.html#in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9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9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93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9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95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9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9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9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9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0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1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edu/python/" TargetMode="External"/><Relationship Id="rId13" Type="http://schemas.openxmlformats.org/officeDocument/2006/relationships/hyperlink" Target="https://learnpythonthehardway.org/" TargetMode="External"/><Relationship Id="rId3" Type="http://schemas.openxmlformats.org/officeDocument/2006/relationships/hyperlink" Target="https://www.tutorialspoint.com/python" TargetMode="External"/><Relationship Id="rId7" Type="http://schemas.openxmlformats.org/officeDocument/2006/relationships/hyperlink" Target="https://pythonschool.net/" TargetMode="External"/><Relationship Id="rId12" Type="http://schemas.openxmlformats.org/officeDocument/2006/relationships/hyperlink" Target="https://www.programiz.com/python-programming" TargetMode="Externa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15.xml"/><Relationship Id="rId6" Type="http://schemas.openxmlformats.org/officeDocument/2006/relationships/hyperlink" Target="https://www.learnpython.org/" TargetMode="External"/><Relationship Id="rId11" Type="http://schemas.openxmlformats.org/officeDocument/2006/relationships/hyperlink" Target="http://www.pythonforbeginners.com/" TargetMode="External"/><Relationship Id="rId5" Type="http://schemas.openxmlformats.org/officeDocument/2006/relationships/hyperlink" Target="http://www.practicepython.org/" TargetMode="External"/><Relationship Id="rId10" Type="http://schemas.openxmlformats.org/officeDocument/2006/relationships/hyperlink" Target="http://pbpython.com/" TargetMode="External"/><Relationship Id="rId4" Type="http://schemas.openxmlformats.org/officeDocument/2006/relationships/hyperlink" Target="http://www.practicepython.net/" TargetMode="External"/><Relationship Id="rId9" Type="http://schemas.openxmlformats.org/officeDocument/2006/relationships/hyperlink" Target="https://chrisalbon.com/python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pyformat.info/" TargetMode="Externa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1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3.xml"/><Relationship Id="rId1" Type="http://schemas.openxmlformats.org/officeDocument/2006/relationships/tags" Target="../tags/tag117.xml"/><Relationship Id="rId4" Type="http://schemas.openxmlformats.org/officeDocument/2006/relationships/image" Target="../media/image35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18.xml"/><Relationship Id="rId4" Type="http://schemas.openxmlformats.org/officeDocument/2006/relationships/slide" Target="slide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2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2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23.xml"/><Relationship Id="rId5" Type="http://schemas.openxmlformats.org/officeDocument/2006/relationships/hyperlink" Target="https://www.w3schools.com/python/numpy_intro.asp" TargetMode="External"/><Relationship Id="rId4" Type="http://schemas.openxmlformats.org/officeDocument/2006/relationships/hyperlink" Target="https://numpy.org/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2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25.xml"/><Relationship Id="rId4" Type="http://schemas.openxmlformats.org/officeDocument/2006/relationships/image" Target="../media/image36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2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2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2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30.xml"/><Relationship Id="rId4" Type="http://schemas.openxmlformats.org/officeDocument/2006/relationships/image" Target="../media/image4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31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3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3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34.xml"/><Relationship Id="rId4" Type="http://schemas.openxmlformats.org/officeDocument/2006/relationships/image" Target="../media/image4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35.xml"/><Relationship Id="rId4" Type="http://schemas.openxmlformats.org/officeDocument/2006/relationships/image" Target="../media/image4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36.xml"/><Relationship Id="rId4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3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3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39.xml"/><Relationship Id="rId4" Type="http://schemas.openxmlformats.org/officeDocument/2006/relationships/image" Target="../media/image5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0.xml"/><Relationship Id="rId4" Type="http://schemas.openxmlformats.org/officeDocument/2006/relationships/image" Target="../media/image52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42C33B-EC8C-49CC-8196-8FA264231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990" y="2872976"/>
            <a:ext cx="8579471" cy="1919186"/>
          </a:xfrm>
        </p:spPr>
        <p:txBody>
          <a:bodyPr>
            <a:normAutofit/>
          </a:bodyPr>
          <a:lstStyle/>
          <a:p>
            <a:pPr algn="l"/>
            <a:r>
              <a:rPr lang="en-SG" dirty="0"/>
              <a:t>Introduction to Python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70217"/>
            <a:ext cx="9144000" cy="534533"/>
          </a:xfrm>
        </p:spPr>
        <p:txBody>
          <a:bodyPr/>
          <a:lstStyle/>
          <a:p>
            <a:r>
              <a:rPr lang="en-SG" sz="4400" dirty="0">
                <a:solidFill>
                  <a:srgbClr val="660033"/>
                </a:solidFill>
              </a:rPr>
              <a:t>Programming for Data Science</a:t>
            </a:r>
            <a:endParaRPr lang="en-SG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38"/>
          <a:stretch>
            <a:fillRect/>
          </a:stretch>
        </p:blipFill>
        <p:spPr>
          <a:xfrm>
            <a:off x="9054902" y="2402859"/>
            <a:ext cx="2544916" cy="2131006"/>
          </a:xfrm>
          <a:prstGeom prst="rect">
            <a:avLst/>
          </a:prstGeom>
        </p:spPr>
      </p:pic>
      <p:sp>
        <p:nvSpPr>
          <p:cNvPr id="8" name="Subtitle 3"/>
          <p:cNvSpPr txBox="1"/>
          <p:nvPr/>
        </p:nvSpPr>
        <p:spPr>
          <a:xfrm>
            <a:off x="837990" y="1814323"/>
            <a:ext cx="10584753" cy="912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None/>
              <a:defRPr sz="4000" b="1" kern="1200">
                <a:solidFill>
                  <a:srgbClr val="99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5400"/>
              <a:t>Topic 1</a:t>
            </a:r>
            <a:br>
              <a:rPr lang="en-SG" sz="5400"/>
            </a:br>
            <a:endParaRPr lang="en-SG" sz="5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2787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B13B-E579-420B-8C95-172AC28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Data Science jobs - what's needed?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6597E-0531-4C5A-83FB-C0652FBE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2CAEEB-7ECB-40EF-BAB7-81B3930065D2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656B-E8D7-443A-ADFE-ACDAF89DC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Why Programming for Data Science</a:t>
            </a:r>
          </a:p>
          <a:p>
            <a:endParaRPr lang="en-SG" dirty="0"/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D787D207-7050-467C-A523-839FE63D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92" y="2056977"/>
            <a:ext cx="3834310" cy="1381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09C297-B569-4295-939C-E72280C74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18" y="1492366"/>
            <a:ext cx="4628571" cy="600000"/>
          </a:xfrm>
          <a:prstGeom prst="rect">
            <a:avLst/>
          </a:prstGeom>
        </p:spPr>
      </p:pic>
      <p:pic>
        <p:nvPicPr>
          <p:cNvPr id="12" name="Picture 11">
            <a:hlinkClick r:id="rId6"/>
            <a:extLst>
              <a:ext uri="{FF2B5EF4-FFF2-40B4-BE49-F238E27FC236}">
                <a16:creationId xmlns:a16="http://schemas.microsoft.com/office/drawing/2014/main" id="{D8B3EFB7-67F6-489C-A66C-08C278867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515" y="4509017"/>
            <a:ext cx="3342242" cy="1235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1B8E1E-4071-409F-9F64-531E58E49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252" y="3960816"/>
            <a:ext cx="4476190" cy="4857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8DC383-5C6D-444D-9E5C-CFE864F85223}"/>
              </a:ext>
            </a:extLst>
          </p:cNvPr>
          <p:cNvSpPr/>
          <p:nvPr/>
        </p:nvSpPr>
        <p:spPr>
          <a:xfrm>
            <a:off x="7500919" y="6096670"/>
            <a:ext cx="455573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9"/>
              </a:rPr>
              <a:t>https://sg.linkedin.com/jobs/data-science-jobs</a:t>
            </a: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9B7B9-E2F2-4B41-944E-F7C4E755B1ED}"/>
              </a:ext>
            </a:extLst>
          </p:cNvPr>
          <p:cNvSpPr/>
          <p:nvPr/>
        </p:nvSpPr>
        <p:spPr>
          <a:xfrm>
            <a:off x="285727" y="1415537"/>
            <a:ext cx="4982662" cy="20806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B7A4B2-D22E-4352-9E4D-394B17AD0C56}"/>
              </a:ext>
            </a:extLst>
          </p:cNvPr>
          <p:cNvSpPr/>
          <p:nvPr/>
        </p:nvSpPr>
        <p:spPr>
          <a:xfrm>
            <a:off x="266233" y="3855122"/>
            <a:ext cx="4982662" cy="20806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>
            <a:hlinkClick r:id="rId10"/>
            <a:extLst>
              <a:ext uri="{FF2B5EF4-FFF2-40B4-BE49-F238E27FC236}">
                <a16:creationId xmlns:a16="http://schemas.microsoft.com/office/drawing/2014/main" id="{BA701996-85FB-4205-BD0B-6B4D064484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8648" y="4633412"/>
            <a:ext cx="3695238" cy="13523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4826A7-4F80-4698-86EA-107DD158044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3803" t="44200" r="8390" b="30592"/>
          <a:stretch>
            <a:fillRect/>
          </a:stretch>
        </p:blipFill>
        <p:spPr>
          <a:xfrm>
            <a:off x="6952576" y="3833584"/>
            <a:ext cx="4227382" cy="816236"/>
          </a:xfrm>
          <a:prstGeom prst="rect">
            <a:avLst/>
          </a:prstGeom>
        </p:spPr>
      </p:pic>
      <p:pic>
        <p:nvPicPr>
          <p:cNvPr id="21" name="Picture 20">
            <a:hlinkClick r:id="rId13"/>
            <a:extLst>
              <a:ext uri="{FF2B5EF4-FFF2-40B4-BE49-F238E27FC236}">
                <a16:creationId xmlns:a16="http://schemas.microsoft.com/office/drawing/2014/main" id="{C0A13969-4D34-4040-801E-E4DE1248EF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77615" y="1873547"/>
            <a:ext cx="2802343" cy="13055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0CCCEE-0AB3-40FF-AFAE-C7D38419AB33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68133" r="3325" b="19993"/>
          <a:stretch>
            <a:fillRect/>
          </a:stretch>
        </p:blipFill>
        <p:spPr>
          <a:xfrm>
            <a:off x="6180842" y="1275947"/>
            <a:ext cx="4874957" cy="56526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8495AD-2A66-485E-8EE5-AD4A7324BABA}"/>
              </a:ext>
            </a:extLst>
          </p:cNvPr>
          <p:cNvSpPr/>
          <p:nvPr/>
        </p:nvSpPr>
        <p:spPr>
          <a:xfrm>
            <a:off x="6110904" y="1208106"/>
            <a:ext cx="4982662" cy="20806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28BE30-8F3F-4FE4-A2D5-9C5333A4239E}"/>
              </a:ext>
            </a:extLst>
          </p:cNvPr>
          <p:cNvSpPr/>
          <p:nvPr/>
        </p:nvSpPr>
        <p:spPr>
          <a:xfrm>
            <a:off x="6445177" y="3489330"/>
            <a:ext cx="4516978" cy="24964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647215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8"/>
            <a:ext cx="11513917" cy="4767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3 arrays with different shapes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np.array([1,2,3])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np.array([(1,2,3),(4,5,6)])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 = np.array([[(1,2,3,4),(5,6,7,8)], [(9,10,11,12),(13,14,15,16)]])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#shape returns the number of elements in each dimension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b.shape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c.shape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(3,)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(2, 2, 4)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58" y="4292996"/>
            <a:ext cx="2762796" cy="20633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5994315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len, ndim,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45386" y="1131313"/>
            <a:ext cx="11513917" cy="5406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3 arrays with different shapes and sizes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np.array([1,2,3,4,5,6])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np.array([(1,2,3),(4,5,6)])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np.array([[(1,2,3,4),(5,6,7,8)],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[(9,10,11,12),(13,14,15,16)],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[(17,18,19,20),(21,22,23,24)]])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Size of the first dimension (no of rows)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print('====len====')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print(len(a));print(len(b));print(len(c))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Number of dimensions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print('====ndim====')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print(a.ndim);print(b.ndim);print(c.ndim)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Total number of elements across dimensions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print('====size====')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print(a.size);print(b.size); print(c.size)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1591" y="616862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374" y="1555433"/>
            <a:ext cx="2200275" cy="350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681006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Rows and columns reference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1591" y="616862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4</a:t>
            </a:r>
          </a:p>
        </p:txBody>
      </p:sp>
      <p:pic>
        <p:nvPicPr>
          <p:cNvPr id="9" name="Picture 8" descr="A picture containing text, clock, dark, black&#10;&#10;Description automatically generated">
            <a:extLst>
              <a:ext uri="{FF2B5EF4-FFF2-40B4-BE49-F238E27FC236}">
                <a16:creationId xmlns:a16="http://schemas.microsoft.com/office/drawing/2014/main" id="{FF8DF137-10F3-4D75-AE42-5B9A5AD92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88295"/>
            <a:ext cx="5830739" cy="38814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9684391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Functions to manipulate array shapes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30953"/>
              </p:ext>
            </p:extLst>
          </p:nvPr>
        </p:nvGraphicFramePr>
        <p:xfrm>
          <a:off x="5294603" y="2638573"/>
          <a:ext cx="41268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6858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ADD/REMOVE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append()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insert()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0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delete()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73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13820"/>
              </p:ext>
            </p:extLst>
          </p:nvPr>
        </p:nvGraphicFramePr>
        <p:xfrm>
          <a:off x="5309290" y="1358413"/>
          <a:ext cx="262057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57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COMBINE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60021"/>
              </p:ext>
            </p:extLst>
          </p:nvPr>
        </p:nvGraphicFramePr>
        <p:xfrm>
          <a:off x="1181243" y="1358413"/>
          <a:ext cx="341021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213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CHANGE ARRAY 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400"/>
                        <a:t>flatten()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reshape()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7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shape()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resize()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9619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7581"/>
              </p:ext>
            </p:extLst>
          </p:nvPr>
        </p:nvGraphicFramePr>
        <p:xfrm>
          <a:off x="1181243" y="4467373"/>
          <a:ext cx="341021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0213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TRANSPOSE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/>
                        <a:t>transpose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37005454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Change array shape -  flatten()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318450" y="2709477"/>
            <a:ext cx="11873550" cy="3640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np.arange(24).</a:t>
            </a:r>
            <a:r>
              <a:rPr 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reshape(2,3,4</a:t>
            </a: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) # b= [[[0,1,2,3],[4,5,6,7],[8..],[20,21,22,23]]]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 = b.flatten()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print(c)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#[ 0  1  2  3  4  5  6  7  8  9 10 11 12 13 14 15 16 17 18 19 20 21 22 23]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c[0] = 100; 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the first value in the copy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print(c)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#[ 100  1  2  3  4  5  6  7  8  9 10 11 12 13 14 15 16 17 18 19 20 21 22 23]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166" y="188685"/>
            <a:ext cx="2380420" cy="2258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759" y="1210843"/>
            <a:ext cx="8961788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Use this function to convert your M-D array to a 1-D array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value is a copy of the original array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980013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Change array shape -  reshape()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3" y="2187909"/>
            <a:ext cx="5643494" cy="2851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SG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my_array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SG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numpy.array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([1,2,3,4,5,6])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</a:t>
            </a:r>
            <a:r>
              <a:rPr lang="en-SG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my_array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</a:t>
            </a:r>
            <a:r>
              <a:rPr lang="en-SG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numpy.reshape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SG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my_array</a:t>
            </a:r>
            <a:r>
              <a:rPr lang="en-SG" sz="2400" dirty="0">
                <a:latin typeface="Segoe UI" panose="020B0502040204020203" pitchFamily="34" charset="0"/>
                <a:cs typeface="Segoe UI" panose="020B0502040204020203" pitchFamily="34" charset="0"/>
              </a:rPr>
              <a:t>,(3,2)))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reshape gives a new shape to an array without changing its data. It creates a new array and does not modify the original array itself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196E2-50A9-4CCB-96C0-F5DE9409C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17" y="2290943"/>
            <a:ext cx="3388082" cy="33069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9897402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795378" y="2698473"/>
            <a:ext cx="6168789" cy="2883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a= </a:t>
            </a:r>
            <a:r>
              <a:rPr lang="en-SG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np.array</a:t>
            </a: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([1, 2, 3, 4, 5])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print(</a:t>
            </a:r>
            <a:r>
              <a:rPr lang="en-SG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a.shape</a:t>
            </a: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)     #(5,) -&gt; 5 rows and 0 columns</a:t>
            </a:r>
          </a:p>
          <a:p>
            <a:pPr marL="0" indent="0">
              <a:spcBef>
                <a:spcPct val="0"/>
              </a:spcBef>
              <a:buNone/>
            </a:pPr>
            <a:endParaRPr lang="en-SG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b = </a:t>
            </a:r>
            <a:r>
              <a:rPr lang="en-SG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np.array</a:t>
            </a: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([[1, 2],[3, 4],[6,5]])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print(</a:t>
            </a:r>
            <a:r>
              <a:rPr lang="en-SG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b.shape</a:t>
            </a:r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) #(3, 2) -&gt; 3 rows and 2 columns </a:t>
            </a:r>
            <a:endParaRPr lang="pt-BR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637" y="1091646"/>
            <a:ext cx="11513918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</a:t>
            </a:r>
            <a:r>
              <a:rPr lang="en-SG" sz="2600" b="1">
                <a:solidFill>
                  <a:srgbClr val="C00000"/>
                </a:solidFill>
              </a:rPr>
              <a:t>shape</a:t>
            </a:r>
            <a:r>
              <a:rPr lang="en-SG" sz="2600">
                <a:solidFill>
                  <a:srgbClr val="660033"/>
                </a:solidFill>
              </a:rPr>
              <a:t> attribute an be used to get array dimensions or to change array dimensions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93686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transpose()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2" y="3274137"/>
            <a:ext cx="8192141" cy="2921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x = np.array(([10,20,30,40], [50,60,70,80], [90, 85, 75, 45]))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print(x)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print(x.transpose())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print(np.transpose(x))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print(x.T)</a:t>
            </a:r>
          </a:p>
        </p:txBody>
      </p:sp>
      <p:sp>
        <p:nvSpPr>
          <p:cNvPr id="3" name="Rectangle 2"/>
          <p:cNvSpPr/>
          <p:nvPr/>
        </p:nvSpPr>
        <p:spPr>
          <a:xfrm>
            <a:off x="232012" y="1181256"/>
            <a:ext cx="11513917" cy="16927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The transpose of an array can be obtained by using transpose() method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transpose() is both a library level function and an instance method.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It can be called as </a:t>
            </a:r>
            <a:r>
              <a:rPr lang="en-SG" sz="2600" b="1" dirty="0" err="1">
                <a:solidFill>
                  <a:srgbClr val="C00000"/>
                </a:solidFill>
              </a:rPr>
              <a:t>numpy.transpose</a:t>
            </a:r>
            <a:r>
              <a:rPr lang="en-SG" sz="2600" b="1" dirty="0">
                <a:solidFill>
                  <a:srgbClr val="C00000"/>
                </a:solidFill>
              </a:rPr>
              <a:t>(</a:t>
            </a:r>
            <a:r>
              <a:rPr lang="en-SG" sz="2600" b="1" dirty="0" err="1">
                <a:solidFill>
                  <a:srgbClr val="C00000"/>
                </a:solidFill>
              </a:rPr>
              <a:t>ndarray</a:t>
            </a:r>
            <a:r>
              <a:rPr lang="en-SG" sz="2600" b="1" dirty="0">
                <a:solidFill>
                  <a:srgbClr val="C00000"/>
                </a:solidFill>
              </a:rPr>
              <a:t>) </a:t>
            </a:r>
            <a:r>
              <a:rPr lang="en-SG" sz="2600" dirty="0">
                <a:solidFill>
                  <a:srgbClr val="660033"/>
                </a:solidFill>
              </a:rPr>
              <a:t>or </a:t>
            </a:r>
            <a:r>
              <a:rPr lang="en-SG" sz="2600" b="1" dirty="0" err="1">
                <a:solidFill>
                  <a:srgbClr val="C00000"/>
                </a:solidFill>
              </a:rPr>
              <a:t>numpy.ndarray.transpose</a:t>
            </a:r>
            <a:r>
              <a:rPr lang="en-SG" sz="2600" b="1" dirty="0">
                <a:solidFill>
                  <a:srgbClr val="C00000"/>
                </a:solidFill>
              </a:rPr>
              <a:t>()</a:t>
            </a:r>
            <a:r>
              <a:rPr lang="en-SG" sz="2600" dirty="0">
                <a:solidFill>
                  <a:srgbClr val="660033"/>
                </a:solidFill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 dirty="0" err="1">
                <a:solidFill>
                  <a:srgbClr val="660033"/>
                </a:solidFill>
              </a:rPr>
              <a:t>ndarray</a:t>
            </a:r>
            <a:r>
              <a:rPr lang="en-SG" sz="2600" dirty="0">
                <a:solidFill>
                  <a:srgbClr val="660033"/>
                </a:solidFill>
              </a:rPr>
              <a:t> has an attribute named ‘T’, which returns the transpose of the array.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9352E-D256-4D50-ADE0-F7438A7F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8" y="2896833"/>
            <a:ext cx="2803710" cy="3299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068494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resize()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58" y="2538104"/>
            <a:ext cx="6366530" cy="3045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 as np</a:t>
            </a:r>
          </a:p>
          <a:p>
            <a:pPr marL="0" indent="0">
              <a:spcBef>
                <a:spcPct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a=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np.array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([[0,1],[2,3]]) #2x2</a:t>
            </a:r>
          </a:p>
          <a:p>
            <a:pPr marL="0" indent="0">
              <a:spcBef>
                <a:spcPct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a = 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np.resize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(a,(4,1))</a:t>
            </a:r>
          </a:p>
          <a:p>
            <a:pPr marL="0" indent="0">
              <a:spcBef>
                <a:spcPct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a = </a:t>
            </a:r>
            <a:r>
              <a:rPr lang="en-SG" sz="2300" dirty="0" err="1">
                <a:latin typeface="Segoe UI" panose="020B0502040204020203" pitchFamily="34" charset="0"/>
                <a:cs typeface="Segoe UI" panose="020B0502040204020203" pitchFamily="34" charset="0"/>
              </a:rPr>
              <a:t>np.resize</a:t>
            </a:r>
            <a:r>
              <a:rPr lang="en-SG" sz="2300" dirty="0">
                <a:latin typeface="Segoe UI" panose="020B0502040204020203" pitchFamily="34" charset="0"/>
                <a:cs typeface="Segoe UI" panose="020B0502040204020203" pitchFamily="34" charset="0"/>
              </a:rPr>
              <a:t>(a,(2,3)) # not allow in reshape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33679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The </a:t>
            </a:r>
            <a:r>
              <a:rPr lang="en-SG" sz="2600" b="1" dirty="0">
                <a:solidFill>
                  <a:srgbClr val="C00000"/>
                </a:solidFill>
              </a:rPr>
              <a:t>resize() </a:t>
            </a:r>
            <a:r>
              <a:rPr lang="en-SG" sz="2600" dirty="0">
                <a:solidFill>
                  <a:srgbClr val="660033"/>
                </a:solidFill>
              </a:rPr>
              <a:t>method works just like the reshape() function, but modifies the array it operates 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DB9EA-F058-4087-8598-4AA42CDA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8" y="1798714"/>
            <a:ext cx="1706823" cy="40260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6590" y="6354247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317647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concatenate() - 1-d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/>
          <p:nvPr/>
        </p:nvSpPr>
        <p:spPr>
          <a:xfrm>
            <a:off x="400335" y="2976761"/>
            <a:ext cx="11097759" cy="3379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300" b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1-D array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300">
                <a:latin typeface="Segoe UI" panose="020B0502040204020203" pitchFamily="34" charset="0"/>
                <a:cs typeface="Segoe UI" panose="020B0502040204020203" pitchFamily="34" charset="0"/>
              </a:rPr>
              <a:t>x = np.arange(5)</a:t>
            </a: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y = np.arange(6,10)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z = np.arange(11,15)</a:t>
            </a:r>
          </a:p>
          <a:p>
            <a:pPr marL="0" indent="0">
              <a:spcBef>
                <a:spcPct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300">
                <a:latin typeface="Segoe UI" panose="020B0502040204020203" pitchFamily="34" charset="0"/>
                <a:cs typeface="Segoe UI" panose="020B0502040204020203" pitchFamily="34" charset="0"/>
              </a:rPr>
              <a:t>print(x);print(y); print(z)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2300" err="1">
                <a:latin typeface="Segoe UI" panose="020B0502040204020203" pitchFamily="34" charset="0"/>
                <a:cs typeface="Segoe UI" panose="020B0502040204020203" pitchFamily="34" charset="0"/>
              </a:rPr>
              <a:t>print(np.concatenate((x,y,z)))</a:t>
            </a: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SG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3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639" y="1210842"/>
            <a:ext cx="11513917" cy="209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Two or more arrays can be concatenated using concatenate() function along an axis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arrays must have the same shape, except in the dimension corresponding to axis (the first, by default).</a:t>
            </a:r>
          </a:p>
          <a:p>
            <a:pPr marL="457200" indent="-457200">
              <a:buFont typeface="Arial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 b="5320"/>
          <a:stretch>
            <a:fillRect/>
          </a:stretch>
        </p:blipFill>
        <p:spPr>
          <a:xfrm>
            <a:off x="4264763" y="3501448"/>
            <a:ext cx="7596313" cy="16365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E2CDAF-3CE4-4086-9EAA-397B78155D95}"/>
              </a:ext>
            </a:extLst>
          </p:cNvPr>
          <p:cNvSpPr/>
          <p:nvPr/>
        </p:nvSpPr>
        <p:spPr>
          <a:xfrm>
            <a:off x="6826608" y="2848883"/>
            <a:ext cx="5194179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b="1"/>
              <a:t>numpy.concatenate((a1, a2, ...), axis=0)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4000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Brief History of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8642" y="1436914"/>
            <a:ext cx="8162222" cy="4740049"/>
          </a:xfrm>
        </p:spPr>
        <p:txBody>
          <a:bodyPr/>
          <a:lstStyle/>
          <a:p>
            <a:r>
              <a:rPr lang="en-SG" dirty="0"/>
              <a:t>Python is a widely used high-level programming language created by </a:t>
            </a:r>
            <a:r>
              <a:rPr lang="en-SG" dirty="0">
                <a:solidFill>
                  <a:srgbClr val="C00000"/>
                </a:solidFill>
              </a:rPr>
              <a:t>Guido van Rossum </a:t>
            </a:r>
            <a:r>
              <a:rPr lang="en-SG" dirty="0"/>
              <a:t>and first released in 1991. </a:t>
            </a:r>
          </a:p>
          <a:p>
            <a:r>
              <a:rPr lang="en-SG" dirty="0"/>
              <a:t>Python 2.0 released in Oct 2000, followed by Python 3.0 in 2008</a:t>
            </a:r>
          </a:p>
          <a:p>
            <a:r>
              <a:rPr lang="en-SG" dirty="0"/>
              <a:t>Latest version of Python, version 3.9 released in Oct 2020</a:t>
            </a:r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07" y="1644468"/>
            <a:ext cx="2499282" cy="37489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93646" y="5321537"/>
            <a:ext cx="248194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b="1"/>
              <a:t>Creator of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51467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18470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concatenate() </a:t>
            </a:r>
            <a:br>
              <a:rPr lang="en-SG"/>
            </a:br>
            <a:r>
              <a:rPr lang="en-SG"/>
              <a:t>2-d arrays on axis=0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/>
          <p:nvPr/>
        </p:nvSpPr>
        <p:spPr>
          <a:xfrm>
            <a:off x="332639" y="2345436"/>
            <a:ext cx="11791665" cy="3768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Reshaped to 2-D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(1,5).reshape(2,2)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np.arange(6,12).reshape(3,2)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= np.arange(8,16).reshape(4,2)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spcBef>
                <a:spcPct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417988-A765-4432-BA99-74F39DB0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867" y="2345436"/>
            <a:ext cx="1371930" cy="1067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1C6C6-4569-479D-99A4-8FBFE2E07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0634" y="3657897"/>
            <a:ext cx="1768396" cy="1722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9B31C0-86E4-4F3F-BFFB-F42C3AD23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821" y="2660237"/>
            <a:ext cx="2081274" cy="2383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DA9C57-CB58-4B7F-98F2-9C7C6FC9F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352" y="1012657"/>
            <a:ext cx="2110906" cy="5222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1600402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1602940"/>
          </a:xfrm>
        </p:spPr>
        <p:txBody>
          <a:bodyPr>
            <a:normAutofit/>
          </a:bodyPr>
          <a:lstStyle/>
          <a:p>
            <a:r>
              <a:rPr lang="en-SG"/>
              <a:t>concatenate() - </a:t>
            </a:r>
            <a:br>
              <a:rPr lang="en-SG"/>
            </a:br>
            <a:r>
              <a:rPr lang="en-SG"/>
              <a:t>2-d arrays on axis=1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/>
          <p:nvPr/>
        </p:nvSpPr>
        <p:spPr>
          <a:xfrm>
            <a:off x="332639" y="2345436"/>
            <a:ext cx="11791665" cy="3768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x = np.arange(1,5).reshape(2,2)</a:t>
            </a: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y = np.arange(6,12).reshape(2,3)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z = np.arange(8,16).reshape(2,4)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print(z)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1800" err="1">
                <a:latin typeface="Courier New" panose="02070309020205020404" pitchFamily="49" charset="0"/>
                <a:cs typeface="Courier New" panose="02070309020205020404" pitchFamily="49" charset="0"/>
              </a:rPr>
              <a:t>print(np.concatenate((x,y,z),axis=1))</a:t>
            </a:r>
          </a:p>
          <a:p>
            <a:pPr marL="0" indent="0">
              <a:spcBef>
                <a:spcPct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8D56A-8D80-4782-9281-A5DA5011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74" y="1178841"/>
            <a:ext cx="5155581" cy="47179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7530337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SG"/>
              <a:t>append()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Manipulating Array Shapes</a:t>
            </a:r>
          </a:p>
          <a:p>
            <a:endParaRPr lang="en-SG"/>
          </a:p>
        </p:txBody>
      </p:sp>
      <p:sp>
        <p:nvSpPr>
          <p:cNvPr id="6" name="Content Placeholder 2"/>
          <p:cNvSpPr txBox="1"/>
          <p:nvPr/>
        </p:nvSpPr>
        <p:spPr>
          <a:xfrm>
            <a:off x="332639" y="2694567"/>
            <a:ext cx="11097759" cy="3661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x = np.array([(1,2,3), (4,5,6)])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print(x);print()</a:t>
            </a:r>
          </a:p>
          <a:p>
            <a:pPr marL="0" indent="0">
              <a:spcBef>
                <a:spcPct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x1 = np.append(x, np.array([(7,8,9)]),axis = 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x2 = np.append(x, np.array([(7,8), (9,10)]),axis = 1)</a:t>
            </a:r>
          </a:p>
          <a:p>
            <a:pPr marL="0" indent="0">
              <a:spcBef>
                <a:spcPct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print(x1);print()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300" dirty="0">
                <a:latin typeface="Segoe UI" panose="020B0502040204020203" pitchFamily="34" charset="0"/>
                <a:cs typeface="Segoe UI" panose="020B0502040204020203" pitchFamily="34" charset="0"/>
              </a:rPr>
              <a:t>print(x2);print()</a:t>
            </a:r>
          </a:p>
          <a:p>
            <a:pPr marL="0" indent="0">
              <a:spcBef>
                <a:spcPct val="0"/>
              </a:spcBef>
              <a:buNone/>
            </a:pPr>
            <a:endParaRPr lang="en-SG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639" y="1210842"/>
            <a:ext cx="11513917" cy="16927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Append values to the end of an array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values must be of the correct shape (the same shape as arr, excluding axis)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If axis is not specified, values can be any shape and will be flattened before use.</a:t>
            </a:r>
          </a:p>
          <a:p>
            <a:pPr marL="457200" indent="-457200">
              <a:buFont typeface="Arial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E2CDAF-3CE4-4086-9EAA-397B78155D95}"/>
              </a:ext>
            </a:extLst>
          </p:cNvPr>
          <p:cNvSpPr/>
          <p:nvPr/>
        </p:nvSpPr>
        <p:spPr>
          <a:xfrm>
            <a:off x="6607369" y="2905195"/>
            <a:ext cx="518693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b="1"/>
              <a:t>numpy.append(arr, values, axis=None)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527" y="3483747"/>
            <a:ext cx="3171825" cy="2733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6047107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Functions to split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461458"/>
              </p:ext>
            </p:extLst>
          </p:nvPr>
        </p:nvGraphicFramePr>
        <p:xfrm>
          <a:off x="795338" y="1436688"/>
          <a:ext cx="11050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/>
                        <a:t>This function splits one-dimensional arrays as columns to create a two-dimensional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8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hsplit()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This function splits arrays horizontally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vsplit()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This function splits arrays vertically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223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92839335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/>
          <p:nvPr/>
        </p:nvSpPr>
        <p:spPr>
          <a:xfrm>
            <a:off x="5532499" y="1629695"/>
            <a:ext cx="6105050" cy="276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x = np.arange(9.0)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y = np.split(x, 3)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print(x)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276295" y="1210843"/>
            <a:ext cx="6805442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Split an array into multiple sub-arrays.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431E4-CE74-40B0-89C3-3605A4A1833E}"/>
              </a:ext>
            </a:extLst>
          </p:cNvPr>
          <p:cNvSpPr txBox="1"/>
          <p:nvPr/>
        </p:nvSpPr>
        <p:spPr>
          <a:xfrm>
            <a:off x="2373550" y="543821"/>
            <a:ext cx="74708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b="1">
                <a:solidFill>
                  <a:srgbClr val="C00000"/>
                </a:solidFill>
              </a:rPr>
              <a:t>numpy.split</a:t>
            </a:r>
            <a:r>
              <a:rPr lang="en-SG" sz="2400" b="1"/>
              <a:t>(array, indices_or_sections, axis=0)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C1B38-A134-47AD-9B81-36A6CAC95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729" y="4759745"/>
            <a:ext cx="8155546" cy="628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197CB-57DC-45DD-AFCF-B1226E34C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79" y="5681432"/>
            <a:ext cx="11895896" cy="4899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1647238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/>
          <p:nvPr/>
        </p:nvSpPr>
        <p:spPr>
          <a:xfrm>
            <a:off x="276295" y="3482502"/>
            <a:ext cx="5109584" cy="276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x = np.arange(16.0).reshape(4, 4)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y = np.hsplit(x, 2)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509759" y="1210843"/>
            <a:ext cx="6571978" cy="209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Split an array into multiple sub-arrays horizontally (column-wise)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Equivalent to split with axis=1, the array is always split along the second axis regardless of the array dimension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3A50A-F867-4D3D-8097-C2B4CCC09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728" y="909522"/>
            <a:ext cx="3282908" cy="1535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E23DA9-AF20-4127-9FB5-DF1F99D84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306" y="3303724"/>
            <a:ext cx="6149103" cy="2707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2721301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54A-8B82-4168-905D-BBD556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vsplit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6AF1-931E-4ECE-8CCC-9829A248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9C906-CA72-443A-BB1F-0FCBDE867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Splitting arrays</a:t>
            </a:r>
          </a:p>
          <a:p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2802F-7111-4823-A20E-787F9D284702}"/>
              </a:ext>
            </a:extLst>
          </p:cNvPr>
          <p:cNvSpPr txBox="1"/>
          <p:nvPr/>
        </p:nvSpPr>
        <p:spPr>
          <a:xfrm>
            <a:off x="276295" y="3482502"/>
            <a:ext cx="5109584" cy="2767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x = np.arange(16.0).reshape(4, 4)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y = np.vsplit(x, 2)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B3FD4-2447-4B15-BF3B-E088C6B61E3B}"/>
              </a:ext>
            </a:extLst>
          </p:cNvPr>
          <p:cNvSpPr/>
          <p:nvPr/>
        </p:nvSpPr>
        <p:spPr>
          <a:xfrm>
            <a:off x="509759" y="1210843"/>
            <a:ext cx="6571978" cy="209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Split an array into multiple sub-arrays vertically (row-wise)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equivalent to split with axis=0 (default), the array is always split along the first axis regardless of the array 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FD5F2-D8C0-4DED-8222-02CD621E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377" y="4832060"/>
            <a:ext cx="9154178" cy="1269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6B745-2799-4CBB-AB87-AB82EA13D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737" y="648231"/>
            <a:ext cx="4436124" cy="1874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6590" y="6354247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150348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Copying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117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036285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numpy.copy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Copying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332639" y="1610034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2 arrays with different data types, shapes and sizes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np.array([10,2,8,4,6,1,5,9,3,7])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np.array([("Red","Blue","Yellow"),("Green","Cyan","Magenta")])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npc = np.copy(a)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npc.sort()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print(npc)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827" y="4413133"/>
            <a:ext cx="8561729" cy="13874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8843" y="6352143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571428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Sorting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119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0955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Why Python for Data Science?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Why Python for Data Science?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8641" y="1436914"/>
            <a:ext cx="7898673" cy="4740049"/>
          </a:xfrm>
        </p:spPr>
        <p:txBody>
          <a:bodyPr/>
          <a:lstStyle/>
          <a:p>
            <a:r>
              <a:rPr lang="en-SG" dirty="0"/>
              <a:t>Python is a great tool for data </a:t>
            </a:r>
            <a:r>
              <a:rPr lang="en-SG" dirty="0">
                <a:solidFill>
                  <a:srgbClr val="C00000"/>
                </a:solidFill>
              </a:rPr>
              <a:t>manipulation</a:t>
            </a:r>
            <a:r>
              <a:rPr lang="en-SG" dirty="0"/>
              <a:t>, </a:t>
            </a:r>
            <a:r>
              <a:rPr lang="en-SG" dirty="0">
                <a:solidFill>
                  <a:srgbClr val="C00000"/>
                </a:solidFill>
              </a:rPr>
              <a:t>visualization</a:t>
            </a:r>
            <a:r>
              <a:rPr lang="en-SG" dirty="0"/>
              <a:t> and </a:t>
            </a:r>
            <a:r>
              <a:rPr lang="en-SG" dirty="0">
                <a:solidFill>
                  <a:srgbClr val="C00000"/>
                </a:solidFill>
              </a:rPr>
              <a:t>analysis</a:t>
            </a:r>
            <a:r>
              <a:rPr lang="en-SG" dirty="0"/>
              <a:t>!</a:t>
            </a:r>
          </a:p>
          <a:p>
            <a:r>
              <a:rPr lang="en-SG" dirty="0"/>
              <a:t>Flexible </a:t>
            </a:r>
            <a:r>
              <a:rPr lang="en-SG" dirty="0">
                <a:solidFill>
                  <a:srgbClr val="C00000"/>
                </a:solidFill>
              </a:rPr>
              <a:t>general</a:t>
            </a:r>
            <a:r>
              <a:rPr lang="en-SG" dirty="0"/>
              <a:t> programming language</a:t>
            </a:r>
          </a:p>
          <a:p>
            <a:r>
              <a:rPr lang="en-SG" dirty="0">
                <a:solidFill>
                  <a:srgbClr val="C00000"/>
                </a:solidFill>
              </a:rPr>
              <a:t>Easy</a:t>
            </a:r>
            <a:r>
              <a:rPr lang="en-SG" dirty="0"/>
              <a:t> to learn and work with</a:t>
            </a:r>
          </a:p>
          <a:p>
            <a:r>
              <a:rPr lang="en-SG" dirty="0"/>
              <a:t>Has many math / science </a:t>
            </a:r>
            <a:r>
              <a:rPr lang="en-SG" dirty="0">
                <a:solidFill>
                  <a:srgbClr val="C00000"/>
                </a:solidFill>
              </a:rPr>
              <a:t>libraries</a:t>
            </a:r>
            <a:r>
              <a:rPr lang="en-SG" dirty="0"/>
              <a:t> that makes working with data much easier</a:t>
            </a:r>
          </a:p>
        </p:txBody>
      </p:sp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6292C815-4C30-4217-BD12-F94445794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254763"/>
            <a:ext cx="3244129" cy="1285094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5E8540A-3D1E-4E1C-842E-715FD0554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21" y="2278177"/>
            <a:ext cx="2294297" cy="1799544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755D1C4A-4490-47AB-8B7B-08AED0CD5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06" y="1308379"/>
            <a:ext cx="4364685" cy="10468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89249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Sorting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Sorting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2 arrays with different data types, shapes and sizes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np.array([10,2,8,4,6,1,5,9,3,7])</a:t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np.array([("Red","Blue","Yellow"),("Green","Cyan","Magenta")])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a.sort()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b.sort(axis=1)#column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157" y="4226708"/>
            <a:ext cx="8464349" cy="2023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2794" y="6352143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755813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</p:spPr>
        <p:txBody>
          <a:bodyPr>
            <a:normAutofit fontScale="9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121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138703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One-dimensional slicing and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703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np.arange(9) # a = [0,1,2,3,4,5,6,7,8]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element at index 2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print(a[2]) </a:t>
            </a:r>
            <a:r>
              <a:rPr lang="pt-BR" sz="2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elements from index 0 to 7 with step 2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print(a[:7:2]) </a:t>
            </a:r>
            <a:r>
              <a:rPr lang="pt-BR" sz="2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 2 4 6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and reverse elements from index 0 to the end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print(a[::-1])   </a:t>
            </a:r>
            <a:r>
              <a:rPr lang="pt-BR" sz="2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8 7 6 5 4 3 2 1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650633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377371"/>
            <a:ext cx="11723426" cy="889726"/>
          </a:xfrm>
        </p:spPr>
        <p:txBody>
          <a:bodyPr>
            <a:normAutofit/>
          </a:bodyPr>
          <a:lstStyle/>
          <a:p>
            <a:r>
              <a:rPr lang="en-SG"/>
              <a:t>Multi-dimensional Slicing and indexing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  <a:p>
            <a:endParaRPr lang="en-SG"/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8"/>
            <a:ext cx="11513917" cy="4809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array with 0 to 23 and reshape it into a 2x3x4 array</a:t>
            </a:r>
            <a:b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Think of it as an Excel workbook with 2 worksheets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worksheet has 3 rows,4 columns</a:t>
            </a: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np.arange(24).reshape(2,3,4)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20" y="2953235"/>
            <a:ext cx="3586361" cy="34031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87305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377371"/>
            <a:ext cx="11723426" cy="889726"/>
          </a:xfrm>
        </p:spPr>
        <p:txBody>
          <a:bodyPr>
            <a:normAutofit/>
          </a:bodyPr>
          <a:lstStyle/>
          <a:p>
            <a:r>
              <a:rPr lang="en-SG"/>
              <a:t>Multi-dimensional Slicing and indexing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  <a:p>
            <a:endParaRPr lang="en-SG"/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8"/>
            <a:ext cx="11513917" cy="4809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worksheet 2, Row 2, Col 4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print(b[1,1,3])  # 19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both worksheets, Row 1, Col 1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print(b[:,0,0])  # 0 12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first worksheet, all rows and columns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Method 1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print(b[0])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Method 2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print(b[0, :, :])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Method 3, Ellipsis replaces the multiple colons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print(b[0, ...])</a:t>
            </a:r>
            <a:endParaRPr lang="pt-BR" sz="22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58" y="1644468"/>
            <a:ext cx="2380420" cy="2258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3117800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Multi-dimensional Slicing and indexing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  <a:p>
            <a:endParaRPr lang="en-SG"/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8"/>
            <a:ext cx="11513917" cy="4809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first worksheet, second row, all columns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print(b[0,1])  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5 6 7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first worksheet, all rows, second column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print(b[0,:,1]) 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5 9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every 2 elements in first worksheet, 2nd row, all cols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print(b[0,1,::2])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6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all worksheets, all rows, 2nd col</a:t>
            </a:r>
            <a:endParaRPr lang="pt-BR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print(b[...,1])  </a:t>
            </a:r>
            <a:r>
              <a:rPr 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5 9 13 17 21</a:t>
            </a:r>
          </a:p>
          <a:p>
            <a:pPr marL="0" indent="0">
              <a:spcBef>
                <a:spcPct val="0"/>
              </a:spcBef>
              <a:buNone/>
            </a:pPr>
            <a:endParaRPr lang="pt-BR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2nd row elements, regardless of worksheet and col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print(b[:,1,:])   </a:t>
            </a:r>
            <a:r>
              <a:rPr lang="en-SG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5 6 7 16 17 18 19</a:t>
            </a:r>
          </a:p>
          <a:p>
            <a:pPr marL="0" indent="0">
              <a:spcBef>
                <a:spcPct val="0"/>
              </a:spcBef>
              <a:buNone/>
            </a:pPr>
            <a:endParaRPr lang="en-SG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1</a:t>
            </a:r>
            <a:r>
              <a:rPr lang="en-SG" sz="18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SG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worksheet, all rows, last column</a:t>
            </a:r>
            <a:endParaRPr lang="en-SG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print(b[0,:,-1])  </a:t>
            </a:r>
            <a:r>
              <a:rPr lang="en-SG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7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56" y="2287020"/>
            <a:ext cx="2380420" cy="2258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227908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Multi-dimensional Slicing and indexing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8"/>
            <a:ext cx="11513917" cy="4809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first worksheet, all rows, last col, but in reverse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print(b[0,::-1, -1]) 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11 7 3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1</a:t>
            </a:r>
            <a:r>
              <a:rPr lang="en-SG" sz="1800" b="1" baseline="300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SG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worksheet, last col, every 2 rows</a:t>
            </a:r>
            <a:b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print(b[0,::2,-1]) 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11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all worksheets in reverse, all rows, all col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print(b[::-1])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02" y="2111921"/>
            <a:ext cx="3494674" cy="3316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019" y="3552825"/>
            <a:ext cx="2524125" cy="2038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2497073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Boolean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Subsetting, Slicing and Indexing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2645923"/>
            <a:ext cx="11513917" cy="355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np.arange(6).reshape(2,3)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a % 2 ==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a[b]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0, 2, 4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DF83A-06D5-4491-82F2-EB8B59363324}"/>
              </a:ext>
            </a:extLst>
          </p:cNvPr>
          <p:cNvSpPr/>
          <p:nvPr/>
        </p:nvSpPr>
        <p:spPr>
          <a:xfrm>
            <a:off x="509758" y="1267097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Boolean indexing lets you indicate if an element should be included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In the example below, we want to create an array with only the even numbers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84568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Arithmetic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Arithmetic and Logical operations on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1" y="2198545"/>
            <a:ext cx="11791665" cy="4157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(([10,20,30], [40,50,60]))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(([1,2,3], [4,5,6]))</a:t>
            </a:r>
          </a:p>
          <a:p>
            <a:pPr marL="0" indent="0">
              <a:spcBef>
                <a:spcPct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b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(x-y)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(x*y)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(x/y)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1210843"/>
            <a:ext cx="11791664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 standard arithmetic operators such as: +, -, *, /, **, %  are applied on individual elements, so, the arrays have to be of the same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C5B3-BD59-4222-BBEF-954A1771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468" y="2965311"/>
            <a:ext cx="3412048" cy="2228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2439812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Arithmetic and Logical operations on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2" y="2383952"/>
            <a:ext cx="5604584" cy="315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x = np.array(([10,20,30], [40,50,60]))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y = np.array(([1,2,3], [4,5,6]))</a:t>
            </a:r>
          </a:p>
          <a:p>
            <a:pPr marL="0" indent="0">
              <a:spcBef>
                <a:spcPct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b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 marL="0" indent="0">
              <a:spcBef>
                <a:spcPct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print(x&gt;y)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print(x&lt;y)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sz="1800">
                <a:latin typeface="Courier New" panose="02070309020205020404" pitchFamily="49" charset="0"/>
                <a:cs typeface="Courier New" panose="02070309020205020404" pitchFamily="49" charset="0"/>
              </a:rPr>
              <a:t>print(x==y)</a:t>
            </a:r>
          </a:p>
          <a:p>
            <a:pPr marL="0" indent="0">
              <a:spcBef>
                <a:spcPct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s-E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2" y="1210843"/>
            <a:ext cx="8202496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Similarly, logical operators &gt;, &lt; , == are applied on individual elements, so arrays have to be of same size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708F9A-91BD-4A01-976B-30CEA6A7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38" y="2845298"/>
            <a:ext cx="3412048" cy="22289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47930" y="635635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4903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Anaconda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Install Anaconda for this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525" y="1320649"/>
            <a:ext cx="10972034" cy="3927873"/>
          </a:xfrm>
        </p:spPr>
        <p:txBody>
          <a:bodyPr/>
          <a:lstStyle/>
          <a:p>
            <a:r>
              <a:rPr lang="en-SG"/>
              <a:t>Python can be run on many operating systems : Windows, Linux, Mac etc</a:t>
            </a:r>
          </a:p>
          <a:p>
            <a:r>
              <a:rPr lang="en-SG"/>
              <a:t>For this module, we will install the </a:t>
            </a:r>
            <a:r>
              <a:rPr lang="en-SG">
                <a:solidFill>
                  <a:srgbClr val="C00000"/>
                </a:solidFill>
              </a:rPr>
              <a:t>Anaconda Individual Edition</a:t>
            </a:r>
            <a:endParaRPr lang="en-SG"/>
          </a:p>
          <a:p>
            <a:r>
              <a:rPr lang="en-SG"/>
              <a:t>Anaconda is a free Python distribution that comes with most of the data science Python packages we need to write data analysis programs</a:t>
            </a:r>
          </a:p>
          <a:p>
            <a:r>
              <a:rPr lang="en-SG"/>
              <a:t>Includes modules such as NumPy, Pandas, Matplotlib</a:t>
            </a:r>
          </a:p>
          <a:p>
            <a:r>
              <a:rPr lang="en-SG">
                <a:hlinkClick r:id="rId4"/>
              </a:rPr>
              <a:t>https://www.anaconda.com/products/individual</a:t>
            </a:r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4C7DE-2E38-4C53-A101-8D4CB799B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40" y="4048576"/>
            <a:ext cx="4034978" cy="2017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973541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963695"/>
              </p:ext>
            </p:extLst>
          </p:nvPr>
        </p:nvGraphicFramePr>
        <p:xfrm>
          <a:off x="795338" y="1436688"/>
          <a:ext cx="1105058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Sum of all the elements in the array or along an axis.  Zero-length arrays have sum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mean()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Arithmetic mean. Zero-length arrays have NaN  mean.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cumsum()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Return the cumulative sum of the elements along a given axis.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0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cumprod()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/>
                        <a:t>This function stacks one-dimensional arrays as columns to create a two-dimensional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std,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/>
                        <a:t>Returns the standard deviation, a measure of the spread of a distribution, of the array elements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/>
                        <a:t>Returns the variance of the array elements, a measure of the spread of a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min,max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/>
                        <a:t>Return the minimum, maximum along a given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4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argmin, argmax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/>
                        <a:t>Return indices of the minimum, maximum values along the given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185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9860596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sum()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0" y="3367580"/>
            <a:ext cx="11791665" cy="2577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np.arange(24).reshape(6,4)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b= [[[0,1,2,3],[4,5,6,7],[8..],[20,21,22,23]]]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print(b.sum())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276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55" y="188685"/>
            <a:ext cx="2380420" cy="2258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Sum of all the elements in the array or along an axis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Zero-length arrays have sum 0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8C41CB3-5A1C-4173-9FC5-4BA91E92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12" y="2607744"/>
            <a:ext cx="103986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err="1">
                <a:ln>
                  <a:noFill/>
                </a:ln>
                <a:solidFill>
                  <a:srgbClr val="DD1144"/>
                </a:solidFill>
                <a:effectLst/>
                <a:latin typeface="+mn-lt"/>
                <a:ea typeface="Monaco"/>
              </a:rPr>
              <a:t>numpy.sum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(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a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, 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axis=None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, 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dtype=None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, 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out=None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, 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keepdims=&lt;class numpy._globals._NoValue&gt;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rPr>
              <a:t>)</a:t>
            </a:r>
            <a:br>
              <a:rPr kumimoji="0" lang="en-US" altLang="en-US" sz="2000" b="1" i="0" u="sng" strike="noStrike" cap="none" normalizeH="0" baseline="0">
                <a:ln>
                  <a:noFill/>
                </a:ln>
                <a:solidFill>
                  <a:srgbClr val="005580"/>
                </a:solidFill>
                <a:effectLst/>
                <a:latin typeface="+mn-lt"/>
                <a:cs typeface="Open Sans" panose="020B0606030504020204" pitchFamily="34" charset="0"/>
                <a:hlinkClick r:id="rId4" tooltip="Permalink to this definition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974446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mean()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np.arange(24)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b= [0,1,2,3,4,... 23]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print(b.mean())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11.5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55" y="188685"/>
            <a:ext cx="2380420" cy="22587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Sum of all the elements in the array or along an axis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FF0000"/>
                </a:solidFill>
              </a:rPr>
              <a:t>Zero-length arrays have mean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925721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median()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3" y="2704290"/>
            <a:ext cx="4709638" cy="2879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SG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en-SG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= np.array([[10, 7, 4], [3, 2, 1]])</a:t>
            </a:r>
            <a:endParaRPr lang="pt-BR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SG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median = np.median(a)</a:t>
            </a:r>
          </a:p>
          <a:p>
            <a:pPr marL="0" indent="0">
              <a:spcBef>
                <a:spcPct val="0"/>
              </a:spcBef>
              <a:buNone/>
            </a:pPr>
            <a:endParaRPr lang="en-SG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print(median)</a:t>
            </a:r>
            <a:endParaRPr lang="pt-BR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SG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013" y="165483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Compute the median along the specified axis.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Returns the median of the array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788E4-03D0-4BD8-8DA0-3FE240E36E71}"/>
              </a:ext>
            </a:extLst>
          </p:cNvPr>
          <p:cNvSpPr txBox="1"/>
          <p:nvPr/>
        </p:nvSpPr>
        <p:spPr>
          <a:xfrm>
            <a:off x="440573" y="1182671"/>
            <a:ext cx="1133679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b="1">
                <a:solidFill>
                  <a:srgbClr val="C00000"/>
                </a:solidFill>
              </a:rPr>
              <a:t>numpy.median</a:t>
            </a:r>
            <a:r>
              <a:rPr lang="en-SG" sz="2400"/>
              <a:t>(a, axis=None, out=None, overwrite_input=False, keepdims=False)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34776-CB87-41FE-9946-709F4610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93" y="3433262"/>
            <a:ext cx="4827452" cy="1134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2065498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min(), max()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np.arange(24).reshape(8,3)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print(b.min())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print(b.min(axis=0))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print(b.min(axis=1))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print(b.max())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print(b.max(axis=0))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print(b.max(axis=1))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16927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ndarray.min(axis=None, out=None, keepdims=False)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ndarray.max(axis=None, out=None, keepdims=False)</a:t>
            </a:r>
            <a:br>
              <a:rPr lang="en-SG" sz="2600">
                <a:solidFill>
                  <a:srgbClr val="660033"/>
                </a:solidFill>
              </a:rPr>
            </a:br>
            <a:endParaRPr lang="en-SG" sz="2600">
              <a:solidFill>
                <a:srgbClr val="660033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227" y="188685"/>
            <a:ext cx="1859164" cy="2788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69" y="3314035"/>
            <a:ext cx="4664988" cy="846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669" y="4426070"/>
            <a:ext cx="4581700" cy="10057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1665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argmin(), argmax()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np.arange(24).reshape(8,3)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print(b.argmin())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print(b.argmin(axis=0))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print(b.argmin(axis=1))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print(b.argmax())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print(b.argmax(axis=0))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print(b.argmax(axis=1))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16927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numpy.argmin(a, axis=None, out=None)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numpy.argmax(a,axis=None, out=None)</a:t>
            </a:r>
            <a:br>
              <a:rPr lang="en-SG" sz="2600">
                <a:solidFill>
                  <a:srgbClr val="660033"/>
                </a:solidFill>
              </a:rPr>
            </a:br>
            <a:endParaRPr lang="en-SG" sz="2600">
              <a:solidFill>
                <a:srgbClr val="660033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227" y="188685"/>
            <a:ext cx="1859164" cy="2788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478" y="3485755"/>
            <a:ext cx="2566692" cy="10043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478" y="4675958"/>
            <a:ext cx="2566692" cy="1112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146341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cumsum()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 = np.array([[1,2,3], [4,5,6]])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np.cumsum(a)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 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 3 6 10 15 21]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 = np.arange(1,10).reshape(3,3)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 = np.cumsum(c,axis=0)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the cumulative sum of the elements along a given axis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numpy.cumsum(a, axis=None, dtype=None, out=None)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029" y="3609474"/>
            <a:ext cx="2291646" cy="2586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484" y="2263662"/>
            <a:ext cx="2923191" cy="1049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0568065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cumprod()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2" y="2199784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 = np.array([[1,2,3], [4,5,6]])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np.cumprod(a)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  </a:t>
            </a:r>
            <a:r>
              <a:rPr lang="pt-BR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#[1 2 6 24 120 720]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c = np.arange(1,10).reshape(3,3)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 = np.cumprod(c,axis=1)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Return the cumulative product of the elements along a given axis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numpy.cumprod(a, axis=None, dtype=None, out=None)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97" y="2322504"/>
            <a:ext cx="3629025" cy="1228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97" y="3817556"/>
            <a:ext cx="2209800" cy="2124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2954356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75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std()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a = np.array([[1,2,3], [4,5,6]])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b = np.std(a)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  <a:endParaRPr lang="pt-BR" sz="18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Compute the standard deviation along the specified axis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numpy.cumprod(a, axis=None, dtype=None, out=None)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267237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59" y="377371"/>
            <a:ext cx="11513917" cy="889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/>
              <a:t>var()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Mathematical and Statistical Methods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232012" y="2187909"/>
            <a:ext cx="11791665" cy="4008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np.array([[1,2,3], [4,5,6]])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SG" sz="2000">
                <a:latin typeface="Courier New" panose="02070309020205020404" pitchFamily="49" charset="0"/>
                <a:cs typeface="Courier New" panose="02070309020205020404" pitchFamily="49" charset="0"/>
              </a:rPr>
              <a:t>print(np.var(a))</a:t>
            </a:r>
          </a:p>
          <a:p>
            <a:pPr marL="0" indent="0">
              <a:spcBef>
                <a:spcPct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np.var(a, axis=0))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np.var(a, axis=1))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np.var(a, axis=1,dtype=np.float32))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np.var(a, axis=1,dtype=np.float64))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758" y="1210843"/>
            <a:ext cx="11513917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Compute the variance along the specified axis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numpy.var(a, axis=None, dtype=None, out=None, ddof=0)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9642" y="635635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0254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Jupyter Notebook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Write and run Python programs with Jupyter Notebook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72" y="1373832"/>
            <a:ext cx="8253028" cy="4740049"/>
          </a:xfrm>
        </p:spPr>
        <p:txBody>
          <a:bodyPr/>
          <a:lstStyle/>
          <a:p>
            <a:r>
              <a:rPr lang="en-SG"/>
              <a:t>In this module, you will be largely using the Anaconda </a:t>
            </a:r>
            <a:r>
              <a:rPr lang="en-SG" err="1">
                <a:solidFill>
                  <a:srgbClr val="C00000"/>
                </a:solidFill>
              </a:rPr>
              <a:t>Jupyter </a:t>
            </a:r>
            <a:r>
              <a:rPr lang="en-SG">
                <a:solidFill>
                  <a:srgbClr val="C00000"/>
                </a:solidFill>
              </a:rPr>
              <a:t>Notebook</a:t>
            </a:r>
            <a:r>
              <a:rPr lang="en-SG"/>
              <a:t> to write and run your Python code</a:t>
            </a:r>
          </a:p>
          <a:p>
            <a:r>
              <a:rPr lang="en-SG"/>
              <a:t>The Jupyter Notebook App is a </a:t>
            </a:r>
            <a:r>
              <a:rPr lang="en-SG">
                <a:solidFill>
                  <a:srgbClr val="C00000"/>
                </a:solidFill>
              </a:rPr>
              <a:t>web-based</a:t>
            </a:r>
            <a:r>
              <a:rPr lang="en-SG"/>
              <a:t> application that allows you to edit and run Python programs via your favourite browser.</a:t>
            </a:r>
          </a:p>
          <a:p>
            <a:r>
              <a:rPr lang="en-SG"/>
              <a:t>Refer to Practical 00 to setup the Anaconda Jupyter Notebook environment for the rest of the Labs.</a:t>
            </a:r>
          </a:p>
          <a:p>
            <a:endParaRPr lang="en-SG"/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F6BC9D28-25D2-4ADC-BDC3-AC17976D3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21" y="2871913"/>
            <a:ext cx="2798150" cy="2798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0343" y="5886450"/>
            <a:ext cx="139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017644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File Input and Output with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140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File Input and Output with Arrays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376441"/>
              </p:ext>
            </p:extLst>
          </p:nvPr>
        </p:nvGraphicFramePr>
        <p:xfrm>
          <a:off x="591534" y="2059503"/>
          <a:ext cx="11050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384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9239204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load()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Load a Numpy array from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save()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Save a Numpy array to a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savez()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Save several arrays into a single file in uncompressed .npz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274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91534" y="1372381"/>
            <a:ext cx="11051178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NumPy is able to save and load data in both text and binary format</a:t>
            </a:r>
          </a:p>
          <a:p>
            <a:pPr marL="457200" indent="-457200">
              <a:buFont typeface="Arial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27479"/>
              </p:ext>
            </p:extLst>
          </p:nvPr>
        </p:nvGraphicFramePr>
        <p:xfrm>
          <a:off x="591534" y="4207926"/>
          <a:ext cx="11050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51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8587637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err="1"/>
                        <a:t>loadtxt(filename)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Load data from a text file. Each row in the text file must have the same number of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genfromtxt(filename)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Load data from a text file, with missing values handled as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9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savetxt(filename)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Save an array to a text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704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95883792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60" y="411764"/>
            <a:ext cx="11051178" cy="889726"/>
          </a:xfrm>
        </p:spPr>
        <p:txBody>
          <a:bodyPr/>
          <a:lstStyle/>
          <a:p>
            <a:r>
              <a:rPr lang="en-SG"/>
              <a:t>Using genfromtxt()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141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9761" y="0"/>
            <a:ext cx="11051177" cy="377371"/>
          </a:xfrm>
        </p:spPr>
        <p:txBody>
          <a:bodyPr>
            <a:normAutofit lnSpcReduction="10000"/>
          </a:bodyPr>
          <a:lstStyle/>
          <a:p>
            <a:r>
              <a:rPr lang="en-SG"/>
              <a:t>File Input and Output with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data = np.genfromtxt("data/coe-results.csv",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delimiter=',',</a:t>
            </a:r>
          </a:p>
          <a:p>
            <a:pPr marL="0" indent="0">
              <a:spcBef>
                <a:spcPct val="0"/>
              </a:spcBef>
              <a:buNone/>
            </a:pPr>
            <a:r>
              <a:rPr lang="nl-NL" dirty="0"/>
              <a:t>             names=True, dtype=('U7', int, 'U10', int, int, int, int))</a:t>
            </a:r>
          </a:p>
          <a:p>
            <a:pPr marL="0" indent="0">
              <a:spcBef>
                <a:spcPct val="0"/>
              </a:spcBef>
              <a:buNone/>
            </a:pPr>
            <a:endParaRPr lang="nl-NL" dirty="0"/>
          </a:p>
          <a:p>
            <a:pPr marL="0" indent="0">
              <a:spcBef>
                <a:spcPct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print(data)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print(data.shape)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4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74410" y="6352143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0483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254" y="1371601"/>
            <a:ext cx="9864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>
                <a:solidFill>
                  <a:schemeClr val="accent2">
                    <a:lumMod val="75000"/>
                  </a:schemeClr>
                </a:solidFill>
                <a:latin typeface="28 Days Later" panose="020B0603050302020204" pitchFamily="34" charset="0"/>
              </a:rPr>
              <a:t>The End</a:t>
            </a:r>
            <a:endParaRPr lang="en-SG" sz="8000">
              <a:solidFill>
                <a:schemeClr val="accent2">
                  <a:lumMod val="75000"/>
                </a:schemeClr>
              </a:solidFill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755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592A43-067A-4113-81D1-A5739C6E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34" y="1812472"/>
            <a:ext cx="4596492" cy="1191985"/>
          </a:xfrm>
        </p:spPr>
        <p:txBody>
          <a:bodyPr>
            <a:noAutofit/>
          </a:bodyPr>
          <a:lstStyle/>
          <a:p>
            <a:br>
              <a:rPr lang="en-SG" sz="8000">
                <a:solidFill>
                  <a:srgbClr val="002060"/>
                </a:solidFill>
              </a:rPr>
            </a:br>
            <a:br>
              <a:rPr lang="en-SG" sz="8000">
                <a:solidFill>
                  <a:srgbClr val="002060"/>
                </a:solidFill>
              </a:rPr>
            </a:br>
            <a:r>
              <a:rPr lang="en-SG" sz="8000">
                <a:solidFill>
                  <a:srgbClr val="002060"/>
                </a:solidFill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D4B89-02D0-4CBD-8604-253ACF6A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15</a:t>
            </a:fld>
            <a:endParaRPr lang="en-SG"/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1F91428-C550-47C5-A550-B4E794E1D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48" y="829047"/>
            <a:ext cx="4253139" cy="3402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751D03-821B-46AA-BFBC-9B0EDC44CE49}"/>
              </a:ext>
            </a:extLst>
          </p:cNvPr>
          <p:cNvSpPr/>
          <p:nvPr/>
        </p:nvSpPr>
        <p:spPr>
          <a:xfrm>
            <a:off x="885352" y="4800278"/>
            <a:ext cx="7641707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600" b="1">
                <a:solidFill>
                  <a:srgbClr val="7030A0"/>
                </a:solidFill>
              </a:rPr>
              <a:t>Run Python code via Jupyter Notebook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9852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Python Inputs and Outputs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Inputs and Outputs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93615" y="1365975"/>
            <a:ext cx="5757242" cy="166751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ts val="800"/>
              </a:spcBef>
            </a:pPr>
            <a:r>
              <a:rPr lang="en-US" sz="2800" dirty="0"/>
              <a:t>To output to the console, use the </a:t>
            </a:r>
            <a:r>
              <a:rPr lang="en-US" sz="2800" dirty="0">
                <a:solidFill>
                  <a:srgbClr val="C00000"/>
                </a:solidFill>
              </a:rPr>
              <a:t>print()</a:t>
            </a:r>
            <a:r>
              <a:rPr lang="en-US" sz="2800" dirty="0"/>
              <a:t> function</a:t>
            </a:r>
          </a:p>
          <a:p>
            <a:pPr>
              <a:spcBef>
                <a:spcPts val="800"/>
              </a:spcBef>
            </a:pPr>
            <a:r>
              <a:rPr lang="en-SG" sz="2800" dirty="0"/>
              <a:t>To get input from the console, use the </a:t>
            </a:r>
            <a:r>
              <a:rPr lang="en-SG" sz="2800" dirty="0">
                <a:solidFill>
                  <a:srgbClr val="C00000"/>
                </a:solidFill>
              </a:rPr>
              <a:t>input()</a:t>
            </a:r>
            <a:r>
              <a:rPr lang="en-SG" sz="2800" dirty="0"/>
              <a:t> function</a:t>
            </a:r>
          </a:p>
          <a:p>
            <a:pPr>
              <a:spcBef>
                <a:spcPts val="800"/>
              </a:spcBef>
            </a:pPr>
            <a:endParaRPr lang="en-S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41000" y="1905224"/>
            <a:ext cx="525561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/>
              <a:t>name = input("What's your name?")</a:t>
            </a:r>
          </a:p>
          <a:p>
            <a:r>
              <a:rPr lang="en-SG" sz="2400"/>
              <a:t>print('Hello' + name)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1000" y="3543625"/>
            <a:ext cx="584779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length = int(input("Enter length: "))</a:t>
            </a:r>
          </a:p>
          <a:p>
            <a:r>
              <a:rPr lang="en-SG"/>
              <a:t>breadth = int(input("Enter breadth:"))</a:t>
            </a:r>
          </a:p>
          <a:p>
            <a:endParaRPr lang="en-SG"/>
          </a:p>
          <a:p>
            <a:r>
              <a:rPr lang="en-SG"/>
              <a:t>print('Area:' + str(length*breadth))</a:t>
            </a:r>
          </a:p>
          <a:p>
            <a:endParaRPr lang="en-SG"/>
          </a:p>
          <a:p>
            <a:r>
              <a:rPr lang="en-SG"/>
              <a:t>#Another way to print using f-string</a:t>
            </a:r>
          </a:p>
          <a:p>
            <a:r>
              <a:rPr lang="en-SG"/>
              <a:t>print(f'Area: {length*breadth}')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1000" y="1566670"/>
            <a:ext cx="416678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Ask user for name and print out his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1000" y="3205071"/>
            <a:ext cx="584779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Ask user for length of square and print out area and perimeter</a:t>
            </a:r>
          </a:p>
        </p:txBody>
      </p:sp>
      <p:sp>
        <p:nvSpPr>
          <p:cNvPr id="15" name="Content Placeholder 5"/>
          <p:cNvSpPr txBox="1"/>
          <p:nvPr/>
        </p:nvSpPr>
        <p:spPr>
          <a:xfrm>
            <a:off x="193615" y="3498260"/>
            <a:ext cx="5592044" cy="2657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SG" dirty="0"/>
              <a:t>The </a:t>
            </a:r>
            <a:r>
              <a:rPr lang="en-SG" dirty="0">
                <a:solidFill>
                  <a:srgbClr val="C00000"/>
                </a:solidFill>
              </a:rPr>
              <a:t>input()  </a:t>
            </a:r>
            <a:r>
              <a:rPr lang="en-SG" dirty="0"/>
              <a:t>function automatically interprets all entries as strings</a:t>
            </a:r>
          </a:p>
          <a:p>
            <a:pPr>
              <a:spcBef>
                <a:spcPts val="800"/>
              </a:spcBef>
            </a:pPr>
            <a:r>
              <a:rPr lang="en-SG" dirty="0"/>
              <a:t>To convert them to numbers, use the</a:t>
            </a:r>
            <a:r>
              <a:rPr lang="en-SG" dirty="0">
                <a:solidFill>
                  <a:srgbClr val="C00000"/>
                </a:solidFill>
              </a:rPr>
              <a:t> int() </a:t>
            </a:r>
            <a:r>
              <a:rPr lang="en-SG" dirty="0"/>
              <a:t>or </a:t>
            </a:r>
            <a:r>
              <a:rPr lang="en-SG" dirty="0">
                <a:solidFill>
                  <a:srgbClr val="C00000"/>
                </a:solidFill>
              </a:rPr>
              <a:t>float()</a:t>
            </a:r>
            <a:r>
              <a:rPr lang="en-SG" dirty="0"/>
              <a:t> function</a:t>
            </a:r>
          </a:p>
          <a:p>
            <a:pPr>
              <a:spcBef>
                <a:spcPts val="800"/>
              </a:spcBef>
            </a:pPr>
            <a:r>
              <a:rPr lang="en-SG" dirty="0"/>
              <a:t>To convert numbers to string, use the </a:t>
            </a:r>
            <a:r>
              <a:rPr lang="en-SG" dirty="0">
                <a:solidFill>
                  <a:srgbClr val="C00000"/>
                </a:solidFill>
              </a:rPr>
              <a:t>str()</a:t>
            </a:r>
            <a:r>
              <a:rPr lang="en-SG" dirty="0"/>
              <a:t> function</a:t>
            </a:r>
          </a:p>
          <a:p>
            <a:pPr>
              <a:spcBef>
                <a:spcPts val="1200"/>
              </a:spcBef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9911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Python Inputs and Outputs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Inputs and Outputs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93615" y="1424687"/>
            <a:ext cx="11406203" cy="48268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sz="2800"/>
              <a:t>Use </a:t>
            </a:r>
            <a:r>
              <a:rPr lang="en-SG" sz="2800">
                <a:solidFill>
                  <a:srgbClr val="C00000"/>
                </a:solidFill>
              </a:rPr>
              <a:t>f-string </a:t>
            </a:r>
            <a:r>
              <a:rPr lang="en-SG" sz="2800"/>
              <a:t>to specify decimal precision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101" y="2036710"/>
            <a:ext cx="8508265" cy="413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weight = float(input("Enter your weight: "))</a:t>
            </a:r>
          </a:p>
          <a:p>
            <a:r>
              <a:rPr lang="en-SG" dirty="0"/>
              <a:t>height = float(input("Enter your height: "))</a:t>
            </a:r>
          </a:p>
          <a:p>
            <a:br>
              <a:rPr lang="en-SG" dirty="0"/>
            </a:br>
            <a:r>
              <a:rPr lang="en-SG" dirty="0" err="1"/>
              <a:t>bmi</a:t>
            </a:r>
            <a:r>
              <a:rPr lang="en-SG" dirty="0"/>
              <a:t> = weight/(height*height)</a:t>
            </a:r>
            <a:br>
              <a:rPr lang="en-SG" dirty="0"/>
            </a:br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f'Your</a:t>
            </a:r>
            <a:r>
              <a:rPr lang="en-SG" dirty="0"/>
              <a:t> </a:t>
            </a:r>
            <a:r>
              <a:rPr lang="en-SG" dirty="0" err="1"/>
              <a:t>bmi</a:t>
            </a:r>
            <a:r>
              <a:rPr lang="en-SG" dirty="0"/>
              <a:t> is {</a:t>
            </a:r>
            <a:r>
              <a:rPr lang="en-SG" dirty="0" err="1"/>
              <a:t>bmi</a:t>
            </a:r>
            <a:r>
              <a:rPr lang="en-SG" dirty="0"/>
              <a:t>}')</a:t>
            </a:r>
          </a:p>
          <a:p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f'Your</a:t>
            </a:r>
            <a:r>
              <a:rPr lang="en-SG" dirty="0"/>
              <a:t> </a:t>
            </a:r>
            <a:r>
              <a:rPr lang="en-SG" dirty="0" err="1"/>
              <a:t>bmi</a:t>
            </a:r>
            <a:r>
              <a:rPr lang="en-SG" dirty="0"/>
              <a:t> is {bmi:.2f}')</a:t>
            </a:r>
          </a:p>
          <a:p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f'Your</a:t>
            </a:r>
            <a:r>
              <a:rPr lang="en-SG" dirty="0"/>
              <a:t> Height is {height}, weight is {weight} and BMI is {bmi:.4f}')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506" y="3280771"/>
            <a:ext cx="6206694" cy="1989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3535" y="176528"/>
            <a:ext cx="580992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hlinkClick r:id="rId5"/>
              </a:rPr>
              <a:t>https://docs.python.org/3/library/string.html#formatstrings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350036" y="-65731"/>
            <a:ext cx="56169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hlinkClick r:id="rId6"/>
              </a:rPr>
              <a:t>https://docs.python.org/3/library/string.html#formatspec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1CC60-49CA-4284-9F6A-9CD574B587DC}"/>
              </a:ext>
            </a:extLst>
          </p:cNvPr>
          <p:cNvSpPr txBox="1"/>
          <p:nvPr/>
        </p:nvSpPr>
        <p:spPr>
          <a:xfrm>
            <a:off x="6244827" y="2218770"/>
            <a:ext cx="5409404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Ask user for his weight and height</a:t>
            </a:r>
          </a:p>
          <a:p>
            <a:r>
              <a:rPr lang="en-SG" sz="1600" b="1">
                <a:solidFill>
                  <a:srgbClr val="C00000"/>
                </a:solidFill>
              </a:rPr>
              <a:t>then calculate and print out his BMI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3739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Inserting comments into Python code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/>
              <a:t>Sometimes, you may want to insert comments into your Python code</a:t>
            </a:r>
          </a:p>
          <a:p>
            <a:pPr>
              <a:spcBef>
                <a:spcPts val="800"/>
              </a:spcBef>
            </a:pPr>
            <a:r>
              <a:rPr lang="en-US"/>
              <a:t>Start comments with a </a:t>
            </a:r>
            <a:r>
              <a:rPr lang="en-US">
                <a:solidFill>
                  <a:srgbClr val="C00000"/>
                </a:solidFill>
              </a:rPr>
              <a:t>#</a:t>
            </a:r>
            <a:r>
              <a:rPr lang="en-US"/>
              <a:t> symbol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Inserting comments into Python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78" y="3097058"/>
            <a:ext cx="10496731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This example shows you how to write a comment</a:t>
            </a:r>
          </a:p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The code below prompts the user to enter his current age</a:t>
            </a:r>
          </a:p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and automatically computes the year he was born</a:t>
            </a:r>
          </a:p>
          <a:p>
            <a:endParaRPr lang="en-SG" dirty="0"/>
          </a:p>
          <a:p>
            <a:r>
              <a:rPr lang="en-SG" dirty="0"/>
              <a:t>age = int(input('Enter your age this year: '))</a:t>
            </a:r>
          </a:p>
          <a:p>
            <a:r>
              <a:rPr lang="en-SG" dirty="0" err="1"/>
              <a:t>year_of_birth</a:t>
            </a:r>
            <a:r>
              <a:rPr lang="en-SG" dirty="0"/>
              <a:t> = 2020 - age</a:t>
            </a:r>
          </a:p>
          <a:p>
            <a:r>
              <a:rPr lang="en-SG" dirty="0"/>
              <a:t>print(</a:t>
            </a:r>
            <a:r>
              <a:rPr lang="en-SG" dirty="0" err="1"/>
              <a:t>f"You</a:t>
            </a:r>
            <a:r>
              <a:rPr lang="en-SG" dirty="0"/>
              <a:t> were born in the year {</a:t>
            </a:r>
            <a:r>
              <a:rPr lang="en-SG" dirty="0" err="1"/>
              <a:t>year_of_birth</a:t>
            </a:r>
            <a:r>
              <a:rPr lang="en-SG" dirty="0"/>
              <a:t>} ")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377" y="2727206"/>
            <a:ext cx="10496731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Example to show how you insert comments in Python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0933" y="5774714"/>
            <a:ext cx="22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01 Section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4056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Import libraries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3134" y="1541796"/>
            <a:ext cx="11382187" cy="303650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Sometimes, we need to use a function that is not in the default Python library</a:t>
            </a:r>
          </a:p>
          <a:p>
            <a:pPr>
              <a:spcBef>
                <a:spcPts val="800"/>
              </a:spcBef>
            </a:pPr>
            <a:r>
              <a:rPr lang="en-SG" dirty="0"/>
              <a:t>To use such functions, we use the </a:t>
            </a:r>
            <a:r>
              <a:rPr lang="en-SG" dirty="0">
                <a:solidFill>
                  <a:srgbClr val="FF0000"/>
                </a:solidFill>
              </a:rPr>
              <a:t>import</a:t>
            </a:r>
            <a:r>
              <a:rPr lang="en-SG" dirty="0"/>
              <a:t> keyword to ask the Python interpreter to let us use it</a:t>
            </a:r>
          </a:p>
          <a:p>
            <a:pPr>
              <a:spcBef>
                <a:spcPts val="800"/>
              </a:spcBef>
            </a:pPr>
            <a:r>
              <a:rPr lang="en-SG" dirty="0"/>
              <a:t>In the example below, we want to generate a random number using the </a:t>
            </a:r>
            <a:r>
              <a:rPr lang="en-SG" dirty="0" err="1">
                <a:solidFill>
                  <a:srgbClr val="C00000"/>
                </a:solidFill>
              </a:rPr>
              <a:t>randint</a:t>
            </a:r>
            <a:r>
              <a:rPr lang="en-SG" dirty="0">
                <a:solidFill>
                  <a:srgbClr val="C00000"/>
                </a:solidFill>
              </a:rPr>
              <a:t>() </a:t>
            </a:r>
            <a:r>
              <a:rPr lang="en-SG" dirty="0"/>
              <a:t>function from the </a:t>
            </a:r>
            <a:r>
              <a:rPr lang="en-SG" dirty="0">
                <a:solidFill>
                  <a:srgbClr val="C00000"/>
                </a:solidFill>
              </a:rPr>
              <a:t>random</a:t>
            </a:r>
            <a:r>
              <a:rPr lang="en-SG" dirty="0"/>
              <a:t> library.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9322" y="4542398"/>
            <a:ext cx="604190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solidFill>
                  <a:schemeClr val="tx1"/>
                </a:solidFill>
              </a:rPr>
              <a:t>import random</a:t>
            </a:r>
          </a:p>
          <a:p>
            <a:r>
              <a:rPr lang="en-US" err="1">
                <a:solidFill>
                  <a:schemeClr val="tx1"/>
                </a:solidFill>
              </a:rPr>
              <a:t>secret_number  = random.randint(1,100)</a:t>
            </a:r>
          </a:p>
          <a:p>
            <a:r>
              <a:rPr lang="en-US">
                <a:solidFill>
                  <a:schemeClr val="tx1"/>
                </a:solidFill>
              </a:rPr>
              <a:t>print(secret_number)</a:t>
            </a:r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1AAC1-808E-4E73-BEC0-800CCA97390C}"/>
              </a:ext>
            </a:extLst>
          </p:cNvPr>
          <p:cNvSpPr txBox="1"/>
          <p:nvPr/>
        </p:nvSpPr>
        <p:spPr>
          <a:xfrm>
            <a:off x="665776" y="4727063"/>
            <a:ext cx="4383546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dirty="0">
                <a:solidFill>
                  <a:srgbClr val="C00000"/>
                </a:solidFill>
              </a:rPr>
              <a:t>Example to show how you can generate random number using the </a:t>
            </a:r>
            <a:r>
              <a:rPr lang="en-SG" sz="1600" b="1" dirty="0" err="1">
                <a:solidFill>
                  <a:srgbClr val="C00000"/>
                </a:solidFill>
              </a:rPr>
              <a:t>random.randint</a:t>
            </a:r>
            <a:r>
              <a:rPr lang="en-SG" sz="1600" b="1" dirty="0">
                <a:solidFill>
                  <a:srgbClr val="C00000"/>
                </a:solidFill>
              </a:rPr>
              <a:t>() function by first importing the random library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1486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Topics we will cover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Some Python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2146424"/>
            <a:ext cx="7127415" cy="333059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What is Data Science and why we need it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Intro to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Install </a:t>
            </a:r>
            <a:r>
              <a:rPr lang="en-SG">
                <a:solidFill>
                  <a:srgbClr val="C00000"/>
                </a:solidFill>
              </a:rPr>
              <a:t>Anaconda</a:t>
            </a:r>
            <a:r>
              <a:rPr lang="en-SG"/>
              <a:t> Python</a:t>
            </a:r>
          </a:p>
          <a:p>
            <a:pPr marL="514350" indent="-514350">
              <a:buFont typeface="+mj-lt"/>
              <a:buAutoNum type="arabicPeriod"/>
            </a:pPr>
            <a:r>
              <a:rPr lang="en-SG"/>
              <a:t>Running Python programs with </a:t>
            </a:r>
            <a:r>
              <a:rPr lang="en-SG" err="1">
                <a:solidFill>
                  <a:srgbClr val="C00000"/>
                </a:solidFill>
              </a:rPr>
              <a:t>Jupyter Notebook</a:t>
            </a:r>
          </a:p>
          <a:p>
            <a:pPr marL="0" indent="0">
              <a:buNone/>
            </a:pPr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28B1B-5E52-4B22-A174-4F0E31A8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47" y="2356626"/>
            <a:ext cx="3162233" cy="2134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1643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Some Python Basics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" y="1903509"/>
            <a:ext cx="1133856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This example shows you how to do an import</a:t>
            </a:r>
          </a:p>
          <a:p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as well as how to format a datetime</a:t>
            </a:r>
          </a:p>
          <a:p>
            <a:endParaRPr lang="en-SG" sz="24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from datetime import datetime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now = </a:t>
            </a:r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datetime.now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GB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f'Today</a:t>
            </a:r>
            <a:r>
              <a:rPr lang="en-GB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is {now:%d-%b-%Y %H:%M}')</a:t>
            </a:r>
            <a:endParaRPr lang="en-SG" sz="24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C3732-688A-46C9-A1A3-A9E8B61DECF4}"/>
              </a:ext>
            </a:extLst>
          </p:cNvPr>
          <p:cNvSpPr txBox="1"/>
          <p:nvPr/>
        </p:nvSpPr>
        <p:spPr>
          <a:xfrm>
            <a:off x="548640" y="1292915"/>
            <a:ext cx="11338560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dirty="0">
                <a:solidFill>
                  <a:srgbClr val="C00000"/>
                </a:solidFill>
              </a:rPr>
              <a:t>Another example to show how you can get the current time using </a:t>
            </a:r>
            <a:r>
              <a:rPr lang="en-SG" sz="1600" b="1" dirty="0" err="1">
                <a:solidFill>
                  <a:srgbClr val="C00000"/>
                </a:solidFill>
              </a:rPr>
              <a:t>datetime.now</a:t>
            </a:r>
            <a:r>
              <a:rPr lang="en-SG" sz="1600" b="1" dirty="0">
                <a:solidFill>
                  <a:srgbClr val="C00000"/>
                </a:solidFill>
              </a:rPr>
              <a:t>() function which is available only if you import datetime library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07131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Import libraries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89" y="1390027"/>
            <a:ext cx="11491333" cy="205642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In the example below, we want to print two messages "Hello" and "Hello again"</a:t>
            </a:r>
          </a:p>
          <a:p>
            <a:pPr>
              <a:spcBef>
                <a:spcPts val="800"/>
              </a:spcBef>
            </a:pPr>
            <a:r>
              <a:rPr lang="en-SG" dirty="0"/>
              <a:t>However, we want to wait for 5 seconds after the first message, before printing  the second</a:t>
            </a:r>
          </a:p>
          <a:p>
            <a:pPr>
              <a:spcBef>
                <a:spcPts val="800"/>
              </a:spcBef>
            </a:pPr>
            <a:r>
              <a:rPr lang="en-SG" dirty="0"/>
              <a:t>To do this, we can import the </a:t>
            </a:r>
            <a:r>
              <a:rPr lang="en-SG" dirty="0">
                <a:solidFill>
                  <a:srgbClr val="C00000"/>
                </a:solidFill>
              </a:rPr>
              <a:t>sleep</a:t>
            </a:r>
            <a:r>
              <a:rPr lang="en-SG" dirty="0"/>
              <a:t> function from the </a:t>
            </a:r>
            <a:r>
              <a:rPr lang="en-SG" dirty="0">
                <a:solidFill>
                  <a:srgbClr val="C00000"/>
                </a:solidFill>
              </a:rPr>
              <a:t>time</a:t>
            </a:r>
            <a:r>
              <a:rPr lang="en-SG" dirty="0"/>
              <a:t> library as shown below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3958580"/>
            <a:ext cx="994202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C00000"/>
                </a:solidFill>
              </a:rPr>
              <a:t>from time import sleep</a:t>
            </a:r>
          </a:p>
          <a:p>
            <a:endParaRPr lang="en-SG" dirty="0"/>
          </a:p>
          <a:p>
            <a:r>
              <a:rPr lang="en-US" dirty="0"/>
              <a:t>print("Hello")</a:t>
            </a:r>
          </a:p>
          <a:p>
            <a:r>
              <a:rPr lang="en-US" dirty="0"/>
              <a:t>sleep(5)</a:t>
            </a:r>
          </a:p>
          <a:p>
            <a:r>
              <a:rPr lang="en-US" dirty="0"/>
              <a:t>print("Hello again")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021A0-1FAA-4BDB-84C8-C1CFA185C4A3}"/>
              </a:ext>
            </a:extLst>
          </p:cNvPr>
          <p:cNvSpPr txBox="1"/>
          <p:nvPr/>
        </p:nvSpPr>
        <p:spPr>
          <a:xfrm>
            <a:off x="548640" y="3620026"/>
            <a:ext cx="994202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dirty="0">
                <a:solidFill>
                  <a:srgbClr val="C00000"/>
                </a:solidFill>
              </a:rPr>
              <a:t>This example shows how delays can be introduced in your program by using sleep() function from time library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66683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Import libraries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7435" y="1279054"/>
            <a:ext cx="11693585" cy="8362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en-SG" dirty="0"/>
              <a:t>Here's another example that uses the </a:t>
            </a:r>
            <a:r>
              <a:rPr lang="en-SG" dirty="0">
                <a:solidFill>
                  <a:srgbClr val="C00000"/>
                </a:solidFill>
              </a:rPr>
              <a:t>time()</a:t>
            </a:r>
            <a:r>
              <a:rPr lang="en-SG" dirty="0"/>
              <a:t> function from the </a:t>
            </a:r>
            <a:r>
              <a:rPr lang="en-SG" dirty="0">
                <a:solidFill>
                  <a:srgbClr val="C00000"/>
                </a:solidFill>
              </a:rPr>
              <a:t>time</a:t>
            </a:r>
            <a:r>
              <a:rPr lang="en-SG" dirty="0"/>
              <a:t> library to calculate the time elapsed between two timings</a:t>
            </a:r>
          </a:p>
          <a:p>
            <a:pPr>
              <a:spcBef>
                <a:spcPts val="800"/>
              </a:spcBef>
            </a:pPr>
            <a:endParaRPr lang="en-SG" sz="2400" dirty="0"/>
          </a:p>
          <a:p>
            <a:pPr>
              <a:spcBef>
                <a:spcPts val="800"/>
              </a:spcBef>
            </a:pP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2262" y="2466307"/>
            <a:ext cx="10856422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C00000"/>
                </a:solidFill>
              </a:rPr>
              <a:t>from time import time</a:t>
            </a:r>
          </a:p>
          <a:p>
            <a:endParaRPr lang="en-SG" dirty="0"/>
          </a:p>
          <a:p>
            <a:r>
              <a:rPr lang="en-SG" dirty="0"/>
              <a:t>print('Enter your name in the quickest amount of time:')</a:t>
            </a:r>
          </a:p>
          <a:p>
            <a:r>
              <a:rPr lang="en-SG" dirty="0"/>
              <a:t>start = time()    </a:t>
            </a:r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Store the current time</a:t>
            </a:r>
          </a:p>
          <a:p>
            <a:endParaRPr lang="en-SG" dirty="0"/>
          </a:p>
          <a:p>
            <a:r>
              <a:rPr lang="en-SG" dirty="0"/>
              <a:t>name = input()</a:t>
            </a:r>
          </a:p>
          <a:p>
            <a:r>
              <a:rPr lang="en-SG" dirty="0" err="1"/>
              <a:t>reaction_time</a:t>
            </a:r>
            <a:r>
              <a:rPr lang="en-SG" dirty="0"/>
              <a:t> = time() - start    </a:t>
            </a:r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Calculate how much time has passed</a:t>
            </a:r>
          </a:p>
          <a:p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f'You</a:t>
            </a:r>
            <a:r>
              <a:rPr lang="en-SG" dirty="0"/>
              <a:t> took {reaction_time:.2f} seconds')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55CDA-5A21-47BF-A5AD-FC4F35F3925A}"/>
              </a:ext>
            </a:extLst>
          </p:cNvPr>
          <p:cNvSpPr txBox="1"/>
          <p:nvPr/>
        </p:nvSpPr>
        <p:spPr>
          <a:xfrm>
            <a:off x="432262" y="2127279"/>
            <a:ext cx="10856422" cy="3390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Calculate duration between two times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1250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Import libraries in Python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855" y="1267097"/>
            <a:ext cx="11742889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C00000"/>
                </a:solidFill>
              </a:rPr>
              <a:t>from datetime import datetime</a:t>
            </a:r>
          </a:p>
          <a:p>
            <a:r>
              <a:rPr lang="en-SG" dirty="0">
                <a:solidFill>
                  <a:srgbClr val="C00000"/>
                </a:solidFill>
              </a:rPr>
              <a:t>from </a:t>
            </a:r>
            <a:r>
              <a:rPr lang="en-SG" dirty="0" err="1">
                <a:solidFill>
                  <a:srgbClr val="C00000"/>
                </a:solidFill>
              </a:rPr>
              <a:t>dateutil</a:t>
            </a:r>
            <a:r>
              <a:rPr lang="en-SG" dirty="0">
                <a:solidFill>
                  <a:srgbClr val="C00000"/>
                </a:solidFill>
              </a:rPr>
              <a:t> import </a:t>
            </a:r>
            <a:r>
              <a:rPr lang="en-SG" dirty="0" err="1">
                <a:solidFill>
                  <a:srgbClr val="C00000"/>
                </a:solidFill>
              </a:rPr>
              <a:t>relativedelta</a:t>
            </a:r>
            <a:r>
              <a:rPr lang="en-SG" dirty="0">
                <a:solidFill>
                  <a:srgbClr val="C00000"/>
                </a:solidFill>
              </a:rPr>
              <a:t> as </a:t>
            </a:r>
            <a:r>
              <a:rPr lang="en-SG" dirty="0" err="1">
                <a:solidFill>
                  <a:srgbClr val="C00000"/>
                </a:solidFill>
              </a:rPr>
              <a:t>rdelta</a:t>
            </a:r>
            <a:endParaRPr lang="en-SG" dirty="0">
              <a:solidFill>
                <a:srgbClr val="C00000"/>
              </a:solidFill>
            </a:endParaRPr>
          </a:p>
          <a:p>
            <a:endParaRPr lang="en-SG" dirty="0"/>
          </a:p>
          <a:p>
            <a:r>
              <a:rPr lang="en-SG" dirty="0" err="1"/>
              <a:t>date_of_birth</a:t>
            </a:r>
            <a:r>
              <a:rPr lang="en-SG" dirty="0"/>
              <a:t> = "17-08-1973"  </a:t>
            </a:r>
            <a:r>
              <a:rPr lang="en-SG" b="1" dirty="0">
                <a:solidFill>
                  <a:srgbClr val="00B050"/>
                </a:solidFill>
              </a:rPr>
              <a:t># in string format</a:t>
            </a:r>
          </a:p>
          <a:p>
            <a:r>
              <a:rPr lang="en-SG" dirty="0" err="1"/>
              <a:t>date_of_birth</a:t>
            </a:r>
            <a:r>
              <a:rPr lang="en-SG" dirty="0"/>
              <a:t> = </a:t>
            </a:r>
            <a:r>
              <a:rPr lang="en-SG" dirty="0" err="1"/>
              <a:t>datetime.strptime</a:t>
            </a:r>
            <a:r>
              <a:rPr lang="en-SG" dirty="0"/>
              <a:t>(</a:t>
            </a:r>
            <a:r>
              <a:rPr lang="en-SG" dirty="0" err="1"/>
              <a:t>date_of_birth</a:t>
            </a:r>
            <a:r>
              <a:rPr lang="en-SG" dirty="0"/>
              <a:t>, '%d-%m-%Y')  </a:t>
            </a:r>
            <a:r>
              <a:rPr lang="en-SG" b="1" dirty="0">
                <a:solidFill>
                  <a:srgbClr val="00B050"/>
                </a:solidFill>
              </a:rPr>
              <a:t># datetime format</a:t>
            </a:r>
          </a:p>
          <a:p>
            <a:r>
              <a:rPr lang="en-SG" dirty="0"/>
              <a:t>today = </a:t>
            </a:r>
            <a:r>
              <a:rPr lang="en-SG" dirty="0" err="1"/>
              <a:t>datetime.now</a:t>
            </a:r>
            <a:r>
              <a:rPr lang="en-SG" dirty="0"/>
              <a:t>()  </a:t>
            </a:r>
            <a:r>
              <a:rPr lang="en-SG" b="1" dirty="0">
                <a:solidFill>
                  <a:srgbClr val="00B050"/>
                </a:solidFill>
              </a:rPr>
              <a:t># this is in datetime format</a:t>
            </a:r>
          </a:p>
          <a:p>
            <a:endParaRPr lang="en-SG" dirty="0"/>
          </a:p>
          <a:p>
            <a:r>
              <a:rPr lang="en-SG" b="1" dirty="0">
                <a:solidFill>
                  <a:srgbClr val="00B050"/>
                </a:solidFill>
              </a:rPr>
              <a:t># Calculate diff</a:t>
            </a:r>
          </a:p>
          <a:p>
            <a:r>
              <a:rPr lang="en-SG" dirty="0" err="1"/>
              <a:t>rd</a:t>
            </a:r>
            <a:r>
              <a:rPr lang="en-SG" dirty="0"/>
              <a:t> = </a:t>
            </a:r>
            <a:r>
              <a:rPr lang="en-SG" dirty="0" err="1"/>
              <a:t>rdelta.relativedelta</a:t>
            </a:r>
            <a:r>
              <a:rPr lang="en-SG" dirty="0"/>
              <a:t>(</a:t>
            </a:r>
            <a:r>
              <a:rPr lang="en-SG" dirty="0" err="1"/>
              <a:t>today,date_of_birth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f"You</a:t>
            </a:r>
            <a:r>
              <a:rPr lang="en-SG" dirty="0"/>
              <a:t> were born on {</a:t>
            </a:r>
            <a:r>
              <a:rPr lang="en-SG" dirty="0" err="1"/>
              <a:t>date_of_birth</a:t>
            </a:r>
            <a:r>
              <a:rPr lang="en-SG" dirty="0"/>
              <a:t>:%d-%b-%Y}“)</a:t>
            </a:r>
          </a:p>
          <a:p>
            <a:r>
              <a:rPr lang="en-SG" dirty="0"/>
              <a:t>print(f"{</a:t>
            </a:r>
            <a:r>
              <a:rPr lang="en-SG" dirty="0" err="1"/>
              <a:t>rd.years</a:t>
            </a:r>
            <a:r>
              <a:rPr lang="en-SG" dirty="0"/>
              <a:t>} years, {</a:t>
            </a:r>
            <a:r>
              <a:rPr lang="en-SG" dirty="0" err="1"/>
              <a:t>rd.months</a:t>
            </a:r>
            <a:r>
              <a:rPr lang="en-SG" dirty="0"/>
              <a:t>} months and {</a:t>
            </a:r>
            <a:r>
              <a:rPr lang="en-SG" dirty="0" err="1"/>
              <a:t>rd.days</a:t>
            </a:r>
            <a:r>
              <a:rPr lang="en-SG" dirty="0"/>
              <a:t>} days since you were born")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C4E7D06-2382-40DD-8626-797D0227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710" y="472806"/>
            <a:ext cx="4273311" cy="1392976"/>
          </a:xfr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SG" sz="2000" b="1"/>
              <a:t>This example shows how you calculate the number of years, months and days between two dates by using two libraries: datetime and dateutil</a:t>
            </a:r>
          </a:p>
          <a:p>
            <a:pPr marL="0" indent="0">
              <a:spcBef>
                <a:spcPts val="800"/>
              </a:spcBef>
              <a:buNone/>
            </a:pPr>
            <a:endParaRPr lang="en-SG" sz="2400" b="1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SG" sz="2400" b="1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09271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Working with numeric data types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0391" y="2979894"/>
            <a:ext cx="9921966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x = 2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y = 8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z = 3.459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print(x*y)  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product of x and y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16</a:t>
            </a:r>
            <a:endParaRPr lang="en-SG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print(x/y)  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quotient of x and y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0.25</a:t>
            </a:r>
            <a:endParaRPr lang="en-SG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print(x % y)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remainder of  x divided by y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2</a:t>
            </a:r>
            <a:endParaRPr lang="en-SG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print(x**y)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x to the power of y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256</a:t>
            </a:r>
            <a:endParaRPr lang="en-SG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print(round(z,1))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# z rounded to 1 decimal place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3.5</a:t>
            </a:r>
            <a:endParaRPr lang="en-SG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1374" y="6169580"/>
            <a:ext cx="533062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hlinkClick r:id="rId4"/>
              </a:rPr>
              <a:t>https://docs.python.org/3.6/library/functions.html#int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93614" y="1451870"/>
            <a:ext cx="11876466" cy="898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Python has 3 numeric types: </a:t>
            </a:r>
            <a:r>
              <a:rPr lang="en-SG" sz="2600">
                <a:solidFill>
                  <a:srgbClr val="C00000"/>
                </a:solidFill>
              </a:rPr>
              <a:t>integers </a:t>
            </a:r>
            <a:r>
              <a:rPr lang="en-SG" sz="2600">
                <a:solidFill>
                  <a:srgbClr val="660033"/>
                </a:solidFill>
              </a:rPr>
              <a:t>(int), </a:t>
            </a:r>
            <a:r>
              <a:rPr lang="en-SG" sz="2600">
                <a:solidFill>
                  <a:srgbClr val="C00000"/>
                </a:solidFill>
              </a:rPr>
              <a:t>floating point numbers </a:t>
            </a:r>
            <a:r>
              <a:rPr lang="en-SG" sz="2600">
                <a:solidFill>
                  <a:srgbClr val="660033"/>
                </a:solidFill>
              </a:rPr>
              <a:t>(float) and </a:t>
            </a:r>
            <a:r>
              <a:rPr lang="en-SG" sz="2600">
                <a:solidFill>
                  <a:srgbClr val="C00000"/>
                </a:solidFill>
              </a:rPr>
              <a:t>complex </a:t>
            </a:r>
            <a:r>
              <a:rPr lang="en-SG" sz="2600">
                <a:solidFill>
                  <a:srgbClr val="660033"/>
                </a:solidFill>
              </a:rPr>
              <a:t>numbers</a:t>
            </a:r>
          </a:p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r>
              <a:rPr lang="en-US" sz="2600">
                <a:solidFill>
                  <a:srgbClr val="660033"/>
                </a:solidFill>
              </a:rPr>
              <a:t>Integers are whole numbers while floating point numbers have decimal points</a:t>
            </a:r>
            <a:endParaRPr lang="en-SG" sz="2600">
              <a:solidFill>
                <a:srgbClr val="660033"/>
              </a:solidFill>
            </a:endParaRPr>
          </a:p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endParaRPr lang="en-SG" sz="2400"/>
          </a:p>
        </p:txBody>
      </p:sp>
      <p:sp>
        <p:nvSpPr>
          <p:cNvPr id="10" name="TextBox 9"/>
          <p:cNvSpPr txBox="1"/>
          <p:nvPr/>
        </p:nvSpPr>
        <p:spPr>
          <a:xfrm>
            <a:off x="7913464" y="2979894"/>
            <a:ext cx="4156616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dirty="0">
                <a:solidFill>
                  <a:srgbClr val="C00000"/>
                </a:solidFill>
              </a:rPr>
              <a:t>Performing simple arithmetic operations on numeric data 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105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Working with numeric data types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4" y="1365974"/>
            <a:ext cx="11998385" cy="72190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Besides the standard functions, you can apply several  additional mathematical functions from the </a:t>
            </a:r>
            <a:r>
              <a:rPr lang="en-SG" b="1" dirty="0">
                <a:solidFill>
                  <a:srgbClr val="C00000"/>
                </a:solidFill>
              </a:rPr>
              <a:t>math</a:t>
            </a:r>
            <a:r>
              <a:rPr lang="en-SG" dirty="0"/>
              <a:t> library to numeric data types as shown below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906" y="2663031"/>
            <a:ext cx="11353800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import math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x = 349.4378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math.isnan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(x))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returns True if x is NOT a number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math.ceil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(x))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round x upwards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350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math.floor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(x))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round x downwards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349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math.sqrt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(x))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square root of x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18.693255468216336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5659" y="2821858"/>
            <a:ext cx="608404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dirty="0">
                <a:solidFill>
                  <a:srgbClr val="C00000"/>
                </a:solidFill>
              </a:rPr>
              <a:t>Example to show how you use functions from the math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77375" y="6171684"/>
            <a:ext cx="26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01 Section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248985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Working with 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Python has a built-in string class with many handy features </a:t>
            </a:r>
          </a:p>
          <a:p>
            <a:pPr>
              <a:spcBef>
                <a:spcPts val="800"/>
              </a:spcBef>
            </a:pPr>
            <a:r>
              <a:rPr lang="en-SG"/>
              <a:t>String literals can be enclosed by either double or single quotes</a:t>
            </a:r>
          </a:p>
          <a:p>
            <a:pPr>
              <a:spcBef>
                <a:spcPts val="800"/>
              </a:spcBef>
            </a:pPr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35577" y="3050239"/>
            <a:ext cx="1034197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s1 = 'hi how are you'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s2 = "I am fine, thank you"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577" y="2711685"/>
            <a:ext cx="3225074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Creating string objects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73935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String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Individual characters in a string can be accessed via their INDEX</a:t>
            </a:r>
          </a:p>
          <a:p>
            <a:pPr>
              <a:spcBef>
                <a:spcPts val="800"/>
              </a:spcBef>
            </a:pPr>
            <a:r>
              <a:rPr lang="en-SG"/>
              <a:t>Indexing starts with zero in Python strings</a:t>
            </a:r>
          </a:p>
          <a:p>
            <a:pPr>
              <a:spcBef>
                <a:spcPts val="800"/>
              </a:spcBef>
            </a:pPr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02194" y="3433419"/>
            <a:ext cx="1034197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print(s[0])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extracts the character with index 0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h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print(s[1])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extracts the character with index 1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i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print(s[3:6])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extracts 3 characters from index 3 to index 5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how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20383"/>
              </p:ext>
            </p:extLst>
          </p:nvPr>
        </p:nvGraphicFramePr>
        <p:xfrm>
          <a:off x="502194" y="245256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err="1"/>
                        <a:t>i</a:t>
                      </a:r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1221206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Getting length of a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You can retrieve the length of a string with the </a:t>
            </a:r>
            <a:r>
              <a:rPr lang="en-SG" b="1" dirty="0" err="1">
                <a:solidFill>
                  <a:srgbClr val="C00000"/>
                </a:solidFill>
              </a:rPr>
              <a:t>len</a:t>
            </a:r>
            <a:r>
              <a:rPr lang="en-SG" dirty="0"/>
              <a:t> function</a:t>
            </a:r>
          </a:p>
          <a:p>
            <a:pPr>
              <a:spcBef>
                <a:spcPts val="800"/>
              </a:spcBef>
            </a:pP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02194" y="3539152"/>
            <a:ext cx="1034197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print(len(s))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prints the length of the string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14</a:t>
            </a:r>
            <a:endParaRPr lang="en-SG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/>
        </p:nvGraphicFramePr>
        <p:xfrm>
          <a:off x="502194" y="245256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7558105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Repeating a string with *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You can repeat a string by multiplying it using the * operator</a:t>
            </a:r>
          </a:p>
          <a:p>
            <a:pPr>
              <a:spcBef>
                <a:spcPts val="800"/>
              </a:spcBef>
            </a:pPr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02194" y="3539152"/>
            <a:ext cx="1034197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 + ' today')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concatenates the two strings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print(s*2)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prints s twice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/>
        </p:nvGraphicFramePr>
        <p:xfrm>
          <a:off x="502194" y="245256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44263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Topics we will cover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Some Python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469" y="1480954"/>
            <a:ext cx="11344475" cy="4740049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Perform simple console </a:t>
            </a:r>
            <a:r>
              <a:rPr lang="en-SG" sz="2400" dirty="0">
                <a:solidFill>
                  <a:srgbClr val="C00000"/>
                </a:solidFill>
              </a:rPr>
              <a:t>input</a:t>
            </a:r>
            <a:r>
              <a:rPr lang="en-SG" sz="2400" dirty="0"/>
              <a:t> and </a:t>
            </a:r>
            <a:r>
              <a:rPr lang="en-SG" sz="2400" dirty="0">
                <a:solidFill>
                  <a:srgbClr val="C00000"/>
                </a:solidFill>
              </a:rPr>
              <a:t>output</a:t>
            </a:r>
            <a:r>
              <a:rPr lang="en-SG" sz="2400" dirty="0"/>
              <a:t> in Python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Inserting </a:t>
            </a:r>
            <a:r>
              <a:rPr lang="en-SG" sz="2400" dirty="0">
                <a:solidFill>
                  <a:srgbClr val="C00000"/>
                </a:solidFill>
              </a:rPr>
              <a:t>comments</a:t>
            </a:r>
            <a:r>
              <a:rPr lang="en-SG" sz="2400" dirty="0"/>
              <a:t> into your Python code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Using </a:t>
            </a:r>
            <a:r>
              <a:rPr lang="en-SG" sz="2400" dirty="0">
                <a:solidFill>
                  <a:srgbClr val="C00000"/>
                </a:solidFill>
              </a:rPr>
              <a:t>import</a:t>
            </a:r>
            <a:r>
              <a:rPr lang="en-SG" sz="2400" dirty="0"/>
              <a:t> and calling imported functions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Work with </a:t>
            </a:r>
            <a:r>
              <a:rPr lang="en-SG" sz="2400" dirty="0">
                <a:solidFill>
                  <a:srgbClr val="C00000"/>
                </a:solidFill>
              </a:rPr>
              <a:t>simple data types </a:t>
            </a:r>
            <a:r>
              <a:rPr lang="en-SG" sz="2400" dirty="0"/>
              <a:t>such as numbers, strings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Use assignment, arithmetic, comparison and logical </a:t>
            </a:r>
            <a:r>
              <a:rPr lang="en-SG" sz="2400" dirty="0">
                <a:solidFill>
                  <a:srgbClr val="C00000"/>
                </a:solidFill>
              </a:rPr>
              <a:t>operators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Implement  flow control using </a:t>
            </a:r>
            <a:r>
              <a:rPr lang="en-SG" sz="2400" dirty="0">
                <a:solidFill>
                  <a:srgbClr val="C00000"/>
                </a:solidFill>
              </a:rPr>
              <a:t>if-else</a:t>
            </a:r>
            <a:r>
              <a:rPr lang="en-SG" sz="2400" dirty="0"/>
              <a:t> statements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Implement loop control using </a:t>
            </a:r>
            <a:r>
              <a:rPr lang="en-SG" sz="2400" dirty="0">
                <a:solidFill>
                  <a:srgbClr val="C00000"/>
                </a:solidFill>
              </a:rPr>
              <a:t>for </a:t>
            </a:r>
            <a:r>
              <a:rPr lang="en-SG" sz="2400" dirty="0"/>
              <a:t>and </a:t>
            </a:r>
            <a:r>
              <a:rPr lang="en-SG" sz="2400" dirty="0">
                <a:solidFill>
                  <a:srgbClr val="C00000"/>
                </a:solidFill>
              </a:rPr>
              <a:t>while</a:t>
            </a:r>
            <a:r>
              <a:rPr lang="en-SG" sz="2400" dirty="0"/>
              <a:t> statements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8"/>
            </a:pPr>
            <a:r>
              <a:rPr lang="en-SG" sz="2400" dirty="0"/>
              <a:t>Use Python </a:t>
            </a:r>
            <a:r>
              <a:rPr lang="en-SG" sz="2400" dirty="0">
                <a:solidFill>
                  <a:srgbClr val="C00000"/>
                </a:solidFill>
              </a:rPr>
              <a:t>list, tuple, dictionary </a:t>
            </a:r>
            <a:r>
              <a:rPr lang="en-SG" sz="2400" dirty="0"/>
              <a:t>object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8"/>
            </a:pPr>
            <a:r>
              <a:rPr lang="en-SG" sz="2400" dirty="0"/>
              <a:t>Define Python </a:t>
            </a:r>
            <a:r>
              <a:rPr lang="en-SG" sz="2400" dirty="0">
                <a:solidFill>
                  <a:srgbClr val="C00000"/>
                </a:solidFill>
              </a:rPr>
              <a:t>functions</a:t>
            </a:r>
            <a:endParaRPr lang="en-SG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7902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Concatenate two 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You can combine two strings by using the + operator</a:t>
            </a:r>
          </a:p>
          <a:p>
            <a:pPr>
              <a:spcBef>
                <a:spcPts val="800"/>
              </a:spcBef>
            </a:pPr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482606" y="3149617"/>
            <a:ext cx="1034197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s1 = 'hi how are you'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s2 = ' today'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print(s1 + s2)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concatenates the two strings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93498"/>
              </p:ext>
            </p:extLst>
          </p:nvPr>
        </p:nvGraphicFramePr>
        <p:xfrm>
          <a:off x="482606" y="208172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885162-0A3D-4AC6-B890-443B73332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77482"/>
              </p:ext>
            </p:extLst>
          </p:nvPr>
        </p:nvGraphicFramePr>
        <p:xfrm>
          <a:off x="548640" y="4676160"/>
          <a:ext cx="11051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59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640289950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79785724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3986310562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2180786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145276409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60718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7052843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Concatenate string and number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" y="1950905"/>
            <a:ext cx="1105117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 = 3.14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text = 'The value of pi is ' + pi      </a:t>
            </a:r>
            <a:r>
              <a:rPr lang="en-SG" sz="24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This does NOT work because pi is number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text = 'The value of pi is '  + str(pi)  </a:t>
            </a:r>
            <a:r>
              <a:rPr lang="en-SG" sz="24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This is ok</a:t>
            </a:r>
          </a:p>
          <a:p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print(text)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001" y="1644468"/>
            <a:ext cx="11155943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dirty="0">
                <a:solidFill>
                  <a:srgbClr val="C00000"/>
                </a:solidFill>
              </a:rPr>
              <a:t>This example emphasizes the need to use a conversion function when concatenating a string and a non-string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0520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Useful methods of the str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Turn all characters uppercase/ lowercase and check if a string is numeric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399813"/>
            <a:ext cx="1044858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s.upper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prints out the string in CAPS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s.lower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prints out the string in lowercase</a:t>
            </a:r>
          </a:p>
          <a:p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s.isnumeric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prints true if s is numeric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returns False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5849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Useful methods of the str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Find if a substring exists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226" y="3281799"/>
            <a:ext cx="1150602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s.find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'))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find '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 inside the string, </a:t>
            </a:r>
          </a:p>
          <a:p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        # if found it returns the first index position of ‘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’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returns 7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85E824-A648-41FA-9718-382F0A329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5004"/>
              </p:ext>
            </p:extLst>
          </p:nvPr>
        </p:nvGraphicFramePr>
        <p:xfrm>
          <a:off x="482606" y="208172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7734063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Useful methods of the str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Splitting a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226" y="3281799"/>
            <a:ext cx="1150602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words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s.split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sep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=' ') 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splits s into an array, using space as separator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print(words[2])  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returns are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85E824-A648-41FA-9718-382F0A329279}"/>
              </a:ext>
            </a:extLst>
          </p:cNvPr>
          <p:cNvGraphicFramePr>
            <a:graphicFrameLocks noGrp="1"/>
          </p:cNvGraphicFramePr>
          <p:nvPr/>
        </p:nvGraphicFramePr>
        <p:xfrm>
          <a:off x="482606" y="208172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FB2599-D914-49C3-95C8-FC44B2E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00982"/>
              </p:ext>
            </p:extLst>
          </p:nvPr>
        </p:nvGraphicFramePr>
        <p:xfrm>
          <a:off x="851594" y="5024784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C937B6-2E6A-40DC-8F72-678B3818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19598"/>
              </p:ext>
            </p:extLst>
          </p:nvPr>
        </p:nvGraphicFramePr>
        <p:xfrm>
          <a:off x="3497812" y="4999324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C56626-3FEF-4500-8C1A-4D8802FD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1649"/>
              </p:ext>
            </p:extLst>
          </p:nvPr>
        </p:nvGraphicFramePr>
        <p:xfrm>
          <a:off x="6153728" y="4999324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C3DD38-925D-4466-9AA9-CD2A1ED9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7929"/>
              </p:ext>
            </p:extLst>
          </p:nvPr>
        </p:nvGraphicFramePr>
        <p:xfrm>
          <a:off x="8876773" y="4999324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33421" y="6157564"/>
            <a:ext cx="25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01 Section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40547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Types of Operators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  <a:p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Python supports the following types of operators:</a:t>
            </a:r>
          </a:p>
          <a:p>
            <a:r>
              <a:rPr lang="en-SG"/>
              <a:t>Arithmetic Operators</a:t>
            </a:r>
          </a:p>
          <a:p>
            <a:r>
              <a:rPr lang="en-SG"/>
              <a:t>Comparison Operators</a:t>
            </a:r>
          </a:p>
          <a:p>
            <a:r>
              <a:rPr lang="en-SG"/>
              <a:t>Assignment Operators</a:t>
            </a:r>
          </a:p>
          <a:p>
            <a:r>
              <a:rPr lang="en-SG"/>
              <a:t>Logical Operators</a:t>
            </a:r>
          </a:p>
          <a:p>
            <a:r>
              <a:rPr lang="en-SG"/>
              <a:t>Membership Operators </a:t>
            </a:r>
          </a:p>
          <a:p>
            <a:r>
              <a:rPr lang="en-SG"/>
              <a:t>Identity Operators </a:t>
            </a:r>
          </a:p>
          <a:p>
            <a:pPr lvl="1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09968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Arithmetic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37038"/>
              </p:ext>
            </p:extLst>
          </p:nvPr>
        </p:nvGraphicFramePr>
        <p:xfrm>
          <a:off x="313508" y="2040947"/>
          <a:ext cx="11521439" cy="403399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48146">
                  <a:extLst>
                    <a:ext uri="{9D8B030D-6E8A-4147-A177-3AD203B41FA5}">
                      <a16:colId xmlns:a16="http://schemas.microsoft.com/office/drawing/2014/main" val="1495223959"/>
                    </a:ext>
                  </a:extLst>
                </a:gridCol>
                <a:gridCol w="7213963">
                  <a:extLst>
                    <a:ext uri="{9D8B030D-6E8A-4147-A177-3AD203B41FA5}">
                      <a16:colId xmlns:a16="http://schemas.microsoft.com/office/drawing/2014/main" val="13324914"/>
                    </a:ext>
                  </a:extLst>
                </a:gridCol>
                <a:gridCol w="3559330">
                  <a:extLst>
                    <a:ext uri="{9D8B030D-6E8A-4147-A177-3AD203B41FA5}">
                      <a16:colId xmlns:a16="http://schemas.microsoft.com/office/drawing/2014/main" val="2599852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+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Add num1 and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800">
                          <a:effectLst/>
                        </a:rPr>
                        <a:t>num1 + num2 = 15</a:t>
                      </a:r>
                    </a:p>
                  </a:txBody>
                  <a:tcPr marL="45289" marR="45289" marT="22645" marB="22645"/>
                </a:tc>
                <a:extLst>
                  <a:ext uri="{0D108BD9-81ED-4DB2-BD59-A6C34878D82A}">
                    <a16:rowId xmlns:a16="http://schemas.microsoft.com/office/drawing/2014/main" val="2215297624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–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Subtract num2 from num1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num1 - num2 = 5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2305797952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*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Multiply num1 by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* num2 =50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4078769234"/>
                  </a:ext>
                </a:extLst>
              </a:tr>
              <a:tr h="279559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/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Divide num1 by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/ num2  = 2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3625707588"/>
                  </a:ext>
                </a:extLst>
              </a:tr>
              <a:tr h="594063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%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Get the remainder after dividing num1 by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num1 % num2 = 0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3198475701"/>
                  </a:ext>
                </a:extLst>
              </a:tr>
              <a:tr h="436811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**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to the power of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** num2 = 10</a:t>
                      </a:r>
                      <a:r>
                        <a:rPr lang="en-SG" sz="2800" baseline="30000">
                          <a:effectLst/>
                        </a:rPr>
                        <a:t>5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1700194433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//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Divide num1 by num3 and discard any decimal points from the answer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// num3 =  3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150610027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" y="1267097"/>
            <a:ext cx="10063781" cy="4924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>
                <a:solidFill>
                  <a:srgbClr val="660033"/>
                </a:solidFill>
              </a:rPr>
              <a:t>Assume variable </a:t>
            </a:r>
            <a:r>
              <a:rPr lang="en-SG" sz="2400" i="1">
                <a:solidFill>
                  <a:srgbClr val="C00000"/>
                </a:solidFill>
              </a:rPr>
              <a:t>num1</a:t>
            </a:r>
            <a:r>
              <a:rPr lang="en-SG" sz="2400"/>
              <a:t> </a:t>
            </a:r>
            <a:r>
              <a:rPr lang="en-SG" sz="2600">
                <a:solidFill>
                  <a:srgbClr val="660033"/>
                </a:solidFill>
              </a:rPr>
              <a:t>holds 10, variable</a:t>
            </a:r>
            <a:r>
              <a:rPr lang="en-SG" sz="2400"/>
              <a:t> </a:t>
            </a:r>
            <a:r>
              <a:rPr lang="en-SG" sz="2400" i="1">
                <a:solidFill>
                  <a:srgbClr val="C00000"/>
                </a:solidFill>
              </a:rPr>
              <a:t>num2</a:t>
            </a:r>
            <a:r>
              <a:rPr lang="en-SG" sz="2400"/>
              <a:t> </a:t>
            </a:r>
            <a:r>
              <a:rPr lang="en-SG" sz="2600">
                <a:solidFill>
                  <a:srgbClr val="660033"/>
                </a:solidFill>
              </a:rPr>
              <a:t>is 5 and variable </a:t>
            </a:r>
            <a:r>
              <a:rPr lang="en-SG" sz="2400" i="1">
                <a:solidFill>
                  <a:srgbClr val="C00000"/>
                </a:solidFill>
              </a:rPr>
              <a:t>num3 </a:t>
            </a:r>
            <a:r>
              <a:rPr lang="en-SG" sz="2600">
                <a:solidFill>
                  <a:srgbClr val="660033"/>
                </a:solidFill>
              </a:rPr>
              <a:t>is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7290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Assignment operators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sz="2800"/>
              <a:t>Python allows you to assign single or multiple variables at one go using the = operator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056" y="2775633"/>
            <a:ext cx="8596565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counter = 100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name    = "John"</a:t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 = b = c = 1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pt-BR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num1, num2, name = 1, 2, "john"</a:t>
            </a:r>
          </a:p>
          <a:p>
            <a:endParaRPr lang="pt-BR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95" y="2433385"/>
            <a:ext cx="271366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example_assignment_1.py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5315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Comparison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29806"/>
              </p:ext>
            </p:extLst>
          </p:nvPr>
        </p:nvGraphicFramePr>
        <p:xfrm>
          <a:off x="6783185" y="2557240"/>
          <a:ext cx="5408814" cy="3105073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49204">
                  <a:extLst>
                    <a:ext uri="{9D8B030D-6E8A-4147-A177-3AD203B41FA5}">
                      <a16:colId xmlns:a16="http://schemas.microsoft.com/office/drawing/2014/main" val="1495223959"/>
                    </a:ext>
                  </a:extLst>
                </a:gridCol>
                <a:gridCol w="2329805">
                  <a:extLst>
                    <a:ext uri="{9D8B030D-6E8A-4147-A177-3AD203B41FA5}">
                      <a16:colId xmlns:a16="http://schemas.microsoft.com/office/drawing/2014/main" val="2599852968"/>
                    </a:ext>
                  </a:extLst>
                </a:gridCol>
                <a:gridCol w="2329805">
                  <a:extLst>
                    <a:ext uri="{9D8B030D-6E8A-4147-A177-3AD203B41FA5}">
                      <a16:colId xmlns:a16="http://schemas.microsoft.com/office/drawing/2014/main" val="265894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==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800">
                          <a:effectLst/>
                        </a:rPr>
                        <a:t>num1 == num2 </a:t>
                      </a:r>
                    </a:p>
                  </a:txBody>
                  <a:tcPr marL="45289" marR="45289" marT="22645" marB="226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800">
                          <a:effectLst/>
                        </a:rPr>
                        <a:t>False</a:t>
                      </a:r>
                    </a:p>
                  </a:txBody>
                  <a:tcPr marL="45289" marR="45289" marT="22645" marB="22645"/>
                </a:tc>
                <a:extLst>
                  <a:ext uri="{0D108BD9-81ED-4DB2-BD59-A6C34878D82A}">
                    <a16:rowId xmlns:a16="http://schemas.microsoft.com/office/drawing/2014/main" val="2215297624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!=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!=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True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2305797952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&gt;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&gt;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False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4078769234"/>
                  </a:ext>
                </a:extLst>
              </a:tr>
              <a:tr h="279559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&lt;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&lt; num2 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True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3625707588"/>
                  </a:ext>
                </a:extLst>
              </a:tr>
              <a:tr h="594063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&gt;=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&gt;=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False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3198475701"/>
                  </a:ext>
                </a:extLst>
              </a:tr>
              <a:tr h="436811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&lt;=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&lt;= num2</a:t>
                      </a:r>
                      <a:endParaRPr lang="en-SG" sz="2800" baseline="30000">
                        <a:effectLst/>
                      </a:endParaRP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170019443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" y="1233846"/>
            <a:ext cx="7263399" cy="4924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>
                <a:solidFill>
                  <a:srgbClr val="660033"/>
                </a:solidFill>
              </a:rPr>
              <a:t>Assume variable </a:t>
            </a:r>
            <a:r>
              <a:rPr lang="en-SG" sz="2400" i="1">
                <a:solidFill>
                  <a:srgbClr val="C00000"/>
                </a:solidFill>
              </a:rPr>
              <a:t>num1 </a:t>
            </a:r>
            <a:r>
              <a:rPr lang="en-SG" sz="2600">
                <a:solidFill>
                  <a:srgbClr val="660033"/>
                </a:solidFill>
              </a:rPr>
              <a:t>holds 10, variable </a:t>
            </a:r>
            <a:r>
              <a:rPr lang="en-SG" sz="2400" i="1">
                <a:solidFill>
                  <a:srgbClr val="C00000"/>
                </a:solidFill>
              </a:rPr>
              <a:t>num2</a:t>
            </a:r>
            <a:r>
              <a:rPr lang="en-SG" sz="2600">
                <a:solidFill>
                  <a:srgbClr val="660033"/>
                </a:solidFill>
              </a:rPr>
              <a:t> is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48993-83B2-44B4-BACF-B54BB26713A3}"/>
              </a:ext>
            </a:extLst>
          </p:cNvPr>
          <p:cNvSpPr txBox="1"/>
          <p:nvPr/>
        </p:nvSpPr>
        <p:spPr>
          <a:xfrm>
            <a:off x="322132" y="1902850"/>
            <a:ext cx="607866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num1=10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num2=20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print(num1==num2)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print(num1!=num2)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95842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82031"/>
              </p:ext>
            </p:extLst>
          </p:nvPr>
        </p:nvGraphicFramePr>
        <p:xfrm>
          <a:off x="548640" y="1888567"/>
          <a:ext cx="10889673" cy="406334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508389">
                  <a:extLst>
                    <a:ext uri="{9D8B030D-6E8A-4147-A177-3AD203B41FA5}">
                      <a16:colId xmlns:a16="http://schemas.microsoft.com/office/drawing/2014/main" val="1495223959"/>
                    </a:ext>
                  </a:extLst>
                </a:gridCol>
                <a:gridCol w="6629771">
                  <a:extLst>
                    <a:ext uri="{9D8B030D-6E8A-4147-A177-3AD203B41FA5}">
                      <a16:colId xmlns:a16="http://schemas.microsoft.com/office/drawing/2014/main" val="2599852968"/>
                    </a:ext>
                  </a:extLst>
                </a:gridCol>
                <a:gridCol w="2751513">
                  <a:extLst>
                    <a:ext uri="{9D8B030D-6E8A-4147-A177-3AD203B41FA5}">
                      <a16:colId xmlns:a16="http://schemas.microsoft.com/office/drawing/2014/main" val="265894019"/>
                    </a:ext>
                  </a:extLst>
                </a:gridCol>
              </a:tblGrid>
              <a:tr h="1339066">
                <a:tc>
                  <a:txBody>
                    <a:bodyPr/>
                    <a:lstStyle/>
                    <a:p>
                      <a:r>
                        <a:rPr lang="en-SG" sz="2800" b="1">
                          <a:solidFill>
                            <a:srgbClr val="C00000"/>
                          </a:solidFill>
                          <a:effectLst/>
                        </a:rPr>
                        <a:t>and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800">
                          <a:effectLst/>
                        </a:rPr>
                        <a:t>num1&gt;=10 and num2&gt;=10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800">
                          <a:effectLst/>
                        </a:rPr>
                        <a:t>num1&gt;=20 and num2&gt;=20</a:t>
                      </a:r>
                    </a:p>
                  </a:txBody>
                  <a:tcPr marL="45289" marR="45289" marT="22645" marB="2264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5289" marR="45289" marT="22645" marB="22645" anchor="ctr"/>
                </a:tc>
                <a:extLst>
                  <a:ext uri="{0D108BD9-81ED-4DB2-BD59-A6C34878D82A}">
                    <a16:rowId xmlns:a16="http://schemas.microsoft.com/office/drawing/2014/main" val="2215297624"/>
                  </a:ext>
                </a:extLst>
              </a:tr>
              <a:tr h="1362140">
                <a:tc>
                  <a:txBody>
                    <a:bodyPr/>
                    <a:lstStyle/>
                    <a:p>
                      <a:r>
                        <a:rPr lang="en-SG" sz="2800" b="1">
                          <a:solidFill>
                            <a:srgbClr val="C00000"/>
                          </a:solidFill>
                          <a:effectLst/>
                        </a:rPr>
                        <a:t>or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800">
                          <a:effectLst/>
                        </a:rPr>
                        <a:t>num1&gt;=20 or num2&gt;=20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800">
                          <a:effectLst/>
                        </a:rPr>
                        <a:t>num1&gt;20 or num2&lt;10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True</a:t>
                      </a:r>
                      <a:br>
                        <a:rPr lang="en-SG" sz="2800">
                          <a:effectLst/>
                        </a:rPr>
                      </a:br>
                      <a:r>
                        <a:rPr lang="en-SG" sz="2800">
                          <a:effectLst/>
                        </a:rPr>
                        <a:t>False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2305797952"/>
                  </a:ext>
                </a:extLst>
              </a:tr>
              <a:tr h="1362140">
                <a:tc>
                  <a:txBody>
                    <a:bodyPr/>
                    <a:lstStyle/>
                    <a:p>
                      <a:r>
                        <a:rPr lang="en-SG" sz="2800" b="1">
                          <a:solidFill>
                            <a:srgbClr val="C00000"/>
                          </a:solidFill>
                          <a:effectLst/>
                        </a:rPr>
                        <a:t>not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not num1==num2</a:t>
                      </a:r>
                    </a:p>
                    <a:p>
                      <a:r>
                        <a:rPr lang="en-SG" sz="2800">
                          <a:effectLst/>
                        </a:rPr>
                        <a:t>not num1&lt;num2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True</a:t>
                      </a:r>
                    </a:p>
                    <a:p>
                      <a:r>
                        <a:rPr lang="en-SG" sz="2800">
                          <a:effectLst/>
                        </a:rPr>
                        <a:t>False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407876923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0166" y="1331610"/>
            <a:ext cx="6582123" cy="4924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>
                <a:solidFill>
                  <a:srgbClr val="660033"/>
                </a:solidFill>
              </a:rPr>
              <a:t>Assume variable num1 =10, variable num2 =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4739" y="5985539"/>
            <a:ext cx="3085836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example_logicaloperators_1.py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3172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 Science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Data Science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8641" y="1872347"/>
            <a:ext cx="4859382" cy="4023360"/>
          </a:xfrm>
        </p:spPr>
        <p:txBody>
          <a:bodyPr/>
          <a:lstStyle/>
          <a:p>
            <a:r>
              <a:rPr lang="en-SG" dirty="0"/>
              <a:t>Data Science is a field of Big data that evaluates massive complex data and gives significant insights about the data.</a:t>
            </a:r>
          </a:p>
          <a:p>
            <a:r>
              <a:rPr lang="en-SG" dirty="0"/>
              <a:t>This field has been dominating most of the industries today and has become the fuel for industries.</a:t>
            </a:r>
            <a:endParaRPr lang="en-US" dirty="0"/>
          </a:p>
        </p:txBody>
      </p:sp>
      <p:pic>
        <p:nvPicPr>
          <p:cNvPr id="1026" name="Picture 2" descr="The List of Top 10 Lists in Data Science - KDnug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912" y="1722444"/>
            <a:ext cx="4712516" cy="427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4763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Membership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" y="1388611"/>
            <a:ext cx="11292840" cy="8925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>
                <a:solidFill>
                  <a:srgbClr val="660033"/>
                </a:solidFill>
              </a:rPr>
              <a:t>Python’s membership operators test for membership in a sequence, such as strings, lists, or tuples.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8378" y="2741231"/>
            <a:ext cx="5867400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a = 5</a:t>
            </a:r>
          </a:p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b = 10</a:t>
            </a:r>
          </a:p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list = [1, 2, 3, 4, 5 ]</a:t>
            </a:r>
          </a:p>
          <a:p>
            <a:b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print(a </a:t>
            </a:r>
            <a:r>
              <a:rPr lang="en-SG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 list) </a:t>
            </a:r>
            <a:r>
              <a:rPr lang="en-SG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True</a:t>
            </a:r>
          </a:p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print(b </a:t>
            </a:r>
            <a:r>
              <a:rPr lang="en-SG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 list) </a:t>
            </a:r>
            <a:r>
              <a:rPr lang="en-SG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False</a:t>
            </a:r>
          </a:p>
          <a:p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print(b </a:t>
            </a:r>
            <a:r>
              <a:rPr lang="en-SG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in</a:t>
            </a:r>
            <a:r>
              <a:rPr lang="en-SG" sz="2800" dirty="0">
                <a:latin typeface="Segoe UI" panose="020B0502040204020203" pitchFamily="34" charset="0"/>
                <a:cs typeface="Segoe UI" panose="020B0502040204020203" pitchFamily="34" charset="0"/>
              </a:rPr>
              <a:t> list) </a:t>
            </a:r>
            <a:r>
              <a:rPr lang="en-SG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2016" y="2402677"/>
            <a:ext cx="437500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example_membershipoperators_1.py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03446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Identity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1" y="1388611"/>
            <a:ext cx="3591098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0"/>
              </a:spcBef>
            </a:pPr>
            <a:r>
              <a:rPr lang="en-SG" sz="2600">
                <a:solidFill>
                  <a:srgbClr val="660033"/>
                </a:solidFill>
              </a:rPr>
              <a:t>Identity operators compare the memory locations of two objects.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2418" y="1557888"/>
            <a:ext cx="586740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 = 20</a:t>
            </a:r>
          </a:p>
          <a:p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b = 20</a:t>
            </a:r>
          </a:p>
          <a:p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 = a</a:t>
            </a:r>
          </a:p>
          <a:p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d= 30</a:t>
            </a:r>
          </a:p>
          <a:p>
            <a:endParaRPr lang="en-SG" sz="28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 a </a:t>
            </a:r>
            <a:r>
              <a:rPr lang="en-SG" sz="280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</a:t>
            </a:r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b)  </a:t>
            </a:r>
            <a:r>
              <a:rPr lang="en-SG" sz="28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True</a:t>
            </a:r>
          </a:p>
          <a:p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print(a </a:t>
            </a:r>
            <a:r>
              <a:rPr lang="en-SG" sz="280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 not </a:t>
            </a:r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b) # False</a:t>
            </a:r>
          </a:p>
          <a:p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print(a </a:t>
            </a:r>
            <a:r>
              <a:rPr lang="en-SG" sz="280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</a:t>
            </a:r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c)  # True</a:t>
            </a:r>
          </a:p>
          <a:p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print(b </a:t>
            </a:r>
            <a:r>
              <a:rPr lang="en-SG" sz="280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 </a:t>
            </a:r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c) # True</a:t>
            </a:r>
            <a:b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print(a </a:t>
            </a:r>
            <a:r>
              <a:rPr lang="en-SG" sz="280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</a:t>
            </a:r>
            <a:r>
              <a:rPr lang="en-SG" sz="2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d) # 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0207" y="1219334"/>
            <a:ext cx="437500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example_identityoperators_1.py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75384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If-else statements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Flow control - if else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465" y="1267097"/>
            <a:ext cx="9713878" cy="4924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 dirty="0">
                <a:solidFill>
                  <a:srgbClr val="660033"/>
                </a:solidFill>
              </a:rPr>
              <a:t>Python provides </a:t>
            </a:r>
            <a:r>
              <a:rPr lang="en-SG" sz="2600" dirty="0">
                <a:solidFill>
                  <a:srgbClr val="FF0000"/>
                </a:solidFill>
              </a:rPr>
              <a:t>if-else</a:t>
            </a:r>
            <a:r>
              <a:rPr lang="en-SG" sz="2600" dirty="0">
                <a:solidFill>
                  <a:srgbClr val="660033"/>
                </a:solidFill>
              </a:rPr>
              <a:t> statements to enable conditional 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608" y="2142895"/>
            <a:ext cx="106832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input_1 = int(input("Enter number 1:"))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input_2 = int(input("Enter number 2:"))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if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input_1==input_2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print("The two numbers are the same")</a:t>
            </a:r>
          </a:p>
          <a:p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else: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print("The two numbers are not the same")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31578" y="2142895"/>
            <a:ext cx="398427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Check if two numbers are equa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4985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If-else statements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Flow control - if else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465" y="1267097"/>
            <a:ext cx="9713878" cy="49244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 dirty="0">
                <a:solidFill>
                  <a:srgbClr val="660033"/>
                </a:solidFill>
              </a:rPr>
              <a:t>Python provides </a:t>
            </a:r>
            <a:r>
              <a:rPr lang="en-SG" sz="2600" dirty="0">
                <a:solidFill>
                  <a:srgbClr val="FF0000"/>
                </a:solidFill>
              </a:rPr>
              <a:t>if-else</a:t>
            </a:r>
            <a:r>
              <a:rPr lang="en-SG" sz="2600" dirty="0">
                <a:solidFill>
                  <a:srgbClr val="660033"/>
                </a:solidFill>
              </a:rPr>
              <a:t> statements to enable conditional 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608" y="2142895"/>
            <a:ext cx="10683240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input_1 = input("Enter number 1:")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input_2 = input("Enter number 2:")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if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input_1.isnumeric() and input_2.isnumeric() 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num_1 = int(input_1)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num_2 = int(input_2)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sum = num_1 + num_2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print("The sum of {} and {} is {}".format(num_1,num_2,sum))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else: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print("Please enter numeric values only")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31578" y="2142895"/>
            <a:ext cx="398427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example_ifelse_1.py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91813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elif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Flow control - if else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1" y="1388611"/>
            <a:ext cx="2676698" cy="28931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>
                <a:solidFill>
                  <a:srgbClr val="660033"/>
                </a:solidFill>
              </a:rPr>
              <a:t>You can also add in an unlimited number of </a:t>
            </a:r>
            <a:r>
              <a:rPr lang="en-SG" sz="2600">
                <a:solidFill>
                  <a:srgbClr val="C00000"/>
                </a:solidFill>
              </a:rPr>
              <a:t>elif </a:t>
            </a:r>
            <a:r>
              <a:rPr lang="en-SG" sz="2600">
                <a:solidFill>
                  <a:srgbClr val="660033"/>
                </a:solidFill>
              </a:rPr>
              <a:t>statements following an </a:t>
            </a:r>
            <a:r>
              <a:rPr lang="en-SG" sz="2600">
                <a:solidFill>
                  <a:srgbClr val="C00000"/>
                </a:solidFill>
              </a:rPr>
              <a:t>if </a:t>
            </a:r>
            <a:r>
              <a:rPr lang="en-SG" sz="2600">
                <a:solidFill>
                  <a:srgbClr val="660033"/>
                </a:solidFill>
              </a:rPr>
              <a:t>to check for multiple conditions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8798" y="1408471"/>
            <a:ext cx="816102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print("Below is our drinks menu:")</a:t>
            </a:r>
          </a:p>
          <a:p>
            <a:pPr lvl="1"/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print("1.Coke   2.Coffee   3.Juice")</a:t>
            </a:r>
          </a:p>
          <a:p>
            <a:pPr lvl="1"/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drink = int(input("Enter your choice of drink:"))</a:t>
            </a:r>
          </a:p>
          <a:p>
            <a:pPr lvl="1"/>
            <a:endParaRPr lang="en-SG" sz="24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lvl="1"/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if drink==1:</a:t>
            </a:r>
          </a:p>
          <a:p>
            <a:pPr lvl="1"/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print("Coke is $1.00")</a:t>
            </a:r>
          </a:p>
          <a:p>
            <a:pPr lvl="1"/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elif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drink==2:</a:t>
            </a:r>
          </a:p>
          <a:p>
            <a:pPr lvl="1"/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print("Coffee is $0.50")</a:t>
            </a:r>
          </a:p>
          <a:p>
            <a:pPr lvl="1"/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elif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drink==3:</a:t>
            </a:r>
          </a:p>
          <a:p>
            <a:pPr lvl="1"/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print("Juice is $2.00")</a:t>
            </a:r>
          </a:p>
          <a:p>
            <a:pPr lvl="1"/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else:</a:t>
            </a:r>
          </a:p>
          <a:p>
            <a:pPr lvl="1"/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print("Sorry, you have entered an invalid choice")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2320" y="1309602"/>
            <a:ext cx="262749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example_ifelse_2.py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96467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Nested if-else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Flow control - if else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1" y="1388611"/>
            <a:ext cx="2676698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>
                <a:solidFill>
                  <a:srgbClr val="660033"/>
                </a:solidFill>
              </a:rPr>
              <a:t>You can also nest if-else and elif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9457" y="70590"/>
            <a:ext cx="6262286" cy="646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 = input("Enter your choice (1-2): ")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staff = input("Are you a staff (Y/N)? ")</a:t>
            </a:r>
          </a:p>
          <a:p>
            <a:pPr marL="82550" lvl="1"/>
            <a:endParaRPr lang="en-SG" sz="23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if number=="1":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if staff.upper() == "Y":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price = 5*0.9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else: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price = 5*0.95</a:t>
            </a:r>
          </a:p>
          <a:p>
            <a:pPr marL="82550" lvl="1"/>
            <a:r>
              <a:rPr lang="en-SG" sz="230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elif number=="2":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if staff.upper() == "Y":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price = 10*0.8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else: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price = 10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else: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print("You did not enter a valid input")</a:t>
            </a: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#exit()   </a:t>
            </a:r>
          </a:p>
          <a:p>
            <a:pPr marL="82550" lvl="1"/>
            <a:endParaRPr lang="en-SG" sz="23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82550" lvl="1"/>
            <a:r>
              <a:rPr lang="en-SG" sz="23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print("Price is ${}".format(price))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1" y="5987018"/>
            <a:ext cx="24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01 Section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406068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ED2B-7A81-446F-9C5A-7EA4A643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iteration with </a:t>
            </a:r>
            <a:r>
              <a:rPr lang="en-SG">
                <a:solidFill>
                  <a:srgbClr val="C00000"/>
                </a:solidFill>
              </a:rPr>
              <a:t>for</a:t>
            </a:r>
            <a:r>
              <a:rPr lang="en-SG"/>
              <a:t> and </a:t>
            </a:r>
            <a:r>
              <a:rPr lang="en-SG">
                <a:solidFill>
                  <a:srgbClr val="C00000"/>
                </a:solidFill>
              </a:rPr>
              <a:t>while</a:t>
            </a:r>
            <a:r>
              <a:rPr lang="en-SG"/>
              <a:t> 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FECB2-CE1B-432B-9425-B156EDD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46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782C4-5B18-4F66-9610-61518659A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8DBF2F-776C-4C32-AAE7-0AC7E832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7" y="1420289"/>
            <a:ext cx="6184667" cy="4298867"/>
          </a:xfrm>
        </p:spPr>
        <p:txBody>
          <a:bodyPr>
            <a:noAutofit/>
          </a:bodyPr>
          <a:lstStyle/>
          <a:p>
            <a:r>
              <a:rPr lang="en-SG" dirty="0"/>
              <a:t>We often want computers to repeat some process several times</a:t>
            </a:r>
          </a:p>
          <a:p>
            <a:r>
              <a:rPr lang="en-SG" dirty="0"/>
              <a:t>Programming languages provide structures that enable you to repeat blocks of instructions over and over again</a:t>
            </a:r>
          </a:p>
          <a:p>
            <a:r>
              <a:rPr lang="en-SG" dirty="0"/>
              <a:t>This type of repetition is known as iteration.</a:t>
            </a:r>
          </a:p>
          <a:p>
            <a:r>
              <a:rPr lang="en-SG" dirty="0"/>
              <a:t>There are 2 types of loops in Python: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for </a:t>
            </a:r>
            <a:r>
              <a:rPr lang="en-SG" dirty="0"/>
              <a:t>loop</a:t>
            </a:r>
          </a:p>
          <a:p>
            <a:pPr lvl="1"/>
            <a:r>
              <a:rPr lang="en-SG" b="1" dirty="0">
                <a:solidFill>
                  <a:srgbClr val="C00000"/>
                </a:solidFill>
              </a:rPr>
              <a:t>while</a:t>
            </a:r>
            <a:r>
              <a:rPr lang="en-SG" dirty="0"/>
              <a:t>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8DA44-A62E-4A6C-BC52-AFA9D58C8652}"/>
              </a:ext>
            </a:extLst>
          </p:cNvPr>
          <p:cNvSpPr/>
          <p:nvPr/>
        </p:nvSpPr>
        <p:spPr>
          <a:xfrm>
            <a:off x="7365075" y="1415626"/>
            <a:ext cx="4089863" cy="18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1800"/>
              </a:spcBef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These simple </a:t>
            </a:r>
            <a:r>
              <a:rPr lang="en-SG" sz="2600">
                <a:solidFill>
                  <a:srgbClr val="C00000"/>
                </a:solidFill>
              </a:rPr>
              <a:t>for</a:t>
            </a:r>
            <a:r>
              <a:rPr lang="en-SG" sz="2600">
                <a:solidFill>
                  <a:srgbClr val="660033"/>
                </a:solidFill>
              </a:rPr>
              <a:t> loop and </a:t>
            </a:r>
            <a:r>
              <a:rPr lang="en-SG" sz="2600">
                <a:solidFill>
                  <a:srgbClr val="C00000"/>
                </a:solidFill>
              </a:rPr>
              <a:t>while</a:t>
            </a:r>
            <a:r>
              <a:rPr lang="en-SG" sz="2600">
                <a:solidFill>
                  <a:srgbClr val="660033"/>
                </a:solidFill>
              </a:rPr>
              <a:t> loop examples would write "hello world" 5 times:</a:t>
            </a:r>
          </a:p>
          <a:p>
            <a:pPr marL="228600" indent="-228600">
              <a:spcBef>
                <a:spcPts val="1800"/>
              </a:spcBef>
              <a:buFont typeface="Arial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DB47F-0273-4D7B-9A30-C64A474B18DC}"/>
              </a:ext>
            </a:extLst>
          </p:cNvPr>
          <p:cNvSpPr txBox="1"/>
          <p:nvPr/>
        </p:nvSpPr>
        <p:spPr>
          <a:xfrm>
            <a:off x="7027929" y="3308071"/>
            <a:ext cx="434249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counter in range(0,5):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print("hello world")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8D40C-7ECD-4131-89BE-327FC07E258A}"/>
              </a:ext>
            </a:extLst>
          </p:cNvPr>
          <p:cNvSpPr txBox="1"/>
          <p:nvPr/>
        </p:nvSpPr>
        <p:spPr>
          <a:xfrm>
            <a:off x="7027929" y="4478871"/>
            <a:ext cx="434249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counter = 0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while counter &lt; 5: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print("hello world")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counter+=1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472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</a:t>
            </a:r>
            <a:r>
              <a:rPr lang="en-SG">
                <a:solidFill>
                  <a:srgbClr val="C00000"/>
                </a:solidFill>
              </a:rPr>
              <a:t>for</a:t>
            </a:r>
            <a:r>
              <a:rPr lang="en-SG"/>
              <a:t>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Loop control - for and while statements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4958887"/>
            <a:ext cx="600673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letter in </a:t>
            </a:r>
            <a:r>
              <a:rPr lang="en-SG" b="1" dirty="0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'Python'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     # First Example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print('Current Letter :', letter)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39" y="4653069"/>
            <a:ext cx="600673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This prints the individual letters in the word Python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957D133-0D9E-4165-84FA-1EC18B042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674519"/>
          </a:xfrm>
        </p:spPr>
        <p:txBody>
          <a:bodyPr/>
          <a:lstStyle/>
          <a:p>
            <a:r>
              <a:rPr lang="en-SG"/>
              <a:t>Syntax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46D30-A989-4ADF-8D9C-929430D98B74}"/>
              </a:ext>
            </a:extLst>
          </p:cNvPr>
          <p:cNvSpPr txBox="1"/>
          <p:nvPr/>
        </p:nvSpPr>
        <p:spPr>
          <a:xfrm>
            <a:off x="548640" y="1978886"/>
            <a:ext cx="603504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stepper_variable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b="1" dirty="0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sequence_variable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something_you_want_to_do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3CA1E-75F1-474F-ABC3-057CC106EEFA}"/>
              </a:ext>
            </a:extLst>
          </p:cNvPr>
          <p:cNvSpPr/>
          <p:nvPr/>
        </p:nvSpPr>
        <p:spPr>
          <a:xfrm>
            <a:off x="6856418" y="2465026"/>
            <a:ext cx="5004657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SG" sz="2400"/>
              <a:t>Use the for loop when you know how many times you want to repeat a series of statements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2400"/>
              <a:t>The first line of the for statement is used to state how many times the code should be repeated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2400"/>
              <a:t>A stepper variable is used to count through each iteration of the loop.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BE2C0-0561-45D5-8852-50BA884A128A}"/>
              </a:ext>
            </a:extLst>
          </p:cNvPr>
          <p:cNvSpPr txBox="1"/>
          <p:nvPr/>
        </p:nvSpPr>
        <p:spPr>
          <a:xfrm>
            <a:off x="548640" y="3512431"/>
            <a:ext cx="470574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 in </a:t>
            </a:r>
            <a:r>
              <a:rPr lang="en-SG" b="1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range(2,102,2):</a:t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3495D-4926-4E85-A226-1A5F86E48705}"/>
              </a:ext>
            </a:extLst>
          </p:cNvPr>
          <p:cNvSpPr txBox="1"/>
          <p:nvPr/>
        </p:nvSpPr>
        <p:spPr>
          <a:xfrm>
            <a:off x="549383" y="3187479"/>
            <a:ext cx="4705004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This prints even numbers from 2 to 100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97297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while loop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Loop control - for and while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1" y="1388611"/>
            <a:ext cx="11231880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600">
                <a:solidFill>
                  <a:srgbClr val="660033"/>
                </a:solidFill>
              </a:rPr>
              <a:t>The </a:t>
            </a:r>
            <a:r>
              <a:rPr lang="en-SG" sz="2600" b="1">
                <a:solidFill>
                  <a:srgbClr val="FF0000"/>
                </a:solidFill>
              </a:rPr>
              <a:t>while</a:t>
            </a:r>
            <a:r>
              <a:rPr lang="en-SG" sz="2600">
                <a:solidFill>
                  <a:srgbClr val="660033"/>
                </a:solidFill>
              </a:rPr>
              <a:t> loop repeatedly executes as long as a given condition is true.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257" y="2485161"/>
            <a:ext cx="558641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count = 1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while count &lt;= 10: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print('The count is: {}'.format(count))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count += 1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print("Good bye!")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895" y="2142913"/>
            <a:ext cx="560277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This prints "The count is 1", "The count is 2" etc until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7602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while loop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Loop control - for and while statements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255" y="1323984"/>
            <a:ext cx="11804071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password = ""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while password != "secret":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password = input("Please enter the password: ")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if password == "secret":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print("Thank you. You have entered the correct password")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else: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print("Sorry the value entered in incorrect - try again")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3324" y="4058527"/>
            <a:ext cx="9094122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dirty="0">
                <a:solidFill>
                  <a:srgbClr val="C00000"/>
                </a:solidFill>
              </a:rPr>
              <a:t>Here is an example of a while loop being used to test a password. The password is secret and the code within the loop is executed until the user inputs the correct password.</a:t>
            </a:r>
            <a:endParaRPr lang="en-SG" sz="1600" b="1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342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Data Science Can Do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Data Science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60433"/>
            <a:ext cx="6017622" cy="47400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/>
              <a:t>Financial Fraud Detection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/>
              <a:t> </a:t>
            </a:r>
            <a:r>
              <a:rPr lang="en-SG" sz="2200"/>
              <a:t>Tax evasion costs the U.S. government $458 billion a year, so IRS has modernized its fraud-detection protocols in the digital 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/>
              <a:t> The agency generates taxpayer profiles by analysing big data, such as social media data, emailing analysis, electronic patterns and more.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/>
              <a:t> Based on these profiles, it can forecast individual tax returns. Anyone with big difference between forecast and actual will be audited.</a:t>
            </a:r>
            <a:endParaRPr lang="en-US" sz="2200"/>
          </a:p>
        </p:txBody>
      </p:sp>
      <p:pic>
        <p:nvPicPr>
          <p:cNvPr id="2050" name="Picture 2" descr="e commerce data science applicatio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587" y="2348774"/>
            <a:ext cx="4388847" cy="292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921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Python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The Python </a:t>
            </a:r>
            <a:r>
              <a:rPr lang="en-SG" dirty="0">
                <a:solidFill>
                  <a:srgbClr val="FF0000"/>
                </a:solidFill>
              </a:rPr>
              <a:t>list</a:t>
            </a:r>
            <a:r>
              <a:rPr lang="en-SG" dirty="0"/>
              <a:t> class is used to store collections of similar or dissimilar items</a:t>
            </a:r>
          </a:p>
          <a:p>
            <a:pPr>
              <a:spcBef>
                <a:spcPts val="800"/>
              </a:spcBef>
            </a:pPr>
            <a:r>
              <a:rPr lang="en-SG" dirty="0"/>
              <a:t>Creating a list is as simple as putting different comma-separated values between square brackets</a:t>
            </a:r>
          </a:p>
          <a:p>
            <a:pPr>
              <a:spcBef>
                <a:spcPts val="800"/>
              </a:spcBef>
            </a:pPr>
            <a:r>
              <a:rPr lang="en-SG" dirty="0"/>
              <a:t>Similar to string indices, list indices start at </a:t>
            </a:r>
            <a:r>
              <a:rPr lang="en-SG" dirty="0">
                <a:solidFill>
                  <a:srgbClr val="FF0000"/>
                </a:solidFill>
              </a:rPr>
              <a:t>0</a:t>
            </a:r>
            <a:r>
              <a:rPr lang="en-SG" dirty="0"/>
              <a:t>, and lists can be sliced, concatenated and so 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180" y="3882591"/>
            <a:ext cx="586999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var1 = 'red‘   # this is not a list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 = ['red', 'green', 'blue']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list2 = ['NSDDA1', 'NSDDA2', 2017, 2018]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list3 = [1, 2, 3, 4, 5 ]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list4 = ["a", "b", "c", "d"]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91557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Accessing Values in Lists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909" y="2686760"/>
            <a:ext cx="11218638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countries = ['Austria', 'Belgium', 'Canada', 'Denmark', 'Ecuador', 'France']</a:t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print(countries[0])  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Austria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print(countries[1])  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Belgium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print(countries[2:4]) 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Canada, Denmark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print(countries[-1:]) 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France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print(countries[-2:]) 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Ecuador, France</a:t>
            </a:r>
          </a:p>
          <a:p>
            <a:endParaRPr lang="en-SG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print(len(countries))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26D33-284A-44E5-86D9-B15EEA0F8DEC}"/>
              </a:ext>
            </a:extLst>
          </p:cNvPr>
          <p:cNvSpPr/>
          <p:nvPr/>
        </p:nvSpPr>
        <p:spPr>
          <a:xfrm>
            <a:off x="464909" y="1276932"/>
            <a:ext cx="11218638" cy="13952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To access values in lists, use the square brackets for slicing along with the index or indices to obtain value available at that index</a:t>
            </a:r>
          </a:p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You can get the length of a Python list by using the </a:t>
            </a:r>
            <a:r>
              <a:rPr lang="en-SG" sz="2600" dirty="0" err="1">
                <a:solidFill>
                  <a:srgbClr val="FF0000"/>
                </a:solidFill>
              </a:rPr>
              <a:t>len</a:t>
            </a:r>
            <a:r>
              <a:rPr lang="en-SG" sz="2600" dirty="0">
                <a:solidFill>
                  <a:srgbClr val="FF0000"/>
                </a:solidFill>
              </a:rPr>
              <a:t>()</a:t>
            </a:r>
            <a:r>
              <a:rPr lang="en-SG" sz="2600" dirty="0">
                <a:solidFill>
                  <a:srgbClr val="660033"/>
                </a:solidFill>
              </a:rPr>
              <a:t>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F2F09B-8F96-4C13-9530-508865363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298" y="3253509"/>
            <a:ext cx="4477249" cy="29762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653266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3160" y="1966102"/>
            <a:ext cx="1076665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list1 = [50,20,30,10,100,40,200]</a:t>
            </a:r>
          </a:p>
          <a:p>
            <a:b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print(list1[2])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3rd element from the front -&gt; 30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print(list1[-2])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2nd element from the back -&gt; 40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print(list1[3:5])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4th to 5th element -&gt; 10 100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print(list1[-4:-1])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#10 100 40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print(list1[-1:-4:-1])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#200 40 100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print(list1[::-1])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#200 40 100 ...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5"/>
          <p:cNvSpPr txBox="1"/>
          <p:nvPr/>
        </p:nvSpPr>
        <p:spPr>
          <a:xfrm>
            <a:off x="548640" y="1267097"/>
            <a:ext cx="9094124" cy="100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SG">
                <a:solidFill>
                  <a:srgbClr val="660033"/>
                </a:solidFill>
              </a:rPr>
              <a:t>Another  example to show how you can "slice" lists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CBD8C4-5BD7-4990-9E9A-0CBAE0A7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Accessing Values in Lists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528B5-480E-4A46-86D3-D94A7114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81" y="4000713"/>
            <a:ext cx="5325787" cy="2355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3520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Iterate through a List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You can use the </a:t>
            </a:r>
            <a:r>
              <a:rPr lang="en-SG" b="1">
                <a:solidFill>
                  <a:srgbClr val="FF0000"/>
                </a:solidFill>
              </a:rPr>
              <a:t>for</a:t>
            </a:r>
            <a:r>
              <a:rPr lang="en-SG"/>
              <a:t> loop to iterate through a Python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037166"/>
            <a:ext cx="928969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74650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colors = ['red', 'green', 'blue', 'yellow', 'magenta', 'cyan']</a:t>
            </a:r>
          </a:p>
          <a:p>
            <a:pPr lvl="1"/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lvl="1" indent="-374650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color in colors:</a:t>
            </a:r>
          </a:p>
          <a:p>
            <a:pPr lvl="1" indent="-374650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print(color)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78307-3474-40A3-9634-854A56AA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469" y="1615189"/>
            <a:ext cx="2375349" cy="3983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3689A-C83A-4BFC-84EA-18DDA0C9DD0B}"/>
              </a:ext>
            </a:extLst>
          </p:cNvPr>
          <p:cNvSpPr txBox="1"/>
          <p:nvPr/>
        </p:nvSpPr>
        <p:spPr>
          <a:xfrm>
            <a:off x="548640" y="4012091"/>
            <a:ext cx="6583680" cy="1989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numbers = [1,2,3,4,5,6,7,8,9,10]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n in numbers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print(n)  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1,2,3,4,5,6,7,8,9,10</a:t>
            </a:r>
          </a:p>
          <a:p>
            <a:endParaRPr lang="en-SG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00378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Iterate through a List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4176096"/>
            <a:ext cx="1089911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fruits = ['banana', 'apple',  'mango', 'pear', 'grape']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index in range(2,5):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print('Current fruit :', fruits[index])   </a:t>
            </a:r>
            <a:r>
              <a:rPr lang="en-SG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#mango, pear, grape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D61C0-5A8E-48FD-8D45-45741C522302}"/>
              </a:ext>
            </a:extLst>
          </p:cNvPr>
          <p:cNvSpPr txBox="1"/>
          <p:nvPr/>
        </p:nvSpPr>
        <p:spPr>
          <a:xfrm>
            <a:off x="548640" y="1385248"/>
            <a:ext cx="11051178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colors</a:t>
            </a:r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["red car", "green car", "blue", "purple"]</a:t>
            </a:r>
          </a:p>
          <a:p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cars  = ["Toyota", "Mercedes"]</a:t>
            </a:r>
          </a:p>
          <a:p>
            <a:endParaRPr lang="en-SG" sz="32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</a:t>
            </a:r>
            <a:r>
              <a:rPr lang="en-SG" sz="3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 range(4):</a:t>
            </a:r>
          </a:p>
          <a:p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</a:t>
            </a:r>
            <a:r>
              <a:rPr lang="en-SG" sz="3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colors</a:t>
            </a:r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</a:t>
            </a:r>
            <a:r>
              <a:rPr lang="en-SG" sz="3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25925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Updating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187689" y="3950987"/>
            <a:ext cx="5785658" cy="81480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sz="2000"/>
              <a:t>You can update a list element by giving the slice on the left-hand side of the assignment operator</a:t>
            </a:r>
          </a:p>
          <a:p>
            <a:pPr>
              <a:spcBef>
                <a:spcPts val="800"/>
              </a:spcBef>
            </a:pPr>
            <a:r>
              <a:rPr lang="en-SG" sz="2000"/>
              <a:t>To add elements in a list, use </a:t>
            </a:r>
            <a:r>
              <a:rPr lang="en-SG" sz="2000" b="1"/>
              <a:t>append()</a:t>
            </a:r>
            <a:r>
              <a:rPr lang="en-SG" sz="2000"/>
              <a:t> or </a:t>
            </a:r>
            <a:r>
              <a:rPr lang="en-SG" sz="2000" b="1"/>
              <a:t>insert() </a:t>
            </a:r>
            <a:r>
              <a:rPr lang="en-SG" sz="2000"/>
              <a:t>methods</a:t>
            </a:r>
          </a:p>
          <a:p>
            <a:pPr>
              <a:spcBef>
                <a:spcPts val="800"/>
              </a:spcBef>
            </a:pPr>
            <a:r>
              <a:rPr lang="en-SG" sz="2000"/>
              <a:t>To remove elements in a list, use </a:t>
            </a:r>
            <a:r>
              <a:rPr lang="en-SG" sz="2000" b="1"/>
              <a:t>del()</a:t>
            </a:r>
            <a:r>
              <a:rPr lang="en-SG" sz="2000"/>
              <a:t> or </a:t>
            </a:r>
            <a:r>
              <a:rPr lang="en-SG" sz="2000" b="1"/>
              <a:t>pop()</a:t>
            </a:r>
            <a:r>
              <a:rPr lang="en-SG" sz="2000"/>
              <a:t>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250" y="1564904"/>
            <a:ext cx="59029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 = ['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English','Maths','Geography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add new item at the back</a:t>
            </a:r>
            <a:endParaRPr lang="en-SG" b="1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subjects.append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("Physics") 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insert new item at the  front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subjects.insert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(0, "Chem")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update value at index 0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subjects[0] = "Chemistry"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1618" y="1598681"/>
            <a:ext cx="52578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remove at index 1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del(subjects[1])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removes the last object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subjects.pop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87615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+ and * operations on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505313"/>
            <a:ext cx="6390065" cy="107796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Lists respond to the + and * operators much like strings, equating to concatenation (+) and repetition (*) as well</a:t>
            </a:r>
          </a:p>
          <a:p>
            <a:pPr>
              <a:spcBef>
                <a:spcPts val="800"/>
              </a:spcBef>
            </a:pPr>
            <a:r>
              <a:rPr lang="en-SG" dirty="0"/>
              <a:t>The result is a new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3769" y="1371080"/>
            <a:ext cx="4713169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list_1 = [50,20,30,10,100,40,200]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list_2 = [300,65,80]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list_3 = ["apple", "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orange","pear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"]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print(list_1 + list_2)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print(list_3*2)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30FC-FC9B-49F9-8872-DF8ACB91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4911605"/>
            <a:ext cx="10868298" cy="1584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711830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Built-in List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4881305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Python includes the following list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4920" y="1971844"/>
            <a:ext cx="5976704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mylist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[50,20,30,10,100,40,200]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mytuple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(50,20,30,10,100,40,100)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mylist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print(max(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mylist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print(min(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mylist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mytuple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6209DE-9075-4866-A6E2-5B999482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86850"/>
              </p:ext>
            </p:extLst>
          </p:nvPr>
        </p:nvGraphicFramePr>
        <p:xfrm>
          <a:off x="535444" y="2419032"/>
          <a:ext cx="428593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54">
                  <a:extLst>
                    <a:ext uri="{9D8B030D-6E8A-4147-A177-3AD203B41FA5}">
                      <a16:colId xmlns:a16="http://schemas.microsoft.com/office/drawing/2014/main" val="2101551628"/>
                    </a:ext>
                  </a:extLst>
                </a:gridCol>
                <a:gridCol w="3059083">
                  <a:extLst>
                    <a:ext uri="{9D8B030D-6E8A-4147-A177-3AD203B41FA5}">
                      <a16:colId xmlns:a16="http://schemas.microsoft.com/office/drawing/2014/main" val="15338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8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len(list)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Gives total length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3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max(list)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returns item with the max value from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5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min(list)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returns item with minimum value from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8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list(seq)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Converts tuple from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4079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22E6BF3-7BBA-48A7-AC99-D47DF9D73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926" y="3152814"/>
            <a:ext cx="4288083" cy="142371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2510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Built-in List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399011" y="1267097"/>
            <a:ext cx="5930538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Python includes the following list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4724" y="1267097"/>
            <a:ext cx="5586153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 = [50,20,30,20]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print(list1.count(20))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print(list1.index(30))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list1.extend([10,11])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list1.reverse()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list1.sort()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6209DE-9075-4866-A6E2-5B999482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76943"/>
              </p:ext>
            </p:extLst>
          </p:nvPr>
        </p:nvGraphicFramePr>
        <p:xfrm>
          <a:off x="399011" y="2302654"/>
          <a:ext cx="4909539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81">
                  <a:extLst>
                    <a:ext uri="{9D8B030D-6E8A-4147-A177-3AD203B41FA5}">
                      <a16:colId xmlns:a16="http://schemas.microsoft.com/office/drawing/2014/main" val="2101551628"/>
                    </a:ext>
                  </a:extLst>
                </a:gridCol>
                <a:gridCol w="3599558">
                  <a:extLst>
                    <a:ext uri="{9D8B030D-6E8A-4147-A177-3AD203B41FA5}">
                      <a16:colId xmlns:a16="http://schemas.microsoft.com/office/drawing/2014/main" val="15338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8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count(obj)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Returns count of how many times obj occurs in listGives total length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3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extend(seq)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Appends the contents of seq to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5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index(obj)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Returns the lowest index in list that </a:t>
                      </a:r>
                      <a:r>
                        <a:rPr lang="en-SG" dirty="0" err="1"/>
                        <a:t>obj</a:t>
                      </a:r>
                      <a:r>
                        <a:rPr lang="en-SG" dirty="0"/>
                        <a:t> appears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8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Reverses objects of list in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4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sort([func])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Sorts objects of list, use compare </a:t>
                      </a:r>
                      <a:r>
                        <a:rPr lang="en-SG" dirty="0" err="1"/>
                        <a:t>func</a:t>
                      </a:r>
                      <a:r>
                        <a:rPr lang="en-SG" dirty="0"/>
                        <a:t> if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521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2640D64-568E-4F07-8F11-4038F69A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22"/>
          <a:stretch>
            <a:fillRect/>
          </a:stretch>
        </p:blipFill>
        <p:spPr>
          <a:xfrm>
            <a:off x="7883610" y="3940233"/>
            <a:ext cx="4093172" cy="18953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122366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Copying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882" y="2782452"/>
            <a:ext cx="631767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 = [50,20,30,10,100,40,200]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list1copy = list(list1)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list1copy.sort()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print(list1) </a:t>
            </a:r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list remains the same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print(list1copy) </a:t>
            </a:r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</a:t>
            </a:r>
            <a:r>
              <a:rPr lang="en-SG" b="1" dirty="0" err="1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listcopy</a:t>
            </a:r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is now sorted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5"/>
            <a:ext cx="7520596" cy="43491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Make a copy of a list to another list</a:t>
            </a:r>
          </a:p>
          <a:p>
            <a:pPr>
              <a:spcBef>
                <a:spcPts val="800"/>
              </a:spcBef>
            </a:pPr>
            <a:r>
              <a:rPr lang="en-SG"/>
              <a:t>Changes to the copy do not affect the original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765E4-833C-482A-BA8F-4E982386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42" y="2782452"/>
            <a:ext cx="5989915" cy="1091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86825" y="5774714"/>
            <a:ext cx="240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01 Section 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2991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Data Science Can Do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Data Science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60433"/>
            <a:ext cx="6017622" cy="47400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200"/>
              <a:t>Health Care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/>
              <a:t> </a:t>
            </a:r>
            <a:r>
              <a:rPr lang="en-SG" sz="2200"/>
              <a:t>Google developed a tool LYNA for identifying breast cancer tumors that transfer to nearby lymph nodes.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/>
              <a:t> Data science and big data has been applied to new drug discovery and development.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/>
              <a:t> Data science helps to </a:t>
            </a:r>
            <a:r>
              <a:rPr lang="en-SG" sz="2200" err="1"/>
              <a:t>analyze the reaction of genes to various medications. Big data technologies </a:t>
            </a:r>
            <a:r>
              <a:rPr lang="en-SG" sz="2200"/>
              <a:t>can also reduce the processing time for genome sequencing significantly.</a:t>
            </a:r>
            <a:endParaRPr lang="en-US" sz="2200"/>
          </a:p>
        </p:txBody>
      </p:sp>
      <p:pic>
        <p:nvPicPr>
          <p:cNvPr id="4098" name="Picture 2" descr="oncora medical data science applicatio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878" y="2313335"/>
            <a:ext cx="4729933" cy="31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30460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List Comprehensions (ADVANCED)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5494" y="3341824"/>
            <a:ext cx="728432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[x**2 for x in range(10)]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#0 1 4 9 16 25 36 49 64 81 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col = ['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Red','Green','Blue','Yellow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info = [[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c.upper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(),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c.lower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(),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(c)] for c in col]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print(info)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92078-99A3-423B-AC06-99F42A4D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55860"/>
            <a:ext cx="11537343" cy="1838057"/>
          </a:xfrm>
        </p:spPr>
        <p:txBody>
          <a:bodyPr>
            <a:noAutofit/>
          </a:bodyPr>
          <a:lstStyle/>
          <a:p>
            <a:r>
              <a:rPr lang="en-SG" dirty="0"/>
              <a:t>Python supports a concept called "list comprehensions"</a:t>
            </a:r>
          </a:p>
          <a:p>
            <a:r>
              <a:rPr lang="en-SG" dirty="0"/>
              <a:t>It eliminates need for loop loops and makes code very concise</a:t>
            </a:r>
          </a:p>
          <a:p>
            <a:r>
              <a:rPr lang="en-SG" dirty="0"/>
              <a:t>It is an advanced concept, so don't worry too much about it if  its a little hard to grasp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06" y="5843236"/>
            <a:ext cx="11652577" cy="695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637076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Working with tuples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536159"/>
            <a:ext cx="11218638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tup1 = ('physics', 'chemistry', 1997, 2000);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tup2 = (1, 2, 3, 4, 5 );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tup3 = "a", "b", "c", "d";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tup4 = (50,) </a:t>
            </a:r>
            <a:r>
              <a:rPr lang="en-SG" sz="1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for tuples with a single value, it is a must to put a comma after first value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print(tup1)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print(tup2[2:4])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print(tup3[-1])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(tup4))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A tuple is like a list. The difference is that, it is immutable (cannot be changed)</a:t>
            </a:r>
          </a:p>
          <a:p>
            <a:pPr>
              <a:spcBef>
                <a:spcPts val="800"/>
              </a:spcBef>
            </a:pPr>
            <a:r>
              <a:rPr lang="en-SG" dirty="0"/>
              <a:t>Tuples use round </a:t>
            </a:r>
            <a:r>
              <a:rPr lang="en-SG" dirty="0" err="1"/>
              <a:t>brackers</a:t>
            </a:r>
            <a:r>
              <a:rPr lang="en-SG" dirty="0"/>
              <a:t> instead of square brackets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2204" y="5457862"/>
            <a:ext cx="3225074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example_tuples_1.py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21756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A5A5-FBAD-4A82-9A00-DDDAF20B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Dictionaries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0D6F3-A4A2-4EC3-82A6-216C443A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62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E2B33-7B3C-45EB-BC49-A9E53C8D4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  <a:p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FE8657-61D2-481F-8898-BB2AA196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365462"/>
            <a:ext cx="6001788" cy="47400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SG"/>
              <a:t>A </a:t>
            </a:r>
            <a:r>
              <a:rPr lang="en-SG">
                <a:solidFill>
                  <a:srgbClr val="C00000"/>
                </a:solidFill>
              </a:rPr>
              <a:t>dictionary </a:t>
            </a:r>
            <a:r>
              <a:rPr lang="en-SG"/>
              <a:t>is a data type similar to lists, but works with keys and values instead of indexes</a:t>
            </a:r>
          </a:p>
          <a:p>
            <a:pPr>
              <a:lnSpc>
                <a:spcPct val="110000"/>
              </a:lnSpc>
            </a:pPr>
            <a:r>
              <a:rPr lang="en-SG"/>
              <a:t>Each value stored in a dictionary can be accessed using a </a:t>
            </a:r>
            <a:r>
              <a:rPr lang="en-SG" b="1">
                <a:solidFill>
                  <a:srgbClr val="FF0000"/>
                </a:solidFill>
              </a:rPr>
              <a:t>unique </a:t>
            </a:r>
            <a:r>
              <a:rPr lang="en-SG"/>
              <a:t>key, which is any type of object instead of using its index to address it.</a:t>
            </a:r>
          </a:p>
          <a:p>
            <a:pPr>
              <a:lnSpc>
                <a:spcPct val="110000"/>
              </a:lnSpc>
            </a:pPr>
            <a:r>
              <a:rPr lang="en-SG"/>
              <a:t>For example, a database of phone numbers could be stored using a dictionary like 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6D60B-1429-4EEA-9A55-8BC242F157B9}"/>
              </a:ext>
            </a:extLst>
          </p:cNvPr>
          <p:cNvSpPr txBox="1"/>
          <p:nvPr/>
        </p:nvSpPr>
        <p:spPr>
          <a:xfrm>
            <a:off x="7398328" y="723666"/>
            <a:ext cx="457200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phonebook["John"] = 93847756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phonebook["Jack"] = 93837726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phonebook["Jill"] = 94766278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print(phonebook)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5826D-3C6E-43D9-B472-8738BEA69123}"/>
              </a:ext>
            </a:extLst>
          </p:cNvPr>
          <p:cNvSpPr txBox="1"/>
          <p:nvPr/>
        </p:nvSpPr>
        <p:spPr>
          <a:xfrm>
            <a:off x="7951058" y="3540008"/>
            <a:ext cx="346653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   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"John" : 938477566,   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"Jack" : 938377264,   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"Jill" : 947662781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print(phonebook)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86130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Iterating through a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3149" y="1519424"/>
            <a:ext cx="6400799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tel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{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'Ms Dora': 68706085,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'Ms Eileen': 68704739,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'Mr Calvin':67721917,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'Mr Hu-Shien': 67721922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tel.keys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t in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tel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 </a:t>
            </a:r>
            <a:r>
              <a:rPr lang="en-SG" b="1" dirty="0">
                <a:solidFill>
                  <a:schemeClr val="accent6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 is the key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print(t) # print the keys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tel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[t]) # access via the keys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72393" y="1286409"/>
            <a:ext cx="5048000" cy="473556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It is best to think of a dictionary as an unordered set of </a:t>
            </a:r>
            <a:r>
              <a:rPr lang="en-SG" i="1">
                <a:solidFill>
                  <a:srgbClr val="FF0000"/>
                </a:solidFill>
              </a:rPr>
              <a:t>key: value</a:t>
            </a:r>
            <a:r>
              <a:rPr lang="en-SG"/>
              <a:t> pairs, with the requirement that the keys are unique (within one dictionary).</a:t>
            </a:r>
          </a:p>
          <a:p>
            <a:pPr>
              <a:spcBef>
                <a:spcPts val="800"/>
              </a:spcBef>
            </a:pPr>
            <a:endParaRPr lang="en-SG"/>
          </a:p>
          <a:p>
            <a:pPr>
              <a:spcBef>
                <a:spcPts val="800"/>
              </a:spcBef>
            </a:pPr>
            <a:r>
              <a:rPr lang="en-SG"/>
              <a:t>The example here shows how you can iterate through a dictionary using its keys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3149" y="1241154"/>
            <a:ext cx="527026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Create a dictionary and iterate through 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855722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Iterating through dictionary (items)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574" y="1356115"/>
            <a:ext cx="11736636" cy="1569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r>
              <a:rPr lang="en-SG" sz="2800">
                <a:solidFill>
                  <a:srgbClr val="002060"/>
                </a:solidFill>
              </a:rPr>
              <a:t>You can also use the </a:t>
            </a:r>
            <a:r>
              <a:rPr lang="en-SG" sz="2800" err="1">
                <a:solidFill>
                  <a:srgbClr val="C00000"/>
                </a:solidFill>
              </a:rPr>
              <a:t>dict</a:t>
            </a:r>
            <a:r>
              <a:rPr lang="en-SG" sz="2800">
                <a:solidFill>
                  <a:srgbClr val="002060"/>
                </a:solidFill>
              </a:rPr>
              <a:t> constructor to create the key-value pairs as shown</a:t>
            </a:r>
          </a:p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r>
              <a:rPr lang="en-SG" sz="2800">
                <a:solidFill>
                  <a:srgbClr val="002060"/>
                </a:solidFill>
              </a:rPr>
              <a:t>This example also shows another way to iterate through dictionary by using .items() method</a:t>
            </a:r>
          </a:p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endParaRPr lang="en-SG" sz="280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DE6BF-6269-4DAE-93F2-E0527E1F8B53}"/>
              </a:ext>
            </a:extLst>
          </p:cNvPr>
          <p:cNvSpPr/>
          <p:nvPr/>
        </p:nvSpPr>
        <p:spPr>
          <a:xfrm>
            <a:off x="905691" y="3117568"/>
            <a:ext cx="770490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"John" : 938477566,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"Jack" : 938377264,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"Jill" : 947662781</a:t>
            </a: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 sz="24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name, number in </a:t>
            </a:r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phonebook.items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():         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print(f"{name}: {number}")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00347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7890-6320-42E9-B8D7-8464B02F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50A58-7242-4CC1-BF52-98812C41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65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567AC-7A6F-4FC2-9811-F6CEDC63A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A0C7F-40DA-4266-9644-69FD0627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436914"/>
            <a:ext cx="4339243" cy="4740049"/>
          </a:xfrm>
        </p:spPr>
        <p:txBody>
          <a:bodyPr/>
          <a:lstStyle/>
          <a:p>
            <a:r>
              <a:rPr lang="en-SG"/>
              <a:t>A </a:t>
            </a:r>
            <a:r>
              <a:rPr lang="en-SG" b="1">
                <a:solidFill>
                  <a:srgbClr val="C00000"/>
                </a:solidFill>
              </a:rPr>
              <a:t>function</a:t>
            </a:r>
            <a:r>
              <a:rPr lang="en-SG"/>
              <a:t> is a block of organized, reusable code that is used to perform a single, related action</a:t>
            </a:r>
          </a:p>
          <a:p>
            <a:r>
              <a:rPr lang="en-SG"/>
              <a:t>Functions provide better </a:t>
            </a:r>
            <a:r>
              <a:rPr lang="en-SG">
                <a:solidFill>
                  <a:srgbClr val="C00000"/>
                </a:solidFill>
              </a:rPr>
              <a:t>modularity</a:t>
            </a:r>
            <a:r>
              <a:rPr lang="en-SG"/>
              <a:t> for your application and a high degree of </a:t>
            </a:r>
            <a:r>
              <a:rPr lang="en-SG">
                <a:solidFill>
                  <a:srgbClr val="C00000"/>
                </a:solidFill>
              </a:rPr>
              <a:t>code reusing</a:t>
            </a:r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68DB-680E-4297-B06D-E137D793BB20}"/>
              </a:ext>
            </a:extLst>
          </p:cNvPr>
          <p:cNvSpPr txBox="1"/>
          <p:nvPr/>
        </p:nvSpPr>
        <p:spPr>
          <a:xfrm>
            <a:off x="4887884" y="1644467"/>
            <a:ext cx="671193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The familiar print() function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print("Hello")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The familiar input() function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num1 = input("Enter number 1: 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num2 = input("Enter number 2: ")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The familiar len() function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name = input("Enter your name: 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print(len(name))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62312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28007" y="1296606"/>
            <a:ext cx="4860523" cy="86922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Function blocks begin with the keyword </a:t>
            </a:r>
            <a:r>
              <a:rPr lang="en-SG" err="1">
                <a:solidFill>
                  <a:srgbClr val="C00000"/>
                </a:solidFill>
              </a:rPr>
              <a:t>def </a:t>
            </a:r>
            <a:r>
              <a:rPr lang="en-SG"/>
              <a:t>followed by the </a:t>
            </a:r>
            <a:r>
              <a:rPr lang="en-SG">
                <a:solidFill>
                  <a:srgbClr val="C00000"/>
                </a:solidFill>
              </a:rPr>
              <a:t>function name</a:t>
            </a:r>
            <a:r>
              <a:rPr lang="en-SG"/>
              <a:t> and round brackets</a:t>
            </a:r>
          </a:p>
          <a:p>
            <a:pPr>
              <a:spcBef>
                <a:spcPts val="800"/>
              </a:spcBef>
            </a:pPr>
            <a:r>
              <a:rPr lang="en-SG"/>
              <a:t>The round brackets may enclose </a:t>
            </a:r>
            <a:r>
              <a:rPr lang="en-SG">
                <a:solidFill>
                  <a:srgbClr val="C00000"/>
                </a:solidFill>
              </a:rPr>
              <a:t>input parameters</a:t>
            </a:r>
          </a:p>
          <a:p>
            <a:pPr>
              <a:spcBef>
                <a:spcPts val="800"/>
              </a:spcBef>
            </a:pPr>
            <a:r>
              <a:rPr lang="en-SG"/>
              <a:t>The code block within every function starts with a colon (:) and is indented</a:t>
            </a:r>
          </a:p>
          <a:p>
            <a:pPr>
              <a:spcBef>
                <a:spcPts val="800"/>
              </a:spcBef>
            </a:pPr>
            <a:r>
              <a:rPr lang="en-SG"/>
              <a:t>A function may optionally return None, one, or more return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1397" y="1524519"/>
            <a:ext cx="62426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 </a:t>
            </a:r>
            <a:r>
              <a:rPr lang="en-SG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(string,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num_times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for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 range(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num_times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print(string)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4567-7BBC-404B-A7EC-312E9A9F7CDF}"/>
              </a:ext>
            </a:extLst>
          </p:cNvPr>
          <p:cNvSpPr txBox="1"/>
          <p:nvPr/>
        </p:nvSpPr>
        <p:spPr>
          <a:xfrm>
            <a:off x="5631674" y="2896100"/>
            <a:ext cx="636205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This function accepts two input 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Does not return any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E70D-695E-475C-A8BF-4FD714B3DDDC}"/>
              </a:ext>
            </a:extLst>
          </p:cNvPr>
          <p:cNvSpPr txBox="1"/>
          <p:nvPr/>
        </p:nvSpPr>
        <p:spPr>
          <a:xfrm>
            <a:off x="5691397" y="3672117"/>
            <a:ext cx="36184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printme('Hello',3)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printme('*****',2)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89656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26" y="1644468"/>
            <a:ext cx="684251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from time import sleep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 </a:t>
            </a:r>
            <a:r>
              <a:rPr lang="en-SG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</a:t>
            </a:r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(string, </a:t>
            </a:r>
            <a:r>
              <a:rPr lang="en-SG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num_times,delay</a:t>
            </a:r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for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 range(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num_times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print(string)</a:t>
            </a: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sleep(delay)  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FCF12-936E-4D75-8389-E2103495CB01}"/>
              </a:ext>
            </a:extLst>
          </p:cNvPr>
          <p:cNvSpPr txBox="1"/>
          <p:nvPr/>
        </p:nvSpPr>
        <p:spPr>
          <a:xfrm>
            <a:off x="784826" y="5145771"/>
            <a:ext cx="636205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This function accepts thtree input 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Does not return any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BDFAF-4909-4B1A-B913-91B5BA75BA99}"/>
              </a:ext>
            </a:extLst>
          </p:cNvPr>
          <p:cNvSpPr txBox="1"/>
          <p:nvPr/>
        </p:nvSpPr>
        <p:spPr>
          <a:xfrm>
            <a:off x="6801394" y="2383131"/>
            <a:ext cx="361841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('Hello',10,5)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('*****',20,3)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56749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26" y="1644468"/>
            <a:ext cx="684251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 traffic_light(color):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if color == 'red':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return "Cannot cross"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elif color == 'green':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return "Can cross"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else: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return "Invalid color"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FCF12-936E-4D75-8389-E2103495CB01}"/>
              </a:ext>
            </a:extLst>
          </p:cNvPr>
          <p:cNvSpPr txBox="1"/>
          <p:nvPr/>
        </p:nvSpPr>
        <p:spPr>
          <a:xfrm>
            <a:off x="784826" y="4407107"/>
            <a:ext cx="636205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This function accepts one input parameter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Returns a single string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9F910-8655-405A-B80A-3C6759A1285B}"/>
              </a:ext>
            </a:extLst>
          </p:cNvPr>
          <p:cNvSpPr txBox="1"/>
          <p:nvPr/>
        </p:nvSpPr>
        <p:spPr>
          <a:xfrm>
            <a:off x="6486797" y="1829134"/>
            <a:ext cx="3618412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color = "red"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print(traffic_light(color))</a:t>
            </a:r>
          </a:p>
          <a:p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color = "green"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print(traffic_light(color))</a:t>
            </a:r>
          </a:p>
          <a:p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78837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26" y="1644468"/>
            <a:ext cx="6842513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 isDivisibleBy(num1,num2):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if num1 % num2 == 0: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return True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else: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return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FCF12-936E-4D75-8389-E2103495CB01}"/>
              </a:ext>
            </a:extLst>
          </p:cNvPr>
          <p:cNvSpPr txBox="1"/>
          <p:nvPr/>
        </p:nvSpPr>
        <p:spPr>
          <a:xfrm>
            <a:off x="784826" y="3960831"/>
            <a:ext cx="636205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This function accepts two input 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Returns a single Boolean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355B2-AAE8-4A27-BCD8-74D1D85635A4}"/>
              </a:ext>
            </a:extLst>
          </p:cNvPr>
          <p:cNvSpPr txBox="1"/>
          <p:nvPr/>
        </p:nvSpPr>
        <p:spPr>
          <a:xfrm>
            <a:off x="6074228" y="1829134"/>
            <a:ext cx="3618412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n1 = 180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n2 = 4</a:t>
            </a:r>
          </a:p>
          <a:p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print(isDivisiblyBy(n1,n2))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3528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Data Science Can Do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Data Science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60433"/>
            <a:ext cx="6017622" cy="47400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200"/>
              <a:t>Road Transportation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/>
              <a:t> </a:t>
            </a:r>
            <a:r>
              <a:rPr lang="en-SG" sz="2200"/>
              <a:t>UPS uses data science to optimize package transport from drop-off to delivery. Its latest platform, Network Planning Tools (NPT), incorporates AI to crack challenging logistics puzzles, such as how packages should be rerouted around bad weather or service bottlenecks.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/>
              <a:t> According to a company forecast, the platform could save UPS $100 to $200 million in 2020</a:t>
            </a:r>
            <a:endParaRPr lang="en-US" sz="2200"/>
          </a:p>
        </p:txBody>
      </p:sp>
      <p:pic>
        <p:nvPicPr>
          <p:cNvPr id="3074" name="Picture 2" descr="ups data science applicatio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4752" y="2173113"/>
            <a:ext cx="4573179" cy="30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1468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012" y="1545900"/>
            <a:ext cx="666364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 </a:t>
            </a:r>
            <a:r>
              <a:rPr lang="en-SG" sz="2000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divideList</a:t>
            </a:r>
            <a:r>
              <a:rPr lang="en-SG" sz="2000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(list, number):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list1 = []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list2 = []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for n in list: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if n&lt;number: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list1.append(n)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SG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elif</a:t>
            </a:r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n&gt; number: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list2.append(n)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return list1, list2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FCF12-936E-4D75-8389-E2103495CB01}"/>
              </a:ext>
            </a:extLst>
          </p:cNvPr>
          <p:cNvSpPr txBox="1"/>
          <p:nvPr/>
        </p:nvSpPr>
        <p:spPr>
          <a:xfrm>
            <a:off x="5026455" y="1592067"/>
            <a:ext cx="6362058" cy="15696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This function accepts two input parameters, first is a list, second is a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The function iterates through the list elements, and divides up the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First list -&gt; numbers smaller than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Second list -&gt; numbers greater than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Returns both the First and Second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2F1F7-E9C1-4538-A29C-FA0DBBAC973A}"/>
              </a:ext>
            </a:extLst>
          </p:cNvPr>
          <p:cNvSpPr txBox="1"/>
          <p:nvPr/>
        </p:nvSpPr>
        <p:spPr>
          <a:xfrm>
            <a:off x="399012" y="4969252"/>
            <a:ext cx="3738302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dk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 = [100,5,11,30,35,16]</a:t>
            </a:r>
            <a:b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d1, d2 = </a:t>
            </a:r>
            <a:r>
              <a:rPr lang="en-SG" dirty="0" err="1">
                <a:latin typeface="Segoe UI" panose="020B0502040204020203" pitchFamily="34" charset="0"/>
                <a:cs typeface="Segoe UI" panose="020B0502040204020203" pitchFamily="34" charset="0"/>
              </a:rPr>
              <a:t>divideList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(d,20)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print(d1)</a:t>
            </a:r>
            <a:b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print(d2)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0933" y="5774714"/>
            <a:ext cx="235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01 Section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325471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try-except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Exception handling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725450" cy="210845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It is good practice to write Python programs that have exception handling</a:t>
            </a:r>
          </a:p>
          <a:p>
            <a:pPr>
              <a:spcBef>
                <a:spcPts val="800"/>
              </a:spcBef>
            </a:pPr>
            <a:r>
              <a:rPr lang="en-SG"/>
              <a:t>Python has many built-in exceptions which forces your program to output an error when something in it goes wrong.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2134" y="2730917"/>
            <a:ext cx="6616931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FF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try</a:t>
            </a:r>
            <a:r>
              <a:rPr lang="en-GB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en-GB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</a:t>
            </a:r>
            <a:r>
              <a:rPr lang="en-GB" sz="22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 = int(input('Please enter a number: '))</a:t>
            </a:r>
          </a:p>
          <a:p>
            <a:r>
              <a:rPr lang="en-GB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</a:t>
            </a:r>
            <a:r>
              <a:rPr lang="en-GB" sz="22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print(number)</a:t>
            </a:r>
          </a:p>
          <a:p>
            <a:r>
              <a:rPr lang="en-GB" b="1">
                <a:solidFill>
                  <a:srgbClr val="FF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except</a:t>
            </a:r>
            <a:r>
              <a:rPr lang="en-GB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ValueError:</a:t>
            </a:r>
          </a:p>
          <a:p>
            <a:r>
              <a:rPr lang="en-GB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</a:t>
            </a:r>
            <a:r>
              <a:rPr lang="en-GB" sz="22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print('You should enter a number')</a:t>
            </a:r>
            <a:endParaRPr lang="en-SG" sz="22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8504" y="5771575"/>
            <a:ext cx="6550561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>
                <a:solidFill>
                  <a:srgbClr val="C00000"/>
                </a:solidFill>
              </a:rPr>
              <a:t>Handling known error types in Python</a:t>
            </a:r>
          </a:p>
          <a:p>
            <a:r>
              <a:rPr lang="en-SG" sz="1600" b="1">
                <a:solidFill>
                  <a:srgbClr val="C00000"/>
                </a:solidFill>
              </a:rPr>
              <a:t>ValueError, ZeroDivisionError, TypeError etc are known error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BA8F6-302B-4777-889A-434C7BE0CE39}"/>
              </a:ext>
            </a:extLst>
          </p:cNvPr>
          <p:cNvSpPr/>
          <p:nvPr/>
        </p:nvSpPr>
        <p:spPr>
          <a:xfrm>
            <a:off x="193615" y="2956620"/>
            <a:ext cx="4910400" cy="314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When these exceptions occur, it causes the current process to stop and passes it to the calling process until it is handled. If not handled, our program will crash</a:t>
            </a:r>
          </a:p>
          <a:p>
            <a:pPr marL="228600" indent="-228600">
              <a:spcBef>
                <a:spcPts val="800"/>
              </a:spcBef>
              <a:buFont typeface="Arial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You can handle exceptions using </a:t>
            </a:r>
            <a:r>
              <a:rPr lang="en-SG" sz="2600">
                <a:solidFill>
                  <a:srgbClr val="C00000"/>
                </a:solidFill>
              </a:rPr>
              <a:t>try, except </a:t>
            </a:r>
            <a:r>
              <a:rPr lang="en-SG" sz="2600">
                <a:solidFill>
                  <a:srgbClr val="660033"/>
                </a:solidFill>
              </a:rPr>
              <a:t>as shown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32066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2659" y="2880912"/>
            <a:ext cx="9864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>
                <a:solidFill>
                  <a:srgbClr val="7030A0"/>
                </a:solidFill>
                <a:latin typeface="28 Days Later" panose="020B0603050302020204" pitchFamily="34" charset="0"/>
              </a:rPr>
              <a:t>The End</a:t>
            </a:r>
            <a:endParaRPr lang="en-SG" sz="8000">
              <a:solidFill>
                <a:srgbClr val="7030A0"/>
              </a:solidFill>
              <a:latin typeface="28 Days Later" panose="020B06030503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675573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331EC1-1CCE-493E-B4C0-E8643558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Some useful Python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0C645-5D49-4093-A545-6DA1A1D7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79" y="1436914"/>
            <a:ext cx="4458266" cy="4740049"/>
          </a:xfrm>
        </p:spPr>
        <p:txBody>
          <a:bodyPr>
            <a:normAutofit fontScale="92500" lnSpcReduction="20000"/>
          </a:bodyPr>
          <a:lstStyle/>
          <a:p>
            <a:r>
              <a:rPr lang="en-SG">
                <a:hlinkClick r:id="rId3"/>
              </a:rPr>
              <a:t>https://www.tutorialspoint.com/python</a:t>
            </a:r>
            <a:endParaRPr lang="en-SG">
              <a:hlinkClick r:id="rId4"/>
            </a:endParaRPr>
          </a:p>
          <a:p>
            <a:r>
              <a:rPr lang="en-SG">
                <a:hlinkClick r:id="rId5"/>
              </a:rPr>
              <a:t>http://www.practicepython.org/</a:t>
            </a:r>
            <a:endParaRPr lang="en-SG">
              <a:hlinkClick r:id="rId4"/>
            </a:endParaRPr>
          </a:p>
          <a:p>
            <a:r>
              <a:rPr lang="en-SG">
                <a:hlinkClick r:id="rId6"/>
              </a:rPr>
              <a:t>https://www.learnpython.org</a:t>
            </a:r>
            <a:endParaRPr lang="en-SG">
              <a:hlinkClick r:id="rId4"/>
            </a:endParaRPr>
          </a:p>
          <a:p>
            <a:r>
              <a:rPr lang="en-SG">
                <a:hlinkClick r:id="rId4"/>
              </a:rPr>
              <a:t>https://www.w3resource.com/python/python-tutorial.php</a:t>
            </a:r>
          </a:p>
          <a:p>
            <a:r>
              <a:rPr lang="en-SG">
                <a:hlinkClick r:id="rId7"/>
              </a:rPr>
              <a:t>https://pythonschool.net/</a:t>
            </a:r>
            <a:endParaRPr lang="en-SG"/>
          </a:p>
          <a:p>
            <a:r>
              <a:rPr lang="en-SG">
                <a:hlinkClick r:id="rId8"/>
              </a:rPr>
              <a:t>https://developers.google.com/edu/python/</a:t>
            </a:r>
            <a:endParaRPr lang="en-SG"/>
          </a:p>
          <a:p>
            <a:r>
              <a:rPr lang="en-SG">
                <a:hlinkClick r:id="rId9"/>
              </a:rPr>
              <a:t>https://chrisalbon.com/python</a:t>
            </a:r>
            <a:endParaRPr lang="en-SG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2276-3D56-47DF-8B4F-6FCAE321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73</a:t>
            </a:fld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CA1647-B4DC-4474-80DB-FBE7E7FC5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4F9E2-F0F8-40D4-B59A-461C9B7B3A82}"/>
              </a:ext>
            </a:extLst>
          </p:cNvPr>
          <p:cNvSpPr txBox="1"/>
          <p:nvPr/>
        </p:nvSpPr>
        <p:spPr>
          <a:xfrm>
            <a:off x="5677000" y="1459802"/>
            <a:ext cx="6389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SG" dirty="0">
                <a:hlinkClick r:id="rId10"/>
              </a:rPr>
              <a:t>http://pbpython.com/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r>
              <a:rPr lang="en-SG" dirty="0">
                <a:hlinkClick r:id="rId11"/>
              </a:rPr>
              <a:t>www.pythonforbeginners.com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r>
              <a:rPr lang="en-SG" dirty="0">
                <a:hlinkClick r:id="rId12"/>
              </a:rPr>
              <a:t>https://www.programiz.com/python-programming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r>
              <a:rPr lang="en-SG" dirty="0"/>
              <a:t>pythoncentral.io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dirty="0">
                <a:hlinkClick r:id="rId13"/>
              </a:rPr>
              <a:t>https://learnpythonthehardway.org</a:t>
            </a:r>
            <a:endParaRPr lang="en-SG" dirty="0"/>
          </a:p>
          <a:p>
            <a:pPr marL="285750" indent="-285750">
              <a:buFont typeface="Arial" pitchFamily="34" charset="0"/>
              <a:buChar char="•"/>
            </a:pPr>
            <a:r>
              <a:rPr lang="en-SG" dirty="0"/>
              <a:t>http://codingbat.com/python</a:t>
            </a:r>
          </a:p>
          <a:p>
            <a:pPr marL="285750" indent="-285750">
              <a:buFont typeface="Arial" pitchFamily="34" charset="0"/>
              <a:buChar char="•"/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8636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4B6E-80E1-46A4-953E-3A3A8510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Some useful Python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A4E4-4906-4FB9-9FD4-2BC24E93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https://stackoverflow.com/questions/tagged/python</a:t>
            </a:r>
            <a:endParaRPr lang="en-SG">
              <a:hlinkClick r:id="rId3"/>
            </a:endParaRPr>
          </a:p>
          <a:p>
            <a:r>
              <a:rPr lang="en-SG">
                <a:hlinkClick r:id="rId3"/>
              </a:rPr>
              <a:t>https://pyformat.info/</a:t>
            </a:r>
            <a:endParaRPr lang="en-SG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D3AD-7F73-45A9-A5A6-9679B59A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BB2E-8F45-49D5-BBD4-D333D460A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Links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41770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75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b="6687"/>
          <a:stretch>
            <a:fillRect/>
          </a:stretch>
        </p:blipFill>
        <p:spPr>
          <a:xfrm>
            <a:off x="6244601" y="3204484"/>
            <a:ext cx="5355217" cy="2274456"/>
          </a:xfrm>
          <a:prstGeom prst="rect">
            <a:avLst/>
          </a:prstGeom>
        </p:spPr>
      </p:pic>
      <p:sp>
        <p:nvSpPr>
          <p:cNvPr id="8" name="Subtitle 3"/>
          <p:cNvSpPr txBox="1"/>
          <p:nvPr/>
        </p:nvSpPr>
        <p:spPr>
          <a:xfrm>
            <a:off x="1257821" y="1942600"/>
            <a:ext cx="8625237" cy="5588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None/>
              <a:defRPr sz="4000" b="1" kern="1200">
                <a:solidFill>
                  <a:srgbClr val="99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SG" sz="5400"/>
            </a:br>
            <a:endParaRPr lang="en-SG" sz="5400"/>
          </a:p>
        </p:txBody>
      </p:sp>
      <p:sp>
        <p:nvSpPr>
          <p:cNvPr id="5" name="Rectangle 4"/>
          <p:cNvSpPr/>
          <p:nvPr/>
        </p:nvSpPr>
        <p:spPr>
          <a:xfrm>
            <a:off x="571430" y="601168"/>
            <a:ext cx="2638736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4800" b="1">
                <a:solidFill>
                  <a:srgbClr val="D066C3"/>
                </a:solidFill>
                <a:latin typeface="Arial Black" panose="020B0A04020102020204" pitchFamily="34" charset="0"/>
                <a:ea typeface="+mj-ea"/>
                <a:cs typeface="+mj-cs"/>
              </a:rPr>
              <a:t>Topic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30" y="1470519"/>
            <a:ext cx="7333161" cy="12618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Data Manipulation</a:t>
            </a:r>
            <a:b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</a:br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Using The Numpy Package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22124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1174" y="1441699"/>
            <a:ext cx="5741609" cy="4740049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Intro  to Numpy</a:t>
            </a:r>
          </a:p>
          <a:p>
            <a:r>
              <a:rPr lang="en-US" b="1"/>
              <a:t>Creating Numpy arrays</a:t>
            </a:r>
          </a:p>
          <a:p>
            <a:r>
              <a:rPr lang="en-US" b="1" err="1">
                <a:hlinkClick r:id="rId4" action="ppaction://hlinksldjump"/>
              </a:rPr>
              <a:t>Numpy data types</a:t>
            </a:r>
            <a:endParaRPr lang="en-US" b="1"/>
          </a:p>
          <a:p>
            <a:r>
              <a:rPr lang="en-US" b="1"/>
              <a:t>Inspecting Numpy arrays</a:t>
            </a:r>
          </a:p>
          <a:p>
            <a:r>
              <a:rPr lang="en-SG" b="1"/>
              <a:t>Manipulating Array Shapes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Changing array shape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Transpose array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Add/ remove elements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Combine arrays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Split arrays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Converting arrays</a:t>
            </a:r>
            <a:endParaRPr lang="en-US" b="1"/>
          </a:p>
          <a:p>
            <a:endParaRPr lang="en-US" b="1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76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8" name="Content Placeholder 5"/>
          <p:cNvSpPr txBox="1"/>
          <p:nvPr/>
        </p:nvSpPr>
        <p:spPr>
          <a:xfrm>
            <a:off x="6001053" y="1405290"/>
            <a:ext cx="5741609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Copying Arrays</a:t>
            </a:r>
          </a:p>
          <a:p>
            <a:r>
              <a:rPr lang="en-US" b="1"/>
              <a:t>Sorting Arrays</a:t>
            </a:r>
          </a:p>
          <a:p>
            <a:r>
              <a:rPr lang="en-US" b="1" err="1"/>
              <a:t>Subsetting, Slicing and Indexing Numpy arrays </a:t>
            </a:r>
            <a:endParaRPr lang="en-US" b="1"/>
          </a:p>
          <a:p>
            <a:r>
              <a:rPr lang="en-SG" b="1"/>
              <a:t>Array Mathematics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Arithmetic operations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Logical operations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Mathematical and Statistical Methods</a:t>
            </a:r>
          </a:p>
          <a:p>
            <a:r>
              <a:rPr lang="en-SG" b="1"/>
              <a:t>File I/O on Numpy arrays </a:t>
            </a:r>
          </a:p>
          <a:p>
            <a:endParaRPr lang="en-SG" b="1"/>
          </a:p>
          <a:p>
            <a:endParaRPr lang="en-SG" b="1"/>
          </a:p>
          <a:p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200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Intro to Numpy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77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01356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Numpy?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err="1">
                <a:solidFill>
                  <a:srgbClr val="C00000"/>
                </a:solidFill>
              </a:rPr>
              <a:t>NumPy </a:t>
            </a:r>
            <a:r>
              <a:rPr lang="en-SG"/>
              <a:t>(short for </a:t>
            </a:r>
            <a:r>
              <a:rPr lang="en-SG">
                <a:solidFill>
                  <a:srgbClr val="FF0000"/>
                </a:solidFill>
              </a:rPr>
              <a:t>numerical Python</a:t>
            </a:r>
            <a:r>
              <a:rPr lang="en-SG"/>
              <a:t>) is an open source Python library for scientific computing.</a:t>
            </a:r>
          </a:p>
          <a:p>
            <a:r>
              <a:rPr lang="en-SG"/>
              <a:t>It lets you work with </a:t>
            </a:r>
            <a:r>
              <a:rPr lang="en-SG" b="1"/>
              <a:t>arrays</a:t>
            </a:r>
            <a:r>
              <a:rPr lang="en-SG"/>
              <a:t> and matrices in a natural way</a:t>
            </a:r>
          </a:p>
          <a:p>
            <a:r>
              <a:rPr lang="en-SG"/>
              <a:t>Contains a long list of useful mathematical functions, including some functions for linear algebra, Fourier transformation, and random number generation routines.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78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2343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Why use NumPy?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2" y="1267097"/>
            <a:ext cx="11378724" cy="508925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SG" dirty="0"/>
              <a:t>NumPy code is much </a:t>
            </a:r>
            <a:r>
              <a:rPr lang="en-SG" b="1" dirty="0">
                <a:solidFill>
                  <a:srgbClr val="FF0000"/>
                </a:solidFill>
              </a:rPr>
              <a:t>cleaner</a:t>
            </a:r>
            <a:r>
              <a:rPr lang="en-SG" dirty="0"/>
              <a:t> than regular Python code to accomplish the same tasks.  Fewer loops required as operations work directly on arrays and matrices</a:t>
            </a:r>
          </a:p>
          <a:p>
            <a:pPr>
              <a:lnSpc>
                <a:spcPct val="110000"/>
              </a:lnSpc>
            </a:pPr>
            <a:r>
              <a:rPr lang="en-SG" dirty="0"/>
              <a:t>Has many convenience and mathematical functions that make </a:t>
            </a:r>
            <a:r>
              <a:rPr lang="en-SG" b="1" dirty="0">
                <a:solidFill>
                  <a:srgbClr val="FF0000"/>
                </a:solidFill>
              </a:rPr>
              <a:t>coding much easier</a:t>
            </a:r>
          </a:p>
          <a:p>
            <a:pPr>
              <a:lnSpc>
                <a:spcPct val="110000"/>
              </a:lnSpc>
            </a:pPr>
            <a:r>
              <a:rPr lang="en-SG" dirty="0"/>
              <a:t>Underlying  algorithms designed with high performance in mind.  Large portions of NumPy are written in C. This makes </a:t>
            </a:r>
            <a:r>
              <a:rPr lang="en-SG" b="1" dirty="0">
                <a:solidFill>
                  <a:srgbClr val="FF0000"/>
                </a:solidFill>
              </a:rPr>
              <a:t>NumPy faster than pure Python </a:t>
            </a:r>
            <a:r>
              <a:rPr lang="en-SG" dirty="0"/>
              <a:t>code</a:t>
            </a:r>
          </a:p>
          <a:p>
            <a:pPr>
              <a:lnSpc>
                <a:spcPct val="110000"/>
              </a:lnSpc>
            </a:pPr>
            <a:r>
              <a:rPr lang="en-SG" dirty="0"/>
              <a:t>NumPy's arrays are stored more </a:t>
            </a:r>
            <a:r>
              <a:rPr lang="en-SG" b="1" dirty="0">
                <a:solidFill>
                  <a:srgbClr val="FF0000"/>
                </a:solidFill>
              </a:rPr>
              <a:t>efficiently</a:t>
            </a:r>
            <a:r>
              <a:rPr lang="en-SG" dirty="0"/>
              <a:t> than an equivalent data structure in base Python, such as a list of lists.  The bigger the array, the more it pays off to use NumPy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79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634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Data Science Can Do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Data Science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44468"/>
            <a:ext cx="6017622" cy="47400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200" dirty="0"/>
              <a:t>Marketing and E-commerce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SG" sz="2200" dirty="0"/>
              <a:t>Instagram uses data science to target its sponsored posts, which hawk everything from trendy sneakers to movie websites.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 dirty="0"/>
              <a:t>The company’s data scientists pull data from Instagram as well as its owner, Facebook, which has exhaustive web-tracking infrastructure and detailed information on many users, including age and education.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 dirty="0"/>
              <a:t>From there, the team creates AI that convert users’ likes and comments, their usage of other apps and their web history into predictions about the products they might buy.</a:t>
            </a:r>
            <a:endParaRPr lang="en-US" sz="2200" dirty="0"/>
          </a:p>
        </p:txBody>
      </p:sp>
      <p:pic>
        <p:nvPicPr>
          <p:cNvPr id="5122" name="Picture 2" descr="instagram data science applicatio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627" y="2718531"/>
            <a:ext cx="4877979" cy="180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634035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 simple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2872150"/>
            <a:ext cx="4936682" cy="3071454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SG" sz="1800" err="1">
                <a:latin typeface="Courier New" panose="02070309020205020404" pitchFamily="49" charset="0"/>
                <a:cs typeface="Courier New" panose="02070309020205020404" pitchFamily="49" charset="0"/>
              </a:rPr>
              <a:t>def pythonsum(n):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a = list(range(n))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b = list(range(n))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c = []</a:t>
            </a:r>
            <a:b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for i in range(len(a)):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a[i] = i ** 2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b[i] = i ** 3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   c.append(a[i] + b[i])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1800">
                <a:latin typeface="Courier New" panose="02070309020205020404" pitchFamily="49" charset="0"/>
                <a:cs typeface="Courier New" panose="02070309020205020404" pitchFamily="49" charset="0"/>
              </a:rPr>
              <a:t>   return 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378" y="1346487"/>
            <a:ext cx="11065698" cy="210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SG" sz="2600">
                <a:solidFill>
                  <a:srgbClr val="660033"/>
                </a:solidFill>
              </a:rPr>
              <a:t>Imagine that we want to add two vectors called a and b</a:t>
            </a:r>
          </a:p>
          <a:p>
            <a:r>
              <a:rPr lang="en-SG" sz="2600">
                <a:solidFill>
                  <a:srgbClr val="660033"/>
                </a:solidFill>
              </a:rPr>
              <a:t>a = [0,1,4,9,16...]    </a:t>
            </a:r>
            <a:r>
              <a:rPr lang="en-SG" sz="2600">
                <a:solidFill>
                  <a:srgbClr val="00B050"/>
                </a:solidFill>
              </a:rPr>
              <a:t># The vector a holds the squares of integers 0 to n</a:t>
            </a:r>
            <a:r>
              <a:rPr lang="en-SG" sz="2600">
                <a:solidFill>
                  <a:srgbClr val="660033"/>
                </a:solidFill>
              </a:rPr>
              <a:t> </a:t>
            </a:r>
          </a:p>
          <a:p>
            <a:r>
              <a:rPr lang="en-SG" sz="2600">
                <a:solidFill>
                  <a:srgbClr val="660033"/>
                </a:solidFill>
              </a:rPr>
              <a:t>b = [0,1,8,27,64...]   </a:t>
            </a:r>
            <a:r>
              <a:rPr lang="en-SG" sz="2600">
                <a:solidFill>
                  <a:srgbClr val="00B050"/>
                </a:solidFill>
              </a:rPr>
              <a:t># The vector b holds the cubes of integers 0 to n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6623959" y="2949970"/>
            <a:ext cx="4936682" cy="3071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def numpysum(n):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a = np.arange(n) ** 2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b = np.arange(n) ** 3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c = a + b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return c </a:t>
            </a:r>
            <a:endParaRPr lang="en-SG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378" y="5963059"/>
            <a:ext cx="4936682" cy="3349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SG" b="1"/>
              <a:t>Using base Python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3959" y="5963059"/>
            <a:ext cx="4936682" cy="3349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SG" b="1"/>
              <a:t>Using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5300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C0F-1832-4AC3-9810-48898A1C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12E9-D687-47AF-A350-323D95DD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Official documentation</a:t>
            </a:r>
          </a:p>
          <a:p>
            <a:pPr lvl="1"/>
            <a:r>
              <a:rPr lang="en-SG" sz="2800">
                <a:hlinkClick r:id="rId4"/>
              </a:rPr>
              <a:t>https://numpy.org/</a:t>
            </a:r>
            <a:endParaRPr lang="en-SG" sz="2800"/>
          </a:p>
          <a:p>
            <a:pPr marL="457200" lvl="1" indent="0">
              <a:buNone/>
            </a:pPr>
            <a:endParaRPr lang="en-SG" altLang="en-US"/>
          </a:p>
          <a:p>
            <a:r>
              <a:rPr lang="en-US" altLang="en-US" err="1"/>
              <a:t>NumPy Tutorial from W3Schools</a:t>
            </a:r>
            <a:endParaRPr lang="en-US" altLang="en-US"/>
          </a:p>
          <a:p>
            <a:pPr lvl="1"/>
            <a:r>
              <a:rPr lang="en-SG" sz="2800">
                <a:hlinkClick r:id="rId5"/>
              </a:rPr>
              <a:t>https://www.w3schools.com/python/numpy_intro.asp</a:t>
            </a:r>
            <a:endParaRPr lang="en-SG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06A3F-7E1B-47F6-A90E-5B65F4E0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BBDA-C435-4076-B87C-3E1B36633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209096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82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97213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95" y="1267097"/>
            <a:ext cx="6835551" cy="2313178"/>
          </a:xfrm>
        </p:spPr>
        <p:txBody>
          <a:bodyPr/>
          <a:lstStyle/>
          <a:p>
            <a:r>
              <a:rPr lang="en-SG"/>
              <a:t>NumPy provides an N-dimensional array type, the </a:t>
            </a:r>
            <a:r>
              <a:rPr lang="en-SG" b="1">
                <a:solidFill>
                  <a:srgbClr val="0033CC"/>
                </a:solidFill>
              </a:rPr>
              <a:t>ndarray</a:t>
            </a:r>
            <a:r>
              <a:rPr lang="en-SG"/>
              <a:t>, which describes a collection of “items” of the same type</a:t>
            </a:r>
          </a:p>
          <a:p>
            <a:r>
              <a:rPr lang="en-SG"/>
              <a:t>The "type" can be any arbitrary structure of bytes and specified using the data type</a:t>
            </a:r>
          </a:p>
          <a:p>
            <a:pPr marL="0" indent="0">
              <a:buNone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</a:t>
            </a:r>
          </a:p>
          <a:p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52F8F4-4A7B-46A4-909C-A67648214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60" y="822234"/>
            <a:ext cx="4714240" cy="43281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A96572-6BF5-4078-9F8A-F6B0AC6C1415}"/>
              </a:ext>
            </a:extLst>
          </p:cNvPr>
          <p:cNvSpPr txBox="1"/>
          <p:nvPr/>
        </p:nvSpPr>
        <p:spPr>
          <a:xfrm>
            <a:off x="598767" y="3580275"/>
            <a:ext cx="7075604" cy="2776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2-d array (6x6)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([(0,1,2,3,4,5),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(10,11,12,13,14,15),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...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(50,51,52,53,54,55)])</a:t>
            </a:r>
          </a:p>
          <a:p>
            <a:pPr marL="0" indent="0">
              <a:spcBef>
                <a:spcPct val="0"/>
              </a:spcBef>
              <a:buNone/>
            </a:pP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print(a[:,2])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EC989-F70E-4623-B3CA-4787B88DF63E}"/>
              </a:ext>
            </a:extLst>
          </p:cNvPr>
          <p:cNvSpPr/>
          <p:nvPr/>
        </p:nvSpPr>
        <p:spPr>
          <a:xfrm>
            <a:off x="7992443" y="5258722"/>
            <a:ext cx="3555123" cy="94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r>
              <a:rPr lang="en-SG" sz="3200"/>
              <a:t>[2,12,22,32,42,52]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003363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BDBF-6827-4D5D-92EA-DB6B7233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Structure of ndarray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606C-C50C-40FF-A587-DD920CD9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78" y="1436914"/>
            <a:ext cx="4203211" cy="4740049"/>
          </a:xfrm>
        </p:spPr>
        <p:txBody>
          <a:bodyPr/>
          <a:lstStyle/>
          <a:p>
            <a:r>
              <a:rPr lang="en-SG"/>
              <a:t>This is an example of a 3x3 ndarray</a:t>
            </a:r>
          </a:p>
          <a:p>
            <a:r>
              <a:rPr lang="en-SG"/>
              <a:t>The size of the array is 9 (i.e. 9 elements inside) and the dimension is 2 (i.e. 2D array)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5A769-78B5-4DD9-883C-5F3B334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84</a:t>
            </a:fld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12DCFD-A030-4139-A965-AE4D2C5BF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Numpy </a:t>
            </a:r>
          </a:p>
        </p:txBody>
      </p:sp>
      <p:pic>
        <p:nvPicPr>
          <p:cNvPr id="2050" name="Picture 2" descr="https://www.safaribooksonline.com/library/view/python-for-data/9781491957653/assets/pyda_0401.png">
            <a:extLst>
              <a:ext uri="{FF2B5EF4-FFF2-40B4-BE49-F238E27FC236}">
                <a16:creationId xmlns:a16="http://schemas.microsoft.com/office/drawing/2014/main" id="{6636E3E8-BABC-4AB8-B1E8-1B2F3EAD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5327" y="428017"/>
            <a:ext cx="6354491" cy="56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7341335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.array()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85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347159" y="1110856"/>
            <a:ext cx="11513917" cy="5189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np.array([1,2,3])</a:t>
            </a: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Create a 1-d array of integers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np.array([(1,2,3),(4,5,6)])</a:t>
            </a: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Create a 2-d array (2x3)</a:t>
            </a: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1-d array of strings</a:t>
            </a:r>
            <a:b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>
                <a:latin typeface="Courier New" panose="02070309020205020404" pitchFamily="49" charset="0"/>
                <a:cs typeface="Courier New" panose="02070309020205020404" pitchFamily="49" charset="0"/>
              </a:rPr>
              <a:t>c = np.array(['Apple', 'Orange', 'Pear', 'Durian'])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2-d array (2x4) of type float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 = np.array([(1.5,2.5,3.5,4.5),(</a:t>
            </a:r>
            <a:r>
              <a:rPr lang="pt-BR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5.5,6.5,7.5,8.5)],dtype=float</a:t>
            </a: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934966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zeros() and ones()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3x4 2-d array, with initial value zero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np.zeros((3,4))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2x3x4 3-d array with initial value one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np.ones((2,3,4))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858" y="1644468"/>
            <a:ext cx="2953781" cy="990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360" y="3070798"/>
            <a:ext cx="3070775" cy="22772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6278585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arange()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numpy.arange(start,stop,step)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array that starts from zero and ends at 8</a:t>
            </a:r>
            <a:endParaRPr lang="en-SG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np.arange(0,9)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array that starts from 10 and ends at 19 with interval 2</a:t>
            </a:r>
            <a:endParaRPr lang="en-SG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np.arange(10,20,2)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296" y="4519048"/>
            <a:ext cx="3370996" cy="694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D7D0B-E56B-4ED9-B6F1-C4050133F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852" y="1960231"/>
            <a:ext cx="4841703" cy="631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2470341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arange()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array that contains the dates in month of Aug 2017</a:t>
            </a:r>
            <a:endParaRPr lang="en-SG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 = np.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arange('2017-08-01','2017-09-01',dtype='datetime64')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6628F-D7D8-48EC-9B45-D66ACB01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899" y="3481555"/>
            <a:ext cx="9832778" cy="27639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3952532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linspace()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89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2200" b="1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numpy.linspace(start,stop,num)</a:t>
            </a: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array that starts with 0 and ends at 2</a:t>
            </a:r>
            <a:b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9 samples in between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np.linspace(0,2,9)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96" y="4542106"/>
            <a:ext cx="11086644" cy="691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28830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Data Science Can Do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Data Science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44468"/>
            <a:ext cx="6017622" cy="47400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SG" altLang="zh-CN" sz="2200"/>
              <a:t>Banking: auto credit card approval.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SG" sz="2200"/>
              <a:t>Manufacturing: Optimize energy consumption and improve production efficiency.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CN" sz="2200"/>
              <a:t>Education</a:t>
            </a:r>
            <a:r>
              <a:rPr lang="en-SG" altLang="zh-CN" sz="2200"/>
              <a:t>: Monitor student performance in class.</a:t>
            </a:r>
            <a:endParaRPr lang="en-SG" sz="2200"/>
          </a:p>
          <a:p>
            <a:pPr marL="514350" indent="-514350">
              <a:buFont typeface="+mj-lt"/>
              <a:buAutoNum type="arabicPeriod" startAt="5"/>
            </a:pPr>
            <a:endParaRPr lang="en-US" sz="2200"/>
          </a:p>
        </p:txBody>
      </p:sp>
      <p:sp>
        <p:nvSpPr>
          <p:cNvPr id="6" name="AutoShape 2" descr="https://gimg2.baidu.com/image_search/src=http%3A%2F%2Finews.gtimg.com%2Fnewsapp_bt%2F0%2F10176566259%2F1000.jpg&amp;refer=http%3A%2F%2Finews.gtimg.com&amp;app=2002&amp;size=f9999,10000&amp;q=a80&amp;n=0&amp;g=0n&amp;fmt=jpeg?sec=1617608631&amp;t=9ff655c769f3dfdb23584aa6ce5d1ac7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26" y="3876791"/>
            <a:ext cx="5165283" cy="24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93774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full() and eye()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90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constant array with a specified value</a:t>
            </a:r>
            <a:b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numpy.full(shape, fill_value)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h = 7.0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np.full((2,2),h)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print(e)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2x2 identity matrix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pt-BR" sz="2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np.eye(2)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404" y="1644468"/>
            <a:ext cx="2053699" cy="1183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947" y="3634804"/>
            <a:ext cx="2450156" cy="11348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0519811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random() and randint()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91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44446" y="1267097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2x2 array with random floats in the interval 0.0 to 1.0 </a:t>
            </a:r>
            <a:b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pt-BR" sz="2200" b="1">
                <a:latin typeface="Courier New" panose="02070309020205020404" pitchFamily="49" charset="0"/>
                <a:cs typeface="Courier New" panose="02070309020205020404" pitchFamily="49" charset="0"/>
              </a:rPr>
              <a:t>np.random.random((2,2))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3x2x4 array with random numbers</a:t>
            </a:r>
            <a:b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between 10 and 50 (not including 50)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h = </a:t>
            </a:r>
            <a:r>
              <a:rPr lang="pt-BR" sz="2200" b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np.random.randint(10,50,(3,2,4))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print(h)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339" y="2688763"/>
            <a:ext cx="4377737" cy="1034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5ECF44-6663-43A5-8711-9A548011F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207" y="3965874"/>
            <a:ext cx="2133333" cy="239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3704721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empty()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92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27771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400" b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Create </a:t>
            </a:r>
            <a:r>
              <a:rPr lang="en-SG" sz="2400" b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3x2  empty array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h = </a:t>
            </a:r>
            <a:r>
              <a:rPr lang="pt-BR" sz="2400" b="1">
                <a:latin typeface="Segoe UI" panose="020B0502040204020203" pitchFamily="34" charset="0"/>
                <a:cs typeface="Segoe UI" panose="020B0502040204020203" pitchFamily="34" charset="0"/>
              </a:rPr>
              <a:t>np.empty((3,2))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print(h)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391" y="1418226"/>
            <a:ext cx="6572286" cy="1297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425067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reshape()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93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20 numbers from 1 to 20 as a 1-d array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reshape this to a 2d array of shape 4x5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a = np.arange(1,21).reshape(4,5)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SG" sz="2400">
                <a:latin typeface="Segoe UI" panose="020B0502040204020203" pitchFamily="34" charset="0"/>
                <a:cs typeface="Segoe UI" panose="020B0502040204020203" pitchFamily="34" charset="0"/>
              </a:rPr>
              <a:t>print(a)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400" b="1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FCF35-D1E6-46C7-A086-7BD59182D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774" y="3200651"/>
            <a:ext cx="5478168" cy="2986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0882517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Put different ndarrays into 1 single ndarray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94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Creating Numpy Arrays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509760" y="1386269"/>
            <a:ext cx="11513917" cy="48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c1 = np.array([1,2,3,4,5])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c2 = np.arange(2,21,2)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c3 = np.random.randint(1,100,10)</a:t>
            </a:r>
          </a:p>
          <a:p>
            <a:pPr marL="0" indent="0">
              <a:spcBef>
                <a:spcPct val="0"/>
              </a:spcBef>
              <a:buNone/>
            </a:pPr>
            <a:endParaRPr lang="pt-BR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  <a:t>c = np.array([c1,c2,c3])</a:t>
            </a:r>
            <a:br>
              <a:rPr lang="pt-BR" sz="240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SG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4FF4D-4E8F-4EFA-819B-8B53D58A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75" y="4632636"/>
            <a:ext cx="10979885" cy="892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6178" y="6186791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Practical 2 Section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636285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Numpy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95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99986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60164"/>
              </p:ext>
            </p:extLst>
          </p:nvPr>
        </p:nvGraphicFramePr>
        <p:xfrm>
          <a:off x="795378" y="1549630"/>
          <a:ext cx="10695007" cy="352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97">
                  <a:extLst>
                    <a:ext uri="{9D8B030D-6E8A-4147-A177-3AD203B41FA5}">
                      <a16:colId xmlns:a16="http://schemas.microsoft.com/office/drawing/2014/main" val="3344676645"/>
                    </a:ext>
                  </a:extLst>
                </a:gridCol>
                <a:gridCol w="8591910">
                  <a:extLst>
                    <a:ext uri="{9D8B030D-6E8A-4147-A177-3AD203B41FA5}">
                      <a16:colId xmlns:a16="http://schemas.microsoft.com/office/drawing/2014/main" val="244074861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6264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400"/>
                        <a:t>32-bit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66417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64-bit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6116"/>
                  </a:ext>
                </a:extLst>
              </a:tr>
              <a:tr h="507720">
                <a:tc>
                  <a:txBody>
                    <a:bodyPr/>
                    <a:lstStyle/>
                    <a:p>
                      <a:r>
                        <a:rPr lang="en-SG" sz="2400"/>
                        <a:t>np.float64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64-bit decimal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6919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2400"/>
                        <a:t>Boolean type storing TRUE and FALSE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73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SG" sz="2400"/>
                        <a:t>np.object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Python object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58645"/>
                  </a:ext>
                </a:extLst>
              </a:tr>
              <a:tr h="729011">
                <a:tc>
                  <a:txBody>
                    <a:bodyPr/>
                    <a:lstStyle/>
                    <a:p>
                      <a:r>
                        <a:rPr lang="en-SG" sz="2400"/>
                        <a:t>np.unicode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Fixed-length Unicode string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976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Data 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733274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Data Types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359348" y="1344431"/>
            <a:ext cx="6963107" cy="213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a = np.arange(10)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print(f'type(a) is {type(a)}')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print(f'a.dtype is {a.dtype}')</a:t>
            </a:r>
            <a:endParaRPr lang="en-SG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516" y="2295298"/>
            <a:ext cx="5105400" cy="714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9347408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Numpy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98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Data Types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359348" y="1344431"/>
            <a:ext cx="6963107" cy="4190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  <a:defRPr lang="en-US" sz="2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4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2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US"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lang="en-SG"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np.array([math.pi],dtype=np.int32)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 = np.array([math.pi],dtype=np.float64)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 = np.array([math.pi],dtype=np.bool)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= np.array([math.pi],dtype=np.object)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 = np.array([math.pi],dtype=np.unicode)</a:t>
            </a: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0E5A8-08D8-40B0-8D7E-34A39F8CD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606" y="1344431"/>
            <a:ext cx="4105813" cy="22564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42303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Inspecting your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99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55287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5"/>
  <p:tag name="AS_OS" val="Microsoft Windows NT 10.0.17763.0"/>
  <p:tag name="AS_RELEASE_DATE" val="2021.04.14"/>
  <p:tag name="AS_TITLE" val="Aspose.Slides for .NET Standard 2.0"/>
  <p:tag name="AS_VERSION" val="2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Y1718s2 IT8701 P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Y1718s2 IT8701 PDS" id="{6106ED56-4729-449B-A85B-C1D24946A5AE}" vid="{C7C8290B-EFE1-4E13-9711-CD74E0B78250}"/>
    </a:ext>
  </a:extLst>
</a:theme>
</file>

<file path=ppt/theme/theme3.xml><?xml version="1.0" encoding="utf-8"?>
<a:theme xmlns:a="http://schemas.openxmlformats.org/drawingml/2006/main" name="AY1718s2 IT8701 P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Y1718s2 IT8701 PDS" id="{6106ED56-4729-449B-A85B-C1D24946A5AE}" vid="{C7C8290B-EFE1-4E13-9711-CD74E0B7825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12537</Words>
  <Application>Microsoft Office PowerPoint</Application>
  <PresentationFormat>Widescreen</PresentationFormat>
  <Paragraphs>2208</Paragraphs>
  <Slides>142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142</vt:i4>
      </vt:variant>
    </vt:vector>
  </HeadingPairs>
  <TitlesOfParts>
    <vt:vector size="155" baseType="lpstr">
      <vt:lpstr>28 Days Later</vt:lpstr>
      <vt:lpstr>Arial</vt:lpstr>
      <vt:lpstr>Arial Black</vt:lpstr>
      <vt:lpstr>Arial Rounded MT Bold</vt:lpstr>
      <vt:lpstr>Calibri</vt:lpstr>
      <vt:lpstr>Consolas</vt:lpstr>
      <vt:lpstr>Courier New</vt:lpstr>
      <vt:lpstr>Segoe UI</vt:lpstr>
      <vt:lpstr>Office Theme</vt:lpstr>
      <vt:lpstr>AY1718s2 IT8701 PDS</vt:lpstr>
      <vt:lpstr>AY1718s2 IT8701 PDS</vt:lpstr>
      <vt:lpstr>Office Theme</vt:lpstr>
      <vt:lpstr>Office Theme</vt:lpstr>
      <vt:lpstr>Introduction to Python</vt:lpstr>
      <vt:lpstr>Topics we will cover</vt:lpstr>
      <vt:lpstr>Topics we will cover</vt:lpstr>
      <vt:lpstr>What Is Data Science</vt:lpstr>
      <vt:lpstr>What Data Science Can Do</vt:lpstr>
      <vt:lpstr>What Data Science Can Do</vt:lpstr>
      <vt:lpstr>What Data Science Can Do</vt:lpstr>
      <vt:lpstr>What Data Science Can Do</vt:lpstr>
      <vt:lpstr>What Data Science Can Do</vt:lpstr>
      <vt:lpstr>Data Science jobs - what's needed?</vt:lpstr>
      <vt:lpstr>Brief History of Python</vt:lpstr>
      <vt:lpstr>Why Python for Data Science?</vt:lpstr>
      <vt:lpstr>Anaconda </vt:lpstr>
      <vt:lpstr>Jupyter Notebook</vt:lpstr>
      <vt:lpstr>  DEMO</vt:lpstr>
      <vt:lpstr>Python Inputs and Outputs (1)</vt:lpstr>
      <vt:lpstr>Python Inputs and Outputs (2)</vt:lpstr>
      <vt:lpstr>Inserting comments into Python code</vt:lpstr>
      <vt:lpstr>Using import (1)</vt:lpstr>
      <vt:lpstr>Using import (2)</vt:lpstr>
      <vt:lpstr>Using import (3)</vt:lpstr>
      <vt:lpstr>Using import (4)</vt:lpstr>
      <vt:lpstr>Using import (5)</vt:lpstr>
      <vt:lpstr>Working with numeric data types (1)</vt:lpstr>
      <vt:lpstr>Working with numeric data types (2)</vt:lpstr>
      <vt:lpstr>Working with strings</vt:lpstr>
      <vt:lpstr>String indexing</vt:lpstr>
      <vt:lpstr>Getting length of a string</vt:lpstr>
      <vt:lpstr>Repeating a string with *</vt:lpstr>
      <vt:lpstr>Concatenate two strings</vt:lpstr>
      <vt:lpstr>Concatenate string and number</vt:lpstr>
      <vt:lpstr>Useful methods of the str class</vt:lpstr>
      <vt:lpstr>Useful methods of the str class</vt:lpstr>
      <vt:lpstr>Useful methods of the str class</vt:lpstr>
      <vt:lpstr>Types of Operators in Python</vt:lpstr>
      <vt:lpstr>Arithmetic operators</vt:lpstr>
      <vt:lpstr>Assignment operators (1)</vt:lpstr>
      <vt:lpstr>Comparison operators</vt:lpstr>
      <vt:lpstr>Logical operators</vt:lpstr>
      <vt:lpstr>Membership operators</vt:lpstr>
      <vt:lpstr>Identity operators</vt:lpstr>
      <vt:lpstr>If-else statements (1)</vt:lpstr>
      <vt:lpstr>If-else statements (2)</vt:lpstr>
      <vt:lpstr>elif</vt:lpstr>
      <vt:lpstr>Nested if-else</vt:lpstr>
      <vt:lpstr>iteration with for and while loops</vt:lpstr>
      <vt:lpstr>Using for loop</vt:lpstr>
      <vt:lpstr>while loop (1)</vt:lpstr>
      <vt:lpstr>while loop (2)</vt:lpstr>
      <vt:lpstr>Python Lists</vt:lpstr>
      <vt:lpstr>Accessing Values in Lists (1)</vt:lpstr>
      <vt:lpstr>Accessing Values in Lists (2)</vt:lpstr>
      <vt:lpstr>Iterate through a List (1)</vt:lpstr>
      <vt:lpstr>Iterate through a List (2)</vt:lpstr>
      <vt:lpstr>Updating Lists</vt:lpstr>
      <vt:lpstr>+ and * operations on Lists</vt:lpstr>
      <vt:lpstr>Built-in List Functions</vt:lpstr>
      <vt:lpstr>Built-in List Methods</vt:lpstr>
      <vt:lpstr>Copying lists</vt:lpstr>
      <vt:lpstr>List Comprehensions (ADVANCED)</vt:lpstr>
      <vt:lpstr>Working with tuples (1)</vt:lpstr>
      <vt:lpstr>Dictionaries</vt:lpstr>
      <vt:lpstr>Iterating through a dictionary</vt:lpstr>
      <vt:lpstr>Iterating through dictionary (items)</vt:lpstr>
      <vt:lpstr>Introduction to Functions</vt:lpstr>
      <vt:lpstr>Defining a Python function</vt:lpstr>
      <vt:lpstr>Defining a Python function</vt:lpstr>
      <vt:lpstr>Defining a Python function</vt:lpstr>
      <vt:lpstr>Defining a Python function</vt:lpstr>
      <vt:lpstr>Defining a Python function</vt:lpstr>
      <vt:lpstr>try-except</vt:lpstr>
      <vt:lpstr>PowerPoint Presentation</vt:lpstr>
      <vt:lpstr>Some useful Python resources</vt:lpstr>
      <vt:lpstr>Some useful Python resources</vt:lpstr>
      <vt:lpstr>PowerPoint Presentation</vt:lpstr>
      <vt:lpstr>Contents</vt:lpstr>
      <vt:lpstr>Intro to Numpy</vt:lpstr>
      <vt:lpstr>What is Numpy?</vt:lpstr>
      <vt:lpstr>Why use NumPy?</vt:lpstr>
      <vt:lpstr>A simple application</vt:lpstr>
      <vt:lpstr>Numpy Documentation</vt:lpstr>
      <vt:lpstr>Creating Numpy Arrays</vt:lpstr>
      <vt:lpstr>Numpy Array</vt:lpstr>
      <vt:lpstr>Structure of ndarray</vt:lpstr>
      <vt:lpstr>Using .array() method</vt:lpstr>
      <vt:lpstr>Using zeros() and ones()</vt:lpstr>
      <vt:lpstr>Using arange()</vt:lpstr>
      <vt:lpstr>Using arange()</vt:lpstr>
      <vt:lpstr>Using linspace()</vt:lpstr>
      <vt:lpstr>Using full() and eye()</vt:lpstr>
      <vt:lpstr>Using random() and randint()</vt:lpstr>
      <vt:lpstr>Using empty()</vt:lpstr>
      <vt:lpstr>Using reshape()</vt:lpstr>
      <vt:lpstr>Put different ndarrays into 1 single ndarray</vt:lpstr>
      <vt:lpstr>Numpy Data Types</vt:lpstr>
      <vt:lpstr>Numpy Data Types</vt:lpstr>
      <vt:lpstr>Numpy Data Types</vt:lpstr>
      <vt:lpstr>Numpy Data Types</vt:lpstr>
      <vt:lpstr>Inspecting your array</vt:lpstr>
      <vt:lpstr>shape</vt:lpstr>
      <vt:lpstr>len, ndim, size</vt:lpstr>
      <vt:lpstr>Rows and columns reference</vt:lpstr>
      <vt:lpstr>Functions to manipulate array shapes</vt:lpstr>
      <vt:lpstr>Change array shape -  flatten()</vt:lpstr>
      <vt:lpstr>Change array shape -  reshape()</vt:lpstr>
      <vt:lpstr>shape</vt:lpstr>
      <vt:lpstr>transpose()</vt:lpstr>
      <vt:lpstr>resize()</vt:lpstr>
      <vt:lpstr>concatenate() - 1-d arrays</vt:lpstr>
      <vt:lpstr>concatenate()  2-d arrays on axis=0</vt:lpstr>
      <vt:lpstr>concatenate() -  2-d arrays on axis=1</vt:lpstr>
      <vt:lpstr>append()</vt:lpstr>
      <vt:lpstr>Functions to split arrays</vt:lpstr>
      <vt:lpstr>split</vt:lpstr>
      <vt:lpstr>hsplit</vt:lpstr>
      <vt:lpstr>vsplit</vt:lpstr>
      <vt:lpstr>Copying arrays</vt:lpstr>
      <vt:lpstr>numpy.copy</vt:lpstr>
      <vt:lpstr>Sorting arrays</vt:lpstr>
      <vt:lpstr>Sorting arrays</vt:lpstr>
      <vt:lpstr>Subsetting, Slicing and Indexing</vt:lpstr>
      <vt:lpstr>One-dimensional slicing and indexing</vt:lpstr>
      <vt:lpstr>Multi-dimensional Slicing and indexing 1</vt:lpstr>
      <vt:lpstr>Multi-dimensional Slicing and indexing 1</vt:lpstr>
      <vt:lpstr>Multi-dimensional Slicing and indexing 2</vt:lpstr>
      <vt:lpstr>Multi-dimensional Slicing and indexing 3</vt:lpstr>
      <vt:lpstr>Boolean Indexing</vt:lpstr>
      <vt:lpstr>Arithmetic operators</vt:lpstr>
      <vt:lpstr>Logical operators</vt:lpstr>
      <vt:lpstr>Mathematical and Statistical Methods</vt:lpstr>
      <vt:lpstr>sum()</vt:lpstr>
      <vt:lpstr>mean()</vt:lpstr>
      <vt:lpstr>median()</vt:lpstr>
      <vt:lpstr>min(), max()</vt:lpstr>
      <vt:lpstr>argmin(), argmax()</vt:lpstr>
      <vt:lpstr>cumsum()</vt:lpstr>
      <vt:lpstr>cumprod()</vt:lpstr>
      <vt:lpstr>std()</vt:lpstr>
      <vt:lpstr>var()</vt:lpstr>
      <vt:lpstr>File Input and Output with Arrays</vt:lpstr>
      <vt:lpstr>Using genfromtxt()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cp:lastModifiedBy>chai pin zheng</cp:lastModifiedBy>
  <cp:revision>12</cp:revision>
  <cp:lastPrinted>2021-06-03T16:35:19Z</cp:lastPrinted>
  <dcterms:created xsi:type="dcterms:W3CDTF">2021-06-03T16:35:19Z</dcterms:created>
  <dcterms:modified xsi:type="dcterms:W3CDTF">2021-06-04T03:54:43Z</dcterms:modified>
</cp:coreProperties>
</file>