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08" autoAdjust="0"/>
  </p:normalViewPr>
  <p:slideViewPr>
    <p:cSldViewPr snapToGrid="0" snapToObjects="1">
      <p:cViewPr>
        <p:scale>
          <a:sx n="30" d="100"/>
          <a:sy n="30" d="100"/>
        </p:scale>
        <p:origin x="750" y="-66"/>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122378" cy="1323439"/>
          </a:xfrm>
          <a:prstGeom prst="rect">
            <a:avLst/>
          </a:prstGeom>
          <a:noFill/>
        </p:spPr>
        <p:txBody>
          <a:bodyPr wrap="none" lIns="72000" tIns="72000" rIns="72000" bIns="72000" rtlCol="0">
            <a:normAutofit lnSpcReduction="10000"/>
          </a:bodyPr>
          <a:lstStyle/>
          <a:p>
            <a:pPr algn="ctr"/>
            <a:r>
              <a:rPr lang="en-GB" sz="8000" dirty="0">
                <a:latin typeface="+mj-lt"/>
              </a:rPr>
              <a:t>Trustworthy Remote Signing</a:t>
            </a:r>
            <a:endParaRPr lang="en-GB"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733708397"/>
              </p:ext>
            </p:extLst>
          </p:nvPr>
        </p:nvGraphicFramePr>
        <p:xfrm>
          <a:off x="22453624" y="18414123"/>
          <a:ext cx="7201896" cy="2712720"/>
        </p:xfrm>
        <a:graphic>
          <a:graphicData uri="http://schemas.openxmlformats.org/drawingml/2006/table">
            <a:tbl>
              <a:tblPr firstRow="1" bandRow="1">
                <a:tableStyleId>{5940675A-B579-460E-94D1-54222C63F5DA}</a:tableStyleId>
              </a:tblPr>
              <a:tblGrid>
                <a:gridCol w="2487424">
                  <a:extLst>
                    <a:ext uri="{9D8B030D-6E8A-4147-A177-3AD203B41FA5}">
                      <a16:colId xmlns:a16="http://schemas.microsoft.com/office/drawing/2014/main" val="20000"/>
                    </a:ext>
                  </a:extLst>
                </a:gridCol>
                <a:gridCol w="471447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Graduate(s):</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Gabor Tanz</a:t>
                      </a: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Patrick Hirt</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Gerhard </a:t>
                      </a:r>
                      <a:r>
                        <a:rPr kumimoji="0" lang="de-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Hassenstein</a:t>
                      </a: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
                      </a:r>
                      <a:b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Dr. Annett Laube</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smtClean="0">
                          <a:ln>
                            <a:noFill/>
                          </a:ln>
                          <a:solidFill>
                            <a:srgbClr val="697D91"/>
                          </a:solidFill>
                          <a:effectLst/>
                          <a:uLnTx/>
                          <a:uFillTx/>
                          <a:latin typeface="Lucida Sans" pitchFamily="34" charset="0"/>
                          <a:ea typeface="MS PGothic" pitchFamily="34" charset="-128"/>
                          <a:cs typeface="+mn-cs"/>
                        </a:rPr>
                        <a:t>Dr. Andreas </a:t>
                      </a:r>
                      <a:r>
                        <a:rPr kumimoji="0" lang="fr-CH" sz="3200" b="0" i="0" u="none" strike="noStrike" kern="1200" cap="none" spc="0" normalizeH="0" baseline="0" dirty="0" err="1" smtClean="0">
                          <a:ln>
                            <a:noFill/>
                          </a:ln>
                          <a:solidFill>
                            <a:srgbClr val="697D91"/>
                          </a:solidFill>
                          <a:effectLst/>
                          <a:uLnTx/>
                          <a:uFillTx/>
                          <a:latin typeface="Lucida Sans" pitchFamily="34" charset="0"/>
                          <a:ea typeface="MS PGothic" pitchFamily="34" charset="-128"/>
                          <a:cs typeface="+mn-cs"/>
                        </a:rPr>
                        <a:t>Spichiger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a:t>
            </a:r>
            <a:r>
              <a:rPr lang="en-GB" altLang="de-DE" sz="3200">
                <a:solidFill>
                  <a:srgbClr val="697D91"/>
                </a:solidFill>
                <a:latin typeface="Lucida Sans" pitchFamily="34" charset="0"/>
              </a:rPr>
              <a:t>Thesis 2019/20</a:t>
            </a:r>
            <a:r>
              <a:rPr lang="en-GB" altLang="de-DE" sz="3200" dirty="0">
                <a:solidFill>
                  <a:srgbClr val="697D91"/>
                </a:solidFill>
                <a:latin typeface="Lucida Sans" pitchFamily="34" charset="0"/>
              </a:rPr>
              <a:t>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6" y="896767"/>
            <a:ext cx="8845847" cy="13942278"/>
          </a:xfrm>
          <a:prstGeom prst="rect">
            <a:avLst/>
          </a:prstGeom>
          <a:noFill/>
        </p:spPr>
        <p:txBody>
          <a:bodyPr wrap="square" rtlCol="0">
            <a:spAutoFit/>
          </a:bodyPr>
          <a:lstStyle/>
          <a:p>
            <a:pPr algn="just">
              <a:buClr>
                <a:srgbClr val="FAA500"/>
              </a:buClr>
              <a:buSzPct val="80000"/>
              <a:defRPr/>
            </a:pPr>
            <a:r>
              <a:rPr lang="en-GB" altLang="de-DE" sz="4400" dirty="0" smtClean="0">
                <a:solidFill>
                  <a:srgbClr val="697D91"/>
                </a:solidFill>
                <a:latin typeface="+mj-lt"/>
              </a:rPr>
              <a:t>Abstract</a:t>
            </a:r>
            <a:endParaRPr lang="en-GB" altLang="de-DE" sz="3200" dirty="0">
              <a:solidFill>
                <a:srgbClr val="697D91"/>
              </a:solidFill>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US" altLang="de-DE" sz="3200" dirty="0">
                <a:latin typeface="Lucida Sans" pitchFamily="34" charset="0"/>
              </a:rPr>
              <a:t>With Remote Signing, users no longer hold on to the cryptographic keys themselves, instead a remote service generates keys in their name. This has a serious drawback: the signing service is able to sign arbitrary documents without the user's consent. In this thesis, we provide a specification as well as a proof-of-concept implementation of a Remote Signing Service that does not require the user to trust it unconditionally</a:t>
            </a:r>
            <a:r>
              <a:rPr lang="en-US" altLang="de-DE" sz="3200" dirty="0" smtClean="0">
                <a:latin typeface="Lucida Sans" pitchFamily="34" charset="0"/>
              </a:rPr>
              <a:t>.</a:t>
            </a: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GB" altLang="de-DE" sz="4400" dirty="0">
                <a:solidFill>
                  <a:srgbClr val="697D91"/>
                </a:solidFill>
                <a:latin typeface="+mj-lt"/>
              </a:rPr>
              <a:t>Remote Signing </a:t>
            </a:r>
            <a:r>
              <a:rPr lang="en-GB" altLang="de-DE" sz="4400" dirty="0" smtClean="0">
                <a:solidFill>
                  <a:srgbClr val="697D91"/>
                </a:solidFill>
                <a:latin typeface="+mj-lt"/>
              </a:rPr>
              <a:t>Services</a:t>
            </a:r>
          </a:p>
          <a:p>
            <a:pPr algn="just">
              <a:buClr>
                <a:srgbClr val="FAA500"/>
              </a:buClr>
              <a:buSzPct val="80000"/>
              <a:defRPr/>
            </a:pPr>
            <a:endParaRPr lang="en-GB" altLang="de-DE" sz="4400" dirty="0" smtClean="0">
              <a:solidFill>
                <a:srgbClr val="697D91"/>
              </a:solidFill>
              <a:latin typeface="+mj-lt"/>
            </a:endParaRPr>
          </a:p>
          <a:p>
            <a:pPr algn="just">
              <a:buClr>
                <a:srgbClr val="FAA500"/>
              </a:buClr>
              <a:buSzPct val="80000"/>
              <a:defRPr/>
            </a:pPr>
            <a:r>
              <a:rPr lang="en-US" sz="3200" dirty="0">
                <a:latin typeface="Lucida Sans" pitchFamily="34" charset="0"/>
              </a:rPr>
              <a:t>Such services allow people to create digital signatures, no matter where they are, what device they are using, and without the need for them to carry their private key with them. However, since these services are in possession of the user's private key, they are able to sign any document they want without the user's consent or knowledge. These are legally binding signatures, </a:t>
            </a:r>
            <a:r>
              <a:rPr lang="en-US" sz="3200" dirty="0" err="1">
                <a:latin typeface="Lucida Sans" pitchFamily="34" charset="0"/>
              </a:rPr>
              <a:t>recognised</a:t>
            </a:r>
            <a:r>
              <a:rPr lang="en-US" sz="3200" dirty="0">
                <a:latin typeface="Lucida Sans" pitchFamily="34" charset="0"/>
              </a:rPr>
              <a:t> in a court of law. Such services can sign arbitrary, legally binding contracts in their user's name.</a:t>
            </a:r>
            <a:endParaRPr lang="en-GB" altLang="de-DE" sz="3200" dirty="0">
              <a:latin typeface="Lucida Sans" pitchFamily="34" charset="0"/>
            </a:endParaRPr>
          </a:p>
        </p:txBody>
      </p:sp>
      <p:sp>
        <p:nvSpPr>
          <p:cNvPr id="9" name="Textfeld 8"/>
          <p:cNvSpPr txBox="1"/>
          <p:nvPr/>
        </p:nvSpPr>
        <p:spPr>
          <a:xfrm>
            <a:off x="20356484" y="875399"/>
            <a:ext cx="8845847" cy="6370975"/>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Standard </a:t>
            </a:r>
            <a:r>
              <a:rPr lang="en-GB" altLang="de-DE" sz="4400" dirty="0" smtClean="0">
                <a:solidFill>
                  <a:srgbClr val="697D91"/>
                </a:solidFill>
                <a:latin typeface="+mj-lt"/>
              </a:rPr>
              <a:t>Protocols</a:t>
            </a: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US" altLang="de-DE" sz="3200" dirty="0">
                <a:latin typeface="Lucida Sans" pitchFamily="34" charset="0"/>
              </a:rPr>
              <a:t>We achieve this by combining existing, widely-used, standard technologies such as </a:t>
            </a:r>
            <a:r>
              <a:rPr lang="en-US" altLang="de-DE" sz="3200" dirty="0" smtClean="0">
                <a:latin typeface="Lucida Sans" pitchFamily="34" charset="0"/>
              </a:rPr>
              <a:t>OIDC (</a:t>
            </a:r>
            <a:r>
              <a:rPr lang="en-US" altLang="de-DE" sz="3200" dirty="0" err="1" smtClean="0">
                <a:latin typeface="Lucida Sans" pitchFamily="34" charset="0"/>
              </a:rPr>
              <a:t>OpenID</a:t>
            </a:r>
            <a:r>
              <a:rPr lang="en-US" altLang="de-DE" sz="3200" dirty="0" smtClean="0">
                <a:latin typeface="Lucida Sans" pitchFamily="34" charset="0"/>
              </a:rPr>
              <a:t> Connect), CMS (Cryptographic Message Syntax), Protocol Buffers </a:t>
            </a:r>
            <a:r>
              <a:rPr lang="en-US" altLang="de-DE" sz="3200" dirty="0">
                <a:latin typeface="Lucida Sans" pitchFamily="34" charset="0"/>
              </a:rPr>
              <a:t>and X.509</a:t>
            </a:r>
            <a:r>
              <a:rPr lang="en-US" altLang="de-DE" sz="3200" dirty="0" smtClean="0">
                <a:latin typeface="Lucida Sans" pitchFamily="34" charset="0"/>
              </a:rPr>
              <a:t>.</a:t>
            </a: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GB" altLang="de-DE" sz="4400" dirty="0" smtClean="0">
                <a:solidFill>
                  <a:srgbClr val="697D91"/>
                </a:solidFill>
                <a:latin typeface="+mj-lt"/>
              </a:rPr>
              <a:t>Platform Independent</a:t>
            </a:r>
            <a:endParaRPr lang="en-GB" altLang="de-DE" sz="4400" dirty="0">
              <a:solidFill>
                <a:srgbClr val="697D91"/>
              </a:solidFill>
              <a:latin typeface="+mj-lt"/>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GB" altLang="de-DE" sz="3200" dirty="0" smtClean="0">
                <a:latin typeface="Lucida Sans" pitchFamily="34" charset="0"/>
              </a:rPr>
              <a:t>Our Remote Signing Service can be used on any device with a web browser supporting</a:t>
            </a:r>
            <a:endParaRPr lang="en-GB" altLang="de-DE" sz="3200" dirty="0">
              <a:latin typeface="Lucida Sans" pitchFamily="34" charset="0"/>
            </a:endParaRPr>
          </a:p>
        </p:txBody>
      </p:sp>
      <p:sp>
        <p:nvSpPr>
          <p:cNvPr id="10" name="Textfeld 9"/>
          <p:cNvSpPr txBox="1"/>
          <p:nvPr/>
        </p:nvSpPr>
        <p:spPr>
          <a:xfrm>
            <a:off x="10667052" y="893032"/>
            <a:ext cx="8845847" cy="7171194"/>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Our </a:t>
            </a:r>
            <a:r>
              <a:rPr lang="en-GB" altLang="de-DE" sz="4400" dirty="0" smtClean="0">
                <a:solidFill>
                  <a:srgbClr val="697D91"/>
                </a:solidFill>
                <a:latin typeface="+mj-lt"/>
              </a:rPr>
              <a:t>Solution</a:t>
            </a: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US" altLang="de-DE" sz="3200" dirty="0" smtClean="0">
                <a:latin typeface="Lucida Sans" pitchFamily="34" charset="0"/>
              </a:rPr>
              <a:t>In </a:t>
            </a:r>
            <a:r>
              <a:rPr lang="en-US" altLang="de-DE" sz="3200" dirty="0">
                <a:latin typeface="Lucida Sans" pitchFamily="34" charset="0"/>
              </a:rPr>
              <a:t>our solution, the signing service alone cannot sign a document, despite possessing of the user's private key. We accomplish this by distributing the trust between the identity provider and the signing service, and by cryptographically linking the intent of the user to sign specific documents, the authentication for that intent, and the signature created by the signing service. </a:t>
            </a:r>
            <a:endParaRPr lang="en-US" altLang="de-DE" sz="3200" dirty="0" smtClean="0">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endParaRPr lang="en-GB" altLang="de-DE" sz="3200" dirty="0">
              <a:latin typeface="Lucida Sans" pitchFamily="34" charset="0"/>
            </a:endParaRP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38" y="7367090"/>
            <a:ext cx="11999426" cy="10124075"/>
          </a:xfrm>
          <a:prstGeom prst="rect">
            <a:avLst/>
          </a:prstGeom>
        </p:spPr>
      </p:pic>
      <p:sp>
        <p:nvSpPr>
          <p:cNvPr id="11" name="Textfeld 10"/>
          <p:cNvSpPr txBox="1"/>
          <p:nvPr/>
        </p:nvSpPr>
        <p:spPr>
          <a:xfrm>
            <a:off x="22666478" y="7134682"/>
            <a:ext cx="6688253" cy="4031873"/>
          </a:xfrm>
          <a:prstGeom prst="rect">
            <a:avLst/>
          </a:prstGeom>
          <a:noFill/>
        </p:spPr>
        <p:txBody>
          <a:bodyPr wrap="square" rtlCol="0">
            <a:spAutoFit/>
          </a:bodyPr>
          <a:lstStyle/>
          <a:p>
            <a:pPr algn="just">
              <a:buClr>
                <a:srgbClr val="FAA500"/>
              </a:buClr>
              <a:buSzPct val="80000"/>
              <a:defRPr/>
            </a:pPr>
            <a:r>
              <a:rPr lang="en-US" altLang="de-DE" sz="3200" dirty="0" err="1">
                <a:latin typeface="Lucida Sans" pitchFamily="34" charset="0"/>
              </a:rPr>
              <a:t>WebAssembly</a:t>
            </a:r>
            <a:r>
              <a:rPr lang="en-US" altLang="de-DE" sz="3200" dirty="0">
                <a:latin typeface="Lucida Sans" pitchFamily="34" charset="0"/>
              </a:rPr>
              <a:t> and a working internet connection</a:t>
            </a:r>
            <a:r>
              <a:rPr lang="en-US" altLang="de-DE" sz="3200" dirty="0" smtClean="0">
                <a:latin typeface="Lucida Sans" pitchFamily="34" charset="0"/>
              </a:rPr>
              <a:t>.</a:t>
            </a:r>
          </a:p>
          <a:p>
            <a:pPr algn="just">
              <a:buClr>
                <a:srgbClr val="FAA500"/>
              </a:buClr>
              <a:buSzPct val="80000"/>
              <a:defRPr/>
            </a:pPr>
            <a:r>
              <a:rPr lang="en-US" altLang="de-DE" sz="3200" dirty="0" smtClean="0">
                <a:latin typeface="Lucida Sans" pitchFamily="34" charset="0"/>
              </a:rPr>
              <a:t>The generated signature can be verified either online in the browser, regardless of platform or offline with our verifying tool on Mac OS X, Linux and Windows.</a:t>
            </a:r>
          </a:p>
        </p:txBody>
      </p:sp>
    </p:spTree>
    <p:extLst>
      <p:ext uri="{BB962C8B-B14F-4D97-AF65-F5344CB8AC3E}">
        <p14:creationId xmlns:p14="http://schemas.microsoft.com/office/powerpoint/2010/main" val="192655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12310AE4-98C2-4A3E-BE75-5A8AB8823A32}">
  <ds:schemaRefs>
    <ds:schemaRef ds:uri="2551ef7e-3b29-44d1-a8ad-ef34c26bfc60"/>
    <ds:schemaRef ds:uri="http://purl.org/dc/terms/"/>
    <ds:schemaRef ds:uri="http://schemas.microsoft.com/office/2006/documentManagement/types"/>
    <ds:schemaRef ds:uri="63c724b1-652e-424f-8d99-4ee509067280"/>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344</Words>
  <Application>Microsoft Office PowerPoint</Application>
  <PresentationFormat>Benutzerdefiniert</PresentationFormat>
  <Paragraphs>27</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ＭＳ Ｐゴシック</vt:lpstr>
      <vt:lpstr>ＭＳ Ｐゴシック</vt:lpstr>
      <vt:lpstr>Arial</vt:lpstr>
      <vt:lpstr>Calibri</vt:lpstr>
      <vt:lpstr>Lucida Grande</vt:lpstr>
      <vt:lpstr>Lucida Sans</vt:lpstr>
      <vt:lpstr>BFH_Posterpräsentation_A1_Vorlage_quer</vt:lpstr>
      <vt:lpstr>PowerPoint-Präsentation</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Tanz Gabor, I253</cp:lastModifiedBy>
  <cp:revision>22</cp:revision>
  <cp:lastPrinted>2014-04-10T14:38:53Z</cp:lastPrinted>
  <dcterms:created xsi:type="dcterms:W3CDTF">2014-04-01T09:39:32Z</dcterms:created>
  <dcterms:modified xsi:type="dcterms:W3CDTF">2020-01-02T20:33:55Z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