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sldIdLst>
    <p:sldId id="263" r:id="rId6"/>
  </p:sldIdLst>
  <p:sldSz cx="30279975" cy="21388388"/>
  <p:notesSz cx="9874250" cy="6797675"/>
  <p:defaultTextStyle>
    <a:defPPr>
      <a:defRPr lang="de-DE"/>
    </a:defPPr>
    <a:lvl1pPr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1474788" indent="-101758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2951163" indent="-203676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4427538" indent="-305593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5903913" indent="-407511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590" autoAdjust="0"/>
    <p:restoredTop sz="96208" autoAdjust="0"/>
  </p:normalViewPr>
  <p:slideViewPr>
    <p:cSldViewPr snapToGrid="0" snapToObjects="1">
      <p:cViewPr varScale="1">
        <p:scale>
          <a:sx n="50" d="100"/>
          <a:sy n="50" d="100"/>
        </p:scale>
        <p:origin x="1638" y="102"/>
      </p:cViewPr>
      <p:guideLst>
        <p:guide orient="horz" pos="6736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" y="0"/>
            <a:ext cx="30279975" cy="2138838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14" tIns="147607" rIns="295214" bIns="147607"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" y="21083588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" y="17881600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20" r:id="rId2"/>
  </p:sldLayoutIdLst>
  <p:hf hdr="0" ftr="0" dt="0"/>
  <p:txStyles>
    <p:titleStyle>
      <a:lvl1pPr algn="ctr" defTabSz="1474788" rtl="0" eaLnBrk="1" fontAlgn="base" hangingPunct="1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147607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295214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442821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590428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106488" indent="-110648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2397125" indent="-92233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368935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5165725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664210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811838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10667052" y="893032"/>
            <a:ext cx="8845847" cy="1726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en-US" sz="3200" dirty="0">
                <a:latin typeface="Lucida Sans" pitchFamily="34" charset="0"/>
              </a:rPr>
              <a:t>device they are using, and without the need</a:t>
            </a:r>
            <a:endParaRPr lang="en-US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US" sz="3200" dirty="0" smtClean="0">
                <a:latin typeface="Lucida Sans" pitchFamily="34" charset="0"/>
              </a:rPr>
              <a:t>for </a:t>
            </a:r>
            <a:r>
              <a:rPr lang="en-US" sz="3200" dirty="0">
                <a:latin typeface="Lucida Sans" pitchFamily="34" charset="0"/>
              </a:rPr>
              <a:t>them to carry their private key with them. </a:t>
            </a:r>
            <a:r>
              <a:rPr lang="en-US" sz="3200" dirty="0">
                <a:latin typeface="Lucida Sans" pitchFamily="34" charset="0"/>
              </a:rPr>
              <a:t>However, since these services are in possession of the user's private key, they are able to sign any document they want without the user's consent or knowledge. These are signatures </a:t>
            </a:r>
            <a:r>
              <a:rPr lang="en-US" sz="3200" dirty="0" err="1">
                <a:latin typeface="Lucida Sans" pitchFamily="34" charset="0"/>
              </a:rPr>
              <a:t>recognised</a:t>
            </a:r>
            <a:r>
              <a:rPr lang="en-US" sz="3200" dirty="0">
                <a:latin typeface="Lucida Sans" pitchFamily="34" charset="0"/>
              </a:rPr>
              <a:t> in a court of law. Such services can sign arbitrary, legally binding contracts in their user's name.</a:t>
            </a:r>
            <a:endParaRPr lang="en-GB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4400" dirty="0" smtClean="0">
              <a:solidFill>
                <a:srgbClr val="697D91"/>
              </a:solidFill>
              <a:latin typeface="+mj-lt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4400" dirty="0" smtClean="0">
              <a:solidFill>
                <a:srgbClr val="697D91"/>
              </a:solidFill>
              <a:latin typeface="+mj-lt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4400" dirty="0">
              <a:solidFill>
                <a:srgbClr val="697D91"/>
              </a:solidFill>
              <a:latin typeface="+mj-lt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4400" dirty="0" smtClean="0">
              <a:solidFill>
                <a:srgbClr val="697D91"/>
              </a:solidFill>
              <a:latin typeface="+mj-lt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4400" dirty="0">
              <a:solidFill>
                <a:srgbClr val="697D91"/>
              </a:solidFill>
              <a:latin typeface="+mj-lt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4400" dirty="0" smtClean="0">
              <a:solidFill>
                <a:srgbClr val="697D91"/>
              </a:solidFill>
              <a:latin typeface="+mj-lt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4400" dirty="0">
              <a:solidFill>
                <a:srgbClr val="697D91"/>
              </a:solidFill>
              <a:latin typeface="+mj-lt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4400" dirty="0" smtClean="0">
              <a:solidFill>
                <a:srgbClr val="697D91"/>
              </a:solidFill>
              <a:latin typeface="+mj-lt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4400" dirty="0">
              <a:solidFill>
                <a:srgbClr val="697D91"/>
              </a:solidFill>
              <a:latin typeface="+mj-lt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4400" dirty="0" smtClean="0">
              <a:solidFill>
                <a:srgbClr val="697D91"/>
              </a:solidFill>
              <a:latin typeface="+mj-lt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4400" dirty="0">
              <a:solidFill>
                <a:srgbClr val="697D91"/>
              </a:solidFill>
              <a:latin typeface="+mj-lt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4400" dirty="0" smtClean="0">
              <a:solidFill>
                <a:srgbClr val="697D91"/>
              </a:solidFill>
              <a:latin typeface="+mj-lt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4400" dirty="0" smtClean="0">
                <a:solidFill>
                  <a:srgbClr val="697D91"/>
                </a:solidFill>
                <a:latin typeface="+mj-lt"/>
              </a:rPr>
              <a:t>Our </a:t>
            </a:r>
            <a:r>
              <a:rPr lang="en-GB" altLang="de-DE" sz="4400" dirty="0" smtClean="0">
                <a:solidFill>
                  <a:srgbClr val="697D91"/>
                </a:solidFill>
                <a:latin typeface="+mj-lt"/>
              </a:rPr>
              <a:t>Solution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US" altLang="de-DE" sz="3200" dirty="0" smtClean="0">
                <a:latin typeface="Lucida Sans" pitchFamily="34" charset="0"/>
              </a:rPr>
              <a:t>In </a:t>
            </a:r>
            <a:r>
              <a:rPr lang="en-US" altLang="de-DE" sz="3200" dirty="0">
                <a:latin typeface="Lucida Sans" pitchFamily="34" charset="0"/>
              </a:rPr>
              <a:t>our solution, the signing service alone cannot sign a document, despite </a:t>
            </a:r>
            <a:r>
              <a:rPr lang="en-US" altLang="de-DE" sz="3200" dirty="0" smtClean="0">
                <a:latin typeface="Lucida Sans" pitchFamily="34" charset="0"/>
              </a:rPr>
              <a:t>possessing the </a:t>
            </a:r>
            <a:r>
              <a:rPr lang="en-US" altLang="de-DE" sz="3200" dirty="0">
                <a:latin typeface="Lucida Sans" pitchFamily="34" charset="0"/>
              </a:rPr>
              <a:t>user's private key. We accomplish this by distributing the trust between the identity provider and </a:t>
            </a:r>
            <a:r>
              <a:rPr lang="en-US" altLang="de-DE" sz="3200" dirty="0" smtClean="0">
                <a:latin typeface="Lucida Sans" pitchFamily="34" charset="0"/>
              </a:rPr>
              <a:t>the</a:t>
            </a:r>
            <a:endParaRPr lang="en-GB" altLang="de-DE" sz="3200" dirty="0">
              <a:latin typeface="Lucida Sans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052" y="5888665"/>
            <a:ext cx="8845847" cy="727499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76" y="9729954"/>
            <a:ext cx="8845847" cy="7463361"/>
          </a:xfrm>
          <a:prstGeom prst="rect">
            <a:avLst/>
          </a:prstGeom>
        </p:spPr>
      </p:pic>
      <p:sp>
        <p:nvSpPr>
          <p:cNvPr id="2" name="Textfeld 1" descr="Bitte möglichst die vorgegebene Breite einhalten! Sollte dieser Platz nicht reichen, kann im oberen Teil ein zusätzlicher längerer Titel verwendet werden." title="Titelfeld"/>
          <p:cNvSpPr txBox="1"/>
          <p:nvPr/>
        </p:nvSpPr>
        <p:spPr>
          <a:xfrm>
            <a:off x="6969455" y="18414123"/>
            <a:ext cx="15122378" cy="13234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rmAutofit lnSpcReduction="10000"/>
          </a:bodyPr>
          <a:lstStyle/>
          <a:p>
            <a:pPr algn="ctr"/>
            <a:r>
              <a:rPr lang="en-GB" sz="8000" dirty="0">
                <a:latin typeface="+mj-lt"/>
              </a:rPr>
              <a:t>Trustworthy Remote Signing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44036"/>
              </p:ext>
            </p:extLst>
          </p:nvPr>
        </p:nvGraphicFramePr>
        <p:xfrm>
          <a:off x="22453624" y="18185523"/>
          <a:ext cx="7201896" cy="2712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Graduate(s):</a:t>
                      </a:r>
                      <a:endParaRPr kumimoji="0" lang="fr-CH" sz="5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Gabor Tanz</a:t>
                      </a:r>
                      <a:r>
                        <a:rPr kumimoji="0" lang="de-CH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/>
                      </a:r>
                      <a:br>
                        <a:rPr kumimoji="0" lang="de-CH" sz="3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</a:b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Patrick Hirt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Professor:</a:t>
                      </a:r>
                      <a:endParaRPr kumimoji="0" lang="fr-CH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Gerhard </a:t>
                      </a:r>
                      <a:r>
                        <a:rPr kumimoji="0" lang="de-CH" sz="32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Hassenstein</a:t>
                      </a: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/>
                      </a:r>
                      <a:b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</a:b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Dr. Annett Laube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Expert:</a:t>
                      </a:r>
                      <a:endParaRPr kumimoji="0" lang="fr-CH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fr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Dr. Andreas </a:t>
                      </a:r>
                      <a:r>
                        <a:rPr kumimoji="0" lang="fr-CH" sz="32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Spichiger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6969455" y="19956914"/>
            <a:ext cx="15122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ctr">
              <a:buClr>
                <a:srgbClr val="FAA500"/>
              </a:buClr>
              <a:buSzPct val="80000"/>
              <a:buFont typeface="Lucida Grande" charset="0"/>
              <a:buChar char="▶"/>
              <a:defRPr/>
            </a:pPr>
            <a:r>
              <a:rPr lang="en-GB" altLang="de-DE" sz="3200" dirty="0">
                <a:solidFill>
                  <a:srgbClr val="697D91"/>
                </a:solidFill>
                <a:latin typeface="Lucida Sans" pitchFamily="34" charset="0"/>
              </a:rPr>
              <a:t>Bachelor </a:t>
            </a:r>
            <a:r>
              <a:rPr lang="en-GB" altLang="de-DE" sz="3200">
                <a:solidFill>
                  <a:srgbClr val="697D91"/>
                </a:solidFill>
                <a:latin typeface="Lucida Sans" pitchFamily="34" charset="0"/>
              </a:rPr>
              <a:t>Thesis 2019/20</a:t>
            </a:r>
            <a:r>
              <a:rPr lang="en-GB" altLang="de-DE" sz="3200" dirty="0">
                <a:solidFill>
                  <a:srgbClr val="697D91"/>
                </a:solidFill>
                <a:latin typeface="Lucida Sans" pitchFamily="34" charset="0"/>
              </a:rPr>
              <a:t>	 Degree Programme  Computer Science</a:t>
            </a:r>
            <a:endParaRPr lang="en-GB" sz="32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98776" y="896767"/>
            <a:ext cx="8845847" cy="88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4400" dirty="0" smtClean="0">
                <a:solidFill>
                  <a:srgbClr val="697D91"/>
                </a:solidFill>
                <a:latin typeface="+mj-lt"/>
              </a:rPr>
              <a:t>Abstract</a:t>
            </a:r>
            <a:endParaRPr lang="en-GB" altLang="de-DE" sz="3200" dirty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US" altLang="de-DE" sz="3200" dirty="0">
                <a:latin typeface="Lucida Sans" pitchFamily="34" charset="0"/>
              </a:rPr>
              <a:t>With Remote Signing, users no longer hold on to the cryptographic keys themselves, instead a remote service generates keys in their name. This has a serious drawback: the signing service is able to sign arbitrary documents without the user's consent. In this thesis, we provide a specification as well as a </a:t>
            </a:r>
            <a:r>
              <a:rPr lang="en-US" altLang="de-DE" sz="3200" dirty="0" smtClean="0">
                <a:latin typeface="Lucida Sans" pitchFamily="34" charset="0"/>
              </a:rPr>
              <a:t>proof-of-concept of </a:t>
            </a:r>
            <a:r>
              <a:rPr lang="en-US" altLang="de-DE" sz="3200" dirty="0">
                <a:latin typeface="Lucida Sans" pitchFamily="34" charset="0"/>
              </a:rPr>
              <a:t>a Remote Signing Service that does not require the user to trust it unconditionally</a:t>
            </a:r>
            <a:r>
              <a:rPr lang="en-US" altLang="de-DE" sz="3200" dirty="0" smtClean="0">
                <a:latin typeface="Lucida Sans" pitchFamily="34" charset="0"/>
              </a:rPr>
              <a:t>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US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4400" dirty="0">
                <a:solidFill>
                  <a:srgbClr val="697D91"/>
                </a:solidFill>
                <a:latin typeface="+mj-lt"/>
              </a:rPr>
              <a:t>Remote Signing </a:t>
            </a:r>
            <a:r>
              <a:rPr lang="en-GB" altLang="de-DE" sz="4400" dirty="0" smtClean="0">
                <a:solidFill>
                  <a:srgbClr val="697D91"/>
                </a:solidFill>
                <a:latin typeface="+mj-lt"/>
              </a:rPr>
              <a:t>Services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US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US" sz="3200" dirty="0" smtClean="0">
                <a:latin typeface="Lucida Sans" pitchFamily="34" charset="0"/>
              </a:rPr>
              <a:t>Such </a:t>
            </a:r>
            <a:r>
              <a:rPr lang="en-US" sz="3200" dirty="0">
                <a:latin typeface="Lucida Sans" pitchFamily="34" charset="0"/>
              </a:rPr>
              <a:t>services allow people to create digital signatures, no matter where they are, </a:t>
            </a:r>
            <a:r>
              <a:rPr lang="en-US" sz="3200" dirty="0" smtClean="0">
                <a:latin typeface="Lucida Sans" pitchFamily="34" charset="0"/>
              </a:rPr>
              <a:t>what</a:t>
            </a:r>
            <a:endParaRPr lang="en-GB" altLang="de-DE" sz="3200" dirty="0">
              <a:latin typeface="Lucida Sans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0356484" y="875399"/>
            <a:ext cx="8845847" cy="1640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en-US" altLang="de-DE" sz="3200" dirty="0" smtClean="0">
                <a:latin typeface="Lucida Sans" pitchFamily="34" charset="0"/>
              </a:rPr>
              <a:t>signing service</a:t>
            </a:r>
            <a:r>
              <a:rPr lang="en-US" altLang="de-DE" sz="3200" dirty="0">
                <a:latin typeface="Lucida Sans" pitchFamily="34" charset="0"/>
              </a:rPr>
              <a:t>, and by cryptographically </a:t>
            </a:r>
            <a:r>
              <a:rPr lang="en-US" altLang="de-DE" sz="3200" dirty="0" smtClean="0">
                <a:latin typeface="Lucida Sans" pitchFamily="34" charset="0"/>
              </a:rPr>
              <a:t>linking the </a:t>
            </a:r>
            <a:r>
              <a:rPr lang="en-US" altLang="de-DE" sz="3200" dirty="0">
                <a:latin typeface="Lucida Sans" pitchFamily="34" charset="0"/>
              </a:rPr>
              <a:t>intent of the user to sign specific documents, the authentication for that intent, and the signature created by the signing service. </a:t>
            </a:r>
            <a:endParaRPr lang="en-US" altLang="de-DE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US" altLang="de-DE" sz="3200" dirty="0" smtClean="0">
                <a:latin typeface="Lucida Sans" pitchFamily="34" charset="0"/>
              </a:rPr>
              <a:t>In order to prototype our application without relying on external services, we set up our own infrastructure consisting of a PKI (with root and intermediate CA) and an identity provider. For this we used the open source components </a:t>
            </a:r>
            <a:r>
              <a:rPr lang="en-US" altLang="de-DE" sz="3200" dirty="0" err="1" smtClean="0">
                <a:latin typeface="Lucida Sans" pitchFamily="34" charset="0"/>
              </a:rPr>
              <a:t>cfssl</a:t>
            </a:r>
            <a:r>
              <a:rPr lang="en-US" altLang="de-DE" sz="3200" dirty="0" smtClean="0">
                <a:latin typeface="Lucida Sans" pitchFamily="34" charset="0"/>
              </a:rPr>
              <a:t> for the CA, and </a:t>
            </a:r>
            <a:r>
              <a:rPr lang="en-US" altLang="de-DE" sz="3200" dirty="0" err="1" smtClean="0">
                <a:latin typeface="Lucida Sans" pitchFamily="34" charset="0"/>
              </a:rPr>
              <a:t>keycloak</a:t>
            </a:r>
            <a:r>
              <a:rPr lang="en-US" altLang="de-DE" sz="3200" dirty="0" smtClean="0">
                <a:latin typeface="Lucida Sans" pitchFamily="34" charset="0"/>
              </a:rPr>
              <a:t> for the </a:t>
            </a:r>
            <a:r>
              <a:rPr lang="en-US" altLang="de-DE" sz="3200" dirty="0" err="1" smtClean="0">
                <a:latin typeface="Lucida Sans" pitchFamily="34" charset="0"/>
              </a:rPr>
              <a:t>IdP</a:t>
            </a:r>
            <a:r>
              <a:rPr lang="en-US" altLang="de-DE" sz="3200" dirty="0" smtClean="0">
                <a:latin typeface="Lucida Sans" pitchFamily="34" charset="0"/>
              </a:rPr>
              <a:t>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US" altLang="de-DE" sz="3200" dirty="0" smtClean="0">
                <a:latin typeface="Lucida Sans" pitchFamily="34" charset="0"/>
              </a:rPr>
              <a:t>The signing service is implemented in </a:t>
            </a:r>
            <a:r>
              <a:rPr lang="en-US" altLang="de-DE" sz="3200" dirty="0" err="1" smtClean="0">
                <a:latin typeface="Lucida Sans" pitchFamily="34" charset="0"/>
              </a:rPr>
              <a:t>Kotlin</a:t>
            </a:r>
            <a:r>
              <a:rPr lang="en-US" altLang="de-DE" sz="3200" dirty="0" smtClean="0">
                <a:latin typeface="Lucida Sans" pitchFamily="34" charset="0"/>
              </a:rPr>
              <a:t>, the verification service in Go and the frontend in </a:t>
            </a:r>
            <a:r>
              <a:rPr lang="en-US" altLang="de-DE" sz="3200" dirty="0" err="1" smtClean="0">
                <a:latin typeface="Lucida Sans" pitchFamily="34" charset="0"/>
              </a:rPr>
              <a:t>TypeScript</a:t>
            </a:r>
            <a:r>
              <a:rPr lang="en-US" altLang="de-DE" sz="3200" dirty="0" smtClean="0">
                <a:latin typeface="Lucida Sans" pitchFamily="34" charset="0"/>
              </a:rPr>
              <a:t> and Rust.</a:t>
            </a:r>
            <a:endParaRPr lang="en-US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4400" dirty="0" smtClean="0">
              <a:solidFill>
                <a:srgbClr val="697D91"/>
              </a:solidFill>
              <a:latin typeface="+mj-lt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4400" dirty="0" smtClean="0">
                <a:solidFill>
                  <a:srgbClr val="697D91"/>
                </a:solidFill>
                <a:latin typeface="+mj-lt"/>
              </a:rPr>
              <a:t>Standard </a:t>
            </a:r>
            <a:r>
              <a:rPr lang="en-GB" altLang="de-DE" sz="4400" dirty="0" smtClean="0">
                <a:solidFill>
                  <a:srgbClr val="697D91"/>
                </a:solidFill>
                <a:latin typeface="+mj-lt"/>
              </a:rPr>
              <a:t>Protocols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US" altLang="de-DE" sz="3200" dirty="0" smtClean="0">
                <a:latin typeface="Lucida Sans" pitchFamily="34" charset="0"/>
              </a:rPr>
              <a:t>We combine </a:t>
            </a:r>
            <a:r>
              <a:rPr lang="en-US" altLang="de-DE" sz="3200" dirty="0">
                <a:latin typeface="Lucida Sans" pitchFamily="34" charset="0"/>
              </a:rPr>
              <a:t>existing, widely-used, standard technologies such as </a:t>
            </a:r>
            <a:r>
              <a:rPr lang="en-US" altLang="de-DE" sz="3200" dirty="0" smtClean="0">
                <a:latin typeface="Lucida Sans" pitchFamily="34" charset="0"/>
              </a:rPr>
              <a:t>OIDC (</a:t>
            </a:r>
            <a:r>
              <a:rPr lang="en-US" altLang="de-DE" sz="3200" dirty="0" err="1" smtClean="0">
                <a:latin typeface="Lucida Sans" pitchFamily="34" charset="0"/>
              </a:rPr>
              <a:t>OpenID</a:t>
            </a:r>
            <a:r>
              <a:rPr lang="en-US" altLang="de-DE" sz="3200" dirty="0" smtClean="0">
                <a:latin typeface="Lucida Sans" pitchFamily="34" charset="0"/>
              </a:rPr>
              <a:t> Connect), CMS (Cryptographic Message </a:t>
            </a:r>
            <a:r>
              <a:rPr lang="en-US" altLang="de-DE" sz="3200" dirty="0" smtClean="0">
                <a:latin typeface="Lucida Sans" pitchFamily="34" charset="0"/>
              </a:rPr>
              <a:t>Syntax) and </a:t>
            </a:r>
            <a:r>
              <a:rPr lang="en-US" altLang="de-DE" sz="3200" dirty="0">
                <a:latin typeface="Lucida Sans" pitchFamily="34" charset="0"/>
              </a:rPr>
              <a:t>X.509</a:t>
            </a:r>
            <a:r>
              <a:rPr lang="en-US" altLang="de-DE" sz="3200" dirty="0" smtClean="0">
                <a:latin typeface="Lucida Sans" pitchFamily="34" charset="0"/>
              </a:rPr>
              <a:t>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US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4400" dirty="0" smtClean="0">
                <a:solidFill>
                  <a:srgbClr val="697D91"/>
                </a:solidFill>
                <a:latin typeface="+mj-lt"/>
              </a:rPr>
              <a:t>Platform </a:t>
            </a:r>
            <a:r>
              <a:rPr lang="en-GB" altLang="de-DE" sz="4400" dirty="0" smtClean="0">
                <a:solidFill>
                  <a:srgbClr val="697D91"/>
                </a:solidFill>
                <a:latin typeface="+mj-lt"/>
              </a:rPr>
              <a:t>Independence</a:t>
            </a:r>
            <a:endParaRPr lang="en-GB" altLang="de-DE" sz="4400" dirty="0">
              <a:solidFill>
                <a:srgbClr val="697D91"/>
              </a:solidFill>
              <a:latin typeface="+mj-lt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3200" dirty="0" smtClean="0">
                <a:latin typeface="Lucida Sans" pitchFamily="34" charset="0"/>
              </a:rPr>
              <a:t>Our Remote Signing Service can be used on any device with a web browser </a:t>
            </a:r>
            <a:r>
              <a:rPr lang="en-GB" altLang="de-DE" sz="3200" dirty="0" smtClean="0">
                <a:latin typeface="Lucida Sans" pitchFamily="34" charset="0"/>
              </a:rPr>
              <a:t>supporting </a:t>
            </a:r>
            <a:r>
              <a:rPr lang="en-US" altLang="de-DE" sz="3200" dirty="0" err="1">
                <a:latin typeface="Lucida Sans" pitchFamily="34" charset="0"/>
              </a:rPr>
              <a:t>WebAssembly</a:t>
            </a:r>
            <a:r>
              <a:rPr lang="en-US" altLang="de-DE" sz="3200" dirty="0">
                <a:latin typeface="Lucida Sans" pitchFamily="34" charset="0"/>
              </a:rPr>
              <a:t> and a working internet connection.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US" altLang="de-DE" sz="3200" dirty="0">
                <a:latin typeface="Lucida Sans" pitchFamily="34" charset="0"/>
              </a:rPr>
              <a:t>The generated signature can be verified either </a:t>
            </a:r>
            <a:r>
              <a:rPr lang="en-US" altLang="de-DE" sz="3200" dirty="0" smtClean="0">
                <a:latin typeface="Lucida Sans" pitchFamily="34" charset="0"/>
              </a:rPr>
              <a:t>online </a:t>
            </a:r>
            <a:r>
              <a:rPr lang="en-US" altLang="de-DE" sz="3200" dirty="0">
                <a:latin typeface="Lucida Sans" pitchFamily="34" charset="0"/>
              </a:rPr>
              <a:t>or offline with our </a:t>
            </a:r>
            <a:r>
              <a:rPr lang="en-US" altLang="de-DE" sz="3200" dirty="0" smtClean="0">
                <a:latin typeface="Lucida Sans" pitchFamily="34" charset="0"/>
              </a:rPr>
              <a:t>verification </a:t>
            </a:r>
            <a:r>
              <a:rPr lang="en-US" altLang="de-DE" sz="3200" dirty="0">
                <a:latin typeface="Lucida Sans" pitchFamily="34" charset="0"/>
              </a:rPr>
              <a:t>tool on </a:t>
            </a:r>
            <a:r>
              <a:rPr lang="en-US" altLang="de-DE" sz="3200" dirty="0" smtClean="0">
                <a:latin typeface="Lucida Sans" pitchFamily="34" charset="0"/>
              </a:rPr>
              <a:t>Linux, Mac </a:t>
            </a:r>
            <a:r>
              <a:rPr lang="en-US" altLang="de-DE" sz="3200" dirty="0">
                <a:latin typeface="Lucida Sans" pitchFamily="34" charset="0"/>
              </a:rPr>
              <a:t>OS </a:t>
            </a:r>
            <a:r>
              <a:rPr lang="en-US" altLang="de-DE" sz="3200" dirty="0" smtClean="0">
                <a:latin typeface="Lucida Sans" pitchFamily="34" charset="0"/>
              </a:rPr>
              <a:t>X and Windows.</a:t>
            </a:r>
            <a:endParaRPr lang="en-US" altLang="de-DE" sz="3200" dirty="0">
              <a:latin typeface="Lucida Sans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898775" y="17193315"/>
            <a:ext cx="8845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de-CH" sz="2800" i="1" dirty="0" err="1" smtClean="0"/>
              <a:t>Signing</a:t>
            </a:r>
            <a:r>
              <a:rPr lang="de-CH" sz="2800" i="1" dirty="0" smtClean="0"/>
              <a:t> Workflow </a:t>
            </a:r>
            <a:r>
              <a:rPr lang="de-CH" sz="2800" i="1" dirty="0" err="1" smtClean="0"/>
              <a:t>Overview</a:t>
            </a:r>
            <a:endParaRPr lang="de-CH" sz="2800" i="1" dirty="0"/>
          </a:p>
        </p:txBody>
      </p:sp>
      <p:sp>
        <p:nvSpPr>
          <p:cNvPr id="13" name="Textfeld 12"/>
          <p:cNvSpPr txBox="1"/>
          <p:nvPr/>
        </p:nvSpPr>
        <p:spPr>
          <a:xfrm>
            <a:off x="10667051" y="13200024"/>
            <a:ext cx="8845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2813">
              <a:spcBef>
                <a:spcPct val="50000"/>
              </a:spcBef>
            </a:pPr>
            <a:r>
              <a:rPr lang="de-CH" sz="2800" i="1" dirty="0" err="1" smtClean="0"/>
              <a:t>Auxiliary</a:t>
            </a:r>
            <a:r>
              <a:rPr lang="de-CH" sz="2800" i="1" dirty="0" smtClean="0"/>
              <a:t> Infrastructure </a:t>
            </a:r>
            <a:r>
              <a:rPr lang="de-CH" sz="2800" i="1" dirty="0" err="1" smtClean="0"/>
              <a:t>Overview</a:t>
            </a:r>
            <a:endParaRPr lang="de-CH" sz="2800" i="1" dirty="0"/>
          </a:p>
        </p:txBody>
      </p:sp>
    </p:spTree>
    <p:extLst>
      <p:ext uri="{BB962C8B-B14F-4D97-AF65-F5344CB8AC3E}">
        <p14:creationId xmlns:p14="http://schemas.microsoft.com/office/powerpoint/2010/main" val="19265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osterpräsentation_A1_Vorlage_quer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TaxCatchAll xmlns="2551ef7e-3b29-44d1-a8ad-ef34c26bfc60">
      <Value>241</Value>
    </TaxCatchAll>
  </documentManagement>
</p:properti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9c45b5bf27c78835ceac1d8ed0ad849b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77ddedd9f4909d73cfb737d3d691d0f9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310AE4-98C2-4A3E-BE75-5A8AB8823A32}">
  <ds:schemaRefs>
    <ds:schemaRef ds:uri="63c724b1-652e-424f-8d99-4ee509067280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2551ef7e-3b29-44d1-a8ad-ef34c26bfc60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4ACECAE-8DDC-4218-ADDE-80828E100BF5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064F56C1-3E03-4158-81FF-45AFD11405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47870AFC-B140-4E73-B0E2-054A74E7EB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407</Words>
  <Application>Microsoft Office PowerPoint</Application>
  <PresentationFormat>Benutzerdefiniert</PresentationFormat>
  <Paragraphs>46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BFH_Posterpräsentation_A1_Vorlage_quer</vt:lpstr>
      <vt:lpstr>PowerPoint-Präsentation</vt:lpstr>
    </vt:vector>
  </TitlesOfParts>
  <Manager>kfh1</Manager>
  <Company>Bern University of Applied Sciences - Engineering and computer science</Company>
  <LinksUpToDate>false</LinksUpToDate>
  <SharedDoc>false</SharedDoc>
  <HyperlinkBase>http://www.ti.bfh.ch/en.html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BSc exhibition</dc:title>
  <dc:subject>Thesis at a glance</dc:subject>
  <dc:creator>staff BFH-TI</dc:creator>
  <cp:lastModifiedBy>Tanz Gabor, I253</cp:lastModifiedBy>
  <cp:revision>30</cp:revision>
  <cp:lastPrinted>2014-04-10T14:38:53Z</cp:lastPrinted>
  <dcterms:created xsi:type="dcterms:W3CDTF">2014-04-01T09:39:32Z</dcterms:created>
  <dcterms:modified xsi:type="dcterms:W3CDTF">2020-01-03T09:21:05Z</dcterms:modified>
  <dc:language>d | f | 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BfhIntranetDocumentTypeText">
    <vt:lpwstr>Vorlage|de1a6d3c-ac6a-4b34-8edd-308eb81066db</vt:lpwstr>
  </property>
  <property fmtid="{D5CDD505-2E9C-101B-9397-08002B2CF9AE}" pid="4" name="TaxCatchAll">
    <vt:lpwstr>241;#Vorlage|de1a6d3c-ac6a-4b34-8edd-308eb81066db</vt:lpwstr>
  </property>
</Properties>
</file>