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90" r:id="rId21"/>
    <p:sldId id="288" r:id="rId22"/>
    <p:sldId id="289" r:id="rId23"/>
    <p:sldId id="292" r:id="rId24"/>
    <p:sldId id="291" r:id="rId25"/>
    <p:sldId id="274" r:id="rId26"/>
    <p:sldId id="275" r:id="rId27"/>
    <p:sldId id="269" r:id="rId28"/>
    <p:sldId id="270" r:id="rId29"/>
    <p:sldId id="271" r:id="rId30"/>
    <p:sldId id="272" r:id="rId31"/>
    <p:sldId id="273" r:id="rId32"/>
    <p:sldId id="264"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5490" initials="E" lastIdx="24" clrIdx="0">
    <p:extLst>
      <p:ext uri="{19B8F6BF-5375-455C-9EA6-DF929625EA0E}">
        <p15:presenceInfo xmlns:p15="http://schemas.microsoft.com/office/powerpoint/2012/main" userId="582cd55548676f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4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5T02:07:30.327" idx="21">
    <p:pos x="10" y="10"/>
    <p:text>Check danh sách OpenStack services:
openstack service list</p:text>
    <p:extLst>
      <p:ext uri="{C676402C-5697-4E1C-873F-D02D1690AC5C}">
        <p15:threadingInfo xmlns:p15="http://schemas.microsoft.com/office/powerpoint/2012/main" timeZoneBias="-420"/>
      </p:ext>
    </p:extLst>
  </p:cm>
  <p:cm authorId="1" dt="2021-03-05T02:07:53.034" idx="22">
    <p:pos x="106" y="106"/>
    <p:text>Check trạng thái các network agent:
openstack network agent list</p:text>
    <p:extLst>
      <p:ext uri="{C676402C-5697-4E1C-873F-D02D1690AC5C}">
        <p15:threadingInfo xmlns:p15="http://schemas.microsoft.com/office/powerpoint/2012/main" timeZoneBias="-420"/>
      </p:ext>
    </p:extLst>
  </p:cm>
  <p:cm authorId="1" dt="2021-03-05T02:08:37.588" idx="23">
    <p:pos x="202" y="202"/>
    <p:text>Check trạng thái các compute agent:
openstack compute service list
openstack hypervisor list</p:text>
    <p:extLst>
      <p:ext uri="{C676402C-5697-4E1C-873F-D02D1690AC5C}">
        <p15:threadingInfo xmlns:p15="http://schemas.microsoft.com/office/powerpoint/2012/main" timeZoneBias="-420"/>
      </p:ext>
    </p:extLst>
  </p:cm>
  <p:cm authorId="1" dt="2021-03-05T02:09:10.920" idx="24">
    <p:pos x="298" y="298"/>
    <p:text>Check trạng thái mysql, rabbitmq, etcd -&gt; buổi số 3</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3-05T02:06:54.181" idx="20">
    <p:pos x="10" y="10"/>
    <p:text>Check trạng thái cluster:
docker exec -ti ceph-mon ceph -s</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3-05T01:30:03.440" idx="2">
    <p:pos x="10" y="10"/>
    <p:text>Check list VM: 
virsh list --all</p:text>
    <p:extLst>
      <p:ext uri="{C676402C-5697-4E1C-873F-D02D1690AC5C}">
        <p15:threadingInfo xmlns:p15="http://schemas.microsoft.com/office/powerpoint/2012/main" timeZoneBias="-420"/>
      </p:ext>
    </p:extLst>
  </p:cm>
  <p:cm authorId="1" dt="2021-03-05T01:32:01.190" idx="4">
    <p:pos x="106" y="106"/>
    <p:text>Liệt kê danh sách các linux network namespaces (router và dhcp server):
ip netns</p:text>
    <p:extLst>
      <p:ext uri="{C676402C-5697-4E1C-873F-D02D1690AC5C}">
        <p15:threadingInfo xmlns:p15="http://schemas.microsoft.com/office/powerpoint/2012/main" timeZoneBias="-420"/>
      </p:ext>
    </p:extLst>
  </p:cm>
  <p:cm authorId="1" dt="2021-03-05T01:32:26.263" idx="5">
    <p:pos x="106" y="202"/>
    <p:text>Kết quả check trên node tsd-node-1:
qdhcp-xxxx
qrouter-xxxx
Trong đó:
- Với qdhcp-xxxx thì xxxx là ID của network (chú ý là ID của network). Có thể tra cứu ID của network này trên portal
- Với qrouter-xxxx thì xxxx là ID của router</p:text>
    <p:extLst>
      <p:ext uri="{C676402C-5697-4E1C-873F-D02D1690AC5C}">
        <p15:threadingInfo xmlns:p15="http://schemas.microsoft.com/office/powerpoint/2012/main" timeZoneBias="-420">
          <p15:parentCm authorId="1" idx="4"/>
        </p15:threadingInfo>
      </p:ext>
    </p:extLst>
  </p:cm>
  <p:cm authorId="1" dt="2021-03-05T01:33:58.271" idx="6">
    <p:pos x="106" y="298"/>
    <p:text>Để truy cập vào router hoặc dhcp namespace:
ip netns exec qdhcp-xxxx bash
Sau đó thao tác một số lệnh check network, routing như sau:
ip a
route -n</p:text>
    <p:extLst>
      <p:ext uri="{C676402C-5697-4E1C-873F-D02D1690AC5C}">
        <p15:threadingInfo xmlns:p15="http://schemas.microsoft.com/office/powerpoint/2012/main" timeZoneBias="-420">
          <p15:parentCm authorId="1" idx="4"/>
        </p15:threadingInfo>
      </p:ext>
    </p:extLst>
  </p:cm>
  <p:cm authorId="1" dt="2021-03-05T02:04:00.604" idx="17">
    <p:pos x="106" y="394"/>
    <p:text>Để thoát khỏi router hoặc dhcp namespace, chỉ cần gõ: exit</p:text>
    <p:extLst>
      <p:ext uri="{C676402C-5697-4E1C-873F-D02D1690AC5C}">
        <p15:threadingInfo xmlns:p15="http://schemas.microsoft.com/office/powerpoint/2012/main" timeZoneBias="-420">
          <p15:parentCm authorId="1" idx="4"/>
        </p15:threadingInfo>
      </p:ext>
    </p:extLst>
  </p:cm>
  <p:cm authorId="1" dt="2021-03-05T01:36:09.139" idx="7">
    <p:pos x="202" y="202"/>
    <p:text>Liệt kê danh sách các qbr (bridge dùng để siết iptables cho VM):
brctl show</p:text>
    <p:extLst>
      <p:ext uri="{C676402C-5697-4E1C-873F-D02D1690AC5C}">
        <p15:threadingInfo xmlns:p15="http://schemas.microsoft.com/office/powerpoint/2012/main" timeZoneBias="-420"/>
      </p:ext>
    </p:extLst>
  </p:cm>
  <p:cm authorId="1" dt="2021-03-05T01:37:51.008" idx="8">
    <p:pos x="202" y="298"/>
    <p:text>Kết quả sẽ list ra một loạt các qbr, mỗi qbr đóng vai trò dùng làm trung gian kết nối giữa br-int và VM.</p:text>
    <p:extLst>
      <p:ext uri="{C676402C-5697-4E1C-873F-D02D1690AC5C}">
        <p15:threadingInfo xmlns:p15="http://schemas.microsoft.com/office/powerpoint/2012/main" timeZoneBias="-420">
          <p15:parentCm authorId="1" idx="7"/>
        </p15:threadingInfo>
      </p:ext>
    </p:extLst>
  </p:cm>
  <p:cm authorId="1" dt="2021-03-05T01:38:48.268" idx="9">
    <p:pos x="202" y="394"/>
    <p:text>Mỗi qbr sẽ có 2 cổng:
1. qvb: là cổng nối với bridge trung tâm là br-int
2. tap: là interface nối với VM
Ví dụ:
brctl show qbre280c464-3d
...
qvbe280c464-3d                                                      tape280c464-3d
3. Do đó trong trường hợp muốn dump gói tin của VM từ host vật lý (giả sử VM là windows) thì có thể tìm card mạng của VM, sau đó lấy ID của card mạng này (lấy tới chữ cái thứ hai sau dấu - trong ID). Ví dụ: e280c464-3dfsfdff-xxxx
thì chỉ cần dump interface là tape280c464-3d trên host vật lý chứa VM là được</p:text>
    <p:extLst>
      <p:ext uri="{C676402C-5697-4E1C-873F-D02D1690AC5C}">
        <p15:threadingInfo xmlns:p15="http://schemas.microsoft.com/office/powerpoint/2012/main" timeZoneBias="-420">
          <p15:parentCm authorId="1" idx="7"/>
        </p15:threadingInfo>
      </p:ext>
    </p:extLst>
  </p:cm>
  <p:cm authorId="1" dt="2021-03-05T01:54:27.057" idx="10">
    <p:pos x="298" y="298"/>
    <p:text>Để lấy danh sách bridge br-int và provider bridge, chạy lệnh sau:
ovs-vsctl show
Bản thân các bridge này là đối tượng quản lý của phần mêm OpenvSwitch</p:text>
    <p:extLst>
      <p:ext uri="{C676402C-5697-4E1C-873F-D02D1690AC5C}">
        <p15:threadingInfo xmlns:p15="http://schemas.microsoft.com/office/powerpoint/2012/main" timeZoneBias="-420"/>
      </p:ext>
    </p:extLst>
  </p:cm>
  <p:cm authorId="1" dt="2021-03-05T01:56:24.137" idx="11">
    <p:pos x="298" y="394"/>
    <p:text>Để show list port của một OpenvSwitch bridge (OVS bridge):
ovs-ofctl show br-int
ovs-ofctl show br-provider-1g</p:text>
    <p:extLst>
      <p:ext uri="{C676402C-5697-4E1C-873F-D02D1690AC5C}">
        <p15:threadingInfo xmlns:p15="http://schemas.microsoft.com/office/powerpoint/2012/main" timeZoneBias="-420">
          <p15:parentCm authorId="1" idx="10"/>
        </p15:threadingInfo>
      </p:ext>
    </p:extLst>
  </p:cm>
  <p:cm authorId="1" dt="2021-03-05T01:57:25.801" idx="12">
    <p:pos x="298" y="490"/>
    <p:text>Từ list port của 2 bridge, chủ động tìm kiếm 2 port trên 2 bridge br-int và br-provider-1g đóng vai trò là hai đầu của "dây nối" giữa hai bridge</p:text>
    <p:extLst>
      <p:ext uri="{C676402C-5697-4E1C-873F-D02D1690AC5C}">
        <p15:threadingInfo xmlns:p15="http://schemas.microsoft.com/office/powerpoint/2012/main" timeZoneBias="-420">
          <p15:parentCm authorId="1" idx="10"/>
        </p15:threadingInfo>
      </p:ext>
    </p:extLst>
  </p:cm>
  <p:cm authorId="1" dt="2021-03-05T01:58:26.619" idx="13">
    <p:pos x="298" y="586"/>
    <p:text>Trong list port của provider bridge là br-provider-1g có 1 port là bond2, bản chất là đầu mối để giao tiếp với card mạng bond2 trên máy vật lý</p:text>
    <p:extLst>
      <p:ext uri="{C676402C-5697-4E1C-873F-D02D1690AC5C}">
        <p15:threadingInfo xmlns:p15="http://schemas.microsoft.com/office/powerpoint/2012/main" timeZoneBias="-420">
          <p15:parentCm authorId="1" idx="10"/>
        </p15:threadingInfo>
      </p:ext>
    </p:extLst>
  </p:cm>
  <p:cm authorId="1" dt="2021-03-05T01:58:37.494" idx="14">
    <p:pos x="394" y="394"/>
    <p:text>DHCP server của một mạng về bản chất sẽ có một chân nằm trên bridge trung tâm br-int, đóng vai trò là cầu nối để thực hiện gửi yêu cầu và nhận response cho các bản tin dhcp</p:text>
    <p:extLst>
      <p:ext uri="{C676402C-5697-4E1C-873F-D02D1690AC5C}">
        <p15:threadingInfo xmlns:p15="http://schemas.microsoft.com/office/powerpoint/2012/main" timeZoneBias="-420"/>
      </p:ext>
    </p:extLst>
  </p:cm>
  <p:cm authorId="1" dt="2021-03-05T02:01:42.747" idx="15">
    <p:pos x="394" y="490"/>
    <p:text>Cách truy vấn như sau:
ip netns exec qdhcp-xxxx bash
ip a</p:text>
    <p:extLst>
      <p:ext uri="{C676402C-5697-4E1C-873F-D02D1690AC5C}">
        <p15:threadingInfo xmlns:p15="http://schemas.microsoft.com/office/powerpoint/2012/main" timeZoneBias="-420">
          <p15:parentCm authorId="1" idx="14"/>
        </p15:threadingInfo>
      </p:ext>
    </p:extLst>
  </p:cm>
  <p:cm authorId="1" dt="2021-03-05T02:02:37.087" idx="16">
    <p:pos x="394" y="586"/>
    <p:text>Sau khi chạy lệnh ip a sẽ thấy có một tap interface, giả sử là:
tap349ac68d-ec</p:text>
    <p:extLst>
      <p:ext uri="{C676402C-5697-4E1C-873F-D02D1690AC5C}">
        <p15:threadingInfo xmlns:p15="http://schemas.microsoft.com/office/powerpoint/2012/main" timeZoneBias="-420">
          <p15:parentCm authorId="1" idx="14"/>
        </p15:threadingInfo>
      </p:ext>
    </p:extLst>
  </p:cm>
  <p:cm authorId="1" dt="2021-03-05T02:04:25.637" idx="18">
    <p:pos x="394" y="682"/>
    <p:text>Check port này trên br-int như sau:
ovs-ofctl show br-int | grep tap349ac68d-ec</p:text>
    <p:extLst>
      <p:ext uri="{C676402C-5697-4E1C-873F-D02D1690AC5C}">
        <p15:threadingInfo xmlns:p15="http://schemas.microsoft.com/office/powerpoint/2012/main" timeZoneBias="-420">
          <p15:parentCm authorId="1" idx="14"/>
        </p15:threadingInfo>
      </p:ext>
    </p:extLst>
  </p:cm>
  <p:cm authorId="1" dt="2021-03-05T02:05:12.634" idx="19">
    <p:pos x="394" y="778"/>
    <p:text>Kết quả lệnh check sẽ ra ID của port kèm thông tin trên br-int như sau:
 209(tap349ac68d-ec): addr:fa:16:3e:05:e3:3b</p:text>
    <p:extLst>
      <p:ext uri="{C676402C-5697-4E1C-873F-D02D1690AC5C}">
        <p15:threadingInfo xmlns:p15="http://schemas.microsoft.com/office/powerpoint/2012/main" timeZoneBias="-420">
          <p15:parentCm authorId="1" idx="14"/>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3/5/2021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3/5/2021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comments" Target="../comments/comment1.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comments" Target="../comments/commen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comments" Target="../comments/comment3.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openstack.cloudrity.sit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hyperlink" Target="https://www.linuxtechi.com/step-by-step-instance-creation-flow-in-openstack/"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panose="020B0604020202020204" pitchFamily="34" charset="0"/>
                <a:cs typeface="Arial" panose="020B0604020202020204" pitchFamily="34" charset="0"/>
              </a:rPr>
              <a:t>BUỔI 1 – </a:t>
            </a:r>
            <a:r>
              <a:rPr lang="en-US" b="1" dirty="0" err="1" smtClean="0">
                <a:latin typeface="Arial" panose="020B0604020202020204" pitchFamily="34" charset="0"/>
                <a:cs typeface="Arial" panose="020B0604020202020204" pitchFamily="34" charset="0"/>
              </a:rPr>
              <a:t>giới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thiệu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openstack</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và</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mô</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khai</a:t>
            </a:r>
            <a:r>
              <a:rPr lang="en-US" b="1" dirty="0" smtClean="0">
                <a:latin typeface="Arial" panose="020B0604020202020204" pitchFamily="34" charset="0"/>
                <a:cs typeface="Arial" panose="020B0604020202020204" pitchFamily="34" charset="0"/>
              </a:rPr>
              <a:t> PRIVATE CLOUD</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6534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581192" y="1860884"/>
            <a:ext cx="11029615" cy="3997915"/>
          </a:xfrm>
        </p:spPr>
        <p:txBody>
          <a:bodyPr/>
          <a:lstStyle/>
          <a:p>
            <a:pPr marL="0" lvl="0" indent="0">
              <a:buNone/>
            </a:pPr>
            <a:r>
              <a:rPr lang="en-US" b="1" dirty="0">
                <a:latin typeface="Arial" panose="020B0604020202020204" pitchFamily="34" charset="0"/>
                <a:cs typeface="Arial" panose="020B0604020202020204" pitchFamily="34" charset="0"/>
              </a:rPr>
              <a:t>3</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Xác</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yêu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cầu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về</a:t>
            </a:r>
            <a:r>
              <a:rPr lang="en-US" b="1" dirty="0">
                <a:latin typeface="Arial" panose="020B0604020202020204" pitchFamily="34" charset="0"/>
                <a:cs typeface="Arial" panose="020B0604020202020204" pitchFamily="34" charset="0"/>
              </a:rPr>
              <a:t> network, storage, compute</a:t>
            </a:r>
          </a:p>
          <a:p>
            <a:pPr lvl="0"/>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networking: </a:t>
            </a:r>
            <a:r>
              <a:rPr lang="en-US" dirty="0" err="1">
                <a:latin typeface="Arial" panose="020B0604020202020204" pitchFamily="34" charset="0"/>
                <a:cs typeface="Arial" panose="020B0604020202020204" pitchFamily="34" charset="0"/>
              </a:rPr>
              <a:t>Mỗi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loại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VLAN </a:t>
            </a:r>
            <a:r>
              <a:rPr lang="en-US" dirty="0" err="1" smtClean="0">
                <a:latin typeface="Arial" panose="020B0604020202020204" pitchFamily="34" charset="0"/>
                <a:cs typeface="Arial" panose="020B0604020202020204" pitchFamily="34" charset="0"/>
              </a:rPr>
              <a:t>riêng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a:t>
            </a:r>
            <a:r>
              <a:rPr lang="en-US" dirty="0" smtClean="0">
                <a:latin typeface="Arial" panose="020B0604020202020204" pitchFamily="34" charset="0"/>
                <a:cs typeface="Arial" panose="020B0604020202020204" pitchFamily="34" charset="0"/>
              </a:rPr>
              <a:t>:</a:t>
            </a:r>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9" name="Table 8"/>
          <p:cNvGraphicFramePr>
            <a:graphicFrameLocks noGrp="1"/>
          </p:cNvGraphicFramePr>
          <p:nvPr>
            <p:extLst/>
          </p:nvPr>
        </p:nvGraphicFramePr>
        <p:xfrm>
          <a:off x="1042539" y="3041142"/>
          <a:ext cx="8320916" cy="2637280"/>
        </p:xfrm>
        <a:graphic>
          <a:graphicData uri="http://schemas.openxmlformats.org/drawingml/2006/table">
            <a:tbl>
              <a:tblPr firstRow="1" firstCol="1" bandRow="1">
                <a:tableStyleId>{5C22544A-7EE6-4342-B048-85BDC9FD1C3A}</a:tableStyleId>
              </a:tblPr>
              <a:tblGrid>
                <a:gridCol w="4160458"/>
                <a:gridCol w="4160458"/>
              </a:tblGrid>
              <a:tr h="527456">
                <a:tc>
                  <a:txBody>
                    <a:bodyPr/>
                    <a:lstStyle/>
                    <a:p>
                      <a:pPr marL="0" marR="0">
                        <a:lnSpc>
                          <a:spcPct val="107000"/>
                        </a:lnSpc>
                        <a:spcBef>
                          <a:spcPts val="0"/>
                        </a:spcBef>
                        <a:spcAft>
                          <a:spcPts val="0"/>
                        </a:spcAft>
                      </a:pPr>
                      <a:r>
                        <a:rPr lang="en-US" sz="1800">
                          <a:effectLst/>
                          <a:latin typeface="Arial" panose="020B0604020202020204" pitchFamily="34" charset="0"/>
                          <a:cs typeface="Arial" panose="020B0604020202020204" pitchFamily="34" charset="0"/>
                        </a:rPr>
                        <a:t>HAproxy</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3</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527456">
                <a:tc>
                  <a:txBody>
                    <a:bodyPr/>
                    <a:lstStyle/>
                    <a:p>
                      <a:pPr marL="0" marR="0">
                        <a:lnSpc>
                          <a:spcPct val="107000"/>
                        </a:lnSpc>
                        <a:spcBef>
                          <a:spcPts val="0"/>
                        </a:spcBef>
                        <a:spcAft>
                          <a:spcPts val="0"/>
                        </a:spcAft>
                      </a:pPr>
                      <a:r>
                        <a:rPr lang="en-US" sz="1800">
                          <a:effectLst/>
                          <a:latin typeface="Arial" panose="020B0604020202020204" pitchFamily="34" charset="0"/>
                          <a:cs typeface="Arial" panose="020B0604020202020204" pitchFamily="34" charset="0"/>
                        </a:rPr>
                        <a:t>Webservers</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4</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527456">
                <a:tc>
                  <a:txBody>
                    <a:bodyPr/>
                    <a:lstStyle/>
                    <a:p>
                      <a:pPr marL="0" marR="0">
                        <a:lnSpc>
                          <a:spcPct val="107000"/>
                        </a:lnSpc>
                        <a:spcBef>
                          <a:spcPts val="0"/>
                        </a:spcBef>
                        <a:spcAft>
                          <a:spcPts val="0"/>
                        </a:spcAft>
                      </a:pPr>
                      <a:r>
                        <a:rPr lang="en-US" sz="1800">
                          <a:effectLst/>
                          <a:latin typeface="Arial" panose="020B0604020202020204" pitchFamily="34" charset="0"/>
                          <a:cs typeface="Arial" panose="020B0604020202020204" pitchFamily="34" charset="0"/>
                        </a:rPr>
                        <a:t>Databases</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5</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527456">
                <a:tc>
                  <a:txBody>
                    <a:bodyPr/>
                    <a:lstStyle/>
                    <a:p>
                      <a:pPr marL="0" marR="0">
                        <a:lnSpc>
                          <a:spcPct val="107000"/>
                        </a:lnSpc>
                        <a:spcBef>
                          <a:spcPts val="0"/>
                        </a:spcBef>
                        <a:spcAft>
                          <a:spcPts val="0"/>
                        </a:spcAft>
                      </a:pPr>
                      <a:r>
                        <a:rPr lang="en-US" sz="1800">
                          <a:effectLst/>
                          <a:latin typeface="Arial" panose="020B0604020202020204" pitchFamily="34" charset="0"/>
                          <a:cs typeface="Arial" panose="020B0604020202020204" pitchFamily="34" charset="0"/>
                        </a:rPr>
                        <a:t>Active Directory</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800">
                          <a:effectLst/>
                          <a:latin typeface="Arial" panose="020B0604020202020204" pitchFamily="34" charset="0"/>
                          <a:cs typeface="Arial" panose="020B0604020202020204" pitchFamily="34" charset="0"/>
                        </a:rPr>
                        <a:t>6</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r h="527456">
                <a:tc>
                  <a:txBody>
                    <a:bodyPr/>
                    <a:lstStyle/>
                    <a:p>
                      <a:pPr marL="0" marR="0">
                        <a:lnSpc>
                          <a:spcPct val="107000"/>
                        </a:lnSpc>
                        <a:spcBef>
                          <a:spcPts val="0"/>
                        </a:spcBef>
                        <a:spcAft>
                          <a:spcPts val="0"/>
                        </a:spcAft>
                      </a:pPr>
                      <a:r>
                        <a:rPr lang="en-US" sz="1800">
                          <a:effectLst/>
                          <a:latin typeface="Arial" panose="020B0604020202020204" pitchFamily="34" charset="0"/>
                          <a:cs typeface="Arial" panose="020B0604020202020204" pitchFamily="34" charset="0"/>
                        </a:rPr>
                        <a:t>Backup servers</a:t>
                      </a:r>
                      <a:endParaRPr lang="en-US"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800"/>
                        </a:spcAft>
                      </a:pPr>
                      <a:r>
                        <a:rPr lang="en-US" sz="1800" dirty="0">
                          <a:effectLst/>
                          <a:latin typeface="Arial" panose="020B0604020202020204" pitchFamily="34" charset="0"/>
                          <a:cs typeface="Arial" panose="020B0604020202020204" pitchFamily="34" charset="0"/>
                        </a:rPr>
                        <a:t>7</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4202257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76387"/>
            <a:ext cx="3469599" cy="3678303"/>
          </a:xfrm>
        </p:spPr>
        <p:txBody>
          <a:bodyPr/>
          <a:lstStyle/>
          <a:p>
            <a:pPr marL="0" indent="0">
              <a:buNone/>
            </a:pPr>
            <a:r>
              <a:rPr lang="en-US" b="1" dirty="0" smtClean="0">
                <a:latin typeface="Arial" panose="020B0604020202020204" pitchFamily="34" charset="0"/>
                <a:cs typeface="Arial" panose="020B0604020202020204" pitchFamily="34" charset="0"/>
              </a:rPr>
              <a:t>4. </a:t>
            </a:r>
            <a:r>
              <a:rPr lang="en-US" b="1" dirty="0" err="1" smtClean="0">
                <a:latin typeface="Arial" panose="020B0604020202020204" pitchFamily="34" charset="0"/>
                <a:cs typeface="Arial" panose="020B0604020202020204" pitchFamily="34" charset="0"/>
              </a:rPr>
              <a:t>Quy</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hoach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lớp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quản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lý</a:t>
            </a: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4526280" y="21804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242159235"/>
              </p:ext>
            </p:extLst>
          </p:nvPr>
        </p:nvGraphicFramePr>
        <p:xfrm>
          <a:off x="4526280" y="1844731"/>
          <a:ext cx="6537526" cy="5013269"/>
        </p:xfrm>
        <a:graphic>
          <a:graphicData uri="http://schemas.openxmlformats.org/presentationml/2006/ole">
            <mc:AlternateContent xmlns:mc="http://schemas.openxmlformats.org/markup-compatibility/2006">
              <mc:Choice xmlns:v="urn:schemas-microsoft-com:vml" Requires="v">
                <p:oleObj spid="_x0000_s13380" name="Visio" r:id="rId3" imgW="9588673" imgH="7359466" progId="Visio.Drawing.15">
                  <p:embed/>
                </p:oleObj>
              </mc:Choice>
              <mc:Fallback>
                <p:oleObj name="Visio" r:id="rId3" imgW="9588673" imgH="7359466"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6280" y="1844731"/>
                        <a:ext cx="6537526" cy="5013269"/>
                      </a:xfrm>
                      <a:prstGeom prst="rect">
                        <a:avLst/>
                      </a:prstGeom>
                      <a:noFill/>
                    </p:spPr>
                  </p:pic>
                </p:oleObj>
              </mc:Fallback>
            </mc:AlternateContent>
          </a:graphicData>
        </a:graphic>
      </p:graphicFrame>
    </p:spTree>
    <p:extLst>
      <p:ext uri="{BB962C8B-B14F-4D97-AF65-F5344CB8AC3E}">
        <p14:creationId xmlns:p14="http://schemas.microsoft.com/office/powerpoint/2010/main" val="49735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94503"/>
            <a:ext cx="4169917" cy="3678303"/>
          </a:xfrm>
        </p:spPr>
        <p:txBody>
          <a:bodyPr>
            <a:normAutofit/>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Physical Networking – Firewall/Router </a:t>
            </a:r>
          </a:p>
          <a:p>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4224527" y="1847087"/>
            <a:ext cx="18946286" cy="47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solidFill>
                <a:prstClr val="black"/>
              </a:solidFill>
            </a:endParaRPr>
          </a:p>
        </p:txBody>
      </p:sp>
      <p:pic>
        <p:nvPicPr>
          <p:cNvPr id="7" name="Picture 6"/>
          <p:cNvPicPr>
            <a:picLocks noChangeAspect="1"/>
          </p:cNvPicPr>
          <p:nvPr/>
        </p:nvPicPr>
        <p:blipFill>
          <a:blip r:embed="rId2"/>
          <a:stretch>
            <a:fillRect/>
          </a:stretch>
        </p:blipFill>
        <p:spPr>
          <a:xfrm>
            <a:off x="5318037" y="1894503"/>
            <a:ext cx="5645337" cy="4893921"/>
          </a:xfrm>
          <a:prstGeom prst="rect">
            <a:avLst/>
          </a:prstGeom>
        </p:spPr>
      </p:pic>
    </p:spTree>
    <p:extLst>
      <p:ext uri="{BB962C8B-B14F-4D97-AF65-F5344CB8AC3E}">
        <p14:creationId xmlns:p14="http://schemas.microsoft.com/office/powerpoint/2010/main" val="1206878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28800"/>
            <a:ext cx="11029615" cy="4029999"/>
          </a:xfrm>
        </p:spPr>
        <p:txBody>
          <a:bodyPr>
            <a:normAutofit/>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Physical Networking – </a:t>
            </a: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switch L3</a:t>
            </a:r>
          </a:p>
          <a:p>
            <a:endParaRPr lang="en-US" dirty="0"/>
          </a:p>
          <a:p>
            <a:endParaRPr lang="en-US" dirty="0" smtClean="0"/>
          </a:p>
          <a:p>
            <a:endParaRPr lang="en-US" dirty="0"/>
          </a:p>
          <a:p>
            <a:endParaRPr lang="en-US" dirty="0" smtClean="0"/>
          </a:p>
          <a:p>
            <a:endParaRPr lang="en-US" dirty="0"/>
          </a:p>
          <a:p>
            <a:endParaRPr lang="en-US" dirty="0"/>
          </a:p>
          <a:p>
            <a:endParaRPr lang="en-US" dirty="0" smtClean="0"/>
          </a:p>
          <a:p>
            <a:pPr marL="0" indent="0">
              <a:buNone/>
            </a:pPr>
            <a:r>
              <a:rPr lang="en-US" dirty="0" smtClean="0"/>
              <a:t> </a:t>
            </a:r>
            <a:endParaRPr lang="en-US" dirty="0"/>
          </a:p>
        </p:txBody>
      </p:sp>
      <p:graphicFrame>
        <p:nvGraphicFramePr>
          <p:cNvPr id="4" name="Table 3"/>
          <p:cNvGraphicFramePr>
            <a:graphicFrameLocks noGrp="1"/>
          </p:cNvGraphicFramePr>
          <p:nvPr>
            <p:extLst/>
          </p:nvPr>
        </p:nvGraphicFramePr>
        <p:xfrm>
          <a:off x="981722" y="2712384"/>
          <a:ext cx="10481271" cy="3924090"/>
        </p:xfrm>
        <a:graphic>
          <a:graphicData uri="http://schemas.openxmlformats.org/drawingml/2006/table">
            <a:tbl>
              <a:tblPr firstRow="1" firstCol="1" bandRow="1">
                <a:tableStyleId>{5C22544A-7EE6-4342-B048-85BDC9FD1C3A}</a:tableStyleId>
              </a:tblPr>
              <a:tblGrid>
                <a:gridCol w="1103292"/>
                <a:gridCol w="5884222"/>
                <a:gridCol w="3493757"/>
              </a:tblGrid>
              <a:tr h="392409">
                <a:tc>
                  <a:txBody>
                    <a:bodyPr/>
                    <a:lstStyle/>
                    <a:p>
                      <a:pPr marL="0" marR="0" hangingPunct="0">
                        <a:spcBef>
                          <a:spcPts val="0"/>
                        </a:spcBef>
                        <a:spcAft>
                          <a:spcPts val="0"/>
                        </a:spcAft>
                      </a:pPr>
                      <a:r>
                        <a:rPr lang="en-US" sz="1800" dirty="0">
                          <a:effectLst/>
                          <a:latin typeface="Arial" panose="020B0604020202020204" pitchFamily="34" charset="0"/>
                          <a:cs typeface="Arial" panose="020B0604020202020204" pitchFamily="34" charset="0"/>
                        </a:rPr>
                        <a:t>VLAN</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dirty="0">
                          <a:effectLst/>
                          <a:latin typeface="Arial" panose="020B0604020202020204" pitchFamily="34" charset="0"/>
                          <a:cs typeface="Arial" panose="020B0604020202020204" pitchFamily="34" charset="0"/>
                        </a:rPr>
                        <a:t>Network</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Gateway</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172.16.2.0/24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172.16.2.1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172.16.3.0/24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172.16.3.1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172.16.4.0/24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172.16.4.1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172.16.5.0/24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172.16.5.1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172.16.6.0/24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172.16.6.1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172.16.7.0/24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172.16.7.1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20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172.16.20.0/24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172.16.20.1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21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172.16.21.0/24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172.16.21.1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392409">
                <a:tc>
                  <a:txBody>
                    <a:bodyPr/>
                    <a:lstStyle/>
                    <a:p>
                      <a:pPr marL="0" marR="0" hangingPunct="0">
                        <a:spcBef>
                          <a:spcPts val="0"/>
                        </a:spcBef>
                        <a:spcAft>
                          <a:spcPts val="0"/>
                        </a:spcAft>
                      </a:pPr>
                      <a:r>
                        <a:rPr lang="en-US" sz="1800">
                          <a:effectLst/>
                          <a:latin typeface="Arial" panose="020B0604020202020204" pitchFamily="34" charset="0"/>
                          <a:cs typeface="Arial" panose="020B0604020202020204" pitchFamily="34" charset="0"/>
                        </a:rPr>
                        <a:t>100</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dirty="0">
                          <a:effectLst/>
                          <a:latin typeface="Arial" panose="020B0604020202020204" pitchFamily="34" charset="0"/>
                          <a:cs typeface="Arial" panose="020B0604020202020204" pitchFamily="34" charset="0"/>
                        </a:rPr>
                        <a:t>172.16.100.0/24</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800" dirty="0">
                          <a:effectLst/>
                          <a:latin typeface="Arial" panose="020B0604020202020204" pitchFamily="34" charset="0"/>
                          <a:cs typeface="Arial" panose="020B0604020202020204" pitchFamily="34" charset="0"/>
                        </a:rPr>
                        <a:t>172.16.100.1</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4001682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23720"/>
            <a:ext cx="3817072" cy="3678303"/>
          </a:xfrm>
        </p:spPr>
        <p:txBody>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err="1" smtClean="0">
                <a:latin typeface="Arial" panose="020B0604020202020204" pitchFamily="34" charset="0"/>
                <a:cs typeface="Arial" panose="020B0604020202020204" pitchFamily="34" charset="0"/>
              </a:rPr>
              <a:t>Thiết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kế</a:t>
            </a:r>
            <a:r>
              <a:rPr lang="en-US" dirty="0" smtClean="0">
                <a:latin typeface="Arial" panose="020B0604020202020204" pitchFamily="34" charset="0"/>
                <a:cs typeface="Arial" panose="020B0604020202020204" pitchFamily="34" charset="0"/>
              </a:rPr>
              <a:t> chi </a:t>
            </a:r>
            <a:r>
              <a:rPr lang="en-US" dirty="0" err="1" smtClean="0">
                <a:latin typeface="Arial" panose="020B0604020202020204" pitchFamily="34" charset="0"/>
                <a:cs typeface="Arial" panose="020B0604020202020204" pitchFamily="34" charset="0"/>
              </a:rPr>
              <a:t>tiết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tầng</a:t>
            </a:r>
            <a:r>
              <a:rPr lang="en-US" dirty="0" smtClean="0">
                <a:latin typeface="Arial" panose="020B0604020202020204" pitchFamily="34" charset="0"/>
                <a:cs typeface="Arial" panose="020B0604020202020204" pitchFamily="34" charset="0"/>
              </a:rPr>
              <a:t> Cloud – Physical Networking –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server </a:t>
            </a:r>
            <a:r>
              <a:rPr lang="en-US" dirty="0" err="1" smtClean="0">
                <a:latin typeface="Arial" panose="020B0604020202020204" pitchFamily="34" charset="0"/>
                <a:cs typeface="Arial" panose="020B0604020202020204" pitchFamily="34" charset="0"/>
              </a:rPr>
              <a:t>vật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91309264"/>
              </p:ext>
            </p:extLst>
          </p:nvPr>
        </p:nvGraphicFramePr>
        <p:xfrm>
          <a:off x="4297680" y="2189480"/>
          <a:ext cx="7704757" cy="4013066"/>
        </p:xfrm>
        <a:graphic>
          <a:graphicData uri="http://schemas.openxmlformats.org/presentationml/2006/ole">
            <mc:AlternateContent xmlns:mc="http://schemas.openxmlformats.org/markup-compatibility/2006">
              <mc:Choice xmlns:v="urn:schemas-microsoft-com:vml" Requires="v">
                <p:oleObj spid="_x0000_s15428" name="Visio" r:id="rId3" imgW="9067849" imgH="4730831" progId="Visio.Drawing.15">
                  <p:embed/>
                </p:oleObj>
              </mc:Choice>
              <mc:Fallback>
                <p:oleObj name="Visio" r:id="rId3" imgW="9067849" imgH="4730831"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680" y="2189480"/>
                        <a:ext cx="7704757" cy="4013066"/>
                      </a:xfrm>
                      <a:prstGeom prst="rect">
                        <a:avLst/>
                      </a:prstGeom>
                      <a:noFill/>
                    </p:spPr>
                  </p:pic>
                </p:oleObj>
              </mc:Fallback>
            </mc:AlternateContent>
          </a:graphicData>
        </a:graphic>
      </p:graphicFrame>
    </p:spTree>
    <p:extLst>
      <p:ext uri="{BB962C8B-B14F-4D97-AF65-F5344CB8AC3E}">
        <p14:creationId xmlns:p14="http://schemas.microsoft.com/office/powerpoint/2010/main" val="676539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741452"/>
            <a:ext cx="3817072" cy="3678303"/>
          </a:xfrm>
        </p:spPr>
        <p:txBody>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Physical Networking – </a:t>
            </a:r>
            <a:r>
              <a:rPr lang="en-US" dirty="0" err="1" smtClean="0">
                <a:latin typeface="Arial" panose="020B0604020202020204" pitchFamily="34" charset="0"/>
                <a:cs typeface="Arial" panose="020B0604020202020204" pitchFamily="34" charset="0"/>
              </a:rPr>
              <a:t>Kết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VM</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279417000"/>
              </p:ext>
            </p:extLst>
          </p:nvPr>
        </p:nvGraphicFramePr>
        <p:xfrm>
          <a:off x="4581144" y="1937801"/>
          <a:ext cx="7110984" cy="3779849"/>
        </p:xfrm>
        <a:graphic>
          <a:graphicData uri="http://schemas.openxmlformats.org/presentationml/2006/ole">
            <mc:AlternateContent xmlns:mc="http://schemas.openxmlformats.org/markup-compatibility/2006">
              <mc:Choice xmlns:v="urn:schemas-microsoft-com:vml" Requires="v">
                <p:oleObj spid="_x0000_s16452" name="Visio" r:id="rId3" imgW="9105727" imgH="4838656" progId="Visio.Drawing.15">
                  <p:embed/>
                </p:oleObj>
              </mc:Choice>
              <mc:Fallback>
                <p:oleObj name="Visio" r:id="rId3" imgW="9105727" imgH="4838656"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144" y="1937801"/>
                        <a:ext cx="7110984" cy="3779849"/>
                      </a:xfrm>
                      <a:prstGeom prst="rect">
                        <a:avLst/>
                      </a:prstGeom>
                      <a:noFill/>
                    </p:spPr>
                  </p:pic>
                </p:oleObj>
              </mc:Fallback>
            </mc:AlternateContent>
          </a:graphicData>
        </a:graphic>
      </p:graphicFrame>
    </p:spTree>
    <p:extLst>
      <p:ext uri="{BB962C8B-B14F-4D97-AF65-F5344CB8AC3E}">
        <p14:creationId xmlns:p14="http://schemas.microsoft.com/office/powerpoint/2010/main" val="817801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28800"/>
            <a:ext cx="11029615" cy="4029999"/>
          </a:xfrm>
        </p:spPr>
        <p:txBody>
          <a:bodyPr>
            <a:normAutofit/>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Physical Server</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 </a:t>
            </a:r>
            <a:endParaRPr lang="en-US" dirty="0"/>
          </a:p>
        </p:txBody>
      </p:sp>
      <p:graphicFrame>
        <p:nvGraphicFramePr>
          <p:cNvPr id="4" name="Table 3"/>
          <p:cNvGraphicFramePr>
            <a:graphicFrameLocks noGrp="1"/>
          </p:cNvGraphicFramePr>
          <p:nvPr>
            <p:extLst/>
          </p:nvPr>
        </p:nvGraphicFramePr>
        <p:xfrm>
          <a:off x="704685" y="2753854"/>
          <a:ext cx="10984551" cy="3712933"/>
        </p:xfrm>
        <a:graphic>
          <a:graphicData uri="http://schemas.openxmlformats.org/drawingml/2006/table">
            <a:tbl>
              <a:tblPr firstRow="1" firstCol="1" bandRow="1">
                <a:tableStyleId>{5C22544A-7EE6-4342-B048-85BDC9FD1C3A}</a:tableStyleId>
              </a:tblPr>
              <a:tblGrid>
                <a:gridCol w="1685864"/>
                <a:gridCol w="9298687"/>
              </a:tblGrid>
              <a:tr h="402337">
                <a:tc>
                  <a:txBody>
                    <a:bodyPr/>
                    <a:lstStyle/>
                    <a:p>
                      <a:pPr marL="0" marR="0" hangingPunct="0">
                        <a:spcBef>
                          <a:spcPts val="0"/>
                        </a:spcBef>
                        <a:spcAft>
                          <a:spcPts val="0"/>
                        </a:spcAft>
                      </a:pPr>
                      <a:r>
                        <a:rPr lang="en-US" sz="1600" dirty="0" err="1">
                          <a:effectLst/>
                          <a:latin typeface="Arial" panose="020B0604020202020204" pitchFamily="34" charset="0"/>
                          <a:cs typeface="Arial" panose="020B0604020202020204" pitchFamily="34" charset="0"/>
                        </a:rPr>
                        <a:t>Số</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lượng</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600">
                          <a:effectLst/>
                          <a:latin typeface="Arial" panose="020B0604020202020204" pitchFamily="34" charset="0"/>
                          <a:cs typeface="Arial" panose="020B0604020202020204" pitchFamily="34" charset="0"/>
                        </a:rPr>
                        <a:t>3</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1701248">
                <a:tc>
                  <a:txBody>
                    <a:bodyPr/>
                    <a:lstStyle/>
                    <a:p>
                      <a:pPr marL="0" marR="0" hangingPunct="0">
                        <a:spcBef>
                          <a:spcPts val="0"/>
                        </a:spcBef>
                        <a:spcAft>
                          <a:spcPts val="0"/>
                        </a:spcAft>
                      </a:pPr>
                      <a:r>
                        <a:rPr lang="en-US" sz="1600">
                          <a:effectLst/>
                          <a:latin typeface="Arial" panose="020B0604020202020204" pitchFamily="34" charset="0"/>
                          <a:cs typeface="Arial" panose="020B0604020202020204" pitchFamily="34" charset="0"/>
                        </a:rPr>
                        <a:t>CPU</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342900" marR="0" lvl="0" indent="-342900">
                        <a:lnSpc>
                          <a:spcPct val="107000"/>
                        </a:lnSpc>
                        <a:spcBef>
                          <a:spcPts val="0"/>
                        </a:spcBef>
                        <a:spcAft>
                          <a:spcPts val="0"/>
                        </a:spcAft>
                        <a:buFont typeface="Times New Roman" panose="02020603050405020304" pitchFamily="18" charset="0"/>
                        <a:buChar char="-"/>
                      </a:pPr>
                      <a:r>
                        <a:rPr lang="en-US" sz="1600" dirty="0">
                          <a:effectLst/>
                          <a:latin typeface="Arial" panose="020B0604020202020204" pitchFamily="34" charset="0"/>
                          <a:cs typeface="Arial" panose="020B0604020202020204" pitchFamily="34" charset="0"/>
                        </a:rPr>
                        <a:t>Intel(R) Xeon(R) Silver 4214 CPU @ 2.20GHz</a:t>
                      </a:r>
                    </a:p>
                    <a:p>
                      <a:pPr marL="342900" marR="0" lvl="0" indent="-342900">
                        <a:lnSpc>
                          <a:spcPct val="107000"/>
                        </a:lnSpc>
                        <a:spcBef>
                          <a:spcPts val="0"/>
                        </a:spcBef>
                        <a:spcAft>
                          <a:spcPts val="0"/>
                        </a:spcAft>
                        <a:buFont typeface="Times New Roman" panose="02020603050405020304" pitchFamily="18" charset="0"/>
                        <a:buChar char="-"/>
                      </a:pPr>
                      <a:r>
                        <a:rPr lang="en-US" sz="1600" dirty="0">
                          <a:effectLst/>
                          <a:latin typeface="Arial" panose="020B0604020202020204" pitchFamily="34" charset="0"/>
                          <a:cs typeface="Arial" panose="020B0604020202020204" pitchFamily="34" charset="0"/>
                        </a:rPr>
                        <a:t>Sockets: 2</a:t>
                      </a:r>
                    </a:p>
                    <a:p>
                      <a:pPr marL="342900" marR="0" lvl="0" indent="-342900">
                        <a:lnSpc>
                          <a:spcPct val="107000"/>
                        </a:lnSpc>
                        <a:spcBef>
                          <a:spcPts val="0"/>
                        </a:spcBef>
                        <a:spcAft>
                          <a:spcPts val="0"/>
                        </a:spcAft>
                        <a:buFont typeface="Times New Roman" panose="02020603050405020304" pitchFamily="18" charset="0"/>
                        <a:buChar char="-"/>
                      </a:pPr>
                      <a:r>
                        <a:rPr lang="en-US" sz="1600" dirty="0">
                          <a:effectLst/>
                          <a:latin typeface="Arial" panose="020B0604020202020204" pitchFamily="34" charset="0"/>
                          <a:cs typeface="Arial" panose="020B0604020202020204" pitchFamily="34" charset="0"/>
                        </a:rPr>
                        <a:t>Cores: 12</a:t>
                      </a:r>
                    </a:p>
                    <a:p>
                      <a:pPr marL="342900" marR="0" lvl="0" indent="-342900">
                        <a:lnSpc>
                          <a:spcPct val="107000"/>
                        </a:lnSpc>
                        <a:spcBef>
                          <a:spcPts val="0"/>
                        </a:spcBef>
                        <a:spcAft>
                          <a:spcPts val="800"/>
                        </a:spcAft>
                        <a:buFont typeface="Times New Roman" panose="02020603050405020304" pitchFamily="18" charset="0"/>
                        <a:buChar char="-"/>
                      </a:pPr>
                      <a:r>
                        <a:rPr lang="en-US" sz="1600" dirty="0">
                          <a:effectLst/>
                          <a:latin typeface="Arial" panose="020B0604020202020204" pitchFamily="34" charset="0"/>
                          <a:cs typeface="Arial" panose="020B0604020202020204" pitchFamily="34" charset="0"/>
                        </a:rPr>
                        <a:t>Hyper threads: 48 (2 threads/core)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02337">
                <a:tc>
                  <a:txBody>
                    <a:bodyPr/>
                    <a:lstStyle/>
                    <a:p>
                      <a:pPr marL="0" marR="0" hangingPunct="0">
                        <a:spcBef>
                          <a:spcPts val="0"/>
                        </a:spcBef>
                        <a:spcAft>
                          <a:spcPts val="0"/>
                        </a:spcAft>
                      </a:pPr>
                      <a:r>
                        <a:rPr lang="en-US" sz="1600">
                          <a:effectLst/>
                          <a:latin typeface="Arial" panose="020B0604020202020204" pitchFamily="34" charset="0"/>
                          <a:cs typeface="Arial" panose="020B0604020202020204" pitchFamily="34" charset="0"/>
                        </a:rPr>
                        <a:t>RAM</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600">
                          <a:effectLst/>
                          <a:latin typeface="Arial" panose="020B0604020202020204" pitchFamily="34" charset="0"/>
                          <a:cs typeface="Arial" panose="020B0604020202020204" pitchFamily="34" charset="0"/>
                        </a:rPr>
                        <a:t>125 GB</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804674">
                <a:tc>
                  <a:txBody>
                    <a:bodyPr/>
                    <a:lstStyle/>
                    <a:p>
                      <a:pPr marL="0" marR="0" hangingPunct="0">
                        <a:spcBef>
                          <a:spcPts val="0"/>
                        </a:spcBef>
                        <a:spcAft>
                          <a:spcPts val="0"/>
                        </a:spcAft>
                      </a:pPr>
                      <a:r>
                        <a:rPr lang="en-US" sz="1600">
                          <a:effectLst/>
                          <a:latin typeface="Arial" panose="020B0604020202020204" pitchFamily="34" charset="0"/>
                          <a:cs typeface="Arial" panose="020B0604020202020204" pitchFamily="34" charset="0"/>
                        </a:rPr>
                        <a:t>Disk</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600">
                          <a:effectLst/>
                          <a:latin typeface="Arial" panose="020B0604020202020204" pitchFamily="34" charset="0"/>
                          <a:cs typeface="Arial" panose="020B0604020202020204" pitchFamily="34" charset="0"/>
                        </a:rPr>
                        <a:t>OS: 1 * 447 GB</a:t>
                      </a:r>
                    </a:p>
                    <a:p>
                      <a:pPr marL="0" marR="0" hangingPunct="0">
                        <a:spcBef>
                          <a:spcPts val="0"/>
                        </a:spcBef>
                        <a:spcAft>
                          <a:spcPts val="0"/>
                        </a:spcAft>
                      </a:pPr>
                      <a:r>
                        <a:rPr lang="en-US" sz="1600">
                          <a:effectLst/>
                          <a:latin typeface="Arial" panose="020B0604020202020204" pitchFamily="34" charset="0"/>
                          <a:cs typeface="Arial" panose="020B0604020202020204" pitchFamily="34" charset="0"/>
                        </a:rPr>
                        <a:t>Storage (for CEPH cluster): 3 (SSDs) * 894 GB</a:t>
                      </a:r>
                      <a:endParaRPr lang="en-US" sz="16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02337">
                <a:tc>
                  <a:txBody>
                    <a:bodyPr/>
                    <a:lstStyle/>
                    <a:p>
                      <a:pPr marL="0" marR="0" hangingPunct="0">
                        <a:spcBef>
                          <a:spcPts val="0"/>
                        </a:spcBef>
                        <a:spcAft>
                          <a:spcPts val="0"/>
                        </a:spcAft>
                      </a:pPr>
                      <a:r>
                        <a:rPr lang="en-US" sz="1600" dirty="0">
                          <a:effectLst/>
                          <a:latin typeface="Arial" panose="020B0604020202020204" pitchFamily="34" charset="0"/>
                          <a:cs typeface="Arial" panose="020B0604020202020204" pitchFamily="34" charset="0"/>
                        </a:rPr>
                        <a:t>OS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hangingPunct="0">
                        <a:spcBef>
                          <a:spcPts val="0"/>
                        </a:spcBef>
                        <a:spcAft>
                          <a:spcPts val="0"/>
                        </a:spcAft>
                      </a:pPr>
                      <a:r>
                        <a:rPr lang="en-US" sz="1600" dirty="0">
                          <a:effectLst/>
                          <a:latin typeface="Arial" panose="020B0604020202020204" pitchFamily="34" charset="0"/>
                          <a:cs typeface="Arial" panose="020B0604020202020204" pitchFamily="34" charset="0"/>
                        </a:rPr>
                        <a:t>Ubuntu 18.04 server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1690169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778160"/>
            <a:ext cx="3807927" cy="3678303"/>
          </a:xfrm>
        </p:spPr>
        <p:txBody>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OpenStack</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4666268" y="17159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nvPr>
        </p:nvGraphicFramePr>
        <p:xfrm>
          <a:off x="4513867" y="1834490"/>
          <a:ext cx="5943600" cy="5143500"/>
        </p:xfrm>
        <a:graphic>
          <a:graphicData uri="http://schemas.openxmlformats.org/presentationml/2006/ole">
            <mc:AlternateContent xmlns:mc="http://schemas.openxmlformats.org/markup-compatibility/2006">
              <mc:Choice xmlns:v="urn:schemas-microsoft-com:vml" Requires="v">
                <p:oleObj spid="_x0000_s17476" name="Visio" r:id="rId3" imgW="8724974" imgH="7550143" progId="Visio.Drawing.15">
                  <p:embed/>
                </p:oleObj>
              </mc:Choice>
              <mc:Fallback>
                <p:oleObj name="Visio" r:id="rId3" imgW="8724974" imgH="755014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867" y="1834490"/>
                        <a:ext cx="5943600"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87038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14736"/>
            <a:ext cx="3780496" cy="3678303"/>
          </a:xfrm>
        </p:spPr>
        <p:txBody>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CEPH Storage</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17528101"/>
              </p:ext>
            </p:extLst>
          </p:nvPr>
        </p:nvGraphicFramePr>
        <p:xfrm>
          <a:off x="4649554" y="1837267"/>
          <a:ext cx="6902632" cy="4859866"/>
        </p:xfrm>
        <a:graphic>
          <a:graphicData uri="http://schemas.openxmlformats.org/presentationml/2006/ole">
            <mc:AlternateContent xmlns:mc="http://schemas.openxmlformats.org/markup-compatibility/2006">
              <mc:Choice xmlns:v="urn:schemas-microsoft-com:vml" Requires="v">
                <p:oleObj spid="_x0000_s18501" name="Visio" r:id="rId3" imgW="8724974" imgH="6146829" progId="Visio.Drawing.15">
                  <p:embed/>
                </p:oleObj>
              </mc:Choice>
              <mc:Fallback>
                <p:oleObj name="Visio" r:id="rId3" imgW="8724974" imgH="6146829" progId="Visio.Drawing.15">
                  <p:embed/>
                  <p:pic>
                    <p:nvPicPr>
                      <p:cNvPr id="0" name=""/>
                      <p:cNvPicPr>
                        <a:picLocks noChangeAspect="1" noChangeArrowheads="1"/>
                      </p:cNvPicPr>
                      <p:nvPr/>
                    </p:nvPicPr>
                    <p:blipFill>
                      <a:blip r:embed="rId4"/>
                      <a:srcRect/>
                      <a:stretch>
                        <a:fillRect/>
                      </a:stretch>
                    </p:blipFill>
                    <p:spPr bwMode="auto">
                      <a:xfrm>
                        <a:off x="4649554" y="1837267"/>
                        <a:ext cx="6902632" cy="4859866"/>
                      </a:xfrm>
                      <a:prstGeom prst="rect">
                        <a:avLst/>
                      </a:prstGeom>
                      <a:noFill/>
                    </p:spPr>
                  </p:pic>
                </p:oleObj>
              </mc:Fallback>
            </mc:AlternateContent>
          </a:graphicData>
        </a:graphic>
      </p:graphicFrame>
    </p:spTree>
    <p:extLst>
      <p:ext uri="{BB962C8B-B14F-4D97-AF65-F5344CB8AC3E}">
        <p14:creationId xmlns:p14="http://schemas.microsoft.com/office/powerpoint/2010/main" val="22007780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921371"/>
            <a:ext cx="3734775" cy="3678303"/>
          </a:xfrm>
        </p:spPr>
        <p:txBody>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Network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Cloud </a:t>
            </a:r>
            <a:r>
              <a:rPr lang="en-US" dirty="0" err="1" smtClean="0">
                <a:latin typeface="Arial" panose="020B0604020202020204" pitchFamily="34" charset="0"/>
                <a:cs typeface="Arial" panose="020B0604020202020204" pitchFamily="34" charset="0"/>
              </a:rPr>
              <a:t>OpenStack</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3987538" y="19513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406356720"/>
              </p:ext>
            </p:extLst>
          </p:nvPr>
        </p:nvGraphicFramePr>
        <p:xfrm>
          <a:off x="5137981" y="1866507"/>
          <a:ext cx="6472827" cy="4873658"/>
        </p:xfrm>
        <a:graphic>
          <a:graphicData uri="http://schemas.openxmlformats.org/presentationml/2006/ole">
            <mc:AlternateContent xmlns:mc="http://schemas.openxmlformats.org/markup-compatibility/2006">
              <mc:Choice xmlns:v="urn:schemas-microsoft-com:vml" Requires="v">
                <p:oleObj spid="_x0000_s19527" name="Visio" r:id="rId3" imgW="9975739" imgH="7512087" progId="Visio.Drawing.15">
                  <p:embed/>
                </p:oleObj>
              </mc:Choice>
              <mc:Fallback>
                <p:oleObj name="Visio" r:id="rId3" imgW="9975739" imgH="7512087"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7981" y="1866507"/>
                        <a:ext cx="6472827" cy="4873658"/>
                      </a:xfrm>
                      <a:prstGeom prst="rect">
                        <a:avLst/>
                      </a:prstGeom>
                      <a:noFill/>
                    </p:spPr>
                  </p:pic>
                </p:oleObj>
              </mc:Fallback>
            </mc:AlternateContent>
          </a:graphicData>
        </a:graphic>
      </p:graphicFrame>
    </p:spTree>
    <p:extLst>
      <p:ext uri="{BB962C8B-B14F-4D97-AF65-F5344CB8AC3E}">
        <p14:creationId xmlns:p14="http://schemas.microsoft.com/office/powerpoint/2010/main" val="701971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NỘI DUNG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latin typeface="Arial" panose="020B0604020202020204" pitchFamily="34" charset="0"/>
                <a:cs typeface="Arial" panose="020B0604020202020204" pitchFamily="34" charset="0"/>
              </a:rPr>
              <a:t>I. </a:t>
            </a:r>
            <a:r>
              <a:rPr lang="en-US" sz="2400" dirty="0" err="1" smtClean="0">
                <a:latin typeface="Arial" panose="020B0604020202020204" pitchFamily="34" charset="0"/>
                <a:cs typeface="Arial" panose="020B0604020202020204" pitchFamily="34" charset="0"/>
              </a:rPr>
              <a:t>Giới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thiệu</a:t>
            </a:r>
            <a:r>
              <a:rPr lang="en-US" sz="2400" dirty="0" smtClean="0">
                <a:latin typeface="Arial" panose="020B0604020202020204" pitchFamily="34" charset="0"/>
                <a:cs typeface="Arial" panose="020B0604020202020204" pitchFamily="34" charset="0"/>
              </a:rPr>
              <a:t> Cloud Computing</a:t>
            </a:r>
          </a:p>
          <a:p>
            <a:pPr marL="0" indent="0">
              <a:buNone/>
            </a:pPr>
            <a:r>
              <a:rPr lang="en-US" sz="2400" dirty="0" smtClean="0">
                <a:latin typeface="Arial" panose="020B0604020202020204" pitchFamily="34" charset="0"/>
                <a:cs typeface="Arial" panose="020B0604020202020204" pitchFamily="34" charset="0"/>
              </a:rPr>
              <a:t>II. </a:t>
            </a:r>
            <a:r>
              <a:rPr lang="en-US" sz="2400" dirty="0" err="1" smtClean="0">
                <a:latin typeface="Arial" panose="020B0604020202020204" pitchFamily="34" charset="0"/>
                <a:cs typeface="Arial" panose="020B0604020202020204" pitchFamily="34" charset="0"/>
              </a:rPr>
              <a:t>Giới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OpenStack</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usecases</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III. </a:t>
            </a:r>
            <a:r>
              <a:rPr lang="en-US" sz="2400" dirty="0" err="1" smtClean="0">
                <a:latin typeface="Arial" panose="020B0604020202020204" pitchFamily="34" charset="0"/>
                <a:cs typeface="Arial" panose="020B0604020202020204" pitchFamily="34" charset="0"/>
              </a:rPr>
              <a:t>Mô</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khai</a:t>
            </a:r>
            <a:r>
              <a:rPr lang="en-US" sz="2400" dirty="0" smtClean="0">
                <a:latin typeface="Arial" panose="020B0604020202020204" pitchFamily="34" charset="0"/>
                <a:cs typeface="Arial" panose="020B0604020202020204" pitchFamily="34" charset="0"/>
              </a:rPr>
              <a:t> Private Cloud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OpenStack</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IV. </a:t>
            </a:r>
            <a:r>
              <a:rPr lang="en-US" sz="2400" dirty="0" err="1" smtClean="0">
                <a:latin typeface="Arial" panose="020B0604020202020204" pitchFamily="34" charset="0"/>
                <a:cs typeface="Arial" panose="020B0604020202020204" pitchFamily="34" charset="0"/>
              </a:rPr>
              <a:t>Hướng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triển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khai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mở</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rộng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mô</a:t>
            </a:r>
            <a:r>
              <a:rPr lang="en-US" sz="2400" dirty="0" smtClean="0">
                <a:latin typeface="Arial" panose="020B0604020202020204" pitchFamily="34" charset="0"/>
                <a:cs typeface="Arial" panose="020B0604020202020204" pitchFamily="34" charset="0"/>
              </a:rPr>
              <a:t> Private Cloud</a:t>
            </a:r>
          </a:p>
          <a:p>
            <a:pPr marL="0" indent="0">
              <a:buNone/>
            </a:pPr>
            <a:r>
              <a:rPr lang="en-US" sz="2400" dirty="0" smtClean="0">
                <a:latin typeface="Arial" panose="020B0604020202020204" pitchFamily="34" charset="0"/>
                <a:cs typeface="Arial" panose="020B0604020202020204" pitchFamily="34" charset="0"/>
              </a:rPr>
              <a:t>V. </a:t>
            </a:r>
            <a:r>
              <a:rPr lang="en-US" sz="2400" dirty="0" err="1" smtClean="0">
                <a:latin typeface="Arial" panose="020B0604020202020204" pitchFamily="34" charset="0"/>
                <a:cs typeface="Arial" panose="020B0604020202020204" pitchFamily="34" charset="0"/>
              </a:rPr>
              <a:t>Giới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thiệu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tổng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quan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phần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OpenStack</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06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69600"/>
            <a:ext cx="3734776" cy="3678303"/>
          </a:xfrm>
        </p:spPr>
        <p:txBody>
          <a:bodyPr/>
          <a:lstStyle/>
          <a:p>
            <a:pPr marL="0" indent="0">
              <a:buNone/>
            </a:pPr>
            <a:r>
              <a:rPr lang="en-US" b="1" dirty="0" smtClean="0">
                <a:latin typeface="Arial" panose="020B0604020202020204" pitchFamily="34" charset="0"/>
                <a:cs typeface="Arial" panose="020B0604020202020204" pitchFamily="34" charset="0"/>
              </a:rPr>
              <a:t>5.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chi </a:t>
            </a:r>
            <a:r>
              <a:rPr lang="en-US" b="1" dirty="0" err="1">
                <a:latin typeface="Arial" panose="020B0604020202020204" pitchFamily="34" charset="0"/>
                <a:cs typeface="Arial" panose="020B0604020202020204" pitchFamily="34" charset="0"/>
              </a:rPr>
              <a:t>tiết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tầng</a:t>
            </a:r>
            <a:r>
              <a:rPr lang="en-US" b="1" dirty="0">
                <a:latin typeface="Arial" panose="020B0604020202020204" pitchFamily="34" charset="0"/>
                <a:cs typeface="Arial" panose="020B0604020202020204" pitchFamily="34" charset="0"/>
              </a:rPr>
              <a:t> Cloud</a:t>
            </a:r>
          </a:p>
          <a:p>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Network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Cloud </a:t>
            </a:r>
            <a:r>
              <a:rPr lang="en-US" dirty="0" err="1" smtClean="0">
                <a:latin typeface="Arial" panose="020B0604020202020204" pitchFamily="34" charset="0"/>
                <a:cs typeface="Arial" panose="020B0604020202020204" pitchFamily="34" charset="0"/>
              </a:rPr>
              <a:t>OpenStack</a:t>
            </a:r>
            <a:r>
              <a:rPr lang="en-US" dirty="0" smtClean="0">
                <a:latin typeface="Arial" panose="020B0604020202020204" pitchFamily="34" charset="0"/>
                <a:cs typeface="Arial" panose="020B0604020202020204" pitchFamily="34" charset="0"/>
              </a:rPr>
              <a:t> – mapping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lớp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4700016" y="2359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6" name="Rectangle 2"/>
          <p:cNvSpPr>
            <a:spLocks noChangeArrowheads="1"/>
          </p:cNvSpPr>
          <p:nvPr/>
        </p:nvSpPr>
        <p:spPr bwMode="auto">
          <a:xfrm>
            <a:off x="4910328" y="21804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7" name="Object 6"/>
          <p:cNvGraphicFramePr>
            <a:graphicFrameLocks noChangeAspect="1"/>
          </p:cNvGraphicFramePr>
          <p:nvPr>
            <p:extLst/>
          </p:nvPr>
        </p:nvGraphicFramePr>
        <p:xfrm>
          <a:off x="4590288" y="1869600"/>
          <a:ext cx="5411598" cy="4915248"/>
        </p:xfrm>
        <a:graphic>
          <a:graphicData uri="http://schemas.openxmlformats.org/presentationml/2006/ole">
            <mc:AlternateContent xmlns:mc="http://schemas.openxmlformats.org/markup-compatibility/2006">
              <mc:Choice xmlns:v="urn:schemas-microsoft-com:vml" Requires="v">
                <p:oleObj spid="_x0000_s21573" name="Visio" r:id="rId3" imgW="8248736" imgH="7499401" progId="Visio.Drawing.15">
                  <p:embed/>
                </p:oleObj>
              </mc:Choice>
              <mc:Fallback>
                <p:oleObj name="Visio" r:id="rId3" imgW="8248736" imgH="7499401"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0288" y="1869600"/>
                        <a:ext cx="5411598" cy="4915248"/>
                      </a:xfrm>
                      <a:prstGeom prst="rect">
                        <a:avLst/>
                      </a:prstGeom>
                      <a:noFill/>
                    </p:spPr>
                  </p:pic>
                </p:oleObj>
              </mc:Fallback>
            </mc:AlternateContent>
          </a:graphicData>
        </a:graphic>
      </p:graphicFrame>
    </p:spTree>
    <p:extLst>
      <p:ext uri="{BB962C8B-B14F-4D97-AF65-F5344CB8AC3E}">
        <p14:creationId xmlns:p14="http://schemas.microsoft.com/office/powerpoint/2010/main" val="718753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01368"/>
            <a:ext cx="4118824" cy="3678303"/>
          </a:xfrm>
        </p:spPr>
        <p:txBody>
          <a:bodyPr/>
          <a:lstStyle/>
          <a:p>
            <a:pPr marL="0" indent="0">
              <a:buNone/>
            </a:pPr>
            <a:r>
              <a:rPr lang="en-US" b="1" dirty="0" smtClean="0">
                <a:latin typeface="Arial" panose="020B0604020202020204" pitchFamily="34" charset="0"/>
                <a:cs typeface="Arial" panose="020B0604020202020204" pitchFamily="34" charset="0"/>
              </a:rPr>
              <a:t>6.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lớp</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ứng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trên</a:t>
            </a:r>
            <a:r>
              <a:rPr lang="en-US" b="1" dirty="0" smtClean="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Topology</a:t>
            </a:r>
          </a:p>
          <a:p>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4700016" y="2359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757399075"/>
              </p:ext>
            </p:extLst>
          </p:nvPr>
        </p:nvGraphicFramePr>
        <p:xfrm>
          <a:off x="4700016" y="1801368"/>
          <a:ext cx="6575127" cy="4901184"/>
        </p:xfrm>
        <a:graphic>
          <a:graphicData uri="http://schemas.openxmlformats.org/presentationml/2006/ole">
            <mc:AlternateContent xmlns:mc="http://schemas.openxmlformats.org/markup-compatibility/2006">
              <mc:Choice xmlns:v="urn:schemas-microsoft-com:vml" Requires="v">
                <p:oleObj spid="_x0000_s20549" name="Visio" r:id="rId3" imgW="9632864" imgH="7162844" progId="Visio.Drawing.15">
                  <p:embed/>
                </p:oleObj>
              </mc:Choice>
              <mc:Fallback>
                <p:oleObj name="Visio" r:id="rId3" imgW="9632864" imgH="7162844"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016" y="1801368"/>
                        <a:ext cx="6575127" cy="4901184"/>
                      </a:xfrm>
                      <a:prstGeom prst="rect">
                        <a:avLst/>
                      </a:prstGeom>
                      <a:noFill/>
                    </p:spPr>
                  </p:pic>
                </p:oleObj>
              </mc:Fallback>
            </mc:AlternateContent>
          </a:graphicData>
        </a:graphic>
      </p:graphicFrame>
    </p:spTree>
    <p:extLst>
      <p:ext uri="{BB962C8B-B14F-4D97-AF65-F5344CB8AC3E}">
        <p14:creationId xmlns:p14="http://schemas.microsoft.com/office/powerpoint/2010/main" val="1368749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65536"/>
            <a:ext cx="11029615" cy="3965831"/>
          </a:xfrm>
        </p:spPr>
        <p:txBody>
          <a:bodyPr/>
          <a:lstStyle/>
          <a:p>
            <a:pPr marL="0" indent="0">
              <a:buNone/>
            </a:pPr>
            <a:r>
              <a:rPr lang="en-US" b="1" dirty="0" smtClean="0">
                <a:latin typeface="Arial" panose="020B0604020202020204" pitchFamily="34" charset="0"/>
                <a:cs typeface="Arial" panose="020B0604020202020204" pitchFamily="34" charset="0"/>
              </a:rPr>
              <a:t>6. </a:t>
            </a:r>
            <a:r>
              <a:rPr lang="en-US" b="1" dirty="0" err="1" smtClean="0">
                <a:latin typeface="Arial" panose="020B0604020202020204" pitchFamily="34" charset="0"/>
                <a:cs typeface="Arial" panose="020B0604020202020204" pitchFamily="34" charset="0"/>
              </a:rPr>
              <a:t>Thiết</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kế</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lớp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ứng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trên</a:t>
            </a:r>
            <a:r>
              <a:rPr lang="en-US" b="1" dirty="0">
                <a:latin typeface="Arial" panose="020B0604020202020204" pitchFamily="34" charset="0"/>
                <a:cs typeface="Arial" panose="020B0604020202020204" pitchFamily="34" charset="0"/>
              </a:rPr>
              <a:t> Cloud</a:t>
            </a:r>
          </a:p>
          <a:p>
            <a:r>
              <a:rPr lang="en-US" dirty="0" err="1" smtClean="0">
                <a:latin typeface="Arial" panose="020B0604020202020204" pitchFamily="34" charset="0"/>
                <a:cs typeface="Arial" panose="020B0604020202020204" pitchFamily="34" charset="0"/>
              </a:rPr>
              <a:t>Quy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hoạch</a:t>
            </a:r>
            <a:r>
              <a:rPr lang="en-US" dirty="0" smtClean="0">
                <a:latin typeface="Arial" panose="020B0604020202020204" pitchFamily="34" charset="0"/>
                <a:cs typeface="Arial" panose="020B0604020202020204" pitchFamily="34" charset="0"/>
              </a:rPr>
              <a:t> network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endParaRPr lang="en-US" dirty="0" smtClean="0">
              <a:latin typeface="Arial" panose="020B0604020202020204" pitchFamily="34" charset="0"/>
              <a:cs typeface="Arial" panose="020B0604020202020204" pitchFamily="34" charset="0"/>
            </a:endParaRP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Rectangle 2"/>
          <p:cNvSpPr>
            <a:spLocks noChangeArrowheads="1"/>
          </p:cNvSpPr>
          <p:nvPr/>
        </p:nvSpPr>
        <p:spPr bwMode="auto">
          <a:xfrm>
            <a:off x="4700016" y="2359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graphicFrame>
        <p:nvGraphicFramePr>
          <p:cNvPr id="6" name="Table 5"/>
          <p:cNvGraphicFramePr>
            <a:graphicFrameLocks noGrp="1"/>
          </p:cNvGraphicFramePr>
          <p:nvPr>
            <p:extLst/>
          </p:nvPr>
        </p:nvGraphicFramePr>
        <p:xfrm>
          <a:off x="1053084" y="3054920"/>
          <a:ext cx="10459211" cy="2803878"/>
        </p:xfrm>
        <a:graphic>
          <a:graphicData uri="http://schemas.openxmlformats.org/drawingml/2006/table">
            <a:tbl>
              <a:tblPr firstRow="1" firstCol="1" bandRow="1">
                <a:tableStyleId>{5C22544A-7EE6-4342-B048-85BDC9FD1C3A}</a:tableStyleId>
              </a:tblPr>
              <a:tblGrid>
                <a:gridCol w="806067"/>
                <a:gridCol w="2195386"/>
                <a:gridCol w="2528516"/>
                <a:gridCol w="2466259"/>
                <a:gridCol w="2462983"/>
              </a:tblGrid>
              <a:tr h="467313">
                <a:tc>
                  <a:txBody>
                    <a:bodyPr/>
                    <a:lstStyle/>
                    <a:p>
                      <a:pPr marL="0" marR="0" algn="just" hangingPunct="0">
                        <a:spcBef>
                          <a:spcPts val="0"/>
                        </a:spcBef>
                        <a:spcAft>
                          <a:spcPts val="0"/>
                        </a:spcAft>
                      </a:pPr>
                      <a:r>
                        <a:rPr lang="en-US" sz="1800" dirty="0">
                          <a:effectLst/>
                          <a:latin typeface="Arial" panose="020B0604020202020204" pitchFamily="34" charset="0"/>
                          <a:cs typeface="Arial" panose="020B0604020202020204" pitchFamily="34" charset="0"/>
                        </a:rPr>
                        <a:t>STT</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Ứng dụng</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VLAN</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Subnet</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Gateway</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67313">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dirty="0" err="1">
                          <a:effectLst/>
                          <a:latin typeface="Arial" panose="020B0604020202020204" pitchFamily="34" charset="0"/>
                          <a:cs typeface="Arial" panose="020B0604020202020204" pitchFamily="34" charset="0"/>
                        </a:rPr>
                        <a:t>HAproxy</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172.16.3.0/24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172.16.3.1</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67313">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2</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Web server</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172.16.4.0/24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172.16.3.4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67313">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3</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Database</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dirty="0" smtClean="0">
                          <a:effectLst/>
                          <a:latin typeface="Arial" panose="020B0604020202020204" pitchFamily="34" charset="0"/>
                          <a:cs typeface="Arial" panose="020B0604020202020204" pitchFamily="34" charset="0"/>
                        </a:rPr>
                        <a:t>5 </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172.16.5.0/24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172.16.3.5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67313">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Active Directory</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172.16.6.0/24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172.16.3.6</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r h="467313">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5</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Backup server</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7</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a:effectLst/>
                          <a:latin typeface="Arial" panose="020B0604020202020204" pitchFamily="34" charset="0"/>
                          <a:cs typeface="Arial" panose="020B0604020202020204" pitchFamily="34" charset="0"/>
                        </a:rPr>
                        <a:t>172.16.7.0/24</a:t>
                      </a:r>
                      <a:endParaRPr lang="en-US" sz="18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hangingPunct="0">
                        <a:spcBef>
                          <a:spcPts val="0"/>
                        </a:spcBef>
                        <a:spcAft>
                          <a:spcPts val="0"/>
                        </a:spcAft>
                      </a:pPr>
                      <a:r>
                        <a:rPr lang="en-US" sz="1800" dirty="0">
                          <a:effectLst/>
                          <a:latin typeface="Arial" panose="020B0604020202020204" pitchFamily="34" charset="0"/>
                          <a:cs typeface="Arial" panose="020B0604020202020204" pitchFamily="34" charset="0"/>
                        </a:rPr>
                        <a:t>172.16.3.7</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3542579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IV.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Private </a:t>
            </a:r>
            <a:r>
              <a:rPr lang="en-US" dirty="0" smtClean="0">
                <a:latin typeface="Arial" panose="020B0604020202020204" pitchFamily="34" charset="0"/>
                <a:cs typeface="Arial" panose="020B0604020202020204" pitchFamily="34" charset="0"/>
              </a:rPr>
              <a:t>Cloud</a:t>
            </a:r>
            <a:endParaRPr lang="en-US" dirty="0"/>
          </a:p>
        </p:txBody>
      </p:sp>
      <p:sp>
        <p:nvSpPr>
          <p:cNvPr id="5" name="Content Placeholder 4"/>
          <p:cNvSpPr>
            <a:spLocks noGrp="1"/>
          </p:cNvSpPr>
          <p:nvPr>
            <p:ph sz="half" idx="1"/>
          </p:nvPr>
        </p:nvSpPr>
        <p:spPr>
          <a:xfrm>
            <a:off x="581193" y="2011681"/>
            <a:ext cx="5307543" cy="4788692"/>
          </a:xfrm>
        </p:spPr>
        <p:txBody>
          <a:bodyPr>
            <a:normAutofit fontScale="85000" lnSpcReduction="20000"/>
          </a:bodyPr>
          <a:lstStyle/>
          <a:p>
            <a:pPr marL="0" indent="0">
              <a:buNone/>
            </a:pPr>
            <a:r>
              <a:rPr lang="en-US" sz="2100" b="1" dirty="0" smtClean="0">
                <a:latin typeface="Arial" panose="020B0604020202020204" pitchFamily="34" charset="0"/>
                <a:cs typeface="Arial" panose="020B0604020202020204" pitchFamily="34" charset="0"/>
              </a:rPr>
              <a:t>1. </a:t>
            </a:r>
            <a:r>
              <a:rPr lang="en-US" sz="2100" b="1" dirty="0" err="1" smtClean="0">
                <a:latin typeface="Arial" panose="020B0604020202020204" pitchFamily="34" charset="0"/>
                <a:cs typeface="Arial" panose="020B0604020202020204" pitchFamily="34" charset="0"/>
              </a:rPr>
              <a:t>Nâng</a:t>
            </a:r>
            <a:r>
              <a:rPr lang="en-US" sz="2100" b="1" dirty="0" smtClean="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băng</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thông</a:t>
            </a:r>
            <a:r>
              <a:rPr lang="en-US" sz="2100" b="1" dirty="0">
                <a:latin typeface="Arial" panose="020B0604020202020204" pitchFamily="34" charset="0"/>
                <a:cs typeface="Arial" panose="020B0604020202020204" pitchFamily="34" charset="0"/>
              </a:rPr>
              <a:t> uplink</a:t>
            </a:r>
          </a:p>
          <a:p>
            <a:pPr marL="0" indent="0">
              <a:buNone/>
            </a:pPr>
            <a:r>
              <a:rPr lang="en-US" dirty="0" err="1" smtClean="0">
                <a:latin typeface="Arial" panose="020B0604020202020204" pitchFamily="34" charset="0"/>
                <a:cs typeface="Arial" panose="020B0604020202020204" pitchFamily="34" charset="0"/>
              </a:rPr>
              <a:t>Thay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thế</a:t>
            </a:r>
            <a:r>
              <a:rPr lang="en-US" dirty="0" smtClean="0">
                <a:latin typeface="Arial" panose="020B0604020202020204" pitchFamily="34" charset="0"/>
                <a:cs typeface="Arial" panose="020B0604020202020204" pitchFamily="34" charset="0"/>
              </a:rPr>
              <a:t> Router Vigor </a:t>
            </a:r>
            <a:r>
              <a:rPr lang="en-US" dirty="0" err="1" smtClean="0">
                <a:latin typeface="Arial" panose="020B0604020202020204" pitchFamily="34" charset="0"/>
                <a:cs typeface="Arial" panose="020B0604020202020204" pitchFamily="34" charset="0"/>
              </a:rPr>
              <a:t>bằng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GigabitRouter</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đảm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bảo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yêu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cập</a:t>
            </a:r>
            <a:endParaRPr lang="en-US" dirty="0" smtClean="0">
              <a:latin typeface="Arial" panose="020B0604020202020204" pitchFamily="34" charset="0"/>
              <a:cs typeface="Arial" panose="020B0604020202020204" pitchFamily="34" charset="0"/>
            </a:endParaRPr>
          </a:p>
          <a:p>
            <a:pPr marL="0" indent="0">
              <a:buNone/>
            </a:pPr>
            <a:r>
              <a:rPr lang="en-US" sz="2100" b="1" dirty="0">
                <a:latin typeface="Arial" panose="020B0604020202020204" pitchFamily="34" charset="0"/>
                <a:cs typeface="Arial" panose="020B0604020202020204" pitchFamily="34" charset="0"/>
              </a:rPr>
              <a:t>2. </a:t>
            </a:r>
            <a:r>
              <a:rPr lang="en-US" sz="2100" b="1" dirty="0" err="1">
                <a:latin typeface="Arial" panose="020B0604020202020204" pitchFamily="34" charset="0"/>
                <a:cs typeface="Arial" panose="020B0604020202020204" pitchFamily="34" charset="0"/>
              </a:rPr>
              <a:t>Nâng</a:t>
            </a:r>
            <a:r>
              <a:rPr lang="en-US" sz="2100" b="1" dirty="0">
                <a:latin typeface="Arial" panose="020B0604020202020204" pitchFamily="34" charset="0"/>
                <a:cs typeface="Arial" panose="020B0604020202020204" pitchFamily="34" charset="0"/>
              </a:rPr>
              <a:t> dung </a:t>
            </a:r>
            <a:r>
              <a:rPr lang="en-US" sz="2100" b="1" dirty="0" err="1">
                <a:latin typeface="Arial" panose="020B0604020202020204" pitchFamily="34" charset="0"/>
                <a:cs typeface="Arial" panose="020B0604020202020204" pitchFamily="34" charset="0"/>
              </a:rPr>
              <a:t>lượng</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lưu</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trữ</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của</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cụm</a:t>
            </a:r>
            <a:endParaRPr lang="en-US" sz="2100" b="1" dirty="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tăng</a:t>
            </a:r>
            <a:r>
              <a:rPr lang="en-US" dirty="0" smtClean="0">
                <a:latin typeface="Arial" panose="020B0604020202020204" pitchFamily="34" charset="0"/>
                <a:cs typeface="Arial" panose="020B0604020202020204" pitchFamily="34" charset="0"/>
              </a:rPr>
              <a:t> dung </a:t>
            </a:r>
            <a:r>
              <a:rPr lang="en-US" dirty="0" err="1" smtClean="0">
                <a:latin typeface="Arial" panose="020B0604020202020204" pitchFamily="34" charset="0"/>
                <a:cs typeface="Arial" panose="020B0604020202020204" pitchFamily="34" charset="0"/>
              </a:rPr>
              <a:t>lượng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2 </a:t>
            </a:r>
            <a:r>
              <a:rPr lang="en-US" dirty="0" err="1" smtClean="0">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đều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mở</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dễ</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dàng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theo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ngang</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ü"/>
            </a:pPr>
            <a:r>
              <a:rPr lang="en-US" dirty="0" err="1" smtClean="0">
                <a:latin typeface="Arial" panose="020B0604020202020204" pitchFamily="34" charset="0"/>
                <a:cs typeface="Arial" panose="020B0604020202020204" pitchFamily="34" charset="0"/>
              </a:rPr>
              <a:t>Lắp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3 controller servers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nếu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còn</a:t>
            </a:r>
            <a:r>
              <a:rPr lang="en-US" dirty="0" smtClean="0">
                <a:latin typeface="Arial" panose="020B0604020202020204" pitchFamily="34" charset="0"/>
                <a:cs typeface="Arial" panose="020B0604020202020204" pitchFamily="34" charset="0"/>
              </a:rPr>
              <a:t> slot.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CEPH-OSD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join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cụm</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smtClean="0">
                <a:latin typeface="Arial" panose="020B0604020202020204" pitchFamily="34" charset="0"/>
                <a:cs typeface="Arial" panose="020B0604020202020204" pitchFamily="34" charset="0"/>
              </a:rPr>
              <a:t>Lắp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server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với</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cứng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mục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đích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nguyên</a:t>
            </a:r>
            <a:r>
              <a:rPr lang="en-US" dirty="0" smtClean="0">
                <a:latin typeface="Arial" panose="020B0604020202020204" pitchFamily="34" charset="0"/>
                <a:cs typeface="Arial" panose="020B0604020202020204" pitchFamily="34" charset="0"/>
              </a:rPr>
              <a:t> RAM/CPU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VM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a:t>
            </a:r>
          </a:p>
          <a:p>
            <a:pPr marL="0" indent="0">
              <a:buNone/>
            </a:pPr>
            <a:r>
              <a:rPr lang="en-US" sz="2100" b="1" dirty="0">
                <a:latin typeface="Arial" panose="020B0604020202020204" pitchFamily="34" charset="0"/>
                <a:cs typeface="Arial" panose="020B0604020202020204" pitchFamily="34" charset="0"/>
              </a:rPr>
              <a:t>3. </a:t>
            </a:r>
            <a:r>
              <a:rPr lang="en-US" sz="2100" b="1" dirty="0" err="1">
                <a:latin typeface="Arial" panose="020B0604020202020204" pitchFamily="34" charset="0"/>
                <a:cs typeface="Arial" panose="020B0604020202020204" pitchFamily="34" charset="0"/>
              </a:rPr>
              <a:t>Mở</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rộng</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quy</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mô</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ứng</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dụng</a:t>
            </a:r>
            <a:r>
              <a:rPr lang="en-US" sz="2100" b="1" dirty="0">
                <a:latin typeface="Arial" panose="020B0604020202020204" pitchFamily="34" charset="0"/>
                <a:cs typeface="Arial" panose="020B0604020202020204" pitchFamily="34" charset="0"/>
              </a:rPr>
              <a:t>/</a:t>
            </a:r>
            <a:r>
              <a:rPr lang="en-US" sz="2100" b="1" dirty="0" err="1">
                <a:latin typeface="Arial" panose="020B0604020202020204" pitchFamily="34" charset="0"/>
                <a:cs typeface="Arial" panose="020B0604020202020204" pitchFamily="34" charset="0"/>
              </a:rPr>
              <a:t>số</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lượng</a:t>
            </a:r>
            <a:r>
              <a:rPr lang="en-US" sz="2100" b="1" dirty="0">
                <a:latin typeface="Arial" panose="020B0604020202020204" pitchFamily="34" charset="0"/>
                <a:cs typeface="Arial" panose="020B0604020202020204" pitchFamily="34" charset="0"/>
              </a:rPr>
              <a:t> VM </a:t>
            </a:r>
            <a:r>
              <a:rPr lang="en-US" sz="2100" b="1" dirty="0" err="1">
                <a:latin typeface="Arial" panose="020B0604020202020204" pitchFamily="34" charset="0"/>
                <a:cs typeface="Arial" panose="020B0604020202020204" pitchFamily="34" charset="0"/>
              </a:rPr>
              <a:t>triển</a:t>
            </a:r>
            <a:r>
              <a:rPr lang="en-US" sz="2100" b="1" dirty="0">
                <a:latin typeface="Arial" panose="020B0604020202020204" pitchFamily="34" charset="0"/>
                <a:cs typeface="Arial" panose="020B0604020202020204" pitchFamily="34" charset="0"/>
              </a:rPr>
              <a:t> </a:t>
            </a:r>
            <a:r>
              <a:rPr lang="en-US" sz="2100" b="1" dirty="0" err="1">
                <a:latin typeface="Arial" panose="020B0604020202020204" pitchFamily="34" charset="0"/>
                <a:cs typeface="Arial" panose="020B0604020202020204" pitchFamily="34" charset="0"/>
              </a:rPr>
              <a:t>khai</a:t>
            </a:r>
            <a:endParaRPr lang="en-US" sz="2100" b="1" dirty="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VM </a:t>
            </a:r>
            <a:r>
              <a:rPr lang="en-US" dirty="0" err="1" smtClean="0">
                <a:latin typeface="Arial" panose="020B0604020202020204" pitchFamily="34" charset="0"/>
                <a:cs typeface="Arial" panose="020B0604020202020204" pitchFamily="34" charset="0"/>
              </a:rPr>
              <a:t>mới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chỉ</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bổ</a:t>
            </a:r>
            <a:r>
              <a:rPr lang="en-US" dirty="0" smtClean="0">
                <a:latin typeface="Arial" panose="020B0604020202020204" pitchFamily="34" charset="0"/>
                <a:cs typeface="Arial" panose="020B0604020202020204" pitchFamily="34" charset="0"/>
              </a:rPr>
              <a:t> sung </a:t>
            </a:r>
            <a:r>
              <a:rPr lang="en-US" dirty="0" err="1" smtClean="0">
                <a:latin typeface="Arial" panose="020B0604020202020204" pitchFamily="34" charset="0"/>
                <a:cs typeface="Arial" panose="020B0604020202020204" pitchFamily="34" charset="0"/>
              </a:rPr>
              <a:t>thêm</a:t>
            </a:r>
            <a:r>
              <a:rPr lang="en-US" dirty="0" smtClean="0">
                <a:latin typeface="Arial" panose="020B0604020202020204" pitchFamily="34" charset="0"/>
                <a:cs typeface="Arial" panose="020B0604020202020204" pitchFamily="34" charset="0"/>
              </a:rPr>
              <a:t> server </a:t>
            </a:r>
            <a:r>
              <a:rPr lang="en-US" dirty="0" err="1" smtClean="0">
                <a:latin typeface="Arial" panose="020B0604020202020204" pitchFamily="34" charset="0"/>
                <a:cs typeface="Arial" panose="020B0604020202020204" pitchFamily="34" charset="0"/>
              </a:rPr>
              <a:t>vật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nối</a:t>
            </a:r>
            <a:r>
              <a:rPr lang="en-US" dirty="0" smtClean="0">
                <a:latin typeface="Arial" panose="020B0604020202020204" pitchFamily="34" charset="0"/>
                <a:cs typeface="Arial" panose="020B0604020202020204" pitchFamily="34" charset="0"/>
              </a:rPr>
              <a:t> network </a:t>
            </a:r>
            <a:r>
              <a:rPr lang="en-US" dirty="0" err="1" smtClean="0">
                <a:latin typeface="Arial" panose="020B0604020202020204" pitchFamily="34" charset="0"/>
                <a:cs typeface="Arial" panose="020B0604020202020204" pitchFamily="34" charset="0"/>
              </a:rPr>
              <a:t>tương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3 server </a:t>
            </a:r>
            <a:r>
              <a:rPr lang="en-US" dirty="0" err="1" smtClean="0">
                <a:latin typeface="Arial" panose="020B0604020202020204" pitchFamily="34" charset="0"/>
                <a:cs typeface="Arial" panose="020B0604020202020204" pitchFamily="34" charset="0"/>
              </a:rPr>
              <a:t>hiện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network agent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compute agent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OpenStack</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IP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VMs</a:t>
            </a:r>
          </a:p>
          <a:p>
            <a:endParaRPr lang="en-US" dirty="0">
              <a:latin typeface="Arial" panose="020B0604020202020204" pitchFamily="34" charset="0"/>
              <a:cs typeface="Arial" panose="020B0604020202020204" pitchFamily="34" charset="0"/>
            </a:endParaRPr>
          </a:p>
        </p:txBody>
      </p:sp>
      <p:pic>
        <p:nvPicPr>
          <p:cNvPr id="7" name="Content Placeholder 6"/>
          <p:cNvPicPr>
            <a:picLocks noGrp="1" noChangeAspect="1"/>
          </p:cNvPicPr>
          <p:nvPr>
            <p:ph sz="half" idx="2"/>
          </p:nvPr>
        </p:nvPicPr>
        <p:blipFill>
          <a:blip r:embed="rId2"/>
          <a:stretch>
            <a:fillRect/>
          </a:stretch>
        </p:blipFill>
        <p:spPr>
          <a:xfrm>
            <a:off x="5888736" y="1911098"/>
            <a:ext cx="5861304" cy="4553292"/>
          </a:xfrm>
          <a:prstGeom prst="rect">
            <a:avLst/>
          </a:prstGeom>
        </p:spPr>
      </p:pic>
    </p:spTree>
    <p:extLst>
      <p:ext uri="{BB962C8B-B14F-4D97-AF65-F5344CB8AC3E}">
        <p14:creationId xmlns:p14="http://schemas.microsoft.com/office/powerpoint/2010/main" val="1370630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6" name="Content Placeholder 2"/>
          <p:cNvSpPr txBox="1">
            <a:spLocks/>
          </p:cNvSpPr>
          <p:nvPr/>
        </p:nvSpPr>
        <p:spPr>
          <a:xfrm>
            <a:off x="581192" y="2032659"/>
            <a:ext cx="2898609" cy="41060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p>
          <a:p>
            <a:pPr marL="0" indent="0">
              <a:buNone/>
            </a:pPr>
            <a:endParaRPr lang="en-US" dirty="0" smtClean="0"/>
          </a:p>
          <a:p>
            <a:endParaRPr lang="en-US" dirty="0" smtClean="0"/>
          </a:p>
          <a:p>
            <a:endParaRPr lang="en-US" dirty="0" smtClean="0"/>
          </a:p>
          <a:p>
            <a:endParaRPr lang="en-US" dirty="0" smtClean="0"/>
          </a:p>
          <a:p>
            <a:pPr marL="0" indent="0">
              <a:buFont typeface="Wingdings 2" panose="05020102010507070707" pitchFamily="18" charset="2"/>
              <a:buNone/>
            </a:pPr>
            <a:endParaRPr lang="en-US" dirty="0" smtClean="0"/>
          </a:p>
          <a:p>
            <a:pPr marL="342900" indent="-342900">
              <a:buAutoNum type="arabicPeriod"/>
            </a:pPr>
            <a:r>
              <a:rPr lang="en-US" b="1" dirty="0" err="1" smtClean="0">
                <a:latin typeface="Arial" panose="020B0604020202020204" pitchFamily="34" charset="0"/>
                <a:cs typeface="Arial" panose="020B0604020202020204" pitchFamily="34" charset="0"/>
              </a:rPr>
              <a:t>Tổng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quan</a:t>
            </a:r>
            <a:endParaRPr lang="en-US" b="1" dirty="0" smtClean="0">
              <a:latin typeface="Arial" panose="020B0604020202020204" pitchFamily="34" charset="0"/>
              <a:cs typeface="Arial" panose="020B0604020202020204" pitchFamily="34" charset="0"/>
            </a:endParaRPr>
          </a:p>
          <a:p>
            <a:pPr marL="342900" indent="-342900">
              <a:buAutoNum type="arabicPeriod"/>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dirty="0" smtClean="0"/>
          </a:p>
          <a:p>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5394" y="1852040"/>
            <a:ext cx="6037246" cy="4878361"/>
          </a:xfrm>
        </p:spPr>
      </p:pic>
    </p:spTree>
    <p:extLst>
      <p:ext uri="{BB962C8B-B14F-4D97-AF65-F5344CB8AC3E}">
        <p14:creationId xmlns:p14="http://schemas.microsoft.com/office/powerpoint/2010/main" val="1335819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OpenStack</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8" name="Content Placeholder 2"/>
          <p:cNvSpPr>
            <a:spLocks noGrp="1"/>
          </p:cNvSpPr>
          <p:nvPr>
            <p:ph idx="1"/>
          </p:nvPr>
        </p:nvSpPr>
        <p:spPr>
          <a:xfrm>
            <a:off x="581192" y="1954253"/>
            <a:ext cx="6313384" cy="4903747"/>
          </a:xfrm>
        </p:spPr>
        <p:txBody>
          <a:bodyPr>
            <a:noAutofit/>
          </a:bodyPr>
          <a:lstStyle/>
          <a:p>
            <a:pPr algn="just"/>
            <a:endParaRPr lang="en-US" sz="1200" dirty="0" smtClean="0"/>
          </a:p>
          <a:p>
            <a:pPr algn="just"/>
            <a:endParaRPr lang="en-US" sz="1200" dirty="0" smtClean="0"/>
          </a:p>
          <a:p>
            <a:pPr marL="0" indent="0" algn="just">
              <a:buNone/>
            </a:pPr>
            <a:r>
              <a:rPr lang="en-US" b="1" dirty="0" smtClean="0">
                <a:latin typeface="Arial" panose="020B0604020202020204" pitchFamily="34" charset="0"/>
                <a:cs typeface="Arial" panose="020B0604020202020204" pitchFamily="34" charset="0"/>
              </a:rPr>
              <a:t>2. Keystone</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Identity Management</a:t>
            </a:r>
          </a:p>
          <a:p>
            <a:pPr algn="just"/>
            <a:r>
              <a:rPr lang="en-US" sz="1300" dirty="0" err="1" smtClean="0">
                <a:latin typeface="Arial" panose="020B0604020202020204" pitchFamily="34" charset="0"/>
                <a:cs typeface="Arial" panose="020B0604020202020204" pitchFamily="34" charset="0"/>
              </a:rPr>
              <a:t>Quản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lý</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xác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thực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cho</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user </a:t>
            </a:r>
            <a:r>
              <a:rPr lang="en-US" sz="1300" dirty="0" err="1" smtClean="0">
                <a:latin typeface="Arial" panose="020B0604020202020204" pitchFamily="34" charset="0"/>
                <a:cs typeface="Arial" panose="020B0604020202020204" pitchFamily="34" charset="0"/>
              </a:rPr>
              <a:t>của</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hệ</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thống</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Openstack</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gồm</a:t>
            </a:r>
            <a:r>
              <a:rPr lang="en-US" sz="1300" dirty="0" smtClean="0">
                <a:latin typeface="Arial" panose="020B0604020202020204" pitchFamily="34" charset="0"/>
                <a:cs typeface="Arial" panose="020B0604020202020204" pitchFamily="34" charset="0"/>
              </a:rPr>
              <a:t> user </a:t>
            </a:r>
            <a:r>
              <a:rPr lang="en-US" sz="1300" dirty="0" err="1" smtClean="0">
                <a:latin typeface="Arial" panose="020B0604020202020204" pitchFamily="34" charset="0"/>
                <a:cs typeface="Arial" panose="020B0604020202020204" pitchFamily="34" charset="0"/>
              </a:rPr>
              <a:t>quản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lý</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tài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nguyên</a:t>
            </a:r>
            <a:r>
              <a:rPr lang="en-US" sz="1300" dirty="0" smtClean="0">
                <a:latin typeface="Arial" panose="020B0604020202020204" pitchFamily="34" charset="0"/>
                <a:cs typeface="Arial" panose="020B0604020202020204" pitchFamily="34" charset="0"/>
              </a:rPr>
              <a:t> cloud </a:t>
            </a:r>
            <a:r>
              <a:rPr lang="en-US" sz="1300" dirty="0" err="1" smtClean="0">
                <a:latin typeface="Arial" panose="020B0604020202020204" pitchFamily="34" charset="0"/>
                <a:cs typeface="Arial" panose="020B0604020202020204" pitchFamily="34" charset="0"/>
              </a:rPr>
              <a:t>và</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user </a:t>
            </a:r>
            <a:r>
              <a:rPr lang="en-US" sz="1300" dirty="0" err="1" smtClean="0">
                <a:latin typeface="Arial" panose="020B0604020202020204" pitchFamily="34" charset="0"/>
                <a:cs typeface="Arial" panose="020B0604020202020204" pitchFamily="34" charset="0"/>
              </a:rPr>
              <a:t>quản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lý</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service </a:t>
            </a:r>
            <a:r>
              <a:rPr lang="en-US" sz="1300" dirty="0" err="1" smtClean="0">
                <a:latin typeface="Arial" panose="020B0604020202020204" pitchFamily="34" charset="0"/>
                <a:cs typeface="Arial" panose="020B0604020202020204" pitchFamily="34" charset="0"/>
              </a:rPr>
              <a:t>nội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bộ</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OpenStack</a:t>
            </a:r>
            <a:r>
              <a:rPr lang="en-US" sz="1300" dirty="0" smtClean="0">
                <a:latin typeface="Arial" panose="020B0604020202020204" pitchFamily="34" charset="0"/>
                <a:cs typeface="Arial" panose="020B0604020202020204" pitchFamily="34" charset="0"/>
              </a:rPr>
              <a:t> (keystone, glance, nova, neutron, cinder, heat, etc.)</a:t>
            </a:r>
          </a:p>
          <a:p>
            <a:pPr algn="just"/>
            <a:r>
              <a:rPr lang="en-US" sz="1300" dirty="0" err="1" smtClean="0">
                <a:latin typeface="Arial" panose="020B0604020202020204" pitchFamily="34" charset="0"/>
                <a:cs typeface="Arial" panose="020B0604020202020204" pitchFamily="34" charset="0"/>
              </a:rPr>
              <a:t>Quản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lý</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project/domains: project </a:t>
            </a:r>
            <a:r>
              <a:rPr lang="en-US" sz="1300" dirty="0" err="1" smtClean="0">
                <a:latin typeface="Arial" panose="020B0604020202020204" pitchFamily="34" charset="0"/>
                <a:cs typeface="Arial" panose="020B0604020202020204" pitchFamily="34" charset="0"/>
              </a:rPr>
              <a:t>và</a:t>
            </a:r>
            <a:r>
              <a:rPr lang="en-US" sz="1300" dirty="0" smtClean="0">
                <a:latin typeface="Arial" panose="020B0604020202020204" pitchFamily="34" charset="0"/>
                <a:cs typeface="Arial" panose="020B0604020202020204" pitchFamily="34" charset="0"/>
              </a:rPr>
              <a:t> domain </a:t>
            </a:r>
            <a:r>
              <a:rPr lang="en-US" sz="1300" dirty="0" err="1" smtClean="0">
                <a:latin typeface="Arial" panose="020B0604020202020204" pitchFamily="34" charset="0"/>
                <a:cs typeface="Arial" panose="020B0604020202020204" pitchFamily="34" charset="0"/>
              </a:rPr>
              <a:t>là</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đơn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vị</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dùng</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để</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quy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hoạch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tài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nguyên</a:t>
            </a:r>
            <a:r>
              <a:rPr lang="en-US" sz="1300" dirty="0" smtClean="0">
                <a:latin typeface="Arial" panose="020B0604020202020204" pitchFamily="34" charset="0"/>
                <a:cs typeface="Arial" panose="020B0604020202020204" pitchFamily="34" charset="0"/>
              </a:rPr>
              <a:t> Cloud </a:t>
            </a:r>
            <a:r>
              <a:rPr lang="en-US" sz="1300" dirty="0" err="1" smtClean="0">
                <a:latin typeface="Arial" panose="020B0604020202020204" pitchFamily="34" charset="0"/>
                <a:cs typeface="Arial" panose="020B0604020202020204" pitchFamily="34" charset="0"/>
              </a:rPr>
              <a:t>về</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mặt</a:t>
            </a:r>
            <a:r>
              <a:rPr lang="en-US" sz="1300" dirty="0" smtClean="0">
                <a:latin typeface="Arial" panose="020B0604020202020204" pitchFamily="34" charset="0"/>
                <a:cs typeface="Arial" panose="020B0604020202020204" pitchFamily="34" charset="0"/>
              </a:rPr>
              <a:t> logic. </a:t>
            </a:r>
          </a:p>
          <a:p>
            <a:pPr lvl="1" algn="just">
              <a:buFont typeface="Courier New" panose="02070309020205020404" pitchFamily="49" charset="0"/>
              <a:buChar char="o"/>
            </a:pPr>
            <a:r>
              <a:rPr lang="en-US" sz="1300" b="1" i="1" u="sng" dirty="0" smtClean="0">
                <a:latin typeface="Arial" panose="020B0604020202020204" pitchFamily="34" charset="0"/>
                <a:cs typeface="Arial" panose="020B0604020202020204" pitchFamily="34" charset="0"/>
              </a:rPr>
              <a:t>Domain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Đối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với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một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cụm</a:t>
            </a:r>
            <a:r>
              <a:rPr lang="en-US" sz="1300" dirty="0" smtClean="0">
                <a:latin typeface="Arial" panose="020B0604020202020204" pitchFamily="34" charset="0"/>
                <a:cs typeface="Arial" panose="020B0604020202020204" pitchFamily="34" charset="0"/>
              </a:rPr>
              <a:t> Cloud </a:t>
            </a:r>
            <a:r>
              <a:rPr lang="en-US" sz="1300" dirty="0" err="1" smtClean="0">
                <a:latin typeface="Arial" panose="020B0604020202020204" pitchFamily="34" charset="0"/>
                <a:cs typeface="Arial" panose="020B0604020202020204" pitchFamily="34" charset="0"/>
              </a:rPr>
              <a:t>đặt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tại</a:t>
            </a:r>
            <a:r>
              <a:rPr lang="en-US" sz="1300" dirty="0" smtClean="0">
                <a:latin typeface="Arial" panose="020B0604020202020204" pitchFamily="34" charset="0"/>
                <a:cs typeface="Arial" panose="020B0604020202020204" pitchFamily="34" charset="0"/>
              </a:rPr>
              <a:t> 1 </a:t>
            </a:r>
            <a:r>
              <a:rPr lang="en-US" sz="1300" dirty="0" err="1" smtClean="0">
                <a:latin typeface="Arial" panose="020B0604020202020204" pitchFamily="34" charset="0"/>
                <a:cs typeface="Arial" panose="020B0604020202020204" pitchFamily="34" charset="0"/>
              </a:rPr>
              <a:t>vị</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trí</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địa</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lý</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nhất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định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thông</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thường</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sẽ</a:t>
            </a:r>
            <a:r>
              <a:rPr lang="en-US" sz="1300" dirty="0" smtClean="0">
                <a:latin typeface="Arial" panose="020B0604020202020204" pitchFamily="34" charset="0"/>
                <a:cs typeface="Arial" panose="020B0604020202020204" pitchFamily="34" charset="0"/>
              </a:rPr>
              <a:t> setup </a:t>
            </a:r>
            <a:r>
              <a:rPr lang="en-US" sz="1300" dirty="0" err="1" smtClean="0">
                <a:latin typeface="Arial" panose="020B0604020202020204" pitchFamily="34" charset="0"/>
                <a:cs typeface="Arial" panose="020B0604020202020204" pitchFamily="34" charset="0"/>
              </a:rPr>
              <a:t>một</a:t>
            </a:r>
            <a:r>
              <a:rPr lang="en-US" sz="1300" dirty="0" smtClean="0">
                <a:latin typeface="Arial" panose="020B0604020202020204" pitchFamily="34" charset="0"/>
                <a:cs typeface="Arial" panose="020B0604020202020204" pitchFamily="34" charset="0"/>
              </a:rPr>
              <a:t> domain, </a:t>
            </a:r>
            <a:r>
              <a:rPr lang="en-US" sz="1300" dirty="0" err="1" smtClean="0">
                <a:latin typeface="Arial" panose="020B0604020202020204" pitchFamily="34" charset="0"/>
                <a:cs typeface="Arial" panose="020B0604020202020204" pitchFamily="34" charset="0"/>
              </a:rPr>
              <a:t>là</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tập</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hợp</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tài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nguyên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của</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toàn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bộ</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cụm</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đó</a:t>
            </a:r>
            <a:r>
              <a:rPr lang="en-US" sz="1300" dirty="0" smtClean="0">
                <a:latin typeface="Arial" panose="020B0604020202020204" pitchFamily="34" charset="0"/>
                <a:cs typeface="Arial" panose="020B0604020202020204" pitchFamily="34" charset="0"/>
              </a:rPr>
              <a:t>. Domain </a:t>
            </a:r>
            <a:r>
              <a:rPr lang="en-US" sz="1300" dirty="0" err="1" smtClean="0">
                <a:latin typeface="Arial" panose="020B0604020202020204" pitchFamily="34" charset="0"/>
                <a:cs typeface="Arial" panose="020B0604020202020204" pitchFamily="34" charset="0"/>
              </a:rPr>
              <a:t>này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được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phân</a:t>
            </a:r>
            <a:r>
              <a:rPr lang="en-US" sz="1300" dirty="0" smtClean="0">
                <a:latin typeface="Arial" panose="020B0604020202020204" pitchFamily="34" charset="0"/>
                <a:cs typeface="Arial" panose="020B0604020202020204" pitchFamily="34" charset="0"/>
              </a:rPr>
              <a:t> chia </a:t>
            </a:r>
            <a:r>
              <a:rPr lang="en-US" sz="1300" dirty="0" err="1" smtClean="0">
                <a:latin typeface="Arial" panose="020B0604020202020204" pitchFamily="34" charset="0"/>
                <a:cs typeface="Arial" panose="020B0604020202020204" pitchFamily="34" charset="0"/>
              </a:rPr>
              <a:t>thành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projects </a:t>
            </a:r>
            <a:r>
              <a:rPr lang="en-US" sz="1300" dirty="0" err="1" smtClean="0">
                <a:latin typeface="Arial" panose="020B0604020202020204" pitchFamily="34" charset="0"/>
                <a:cs typeface="Arial" panose="020B0604020202020204" pitchFamily="34" charset="0"/>
              </a:rPr>
              <a:t>tùy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theo</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yêu</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cầu</a:t>
            </a:r>
            <a:r>
              <a:rPr lang="en-US" sz="1300" dirty="0" smtClean="0">
                <a:latin typeface="Arial" panose="020B0604020202020204" pitchFamily="34" charset="0"/>
                <a:cs typeface="Arial" panose="020B0604020202020204" pitchFamily="34" charset="0"/>
              </a:rPr>
              <a:t>. </a:t>
            </a:r>
          </a:p>
          <a:p>
            <a:pPr lvl="1" algn="just">
              <a:buFont typeface="Courier New" panose="02070309020205020404" pitchFamily="49" charset="0"/>
              <a:buChar char="o"/>
            </a:pPr>
            <a:r>
              <a:rPr lang="en-US" sz="1300" b="1" i="1" u="sng" dirty="0" smtClean="0">
                <a:latin typeface="Arial" panose="020B0604020202020204" pitchFamily="34" charset="0"/>
                <a:cs typeface="Arial" panose="020B0604020202020204" pitchFamily="34" charset="0"/>
              </a:rPr>
              <a:t>Project: </a:t>
            </a:r>
            <a:r>
              <a:rPr lang="en-US" sz="1300" dirty="0" err="1" smtClean="0">
                <a:latin typeface="Arial" panose="020B0604020202020204" pitchFamily="34" charset="0"/>
                <a:cs typeface="Arial" panose="020B0604020202020204" pitchFamily="34" charset="0"/>
              </a:rPr>
              <a:t>là</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tập</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hợp</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của</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một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số</a:t>
            </a:r>
            <a:r>
              <a:rPr lang="en-US" sz="1300" dirty="0" smtClean="0">
                <a:latin typeface="Arial" panose="020B0604020202020204" pitchFamily="34" charset="0"/>
                <a:cs typeface="Arial" panose="020B0604020202020204" pitchFamily="34" charset="0"/>
              </a:rPr>
              <a:t> user </a:t>
            </a:r>
            <a:r>
              <a:rPr lang="en-US" sz="1300" dirty="0" err="1" smtClean="0">
                <a:latin typeface="Arial" panose="020B0604020202020204" pitchFamily="34" charset="0"/>
                <a:cs typeface="Arial" panose="020B0604020202020204" pitchFamily="34" charset="0"/>
              </a:rPr>
              <a:t>nhất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định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và</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một</a:t>
            </a:r>
            <a:r>
              <a:rPr lang="en-US" sz="1300" dirty="0" smtClean="0">
                <a:latin typeface="Arial" panose="020B0604020202020204" pitchFamily="34" charset="0"/>
                <a:cs typeface="Arial" panose="020B0604020202020204" pitchFamily="34" charset="0"/>
              </a:rPr>
              <a:t> quota </a:t>
            </a:r>
            <a:r>
              <a:rPr lang="en-US" sz="1300" dirty="0" err="1" smtClean="0">
                <a:latin typeface="Arial" panose="020B0604020202020204" pitchFamily="34" charset="0"/>
                <a:cs typeface="Arial" panose="020B0604020202020204" pitchFamily="34" charset="0"/>
              </a:rPr>
              <a:t>tài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nguyên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nhất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định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phục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vụ</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cho</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một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mục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đích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chung</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Ví</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dụ</a:t>
            </a:r>
            <a:r>
              <a:rPr lang="en-US" sz="1300" dirty="0" smtClean="0">
                <a:latin typeface="Arial" panose="020B0604020202020204" pitchFamily="34" charset="0"/>
                <a:cs typeface="Arial" panose="020B0604020202020204" pitchFamily="34" charset="0"/>
              </a:rPr>
              <a:t>: </a:t>
            </a:r>
          </a:p>
          <a:p>
            <a:pPr lvl="2" algn="just">
              <a:buFont typeface="Wingdings" panose="05000000000000000000" pitchFamily="2" charset="2"/>
              <a:buChar char="ü"/>
            </a:pPr>
            <a:r>
              <a:rPr lang="en-US" sz="1300" dirty="0" smtClean="0">
                <a:latin typeface="Arial" panose="020B0604020202020204" pitchFamily="34" charset="0"/>
                <a:cs typeface="Arial" panose="020B0604020202020204" pitchFamily="34" charset="0"/>
              </a:rPr>
              <a:t>Project “Production” </a:t>
            </a:r>
            <a:r>
              <a:rPr lang="en-US" sz="1300" dirty="0" err="1" smtClean="0">
                <a:latin typeface="Arial" panose="020B0604020202020204" pitchFamily="34" charset="0"/>
                <a:cs typeface="Arial" panose="020B0604020202020204" pitchFamily="34" charset="0"/>
              </a:rPr>
              <a:t>gồm</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VM </a:t>
            </a:r>
            <a:r>
              <a:rPr lang="en-US" sz="1300" dirty="0" err="1" smtClean="0">
                <a:latin typeface="Arial" panose="020B0604020202020204" pitchFamily="34" charset="0"/>
                <a:cs typeface="Arial" panose="020B0604020202020204" pitchFamily="34" charset="0"/>
              </a:rPr>
              <a:t>chạy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dịch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vụ</a:t>
            </a:r>
            <a:r>
              <a:rPr lang="en-US" sz="1300" dirty="0" smtClean="0">
                <a:latin typeface="Arial" panose="020B0604020202020204" pitchFamily="34" charset="0"/>
                <a:cs typeface="Arial" panose="020B0604020202020204" pitchFamily="34" charset="0"/>
              </a:rPr>
              <a:t> production, </a:t>
            </a:r>
            <a:r>
              <a:rPr lang="en-US" sz="1300" dirty="0" err="1" smtClean="0">
                <a:latin typeface="Arial" panose="020B0604020202020204" pitchFamily="34" charset="0"/>
                <a:cs typeface="Arial" panose="020B0604020202020204" pitchFamily="34" charset="0"/>
              </a:rPr>
              <a:t>được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cấp</a:t>
            </a:r>
            <a:r>
              <a:rPr lang="en-US" sz="1300" dirty="0" smtClean="0">
                <a:latin typeface="Arial" panose="020B0604020202020204" pitchFamily="34" charset="0"/>
                <a:cs typeface="Arial" panose="020B0604020202020204" pitchFamily="34" charset="0"/>
              </a:rPr>
              <a:t> quota </a:t>
            </a:r>
            <a:r>
              <a:rPr lang="en-US" sz="1300" dirty="0" err="1" smtClean="0">
                <a:latin typeface="Arial" panose="020B0604020202020204" pitchFamily="34" charset="0"/>
                <a:cs typeface="Arial" panose="020B0604020202020204" pitchFamily="34" charset="0"/>
              </a:rPr>
              <a:t>tài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nguyên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là</a:t>
            </a:r>
            <a:r>
              <a:rPr lang="en-US" sz="1300" dirty="0" smtClean="0">
                <a:latin typeface="Arial" panose="020B0604020202020204" pitchFamily="34" charset="0"/>
                <a:cs typeface="Arial" panose="020B0604020202020204" pitchFamily="34" charset="0"/>
              </a:rPr>
              <a:t>: 1TB disk, 500 GB RAM, 500 </a:t>
            </a:r>
            <a:r>
              <a:rPr lang="en-US" sz="1300" dirty="0" err="1" smtClean="0">
                <a:latin typeface="Arial" panose="020B0604020202020204" pitchFamily="34" charset="0"/>
                <a:cs typeface="Arial" panose="020B0604020202020204" pitchFamily="34" charset="0"/>
              </a:rPr>
              <a:t>vCPUs</a:t>
            </a:r>
            <a:endParaRPr lang="en-US" sz="1300" dirty="0" smtClean="0">
              <a:latin typeface="Arial" panose="020B0604020202020204" pitchFamily="34" charset="0"/>
              <a:cs typeface="Arial" panose="020B0604020202020204" pitchFamily="34" charset="0"/>
            </a:endParaRPr>
          </a:p>
          <a:p>
            <a:pPr lvl="2" algn="just">
              <a:buFont typeface="Wingdings" panose="05000000000000000000" pitchFamily="2" charset="2"/>
              <a:buChar char="ü"/>
            </a:pPr>
            <a:r>
              <a:rPr lang="en-US" sz="1300" dirty="0" smtClean="0">
                <a:latin typeface="Arial" panose="020B0604020202020204" pitchFamily="34" charset="0"/>
                <a:cs typeface="Arial" panose="020B0604020202020204" pitchFamily="34" charset="0"/>
              </a:rPr>
              <a:t>Project “Lab” </a:t>
            </a:r>
            <a:r>
              <a:rPr lang="en-US" sz="1300" dirty="0" err="1" smtClean="0">
                <a:latin typeface="Arial" panose="020B0604020202020204" pitchFamily="34" charset="0"/>
                <a:cs typeface="Arial" panose="020B0604020202020204" pitchFamily="34" charset="0"/>
              </a:rPr>
              <a:t>gồm</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VM </a:t>
            </a:r>
            <a:r>
              <a:rPr lang="en-US" sz="1300" dirty="0" err="1" smtClean="0">
                <a:latin typeface="Arial" panose="020B0604020202020204" pitchFamily="34" charset="0"/>
                <a:cs typeface="Arial" panose="020B0604020202020204" pitchFamily="34" charset="0"/>
              </a:rPr>
              <a:t>chạy</a:t>
            </a:r>
            <a:r>
              <a:rPr lang="en-US" sz="1300" dirty="0" smtClean="0">
                <a:latin typeface="Arial" panose="020B0604020202020204" pitchFamily="34" charset="0"/>
                <a:cs typeface="Arial" panose="020B0604020202020204" pitchFamily="34" charset="0"/>
              </a:rPr>
              <a:t> lab </a:t>
            </a:r>
            <a:r>
              <a:rPr lang="en-US" sz="1300" dirty="0" err="1" smtClean="0">
                <a:latin typeface="Arial" panose="020B0604020202020204" pitchFamily="34" charset="0"/>
                <a:cs typeface="Arial" panose="020B0604020202020204" pitchFamily="34" charset="0"/>
              </a:rPr>
              <a:t>thử</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nghiệm</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trước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khi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đưa</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lên</a:t>
            </a:r>
            <a:r>
              <a:rPr lang="en-US" sz="1300" dirty="0" smtClean="0">
                <a:latin typeface="Arial" panose="020B0604020202020204" pitchFamily="34" charset="0"/>
                <a:cs typeface="Arial" panose="020B0604020202020204" pitchFamily="34" charset="0"/>
              </a:rPr>
              <a:t> Production, </a:t>
            </a:r>
            <a:r>
              <a:rPr lang="en-US" sz="1300" dirty="0" err="1" smtClean="0">
                <a:latin typeface="Arial" panose="020B0604020202020204" pitchFamily="34" charset="0"/>
                <a:cs typeface="Arial" panose="020B0604020202020204" pitchFamily="34" charset="0"/>
              </a:rPr>
              <a:t>được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cấp</a:t>
            </a:r>
            <a:r>
              <a:rPr lang="en-US" sz="1300" dirty="0" smtClean="0">
                <a:latin typeface="Arial" panose="020B0604020202020204" pitchFamily="34" charset="0"/>
                <a:cs typeface="Arial" panose="020B0604020202020204" pitchFamily="34" charset="0"/>
              </a:rPr>
              <a:t> quota </a:t>
            </a:r>
            <a:r>
              <a:rPr lang="en-US" sz="1300" dirty="0" err="1" smtClean="0">
                <a:latin typeface="Arial" panose="020B0604020202020204" pitchFamily="34" charset="0"/>
                <a:cs typeface="Arial" panose="020B0604020202020204" pitchFamily="34" charset="0"/>
              </a:rPr>
              <a:t>tài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nguyên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là</a:t>
            </a:r>
            <a:r>
              <a:rPr lang="en-US" sz="1300" dirty="0" smtClean="0">
                <a:latin typeface="Arial" panose="020B0604020202020204" pitchFamily="34" charset="0"/>
                <a:cs typeface="Arial" panose="020B0604020202020204" pitchFamily="34" charset="0"/>
              </a:rPr>
              <a:t>: 300 GB disk, 100 GB RAM, 100 </a:t>
            </a:r>
            <a:r>
              <a:rPr lang="en-US" sz="1300" dirty="0" err="1" smtClean="0">
                <a:latin typeface="Arial" panose="020B0604020202020204" pitchFamily="34" charset="0"/>
                <a:cs typeface="Arial" panose="020B0604020202020204" pitchFamily="34" charset="0"/>
              </a:rPr>
              <a:t>vCPUs</a:t>
            </a:r>
            <a:endParaRPr lang="en-US" sz="1300" dirty="0" smtClean="0">
              <a:latin typeface="Arial" panose="020B0604020202020204" pitchFamily="34" charset="0"/>
              <a:cs typeface="Arial" panose="020B0604020202020204" pitchFamily="34" charset="0"/>
            </a:endParaRPr>
          </a:p>
          <a:p>
            <a:pPr algn="just"/>
            <a:r>
              <a:rPr lang="en-US" sz="1300" dirty="0" err="1" smtClean="0">
                <a:latin typeface="Arial" panose="020B0604020202020204" pitchFamily="34" charset="0"/>
                <a:cs typeface="Arial" panose="020B0604020202020204" pitchFamily="34" charset="0"/>
              </a:rPr>
              <a:t>Là</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một</a:t>
            </a:r>
            <a:r>
              <a:rPr lang="en-US" sz="1300" dirty="0" smtClean="0">
                <a:latin typeface="Arial" panose="020B0604020202020204" pitchFamily="34" charset="0"/>
                <a:cs typeface="Arial" panose="020B0604020202020204" pitchFamily="34" charset="0"/>
              </a:rPr>
              <a:t> catalog </a:t>
            </a:r>
            <a:r>
              <a:rPr lang="en-US" sz="1300" dirty="0" err="1" smtClean="0">
                <a:latin typeface="Arial" panose="020B0604020202020204" pitchFamily="34" charset="0"/>
                <a:cs typeface="Arial" panose="020B0604020202020204" pitchFamily="34" charset="0"/>
              </a:rPr>
              <a:t>lưu</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trữ</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thông</a:t>
            </a:r>
            <a:r>
              <a:rPr lang="en-US" sz="1300" dirty="0" smtClean="0">
                <a:latin typeface="Arial" panose="020B0604020202020204" pitchFamily="34" charset="0"/>
                <a:cs typeface="Arial" panose="020B0604020202020204" pitchFamily="34" charset="0"/>
              </a:rPr>
              <a:t> tin </a:t>
            </a:r>
            <a:r>
              <a:rPr lang="en-US" sz="1300" dirty="0" err="1" smtClean="0">
                <a:latin typeface="Arial" panose="020B0604020202020204" pitchFamily="34" charset="0"/>
                <a:cs typeface="Arial" panose="020B0604020202020204" pitchFamily="34" charset="0"/>
              </a:rPr>
              <a:t>của</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services, endpoints </a:t>
            </a:r>
            <a:r>
              <a:rPr lang="en-US" sz="1300" dirty="0" err="1" smtClean="0">
                <a:latin typeface="Arial" panose="020B0604020202020204" pitchFamily="34" charset="0"/>
                <a:cs typeface="Arial" panose="020B0604020202020204" pitchFamily="34" charset="0"/>
              </a:rPr>
              <a:t>của</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services (</a:t>
            </a:r>
            <a:r>
              <a:rPr lang="en-US" sz="1300" dirty="0" err="1" smtClean="0">
                <a:latin typeface="Arial" panose="020B0604020202020204" pitchFamily="34" charset="0"/>
                <a:cs typeface="Arial" panose="020B0604020202020204" pitchFamily="34" charset="0"/>
              </a:rPr>
              <a:t>hiểu</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đơn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giản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là</a:t>
            </a:r>
            <a:r>
              <a:rPr lang="en-US" sz="1300" dirty="0" smtClean="0">
                <a:latin typeface="Arial" panose="020B0604020202020204" pitchFamily="34" charset="0"/>
                <a:cs typeface="Arial" panose="020B0604020202020204" pitchFamily="34" charset="0"/>
              </a:rPr>
              <a:t> URL </a:t>
            </a:r>
            <a:r>
              <a:rPr lang="en-US" sz="1300" dirty="0" err="1" smtClean="0">
                <a:latin typeface="Arial" panose="020B0604020202020204" pitchFamily="34" charset="0"/>
                <a:cs typeface="Arial" panose="020B0604020202020204" pitchFamily="34" charset="0"/>
              </a:rPr>
              <a:t>truy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cập</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các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dịch</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vụ</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để</a:t>
            </a:r>
            <a:r>
              <a:rPr lang="en-US" sz="1300" dirty="0" smtClean="0">
                <a:latin typeface="Arial" panose="020B0604020202020204" pitchFamily="34" charset="0"/>
                <a:cs typeface="Arial" panose="020B0604020202020204" pitchFamily="34" charset="0"/>
              </a:rPr>
              <a:t> user/client </a:t>
            </a:r>
            <a:r>
              <a:rPr lang="en-US" sz="1300" dirty="0" err="1" smtClean="0">
                <a:latin typeface="Arial" panose="020B0604020202020204" pitchFamily="34" charset="0"/>
                <a:cs typeface="Arial" panose="020B0604020202020204" pitchFamily="34" charset="0"/>
              </a:rPr>
              <a:t>truy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cập</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phục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vụ</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việc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truy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vấn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lấy</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thông</a:t>
            </a:r>
            <a:r>
              <a:rPr lang="en-US" sz="1300" dirty="0" smtClean="0">
                <a:latin typeface="Arial" panose="020B0604020202020204" pitchFamily="34" charset="0"/>
                <a:cs typeface="Arial" panose="020B0604020202020204" pitchFamily="34" charset="0"/>
              </a:rPr>
              <a:t> tin </a:t>
            </a:r>
            <a:r>
              <a:rPr lang="en-US" sz="1300" dirty="0" err="1" smtClean="0">
                <a:latin typeface="Arial" panose="020B0604020202020204" pitchFamily="34" charset="0"/>
                <a:cs typeface="Arial" panose="020B0604020202020204" pitchFamily="34" charset="0"/>
              </a:rPr>
              <a:t>hoặc</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gửi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yêu</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cầu</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xin</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cấp</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phát</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tài</a:t>
            </a:r>
            <a:r>
              <a:rPr lang="en-US" sz="1300" dirty="0" smtClean="0">
                <a:latin typeface="Arial" panose="020B0604020202020204" pitchFamily="34" charset="0"/>
                <a:cs typeface="Arial" panose="020B0604020202020204" pitchFamily="34" charset="0"/>
              </a:rPr>
              <a:t> </a:t>
            </a:r>
            <a:r>
              <a:rPr lang="en-US" sz="1300" dirty="0" err="1" smtClean="0">
                <a:latin typeface="Arial" panose="020B0604020202020204" pitchFamily="34" charset="0"/>
                <a:cs typeface="Arial" panose="020B0604020202020204" pitchFamily="34" charset="0"/>
              </a:rPr>
              <a:t>nguyên</a:t>
            </a:r>
            <a:endParaRPr lang="en-US" sz="1300" dirty="0" smtClean="0">
              <a:latin typeface="Arial" panose="020B0604020202020204" pitchFamily="34" charset="0"/>
              <a:cs typeface="Arial" panose="020B0604020202020204" pitchFamily="34" charset="0"/>
            </a:endParaRPr>
          </a:p>
          <a:p>
            <a:pPr marL="0" indent="0" algn="just">
              <a:buNone/>
            </a:pPr>
            <a:endParaRPr lang="en-US" sz="1200" dirty="0" smtClean="0"/>
          </a:p>
          <a:p>
            <a:pPr marL="0" indent="0" algn="just">
              <a:buNone/>
            </a:pPr>
            <a:endParaRPr lang="en-US" sz="1200" dirty="0" smtClean="0"/>
          </a:p>
          <a:p>
            <a:pPr marL="0" indent="0" algn="just">
              <a:buNone/>
            </a:pP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576" y="2530764"/>
            <a:ext cx="5297424" cy="2773019"/>
          </a:xfrm>
          <a:prstGeom prst="rect">
            <a:avLst/>
          </a:prstGeom>
        </p:spPr>
      </p:pic>
    </p:spTree>
    <p:extLst>
      <p:ext uri="{BB962C8B-B14F-4D97-AF65-F5344CB8AC3E}">
        <p14:creationId xmlns:p14="http://schemas.microsoft.com/office/powerpoint/2010/main" val="20822750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6" name="Content Placeholder 2"/>
          <p:cNvSpPr txBox="1">
            <a:spLocks/>
          </p:cNvSpPr>
          <p:nvPr/>
        </p:nvSpPr>
        <p:spPr>
          <a:xfrm>
            <a:off x="581192" y="1828801"/>
            <a:ext cx="5096895" cy="4663440"/>
          </a:xfrm>
          <a:prstGeom prst="rect">
            <a:avLst/>
          </a:prstGeom>
        </p:spPr>
        <p:txBody>
          <a:bodyPr vert="horz" lIns="91440" tIns="45720" rIns="91440" bIns="45720" rtlCol="0" anchor="ctr">
            <a:normAutofit fontScale="4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p>
          <a:p>
            <a:pPr marL="0" indent="0" algn="just">
              <a:buNone/>
            </a:pPr>
            <a:r>
              <a:rPr lang="en-US" sz="3800" b="1" dirty="0">
                <a:latin typeface="Arial" panose="020B0604020202020204" pitchFamily="34" charset="0"/>
                <a:cs typeface="Arial" panose="020B0604020202020204" pitchFamily="34" charset="0"/>
              </a:rPr>
              <a:t>3. Glance: Image management</a:t>
            </a:r>
          </a:p>
          <a:p>
            <a:r>
              <a:rPr lang="en-US" sz="3600" dirty="0" err="1" smtClean="0">
                <a:latin typeface="Arial" panose="020B0604020202020204" pitchFamily="34" charset="0"/>
                <a:cs typeface="Arial" panose="020B0604020202020204" pitchFamily="34" charset="0"/>
              </a:rPr>
              <a:t>Quản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lý</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các</a:t>
            </a:r>
            <a:r>
              <a:rPr lang="en-US" sz="3600" dirty="0">
                <a:latin typeface="Arial" panose="020B0604020202020204" pitchFamily="34" charset="0"/>
                <a:cs typeface="Arial" panose="020B0604020202020204" pitchFamily="34" charset="0"/>
              </a:rPr>
              <a:t> </a:t>
            </a:r>
            <a:r>
              <a:rPr lang="en-US" sz="3600" dirty="0" smtClean="0">
                <a:latin typeface="Arial" panose="020B0604020202020204" pitchFamily="34" charset="0"/>
                <a:cs typeface="Arial" panose="020B0604020202020204" pitchFamily="34" charset="0"/>
              </a:rPr>
              <a:t>cloud image </a:t>
            </a:r>
            <a:r>
              <a:rPr lang="en-US" sz="3600" dirty="0" err="1" smtClean="0">
                <a:latin typeface="Arial" panose="020B0604020202020204" pitchFamily="34" charset="0"/>
                <a:cs typeface="Arial" panose="020B0604020202020204" pitchFamily="34" charset="0"/>
              </a:rPr>
              <a:t>dùng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để</a:t>
            </a:r>
            <a:r>
              <a:rPr lang="en-US" sz="3600" dirty="0" smtClean="0">
                <a:latin typeface="Arial" panose="020B0604020202020204" pitchFamily="34" charset="0"/>
                <a:cs typeface="Arial" panose="020B0604020202020204" pitchFamily="34" charset="0"/>
              </a:rPr>
              <a:t> boot VM</a:t>
            </a:r>
          </a:p>
          <a:p>
            <a:r>
              <a:rPr lang="en-US" sz="3600" dirty="0" err="1" smtClean="0">
                <a:latin typeface="Arial" panose="020B0604020202020204" pitchFamily="34" charset="0"/>
                <a:cs typeface="Arial" panose="020B0604020202020204" pitchFamily="34" charset="0"/>
              </a:rPr>
              <a:t>Định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dạng</a:t>
            </a:r>
            <a:r>
              <a:rPr lang="en-US" sz="3600" dirty="0" smtClean="0">
                <a:latin typeface="Arial" panose="020B0604020202020204" pitchFamily="34" charset="0"/>
                <a:cs typeface="Arial" panose="020B0604020202020204" pitchFamily="34" charset="0"/>
              </a:rPr>
              <a:t> image </a:t>
            </a:r>
            <a:r>
              <a:rPr lang="en-US" sz="3600" dirty="0" err="1" smtClean="0">
                <a:latin typeface="Arial" panose="020B0604020202020204" pitchFamily="34" charset="0"/>
                <a:cs typeface="Arial" panose="020B0604020202020204" pitchFamily="34" charset="0"/>
              </a:rPr>
              <a:t>phổ</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biến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qemu</a:t>
            </a:r>
            <a:r>
              <a:rPr lang="en-US" sz="3600" dirty="0" smtClean="0">
                <a:latin typeface="Arial" panose="020B0604020202020204" pitchFamily="34" charset="0"/>
                <a:cs typeface="Arial" panose="020B0604020202020204" pitchFamily="34" charset="0"/>
              </a:rPr>
              <a:t>, raw (</a:t>
            </a:r>
            <a:r>
              <a:rPr lang="en-US" sz="3600" dirty="0" err="1" smtClean="0">
                <a:latin typeface="Arial" panose="020B0604020202020204" pitchFamily="34" charset="0"/>
                <a:cs typeface="Arial" panose="020B0604020202020204" pitchFamily="34" charset="0"/>
              </a:rPr>
              <a:t>dùng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để</a:t>
            </a:r>
            <a:r>
              <a:rPr lang="en-US" sz="3600" dirty="0" smtClean="0">
                <a:latin typeface="Arial" panose="020B0604020202020204" pitchFamily="34" charset="0"/>
                <a:cs typeface="Arial" panose="020B0604020202020204" pitchFamily="34" charset="0"/>
              </a:rPr>
              <a:t> boot VM </a:t>
            </a:r>
            <a:r>
              <a:rPr lang="en-US" sz="3600" dirty="0" err="1" smtClean="0">
                <a:latin typeface="Arial" panose="020B0604020202020204" pitchFamily="34" charset="0"/>
                <a:cs typeface="Arial" panose="020B0604020202020204" pitchFamily="34" charset="0"/>
              </a:rPr>
              <a:t>và</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sử</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dụng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ngay</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mà</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không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cần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cài</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đặt</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gì</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thêm</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iso</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phục</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vụ</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cài</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đặt</a:t>
            </a:r>
            <a:r>
              <a:rPr lang="en-US" sz="3600" dirty="0" smtClean="0">
                <a:latin typeface="Arial" panose="020B0604020202020204" pitchFamily="34" charset="0"/>
                <a:cs typeface="Arial" panose="020B0604020202020204" pitchFamily="34" charset="0"/>
              </a:rPr>
              <a:t> VM </a:t>
            </a:r>
            <a:r>
              <a:rPr lang="en-US" sz="3600" dirty="0" err="1" smtClean="0">
                <a:latin typeface="Arial" panose="020B0604020202020204" pitchFamily="34" charset="0"/>
                <a:cs typeface="Arial" panose="020B0604020202020204" pitchFamily="34" charset="0"/>
              </a:rPr>
              <a:t>từ</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đầu</a:t>
            </a:r>
            <a:r>
              <a:rPr lang="en-US" sz="3600" dirty="0" smtClean="0">
                <a:latin typeface="Arial" panose="020B0604020202020204" pitchFamily="34" charset="0"/>
                <a:cs typeface="Arial" panose="020B0604020202020204" pitchFamily="34" charset="0"/>
              </a:rPr>
              <a:t>)</a:t>
            </a:r>
          </a:p>
          <a:p>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glance image </a:t>
            </a:r>
            <a:r>
              <a:rPr lang="en-US" sz="3600" dirty="0" err="1" smtClean="0">
                <a:latin typeface="Arial" panose="020B0604020202020204" pitchFamily="34" charset="0"/>
                <a:cs typeface="Arial" panose="020B0604020202020204" pitchFamily="34" charset="0"/>
              </a:rPr>
              <a:t>lưu</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trữ</a:t>
            </a:r>
            <a:r>
              <a:rPr lang="en-US" sz="3600" dirty="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dưới</a:t>
            </a:r>
            <a:r>
              <a:rPr lang="en-US" sz="3600" dirty="0" smtClean="0">
                <a:latin typeface="Arial" panose="020B0604020202020204" pitchFamily="34" charset="0"/>
                <a:cs typeface="Arial" panose="020B0604020202020204" pitchFamily="34" charset="0"/>
              </a:rPr>
              <a:t> 3 </a:t>
            </a:r>
            <a:r>
              <a:rPr lang="en-US" sz="3600" dirty="0" err="1" smtClean="0">
                <a:latin typeface="Arial" panose="020B0604020202020204" pitchFamily="34" charset="0"/>
                <a:cs typeface="Arial" panose="020B0604020202020204" pitchFamily="34" charset="0"/>
              </a:rPr>
              <a:t>hình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thức</a:t>
            </a:r>
            <a:r>
              <a:rPr lang="en-US" sz="3600" dirty="0" smtClean="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3400" dirty="0" smtClean="0">
                <a:latin typeface="Arial" panose="020B0604020202020204" pitchFamily="34" charset="0"/>
                <a:cs typeface="Arial" panose="020B0604020202020204" pitchFamily="34" charset="0"/>
              </a:rPr>
              <a:t>Image </a:t>
            </a:r>
            <a:r>
              <a:rPr lang="en-US" sz="3400" dirty="0" err="1" smtClean="0">
                <a:latin typeface="Arial" panose="020B0604020202020204" pitchFamily="34" charset="0"/>
                <a:cs typeface="Arial" panose="020B0604020202020204" pitchFamily="34" charset="0"/>
              </a:rPr>
              <a:t>trên</a:t>
            </a:r>
            <a:r>
              <a:rPr lang="en-US" sz="3400" dirty="0" smtClean="0">
                <a:latin typeface="Arial" panose="020B0604020202020204" pitchFamily="34" charset="0"/>
                <a:cs typeface="Arial" panose="020B0604020202020204" pitchFamily="34" charset="0"/>
              </a:rPr>
              <a:t> CEPH (</a:t>
            </a:r>
            <a:r>
              <a:rPr lang="en-US" sz="3400" dirty="0" err="1" smtClean="0">
                <a:latin typeface="Arial" panose="020B0604020202020204" pitchFamily="34" charset="0"/>
                <a:cs typeface="Arial" panose="020B0604020202020204" pitchFamily="34" charset="0"/>
              </a:rPr>
              <a:t>hình</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thức</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đang</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triển</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khai</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cho</a:t>
            </a:r>
            <a:r>
              <a:rPr lang="en-US" sz="3400" dirty="0" smtClean="0">
                <a:latin typeface="Arial" panose="020B0604020202020204" pitchFamily="34" charset="0"/>
                <a:cs typeface="Arial" panose="020B0604020202020204" pitchFamily="34" charset="0"/>
              </a:rPr>
              <a:t> TSD Cloud)</a:t>
            </a:r>
          </a:p>
          <a:p>
            <a:pPr lvl="1">
              <a:buFont typeface="Courier New" panose="02070309020205020404" pitchFamily="49" charset="0"/>
              <a:buChar char="o"/>
            </a:pPr>
            <a:r>
              <a:rPr lang="en-US" sz="3400" dirty="0" smtClean="0">
                <a:latin typeface="Arial" panose="020B0604020202020204" pitchFamily="34" charset="0"/>
                <a:cs typeface="Arial" panose="020B0604020202020204" pitchFamily="34" charset="0"/>
              </a:rPr>
              <a:t>Object </a:t>
            </a:r>
            <a:r>
              <a:rPr lang="en-US" sz="3400" dirty="0" err="1" smtClean="0">
                <a:latin typeface="Arial" panose="020B0604020202020204" pitchFamily="34" charset="0"/>
                <a:cs typeface="Arial" panose="020B0604020202020204" pitchFamily="34" charset="0"/>
              </a:rPr>
              <a:t>trên</a:t>
            </a:r>
            <a:r>
              <a:rPr lang="en-US" sz="3400" dirty="0" smtClean="0">
                <a:latin typeface="Arial" panose="020B0604020202020204" pitchFamily="34" charset="0"/>
                <a:cs typeface="Arial" panose="020B0604020202020204" pitchFamily="34" charset="0"/>
              </a:rPr>
              <a:t> Swift storage</a:t>
            </a:r>
          </a:p>
          <a:p>
            <a:pPr lvl="1">
              <a:buFont typeface="Courier New" panose="02070309020205020404" pitchFamily="49" charset="0"/>
              <a:buChar char="o"/>
            </a:pPr>
            <a:r>
              <a:rPr lang="en-US" sz="3400" dirty="0" smtClean="0">
                <a:latin typeface="Arial" panose="020B0604020202020204" pitchFamily="34" charset="0"/>
                <a:cs typeface="Arial" panose="020B0604020202020204" pitchFamily="34" charset="0"/>
              </a:rPr>
              <a:t>Local file system (</a:t>
            </a:r>
            <a:r>
              <a:rPr lang="en-US" sz="3400" dirty="0" err="1" smtClean="0">
                <a:latin typeface="Arial" panose="020B0604020202020204" pitchFamily="34" charset="0"/>
                <a:cs typeface="Arial" panose="020B0604020202020204" pitchFamily="34" charset="0"/>
              </a:rPr>
              <a:t>lưu</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trữ</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trực</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tiếp</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trên</a:t>
            </a:r>
            <a:r>
              <a:rPr lang="en-US" sz="3400" dirty="0" smtClean="0">
                <a:latin typeface="Arial" panose="020B0604020202020204" pitchFamily="34" charset="0"/>
                <a:cs typeface="Arial" panose="020B0604020202020204" pitchFamily="34" charset="0"/>
              </a:rPr>
              <a:t> server </a:t>
            </a:r>
            <a:r>
              <a:rPr lang="en-US" sz="3400" dirty="0" err="1" smtClean="0">
                <a:latin typeface="Arial" panose="020B0604020202020204" pitchFamily="34" charset="0"/>
                <a:cs typeface="Arial" panose="020B0604020202020204" pitchFamily="34" charset="0"/>
              </a:rPr>
              <a:t>vật</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lý</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dưới</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dạng</a:t>
            </a:r>
            <a:r>
              <a:rPr lang="en-US" sz="3400" dirty="0" smtClean="0">
                <a:latin typeface="Arial" panose="020B0604020202020204" pitchFamily="34" charset="0"/>
                <a:cs typeface="Arial" panose="020B0604020202020204" pitchFamily="34" charset="0"/>
              </a:rPr>
              <a:t> file </a:t>
            </a:r>
            <a:r>
              <a:rPr lang="en-US" sz="3400" dirty="0" err="1" smtClean="0">
                <a:latin typeface="Arial" panose="020B0604020202020204" pitchFamily="34" charset="0"/>
                <a:cs typeface="Arial" panose="020B0604020202020204" pitchFamily="34" charset="0"/>
              </a:rPr>
              <a:t>thông</a:t>
            </a:r>
            <a:r>
              <a:rPr lang="en-US" sz="3400" dirty="0" smtClean="0">
                <a:latin typeface="Arial" panose="020B0604020202020204" pitchFamily="34" charset="0"/>
                <a:cs typeface="Arial" panose="020B0604020202020204" pitchFamily="34" charset="0"/>
              </a:rPr>
              <a:t> </a:t>
            </a:r>
            <a:r>
              <a:rPr lang="en-US" sz="3400" dirty="0" err="1" smtClean="0">
                <a:latin typeface="Arial" panose="020B0604020202020204" pitchFamily="34" charset="0"/>
                <a:cs typeface="Arial" panose="020B0604020202020204" pitchFamily="34" charset="0"/>
              </a:rPr>
              <a:t>thường</a:t>
            </a:r>
            <a:r>
              <a:rPr lang="en-US" sz="3400" dirty="0" smtClean="0">
                <a:latin typeface="Arial" panose="020B0604020202020204" pitchFamily="34" charset="0"/>
                <a:cs typeface="Arial" panose="020B0604020202020204" pitchFamily="34" charset="0"/>
              </a:rPr>
              <a:t>)</a:t>
            </a:r>
          </a:p>
          <a:p>
            <a:pPr marL="324000" lvl="1" indent="0">
              <a:buNone/>
            </a:pPr>
            <a:endParaRPr lang="en-US" sz="3400" dirty="0" smtClean="0">
              <a:latin typeface="Arial" panose="020B0604020202020204" pitchFamily="34" charset="0"/>
              <a:cs typeface="Arial" panose="020B0604020202020204" pitchFamily="34" charset="0"/>
            </a:endParaRPr>
          </a:p>
          <a:p>
            <a:pPr marL="0" indent="0">
              <a:buNone/>
            </a:pPr>
            <a:endParaRPr lang="en-US" dirty="0" smtClean="0"/>
          </a:p>
          <a:p>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2192" y="2595298"/>
            <a:ext cx="5434920" cy="2374603"/>
          </a:xfrm>
        </p:spPr>
      </p:pic>
    </p:spTree>
    <p:extLst>
      <p:ext uri="{BB962C8B-B14F-4D97-AF65-F5344CB8AC3E}">
        <p14:creationId xmlns:p14="http://schemas.microsoft.com/office/powerpoint/2010/main" val="321088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6" name="Content Placeholder 2"/>
          <p:cNvSpPr txBox="1">
            <a:spLocks/>
          </p:cNvSpPr>
          <p:nvPr/>
        </p:nvSpPr>
        <p:spPr>
          <a:xfrm>
            <a:off x="581192" y="1746079"/>
            <a:ext cx="4484584" cy="3846933"/>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p>
          <a:p>
            <a:endParaRPr lang="en-US" dirty="0" smtClean="0"/>
          </a:p>
          <a:p>
            <a:pPr marL="0" indent="0" algn="just">
              <a:buNone/>
            </a:pPr>
            <a:endParaRPr lang="en-US" sz="2600" b="1" dirty="0" smtClean="0">
              <a:latin typeface="Arial" panose="020B0604020202020204" pitchFamily="34" charset="0"/>
              <a:cs typeface="Arial" panose="020B0604020202020204" pitchFamily="34" charset="0"/>
            </a:endParaRPr>
          </a:p>
          <a:p>
            <a:pPr marL="0" indent="0" algn="just">
              <a:buNone/>
            </a:pPr>
            <a:r>
              <a:rPr lang="en-US" sz="2100" b="1" dirty="0" smtClean="0">
                <a:latin typeface="Arial" panose="020B0604020202020204" pitchFamily="34" charset="0"/>
                <a:cs typeface="Arial" panose="020B0604020202020204" pitchFamily="34" charset="0"/>
              </a:rPr>
              <a:t>4</a:t>
            </a:r>
            <a:r>
              <a:rPr lang="en-US" sz="2100" b="1" dirty="0">
                <a:latin typeface="Arial" panose="020B0604020202020204" pitchFamily="34" charset="0"/>
                <a:cs typeface="Arial" panose="020B0604020202020204" pitchFamily="34" charset="0"/>
              </a:rPr>
              <a:t>. Nova – Computing Management</a:t>
            </a:r>
          </a:p>
          <a:p>
            <a:r>
              <a:rPr lang="en-US" sz="1900" dirty="0" err="1" smtClean="0">
                <a:latin typeface="Arial" panose="020B0604020202020204" pitchFamily="34" charset="0"/>
                <a:cs typeface="Arial" panose="020B0604020202020204" pitchFamily="34" charset="0"/>
              </a:rPr>
              <a:t>Quản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lý</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vòng</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đời</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của</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các</a:t>
            </a:r>
            <a:r>
              <a:rPr lang="en-US" sz="1900" dirty="0" smtClean="0">
                <a:latin typeface="Arial" panose="020B0604020202020204" pitchFamily="34" charset="0"/>
                <a:cs typeface="Arial" panose="020B0604020202020204" pitchFamily="34" charset="0"/>
              </a:rPr>
              <a:t> VM (create, start, stop, delete, resize, snapshot)</a:t>
            </a:r>
          </a:p>
          <a:p>
            <a:r>
              <a:rPr lang="en-US" sz="1900" dirty="0" err="1" smtClean="0">
                <a:latin typeface="Arial" panose="020B0604020202020204" pitchFamily="34" charset="0"/>
                <a:cs typeface="Arial" panose="020B0604020202020204" pitchFamily="34" charset="0"/>
              </a:rPr>
              <a:t>Hỗ</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trợ</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các</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cơ</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chế</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đảm</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bảo</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tính</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sẵn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sàng</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cho</a:t>
            </a:r>
            <a:r>
              <a:rPr lang="en-US" sz="1900" dirty="0" smtClean="0">
                <a:latin typeface="Arial" panose="020B0604020202020204" pitchFamily="34" charset="0"/>
                <a:cs typeface="Arial" panose="020B0604020202020204" pitchFamily="34" charset="0"/>
              </a:rPr>
              <a:t> VM: live migration/cold migration, evacuation</a:t>
            </a:r>
          </a:p>
          <a:p>
            <a:r>
              <a:rPr lang="en-US" sz="1900" dirty="0" err="1" smtClean="0">
                <a:latin typeface="Arial" panose="020B0604020202020204" pitchFamily="34" charset="0"/>
                <a:cs typeface="Arial" panose="020B0604020202020204" pitchFamily="34" charset="0"/>
              </a:rPr>
              <a:t>Giám</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sát</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tài</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nguyên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sử</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dụng</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trên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các</a:t>
            </a:r>
            <a:r>
              <a:rPr lang="en-US" sz="1900" dirty="0" smtClean="0">
                <a:latin typeface="Arial" panose="020B0604020202020204" pitchFamily="34" charset="0"/>
                <a:cs typeface="Arial" panose="020B0604020202020204" pitchFamily="34" charset="0"/>
              </a:rPr>
              <a:t> project </a:t>
            </a:r>
            <a:r>
              <a:rPr lang="en-US" sz="1900" dirty="0" err="1" smtClean="0">
                <a:latin typeface="Arial" panose="020B0604020202020204" pitchFamily="34" charset="0"/>
                <a:cs typeface="Arial" panose="020B0604020202020204" pitchFamily="34" charset="0"/>
              </a:rPr>
              <a:t>và</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tài</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nguyên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thực</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tế</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đang</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chiếm</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dụng</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trên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các</a:t>
            </a:r>
            <a:r>
              <a:rPr lang="en-US" sz="1900" dirty="0" smtClean="0">
                <a:latin typeface="Arial" panose="020B0604020202020204" pitchFamily="34" charset="0"/>
                <a:cs typeface="Arial" panose="020B0604020202020204" pitchFamily="34" charset="0"/>
              </a:rPr>
              <a:t> host </a:t>
            </a:r>
            <a:r>
              <a:rPr lang="en-US" sz="1900" dirty="0" err="1" smtClean="0">
                <a:latin typeface="Arial" panose="020B0604020202020204" pitchFamily="34" charset="0"/>
                <a:cs typeface="Arial" panose="020B0604020202020204" pitchFamily="34" charset="0"/>
              </a:rPr>
              <a:t>vật</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lý</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để</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hỗ</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trợ</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quản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trị</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viên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hệ</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thống</a:t>
            </a:r>
            <a:r>
              <a:rPr lang="en-US" sz="1900" dirty="0" smtClean="0">
                <a:latin typeface="Arial" panose="020B0604020202020204" pitchFamily="34" charset="0"/>
                <a:cs typeface="Arial" panose="020B0604020202020204" pitchFamily="34" charset="0"/>
              </a:rPr>
              <a:t>/</a:t>
            </a:r>
            <a:r>
              <a:rPr lang="en-US" sz="1900" dirty="0" err="1" smtClean="0">
                <a:latin typeface="Arial" panose="020B0604020202020204" pitchFamily="34" charset="0"/>
                <a:cs typeface="Arial" panose="020B0604020202020204" pitchFamily="34" charset="0"/>
              </a:rPr>
              <a:t>quản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trị</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viên</a:t>
            </a:r>
            <a:r>
              <a:rPr lang="en-US" sz="1900" dirty="0" smtClean="0">
                <a:latin typeface="Arial" panose="020B0604020202020204" pitchFamily="34" charset="0"/>
                <a:cs typeface="Arial" panose="020B0604020202020204" pitchFamily="34" charset="0"/>
              </a:rPr>
              <a:t> project </a:t>
            </a:r>
            <a:r>
              <a:rPr lang="en-US" sz="1900" dirty="0" err="1" smtClean="0">
                <a:latin typeface="Arial" panose="020B0604020202020204" pitchFamily="34" charset="0"/>
                <a:cs typeface="Arial" panose="020B0604020202020204" pitchFamily="34" charset="0"/>
              </a:rPr>
              <a:t>quản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lý</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tài</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nguyên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trên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toàn</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hệ</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thống</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vật</a:t>
            </a:r>
            <a:r>
              <a:rPr lang="en-US" sz="1900" dirty="0" smtClean="0">
                <a:latin typeface="Arial" panose="020B0604020202020204" pitchFamily="34" charset="0"/>
                <a:cs typeface="Arial" panose="020B0604020202020204" pitchFamily="34" charset="0"/>
              </a:rPr>
              <a:t> </a:t>
            </a:r>
            <a:r>
              <a:rPr lang="en-US" sz="1900" dirty="0" err="1" smtClean="0">
                <a:latin typeface="Arial" panose="020B0604020202020204" pitchFamily="34" charset="0"/>
                <a:cs typeface="Arial" panose="020B0604020202020204" pitchFamily="34" charset="0"/>
              </a:rPr>
              <a:t>lý</a:t>
            </a:r>
            <a:endParaRPr lang="en-US" sz="1900" dirty="0" smtClean="0">
              <a:latin typeface="Arial" panose="020B0604020202020204" pitchFamily="34" charset="0"/>
              <a:cs typeface="Arial" panose="020B0604020202020204" pitchFamily="34" charset="0"/>
            </a:endParaRPr>
          </a:p>
          <a:p>
            <a:pPr marL="0" indent="0">
              <a:buNone/>
            </a:pPr>
            <a:endParaRPr lang="en-US" dirty="0" smtClean="0"/>
          </a:p>
          <a:p>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4311" y="2146178"/>
            <a:ext cx="6144768" cy="3992485"/>
          </a:xfrm>
          <a:prstGeom prst="rect">
            <a:avLst/>
          </a:prstGeom>
        </p:spPr>
      </p:pic>
    </p:spTree>
    <p:extLst>
      <p:ext uri="{BB962C8B-B14F-4D97-AF65-F5344CB8AC3E}">
        <p14:creationId xmlns:p14="http://schemas.microsoft.com/office/powerpoint/2010/main" val="2144775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6" name="Content Placeholder 2"/>
          <p:cNvSpPr txBox="1">
            <a:spLocks/>
          </p:cNvSpPr>
          <p:nvPr/>
        </p:nvSpPr>
        <p:spPr>
          <a:xfrm>
            <a:off x="581192" y="1715956"/>
            <a:ext cx="4356231" cy="3481173"/>
          </a:xfrm>
          <a:prstGeom prst="rect">
            <a:avLst/>
          </a:prstGeom>
        </p:spPr>
        <p:txBody>
          <a:bodyPr vert="horz" lIns="91440" tIns="45720" rIns="91440" bIns="45720" rtlCol="0" anchor="ctr">
            <a:normAutofit fontScale="5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p>
          <a:p>
            <a:endParaRPr lang="en-US" dirty="0" smtClean="0"/>
          </a:p>
          <a:p>
            <a:pPr marL="0" indent="0">
              <a:buNone/>
            </a:pPr>
            <a:r>
              <a:rPr lang="en-US" sz="3200" b="1" dirty="0" smtClean="0">
                <a:latin typeface="Arial" panose="020B0604020202020204" pitchFamily="34" charset="0"/>
                <a:cs typeface="Arial" panose="020B0604020202020204" pitchFamily="34" charset="0"/>
              </a:rPr>
              <a:t>5. Neutron – Networking Management</a:t>
            </a:r>
          </a:p>
          <a:p>
            <a:r>
              <a:rPr lang="en-US" sz="3200" dirty="0" err="1" smtClean="0">
                <a:latin typeface="Arial" panose="020B0604020202020204" pitchFamily="34" charset="0"/>
                <a:cs typeface="Arial" panose="020B0604020202020204" pitchFamily="34" charset="0"/>
              </a:rPr>
              <a:t>Quản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lý</a:t>
            </a:r>
            <a:r>
              <a:rPr lang="en-US" sz="3200" dirty="0" smtClean="0">
                <a:latin typeface="Arial" panose="020B0604020202020204" pitchFamily="34" charset="0"/>
                <a:cs typeface="Arial" panose="020B0604020202020204" pitchFamily="34" charset="0"/>
              </a:rPr>
              <a:t> virtual network, router, </a:t>
            </a:r>
            <a:r>
              <a:rPr lang="en-US" sz="3200" dirty="0" err="1" smtClean="0">
                <a:latin typeface="Arial" panose="020B0604020202020204" pitchFamily="34" charset="0"/>
                <a:cs typeface="Arial" panose="020B0604020202020204" pitchFamily="34" charset="0"/>
              </a:rPr>
              <a:t>dhcp</a:t>
            </a:r>
            <a:r>
              <a:rPr lang="en-US" sz="3200" dirty="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cung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cấp</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kết</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nối</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mạng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cho</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các</a:t>
            </a:r>
            <a:r>
              <a:rPr lang="en-US" sz="3200" dirty="0" smtClean="0">
                <a:latin typeface="Arial" panose="020B0604020202020204" pitchFamily="34" charset="0"/>
                <a:cs typeface="Arial" panose="020B0604020202020204" pitchFamily="34" charset="0"/>
              </a:rPr>
              <a:t> VM</a:t>
            </a:r>
          </a:p>
          <a:p>
            <a:r>
              <a:rPr lang="en-US" sz="3200" dirty="0" err="1" smtClean="0">
                <a:latin typeface="Arial" panose="020B0604020202020204" pitchFamily="34" charset="0"/>
                <a:cs typeface="Arial" panose="020B0604020202020204" pitchFamily="34" charset="0"/>
              </a:rPr>
              <a:t>Quản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lý</a:t>
            </a:r>
            <a:r>
              <a:rPr lang="en-US" sz="3200" dirty="0" smtClean="0">
                <a:latin typeface="Arial" panose="020B0604020202020204" pitchFamily="34" charset="0"/>
                <a:cs typeface="Arial" panose="020B0604020202020204" pitchFamily="34" charset="0"/>
              </a:rPr>
              <a:t> Security Access List </a:t>
            </a:r>
            <a:r>
              <a:rPr lang="en-US" sz="3200" dirty="0" err="1" smtClean="0">
                <a:latin typeface="Arial" panose="020B0604020202020204" pitchFamily="34" charset="0"/>
                <a:cs typeface="Arial" panose="020B0604020202020204" pitchFamily="34" charset="0"/>
              </a:rPr>
              <a:t>của</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từng</a:t>
            </a:r>
            <a:r>
              <a:rPr lang="en-US" sz="3200" dirty="0" smtClean="0">
                <a:latin typeface="Arial" panose="020B0604020202020204" pitchFamily="34" charset="0"/>
                <a:cs typeface="Arial" panose="020B0604020202020204" pitchFamily="34" charset="0"/>
              </a:rPr>
              <a:t> VM</a:t>
            </a:r>
          </a:p>
          <a:p>
            <a:r>
              <a:rPr lang="en-US" sz="3200" dirty="0" err="1" smtClean="0">
                <a:latin typeface="Arial" panose="020B0604020202020204" pitchFamily="34" charset="0"/>
                <a:cs typeface="Arial" panose="020B0604020202020204" pitchFamily="34" charset="0"/>
              </a:rPr>
              <a:t>Cung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cấp</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các</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cơ</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chế</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nâng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cao</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về</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kết</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nối</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mạng</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như</a:t>
            </a:r>
            <a:r>
              <a:rPr lang="en-US" sz="3200" dirty="0" smtClean="0">
                <a:latin typeface="Arial" panose="020B0604020202020204" pitchFamily="34" charset="0"/>
                <a:cs typeface="Arial" panose="020B0604020202020204" pitchFamily="34" charset="0"/>
              </a:rPr>
              <a:t>: Port forwarding, </a:t>
            </a:r>
            <a:r>
              <a:rPr lang="en-US" sz="3200" dirty="0" err="1" smtClean="0">
                <a:latin typeface="Arial" panose="020B0604020202020204" pitchFamily="34" charset="0"/>
                <a:cs typeface="Arial" panose="020B0604020202020204" pitchFamily="34" charset="0"/>
              </a:rPr>
              <a:t>QoS</a:t>
            </a:r>
            <a:endParaRPr lang="en-US" sz="3200" dirty="0" smtClean="0">
              <a:latin typeface="Arial" panose="020B0604020202020204" pitchFamily="34" charset="0"/>
              <a:cs typeface="Arial" panose="020B0604020202020204" pitchFamily="34" charset="0"/>
            </a:endParaRPr>
          </a:p>
          <a:p>
            <a:pPr marL="0" indent="0">
              <a:buNone/>
            </a:pPr>
            <a:endParaRPr lang="en-US" dirty="0" smtClean="0"/>
          </a:p>
          <a:p>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104" y="1930367"/>
            <a:ext cx="6206704" cy="4663195"/>
          </a:xfrm>
          <a:prstGeom prst="rect">
            <a:avLst/>
          </a:prstGeom>
        </p:spPr>
      </p:pic>
    </p:spTree>
    <p:extLst>
      <p:ext uri="{BB962C8B-B14F-4D97-AF65-F5344CB8AC3E}">
        <p14:creationId xmlns:p14="http://schemas.microsoft.com/office/powerpoint/2010/main" val="2889217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6" name="Content Placeholder 2"/>
          <p:cNvSpPr txBox="1">
            <a:spLocks/>
          </p:cNvSpPr>
          <p:nvPr/>
        </p:nvSpPr>
        <p:spPr>
          <a:xfrm>
            <a:off x="581192" y="1868067"/>
            <a:ext cx="5133808" cy="41060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6. Cinder – Block Storage Management</a:t>
            </a:r>
          </a:p>
          <a:p>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volume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VM (boot volume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data volume)</a:t>
            </a:r>
          </a:p>
          <a:p>
            <a:r>
              <a:rPr lang="en-US" dirty="0" err="1" smtClean="0">
                <a:latin typeface="Arial" panose="020B0604020202020204" pitchFamily="34" charset="0"/>
                <a:cs typeface="Arial" panose="020B0604020202020204" pitchFamily="34" charset="0"/>
              </a:rPr>
              <a:t>Hỗ</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trợ</a:t>
            </a:r>
            <a:r>
              <a:rPr lang="en-US" dirty="0" smtClean="0">
                <a:latin typeface="Arial" panose="020B0604020202020204" pitchFamily="34" charset="0"/>
                <a:cs typeface="Arial" panose="020B0604020202020204" pitchFamily="34" charset="0"/>
              </a:rPr>
              <a:t> resize volume,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snapshot,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volume </a:t>
            </a:r>
            <a:r>
              <a:rPr lang="en-US" dirty="0" err="1" smtClean="0">
                <a:latin typeface="Arial" panose="020B0604020202020204" pitchFamily="34" charset="0"/>
                <a:cs typeface="Arial" panose="020B0604020202020204" pitchFamily="34" charset="0"/>
              </a:rPr>
              <a:t>từ</a:t>
            </a:r>
            <a:r>
              <a:rPr lang="en-US" dirty="0" smtClean="0">
                <a:latin typeface="Arial" panose="020B0604020202020204" pitchFamily="34" charset="0"/>
                <a:cs typeface="Arial" panose="020B0604020202020204" pitchFamily="34" charset="0"/>
              </a:rPr>
              <a:t> snapshot</a:t>
            </a:r>
          </a:p>
          <a:p>
            <a:r>
              <a:rPr lang="en-US" dirty="0" smtClean="0">
                <a:latin typeface="Arial" panose="020B0604020202020204" pitchFamily="34" charset="0"/>
                <a:cs typeface="Arial" panose="020B0604020202020204" pitchFamily="34" charset="0"/>
              </a:rPr>
              <a:t>Cinder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CEPH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backend storage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đang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TSD Cloud)</a:t>
            </a:r>
          </a:p>
          <a:p>
            <a:pPr marL="0" indent="0">
              <a:buNone/>
            </a:pP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Font typeface="Wingdings 2" panose="05020102010507070707" pitchFamily="18" charset="2"/>
              <a:buNone/>
            </a:pPr>
            <a:endParaRPr lang="en-US" dirty="0" smtClean="0">
              <a:latin typeface="Arial" panose="020B0604020202020204" pitchFamily="34" charset="0"/>
              <a:cs typeface="Arial" panose="020B0604020202020204" pitchFamily="34" charset="0"/>
            </a:endParaRPr>
          </a:p>
          <a:p>
            <a:pPr marL="0" indent="0">
              <a:buFont typeface="Wingdings 2" panose="05020102010507070707" pitchFamily="18" charset="2"/>
              <a:buNone/>
            </a:pPr>
            <a:endParaRPr lang="en-US" dirty="0" smtClean="0">
              <a:latin typeface="Arial" panose="020B0604020202020204" pitchFamily="34" charset="0"/>
              <a:cs typeface="Arial" panose="020B0604020202020204" pitchFamily="34" charset="0"/>
            </a:endParaRPr>
          </a:p>
          <a:p>
            <a:pPr marL="0" indent="0">
              <a:buFont typeface="Wingdings 2" panose="05020102010507070707" pitchFamily="18" charset="2"/>
              <a:buNone/>
            </a:pPr>
            <a:endParaRPr lang="en-US" dirty="0" smtClean="0">
              <a:latin typeface="Arial" panose="020B0604020202020204" pitchFamily="34" charset="0"/>
              <a:cs typeface="Arial" panose="020B0604020202020204" pitchFamily="34" charset="0"/>
            </a:endParaRPr>
          </a:p>
          <a:p>
            <a:pPr marL="0" indent="0">
              <a:buFont typeface="Wingdings 2" panose="05020102010507070707" pitchFamily="18" charset="2"/>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808" y="2032659"/>
            <a:ext cx="5715000" cy="3505200"/>
          </a:xfrm>
          <a:prstGeom prst="rect">
            <a:avLst/>
          </a:prstGeom>
        </p:spPr>
      </p:pic>
    </p:spTree>
    <p:extLst>
      <p:ext uri="{BB962C8B-B14F-4D97-AF65-F5344CB8AC3E}">
        <p14:creationId xmlns:p14="http://schemas.microsoft.com/office/powerpoint/2010/main" val="2457021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Cloud </a:t>
            </a:r>
            <a:r>
              <a:rPr lang="en-US" dirty="0" smtClean="0">
                <a:latin typeface="Arial" panose="020B0604020202020204" pitchFamily="34" charset="0"/>
                <a:cs typeface="Arial" panose="020B0604020202020204" pitchFamily="34" charset="0"/>
              </a:rPr>
              <a:t>Computing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581193" y="1935395"/>
            <a:ext cx="11141415" cy="4629997"/>
          </a:xfrm>
        </p:spPr>
        <p:txBody>
          <a:bodyPr/>
          <a:lstStyle/>
          <a:p>
            <a:pPr marL="0" indent="0">
              <a:buNone/>
            </a:pPr>
            <a:r>
              <a:rPr lang="en-US" b="1" dirty="0" smtClean="0">
                <a:latin typeface="Arial" panose="020B0604020202020204" pitchFamily="34" charset="0"/>
                <a:cs typeface="Arial" panose="020B0604020202020204" pitchFamily="34" charset="0"/>
              </a:rPr>
              <a:t>1. </a:t>
            </a:r>
            <a:r>
              <a:rPr lang="en-US" b="1" dirty="0" err="1" smtClean="0">
                <a:latin typeface="Arial" panose="020B0604020202020204" pitchFamily="34" charset="0"/>
                <a:cs typeface="Arial" panose="020B0604020202020204" pitchFamily="34" charset="0"/>
              </a:rPr>
              <a:t>Tổng</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quan</a:t>
            </a:r>
            <a:endParaRPr lang="en-US" b="1" dirty="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Cloud Computing </a:t>
            </a:r>
            <a:r>
              <a:rPr lang="en-US" dirty="0" err="1" smtClean="0">
                <a:latin typeface="Arial" panose="020B0604020202020204" pitchFamily="34" charset="0"/>
                <a:cs typeface="Arial" panose="020B0604020202020204" pitchFamily="34" charset="0"/>
              </a:rPr>
              <a:t>là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toán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 network </a:t>
            </a:r>
            <a:r>
              <a:rPr lang="en-US" dirty="0" err="1" smtClean="0">
                <a:latin typeface="Arial" panose="020B0604020202020204" pitchFamily="34" charset="0"/>
                <a:cs typeface="Arial" panose="020B0604020202020204" pitchFamily="34" charset="0"/>
              </a:rPr>
              <a:t>linh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dưới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nền</a:t>
            </a:r>
            <a:r>
              <a:rPr lang="en-US" dirty="0" smtClean="0">
                <a:latin typeface="Arial" panose="020B0604020202020204" pitchFamily="34" charset="0"/>
                <a:cs typeface="Arial" panose="020B0604020202020204" pitchFamily="34" charset="0"/>
              </a:rPr>
              <a:t> internet</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2.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loại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dịch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vụ</a:t>
            </a:r>
            <a:r>
              <a:rPr lang="en-US" b="1" dirty="0">
                <a:latin typeface="Arial" panose="020B0604020202020204" pitchFamily="34" charset="0"/>
                <a:cs typeface="Arial" panose="020B0604020202020204" pitchFamily="34" charset="0"/>
              </a:rPr>
              <a:t> Cloud Computing </a:t>
            </a:r>
            <a:r>
              <a:rPr lang="en-US" b="1" dirty="0" err="1">
                <a:latin typeface="Arial" panose="020B0604020202020204" pitchFamily="34" charset="0"/>
                <a:cs typeface="Arial" panose="020B0604020202020204" pitchFamily="34" charset="0"/>
              </a:rPr>
              <a:t>trên</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internet</a:t>
            </a:r>
            <a:endParaRPr lang="en-US" b="1"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IaaS</a:t>
            </a:r>
            <a:r>
              <a:rPr lang="en-US" dirty="0">
                <a:latin typeface="Arial" panose="020B0604020202020204" pitchFamily="34" charset="0"/>
                <a:cs typeface="Arial" panose="020B0604020202020204" pitchFamily="34" charset="0"/>
              </a:rPr>
              <a:t>:  Amazon Web Services (Cloud VPS)</a:t>
            </a:r>
          </a:p>
          <a:p>
            <a:r>
              <a:rPr lang="en-US" dirty="0" err="1">
                <a:latin typeface="Arial" panose="020B0604020202020204" pitchFamily="34" charset="0"/>
                <a:cs typeface="Arial" panose="020B0604020202020204" pitchFamily="34" charset="0"/>
              </a:rPr>
              <a:t>PaaS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RedHat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OpenShift</a:t>
            </a:r>
            <a:r>
              <a:rPr lang="en-US" dirty="0">
                <a:latin typeface="Arial" panose="020B0604020202020204" pitchFamily="34" charset="0"/>
                <a:cs typeface="Arial" panose="020B0604020202020204" pitchFamily="34" charset="0"/>
              </a:rPr>
              <a:t>, IBM </a:t>
            </a:r>
            <a:r>
              <a:rPr lang="en-US" dirty="0" err="1">
                <a:latin typeface="Arial" panose="020B0604020202020204" pitchFamily="34" charset="0"/>
                <a:cs typeface="Arial" panose="020B0604020202020204" pitchFamily="34" charset="0"/>
              </a:rPr>
              <a:t>Bluemix</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SaaS: Dropbox, Google Drive, One Drive</a:t>
            </a:r>
          </a:p>
          <a:p>
            <a:pPr>
              <a:buFont typeface="Wingdings" panose="05000000000000000000" pitchFamily="2" charset="2"/>
              <a:buChar char="q"/>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05696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6" name="Content Placeholder 2"/>
          <p:cNvSpPr txBox="1">
            <a:spLocks/>
          </p:cNvSpPr>
          <p:nvPr/>
        </p:nvSpPr>
        <p:spPr>
          <a:xfrm>
            <a:off x="581192" y="1804059"/>
            <a:ext cx="4584831" cy="341716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pPr marL="0" indent="0">
              <a:buFont typeface="Wingdings 2" panose="05020102010507070707" pitchFamily="18" charset="2"/>
              <a:buNone/>
            </a:pPr>
            <a:endParaRPr lang="en-US" dirty="0" smtClean="0"/>
          </a:p>
          <a:p>
            <a:pPr marL="0" indent="0">
              <a:buNone/>
            </a:pPr>
            <a:r>
              <a:rPr lang="en-US" b="1" dirty="0" smtClean="0">
                <a:latin typeface="Arial" panose="020B0604020202020204" pitchFamily="34" charset="0"/>
                <a:cs typeface="Arial" panose="020B0604020202020204" pitchFamily="34" charset="0"/>
              </a:rPr>
              <a:t>7. Horizon</a:t>
            </a:r>
          </a:p>
          <a:p>
            <a:r>
              <a:rPr lang="en-US" dirty="0" smtClean="0">
                <a:latin typeface="Arial" panose="020B0604020202020204" pitchFamily="34" charset="0"/>
                <a:cs typeface="Arial" panose="020B0604020202020204" pitchFamily="34" charset="0"/>
              </a:rPr>
              <a:t>Dashboard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OpenStack</a:t>
            </a:r>
            <a:endParaRPr lang="en-US" dirty="0" smtClean="0">
              <a:latin typeface="Arial" panose="020B0604020202020204" pitchFamily="34" charset="0"/>
              <a:cs typeface="Arial" panose="020B0604020202020204" pitchFamily="34" charset="0"/>
            </a:endParaRP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6530" y="1906904"/>
            <a:ext cx="6037246" cy="4878361"/>
          </a:xfrm>
        </p:spPr>
      </p:pic>
    </p:spTree>
    <p:extLst>
      <p:ext uri="{BB962C8B-B14F-4D97-AF65-F5344CB8AC3E}">
        <p14:creationId xmlns:p14="http://schemas.microsoft.com/office/powerpoint/2010/main" val="496448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62657" y="2032659"/>
            <a:ext cx="3066927" cy="41060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
        <p:nvSpPr>
          <p:cNvPr id="6" name="Content Placeholder 2"/>
          <p:cNvSpPr txBox="1">
            <a:spLocks/>
          </p:cNvSpPr>
          <p:nvPr/>
        </p:nvSpPr>
        <p:spPr>
          <a:xfrm>
            <a:off x="581192" y="2018906"/>
            <a:ext cx="5051175" cy="442270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p>
          <a:p>
            <a:endParaRPr lang="en-US" dirty="0" smtClean="0"/>
          </a:p>
          <a:p>
            <a:pPr marL="0" indent="0">
              <a:buFont typeface="Wingdings 2" panose="05020102010507070707" pitchFamily="18" charset="2"/>
              <a:buNone/>
            </a:pPr>
            <a:endParaRPr lang="en-US" dirty="0" smtClean="0"/>
          </a:p>
          <a:p>
            <a:pPr marL="0" indent="0">
              <a:buNone/>
            </a:pPr>
            <a:r>
              <a:rPr lang="en-US" b="1" dirty="0" smtClean="0">
                <a:latin typeface="Arial" panose="020B0604020202020204" pitchFamily="34" charset="0"/>
                <a:cs typeface="Arial" panose="020B0604020202020204" pitchFamily="34" charset="0"/>
              </a:rPr>
              <a:t>8. Heat – Service Orchestration</a:t>
            </a:r>
          </a:p>
          <a:p>
            <a:r>
              <a:rPr lang="en-US" dirty="0" err="1" smtClean="0">
                <a:latin typeface="Arial" panose="020B0604020202020204" pitchFamily="34" charset="0"/>
                <a:cs typeface="Arial" panose="020B0604020202020204" pitchFamily="34" charset="0"/>
              </a:rPr>
              <a:t>Hỗ</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phức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gồm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VMs,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thành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templates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định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nghĩa</a:t>
            </a:r>
            <a:r>
              <a:rPr lang="en-US" dirty="0" smtClean="0">
                <a:latin typeface="Arial" panose="020B0604020202020204" pitchFamily="34" charset="0"/>
                <a:cs typeface="Arial" panose="020B0604020202020204" pitchFamily="34" charset="0"/>
              </a:rPr>
              <a:t> topology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Templates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sử</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hủy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bỏ</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chóng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thuận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tiện</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sym typeface="Wingdings" panose="05000000000000000000" pitchFamily="2" charset="2"/>
              </a:rPr>
              <a:t> Demo: </a:t>
            </a:r>
            <a:r>
              <a:rPr lang="en-US" dirty="0" smtClean="0">
                <a:latin typeface="Arial" panose="020B0604020202020204" pitchFamily="34" charset="0"/>
                <a:cs typeface="Arial" panose="020B0604020202020204" pitchFamily="34" charset="0"/>
                <a:sym typeface="Wingdings" panose="05000000000000000000" pitchFamily="2" charset="2"/>
                <a:hlinkClick r:id="rId2"/>
              </a:rPr>
              <a:t>https://openstack.cloudrity.site</a:t>
            </a:r>
            <a:r>
              <a:rPr lang="en-US" dirty="0" smtClean="0">
                <a:latin typeface="Arial" panose="020B0604020202020204" pitchFamily="34" charset="0"/>
                <a:cs typeface="Arial" panose="020B0604020202020204" pitchFamily="34" charset="0"/>
                <a:sym typeface="Wingdings" panose="05000000000000000000" pitchFamily="2" charset="2"/>
              </a:rPr>
              <a:t> </a:t>
            </a:r>
            <a:endParaRPr lang="en-US" dirty="0" smtClean="0">
              <a:latin typeface="Arial" panose="020B0604020202020204" pitchFamily="34" charset="0"/>
              <a:cs typeface="Arial" panose="020B0604020202020204" pitchFamily="34" charset="0"/>
            </a:endParaRPr>
          </a:p>
          <a:p>
            <a:pPr marL="0" indent="0">
              <a:buNone/>
            </a:pPr>
            <a:endParaRPr lang="en-US" dirty="0" smtClean="0"/>
          </a:p>
          <a:p>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40226" y="1915631"/>
            <a:ext cx="6037246" cy="4878361"/>
          </a:xfrm>
        </p:spPr>
      </p:pic>
    </p:spTree>
    <p:extLst>
      <p:ext uri="{BB962C8B-B14F-4D97-AF65-F5344CB8AC3E}">
        <p14:creationId xmlns:p14="http://schemas.microsoft.com/office/powerpoint/2010/main" val="40537306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456" y="2312786"/>
            <a:ext cx="9352994" cy="4462918"/>
          </a:xfrm>
        </p:spPr>
      </p:pic>
      <p:sp>
        <p:nvSpPr>
          <p:cNvPr id="5" name="Content Placeholder 2"/>
          <p:cNvSpPr txBox="1">
            <a:spLocks/>
          </p:cNvSpPr>
          <p:nvPr/>
        </p:nvSpPr>
        <p:spPr>
          <a:xfrm>
            <a:off x="581192" y="1819120"/>
            <a:ext cx="6139311" cy="62824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smtClean="0"/>
          </a:p>
          <a:p>
            <a:endParaRPr lang="en-US" dirty="0" smtClean="0"/>
          </a:p>
          <a:p>
            <a:endParaRPr lang="en-US" dirty="0" smtClean="0"/>
          </a:p>
          <a:p>
            <a:endParaRPr lang="en-US" dirty="0" smtClean="0"/>
          </a:p>
          <a:p>
            <a:endParaRPr lang="en-US" dirty="0" smtClean="0"/>
          </a:p>
          <a:p>
            <a:pPr marL="0" indent="0">
              <a:buFont typeface="Wingdings 2" panose="05020102010507070707" pitchFamily="18" charset="2"/>
              <a:buNone/>
            </a:pPr>
            <a:endParaRPr lang="en-US" dirty="0" smtClean="0"/>
          </a:p>
          <a:p>
            <a:pPr marL="0" indent="0">
              <a:buNone/>
            </a:pPr>
            <a:r>
              <a:rPr lang="en-US" b="1" dirty="0" smtClean="0">
                <a:latin typeface="Arial" panose="020B0604020202020204" pitchFamily="34" charset="0"/>
                <a:cs typeface="Arial" panose="020B0604020202020204" pitchFamily="34" charset="0"/>
              </a:rPr>
              <a:t>9. </a:t>
            </a:r>
            <a:r>
              <a:rPr lang="en-US" b="1" dirty="0" err="1" smtClean="0">
                <a:latin typeface="Arial" panose="020B0604020202020204" pitchFamily="34" charset="0"/>
                <a:cs typeface="Arial" panose="020B0604020202020204" pitchFamily="34" charset="0"/>
              </a:rPr>
              <a:t>Tương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quan</a:t>
            </a:r>
            <a:r>
              <a:rPr lang="en-US" b="1" dirty="0" smtClean="0">
                <a:latin typeface="Arial" panose="020B0604020202020204" pitchFamily="34" charset="0"/>
                <a:cs typeface="Arial" panose="020B0604020202020204" pitchFamily="34" charset="0"/>
              </a:rPr>
              <a:t> chi </a:t>
            </a:r>
            <a:r>
              <a:rPr lang="en-US" b="1" dirty="0" err="1" smtClean="0">
                <a:latin typeface="Arial" panose="020B0604020202020204" pitchFamily="34" charset="0"/>
                <a:cs typeface="Arial" panose="020B0604020202020204" pitchFamily="34" charset="0"/>
              </a:rPr>
              <a:t>tiết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giữa</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thành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phần</a:t>
            </a:r>
            <a:endParaRPr lang="en-US" b="1" dirty="0" smtClean="0">
              <a:latin typeface="Arial" panose="020B0604020202020204" pitchFamily="34" charset="0"/>
              <a:cs typeface="Arial" panose="020B0604020202020204" pitchFamily="34" charset="0"/>
            </a:endParaRPr>
          </a:p>
          <a:p>
            <a:endParaRPr lang="en-US" dirty="0" smtClean="0"/>
          </a:p>
          <a:p>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smtClean="0"/>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38038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V.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tổng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7" name="Content Placeholder 6"/>
          <p:cNvSpPr>
            <a:spLocks noGrp="1"/>
          </p:cNvSpPr>
          <p:nvPr>
            <p:ph sz="half" idx="1"/>
          </p:nvPr>
        </p:nvSpPr>
        <p:spPr>
          <a:xfrm>
            <a:off x="581193" y="1935395"/>
            <a:ext cx="11516319" cy="1319869"/>
          </a:xfrm>
        </p:spPr>
        <p:txBody>
          <a:bodyPr/>
          <a:lstStyle/>
          <a:p>
            <a:pPr marL="0" indent="0" algn="just">
              <a:lnSpc>
                <a:spcPct val="80000"/>
              </a:lnSpc>
              <a:buNone/>
            </a:pPr>
            <a:r>
              <a:rPr lang="en-US" b="1" dirty="0" smtClean="0">
                <a:latin typeface="Arial" panose="020B0604020202020204" pitchFamily="34" charset="0"/>
                <a:cs typeface="Arial" panose="020B0604020202020204" pitchFamily="34" charset="0"/>
              </a:rPr>
              <a:t>10. </a:t>
            </a:r>
            <a:r>
              <a:rPr lang="en-US" b="1" dirty="0" err="1" smtClean="0">
                <a:latin typeface="Arial" panose="020B0604020202020204" pitchFamily="34" charset="0"/>
                <a:cs typeface="Arial" panose="020B0604020202020204" pitchFamily="34" charset="0"/>
              </a:rPr>
              <a:t>Luồng</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khởi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tạo</a:t>
            </a:r>
            <a:r>
              <a:rPr lang="en-US" b="1" dirty="0">
                <a:latin typeface="Arial" panose="020B0604020202020204" pitchFamily="34" charset="0"/>
                <a:cs typeface="Arial" panose="020B0604020202020204" pitchFamily="34" charset="0"/>
              </a:rPr>
              <a:t> VM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OpenStack</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luồng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giao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tiếp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điển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hình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giữa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thành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phần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hệ</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thống</a:t>
            </a:r>
            <a:endParaRPr lang="en-US" b="1" dirty="0">
              <a:latin typeface="Arial" panose="020B0604020202020204" pitchFamily="34" charset="0"/>
              <a:cs typeface="Arial" panose="020B0604020202020204" pitchFamily="34" charset="0"/>
            </a:endParaRPr>
          </a:p>
          <a:p>
            <a:pPr marL="0" indent="0">
              <a:buNone/>
            </a:pPr>
            <a:r>
              <a:rPr lang="en-US" dirty="0" err="1" smtClean="0"/>
              <a:t>Cre</a:t>
            </a:r>
            <a:r>
              <a:rPr lang="en-US" dirty="0"/>
              <a:t>: </a:t>
            </a:r>
            <a:r>
              <a:rPr lang="en-US" dirty="0">
                <a:hlinkClick r:id="rId2"/>
              </a:rPr>
              <a:t>https://www.linuxtechi.com/step-by-step-instance-creation-flow-in-openstack</a:t>
            </a:r>
            <a:r>
              <a:rPr lang="en-US" dirty="0" smtClean="0">
                <a:hlinkClick r:id="rId2"/>
              </a:rPr>
              <a:t>/</a:t>
            </a:r>
            <a:endParaRPr lang="en-US" dirty="0" smtClean="0"/>
          </a:p>
          <a:p>
            <a:pPr marL="0" indent="0">
              <a:buNone/>
            </a:pP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56" y="2703491"/>
            <a:ext cx="7754112" cy="3951540"/>
          </a:xfrm>
          <a:prstGeom prst="rect">
            <a:avLst/>
          </a:prstGeom>
        </p:spPr>
      </p:pic>
    </p:spTree>
    <p:extLst>
      <p:ext uri="{BB962C8B-B14F-4D97-AF65-F5344CB8AC3E}">
        <p14:creationId xmlns:p14="http://schemas.microsoft.com/office/powerpoint/2010/main" val="2307591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Cloud Computing</a:t>
            </a:r>
          </a:p>
        </p:txBody>
      </p:sp>
      <p:pic>
        <p:nvPicPr>
          <p:cNvPr id="7" name="Picture 6"/>
          <p:cNvPicPr>
            <a:picLocks noChangeAspect="1"/>
          </p:cNvPicPr>
          <p:nvPr/>
        </p:nvPicPr>
        <p:blipFill>
          <a:blip r:embed="rId2"/>
          <a:stretch>
            <a:fillRect/>
          </a:stretch>
        </p:blipFill>
        <p:spPr>
          <a:xfrm>
            <a:off x="1523176" y="2282757"/>
            <a:ext cx="9669080" cy="4437141"/>
          </a:xfrm>
          <a:prstGeom prst="rect">
            <a:avLst/>
          </a:prstGeom>
        </p:spPr>
      </p:pic>
      <p:sp>
        <p:nvSpPr>
          <p:cNvPr id="9" name="Content Placeholder 2"/>
          <p:cNvSpPr>
            <a:spLocks noGrp="1"/>
          </p:cNvSpPr>
          <p:nvPr>
            <p:ph idx="1"/>
          </p:nvPr>
        </p:nvSpPr>
        <p:spPr>
          <a:xfrm>
            <a:off x="586465" y="1806407"/>
            <a:ext cx="5174255" cy="557784"/>
          </a:xfrm>
        </p:spPr>
        <p:txBody>
          <a:bodyPr>
            <a:normAutofit/>
          </a:bodyPr>
          <a:lstStyle/>
          <a:p>
            <a:pPr marL="0" indent="0">
              <a:buNone/>
            </a:pPr>
            <a:r>
              <a:rPr lang="en-US" b="1" dirty="0" smtClean="0">
                <a:latin typeface="Arial" panose="020B0604020202020204" pitchFamily="34" charset="0"/>
                <a:cs typeface="Arial" panose="020B0604020202020204" pitchFamily="34" charset="0"/>
              </a:rPr>
              <a:t>3. Traditional IT Infra vs Cloud Computing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6055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usecases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28800"/>
            <a:ext cx="3487888" cy="4346439"/>
          </a:xfrm>
        </p:spPr>
        <p:txBody>
          <a:bodyPr>
            <a:normAutofit fontScale="47500" lnSpcReduction="20000"/>
          </a:bodyPr>
          <a:lstStyle/>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r>
              <a:rPr lang="en-US" sz="3800" b="1" dirty="0" smtClean="0">
                <a:latin typeface="Arial" panose="020B0604020202020204" pitchFamily="34" charset="0"/>
                <a:cs typeface="Arial" panose="020B0604020202020204" pitchFamily="34" charset="0"/>
              </a:rPr>
              <a:t>1. </a:t>
            </a:r>
            <a:r>
              <a:rPr lang="en-US" sz="3800" b="1" dirty="0" err="1" smtClean="0">
                <a:latin typeface="Arial" panose="020B0604020202020204" pitchFamily="34" charset="0"/>
                <a:cs typeface="Arial" panose="020B0604020202020204" pitchFamily="34" charset="0"/>
              </a:rPr>
              <a:t>OpenStack</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là</a:t>
            </a:r>
            <a:r>
              <a:rPr lang="en-US" sz="3800" b="1" dirty="0" smtClean="0">
                <a:latin typeface="Arial" panose="020B0604020202020204" pitchFamily="34" charset="0"/>
                <a:cs typeface="Arial" panose="020B0604020202020204" pitchFamily="34" charset="0"/>
              </a:rPr>
              <a:t> </a:t>
            </a:r>
            <a:r>
              <a:rPr lang="en-US" sz="3800" b="1" dirty="0" err="1" smtClean="0">
                <a:latin typeface="Arial" panose="020B0604020202020204" pitchFamily="34" charset="0"/>
                <a:cs typeface="Arial" panose="020B0604020202020204" pitchFamily="34" charset="0"/>
              </a:rPr>
              <a:t>gì</a:t>
            </a:r>
            <a:r>
              <a:rPr lang="en-US" sz="3800" b="1" dirty="0" smtClean="0">
                <a:latin typeface="Arial" panose="020B0604020202020204" pitchFamily="34" charset="0"/>
                <a:cs typeface="Arial" panose="020B0604020202020204" pitchFamily="34" charset="0"/>
              </a:rPr>
              <a:t>?</a:t>
            </a:r>
          </a:p>
          <a:p>
            <a:r>
              <a:rPr lang="en-US" sz="3600" dirty="0" err="1" smtClean="0">
                <a:latin typeface="Arial" panose="020B0604020202020204" pitchFamily="34" charset="0"/>
                <a:cs typeface="Arial" panose="020B0604020202020204" pitchFamily="34" charset="0"/>
              </a:rPr>
              <a:t>Nền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tảng</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mã</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nguồn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mở</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để</a:t>
            </a:r>
            <a:r>
              <a:rPr lang="en-US" sz="3600" dirty="0" smtClean="0">
                <a:latin typeface="Arial" panose="020B0604020202020204" pitchFamily="34" charset="0"/>
                <a:cs typeface="Arial" panose="020B0604020202020204" pitchFamily="34" charset="0"/>
              </a:rPr>
              <a:t> build </a:t>
            </a:r>
            <a:r>
              <a:rPr lang="en-US" sz="3600" dirty="0" err="1" smtClean="0">
                <a:latin typeface="Arial" panose="020B0604020202020204" pitchFamily="34" charset="0"/>
                <a:cs typeface="Arial" panose="020B0604020202020204" pitchFamily="34" charset="0"/>
              </a:rPr>
              <a:t>hạ</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tầng</a:t>
            </a:r>
            <a:r>
              <a:rPr lang="en-US" sz="3600" dirty="0" smtClean="0">
                <a:latin typeface="Arial" panose="020B0604020202020204" pitchFamily="34" charset="0"/>
                <a:cs typeface="Arial" panose="020B0604020202020204" pitchFamily="34" charset="0"/>
              </a:rPr>
              <a:t> Cloud</a:t>
            </a:r>
          </a:p>
          <a:p>
            <a:r>
              <a:rPr lang="en-US" sz="3600" dirty="0" err="1" smtClean="0">
                <a:latin typeface="Arial" panose="020B0604020202020204" pitchFamily="34" charset="0"/>
                <a:cs typeface="Arial" panose="020B0604020202020204" pitchFamily="34" charset="0"/>
              </a:rPr>
              <a:t>Kiểm</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soát</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tài</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nguyên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tính</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toán</a:t>
            </a:r>
            <a:r>
              <a:rPr lang="en-US" sz="3600" dirty="0" smtClean="0">
                <a:latin typeface="Arial" panose="020B0604020202020204" pitchFamily="34" charset="0"/>
                <a:cs typeface="Arial" panose="020B0604020202020204" pitchFamily="34" charset="0"/>
              </a:rPr>
              <a:t> (CPU, Memory), </a:t>
            </a:r>
            <a:r>
              <a:rPr lang="en-US" sz="3600" dirty="0" err="1" smtClean="0">
                <a:latin typeface="Arial" panose="020B0604020202020204" pitchFamily="34" charset="0"/>
                <a:cs typeface="Arial" panose="020B0604020202020204" pitchFamily="34" charset="0"/>
              </a:rPr>
              <a:t>lưu</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trữ</a:t>
            </a:r>
            <a:r>
              <a:rPr lang="en-US" sz="3600" dirty="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và</a:t>
            </a:r>
            <a:r>
              <a:rPr lang="en-US" sz="3600" dirty="0" smtClean="0">
                <a:latin typeface="Arial" panose="020B0604020202020204" pitchFamily="34" charset="0"/>
                <a:cs typeface="Arial" panose="020B0604020202020204" pitchFamily="34" charset="0"/>
              </a:rPr>
              <a:t> network </a:t>
            </a:r>
            <a:r>
              <a:rPr lang="en-US" sz="3600" dirty="0" err="1" smtClean="0">
                <a:latin typeface="Arial" panose="020B0604020202020204" pitchFamily="34" charset="0"/>
                <a:cs typeface="Arial" panose="020B0604020202020204" pitchFamily="34" charset="0"/>
              </a:rPr>
              <a:t>trên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cụm</a:t>
            </a:r>
            <a:r>
              <a:rPr lang="en-US" sz="3600" dirty="0" smtClean="0">
                <a:latin typeface="Arial" panose="020B0604020202020204" pitchFamily="34" charset="0"/>
                <a:cs typeface="Arial" panose="020B0604020202020204" pitchFamily="34" charset="0"/>
              </a:rPr>
              <a:t> datacenter</a:t>
            </a:r>
          </a:p>
          <a:p>
            <a:r>
              <a:rPr lang="en-US" sz="3600" dirty="0" smtClean="0">
                <a:latin typeface="Arial" panose="020B0604020202020204" pitchFamily="34" charset="0"/>
                <a:cs typeface="Arial" panose="020B0604020202020204" pitchFamily="34" charset="0"/>
              </a:rPr>
              <a:t>Cho </a:t>
            </a:r>
            <a:r>
              <a:rPr lang="en-US" sz="3600" dirty="0" err="1" smtClean="0">
                <a:latin typeface="Arial" panose="020B0604020202020204" pitchFamily="34" charset="0"/>
                <a:cs typeface="Arial" panose="020B0604020202020204" pitchFamily="34" charset="0"/>
              </a:rPr>
              <a:t>phép</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quản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trị</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toàn</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bộ</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các</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tài</a:t>
            </a:r>
            <a:r>
              <a:rPr lang="en-US" sz="3600" dirty="0" smtClean="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nguyên</a:t>
            </a:r>
            <a:r>
              <a:rPr lang="en-US" sz="3600" dirty="0">
                <a:latin typeface="Arial" panose="020B0604020202020204" pitchFamily="34" charset="0"/>
                <a:cs typeface="Arial" panose="020B0604020202020204" pitchFamily="34" charset="0"/>
              </a:rPr>
              <a:t> </a:t>
            </a:r>
            <a:r>
              <a:rPr lang="en-US" sz="3600" dirty="0" err="1" smtClean="0">
                <a:latin typeface="Arial" panose="020B0604020202020204" pitchFamily="34" charset="0"/>
                <a:cs typeface="Arial" panose="020B0604020202020204" pitchFamily="34" charset="0"/>
              </a:rPr>
              <a:t>trên</a:t>
            </a:r>
            <a:r>
              <a:rPr lang="en-US" sz="3600" dirty="0" smtClean="0">
                <a:latin typeface="Arial" panose="020B0604020202020204" pitchFamily="34" charset="0"/>
                <a:cs typeface="Arial" panose="020B0604020202020204" pitchFamily="34" charset="0"/>
              </a:rPr>
              <a:t> Cloud </a:t>
            </a:r>
            <a:r>
              <a:rPr lang="en-US" sz="3600" dirty="0" err="1" smtClean="0">
                <a:latin typeface="Arial" panose="020B0604020202020204" pitchFamily="34" charset="0"/>
                <a:cs typeface="Arial" panose="020B0604020202020204" pitchFamily="34" charset="0"/>
              </a:rPr>
              <a:t>thông</a:t>
            </a:r>
            <a:r>
              <a:rPr lang="en-US" sz="3600" dirty="0" smtClean="0">
                <a:latin typeface="Arial" panose="020B0604020202020204" pitchFamily="34" charset="0"/>
                <a:cs typeface="Arial" panose="020B0604020202020204" pitchFamily="34" charset="0"/>
              </a:rPr>
              <a:t> qua web dashboard</a:t>
            </a:r>
          </a:p>
          <a:p>
            <a:endParaRPr lang="en-US" sz="3600" dirty="0" smtClean="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pPr marL="0" indent="0">
              <a:buNone/>
            </a:pPr>
            <a:endParaRPr lang="en-US" sz="3600" dirty="0">
              <a:latin typeface="Arial" panose="020B0604020202020204" pitchFamily="34" charset="0"/>
              <a:cs typeface="Arial" panose="020B0604020202020204" pitchFamily="34" charset="0"/>
            </a:endParaRPr>
          </a:p>
          <a:p>
            <a:pPr marL="0" indent="0">
              <a:buNone/>
            </a:pPr>
            <a:endParaRPr lang="en-US" sz="3600" dirty="0" smtClean="0">
              <a:latin typeface="Arial" panose="020B0604020202020204" pitchFamily="34" charset="0"/>
              <a:cs typeface="Arial" panose="020B0604020202020204" pitchFamily="34" charset="0"/>
            </a:endParaRPr>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646" y="1987950"/>
            <a:ext cx="7553962" cy="3320596"/>
          </a:xfrm>
          <a:prstGeom prst="rect">
            <a:avLst/>
          </a:prstGeom>
        </p:spPr>
      </p:pic>
    </p:spTree>
    <p:extLst>
      <p:ext uri="{BB962C8B-B14F-4D97-AF65-F5344CB8AC3E}">
        <p14:creationId xmlns:p14="http://schemas.microsoft.com/office/powerpoint/2010/main" val="4212920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usecases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3" y="1924464"/>
            <a:ext cx="11029615" cy="3678303"/>
          </a:xfrm>
        </p:spPr>
        <p:txBody>
          <a:bodyPr/>
          <a:lstStyle/>
          <a:p>
            <a:pPr marL="0" indent="0">
              <a:buNone/>
            </a:pPr>
            <a:r>
              <a:rPr lang="en-US" b="1" dirty="0" smtClean="0">
                <a:latin typeface="Arial" panose="020B0604020202020204" pitchFamily="34" charset="0"/>
                <a:cs typeface="Arial" panose="020B0604020202020204" pitchFamily="34" charset="0"/>
              </a:rPr>
              <a:t>2.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OpenStack</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usecases</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hình</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IaaS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Mirantis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RedHat</a:t>
            </a:r>
            <a:r>
              <a:rPr lang="en-US" dirty="0">
                <a:latin typeface="Arial" panose="020B0604020202020204" pitchFamily="34" charset="0"/>
                <a:cs typeface="Arial" panose="020B0604020202020204" pitchFamily="34" charset="0"/>
              </a:rPr>
              <a:t>, OVH</a:t>
            </a:r>
          </a:p>
          <a:p>
            <a:r>
              <a:rPr lang="en-US" dirty="0">
                <a:latin typeface="Arial" panose="020B0604020202020204" pitchFamily="34" charset="0"/>
                <a:cs typeface="Arial" panose="020B0604020202020204" pitchFamily="34" charset="0"/>
              </a:rPr>
              <a:t>Telco virtualized infrastructure (</a:t>
            </a:r>
            <a:r>
              <a:rPr lang="en-US" dirty="0" err="1">
                <a:latin typeface="Arial" panose="020B0604020202020204" pitchFamily="34" charset="0"/>
                <a:cs typeface="Arial" panose="020B0604020202020204" pitchFamily="34" charset="0"/>
              </a:rPr>
              <a:t>vCPE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vEnodeB</a:t>
            </a:r>
            <a:r>
              <a:rPr lang="en-US" dirty="0">
                <a:latin typeface="Arial" panose="020B0604020202020204" pitchFamily="34" charset="0"/>
                <a:cs typeface="Arial" panose="020B0604020202020204" pitchFamily="34" charset="0"/>
              </a:rPr>
              <a:t>, etc.).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Verizon</a:t>
            </a:r>
          </a:p>
          <a:p>
            <a:r>
              <a:rPr lang="en-US" dirty="0">
                <a:latin typeface="Arial" panose="020B0604020202020204" pitchFamily="34" charset="0"/>
                <a:cs typeface="Arial" panose="020B0604020202020204" pitchFamily="34" charset="0"/>
              </a:rPr>
              <a:t>Edge Computing</a:t>
            </a:r>
          </a:p>
          <a:p>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653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usecases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81192" y="1860884"/>
            <a:ext cx="11029615" cy="4421044"/>
          </a:xfrm>
        </p:spPr>
        <p:txBody>
          <a:bodyPr>
            <a:normAutofit lnSpcReduction="10000"/>
          </a:bodyPr>
          <a:lstStyle/>
          <a:p>
            <a:pPr marL="0" indent="0">
              <a:buNone/>
            </a:pPr>
            <a:r>
              <a:rPr lang="en-US" b="1" dirty="0" smtClean="0">
                <a:latin typeface="Arial" panose="020B0604020202020204" pitchFamily="34" charset="0"/>
                <a:cs typeface="Arial" panose="020B0604020202020204" pitchFamily="34" charset="0"/>
              </a:rPr>
              <a:t>3.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tính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cấp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usecase</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IaaS</a:t>
            </a:r>
            <a:endParaRPr lang="en-US" b="1" dirty="0">
              <a:latin typeface="Arial" panose="020B0604020202020204" pitchFamily="34" charset="0"/>
              <a:cs typeface="Arial" panose="020B0604020202020204" pitchFamily="34" charset="0"/>
            </a:endParaRPr>
          </a:p>
          <a:p>
            <a:pPr marL="0" indent="0">
              <a:buNone/>
            </a:pPr>
            <a:r>
              <a:rPr lang="en-US" dirty="0" err="1" smtClean="0">
                <a:latin typeface="Arial" panose="020B0604020202020204" pitchFamily="34" charset="0"/>
                <a:cs typeface="Arial" panose="020B0604020202020204" pitchFamily="34" charset="0"/>
              </a:rPr>
              <a:t>Trong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usecase</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IaaS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Openstack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điều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nguyên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tầng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như</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sau</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VMs: user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chủ</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tạo</a:t>
            </a:r>
            <a:r>
              <a:rPr lang="en-US" dirty="0" smtClean="0">
                <a:latin typeface="Arial" panose="020B0604020202020204" pitchFamily="34" charset="0"/>
                <a:cs typeface="Arial" panose="020B0604020202020204" pitchFamily="34" charset="0"/>
              </a:rPr>
              <a:t> VM </a:t>
            </a:r>
            <a:r>
              <a:rPr lang="en-US" dirty="0" err="1" smtClean="0">
                <a:latin typeface="Arial" panose="020B0604020202020204" pitchFamily="34" charset="0"/>
                <a:cs typeface="Arial" panose="020B0604020202020204" pitchFamily="34" charset="0"/>
              </a:rPr>
              <a:t>theo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cầu</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Network management: user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trị</a:t>
            </a:r>
            <a:r>
              <a:rPr lang="en-US" dirty="0" smtClean="0">
                <a:latin typeface="Arial" panose="020B0604020202020204" pitchFamily="34" charset="0"/>
                <a:cs typeface="Arial" panose="020B0604020202020204" pitchFamily="34" charset="0"/>
              </a:rPr>
              <a:t> network (virtual router, virtual network)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VMs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Storages: user </a:t>
            </a:r>
            <a:r>
              <a:rPr lang="en-US" dirty="0" err="1" smtClean="0">
                <a:latin typeface="Arial" panose="020B0604020202020204" pitchFamily="34" charset="0"/>
                <a:cs typeface="Arial" panose="020B0604020202020204" pitchFamily="34" charset="0"/>
              </a:rPr>
              <a:t>có</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chủ</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ổ </a:t>
            </a:r>
            <a:r>
              <a:rPr lang="en-US" dirty="0" err="1" smtClean="0">
                <a:latin typeface="Arial" panose="020B0604020202020204" pitchFamily="34" charset="0"/>
                <a:cs typeface="Arial" panose="020B0604020202020204" pitchFamily="34" charset="0"/>
              </a:rPr>
              <a:t>lưu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trữ</a:t>
            </a:r>
            <a:r>
              <a:rPr lang="en-US" dirty="0" smtClean="0">
                <a:latin typeface="Arial" panose="020B0604020202020204" pitchFamily="34" charset="0"/>
                <a:cs typeface="Arial" panose="020B0604020202020204" pitchFamily="34" charset="0"/>
              </a:rPr>
              <a:t>/file system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VM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Cloud</a:t>
            </a:r>
          </a:p>
          <a:p>
            <a:r>
              <a:rPr lang="en-US" dirty="0" smtClean="0">
                <a:latin typeface="Arial" panose="020B0604020202020204" pitchFamily="34" charset="0"/>
                <a:cs typeface="Arial" panose="020B0604020202020204" pitchFamily="34" charset="0"/>
              </a:rPr>
              <a:t>Multi-tenancy: Cloud </a:t>
            </a:r>
            <a:r>
              <a:rPr lang="en-US" dirty="0" err="1" smtClean="0">
                <a:latin typeface="Arial" panose="020B0604020202020204" pitchFamily="34" charset="0"/>
                <a:cs typeface="Arial" panose="020B0604020202020204" pitchFamily="34" charset="0"/>
              </a:rPr>
              <a:t>OpenStack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phép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quản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nhiều</a:t>
            </a:r>
            <a:r>
              <a:rPr lang="en-US" dirty="0" smtClean="0">
                <a:latin typeface="Arial" panose="020B0604020202020204" pitchFamily="34" charset="0"/>
                <a:cs typeface="Arial" panose="020B0604020202020204" pitchFamily="34" charset="0"/>
              </a:rPr>
              <a:t> user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tầng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vật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lý</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Metering:  </a:t>
            </a:r>
            <a:r>
              <a:rPr lang="en-US" dirty="0" err="1" smtClean="0">
                <a:latin typeface="Arial" panose="020B0604020202020204" pitchFamily="34" charset="0"/>
                <a:cs typeface="Arial" panose="020B0604020202020204" pitchFamily="34" charset="0"/>
              </a:rPr>
              <a:t>openstack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giám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nguyên</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Orchestration: </a:t>
            </a:r>
            <a:r>
              <a:rPr lang="en-US" dirty="0" err="1" smtClean="0">
                <a:latin typeface="Arial" panose="020B0604020202020204" pitchFamily="34" charset="0"/>
                <a:cs typeface="Arial" panose="020B0604020202020204" pitchFamily="34" charset="0"/>
              </a:rPr>
              <a:t>openstack</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cung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topology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hoàn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chỉnh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Cloud, </a:t>
            </a:r>
            <a:r>
              <a:rPr lang="en-US" dirty="0" err="1" smtClean="0">
                <a:latin typeface="Arial" panose="020B0604020202020204" pitchFamily="34" charset="0"/>
                <a:cs typeface="Arial" panose="020B0604020202020204" pitchFamily="34" charset="0"/>
              </a:rPr>
              <a:t>bao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gồm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máy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ảo</a:t>
            </a:r>
            <a:r>
              <a:rPr lang="en-US" dirty="0" smtClean="0">
                <a:latin typeface="Arial" panose="020B0604020202020204" pitchFamily="34" charset="0"/>
                <a:cs typeface="Arial" panose="020B0604020202020204" pitchFamily="34" charset="0"/>
              </a:rPr>
              <a:t>, network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năng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này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giúp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việc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ứng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dụng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Cloud </a:t>
            </a:r>
            <a:r>
              <a:rPr lang="en-US" dirty="0" err="1" smtClean="0">
                <a:latin typeface="Arial" panose="020B0604020202020204" pitchFamily="34" charset="0"/>
                <a:cs typeface="Arial" panose="020B0604020202020204" pitchFamily="34" charset="0"/>
              </a:rPr>
              <a:t>trỏ</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tự</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và</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nhanh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chóng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giảm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bớt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thủ</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công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vì</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cấu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vụ</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519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581192" y="1877729"/>
            <a:ext cx="4182832" cy="3678303"/>
          </a:xfrm>
        </p:spPr>
        <p:txBody>
          <a:bodyPr/>
          <a:lstStyle/>
          <a:p>
            <a:pPr marL="0" indent="0">
              <a:buNone/>
            </a:pPr>
            <a:r>
              <a:rPr lang="en-US" b="1" dirty="0" smtClean="0">
                <a:latin typeface="Arial" panose="020B0604020202020204" pitchFamily="34" charset="0"/>
                <a:cs typeface="Arial" panose="020B0604020202020204" pitchFamily="34" charset="0"/>
              </a:rPr>
              <a:t>1. </a:t>
            </a:r>
            <a:r>
              <a:rPr lang="en-US" b="1" dirty="0" err="1" smtClean="0">
                <a:latin typeface="Arial" panose="020B0604020202020204" pitchFamily="34" charset="0"/>
                <a:cs typeface="Arial" panose="020B0604020202020204" pitchFamily="34" charset="0"/>
              </a:rPr>
              <a:t>Mô</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tổng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quan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toàn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hệ</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thống</a:t>
            </a:r>
            <a:endParaRPr lang="en-US" b="1" dirty="0" smtClean="0">
              <a:latin typeface="Arial" panose="020B0604020202020204" pitchFamily="34" charset="0"/>
              <a:cs typeface="Arial" panose="020B0604020202020204" pitchFamily="34" charset="0"/>
            </a:endParaRPr>
          </a:p>
          <a:p>
            <a:pPr marL="342900" indent="-342900">
              <a:buAutoNum type="arabicPeriod"/>
            </a:pPr>
            <a:endParaRPr lang="en-US" b="1" dirty="0">
              <a:latin typeface="Arial" panose="020B0604020202020204" pitchFamily="34" charset="0"/>
              <a:cs typeface="Arial" panose="020B0604020202020204" pitchFamily="34" charset="0"/>
            </a:endParaRPr>
          </a:p>
          <a:p>
            <a:pPr marL="342900" indent="-342900">
              <a:buAutoNum type="arabicPeriod"/>
            </a:pPr>
            <a:endParaRPr lang="en-US" b="1" dirty="0" smtClean="0">
              <a:latin typeface="Arial" panose="020B0604020202020204" pitchFamily="34" charset="0"/>
              <a:cs typeface="Arial" panose="020B0604020202020204" pitchFamily="34" charset="0"/>
            </a:endParaRPr>
          </a:p>
          <a:p>
            <a:pPr marL="342900" indent="-342900">
              <a:buAutoNum type="arabicPeriod"/>
            </a:pPr>
            <a:endParaRPr lang="en-US" b="1" dirty="0">
              <a:latin typeface="Arial" panose="020B0604020202020204" pitchFamily="34" charset="0"/>
              <a:cs typeface="Arial" panose="020B0604020202020204" pitchFamily="34" charset="0"/>
            </a:endParaRPr>
          </a:p>
          <a:p>
            <a:pPr marL="342900" indent="-342900">
              <a:buAutoNum type="arabicPeriod"/>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pic>
        <p:nvPicPr>
          <p:cNvPr id="5" name="Picture 4" descr="physical"/>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9602" y="1807396"/>
            <a:ext cx="3794231" cy="4931504"/>
          </a:xfrm>
          <a:prstGeom prst="rect">
            <a:avLst/>
          </a:prstGeom>
          <a:noFill/>
          <a:ln>
            <a:noFill/>
          </a:ln>
        </p:spPr>
      </p:pic>
    </p:spTree>
    <p:extLst>
      <p:ext uri="{BB962C8B-B14F-4D97-AF65-F5344CB8AC3E}">
        <p14:creationId xmlns:p14="http://schemas.microsoft.com/office/powerpoint/2010/main" val="41636261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III. </a:t>
            </a:r>
            <a:r>
              <a:rPr lang="en-US" dirty="0" err="1">
                <a:latin typeface="Arial" panose="020B0604020202020204" pitchFamily="34" charset="0"/>
                <a:cs typeface="Arial" panose="020B0604020202020204" pitchFamily="34" charset="0"/>
              </a:rPr>
              <a:t>Mô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khai</a:t>
            </a:r>
            <a:r>
              <a:rPr lang="en-US" dirty="0">
                <a:latin typeface="Arial" panose="020B0604020202020204" pitchFamily="34" charset="0"/>
                <a:cs typeface="Arial" panose="020B0604020202020204" pitchFamily="34" charset="0"/>
              </a:rPr>
              <a:t> Private Cloud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OpenStack</a:t>
            </a: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581192" y="1828801"/>
            <a:ext cx="5353264" cy="3410711"/>
          </a:xfrm>
        </p:spPr>
        <p:txBody>
          <a:bodyPr/>
          <a:lstStyle/>
          <a:p>
            <a:pPr marL="0" indent="0">
              <a:buNone/>
            </a:pPr>
            <a:r>
              <a:rPr lang="en-US" b="1" dirty="0">
                <a:latin typeface="Arial" panose="020B0604020202020204" pitchFamily="34" charset="0"/>
                <a:cs typeface="Arial" panose="020B0604020202020204" pitchFamily="34" charset="0"/>
              </a:rPr>
              <a:t>2</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Mô</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hình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ứng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dụng</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triển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khai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trên</a:t>
            </a:r>
            <a:r>
              <a:rPr lang="en-US" b="1" dirty="0" smtClean="0">
                <a:latin typeface="Arial" panose="020B0604020202020204" pitchFamily="34" charset="0"/>
                <a:cs typeface="Arial" panose="020B0604020202020204" pitchFamily="34" charset="0"/>
              </a:rPr>
              <a:t> Cloud</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pic>
        <p:nvPicPr>
          <p:cNvPr id="6" name="Picture 5" descr="logical"/>
          <p:cNvPicPr/>
          <p:nvPr/>
        </p:nvPicPr>
        <p:blipFill>
          <a:blip r:embed="rId2">
            <a:extLst>
              <a:ext uri="{28A0092B-C50C-407E-A947-70E740481C1C}">
                <a14:useLocalDpi xmlns:a14="http://schemas.microsoft.com/office/drawing/2010/main" val="0"/>
              </a:ext>
            </a:extLst>
          </a:blip>
          <a:srcRect/>
          <a:stretch>
            <a:fillRect/>
          </a:stretch>
        </p:blipFill>
        <p:spPr bwMode="auto">
          <a:xfrm>
            <a:off x="5846806" y="1828801"/>
            <a:ext cx="4220738" cy="5029199"/>
          </a:xfrm>
          <a:prstGeom prst="rect">
            <a:avLst/>
          </a:prstGeom>
          <a:noFill/>
          <a:ln>
            <a:noFill/>
          </a:ln>
        </p:spPr>
      </p:pic>
    </p:spTree>
    <p:extLst>
      <p:ext uri="{BB962C8B-B14F-4D97-AF65-F5344CB8AC3E}">
        <p14:creationId xmlns:p14="http://schemas.microsoft.com/office/powerpoint/2010/main" val="3075612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650</TotalTime>
  <Words>1936</Words>
  <Application>Microsoft Office PowerPoint</Application>
  <PresentationFormat>Widescreen</PresentationFormat>
  <Paragraphs>423</Paragraphs>
  <Slides>33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Courier New</vt:lpstr>
      <vt:lpstr>Gill Sans MT</vt:lpstr>
      <vt:lpstr>Times New Roman</vt:lpstr>
      <vt:lpstr>Wingdings</vt:lpstr>
      <vt:lpstr>Wingdings 2</vt:lpstr>
      <vt:lpstr>Dividend</vt:lpstr>
      <vt:lpstr>Visio</vt:lpstr>
      <vt:lpstr>BUỔI 1 – giới thiệu openstack và mô hình triển khai PRIVATE CLOUD</vt:lpstr>
      <vt:lpstr>NỘI DUNG</vt:lpstr>
      <vt:lpstr>I. Giới thiệu Cloud Computing</vt:lpstr>
      <vt:lpstr>I. Giới thiệu Cloud Computing</vt:lpstr>
      <vt:lpstr>II. Giới thiệu OpenStack và các usecases</vt:lpstr>
      <vt:lpstr>II. Giới thiệu OpenStack và các usecases</vt:lpstr>
      <vt:lpstr>II. Giới thiệu OpenStack và các usecases</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III. Mô hình triển khai Private Cloud với OpenStack</vt:lpstr>
      <vt:lpstr>IV. Hướng triển khai mở rộng quy mô Private Cloud</vt:lpstr>
      <vt:lpstr>V. Giới thiệu tổng quan các thành phần của OpenStack</vt:lpstr>
      <vt:lpstr>V. Giới thiệu tổng quan các thành phần của OpenStack </vt:lpstr>
      <vt:lpstr>V. Giới thiệu tổng quan các thành phần của OpenStack</vt:lpstr>
      <vt:lpstr>V. Giới thiệu tổng quan các thành phần của OpenStack</vt:lpstr>
      <vt:lpstr>V. Giới thiệu tổng quan các thành phần của OpenStack</vt:lpstr>
      <vt:lpstr>V. Giới thiệu tổng quan các thành phần của OpenStack</vt:lpstr>
      <vt:lpstr>V. Giới thiệu tổng quan các thành phần của OpenStack</vt:lpstr>
      <vt:lpstr>V. Giới thiệu tổng quan các thành phần của OpenStack</vt:lpstr>
      <vt:lpstr>V. Giới thiệu tổng quan các thành phần của OpenStack</vt:lpstr>
      <vt:lpstr>V. Giới thiệu tổng quan các thành phần của OpenStack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E5490</dc:creator>
  <cp:lastModifiedBy>E5490</cp:lastModifiedBy>
  <cp:revision>96</cp:revision>
  <dcterms:created xsi:type="dcterms:W3CDTF">2020-08-28T13:02:12Z</dcterms:created>
  <dcterms:modified xsi:type="dcterms:W3CDTF">2021-03-04T19:09:40Z</dcterms:modified>
</cp:coreProperties>
</file>