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60" r:id="rId5"/>
    <p:sldId id="273" r:id="rId6"/>
    <p:sldId id="272" r:id="rId7"/>
    <p:sldId id="275" r:id="rId8"/>
    <p:sldId id="276" r:id="rId9"/>
    <p:sldId id="262" r:id="rId10"/>
    <p:sldId id="266" r:id="rId11"/>
    <p:sldId id="267" r:id="rId12"/>
    <p:sldId id="277" r:id="rId13"/>
    <p:sldId id="278"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172.16.100.103:844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panose="020B0604020202020204" pitchFamily="34" charset="0"/>
                <a:cs typeface="Arial" panose="020B0604020202020204" pitchFamily="34" charset="0"/>
              </a:rPr>
              <a:t>BUỔI 4 - </a:t>
            </a:r>
            <a:r>
              <a:rPr lang="en-US" b="1" dirty="0" err="1">
                <a:latin typeface="Arial" panose="020B0604020202020204" pitchFamily="34" charset="0"/>
                <a:cs typeface="Arial" panose="020B0604020202020204" pitchFamily="34" charset="0"/>
              </a:rPr>
              <a:t>Vận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hành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giám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sát</a:t>
            </a:r>
            <a:r>
              <a:rPr lang="en-US" b="1" dirty="0">
                <a:latin typeface="Arial" panose="020B0604020202020204" pitchFamily="34" charset="0"/>
                <a:cs typeface="Arial" panose="020B0604020202020204" pitchFamily="34" charset="0"/>
              </a:rPr>
              <a:t> CEPH cluster </a:t>
            </a:r>
          </a:p>
        </p:txBody>
      </p:sp>
    </p:spTree>
    <p:extLst>
      <p:ext uri="{BB962C8B-B14F-4D97-AF65-F5344CB8AC3E}">
        <p14:creationId xmlns:p14="http://schemas.microsoft.com/office/powerpoint/2010/main" val="2196534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VI.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bổ</a:t>
            </a:r>
            <a:r>
              <a:rPr lang="en-US" dirty="0">
                <a:latin typeface="Arial" panose="020B0604020202020204" pitchFamily="34" charset="0"/>
                <a:cs typeface="Arial" panose="020B0604020202020204" pitchFamily="34" charset="0"/>
              </a:rPr>
              <a:t> sung ổ </a:t>
            </a:r>
            <a:r>
              <a:rPr lang="en-US" dirty="0" err="1">
                <a:latin typeface="Arial" panose="020B0604020202020204" pitchFamily="34" charset="0"/>
                <a:cs typeface="Arial" panose="020B0604020202020204" pitchFamily="34" charset="0"/>
              </a:rPr>
              <a:t>cứng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 cluster</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2180496"/>
            <a:ext cx="11029615" cy="4306931"/>
          </a:xfrm>
        </p:spPr>
        <p:txBody>
          <a:bodyPr/>
          <a:lstStyle/>
          <a:p>
            <a:pPr>
              <a:buFont typeface="Wingdings" panose="05000000000000000000" pitchFamily="2" charset="2"/>
              <a:buChar char="q"/>
            </a:pPr>
            <a:r>
              <a:rPr lang="en-US" dirty="0" err="1" smtClean="0">
                <a:latin typeface="Arial" panose="020B0604020202020204" pitchFamily="34" charset="0"/>
                <a:cs typeface="Arial" panose="020B0604020202020204" pitchFamily="34" charset="0"/>
              </a:rPr>
              <a:t>Usecases</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Nâng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dung </a:t>
            </a:r>
            <a:r>
              <a:rPr lang="en-US" dirty="0" err="1" smtClean="0">
                <a:latin typeface="Arial" panose="020B0604020202020204" pitchFamily="34" charset="0"/>
                <a:cs typeface="Arial" panose="020B0604020202020204" pitchFamily="34" charset="0"/>
              </a:rPr>
              <a:t>lượng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CEPH</a:t>
            </a:r>
          </a:p>
          <a:p>
            <a:pPr>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Thay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thế</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b="1" i="1" u="sng" dirty="0" err="1" smtClean="0">
                <a:latin typeface="Arial" panose="020B0604020202020204" pitchFamily="34" charset="0"/>
                <a:cs typeface="Arial" panose="020B0604020202020204" pitchFamily="34" charset="0"/>
              </a:rPr>
              <a:t>Bước</a:t>
            </a:r>
            <a:r>
              <a:rPr lang="en-US" b="1" i="1" u="sng" dirty="0" smtClean="0">
                <a:latin typeface="Arial" panose="020B0604020202020204" pitchFamily="34" charset="0"/>
                <a:cs typeface="Arial" panose="020B0604020202020204" pitchFamily="34" charset="0"/>
              </a:rPr>
              <a:t> 1</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lắp</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server</a:t>
            </a:r>
          </a:p>
          <a:p>
            <a:pPr>
              <a:buFont typeface="Wingdings" panose="05000000000000000000" pitchFamily="2" charset="2"/>
              <a:buChar char="Ø"/>
            </a:pPr>
            <a:r>
              <a:rPr lang="en-US" b="1" i="1" u="sng" dirty="0" err="1" smtClean="0">
                <a:latin typeface="Arial" panose="020B0604020202020204" pitchFamily="34" charset="0"/>
                <a:cs typeface="Arial" panose="020B0604020202020204" pitchFamily="34" charset="0"/>
              </a:rPr>
              <a:t>Bước</a:t>
            </a:r>
            <a:r>
              <a:rPr lang="en-US" b="1" i="1" u="sng" dirty="0" smtClean="0">
                <a:latin typeface="Arial" panose="020B0604020202020204" pitchFamily="34" charset="0"/>
                <a:cs typeface="Arial" panose="020B0604020202020204" pitchFamily="34" charset="0"/>
              </a:rPr>
              <a:t> 2</a:t>
            </a:r>
            <a:r>
              <a:rPr lang="en-US" dirty="0" smtClean="0">
                <a:latin typeface="Arial" panose="020B0604020202020204" pitchFamily="34" charset="0"/>
                <a:cs typeface="Arial" panose="020B0604020202020204" pitchFamily="34" charset="0"/>
              </a:rPr>
              <a:t>: Update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host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CEPH</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SSH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node controller </a:t>
            </a:r>
            <a:r>
              <a:rPr lang="en-US" dirty="0" err="1" smtClean="0">
                <a:latin typeface="Arial" panose="020B0604020202020204" pitchFamily="34" charset="0"/>
                <a:cs typeface="Arial" panose="020B0604020202020204" pitchFamily="34" charset="0"/>
              </a:rPr>
              <a:t>đầu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tiên</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Update inventory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host variables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tới</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setup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cụm</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OSD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ổ </a:t>
            </a:r>
            <a:r>
              <a:rPr lang="en-US" dirty="0" err="1">
                <a:latin typeface="Arial" panose="020B0604020202020204" pitchFamily="34" charset="0"/>
                <a:cs typeface="Arial" panose="020B0604020202020204" pitchFamily="34" charset="0"/>
              </a:rPr>
              <a:t>cứng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join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 cluster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Check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 cluster status </a:t>
            </a:r>
          </a:p>
          <a:p>
            <a:pPr marL="0" indent="0">
              <a:buNone/>
            </a:pP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chi </a:t>
            </a:r>
            <a:r>
              <a:rPr lang="en-US" dirty="0" err="1" smtClean="0">
                <a:latin typeface="Arial" panose="020B0604020202020204" pitchFamily="34" charset="0"/>
                <a:cs typeface="Arial" panose="020B0604020202020204" pitchFamily="34" charset="0"/>
              </a:rPr>
              <a:t>tiết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update: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Inprogress</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8278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VII. </a:t>
            </a:r>
            <a:r>
              <a:rPr lang="vi-VN" dirty="0">
                <a:latin typeface="Arial" panose="020B0604020202020204" pitchFamily="34" charset="0"/>
                <a:cs typeface="Arial" panose="020B0604020202020204" pitchFamily="34" charset="0"/>
              </a:rPr>
              <a:t>Snapshot/restore lại cấu hình </a:t>
            </a:r>
            <a:r>
              <a:rPr lang="en-US" dirty="0" err="1">
                <a:latin typeface="Arial" panose="020B0604020202020204" pitchFamily="34" charset="0"/>
                <a:cs typeface="Arial" panose="020B0604020202020204" pitchFamily="34" charset="0"/>
              </a:rPr>
              <a:t>etcd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 cluster</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81193" y="2228002"/>
            <a:ext cx="5422390" cy="4220923"/>
          </a:xfrm>
        </p:spPr>
        <p:txBody>
          <a:bodyPr>
            <a:normAutofit fontScale="92500" lnSpcReduction="20000"/>
          </a:bodyPr>
          <a:lstStyle/>
          <a:p>
            <a:pPr algn="just">
              <a:lnSpc>
                <a:spcPct val="150000"/>
              </a:lnSpc>
              <a:spcBef>
                <a:spcPts val="0"/>
              </a:spcBef>
              <a:spcAft>
                <a:spcPts val="0"/>
              </a:spcAft>
              <a:buFont typeface="Wingdings" panose="05000000000000000000" pitchFamily="2" charset="2"/>
              <a:buChar char="q"/>
            </a:pPr>
            <a:r>
              <a:rPr lang="en-US" dirty="0" err="1" smtClean="0">
                <a:latin typeface="Arial" panose="020B0604020202020204" pitchFamily="34" charset="0"/>
                <a:cs typeface="Arial" panose="020B0604020202020204" pitchFamily="34" charset="0"/>
              </a:rPr>
              <a:t>Usecases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huống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cụm</a:t>
            </a:r>
            <a:r>
              <a:rPr lang="en-US" dirty="0" smtClean="0">
                <a:latin typeface="Arial" panose="020B0604020202020204" pitchFamily="34" charset="0"/>
                <a:cs typeface="Arial" panose="020B0604020202020204" pitchFamily="34" charset="0"/>
              </a:rPr>
              <a:t> CEPH </a:t>
            </a:r>
            <a:r>
              <a:rPr lang="en-US" dirty="0" err="1" smtClean="0">
                <a:latin typeface="Arial" panose="020B0604020202020204" pitchFamily="34" charset="0"/>
                <a:cs typeface="Arial" panose="020B0604020202020204" pitchFamily="34" charset="0"/>
              </a:rPr>
              <a:t>treo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do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CEPH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etcd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down</a:t>
            </a:r>
            <a:endParaRPr lang="en-US" dirty="0">
              <a:latin typeface="Arial" panose="020B0604020202020204" pitchFamily="34" charset="0"/>
              <a:cs typeface="Arial" panose="020B0604020202020204" pitchFamily="34" charset="0"/>
            </a:endParaRPr>
          </a:p>
          <a:p>
            <a:pPr algn="just">
              <a:lnSpc>
                <a:spcPct val="150000"/>
              </a:lnSpc>
              <a:spcBef>
                <a:spcPts val="0"/>
              </a:spcBef>
              <a:spcAft>
                <a:spcPts val="0"/>
              </a:spcAft>
              <a:buFont typeface="Wingdings" panose="05000000000000000000" pitchFamily="2" charset="2"/>
              <a:buChar char="q"/>
            </a:pP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a:t>
            </a:r>
          </a:p>
          <a:p>
            <a:pPr marL="0" indent="0" algn="just">
              <a:lnSpc>
                <a:spcPct val="150000"/>
              </a:lnSpc>
              <a:spcBef>
                <a:spcPts val="0"/>
              </a:spcBef>
              <a:spcAft>
                <a:spcPts val="0"/>
              </a:spcAft>
              <a:buNone/>
            </a:pPr>
            <a:r>
              <a:rPr lang="en-US" b="1" i="1" u="sng" dirty="0" smtClean="0">
                <a:latin typeface="Arial" panose="020B0604020202020204" pitchFamily="34" charset="0"/>
                <a:cs typeface="Arial" panose="020B0604020202020204" pitchFamily="34" charset="0"/>
              </a:rPr>
              <a:t>Backup:</a:t>
            </a:r>
            <a:r>
              <a:rPr lang="en-US" dirty="0" smtClean="0">
                <a:latin typeface="Arial" panose="020B0604020202020204" pitchFamily="34" charset="0"/>
                <a:cs typeface="Arial" panose="020B0604020202020204" pitchFamily="34" charset="0"/>
              </a:rPr>
              <a:t> SSH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3 node controller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node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ceph-mon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backup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etcd</a:t>
            </a:r>
            <a:r>
              <a:rPr lang="en-US" dirty="0" smtClean="0">
                <a:latin typeface="Arial" panose="020B0604020202020204" pitchFamily="34" charset="0"/>
                <a:cs typeface="Arial" panose="020B0604020202020204" pitchFamily="34" charset="0"/>
              </a:rPr>
              <a:t> database.</a:t>
            </a:r>
          </a:p>
          <a:p>
            <a:pPr algn="just">
              <a:lnSpc>
                <a:spcPct val="150000"/>
              </a:lnSpc>
              <a:spcBef>
                <a:spcPts val="0"/>
              </a:spcBef>
              <a:spcAft>
                <a:spcPts val="0"/>
              </a:spcAft>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file backup </a:t>
            </a:r>
            <a:r>
              <a:rPr lang="en-US" dirty="0" err="1" smtClean="0">
                <a:latin typeface="Arial" panose="020B0604020202020204" pitchFamily="34" charset="0"/>
                <a:cs typeface="Arial" panose="020B0604020202020204" pitchFamily="34" charset="0"/>
              </a:rPr>
              <a:t>etcd</a:t>
            </a:r>
            <a:r>
              <a:rPr lang="en-US" dirty="0" smtClean="0">
                <a:latin typeface="Arial" panose="020B0604020202020204" pitchFamily="34" charset="0"/>
                <a:cs typeface="Arial" panose="020B0604020202020204" pitchFamily="34" charset="0"/>
              </a:rPr>
              <a:t> database (</a:t>
            </a:r>
            <a:r>
              <a:rPr lang="en-US" dirty="0" err="1" smtClean="0">
                <a:latin typeface="Arial" panose="020B0604020202020204" pitchFamily="34" charset="0"/>
                <a:cs typeface="Arial" panose="020B0604020202020204" pitchFamily="34" charset="0"/>
              </a:rPr>
              <a:t>chứa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cụm</a:t>
            </a:r>
            <a:r>
              <a:rPr lang="en-US" dirty="0" smtClean="0">
                <a:latin typeface="Arial" panose="020B0604020202020204" pitchFamily="34" charset="0"/>
                <a:cs typeface="Arial" panose="020B0604020202020204" pitchFamily="34" charset="0"/>
              </a:rPr>
              <a:t> CEPH)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t>
            </a:r>
            <a:r>
              <a:rPr lang="en-US" b="1" dirty="0" err="1" smtClean="0">
                <a:latin typeface="Arial" panose="020B0604020202020204" pitchFamily="34" charset="0"/>
                <a:cs typeface="Arial" panose="020B0604020202020204" pitchFamily="34" charset="0"/>
              </a:rPr>
              <a:t>var</a:t>
            </a:r>
            <a:r>
              <a:rPr lang="en-US" b="1" dirty="0" smtClean="0">
                <a:latin typeface="Arial" panose="020B0604020202020204" pitchFamily="34" charset="0"/>
                <a:cs typeface="Arial" panose="020B0604020202020204" pitchFamily="34" charset="0"/>
              </a:rPr>
              <a:t>/lib/</a:t>
            </a:r>
            <a:r>
              <a:rPr lang="en-US" b="1" dirty="0" err="1" smtClean="0">
                <a:latin typeface="Arial" panose="020B0604020202020204" pitchFamily="34" charset="0"/>
                <a:cs typeface="Arial" panose="020B0604020202020204" pitchFamily="34" charset="0"/>
              </a:rPr>
              <a:t>etcd</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File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dạng</a:t>
            </a:r>
            <a:r>
              <a:rPr lang="en-US" dirty="0" smtClean="0">
                <a:latin typeface="Arial" panose="020B0604020202020204" pitchFamily="34" charset="0"/>
                <a:cs typeface="Arial" panose="020B0604020202020204" pitchFamily="34" charset="0"/>
              </a:rPr>
              <a:t>: </a:t>
            </a:r>
            <a:r>
              <a:rPr lang="en-US" i="1" dirty="0" err="1" smtClean="0">
                <a:solidFill>
                  <a:srgbClr val="FF0000"/>
                </a:solidFill>
                <a:latin typeface="Arial" panose="020B0604020202020204" pitchFamily="34" charset="0"/>
                <a:cs typeface="Arial" panose="020B0604020202020204" pitchFamily="34" charset="0"/>
              </a:rPr>
              <a:t>etcd</a:t>
            </a:r>
            <a:r>
              <a:rPr lang="en-US" i="1" dirty="0" smtClean="0">
                <a:solidFill>
                  <a:srgbClr val="FF0000"/>
                </a:solidFill>
                <a:latin typeface="Arial" panose="020B0604020202020204" pitchFamily="34" charset="0"/>
                <a:cs typeface="Arial" panose="020B0604020202020204" pitchFamily="34" charset="0"/>
              </a:rPr>
              <a:t>-&lt;date-time-backup&gt;.tar.gz</a:t>
            </a:r>
          </a:p>
          <a:p>
            <a:pPr algn="just">
              <a:lnSpc>
                <a:spcPct val="150000"/>
              </a:lnSpc>
              <a:spcBef>
                <a:spcPts val="0"/>
              </a:spcBef>
              <a:spcAft>
                <a:spcPts val="0"/>
              </a:spcAft>
              <a:buFont typeface="Wingdings" panose="05000000000000000000" pitchFamily="2" charset="2"/>
              <a:buChar char="Ø"/>
            </a:pPr>
            <a:r>
              <a:rPr lang="en-US" dirty="0" smtClean="0">
                <a:latin typeface="Arial" panose="020B0604020202020204" pitchFamily="34" charset="0"/>
                <a:cs typeface="Arial" panose="020B0604020202020204" pitchFamily="34" charset="0"/>
              </a:rPr>
              <a:t>Copy file </a:t>
            </a:r>
            <a:r>
              <a:rPr lang="en-US" dirty="0" err="1" smtClean="0">
                <a:latin typeface="Arial" panose="020B0604020202020204" pitchFamily="34" charset="0"/>
                <a:cs typeface="Arial" panose="020B0604020202020204" pitchFamily="34" charset="0"/>
              </a:rPr>
              <a:t>này</a:t>
            </a:r>
            <a:r>
              <a:rPr lang="en-US" dirty="0" smtClean="0">
                <a:latin typeface="Arial" panose="020B0604020202020204" pitchFamily="34" charset="0"/>
                <a:cs typeface="Arial" panose="020B0604020202020204" pitchFamily="34" charset="0"/>
              </a:rPr>
              <a:t> sang 2 node controller </a:t>
            </a:r>
            <a:r>
              <a:rPr lang="en-US" dirty="0" err="1" smtClean="0">
                <a:latin typeface="Arial" panose="020B0604020202020204" pitchFamily="34" charset="0"/>
                <a:cs typeface="Arial" panose="020B0604020202020204" pitchFamily="34" charset="0"/>
              </a:rPr>
              <a:t>còn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endParaRPr lang="en-US" dirty="0" smtClean="0">
              <a:latin typeface="Arial" panose="020B0604020202020204" pitchFamily="34" charset="0"/>
              <a:cs typeface="Arial" panose="020B0604020202020204" pitchFamily="34" charset="0"/>
            </a:endParaRPr>
          </a:p>
          <a:p>
            <a:pPr marL="0" indent="0">
              <a:buNone/>
            </a:pPr>
            <a:endParaRPr lang="en-US" dirty="0"/>
          </a:p>
        </p:txBody>
      </p:sp>
      <p:sp>
        <p:nvSpPr>
          <p:cNvPr id="4" name="Content Placeholder 3"/>
          <p:cNvSpPr>
            <a:spLocks noGrp="1"/>
          </p:cNvSpPr>
          <p:nvPr>
            <p:ph sz="half" idx="2"/>
          </p:nvPr>
        </p:nvSpPr>
        <p:spPr>
          <a:xfrm>
            <a:off x="6096001" y="3493971"/>
            <a:ext cx="5607226" cy="2598821"/>
          </a:xfrm>
        </p:spPr>
        <p:txBody>
          <a:bodyPr>
            <a:normAutofit fontScale="92500" lnSpcReduction="20000"/>
          </a:bodyPr>
          <a:lstStyle/>
          <a:p>
            <a:pPr marL="0" indent="0">
              <a:buNone/>
            </a:pP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exec -ti </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sh</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/bin/</a:t>
            </a:r>
            <a:r>
              <a:rPr lang="en-US" sz="1400" dirty="0" err="1">
                <a:latin typeface="Courier New" panose="02070309020205020404" pitchFamily="49" charset="0"/>
                <a:cs typeface="Courier New" panose="02070309020205020404" pitchFamily="49" charset="0"/>
              </a:rPr>
              <a:t>sh</a:t>
            </a:r>
            <a:r>
              <a:rPr lang="en-US" sz="1400" dirty="0">
                <a:latin typeface="Courier New" panose="02070309020205020404" pitchFamily="49" charset="0"/>
                <a:cs typeface="Courier New" panose="02070309020205020404" pitchFamily="49" charset="0"/>
              </a:rPr>
              <a:t> -c "/</a:t>
            </a:r>
            <a:r>
              <a:rPr lang="en-US" sz="1400" dirty="0" err="1">
                <a:latin typeface="Courier New" panose="02070309020205020404" pitchFamily="49" charset="0"/>
                <a:cs typeface="Courier New" panose="02070309020205020404" pitchFamily="49" charset="0"/>
              </a:rPr>
              <a:t>usr</a:t>
            </a:r>
            <a:r>
              <a:rPr lang="en-US" sz="1400" dirty="0">
                <a:latin typeface="Courier New" panose="02070309020205020404" pitchFamily="49" charset="0"/>
                <a:cs typeface="Courier New" panose="02070309020205020404" pitchFamily="49" charset="0"/>
              </a:rPr>
              <a:t>/local/bin/</a:t>
            </a:r>
            <a:r>
              <a:rPr lang="en-US" sz="1400" dirty="0" err="1">
                <a:latin typeface="Courier New" panose="02070309020205020404" pitchFamily="49" charset="0"/>
                <a:cs typeface="Courier New" panose="02070309020205020404" pitchFamily="49" charset="0"/>
              </a:rPr>
              <a:t>etcdctl</a:t>
            </a:r>
            <a:r>
              <a:rPr lang="en-US" sz="1400" dirty="0">
                <a:latin typeface="Courier New" panose="02070309020205020404" pitchFamily="49" charset="0"/>
                <a:cs typeface="Courier New" panose="02070309020205020404" pitchFamily="49" charset="0"/>
              </a:rPr>
              <a:t> backup --data-</a:t>
            </a:r>
            <a:r>
              <a:rPr lang="en-US" sz="1400" dirty="0" err="1">
                <a:latin typeface="Courier New" panose="02070309020205020404" pitchFamily="49" charset="0"/>
                <a:cs typeface="Courier New" panose="02070309020205020404" pitchFamily="49" charset="0"/>
              </a:rPr>
              <a:t>dir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/lib/</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 --backup-</a:t>
            </a:r>
            <a:r>
              <a:rPr lang="en-US" sz="1400" dirty="0" err="1">
                <a:latin typeface="Courier New" panose="02070309020205020404" pitchFamily="49" charset="0"/>
                <a:cs typeface="Courier New" panose="02070309020205020404" pitchFamily="49" charset="0"/>
              </a:rPr>
              <a:t>dir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/lib/</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-`date +%F`"</a:t>
            </a:r>
          </a:p>
          <a:p>
            <a:pPr marL="0" indent="0">
              <a:buNone/>
            </a:pPr>
            <a:r>
              <a:rPr lang="en-US" sz="1400" dirty="0">
                <a:latin typeface="Courier New" panose="02070309020205020404" pitchFamily="49" charset="0"/>
                <a:cs typeface="Courier New" panose="02070309020205020404" pitchFamily="49" charset="0"/>
              </a:rPr>
              <a:t>/bin/</a:t>
            </a:r>
            <a:r>
              <a:rPr lang="en-US" sz="1400" dirty="0" err="1">
                <a:latin typeface="Courier New" panose="02070309020205020404" pitchFamily="49" charset="0"/>
                <a:cs typeface="Courier New" panose="02070309020205020404" pitchFamily="49" charset="0"/>
              </a:rPr>
              <a:t>sh</a:t>
            </a:r>
            <a:r>
              <a:rPr lang="en-US" sz="1400" dirty="0">
                <a:latin typeface="Courier New" panose="02070309020205020404" pitchFamily="49" charset="0"/>
                <a:cs typeface="Courier New" panose="02070309020205020404" pitchFamily="49" charset="0"/>
              </a:rPr>
              <a:t> -c "</a:t>
            </a:r>
            <a:r>
              <a:rPr lang="en-US" sz="1400" dirty="0" err="1">
                <a:latin typeface="Courier New" panose="02070309020205020404" pitchFamily="49" charset="0"/>
                <a:cs typeface="Courier New" panose="02070309020205020404" pitchFamily="49" charset="0"/>
              </a:rPr>
              <a:t>etcdctl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ls</a:t>
            </a:r>
            <a:r>
              <a:rPr lang="en-US" sz="1400" dirty="0">
                <a:latin typeface="Courier New" panose="02070309020205020404" pitchFamily="49" charset="0"/>
                <a:cs typeface="Courier New" panose="02070309020205020404" pitchFamily="49" charset="0"/>
              </a:rPr>
              <a:t> --recursive -p | </a:t>
            </a:r>
            <a:r>
              <a:rPr lang="en-US" sz="1400" dirty="0" err="1">
                <a:latin typeface="Courier New" panose="02070309020205020404" pitchFamily="49" charset="0"/>
                <a:cs typeface="Courier New" panose="02070309020205020404" pitchFamily="49" charset="0"/>
              </a:rPr>
              <a:t>grep</a:t>
            </a:r>
            <a:r>
              <a:rPr lang="en-US" sz="1400" dirty="0">
                <a:latin typeface="Courier New" panose="02070309020205020404" pitchFamily="49" charset="0"/>
                <a:cs typeface="Courier New" panose="02070309020205020404" pitchFamily="49" charset="0"/>
              </a:rPr>
              <a:t> -v '/$' | </a:t>
            </a:r>
            <a:r>
              <a:rPr lang="en-US" sz="1400" dirty="0" err="1">
                <a:latin typeface="Courier New" panose="02070309020205020404" pitchFamily="49" charset="0"/>
                <a:cs typeface="Courier New" panose="02070309020205020404" pitchFamily="49" charset="0"/>
              </a:rPr>
              <a:t>xargs</a:t>
            </a:r>
            <a:r>
              <a:rPr lang="en-US" sz="1400" dirty="0">
                <a:latin typeface="Courier New" panose="02070309020205020404" pitchFamily="49" charset="0"/>
                <a:cs typeface="Courier New" panose="02070309020205020404" pitchFamily="49" charset="0"/>
              </a:rPr>
              <a:t> -n 1 -I% </a:t>
            </a:r>
            <a:r>
              <a:rPr lang="en-US" sz="1400" dirty="0" err="1">
                <a:latin typeface="Courier New" panose="02070309020205020404" pitchFamily="49" charset="0"/>
                <a:cs typeface="Courier New" panose="02070309020205020404" pitchFamily="49" charset="0"/>
              </a:rPr>
              <a:t>sh</a:t>
            </a:r>
            <a:r>
              <a:rPr lang="en-US" sz="1400" dirty="0">
                <a:latin typeface="Courier New" panose="02070309020205020404" pitchFamily="49" charset="0"/>
                <a:cs typeface="Courier New" panose="02070309020205020404" pitchFamily="49" charset="0"/>
              </a:rPr>
              <a:t> -c 'echo -n %:; </a:t>
            </a:r>
            <a:r>
              <a:rPr lang="en-US" sz="1400" dirty="0" err="1">
                <a:latin typeface="Courier New" panose="02070309020205020404" pitchFamily="49" charset="0"/>
                <a:cs typeface="Courier New" panose="02070309020205020404" pitchFamily="49" charset="0"/>
              </a:rPr>
              <a:t>etcdctl</a:t>
            </a:r>
            <a:r>
              <a:rPr lang="en-US" sz="1400" dirty="0">
                <a:latin typeface="Courier New" panose="02070309020205020404" pitchFamily="49" charset="0"/>
                <a:cs typeface="Courier New" panose="02070309020205020404" pitchFamily="49" charset="0"/>
              </a:rPr>
              <a:t> get %;'"</a:t>
            </a:r>
          </a:p>
          <a:p>
            <a:pPr marL="0" indent="0">
              <a:buNone/>
            </a:pPr>
            <a:r>
              <a:rPr lang="en-US" sz="1400" dirty="0" smtClean="0">
                <a:latin typeface="Courier New" panose="02070309020205020404" pitchFamily="49" charset="0"/>
                <a:cs typeface="Courier New" panose="02070309020205020404" pitchFamily="49" charset="0"/>
              </a:rPr>
              <a:t>exit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cd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/lib/</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tar </a:t>
            </a:r>
            <a:r>
              <a:rPr lang="en-US" sz="1400" dirty="0" err="1">
                <a:latin typeface="Courier New" panose="02070309020205020404" pitchFamily="49" charset="0"/>
                <a:cs typeface="Courier New" panose="02070309020205020404" pitchFamily="49" charset="0"/>
              </a:rPr>
              <a:t>czvf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-`date +%F`.tar.gz </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-`date +%F`</a:t>
            </a:r>
          </a:p>
        </p:txBody>
      </p:sp>
    </p:spTree>
    <p:extLst>
      <p:ext uri="{BB962C8B-B14F-4D97-AF65-F5344CB8AC3E}">
        <p14:creationId xmlns:p14="http://schemas.microsoft.com/office/powerpoint/2010/main" val="2841854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VII. </a:t>
            </a:r>
            <a:r>
              <a:rPr lang="vi-VN" dirty="0">
                <a:latin typeface="Arial" panose="020B0604020202020204" pitchFamily="34" charset="0"/>
                <a:cs typeface="Arial" panose="020B0604020202020204" pitchFamily="34" charset="0"/>
              </a:rPr>
              <a:t>Snapshot/restore lại cấu hình </a:t>
            </a:r>
            <a:r>
              <a:rPr lang="en-US" dirty="0" err="1">
                <a:latin typeface="Arial" panose="020B0604020202020204" pitchFamily="34" charset="0"/>
                <a:cs typeface="Arial" panose="020B0604020202020204" pitchFamily="34" charset="0"/>
              </a:rPr>
              <a:t>etcd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 cluster</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81193" y="1848050"/>
            <a:ext cx="5422390" cy="5009950"/>
          </a:xfrm>
        </p:spPr>
        <p:txBody>
          <a:bodyPr>
            <a:noAutofit/>
          </a:bodyPr>
          <a:lstStyle/>
          <a:p>
            <a:pPr marL="0" indent="0" algn="just">
              <a:lnSpc>
                <a:spcPct val="150000"/>
              </a:lnSpc>
              <a:spcBef>
                <a:spcPts val="0"/>
              </a:spcBef>
              <a:spcAft>
                <a:spcPts val="0"/>
              </a:spcAft>
              <a:buNone/>
            </a:pPr>
            <a:endParaRPr lang="en-US" sz="1400" b="1" i="1" u="sng" dirty="0" smtClean="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endParaRPr lang="en-US" sz="1400" b="1" i="1" u="sng" dirty="0" smtClean="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r>
              <a:rPr lang="en-US" sz="1400" b="1" i="1" u="sng" dirty="0" smtClean="0">
                <a:latin typeface="Arial" panose="020B0604020202020204" pitchFamily="34" charset="0"/>
                <a:cs typeface="Arial" panose="020B0604020202020204" pitchFamily="34" charset="0"/>
              </a:rPr>
              <a:t>Restore </a:t>
            </a:r>
            <a:r>
              <a:rPr lang="en-US" sz="1400" b="1" i="1" u="sng" dirty="0" err="1" smtClean="0">
                <a:latin typeface="Arial" panose="020B0604020202020204" pitchFamily="34" charset="0"/>
                <a:cs typeface="Arial" panose="020B0604020202020204" pitchFamily="34" charset="0"/>
              </a:rPr>
              <a:t>lại</a:t>
            </a:r>
            <a:r>
              <a:rPr lang="en-US" sz="1400" b="1" i="1" u="sng" dirty="0" smtClean="0">
                <a:latin typeface="Arial" panose="020B0604020202020204" pitchFamily="34" charset="0"/>
                <a:cs typeface="Arial" panose="020B0604020202020204" pitchFamily="34" charset="0"/>
              </a:rPr>
              <a:t> </a:t>
            </a:r>
            <a:r>
              <a:rPr lang="en-US" sz="1400" b="1" i="1" u="sng" dirty="0" err="1" smtClean="0">
                <a:latin typeface="Arial" panose="020B0604020202020204" pitchFamily="34" charset="0"/>
                <a:cs typeface="Arial" panose="020B0604020202020204" pitchFamily="34" charset="0"/>
              </a:rPr>
              <a:t>cụm</a:t>
            </a:r>
            <a:r>
              <a:rPr lang="en-US" sz="1400" b="1" i="1" u="sng" dirty="0" smtClean="0">
                <a:latin typeface="Arial" panose="020B0604020202020204" pitchFamily="34" charset="0"/>
                <a:cs typeface="Arial" panose="020B0604020202020204" pitchFamily="34" charset="0"/>
              </a:rPr>
              <a:t> </a:t>
            </a:r>
            <a:r>
              <a:rPr lang="en-US" sz="1400" b="1" i="1" u="sng" dirty="0" err="1" smtClean="0">
                <a:latin typeface="Arial" panose="020B0604020202020204" pitchFamily="34" charset="0"/>
                <a:cs typeface="Arial" panose="020B0604020202020204" pitchFamily="34" charset="0"/>
              </a:rPr>
              <a:t>etcd</a:t>
            </a:r>
            <a:r>
              <a:rPr lang="en-US" sz="1400" b="1" i="1" u="sng" dirty="0" smtClean="0">
                <a:latin typeface="Arial" panose="020B0604020202020204" pitchFamily="34" charset="0"/>
                <a:cs typeface="Arial" panose="020B0604020202020204" pitchFamily="34" charset="0"/>
              </a:rPr>
              <a:t>:</a:t>
            </a:r>
          </a:p>
          <a:p>
            <a:pPr marL="0" indent="0" algn="just">
              <a:lnSpc>
                <a:spcPct val="150000"/>
              </a:lnSpc>
              <a:spcBef>
                <a:spcPts val="0"/>
              </a:spcBef>
              <a:spcAft>
                <a:spcPts val="0"/>
              </a:spcAft>
              <a:buNone/>
            </a:pPr>
            <a:r>
              <a:rPr lang="vi-VN" sz="1400" b="1" i="1" u="sng" dirty="0">
                <a:latin typeface="Arial" panose="020B0604020202020204" pitchFamily="34" charset="0"/>
                <a:cs typeface="Arial" panose="020B0604020202020204" pitchFamily="34" charset="0"/>
              </a:rPr>
              <a:t>Bước 1</a:t>
            </a:r>
            <a:r>
              <a:rPr lang="vi-VN" sz="1400" dirty="0">
                <a:latin typeface="Arial" panose="020B0604020202020204" pitchFamily="34" charset="0"/>
                <a:cs typeface="Arial" panose="020B0604020202020204" pitchFamily="34" charset="0"/>
              </a:rPr>
              <a:t>: Cài lại etcd trên node đầu tiên</a:t>
            </a:r>
          </a:p>
          <a:p>
            <a:r>
              <a:rPr lang="vi-VN" sz="1400" dirty="0" smtClean="0">
                <a:latin typeface="Arial" panose="020B0604020202020204" pitchFamily="34" charset="0"/>
                <a:cs typeface="Arial" panose="020B0604020202020204" pitchFamily="34" charset="0"/>
              </a:rPr>
              <a:t>Copy</a:t>
            </a:r>
            <a:r>
              <a:rPr lang="vi-VN" sz="1400" dirty="0">
                <a:latin typeface="Arial" panose="020B0604020202020204" pitchFamily="34" charset="0"/>
                <a:cs typeface="Arial" panose="020B0604020202020204" pitchFamily="34" charset="0"/>
              </a:rPr>
              <a:t> file cấu hình đã backup trước đó là etcd-*.tar.gz vào thư mục /var/lib</a:t>
            </a:r>
          </a:p>
          <a:p>
            <a:pPr algn="just"/>
            <a:r>
              <a:rPr lang="vi-VN" sz="1400" dirty="0" smtClean="0">
                <a:latin typeface="Arial" panose="020B0604020202020204" pitchFamily="34" charset="0"/>
                <a:cs typeface="Arial" panose="020B0604020202020204" pitchFamily="34" charset="0"/>
              </a:rPr>
              <a:t>Thực</a:t>
            </a:r>
            <a:r>
              <a:rPr lang="vi-VN" sz="1400" dirty="0">
                <a:latin typeface="Arial" panose="020B0604020202020204" pitchFamily="34" charset="0"/>
                <a:cs typeface="Arial" panose="020B0604020202020204" pitchFamily="34" charset="0"/>
              </a:rPr>
              <a:t> hiện các command </a:t>
            </a:r>
            <a:r>
              <a:rPr lang="en-US" sz="1400" dirty="0" err="1" smtClean="0">
                <a:latin typeface="Arial" panose="020B0604020202020204" pitchFamily="34" charset="0"/>
                <a:cs typeface="Arial" panose="020B0604020202020204" pitchFamily="34" charset="0"/>
              </a:rPr>
              <a:t>theo</a:t>
            </a:r>
            <a:r>
              <a:rPr lang="en-US" sz="1400" dirty="0" smtClean="0">
                <a:latin typeface="Arial" panose="020B0604020202020204" pitchFamily="34" charset="0"/>
                <a:cs typeface="Arial" panose="020B0604020202020204" pitchFamily="34" charset="0"/>
              </a:rPr>
              <a:t> script </a:t>
            </a:r>
            <a:r>
              <a:rPr lang="en-US" sz="1400" dirty="0" err="1" smtClean="0">
                <a:latin typeface="Arial" panose="020B0604020202020204" pitchFamily="34" charset="0"/>
                <a:cs typeface="Arial" panose="020B0604020202020204" pitchFamily="34" charset="0"/>
              </a:rPr>
              <a:t>bên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cạnh</a:t>
            </a:r>
            <a:r>
              <a:rPr lang="vi-VN" sz="1400" dirty="0">
                <a:latin typeface="Arial" panose="020B0604020202020204" pitchFamily="34" charset="0"/>
                <a:cs typeface="Arial" panose="020B0604020202020204" pitchFamily="34" charset="0"/>
              </a:rPr>
              <a:t> để cài lại etcd trên node </a:t>
            </a:r>
            <a:r>
              <a:rPr lang="vi-VN" sz="1400" dirty="0"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Sau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a:t>
            </a:r>
            <a:r>
              <a:rPr lang="en-US" sz="1400" dirty="0" err="1" smtClean="0">
                <a:latin typeface="Arial" panose="020B0604020202020204" pitchFamily="34" charset="0"/>
                <a:cs typeface="Arial" panose="020B0604020202020204" pitchFamily="34" charset="0"/>
              </a:rPr>
              <a:t>ợi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khoảng</a:t>
            </a:r>
            <a:r>
              <a:rPr lang="en-US" sz="1400" dirty="0">
                <a:latin typeface="Arial" panose="020B0604020202020204" pitchFamily="34" charset="0"/>
                <a:cs typeface="Arial" panose="020B0604020202020204" pitchFamily="34" charset="0"/>
              </a:rPr>
              <a:t> 1 </a:t>
            </a:r>
            <a:r>
              <a:rPr lang="en-US" sz="1400" dirty="0" err="1">
                <a:latin typeface="Arial" panose="020B0604020202020204" pitchFamily="34" charset="0"/>
                <a:cs typeface="Arial" panose="020B0604020202020204" pitchFamily="34" charset="0"/>
              </a:rPr>
              <a:t>phút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kiểm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thái</a:t>
            </a:r>
            <a:r>
              <a:rPr lang="en-US" sz="1400" dirty="0">
                <a:latin typeface="Arial" panose="020B0604020202020204" pitchFamily="34" charset="0"/>
                <a:cs typeface="Arial" panose="020B0604020202020204" pitchFamily="34" charset="0"/>
              </a:rPr>
              <a:t> cluster:</a:t>
            </a:r>
          </a:p>
          <a:p>
            <a:pPr marL="0" indent="0">
              <a:buNone/>
            </a:pPr>
            <a:r>
              <a:rPr lang="en-US" sz="1400" i="1" dirty="0" err="1" smtClean="0">
                <a:latin typeface="Courier New" panose="02070309020205020404" pitchFamily="49" charset="0"/>
                <a:cs typeface="Courier New" panose="02070309020205020404" pitchFamily="49" charset="0"/>
              </a:rPr>
              <a:t>docker</a:t>
            </a:r>
            <a:r>
              <a:rPr lang="en-US" sz="1400" i="1" dirty="0">
                <a:latin typeface="Courier New" panose="02070309020205020404" pitchFamily="49" charset="0"/>
                <a:cs typeface="Courier New" panose="02070309020205020404" pitchFamily="49" charset="0"/>
              </a:rPr>
              <a:t> exec -ti </a:t>
            </a:r>
            <a:r>
              <a:rPr lang="en-US" sz="1400" i="1" dirty="0" err="1">
                <a:latin typeface="Courier New" panose="02070309020205020404" pitchFamily="49" charset="0"/>
                <a:cs typeface="Courier New" panose="02070309020205020404" pitchFamily="49" charset="0"/>
              </a:rPr>
              <a:t>etcd</a:t>
            </a:r>
            <a:r>
              <a:rPr lang="en-US" sz="1400" i="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sh</a:t>
            </a:r>
            <a:r>
              <a:rPr lang="en-US" sz="1400" i="1" dirty="0">
                <a:latin typeface="Courier New" panose="02070309020205020404" pitchFamily="49" charset="0"/>
                <a:cs typeface="Courier New" panose="02070309020205020404" pitchFamily="49" charset="0"/>
              </a:rPr>
              <a:t> -c '</a:t>
            </a:r>
            <a:r>
              <a:rPr lang="en-US" sz="1400" i="1" dirty="0" err="1">
                <a:latin typeface="Courier New" panose="02070309020205020404" pitchFamily="49" charset="0"/>
                <a:cs typeface="Courier New" panose="02070309020205020404" pitchFamily="49" charset="0"/>
              </a:rPr>
              <a:t>etcdctl</a:t>
            </a:r>
            <a:r>
              <a:rPr lang="en-US" sz="1400" i="1" dirty="0">
                <a:latin typeface="Courier New" panose="02070309020205020404" pitchFamily="49" charset="0"/>
                <a:cs typeface="Courier New" panose="02070309020205020404" pitchFamily="49" charset="0"/>
              </a:rPr>
              <a:t> member list'</a:t>
            </a:r>
          </a:p>
          <a:p>
            <a:pPr marL="0"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Lấy</a:t>
            </a:r>
            <a:r>
              <a:rPr lang="en-US" sz="1400" dirty="0">
                <a:latin typeface="Arial" panose="020B0604020202020204" pitchFamily="34" charset="0"/>
                <a:cs typeface="Arial" panose="020B0604020202020204" pitchFamily="34" charset="0"/>
              </a:rPr>
              <a:t> ID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node etcd0</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Vẫn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trên</a:t>
            </a:r>
            <a:r>
              <a:rPr lang="en-US" sz="1400" dirty="0">
                <a:latin typeface="Arial" panose="020B0604020202020204" pitchFamily="34" charset="0"/>
                <a:cs typeface="Arial" panose="020B0604020202020204" pitchFamily="34" charset="0"/>
              </a:rPr>
              <a:t> node controller </a:t>
            </a:r>
            <a:r>
              <a:rPr lang="en-US" sz="1400" dirty="0" err="1">
                <a:latin typeface="Arial" panose="020B0604020202020204" pitchFamily="34" charset="0"/>
                <a:cs typeface="Arial" panose="020B0604020202020204" pitchFamily="34" charset="0"/>
              </a:rPr>
              <a:t>đầu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tiên</a:t>
            </a:r>
            <a:r>
              <a:rPr lang="en-US" sz="1400" dirty="0">
                <a:latin typeface="Arial" panose="020B0604020202020204" pitchFamily="34" charset="0"/>
                <a:cs typeface="Arial" panose="020B0604020202020204" pitchFamily="34" charset="0"/>
              </a:rPr>
              <a:t>, update </a:t>
            </a:r>
            <a:r>
              <a:rPr lang="en-US" sz="1400" dirty="0" err="1">
                <a:latin typeface="Arial" panose="020B0604020202020204" pitchFamily="34" charset="0"/>
                <a:cs typeface="Arial" panose="020B0604020202020204" pitchFamily="34" charset="0"/>
              </a:rPr>
              <a:t>lại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giá</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trị</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peerURL</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cho</a:t>
            </a:r>
            <a:r>
              <a:rPr lang="en-US" sz="1400" dirty="0">
                <a:latin typeface="Arial" panose="020B0604020202020204" pitchFamily="34" charset="0"/>
                <a:cs typeface="Arial" panose="020B0604020202020204" pitchFamily="34" charset="0"/>
              </a:rPr>
              <a:t> node </a:t>
            </a:r>
            <a:r>
              <a:rPr lang="en-US" sz="1400" dirty="0" err="1">
                <a:latin typeface="Arial" panose="020B0604020202020204" pitchFamily="34" charset="0"/>
                <a:cs typeface="Arial" panose="020B0604020202020204" pitchFamily="34" charset="0"/>
              </a:rPr>
              <a:t>này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add </a:t>
            </a:r>
            <a:r>
              <a:rPr lang="en-US" sz="1400" dirty="0" err="1">
                <a:latin typeface="Arial" panose="020B0604020202020204" pitchFamily="34" charset="0"/>
                <a:cs typeface="Arial" panose="020B0604020202020204" pitchFamily="34" charset="0"/>
              </a:rPr>
              <a:t>thêm</a:t>
            </a:r>
            <a:r>
              <a:rPr lang="en-US" sz="1400" dirty="0">
                <a:latin typeface="Arial" panose="020B0604020202020204" pitchFamily="34" charset="0"/>
                <a:cs typeface="Arial" panose="020B0604020202020204" pitchFamily="34" charset="0"/>
              </a:rPr>
              <a:t> node controller02:</a:t>
            </a:r>
          </a:p>
          <a:p>
            <a:pPr marL="0" indent="0">
              <a:buNone/>
            </a:pP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exec </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 /bin/</a:t>
            </a:r>
            <a:r>
              <a:rPr lang="en-US" sz="1400" dirty="0" err="1">
                <a:latin typeface="Courier New" panose="02070309020205020404" pitchFamily="49" charset="0"/>
                <a:cs typeface="Courier New" panose="02070309020205020404" pitchFamily="49" charset="0"/>
              </a:rPr>
              <a:t>sh</a:t>
            </a:r>
            <a:r>
              <a:rPr lang="en-US" sz="1400" dirty="0">
                <a:latin typeface="Courier New" panose="02070309020205020404" pitchFamily="49" charset="0"/>
                <a:cs typeface="Courier New" panose="02070309020205020404" pitchFamily="49" charset="0"/>
              </a:rPr>
              <a:t> -c '/</a:t>
            </a:r>
            <a:r>
              <a:rPr lang="en-US" sz="1400" dirty="0" err="1">
                <a:latin typeface="Courier New" panose="02070309020205020404" pitchFamily="49" charset="0"/>
                <a:cs typeface="Courier New" panose="02070309020205020404" pitchFamily="49" charset="0"/>
              </a:rPr>
              <a:t>usr</a:t>
            </a:r>
            <a:r>
              <a:rPr lang="en-US" sz="1400" dirty="0">
                <a:latin typeface="Courier New" panose="02070309020205020404" pitchFamily="49" charset="0"/>
                <a:cs typeface="Courier New" panose="02070309020205020404" pitchFamily="49" charset="0"/>
              </a:rPr>
              <a:t>/local/bin/</a:t>
            </a:r>
            <a:r>
              <a:rPr lang="en-US" sz="1400" dirty="0" err="1">
                <a:latin typeface="Courier New" panose="02070309020205020404" pitchFamily="49" charset="0"/>
                <a:cs typeface="Courier New" panose="02070309020205020404" pitchFamily="49" charset="0"/>
              </a:rPr>
              <a:t>etcdctl</a:t>
            </a:r>
            <a:r>
              <a:rPr lang="en-US" sz="1400" dirty="0">
                <a:latin typeface="Courier New" panose="02070309020205020404" pitchFamily="49" charset="0"/>
                <a:cs typeface="Courier New" panose="02070309020205020404" pitchFamily="49" charset="0"/>
              </a:rPr>
              <a:t> member update </a:t>
            </a:r>
            <a:r>
              <a:rPr lang="en-US" sz="1400" dirty="0">
                <a:solidFill>
                  <a:srgbClr val="FF0000"/>
                </a:solidFill>
                <a:latin typeface="Courier New" panose="02070309020205020404" pitchFamily="49" charset="0"/>
                <a:cs typeface="Courier New" panose="02070309020205020404" pitchFamily="49" charset="0"/>
              </a:rPr>
              <a:t>etcd0_ID</a:t>
            </a:r>
            <a:r>
              <a:rPr lang="en-US" sz="1400" dirty="0">
                <a:latin typeface="Courier New" panose="02070309020205020404" pitchFamily="49" charset="0"/>
                <a:cs typeface="Courier New" panose="02070309020205020404" pitchFamily="49" charset="0"/>
              </a:rPr>
              <a:t> http://172.16.2.100:2380'</a:t>
            </a:r>
          </a:p>
          <a:p>
            <a:pPr marL="0" indent="0">
              <a:buNone/>
            </a:pP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exec </a:t>
            </a:r>
            <a:r>
              <a:rPr lang="en-US" sz="1400" dirty="0" err="1">
                <a:latin typeface="Courier New" panose="02070309020205020404" pitchFamily="49" charset="0"/>
                <a:cs typeface="Courier New" panose="02070309020205020404" pitchFamily="49" charset="0"/>
              </a:rPr>
              <a:t>etcd</a:t>
            </a:r>
            <a:r>
              <a:rPr lang="en-US" sz="1400" dirty="0">
                <a:latin typeface="Courier New" panose="02070309020205020404" pitchFamily="49" charset="0"/>
                <a:cs typeface="Courier New" panose="02070309020205020404" pitchFamily="49" charset="0"/>
              </a:rPr>
              <a:t> /bin/</a:t>
            </a:r>
            <a:r>
              <a:rPr lang="en-US" sz="1400" dirty="0" err="1">
                <a:latin typeface="Courier New" panose="02070309020205020404" pitchFamily="49" charset="0"/>
                <a:cs typeface="Courier New" panose="02070309020205020404" pitchFamily="49" charset="0"/>
              </a:rPr>
              <a:t>sh</a:t>
            </a:r>
            <a:r>
              <a:rPr lang="en-US" sz="1400" dirty="0">
                <a:latin typeface="Courier New" panose="02070309020205020404" pitchFamily="49" charset="0"/>
                <a:cs typeface="Courier New" panose="02070309020205020404" pitchFamily="49" charset="0"/>
              </a:rPr>
              <a:t> -c '/</a:t>
            </a:r>
            <a:r>
              <a:rPr lang="en-US" sz="1400" dirty="0" err="1">
                <a:latin typeface="Courier New" panose="02070309020205020404" pitchFamily="49" charset="0"/>
                <a:cs typeface="Courier New" panose="02070309020205020404" pitchFamily="49" charset="0"/>
              </a:rPr>
              <a:t>usr</a:t>
            </a:r>
            <a:r>
              <a:rPr lang="en-US" sz="1400" dirty="0">
                <a:latin typeface="Courier New" panose="02070309020205020404" pitchFamily="49" charset="0"/>
                <a:cs typeface="Courier New" panose="02070309020205020404" pitchFamily="49" charset="0"/>
              </a:rPr>
              <a:t>/local/bin/</a:t>
            </a:r>
            <a:r>
              <a:rPr lang="en-US" sz="1400" dirty="0" err="1">
                <a:latin typeface="Courier New" panose="02070309020205020404" pitchFamily="49" charset="0"/>
                <a:cs typeface="Courier New" panose="02070309020205020404" pitchFamily="49" charset="0"/>
              </a:rPr>
              <a:t>etcdctl</a:t>
            </a:r>
            <a:r>
              <a:rPr lang="en-US" sz="1400" dirty="0">
                <a:latin typeface="Courier New" panose="02070309020205020404" pitchFamily="49" charset="0"/>
                <a:cs typeface="Courier New" panose="02070309020205020404" pitchFamily="49" charset="0"/>
              </a:rPr>
              <a:t> member add etcd1 http://172.16.2.101:2380'</a:t>
            </a:r>
          </a:p>
          <a:p>
            <a:pPr marL="0" indent="0">
              <a:buNone/>
            </a:pPr>
            <a:endParaRPr lang="vi-VN" sz="1400" dirty="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endParaRPr lang="en-US" sz="1400"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6096001" y="1848050"/>
            <a:ext cx="5607226" cy="4894447"/>
          </a:xfrm>
        </p:spPr>
        <p:txBody>
          <a:bodyPr>
            <a:noAutofit/>
          </a:bodyPr>
          <a:lstStyle/>
          <a:p>
            <a:pPr marL="0" indent="0">
              <a:buNone/>
            </a:pPr>
            <a:r>
              <a:rPr lang="en-US" sz="1000" dirty="0" err="1">
                <a:latin typeface="Courier New" panose="02070309020205020404" pitchFamily="49" charset="0"/>
                <a:cs typeface="Courier New" panose="02070309020205020404" pitchFamily="49" charset="0"/>
              </a:rPr>
              <a:t>docker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rm</a:t>
            </a:r>
            <a:r>
              <a:rPr lang="en-US" sz="1000" dirty="0">
                <a:latin typeface="Courier New" panose="02070309020205020404" pitchFamily="49" charset="0"/>
                <a:cs typeface="Courier New" panose="02070309020205020404" pitchFamily="49" charset="0"/>
              </a:rPr>
              <a:t> -f -v </a:t>
            </a:r>
            <a:r>
              <a:rPr lang="en-US" sz="1000" dirty="0" err="1" smtClean="0">
                <a:latin typeface="Courier New" panose="02070309020205020404" pitchFamily="49" charset="0"/>
                <a:cs typeface="Courier New" panose="02070309020205020404" pitchFamily="49" charset="0"/>
              </a:rPr>
              <a:t>etcd</a:t>
            </a:r>
            <a:r>
              <a:rPr lang="en-US" sz="1000" dirty="0" smtClean="0">
                <a:latin typeface="Courier New" panose="02070309020205020404" pitchFamily="49" charset="0"/>
                <a:cs typeface="Courier New" panose="02070309020205020404" pitchFamily="49" charset="0"/>
              </a:rPr>
              <a:t> &amp;&amp; </a:t>
            </a:r>
            <a:r>
              <a:rPr lang="en-US" sz="1000" dirty="0" err="1" smtClean="0">
                <a:latin typeface="Courier New" panose="02070309020205020404" pitchFamily="49" charset="0"/>
                <a:cs typeface="Courier New" panose="02070309020205020404" pitchFamily="49" charset="0"/>
              </a:rPr>
              <a:t>rm</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rf</a:t>
            </a:r>
            <a:r>
              <a:rPr lang="en-US" sz="1000" dirty="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var</a:t>
            </a:r>
            <a:r>
              <a:rPr lang="en-US" sz="1000" dirty="0" smtClean="0">
                <a:latin typeface="Courier New" panose="02070309020205020404" pitchFamily="49" charset="0"/>
                <a:cs typeface="Courier New" panose="02070309020205020404" pitchFamily="49" charset="0"/>
              </a:rPr>
              <a:t>/lib/</a:t>
            </a:r>
            <a:r>
              <a:rPr lang="en-US" sz="1000" dirty="0" err="1" smtClean="0">
                <a:latin typeface="Courier New" panose="02070309020205020404" pitchFamily="49" charset="0"/>
                <a:cs typeface="Courier New" panose="02070309020205020404" pitchFamily="49" charset="0"/>
              </a:rPr>
              <a:t>etcd</a:t>
            </a:r>
            <a:r>
              <a:rPr lang="en-US" sz="1000" dirty="0" smtClean="0">
                <a:latin typeface="Courier New" panose="02070309020205020404" pitchFamily="49" charset="0"/>
                <a:cs typeface="Courier New" panose="02070309020205020404" pitchFamily="49" charset="0"/>
              </a:rPr>
              <a:t> &amp;&amp; cd </a:t>
            </a:r>
            <a:r>
              <a:rPr lang="en-US" sz="1000" dirty="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var</a:t>
            </a:r>
            <a:r>
              <a:rPr lang="en-US" sz="1000" dirty="0" smtClean="0">
                <a:latin typeface="Courier New" panose="02070309020205020404" pitchFamily="49" charset="0"/>
                <a:cs typeface="Courier New" panose="02070309020205020404" pitchFamily="49" charset="0"/>
              </a:rPr>
              <a:t>/lib</a:t>
            </a:r>
          </a:p>
          <a:p>
            <a:pPr marL="0" indent="0">
              <a:buNone/>
            </a:pPr>
            <a:r>
              <a:rPr lang="en-US" sz="1000" dirty="0" err="1" smtClean="0">
                <a:latin typeface="Courier New" panose="02070309020205020404" pitchFamily="49" charset="0"/>
                <a:cs typeface="Courier New" panose="02070309020205020404" pitchFamily="49" charset="0"/>
              </a:rPr>
              <a:t>chown</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root:root</a:t>
            </a:r>
            <a:r>
              <a:rPr lang="en-US" sz="1000" dirty="0" smtClean="0">
                <a:latin typeface="Courier New" panose="02070309020205020404" pitchFamily="49" charset="0"/>
                <a:cs typeface="Courier New" panose="02070309020205020404" pitchFamily="49" charset="0"/>
              </a:rPr>
              <a:t> etcd-*.tar.gz</a:t>
            </a:r>
          </a:p>
          <a:p>
            <a:pPr marL="0" indent="0">
              <a:buNone/>
            </a:pPr>
            <a:r>
              <a:rPr lang="en-US" sz="1000" dirty="0" smtClean="0">
                <a:latin typeface="Courier New" panose="02070309020205020404" pitchFamily="49" charset="0"/>
                <a:cs typeface="Courier New" panose="02070309020205020404" pitchFamily="49" charset="0"/>
              </a:rPr>
              <a:t>tar </a:t>
            </a:r>
            <a:r>
              <a:rPr lang="en-US" sz="1000" dirty="0" err="1">
                <a:latin typeface="Courier New" panose="02070309020205020404" pitchFamily="49" charset="0"/>
                <a:cs typeface="Courier New" panose="02070309020205020404" pitchFamily="49" charset="0"/>
              </a:rPr>
              <a:t>xzvf</a:t>
            </a:r>
            <a:r>
              <a:rPr lang="en-US" sz="1000" dirty="0">
                <a:latin typeface="Courier New" panose="02070309020205020404" pitchFamily="49" charset="0"/>
                <a:cs typeface="Courier New" panose="02070309020205020404" pitchFamily="49" charset="0"/>
              </a:rPr>
              <a:t> etcd-*.</a:t>
            </a:r>
            <a:r>
              <a:rPr lang="en-US" sz="1000" dirty="0" smtClean="0">
                <a:latin typeface="Courier New" panose="02070309020205020404" pitchFamily="49" charset="0"/>
                <a:cs typeface="Courier New" panose="02070309020205020404" pitchFamily="49" charset="0"/>
              </a:rPr>
              <a:t>tar.gz &amp;&amp; </a:t>
            </a:r>
            <a:r>
              <a:rPr lang="en-US" sz="1000" dirty="0" err="1" smtClean="0">
                <a:latin typeface="Courier New" panose="02070309020205020404" pitchFamily="49" charset="0"/>
                <a:cs typeface="Courier New" panose="02070309020205020404" pitchFamily="49" charset="0"/>
              </a:rPr>
              <a:t>cp</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rp</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etcd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etcd</a:t>
            </a:r>
            <a:endParaRPr lang="en-US" sz="1000" dirty="0">
              <a:latin typeface="Courier New" panose="02070309020205020404" pitchFamily="49" charset="0"/>
              <a:cs typeface="Courier New" panose="02070309020205020404" pitchFamily="49" charset="0"/>
            </a:endParaRPr>
          </a:p>
          <a:p>
            <a:pPr marL="0" indent="0">
              <a:buNone/>
            </a:pPr>
            <a:r>
              <a:rPr lang="en-US" sz="1000" dirty="0" err="1">
                <a:latin typeface="Courier New" panose="02070309020205020404" pitchFamily="49" charset="0"/>
                <a:cs typeface="Courier New" panose="02070309020205020404" pitchFamily="49" charset="0"/>
              </a:rPr>
              <a:t>docker</a:t>
            </a:r>
            <a:r>
              <a:rPr lang="en-US" sz="1000" dirty="0">
                <a:latin typeface="Courier New" panose="02070309020205020404" pitchFamily="49" charset="0"/>
                <a:cs typeface="Courier New" panose="02070309020205020404" pitchFamily="49" charset="0"/>
              </a:rPr>
              <a:t> run -d --net host \</a:t>
            </a:r>
          </a:p>
          <a:p>
            <a:pPr marL="0" indent="0">
              <a:buNone/>
            </a:pPr>
            <a:r>
              <a:rPr lang="en-US" sz="1000" dirty="0">
                <a:latin typeface="Courier New" panose="02070309020205020404" pitchFamily="49" charset="0"/>
                <a:cs typeface="Courier New" panose="02070309020205020404" pitchFamily="49" charset="0"/>
              </a:rPr>
              <a:t>-v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/lib/</a:t>
            </a:r>
            <a:r>
              <a:rPr lang="en-US" sz="1000" dirty="0" err="1">
                <a:latin typeface="Courier New" panose="02070309020205020404" pitchFamily="49" charset="0"/>
                <a:cs typeface="Courier New" panose="02070309020205020404" pitchFamily="49" charset="0"/>
              </a:rPr>
              <a:t>etcd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/lib/</a:t>
            </a:r>
            <a:r>
              <a:rPr lang="en-US" sz="1000" dirty="0" err="1">
                <a:latin typeface="Courier New" panose="02070309020205020404" pitchFamily="49" charset="0"/>
                <a:cs typeface="Courier New" panose="02070309020205020404" pitchFamily="49" charset="0"/>
              </a:rPr>
              <a:t>etcd</a:t>
            </a: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--name </a:t>
            </a:r>
            <a:r>
              <a:rPr lang="en-US" sz="1000" dirty="0" err="1">
                <a:latin typeface="Courier New" panose="02070309020205020404" pitchFamily="49" charset="0"/>
                <a:cs typeface="Courier New" panose="02070309020205020404" pitchFamily="49" charset="0"/>
              </a:rPr>
              <a:t>etcd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thaihust</a:t>
            </a:r>
            <a:r>
              <a:rPr lang="en-US" sz="1000" dirty="0">
                <a:latin typeface="Courier New" panose="02070309020205020404" pitchFamily="49" charset="0"/>
                <a:cs typeface="Courier New" panose="02070309020205020404" pitchFamily="49" charset="0"/>
              </a:rPr>
              <a:t>/etcd:3.3.8 \</a:t>
            </a:r>
          </a:p>
          <a:p>
            <a:pPr marL="0" indent="0">
              <a:buNone/>
            </a:pP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/local/bin/</a:t>
            </a:r>
            <a:r>
              <a:rPr lang="en-US" sz="1000" dirty="0" err="1">
                <a:latin typeface="Courier New" panose="02070309020205020404" pitchFamily="49" charset="0"/>
                <a:cs typeface="Courier New" panose="02070309020205020404" pitchFamily="49" charset="0"/>
              </a:rPr>
              <a:t>etcd</a:t>
            </a: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--data-</a:t>
            </a:r>
            <a:r>
              <a:rPr lang="en-US" sz="1000" dirty="0" err="1">
                <a:latin typeface="Courier New" panose="02070309020205020404" pitchFamily="49" charset="0"/>
                <a:cs typeface="Courier New" panose="02070309020205020404" pitchFamily="49" charset="0"/>
              </a:rPr>
              <a:t>dir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/lib/</a:t>
            </a:r>
            <a:r>
              <a:rPr lang="en-US" sz="1000" dirty="0" err="1">
                <a:latin typeface="Courier New" panose="02070309020205020404" pitchFamily="49" charset="0"/>
                <a:cs typeface="Courier New" panose="02070309020205020404" pitchFamily="49" charset="0"/>
              </a:rPr>
              <a:t>etcd</a:t>
            </a: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--name etcd0 \</a:t>
            </a:r>
          </a:p>
          <a:p>
            <a:pPr marL="0" indent="0">
              <a:buNone/>
            </a:pPr>
            <a:r>
              <a:rPr lang="en-US" sz="1000" dirty="0">
                <a:latin typeface="Courier New" panose="02070309020205020404" pitchFamily="49" charset="0"/>
                <a:cs typeface="Courier New" panose="02070309020205020404" pitchFamily="49" charset="0"/>
              </a:rPr>
              <a:t>--advertise-client-</a:t>
            </a:r>
            <a:r>
              <a:rPr lang="en-US" sz="1000" dirty="0" err="1">
                <a:latin typeface="Courier New" panose="02070309020205020404" pitchFamily="49" charset="0"/>
                <a:cs typeface="Courier New" panose="02070309020205020404" pitchFamily="49" charset="0"/>
              </a:rPr>
              <a:t>urls</a:t>
            </a:r>
            <a:r>
              <a:rPr lang="en-US" sz="1000" dirty="0">
                <a:latin typeface="Courier New" panose="02070309020205020404" pitchFamily="49" charset="0"/>
                <a:cs typeface="Courier New" panose="02070309020205020404" pitchFamily="49" charset="0"/>
              </a:rPr>
              <a:t> http://172.16.2.100:2379 \</a:t>
            </a:r>
          </a:p>
          <a:p>
            <a:pPr marL="0" indent="0">
              <a:buNone/>
            </a:pPr>
            <a:r>
              <a:rPr lang="en-US" sz="1000" dirty="0">
                <a:latin typeface="Courier New" panose="02070309020205020404" pitchFamily="49" charset="0"/>
                <a:cs typeface="Courier New" panose="02070309020205020404" pitchFamily="49" charset="0"/>
              </a:rPr>
              <a:t>--listen-client-</a:t>
            </a:r>
            <a:r>
              <a:rPr lang="en-US" sz="1000" dirty="0" err="1">
                <a:latin typeface="Courier New" panose="02070309020205020404" pitchFamily="49" charset="0"/>
                <a:cs typeface="Courier New" panose="02070309020205020404" pitchFamily="49" charset="0"/>
              </a:rPr>
              <a:t>urls</a:t>
            </a:r>
            <a:r>
              <a:rPr lang="en-US" sz="1000" dirty="0">
                <a:latin typeface="Courier New" panose="02070309020205020404" pitchFamily="49" charset="0"/>
                <a:cs typeface="Courier New" panose="02070309020205020404" pitchFamily="49" charset="0"/>
              </a:rPr>
              <a:t> http://0.0.0.0:2379 \</a:t>
            </a:r>
          </a:p>
          <a:p>
            <a:pPr marL="0" indent="0">
              <a:buNone/>
            </a:pPr>
            <a:r>
              <a:rPr lang="en-US" sz="1000" dirty="0">
                <a:latin typeface="Courier New" panose="02070309020205020404" pitchFamily="49" charset="0"/>
                <a:cs typeface="Courier New" panose="02070309020205020404" pitchFamily="49" charset="0"/>
              </a:rPr>
              <a:t>--initial-advertise-peer-</a:t>
            </a:r>
            <a:r>
              <a:rPr lang="en-US" sz="1000" dirty="0" err="1">
                <a:latin typeface="Courier New" panose="02070309020205020404" pitchFamily="49" charset="0"/>
                <a:cs typeface="Courier New" panose="02070309020205020404" pitchFamily="49" charset="0"/>
              </a:rPr>
              <a:t>urls</a:t>
            </a:r>
            <a:r>
              <a:rPr lang="en-US" sz="1000" dirty="0">
                <a:latin typeface="Courier New" panose="02070309020205020404" pitchFamily="49" charset="0"/>
                <a:cs typeface="Courier New" panose="02070309020205020404" pitchFamily="49" charset="0"/>
              </a:rPr>
              <a:t> http://172.16.2.100:2380 \</a:t>
            </a:r>
          </a:p>
          <a:p>
            <a:pPr marL="0" indent="0">
              <a:buNone/>
            </a:pPr>
            <a:r>
              <a:rPr lang="en-US" sz="1000" dirty="0">
                <a:latin typeface="Courier New" panose="02070309020205020404" pitchFamily="49" charset="0"/>
                <a:cs typeface="Courier New" panose="02070309020205020404" pitchFamily="49" charset="0"/>
              </a:rPr>
              <a:t>--initial-cluster etcd0=http://172.16.2.100:2380,etcd1=http://172.16.2.101:2380,etcd2=http://172.16.2.102:2380 \</a:t>
            </a:r>
          </a:p>
          <a:p>
            <a:pPr marL="0" indent="0">
              <a:buNone/>
            </a:pPr>
            <a:r>
              <a:rPr lang="en-US" sz="1000" dirty="0">
                <a:latin typeface="Courier New" panose="02070309020205020404" pitchFamily="49" charset="0"/>
                <a:cs typeface="Courier New" panose="02070309020205020404" pitchFamily="49" charset="0"/>
              </a:rPr>
              <a:t>--initial-cluster-token </a:t>
            </a:r>
            <a:r>
              <a:rPr lang="en-US" sz="1000" dirty="0" err="1">
                <a:latin typeface="Courier New" panose="02070309020205020404" pitchFamily="49" charset="0"/>
                <a:cs typeface="Courier New" panose="02070309020205020404" pitchFamily="49" charset="0"/>
              </a:rPr>
              <a:t>etcd</a:t>
            </a:r>
            <a:r>
              <a:rPr lang="en-US" sz="1000" dirty="0">
                <a:latin typeface="Courier New" panose="02070309020205020404" pitchFamily="49" charset="0"/>
                <a:cs typeface="Courier New" panose="02070309020205020404" pitchFamily="49" charset="0"/>
              </a:rPr>
              <a:t>-cluster \</a:t>
            </a:r>
          </a:p>
          <a:p>
            <a:pPr marL="0" indent="0">
              <a:buNone/>
            </a:pPr>
            <a:r>
              <a:rPr lang="en-US" sz="1000" dirty="0">
                <a:latin typeface="Courier New" panose="02070309020205020404" pitchFamily="49" charset="0"/>
                <a:cs typeface="Courier New" panose="02070309020205020404" pitchFamily="49" charset="0"/>
              </a:rPr>
              <a:t>--listen-peer-</a:t>
            </a:r>
            <a:r>
              <a:rPr lang="en-US" sz="1000" dirty="0" err="1">
                <a:latin typeface="Courier New" panose="02070309020205020404" pitchFamily="49" charset="0"/>
                <a:cs typeface="Courier New" panose="02070309020205020404" pitchFamily="49" charset="0"/>
              </a:rPr>
              <a:t>urls</a:t>
            </a:r>
            <a:r>
              <a:rPr lang="en-US" sz="1000" dirty="0">
                <a:latin typeface="Courier New" panose="02070309020205020404" pitchFamily="49" charset="0"/>
                <a:cs typeface="Courier New" panose="02070309020205020404" pitchFamily="49" charset="0"/>
              </a:rPr>
              <a:t> http://0.0.0.0:2380 \</a:t>
            </a:r>
          </a:p>
          <a:p>
            <a:pPr marL="0" indent="0">
              <a:buNone/>
            </a:pPr>
            <a:r>
              <a:rPr lang="en-US" sz="1000" dirty="0">
                <a:latin typeface="Courier New" panose="02070309020205020404" pitchFamily="49" charset="0"/>
                <a:cs typeface="Courier New" panose="02070309020205020404" pitchFamily="49" charset="0"/>
              </a:rPr>
              <a:t>--initial-cluster-state new \</a:t>
            </a:r>
          </a:p>
          <a:p>
            <a:pPr marL="0" indent="0">
              <a:buNone/>
            </a:pPr>
            <a:r>
              <a:rPr lang="en-US" sz="1000" dirty="0">
                <a:latin typeface="Courier New" panose="02070309020205020404" pitchFamily="49" charset="0"/>
                <a:cs typeface="Courier New" panose="02070309020205020404" pitchFamily="49" charset="0"/>
              </a:rPr>
              <a:t>--force-new-cluster</a:t>
            </a:r>
          </a:p>
        </p:txBody>
      </p:sp>
    </p:spTree>
    <p:extLst>
      <p:ext uri="{BB962C8B-B14F-4D97-AF65-F5344CB8AC3E}">
        <p14:creationId xmlns:p14="http://schemas.microsoft.com/office/powerpoint/2010/main" val="1232551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VII. </a:t>
            </a:r>
            <a:r>
              <a:rPr lang="vi-VN" dirty="0">
                <a:latin typeface="Arial" panose="020B0604020202020204" pitchFamily="34" charset="0"/>
                <a:cs typeface="Arial" panose="020B0604020202020204" pitchFamily="34" charset="0"/>
              </a:rPr>
              <a:t>Snapshot/restore lại cấu hình </a:t>
            </a:r>
            <a:r>
              <a:rPr lang="en-US" dirty="0" err="1">
                <a:latin typeface="Arial" panose="020B0604020202020204" pitchFamily="34" charset="0"/>
                <a:cs typeface="Arial" panose="020B0604020202020204" pitchFamily="34" charset="0"/>
              </a:rPr>
              <a:t>etcd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 cluster</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81193" y="1848050"/>
            <a:ext cx="5422390" cy="5009950"/>
          </a:xfrm>
        </p:spPr>
        <p:txBody>
          <a:bodyPr>
            <a:noAutofit/>
          </a:bodyPr>
          <a:lstStyle/>
          <a:p>
            <a:pPr marL="0" indent="0" algn="just">
              <a:lnSpc>
                <a:spcPct val="150000"/>
              </a:lnSpc>
              <a:spcBef>
                <a:spcPts val="0"/>
              </a:spcBef>
              <a:spcAft>
                <a:spcPts val="0"/>
              </a:spcAft>
              <a:buNone/>
            </a:pPr>
            <a:r>
              <a:rPr lang="en-US" sz="1500" b="1" i="1" u="sng" dirty="0" smtClean="0">
                <a:latin typeface="Arial" panose="020B0604020202020204" pitchFamily="34" charset="0"/>
                <a:cs typeface="Arial" panose="020B0604020202020204" pitchFamily="34" charset="0"/>
              </a:rPr>
              <a:t>Restore </a:t>
            </a:r>
            <a:r>
              <a:rPr lang="en-US" sz="1500" b="1" i="1" u="sng" dirty="0" err="1" smtClean="0">
                <a:latin typeface="Arial" panose="020B0604020202020204" pitchFamily="34" charset="0"/>
                <a:cs typeface="Arial" panose="020B0604020202020204" pitchFamily="34" charset="0"/>
              </a:rPr>
              <a:t>lại</a:t>
            </a:r>
            <a:r>
              <a:rPr lang="en-US" sz="1500" b="1" i="1" u="sng" dirty="0" smtClean="0">
                <a:latin typeface="Arial" panose="020B0604020202020204" pitchFamily="34" charset="0"/>
                <a:cs typeface="Arial" panose="020B0604020202020204" pitchFamily="34" charset="0"/>
              </a:rPr>
              <a:t> </a:t>
            </a:r>
            <a:r>
              <a:rPr lang="en-US" sz="1500" b="1" i="1" u="sng" dirty="0" err="1" smtClean="0">
                <a:latin typeface="Arial" panose="020B0604020202020204" pitchFamily="34" charset="0"/>
                <a:cs typeface="Arial" panose="020B0604020202020204" pitchFamily="34" charset="0"/>
              </a:rPr>
              <a:t>cụm</a:t>
            </a:r>
            <a:r>
              <a:rPr lang="en-US" sz="1500" b="1" i="1" u="sng" dirty="0" smtClean="0">
                <a:latin typeface="Arial" panose="020B0604020202020204" pitchFamily="34" charset="0"/>
                <a:cs typeface="Arial" panose="020B0604020202020204" pitchFamily="34" charset="0"/>
              </a:rPr>
              <a:t> </a:t>
            </a:r>
            <a:r>
              <a:rPr lang="en-US" sz="1500" b="1" i="1" u="sng" dirty="0" err="1" smtClean="0">
                <a:latin typeface="Arial" panose="020B0604020202020204" pitchFamily="34" charset="0"/>
                <a:cs typeface="Arial" panose="020B0604020202020204" pitchFamily="34" charset="0"/>
              </a:rPr>
              <a:t>etcd</a:t>
            </a:r>
            <a:r>
              <a:rPr lang="en-US" sz="1500" b="1" i="1" u="sng" dirty="0" smtClean="0">
                <a:latin typeface="Arial" panose="020B0604020202020204" pitchFamily="34" charset="0"/>
                <a:cs typeface="Arial" panose="020B0604020202020204" pitchFamily="34" charset="0"/>
              </a:rPr>
              <a:t>:</a:t>
            </a:r>
          </a:p>
          <a:p>
            <a:pPr marL="0" indent="0">
              <a:buNone/>
            </a:pPr>
            <a:r>
              <a:rPr lang="vi-VN" sz="1500" b="1" i="1" u="sng" dirty="0">
                <a:latin typeface="Arial" panose="020B0604020202020204" pitchFamily="34" charset="0"/>
                <a:cs typeface="Arial" panose="020B0604020202020204" pitchFamily="34" charset="0"/>
              </a:rPr>
              <a:t>Bước 2</a:t>
            </a:r>
            <a:r>
              <a:rPr lang="vi-VN" sz="1500" dirty="0">
                <a:latin typeface="Arial" panose="020B0604020202020204" pitchFamily="34" charset="0"/>
                <a:cs typeface="Arial" panose="020B0604020202020204" pitchFamily="34" charset="0"/>
              </a:rPr>
              <a:t>: Trên node controller02, cài đặt lại </a:t>
            </a:r>
            <a:r>
              <a:rPr lang="vi-VN" sz="1500" dirty="0" smtClean="0">
                <a:latin typeface="Arial" panose="020B0604020202020204" pitchFamily="34" charset="0"/>
                <a:cs typeface="Arial" panose="020B0604020202020204" pitchFamily="34" charset="0"/>
              </a:rPr>
              <a:t>etcd</a:t>
            </a:r>
            <a:endParaRPr lang="vi-VN" sz="1500" dirty="0">
              <a:latin typeface="Arial" panose="020B0604020202020204" pitchFamily="34" charset="0"/>
              <a:cs typeface="Arial" panose="020B0604020202020204" pitchFamily="34" charset="0"/>
            </a:endParaRPr>
          </a:p>
          <a:p>
            <a:r>
              <a:rPr lang="en-US" sz="1500" dirty="0" err="1" smtClean="0">
                <a:latin typeface="Arial" panose="020B0604020202020204" pitchFamily="34" charset="0"/>
                <a:cs typeface="Arial" panose="020B0604020202020204" pitchFamily="34" charset="0"/>
              </a:rPr>
              <a:t>Thực</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hiện</a:t>
            </a:r>
            <a:r>
              <a:rPr lang="en-US" sz="1500" dirty="0" smtClean="0">
                <a:latin typeface="Arial" panose="020B0604020202020204" pitchFamily="34" charset="0"/>
                <a:cs typeface="Arial" panose="020B0604020202020204" pitchFamily="34" charset="0"/>
              </a:rPr>
              <a:t> script </a:t>
            </a:r>
            <a:r>
              <a:rPr lang="en-US" sz="1500" dirty="0" err="1" smtClean="0">
                <a:latin typeface="Arial" panose="020B0604020202020204" pitchFamily="34" charset="0"/>
                <a:cs typeface="Arial" panose="020B0604020202020204" pitchFamily="34" charset="0"/>
              </a:rPr>
              <a:t>bên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cạnh</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để</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cài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etcd</a:t>
            </a:r>
            <a:r>
              <a:rPr lang="en-US" sz="1500" dirty="0" smtClean="0">
                <a:latin typeface="Arial" panose="020B0604020202020204" pitchFamily="34" charset="0"/>
                <a:cs typeface="Arial" panose="020B0604020202020204" pitchFamily="34" charset="0"/>
              </a:rPr>
              <a:t>.</a:t>
            </a:r>
          </a:p>
          <a:p>
            <a:r>
              <a:rPr lang="en-US" sz="1500" dirty="0" err="1" smtClean="0">
                <a:latin typeface="Arial" panose="020B0604020202020204" pitchFamily="34" charset="0"/>
                <a:cs typeface="Arial" panose="020B0604020202020204" pitchFamily="34" charset="0"/>
              </a:rPr>
              <a:t>Đợi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khoảng</a:t>
            </a:r>
            <a:r>
              <a:rPr lang="en-US" sz="1500" dirty="0">
                <a:latin typeface="Arial" panose="020B0604020202020204" pitchFamily="34" charset="0"/>
                <a:cs typeface="Arial" panose="020B0604020202020204" pitchFamily="34" charset="0"/>
              </a:rPr>
              <a:t> 1 </a:t>
            </a:r>
            <a:r>
              <a:rPr lang="en-US" sz="1500" dirty="0" err="1">
                <a:latin typeface="Arial" panose="020B0604020202020204" pitchFamily="34" charset="0"/>
                <a:cs typeface="Arial" panose="020B0604020202020204" pitchFamily="34" charset="0"/>
              </a:rPr>
              <a:t>phút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kiểm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lại</a:t>
            </a:r>
            <a:r>
              <a:rPr lang="en-US" sz="1500" dirty="0">
                <a:latin typeface="Arial" panose="020B0604020202020204" pitchFamily="34" charset="0"/>
                <a:cs typeface="Arial" panose="020B0604020202020204" pitchFamily="34" charset="0"/>
              </a:rPr>
              <a:t> member </a:t>
            </a:r>
            <a:r>
              <a:rPr lang="en-US" sz="1500" dirty="0" err="1">
                <a:latin typeface="Arial" panose="020B0604020202020204" pitchFamily="34" charset="0"/>
                <a:cs typeface="Arial" panose="020B0604020202020204" pitchFamily="34" charset="0"/>
              </a:rPr>
              <a:t>của</a:t>
            </a:r>
            <a:r>
              <a:rPr lang="en-US" sz="1500" dirty="0">
                <a:latin typeface="Arial" panose="020B0604020202020204" pitchFamily="34" charset="0"/>
                <a:cs typeface="Arial" panose="020B0604020202020204" pitchFamily="34" charset="0"/>
              </a:rPr>
              <a:t> cluster, </a:t>
            </a:r>
            <a:r>
              <a:rPr lang="en-US" sz="1500" dirty="0" err="1">
                <a:latin typeface="Arial" panose="020B0604020202020204" pitchFamily="34" charset="0"/>
                <a:cs typeface="Arial" panose="020B0604020202020204" pitchFamily="34" charset="0"/>
              </a:rPr>
              <a:t>đảm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bảo</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có</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đủ</a:t>
            </a:r>
            <a:r>
              <a:rPr lang="en-US" sz="1500" dirty="0">
                <a:latin typeface="Arial" panose="020B0604020202020204" pitchFamily="34" charset="0"/>
                <a:cs typeface="Arial" panose="020B0604020202020204" pitchFamily="34" charset="0"/>
              </a:rPr>
              <a:t> 2 nodes:</a:t>
            </a:r>
          </a:p>
          <a:p>
            <a:pPr marL="0" indent="0">
              <a:buNone/>
            </a:pPr>
            <a:r>
              <a:rPr lang="en-US" sz="1300" i="1" dirty="0" err="1">
                <a:latin typeface="Courier New" panose="02070309020205020404" pitchFamily="49" charset="0"/>
                <a:cs typeface="Courier New" panose="02070309020205020404" pitchFamily="49" charset="0"/>
              </a:rPr>
              <a:t>docker</a:t>
            </a:r>
            <a:r>
              <a:rPr lang="en-US" sz="1300" i="1" dirty="0">
                <a:latin typeface="Courier New" panose="02070309020205020404" pitchFamily="49" charset="0"/>
                <a:cs typeface="Courier New" panose="02070309020205020404" pitchFamily="49" charset="0"/>
              </a:rPr>
              <a:t> exec -ti </a:t>
            </a:r>
            <a:r>
              <a:rPr lang="en-US" sz="1300" i="1" dirty="0" err="1">
                <a:latin typeface="Courier New" panose="02070309020205020404" pitchFamily="49" charset="0"/>
                <a:cs typeface="Courier New" panose="02070309020205020404" pitchFamily="49" charset="0"/>
              </a:rPr>
              <a:t>etcd</a:t>
            </a: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sh</a:t>
            </a:r>
            <a:r>
              <a:rPr lang="en-US" sz="1300" i="1" dirty="0">
                <a:latin typeface="Courier New" panose="02070309020205020404" pitchFamily="49" charset="0"/>
                <a:cs typeface="Courier New" panose="02070309020205020404" pitchFamily="49" charset="0"/>
              </a:rPr>
              <a:t> -c '</a:t>
            </a:r>
            <a:r>
              <a:rPr lang="en-US" sz="1300" i="1" dirty="0" err="1">
                <a:latin typeface="Courier New" panose="02070309020205020404" pitchFamily="49" charset="0"/>
                <a:cs typeface="Courier New" panose="02070309020205020404" pitchFamily="49" charset="0"/>
              </a:rPr>
              <a:t>etcdctl</a:t>
            </a:r>
            <a:r>
              <a:rPr lang="en-US" sz="1300" i="1" dirty="0">
                <a:latin typeface="Courier New" panose="02070309020205020404" pitchFamily="49" charset="0"/>
                <a:cs typeface="Courier New" panose="02070309020205020404" pitchFamily="49" charset="0"/>
              </a:rPr>
              <a:t> member list'</a:t>
            </a:r>
          </a:p>
          <a:p>
            <a:r>
              <a:rPr lang="en-US" sz="1500" dirty="0" err="1">
                <a:latin typeface="Arial" panose="020B0604020202020204" pitchFamily="34" charset="0"/>
                <a:cs typeface="Arial" panose="020B0604020202020204" pitchFamily="34" charset="0"/>
              </a:rPr>
              <a:t>Sau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đó</a:t>
            </a:r>
            <a:r>
              <a:rPr lang="en-US" sz="1500" dirty="0">
                <a:latin typeface="Arial" panose="020B0604020202020204" pitchFamily="34" charset="0"/>
                <a:cs typeface="Arial" panose="020B0604020202020204" pitchFamily="34" charset="0"/>
              </a:rPr>
              <a:t> add node </a:t>
            </a:r>
            <a:r>
              <a:rPr lang="en-US" sz="1500" dirty="0" smtClean="0">
                <a:latin typeface="Arial" panose="020B0604020202020204" pitchFamily="34" charset="0"/>
                <a:cs typeface="Arial" panose="020B0604020202020204" pitchFamily="34" charset="0"/>
              </a:rPr>
              <a:t>controller03 </a:t>
            </a:r>
            <a:r>
              <a:rPr lang="en-US" sz="1500" dirty="0" err="1" smtClean="0">
                <a:latin typeface="Arial" panose="020B0604020202020204" pitchFamily="34" charset="0"/>
                <a:cs typeface="Arial" panose="020B0604020202020204" pitchFamily="34" charset="0"/>
              </a:rPr>
              <a:t>vào</a:t>
            </a:r>
            <a:r>
              <a:rPr lang="en-US" sz="1500" dirty="0" smtClean="0">
                <a:latin typeface="Arial" panose="020B0604020202020204" pitchFamily="34" charset="0"/>
                <a:cs typeface="Arial" panose="020B0604020202020204" pitchFamily="34" charset="0"/>
              </a:rPr>
              <a:t> cluster:</a:t>
            </a:r>
            <a:endParaRPr lang="en-US" sz="1500" dirty="0">
              <a:latin typeface="Arial" panose="020B0604020202020204" pitchFamily="34" charset="0"/>
              <a:cs typeface="Arial" panose="020B0604020202020204" pitchFamily="34" charset="0"/>
            </a:endParaRPr>
          </a:p>
          <a:p>
            <a:pPr marL="0" indent="0">
              <a:buNone/>
            </a:pPr>
            <a:r>
              <a:rPr lang="en-US" sz="1300" i="1" dirty="0" err="1">
                <a:latin typeface="Courier New" panose="02070309020205020404" pitchFamily="49" charset="0"/>
                <a:cs typeface="Courier New" panose="02070309020205020404" pitchFamily="49" charset="0"/>
              </a:rPr>
              <a:t>docker</a:t>
            </a:r>
            <a:r>
              <a:rPr lang="en-US" sz="1300" i="1" dirty="0">
                <a:latin typeface="Courier New" panose="02070309020205020404" pitchFamily="49" charset="0"/>
                <a:cs typeface="Courier New" panose="02070309020205020404" pitchFamily="49" charset="0"/>
              </a:rPr>
              <a:t> exec </a:t>
            </a:r>
            <a:r>
              <a:rPr lang="en-US" sz="1300" i="1" dirty="0" err="1">
                <a:latin typeface="Courier New" panose="02070309020205020404" pitchFamily="49" charset="0"/>
                <a:cs typeface="Courier New" panose="02070309020205020404" pitchFamily="49" charset="0"/>
              </a:rPr>
              <a:t>etcd</a:t>
            </a:r>
            <a:r>
              <a:rPr lang="en-US" sz="1300" i="1" dirty="0">
                <a:latin typeface="Courier New" panose="02070309020205020404" pitchFamily="49" charset="0"/>
                <a:cs typeface="Courier New" panose="02070309020205020404" pitchFamily="49" charset="0"/>
              </a:rPr>
              <a:t> /bin/</a:t>
            </a:r>
            <a:r>
              <a:rPr lang="en-US" sz="1300" i="1" dirty="0" err="1">
                <a:latin typeface="Courier New" panose="02070309020205020404" pitchFamily="49" charset="0"/>
                <a:cs typeface="Courier New" panose="02070309020205020404" pitchFamily="49" charset="0"/>
              </a:rPr>
              <a:t>sh</a:t>
            </a:r>
            <a:r>
              <a:rPr lang="en-US" sz="1300" i="1" dirty="0">
                <a:latin typeface="Courier New" panose="02070309020205020404" pitchFamily="49" charset="0"/>
                <a:cs typeface="Courier New" panose="02070309020205020404" pitchFamily="49" charset="0"/>
              </a:rPr>
              <a:t> -c '/</a:t>
            </a:r>
            <a:r>
              <a:rPr lang="en-US" sz="1300" i="1" dirty="0" err="1">
                <a:latin typeface="Courier New" panose="02070309020205020404" pitchFamily="49" charset="0"/>
                <a:cs typeface="Courier New" panose="02070309020205020404" pitchFamily="49" charset="0"/>
              </a:rPr>
              <a:t>usr</a:t>
            </a:r>
            <a:r>
              <a:rPr lang="en-US" sz="1300" i="1" dirty="0">
                <a:latin typeface="Courier New" panose="02070309020205020404" pitchFamily="49" charset="0"/>
                <a:cs typeface="Courier New" panose="02070309020205020404" pitchFamily="49" charset="0"/>
              </a:rPr>
              <a:t>/local/bin/</a:t>
            </a:r>
            <a:r>
              <a:rPr lang="en-US" sz="1300" i="1" dirty="0" err="1">
                <a:latin typeface="Courier New" panose="02070309020205020404" pitchFamily="49" charset="0"/>
                <a:cs typeface="Courier New" panose="02070309020205020404" pitchFamily="49" charset="0"/>
              </a:rPr>
              <a:t>etcdctl</a:t>
            </a:r>
            <a:r>
              <a:rPr lang="en-US" sz="1300" i="1" dirty="0">
                <a:latin typeface="Courier New" panose="02070309020205020404" pitchFamily="49" charset="0"/>
                <a:cs typeface="Courier New" panose="02070309020205020404" pitchFamily="49" charset="0"/>
              </a:rPr>
              <a:t> member add etcd2 http://</a:t>
            </a:r>
            <a:r>
              <a:rPr lang="en-US" sz="1300" i="1" dirty="0" smtClean="0">
                <a:latin typeface="Courier New" panose="02070309020205020404" pitchFamily="49" charset="0"/>
                <a:cs typeface="Courier New" panose="02070309020205020404" pitchFamily="49" charset="0"/>
              </a:rPr>
              <a:t>172.16.2.102:2380‘</a:t>
            </a:r>
          </a:p>
          <a:p>
            <a:pPr marL="0" indent="0">
              <a:buNone/>
            </a:pPr>
            <a:endParaRPr lang="en-US" sz="1300" i="1" dirty="0">
              <a:latin typeface="Courier New" panose="02070309020205020404" pitchFamily="49" charset="0"/>
              <a:cs typeface="Courier New" panose="02070309020205020404" pitchFamily="49" charset="0"/>
            </a:endParaRPr>
          </a:p>
          <a:p>
            <a:pPr marL="0" indent="0">
              <a:buNone/>
            </a:pPr>
            <a:endParaRPr lang="en-US" sz="1300" i="1" dirty="0" smtClean="0">
              <a:latin typeface="Courier New" panose="02070309020205020404" pitchFamily="49" charset="0"/>
              <a:cs typeface="Courier New" panose="02070309020205020404" pitchFamily="49" charset="0"/>
            </a:endParaRPr>
          </a:p>
          <a:p>
            <a:pPr marL="0" indent="0">
              <a:buNone/>
            </a:pPr>
            <a:endParaRPr lang="en-US" sz="1300" i="1" dirty="0">
              <a:latin typeface="Courier New" panose="02070309020205020404" pitchFamily="49" charset="0"/>
              <a:cs typeface="Courier New" panose="02070309020205020404" pitchFamily="49" charset="0"/>
            </a:endParaRPr>
          </a:p>
          <a:p>
            <a:pPr marL="0" indent="0">
              <a:buNone/>
            </a:pPr>
            <a:endParaRPr lang="vi-VN" sz="1500" dirty="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endParaRPr lang="en-US" sz="1500"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6096001" y="1848050"/>
            <a:ext cx="5607226" cy="4894447"/>
          </a:xfrm>
        </p:spPr>
        <p:txBody>
          <a:bodyPr>
            <a:noAutofit/>
          </a:bodyPr>
          <a:lstStyle/>
          <a:p>
            <a:pPr marL="0" indent="0">
              <a:buNone/>
            </a:pPr>
            <a:r>
              <a:rPr lang="en-US" sz="1200" dirty="0" err="1">
                <a:latin typeface="Courier New" panose="02070309020205020404" pitchFamily="49" charset="0"/>
                <a:cs typeface="Courier New" panose="02070309020205020404" pitchFamily="49" charset="0"/>
              </a:rPr>
              <a:t>docker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-v </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&amp;&amp;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docker</a:t>
            </a:r>
            <a:r>
              <a:rPr lang="en-US" sz="1200" dirty="0">
                <a:latin typeface="Courier New" panose="02070309020205020404" pitchFamily="49" charset="0"/>
                <a:cs typeface="Courier New" panose="02070309020205020404" pitchFamily="49" charset="0"/>
              </a:rPr>
              <a:t> run -d --net host \</a:t>
            </a:r>
          </a:p>
          <a:p>
            <a:pPr marL="0" indent="0">
              <a:buNone/>
            </a:pPr>
            <a:r>
              <a:rPr lang="en-US" sz="1200" dirty="0">
                <a:latin typeface="Courier New" panose="02070309020205020404" pitchFamily="49" charset="0"/>
                <a:cs typeface="Courier New" panose="02070309020205020404" pitchFamily="49" charset="0"/>
              </a:rPr>
              <a:t>-v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--name </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thaihust</a:t>
            </a:r>
            <a:r>
              <a:rPr lang="en-US" sz="1200" dirty="0">
                <a:latin typeface="Courier New" panose="02070309020205020404" pitchFamily="49" charset="0"/>
                <a:cs typeface="Courier New" panose="02070309020205020404" pitchFamily="49" charset="0"/>
              </a:rPr>
              <a:t>/etcd:3.3.8 \</a:t>
            </a: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usr</a:t>
            </a:r>
            <a:r>
              <a:rPr lang="en-US" sz="1200" dirty="0">
                <a:latin typeface="Courier New" panose="02070309020205020404" pitchFamily="49" charset="0"/>
                <a:cs typeface="Courier New" panose="02070309020205020404" pitchFamily="49" charset="0"/>
              </a:rPr>
              <a:t>/local/bin/</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--data-</a:t>
            </a:r>
            <a:r>
              <a:rPr lang="en-US" sz="1200" dirty="0" err="1">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--name etcd1 \</a:t>
            </a:r>
          </a:p>
          <a:p>
            <a:pPr marL="0" indent="0">
              <a:buNone/>
            </a:pPr>
            <a:r>
              <a:rPr lang="en-US" sz="1200" dirty="0">
                <a:latin typeface="Courier New" panose="02070309020205020404" pitchFamily="49" charset="0"/>
                <a:cs typeface="Courier New" panose="02070309020205020404" pitchFamily="49" charset="0"/>
              </a:rPr>
              <a:t>--advertise-client-</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http://172.16.2.101:2379 \</a:t>
            </a:r>
          </a:p>
          <a:p>
            <a:pPr marL="0" indent="0">
              <a:buNone/>
            </a:pPr>
            <a:r>
              <a:rPr lang="en-US" sz="1200" dirty="0">
                <a:latin typeface="Courier New" panose="02070309020205020404" pitchFamily="49" charset="0"/>
                <a:cs typeface="Courier New" panose="02070309020205020404" pitchFamily="49" charset="0"/>
              </a:rPr>
              <a:t>--listen-client-</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http://0.0.0.0:2379 \</a:t>
            </a:r>
          </a:p>
          <a:p>
            <a:pPr marL="0" indent="0">
              <a:buNone/>
            </a:pPr>
            <a:r>
              <a:rPr lang="en-US" sz="1200" dirty="0">
                <a:latin typeface="Courier New" panose="02070309020205020404" pitchFamily="49" charset="0"/>
                <a:cs typeface="Courier New" panose="02070309020205020404" pitchFamily="49" charset="0"/>
              </a:rPr>
              <a:t>--initial-advertise-peer-</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http://172.16.2.101:2380 \</a:t>
            </a:r>
          </a:p>
          <a:p>
            <a:pPr marL="0" indent="0">
              <a:buNone/>
            </a:pPr>
            <a:r>
              <a:rPr lang="en-US" sz="1200" dirty="0">
                <a:latin typeface="Courier New" panose="02070309020205020404" pitchFamily="49" charset="0"/>
                <a:cs typeface="Courier New" panose="02070309020205020404" pitchFamily="49" charset="0"/>
              </a:rPr>
              <a:t>--initial-cluster etcd0=http://172.16.2.100:2380,etcd1=http://172.16.2.101:2380 \</a:t>
            </a:r>
          </a:p>
          <a:p>
            <a:pPr marL="0" indent="0">
              <a:buNone/>
            </a:pPr>
            <a:r>
              <a:rPr lang="en-US" sz="1200" dirty="0">
                <a:latin typeface="Courier New" panose="02070309020205020404" pitchFamily="49" charset="0"/>
                <a:cs typeface="Courier New" panose="02070309020205020404" pitchFamily="49" charset="0"/>
              </a:rPr>
              <a:t>--initial-cluster-token </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-cluster \</a:t>
            </a:r>
          </a:p>
          <a:p>
            <a:pPr marL="0" indent="0">
              <a:buNone/>
            </a:pPr>
            <a:r>
              <a:rPr lang="en-US" sz="1200" dirty="0">
                <a:latin typeface="Courier New" panose="02070309020205020404" pitchFamily="49" charset="0"/>
                <a:cs typeface="Courier New" panose="02070309020205020404" pitchFamily="49" charset="0"/>
              </a:rPr>
              <a:t>--listen-peer-</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http://0.0.0.0:2380 \</a:t>
            </a:r>
          </a:p>
          <a:p>
            <a:pPr marL="0" indent="0">
              <a:buNone/>
            </a:pPr>
            <a:r>
              <a:rPr lang="en-US" sz="1200" dirty="0">
                <a:latin typeface="Courier New" panose="02070309020205020404" pitchFamily="49" charset="0"/>
                <a:cs typeface="Courier New" panose="02070309020205020404" pitchFamily="49" charset="0"/>
              </a:rPr>
              <a:t>--initial-cluster-state existing</a:t>
            </a:r>
          </a:p>
        </p:txBody>
      </p:sp>
    </p:spTree>
    <p:extLst>
      <p:ext uri="{BB962C8B-B14F-4D97-AF65-F5344CB8AC3E}">
        <p14:creationId xmlns:p14="http://schemas.microsoft.com/office/powerpoint/2010/main" val="2379958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VII. </a:t>
            </a:r>
            <a:r>
              <a:rPr lang="vi-VN" dirty="0">
                <a:latin typeface="Arial" panose="020B0604020202020204" pitchFamily="34" charset="0"/>
                <a:cs typeface="Arial" panose="020B0604020202020204" pitchFamily="34" charset="0"/>
              </a:rPr>
              <a:t>Snapshot/restore lại cấu hình </a:t>
            </a:r>
            <a:r>
              <a:rPr lang="en-US" dirty="0" err="1">
                <a:latin typeface="Arial" panose="020B0604020202020204" pitchFamily="34" charset="0"/>
                <a:cs typeface="Arial" panose="020B0604020202020204" pitchFamily="34" charset="0"/>
              </a:rPr>
              <a:t>etcd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 cluster</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81193" y="1848050"/>
            <a:ext cx="5675228" cy="5009950"/>
          </a:xfrm>
        </p:spPr>
        <p:txBody>
          <a:bodyPr>
            <a:noAutofit/>
          </a:bodyPr>
          <a:lstStyle/>
          <a:p>
            <a:pPr marL="0" indent="0" algn="just">
              <a:lnSpc>
                <a:spcPct val="150000"/>
              </a:lnSpc>
              <a:spcBef>
                <a:spcPts val="0"/>
              </a:spcBef>
              <a:spcAft>
                <a:spcPts val="0"/>
              </a:spcAft>
              <a:buNone/>
            </a:pPr>
            <a:endParaRPr lang="en-US" sz="1500" b="1" i="1" u="sng" dirty="0" smtClean="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r>
              <a:rPr lang="en-US" sz="1500" b="1" i="1" u="sng" dirty="0" smtClean="0">
                <a:latin typeface="Arial" panose="020B0604020202020204" pitchFamily="34" charset="0"/>
                <a:cs typeface="Arial" panose="020B0604020202020204" pitchFamily="34" charset="0"/>
              </a:rPr>
              <a:t>Restore </a:t>
            </a:r>
            <a:r>
              <a:rPr lang="en-US" sz="1500" b="1" i="1" u="sng" dirty="0" err="1" smtClean="0">
                <a:latin typeface="Arial" panose="020B0604020202020204" pitchFamily="34" charset="0"/>
                <a:cs typeface="Arial" panose="020B0604020202020204" pitchFamily="34" charset="0"/>
              </a:rPr>
              <a:t>lại</a:t>
            </a:r>
            <a:r>
              <a:rPr lang="en-US" sz="1500" b="1" i="1" u="sng" dirty="0" smtClean="0">
                <a:latin typeface="Arial" panose="020B0604020202020204" pitchFamily="34" charset="0"/>
                <a:cs typeface="Arial" panose="020B0604020202020204" pitchFamily="34" charset="0"/>
              </a:rPr>
              <a:t> </a:t>
            </a:r>
            <a:r>
              <a:rPr lang="en-US" sz="1500" b="1" i="1" u="sng" dirty="0" err="1" smtClean="0">
                <a:latin typeface="Arial" panose="020B0604020202020204" pitchFamily="34" charset="0"/>
                <a:cs typeface="Arial" panose="020B0604020202020204" pitchFamily="34" charset="0"/>
              </a:rPr>
              <a:t>cụm</a:t>
            </a:r>
            <a:r>
              <a:rPr lang="en-US" sz="1500" b="1" i="1" u="sng" dirty="0" smtClean="0">
                <a:latin typeface="Arial" panose="020B0604020202020204" pitchFamily="34" charset="0"/>
                <a:cs typeface="Arial" panose="020B0604020202020204" pitchFamily="34" charset="0"/>
              </a:rPr>
              <a:t> </a:t>
            </a:r>
            <a:r>
              <a:rPr lang="en-US" sz="1500" b="1" i="1" u="sng" dirty="0" err="1" smtClean="0">
                <a:latin typeface="Arial" panose="020B0604020202020204" pitchFamily="34" charset="0"/>
                <a:cs typeface="Arial" panose="020B0604020202020204" pitchFamily="34" charset="0"/>
              </a:rPr>
              <a:t>etcd</a:t>
            </a:r>
            <a:r>
              <a:rPr lang="en-US" sz="1500" b="1" i="1" u="sng" dirty="0" smtClean="0">
                <a:latin typeface="Arial" panose="020B0604020202020204" pitchFamily="34" charset="0"/>
                <a:cs typeface="Arial" panose="020B0604020202020204" pitchFamily="34" charset="0"/>
              </a:rPr>
              <a:t>:</a:t>
            </a:r>
          </a:p>
          <a:p>
            <a:pPr marL="0" indent="0">
              <a:buNone/>
            </a:pPr>
            <a:r>
              <a:rPr lang="vi-VN" sz="1500" b="1" i="1" u="sng" dirty="0">
                <a:latin typeface="Arial" panose="020B0604020202020204" pitchFamily="34" charset="0"/>
                <a:cs typeface="Arial" panose="020B0604020202020204" pitchFamily="34" charset="0"/>
              </a:rPr>
              <a:t>Bước </a:t>
            </a:r>
            <a:r>
              <a:rPr lang="en-US" sz="1500" b="1" i="1" u="sng" dirty="0" smtClean="0">
                <a:latin typeface="Arial" panose="020B0604020202020204" pitchFamily="34" charset="0"/>
                <a:cs typeface="Arial" panose="020B0604020202020204" pitchFamily="34" charset="0"/>
              </a:rPr>
              <a:t>3</a:t>
            </a:r>
            <a:r>
              <a:rPr lang="vi-VN" sz="1500" dirty="0" smtClean="0">
                <a:latin typeface="Arial" panose="020B0604020202020204" pitchFamily="34" charset="0"/>
                <a:cs typeface="Arial" panose="020B0604020202020204" pitchFamily="34" charset="0"/>
              </a:rPr>
              <a:t>:</a:t>
            </a:r>
            <a:r>
              <a:rPr lang="vi-VN" sz="1500" dirty="0">
                <a:latin typeface="Arial" panose="020B0604020202020204" pitchFamily="34" charset="0"/>
                <a:cs typeface="Arial" panose="020B0604020202020204" pitchFamily="34" charset="0"/>
              </a:rPr>
              <a:t> Trên node </a:t>
            </a:r>
            <a:r>
              <a:rPr lang="vi-VN" sz="1500" dirty="0" smtClean="0">
                <a:latin typeface="Arial" panose="020B0604020202020204" pitchFamily="34" charset="0"/>
                <a:cs typeface="Arial" panose="020B0604020202020204" pitchFamily="34" charset="0"/>
              </a:rPr>
              <a:t>controller</a:t>
            </a:r>
            <a:r>
              <a:rPr lang="en-US" sz="1500" dirty="0" smtClean="0">
                <a:latin typeface="Arial" panose="020B0604020202020204" pitchFamily="34" charset="0"/>
                <a:cs typeface="Arial" panose="020B0604020202020204" pitchFamily="34" charset="0"/>
              </a:rPr>
              <a:t>3</a:t>
            </a:r>
            <a:r>
              <a:rPr lang="vi-VN" sz="1500" dirty="0" smtClean="0">
                <a:latin typeface="Arial" panose="020B0604020202020204" pitchFamily="34" charset="0"/>
                <a:cs typeface="Arial" panose="020B0604020202020204" pitchFamily="34" charset="0"/>
              </a:rPr>
              <a:t>,</a:t>
            </a:r>
            <a:r>
              <a:rPr lang="vi-VN" sz="1500" dirty="0">
                <a:latin typeface="Arial" panose="020B0604020202020204" pitchFamily="34" charset="0"/>
                <a:cs typeface="Arial" panose="020B0604020202020204" pitchFamily="34" charset="0"/>
              </a:rPr>
              <a:t> cài đặt lại </a:t>
            </a:r>
            <a:r>
              <a:rPr lang="vi-VN" sz="1500" dirty="0" smtClean="0">
                <a:latin typeface="Arial" panose="020B0604020202020204" pitchFamily="34" charset="0"/>
                <a:cs typeface="Arial" panose="020B0604020202020204" pitchFamily="34" charset="0"/>
              </a:rPr>
              <a:t>etcd</a:t>
            </a:r>
            <a:endParaRPr lang="vi-VN" sz="1500" dirty="0">
              <a:latin typeface="Arial" panose="020B0604020202020204" pitchFamily="34" charset="0"/>
              <a:cs typeface="Arial" panose="020B0604020202020204" pitchFamily="34" charset="0"/>
            </a:endParaRPr>
          </a:p>
          <a:p>
            <a:r>
              <a:rPr lang="en-US" sz="1500" dirty="0" err="1" smtClean="0">
                <a:latin typeface="Arial" panose="020B0604020202020204" pitchFamily="34" charset="0"/>
                <a:cs typeface="Arial" panose="020B0604020202020204" pitchFamily="34" charset="0"/>
              </a:rPr>
              <a:t>Thực</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hiện</a:t>
            </a:r>
            <a:r>
              <a:rPr lang="en-US" sz="1500" dirty="0" smtClean="0">
                <a:latin typeface="Arial" panose="020B0604020202020204" pitchFamily="34" charset="0"/>
                <a:cs typeface="Arial" panose="020B0604020202020204" pitchFamily="34" charset="0"/>
              </a:rPr>
              <a:t> script </a:t>
            </a:r>
            <a:r>
              <a:rPr lang="en-US" sz="1500" dirty="0" err="1" smtClean="0">
                <a:latin typeface="Arial" panose="020B0604020202020204" pitchFamily="34" charset="0"/>
                <a:cs typeface="Arial" panose="020B0604020202020204" pitchFamily="34" charset="0"/>
              </a:rPr>
              <a:t>bên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cạnh</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để</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cài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etcd</a:t>
            </a:r>
            <a:r>
              <a:rPr lang="en-US" sz="1500" dirty="0" smtClean="0">
                <a:latin typeface="Arial" panose="020B0604020202020204" pitchFamily="34" charset="0"/>
                <a:cs typeface="Arial" panose="020B0604020202020204" pitchFamily="34" charset="0"/>
              </a:rPr>
              <a:t>.</a:t>
            </a:r>
          </a:p>
          <a:p>
            <a:r>
              <a:rPr lang="en-US" sz="1500" dirty="0" err="1" smtClean="0">
                <a:latin typeface="Arial" panose="020B0604020202020204" pitchFamily="34" charset="0"/>
                <a:cs typeface="Arial" panose="020B0604020202020204" pitchFamily="34" charset="0"/>
              </a:rPr>
              <a:t>Đợi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khoảng</a:t>
            </a:r>
            <a:r>
              <a:rPr lang="en-US" sz="1500" dirty="0">
                <a:latin typeface="Arial" panose="020B0604020202020204" pitchFamily="34" charset="0"/>
                <a:cs typeface="Arial" panose="020B0604020202020204" pitchFamily="34" charset="0"/>
              </a:rPr>
              <a:t> 1 </a:t>
            </a:r>
            <a:r>
              <a:rPr lang="en-US" sz="1500" dirty="0" err="1">
                <a:latin typeface="Arial" panose="020B0604020202020204" pitchFamily="34" charset="0"/>
                <a:cs typeface="Arial" panose="020B0604020202020204" pitchFamily="34" charset="0"/>
              </a:rPr>
              <a:t>phút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kiểm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lại</a:t>
            </a:r>
            <a:r>
              <a:rPr lang="en-US" sz="1500" dirty="0">
                <a:latin typeface="Arial" panose="020B0604020202020204" pitchFamily="34" charset="0"/>
                <a:cs typeface="Arial" panose="020B0604020202020204" pitchFamily="34" charset="0"/>
              </a:rPr>
              <a:t> member </a:t>
            </a:r>
            <a:r>
              <a:rPr lang="en-US" sz="1500" dirty="0" err="1">
                <a:latin typeface="Arial" panose="020B0604020202020204" pitchFamily="34" charset="0"/>
                <a:cs typeface="Arial" panose="020B0604020202020204" pitchFamily="34" charset="0"/>
              </a:rPr>
              <a:t>của</a:t>
            </a:r>
            <a:r>
              <a:rPr lang="en-US" sz="1500" dirty="0">
                <a:latin typeface="Arial" panose="020B0604020202020204" pitchFamily="34" charset="0"/>
                <a:cs typeface="Arial" panose="020B0604020202020204" pitchFamily="34" charset="0"/>
              </a:rPr>
              <a:t> cluster, </a:t>
            </a:r>
            <a:r>
              <a:rPr lang="en-US" sz="1500" dirty="0" err="1">
                <a:latin typeface="Arial" panose="020B0604020202020204" pitchFamily="34" charset="0"/>
                <a:cs typeface="Arial" panose="020B0604020202020204" pitchFamily="34" charset="0"/>
              </a:rPr>
              <a:t>đảm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bảo</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có</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đủ</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3</a:t>
            </a:r>
            <a:r>
              <a:rPr lang="en-US" sz="1500" dirty="0">
                <a:latin typeface="Arial" panose="020B0604020202020204" pitchFamily="34" charset="0"/>
                <a:cs typeface="Arial" panose="020B0604020202020204" pitchFamily="34" charset="0"/>
              </a:rPr>
              <a:t> nodes:</a:t>
            </a:r>
          </a:p>
          <a:p>
            <a:pPr marL="0" indent="0">
              <a:buNone/>
            </a:pPr>
            <a:r>
              <a:rPr lang="en-US" sz="1300" i="1" dirty="0" err="1">
                <a:latin typeface="Courier New" panose="02070309020205020404" pitchFamily="49" charset="0"/>
                <a:cs typeface="Courier New" panose="02070309020205020404" pitchFamily="49" charset="0"/>
              </a:rPr>
              <a:t>docker</a:t>
            </a:r>
            <a:r>
              <a:rPr lang="en-US" sz="1300" i="1" dirty="0">
                <a:latin typeface="Courier New" panose="02070309020205020404" pitchFamily="49" charset="0"/>
                <a:cs typeface="Courier New" panose="02070309020205020404" pitchFamily="49" charset="0"/>
              </a:rPr>
              <a:t> exec </a:t>
            </a:r>
            <a:r>
              <a:rPr lang="en-US" sz="1300" i="1" dirty="0" smtClean="0">
                <a:latin typeface="Courier New" panose="02070309020205020404" pitchFamily="49" charset="0"/>
                <a:cs typeface="Courier New" panose="02070309020205020404" pitchFamily="49" charset="0"/>
              </a:rPr>
              <a:t>-ti</a:t>
            </a: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etcd</a:t>
            </a:r>
            <a:r>
              <a:rPr lang="en-US" sz="1300" i="1" dirty="0">
                <a:latin typeface="Courier New" panose="02070309020205020404" pitchFamily="49" charset="0"/>
                <a:cs typeface="Courier New" panose="02070309020205020404" pitchFamily="49" charset="0"/>
              </a:rPr>
              <a:t> </a:t>
            </a:r>
            <a:r>
              <a:rPr lang="en-US" sz="1300" i="1" dirty="0" err="1">
                <a:latin typeface="Courier New" panose="02070309020205020404" pitchFamily="49" charset="0"/>
                <a:cs typeface="Courier New" panose="02070309020205020404" pitchFamily="49" charset="0"/>
              </a:rPr>
              <a:t>sh</a:t>
            </a:r>
            <a:r>
              <a:rPr lang="en-US" sz="1300" i="1" dirty="0">
                <a:latin typeface="Courier New" panose="02070309020205020404" pitchFamily="49" charset="0"/>
                <a:cs typeface="Courier New" panose="02070309020205020404" pitchFamily="49" charset="0"/>
              </a:rPr>
              <a:t> -c '</a:t>
            </a:r>
            <a:r>
              <a:rPr lang="en-US" sz="1300" i="1" dirty="0" err="1">
                <a:latin typeface="Courier New" panose="02070309020205020404" pitchFamily="49" charset="0"/>
                <a:cs typeface="Courier New" panose="02070309020205020404" pitchFamily="49" charset="0"/>
              </a:rPr>
              <a:t>etcdctl</a:t>
            </a:r>
            <a:r>
              <a:rPr lang="en-US" sz="1300" i="1" dirty="0">
                <a:latin typeface="Courier New" panose="02070309020205020404" pitchFamily="49" charset="0"/>
                <a:cs typeface="Courier New" panose="02070309020205020404" pitchFamily="49" charset="0"/>
              </a:rPr>
              <a:t> member list'</a:t>
            </a:r>
          </a:p>
          <a:p>
            <a:r>
              <a:rPr lang="en-US" sz="1500" dirty="0" smtClean="0">
                <a:latin typeface="Arial" panose="020B0604020202020204" pitchFamily="34" charset="0"/>
                <a:cs typeface="Arial" panose="020B0604020202020204" pitchFamily="34" charset="0"/>
              </a:rPr>
              <a:t>Check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trạng</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thái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etcd</a:t>
            </a:r>
            <a:r>
              <a:rPr lang="en-US" sz="1500" dirty="0" smtClean="0">
                <a:latin typeface="Arial" panose="020B0604020202020204" pitchFamily="34" charset="0"/>
                <a:cs typeface="Arial" panose="020B0604020202020204" pitchFamily="34" charset="0"/>
              </a:rPr>
              <a:t> cluster:</a:t>
            </a:r>
            <a:endParaRPr lang="en-US" sz="1500" dirty="0">
              <a:latin typeface="Arial" panose="020B0604020202020204" pitchFamily="34" charset="0"/>
              <a:cs typeface="Arial" panose="020B0604020202020204" pitchFamily="34" charset="0"/>
            </a:endParaRPr>
          </a:p>
          <a:p>
            <a:pPr marL="0" indent="0">
              <a:buNone/>
            </a:pPr>
            <a:r>
              <a:rPr lang="en-US" sz="1300" i="1" dirty="0" err="1" smtClean="0">
                <a:latin typeface="Courier New" panose="02070309020205020404" pitchFamily="49" charset="0"/>
                <a:cs typeface="Courier New" panose="02070309020205020404" pitchFamily="49" charset="0"/>
              </a:rPr>
              <a:t>docker</a:t>
            </a:r>
            <a:r>
              <a:rPr lang="en-US" sz="1300" i="1" dirty="0" smtClean="0">
                <a:latin typeface="Courier New" panose="02070309020205020404" pitchFamily="49" charset="0"/>
                <a:cs typeface="Courier New" panose="02070309020205020404" pitchFamily="49" charset="0"/>
              </a:rPr>
              <a:t> exec </a:t>
            </a:r>
            <a:r>
              <a:rPr lang="en-US" sz="1300" i="1" dirty="0" err="1" smtClean="0">
                <a:latin typeface="Courier New" panose="02070309020205020404" pitchFamily="49" charset="0"/>
                <a:cs typeface="Courier New" panose="02070309020205020404" pitchFamily="49" charset="0"/>
              </a:rPr>
              <a:t>etcd</a:t>
            </a:r>
            <a:r>
              <a:rPr lang="en-US" sz="1300" i="1" dirty="0" smtClean="0">
                <a:latin typeface="Courier New" panose="02070309020205020404" pitchFamily="49" charset="0"/>
                <a:cs typeface="Courier New" panose="02070309020205020404" pitchFamily="49" charset="0"/>
              </a:rPr>
              <a:t> /bin/</a:t>
            </a:r>
            <a:r>
              <a:rPr lang="en-US" sz="1300" i="1" dirty="0" err="1" smtClean="0">
                <a:latin typeface="Courier New" panose="02070309020205020404" pitchFamily="49" charset="0"/>
                <a:cs typeface="Courier New" panose="02070309020205020404" pitchFamily="49" charset="0"/>
              </a:rPr>
              <a:t>sh</a:t>
            </a:r>
            <a:r>
              <a:rPr lang="en-US" sz="1300" i="1" dirty="0" smtClean="0">
                <a:latin typeface="Courier New" panose="02070309020205020404" pitchFamily="49" charset="0"/>
                <a:cs typeface="Courier New" panose="02070309020205020404" pitchFamily="49" charset="0"/>
              </a:rPr>
              <a:t> -c '/</a:t>
            </a:r>
            <a:r>
              <a:rPr lang="en-US" sz="1300" i="1" dirty="0" err="1" smtClean="0">
                <a:latin typeface="Courier New" panose="02070309020205020404" pitchFamily="49" charset="0"/>
                <a:cs typeface="Courier New" panose="02070309020205020404" pitchFamily="49" charset="0"/>
              </a:rPr>
              <a:t>usr</a:t>
            </a:r>
            <a:r>
              <a:rPr lang="en-US" sz="1300" i="1" dirty="0" smtClean="0">
                <a:latin typeface="Courier New" panose="02070309020205020404" pitchFamily="49" charset="0"/>
                <a:cs typeface="Courier New" panose="02070309020205020404" pitchFamily="49" charset="0"/>
              </a:rPr>
              <a:t>/local/bin/</a:t>
            </a:r>
            <a:r>
              <a:rPr lang="en-US" sz="1300" i="1" dirty="0" err="1" smtClean="0">
                <a:latin typeface="Courier New" panose="02070309020205020404" pitchFamily="49" charset="0"/>
                <a:cs typeface="Courier New" panose="02070309020205020404" pitchFamily="49" charset="0"/>
              </a:rPr>
              <a:t>etcdctl</a:t>
            </a:r>
            <a:r>
              <a:rPr lang="en-US" sz="1300" i="1" dirty="0" smtClean="0">
                <a:latin typeface="Courier New" panose="02070309020205020404" pitchFamily="49" charset="0"/>
                <a:cs typeface="Courier New" panose="02070309020205020404" pitchFamily="49" charset="0"/>
              </a:rPr>
              <a:t> cluster-health</a:t>
            </a:r>
            <a:r>
              <a:rPr lang="en-US" sz="1300" i="1" dirty="0">
                <a:latin typeface="Courier New" panose="02070309020205020404" pitchFamily="49" charset="0"/>
                <a:cs typeface="Courier New" panose="02070309020205020404" pitchFamily="49" charset="0"/>
              </a:rPr>
              <a:t>'</a:t>
            </a:r>
          </a:p>
          <a:p>
            <a:pPr marL="0" indent="0">
              <a:buNone/>
            </a:pPr>
            <a:r>
              <a:rPr lang="en-US" sz="1500" b="1" i="1" u="sng" dirty="0" err="1" smtClean="0">
                <a:latin typeface="Arial" panose="020B0604020202020204" pitchFamily="34" charset="0"/>
                <a:cs typeface="Arial" panose="020B0604020202020204" pitchFamily="34" charset="0"/>
              </a:rPr>
              <a:t>Bước</a:t>
            </a:r>
            <a:r>
              <a:rPr lang="en-US" sz="1500" b="1" i="1" u="sng" dirty="0" smtClean="0">
                <a:latin typeface="Arial" panose="020B0604020202020204" pitchFamily="34" charset="0"/>
                <a:cs typeface="Arial" panose="020B0604020202020204" pitchFamily="34" charset="0"/>
              </a:rPr>
              <a:t> 4</a:t>
            </a:r>
            <a:r>
              <a:rPr lang="en-US" sz="1500" dirty="0" smtClean="0">
                <a:latin typeface="Arial" panose="020B0604020202020204" pitchFamily="34" charset="0"/>
                <a:cs typeface="Arial" panose="020B0604020202020204" pitchFamily="34" charset="0"/>
              </a:rPr>
              <a:t>: Check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ceph</a:t>
            </a:r>
            <a:r>
              <a:rPr lang="en-US" sz="1500" dirty="0" smtClean="0">
                <a:latin typeface="Arial" panose="020B0604020202020204" pitchFamily="34" charset="0"/>
                <a:cs typeface="Arial" panose="020B0604020202020204" pitchFamily="34" charset="0"/>
              </a:rPr>
              <a:t> status:</a:t>
            </a:r>
          </a:p>
          <a:p>
            <a:pPr marL="0" indent="0">
              <a:buNone/>
            </a:pPr>
            <a:r>
              <a:rPr lang="en-US" sz="1300" i="1" dirty="0" err="1">
                <a:latin typeface="Courier New" panose="02070309020205020404" pitchFamily="49" charset="0"/>
                <a:cs typeface="Courier New" panose="02070309020205020404" pitchFamily="49" charset="0"/>
              </a:rPr>
              <a:t>d</a:t>
            </a:r>
            <a:r>
              <a:rPr lang="en-US" sz="1300" i="1" dirty="0" err="1" smtClean="0">
                <a:latin typeface="Courier New" panose="02070309020205020404" pitchFamily="49" charset="0"/>
                <a:cs typeface="Courier New" panose="02070309020205020404" pitchFamily="49" charset="0"/>
              </a:rPr>
              <a:t>ocker</a:t>
            </a:r>
            <a:r>
              <a:rPr lang="en-US" sz="1300" i="1" dirty="0" smtClean="0">
                <a:latin typeface="Courier New" panose="02070309020205020404" pitchFamily="49" charset="0"/>
                <a:cs typeface="Courier New" panose="02070309020205020404" pitchFamily="49" charset="0"/>
              </a:rPr>
              <a:t> exec -ti </a:t>
            </a:r>
            <a:r>
              <a:rPr lang="en-US" sz="1300" i="1" dirty="0" err="1" smtClean="0">
                <a:latin typeface="Courier New" panose="02070309020205020404" pitchFamily="49" charset="0"/>
                <a:cs typeface="Courier New" panose="02070309020205020404" pitchFamily="49" charset="0"/>
              </a:rPr>
              <a:t>ceph-mon</a:t>
            </a:r>
            <a:r>
              <a:rPr lang="en-US" sz="1300" i="1" dirty="0" smtClean="0">
                <a:latin typeface="Courier New" panose="02070309020205020404" pitchFamily="49" charset="0"/>
                <a:cs typeface="Courier New" panose="02070309020205020404" pitchFamily="49" charset="0"/>
              </a:rPr>
              <a:t> </a:t>
            </a:r>
            <a:r>
              <a:rPr lang="en-US" sz="1300" i="1" dirty="0" err="1" smtClean="0">
                <a:latin typeface="Courier New" panose="02070309020205020404" pitchFamily="49" charset="0"/>
                <a:cs typeface="Courier New" panose="02070309020205020404" pitchFamily="49" charset="0"/>
              </a:rPr>
              <a:t>ceph</a:t>
            </a:r>
            <a:r>
              <a:rPr lang="en-US" sz="1300" i="1" dirty="0" smtClean="0">
                <a:latin typeface="Courier New" panose="02070309020205020404" pitchFamily="49" charset="0"/>
                <a:cs typeface="Courier New" panose="02070309020205020404" pitchFamily="49" charset="0"/>
              </a:rPr>
              <a:t> -s</a:t>
            </a:r>
          </a:p>
          <a:p>
            <a:pPr marL="0" indent="0">
              <a:buNone/>
            </a:pPr>
            <a:r>
              <a:rPr lang="en-US" sz="1500" dirty="0" err="1" smtClean="0">
                <a:latin typeface="Arial" panose="020B0604020202020204" pitchFamily="34" charset="0"/>
                <a:cs typeface="Arial" panose="020B0604020202020204" pitchFamily="34" charset="0"/>
              </a:rPr>
              <a:t>Đảm</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bảo</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cụm</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có</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thể</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truy</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vấn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được</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thông</a:t>
            </a:r>
            <a:r>
              <a:rPr lang="en-US" sz="1500" dirty="0" smtClean="0">
                <a:latin typeface="Arial" panose="020B0604020202020204" pitchFamily="34" charset="0"/>
                <a:cs typeface="Arial" panose="020B0604020202020204" pitchFamily="34" charset="0"/>
              </a:rPr>
              <a:t> tin</a:t>
            </a:r>
            <a:endParaRPr lang="en-US" sz="1500" dirty="0">
              <a:latin typeface="Arial" panose="020B0604020202020204" pitchFamily="34" charset="0"/>
              <a:cs typeface="Arial" panose="020B0604020202020204" pitchFamily="34" charset="0"/>
            </a:endParaRPr>
          </a:p>
          <a:p>
            <a:pPr marL="0" indent="0">
              <a:buNone/>
            </a:pPr>
            <a:endParaRPr lang="en-US" sz="1300" i="1" dirty="0" smtClean="0">
              <a:latin typeface="Courier New" panose="02070309020205020404" pitchFamily="49" charset="0"/>
              <a:cs typeface="Courier New" panose="02070309020205020404" pitchFamily="49" charset="0"/>
            </a:endParaRPr>
          </a:p>
          <a:p>
            <a:pPr marL="0" indent="0">
              <a:buNone/>
            </a:pPr>
            <a:endParaRPr lang="en-US" sz="1300" i="1" dirty="0">
              <a:latin typeface="Courier New" panose="02070309020205020404" pitchFamily="49" charset="0"/>
              <a:cs typeface="Courier New" panose="02070309020205020404" pitchFamily="49" charset="0"/>
            </a:endParaRPr>
          </a:p>
          <a:p>
            <a:pPr marL="0" indent="0">
              <a:buNone/>
            </a:pPr>
            <a:endParaRPr lang="vi-VN" sz="1500" dirty="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endParaRPr lang="en-US" sz="1500"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6134501" y="1857675"/>
            <a:ext cx="5607226" cy="4894447"/>
          </a:xfrm>
        </p:spPr>
        <p:txBody>
          <a:bodyPr>
            <a:noAutofit/>
          </a:bodyPr>
          <a:lstStyle/>
          <a:p>
            <a:pPr marL="0" indent="0">
              <a:buNone/>
            </a:pPr>
            <a:r>
              <a:rPr lang="en-US" sz="1200" dirty="0" err="1">
                <a:latin typeface="Courier New" panose="02070309020205020404" pitchFamily="49" charset="0"/>
                <a:cs typeface="Courier New" panose="02070309020205020404" pitchFamily="49" charset="0"/>
              </a:rPr>
              <a:t>docker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-v </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&amp;&amp;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docker</a:t>
            </a:r>
            <a:r>
              <a:rPr lang="en-US" sz="1200" dirty="0">
                <a:latin typeface="Courier New" panose="02070309020205020404" pitchFamily="49" charset="0"/>
                <a:cs typeface="Courier New" panose="02070309020205020404" pitchFamily="49" charset="0"/>
              </a:rPr>
              <a:t> run -d --net host \</a:t>
            </a:r>
          </a:p>
          <a:p>
            <a:pPr marL="0" indent="0">
              <a:buNone/>
            </a:pPr>
            <a:r>
              <a:rPr lang="en-US" sz="1200" dirty="0">
                <a:latin typeface="Courier New" panose="02070309020205020404" pitchFamily="49" charset="0"/>
                <a:cs typeface="Courier New" panose="02070309020205020404" pitchFamily="49" charset="0"/>
              </a:rPr>
              <a:t>-v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--name </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thaihust</a:t>
            </a:r>
            <a:r>
              <a:rPr lang="en-US" sz="1200" dirty="0">
                <a:latin typeface="Courier New" panose="02070309020205020404" pitchFamily="49" charset="0"/>
                <a:cs typeface="Courier New" panose="02070309020205020404" pitchFamily="49" charset="0"/>
              </a:rPr>
              <a:t>/etcd:3.3.8 \</a:t>
            </a: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usr</a:t>
            </a:r>
            <a:r>
              <a:rPr lang="en-US" sz="1200" dirty="0">
                <a:latin typeface="Courier New" panose="02070309020205020404" pitchFamily="49" charset="0"/>
                <a:cs typeface="Courier New" panose="02070309020205020404" pitchFamily="49" charset="0"/>
              </a:rPr>
              <a:t>/local/bin/</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--data-</a:t>
            </a:r>
            <a:r>
              <a:rPr lang="en-US" sz="1200" dirty="0" err="1">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/lib/</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--name etcd2 \</a:t>
            </a:r>
          </a:p>
          <a:p>
            <a:pPr marL="0" indent="0">
              <a:buNone/>
            </a:pPr>
            <a:r>
              <a:rPr lang="en-US" sz="1200" dirty="0">
                <a:latin typeface="Courier New" panose="02070309020205020404" pitchFamily="49" charset="0"/>
                <a:cs typeface="Courier New" panose="02070309020205020404" pitchFamily="49" charset="0"/>
              </a:rPr>
              <a:t>--advertise-client-</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http://172.16.2.102:2379 \</a:t>
            </a:r>
          </a:p>
          <a:p>
            <a:pPr marL="0" indent="0">
              <a:buNone/>
            </a:pPr>
            <a:r>
              <a:rPr lang="en-US" sz="1200" dirty="0">
                <a:latin typeface="Courier New" panose="02070309020205020404" pitchFamily="49" charset="0"/>
                <a:cs typeface="Courier New" panose="02070309020205020404" pitchFamily="49" charset="0"/>
              </a:rPr>
              <a:t>--listen-client-</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http://0.0.0.0:2379 \</a:t>
            </a:r>
          </a:p>
          <a:p>
            <a:pPr marL="0" indent="0">
              <a:buNone/>
            </a:pPr>
            <a:r>
              <a:rPr lang="en-US" sz="1200" dirty="0">
                <a:latin typeface="Courier New" panose="02070309020205020404" pitchFamily="49" charset="0"/>
                <a:cs typeface="Courier New" panose="02070309020205020404" pitchFamily="49" charset="0"/>
              </a:rPr>
              <a:t>--initial-advertise-peer-</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http://172.16.2.102:2380 \</a:t>
            </a:r>
          </a:p>
          <a:p>
            <a:pPr marL="0" indent="0">
              <a:buNone/>
            </a:pPr>
            <a:r>
              <a:rPr lang="en-US" sz="1200" dirty="0">
                <a:latin typeface="Courier New" panose="02070309020205020404" pitchFamily="49" charset="0"/>
                <a:cs typeface="Courier New" panose="02070309020205020404" pitchFamily="49" charset="0"/>
              </a:rPr>
              <a:t>--initial-cluster etcd0=http://172.16.2.100:2380,etcd1=http://172.16.2.101:2380,etcd2=http://172.16.2.102:2380 \</a:t>
            </a:r>
          </a:p>
          <a:p>
            <a:pPr marL="0" indent="0">
              <a:buNone/>
            </a:pPr>
            <a:r>
              <a:rPr lang="en-US" sz="1200" dirty="0">
                <a:latin typeface="Courier New" panose="02070309020205020404" pitchFamily="49" charset="0"/>
                <a:cs typeface="Courier New" panose="02070309020205020404" pitchFamily="49" charset="0"/>
              </a:rPr>
              <a:t>--initial-cluster-token </a:t>
            </a:r>
            <a:r>
              <a:rPr lang="en-US" sz="1200" dirty="0" err="1">
                <a:latin typeface="Courier New" panose="02070309020205020404" pitchFamily="49" charset="0"/>
                <a:cs typeface="Courier New" panose="02070309020205020404" pitchFamily="49" charset="0"/>
              </a:rPr>
              <a:t>etcd</a:t>
            </a:r>
            <a:r>
              <a:rPr lang="en-US" sz="1200" dirty="0">
                <a:latin typeface="Courier New" panose="02070309020205020404" pitchFamily="49" charset="0"/>
                <a:cs typeface="Courier New" panose="02070309020205020404" pitchFamily="49" charset="0"/>
              </a:rPr>
              <a:t>-cluster \</a:t>
            </a:r>
          </a:p>
          <a:p>
            <a:pPr marL="0" indent="0">
              <a:buNone/>
            </a:pPr>
            <a:r>
              <a:rPr lang="en-US" sz="1200" dirty="0">
                <a:latin typeface="Courier New" panose="02070309020205020404" pitchFamily="49" charset="0"/>
                <a:cs typeface="Courier New" panose="02070309020205020404" pitchFamily="49" charset="0"/>
              </a:rPr>
              <a:t>--listen-peer-</a:t>
            </a:r>
            <a:r>
              <a:rPr lang="en-US" sz="1200" dirty="0" err="1">
                <a:latin typeface="Courier New" panose="02070309020205020404" pitchFamily="49" charset="0"/>
                <a:cs typeface="Courier New" panose="02070309020205020404" pitchFamily="49" charset="0"/>
              </a:rPr>
              <a:t>urls</a:t>
            </a:r>
            <a:r>
              <a:rPr lang="en-US" sz="1200" dirty="0">
                <a:latin typeface="Courier New" panose="02070309020205020404" pitchFamily="49" charset="0"/>
                <a:cs typeface="Courier New" panose="02070309020205020404" pitchFamily="49" charset="0"/>
              </a:rPr>
              <a:t> http://0.0.0.0:2380 \</a:t>
            </a:r>
          </a:p>
          <a:p>
            <a:pPr marL="0" indent="0">
              <a:buNone/>
            </a:pPr>
            <a:r>
              <a:rPr lang="en-US" sz="1200" dirty="0">
                <a:latin typeface="Courier New" panose="02070309020205020404" pitchFamily="49" charset="0"/>
                <a:cs typeface="Courier New" panose="02070309020205020404" pitchFamily="49" charset="0"/>
              </a:rPr>
              <a:t>--initial-cluster-state existing</a:t>
            </a:r>
          </a:p>
        </p:txBody>
      </p:sp>
    </p:spTree>
    <p:extLst>
      <p:ext uri="{BB962C8B-B14F-4D97-AF65-F5344CB8AC3E}">
        <p14:creationId xmlns:p14="http://schemas.microsoft.com/office/powerpoint/2010/main" val="2869859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NỘI DUNG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3" y="1810513"/>
            <a:ext cx="11029615" cy="3675888"/>
          </a:xfrm>
        </p:spPr>
        <p:txBody>
          <a:bodyPr>
            <a:noAutofit/>
          </a:bodyPr>
          <a:lstStyle/>
          <a:p>
            <a:pPr marL="0" indent="0">
              <a:buNone/>
            </a:pPr>
            <a:r>
              <a:rPr lang="en-US" dirty="0" smtClean="0">
                <a:latin typeface="Arial" panose="020B0604020202020204" pitchFamily="34" charset="0"/>
                <a:cs typeface="Arial" panose="020B0604020202020204" pitchFamily="34" charset="0"/>
              </a:rPr>
              <a:t>I. </a:t>
            </a:r>
            <a:r>
              <a:rPr lang="vi-VN" dirty="0" smtClean="0">
                <a:latin typeface="Arial" panose="020B0604020202020204" pitchFamily="34" charset="0"/>
                <a:cs typeface="Arial" panose="020B0604020202020204" pitchFamily="34" charset="0"/>
              </a:rPr>
              <a:t>Kiểm </a:t>
            </a:r>
            <a:r>
              <a:rPr lang="vi-VN" dirty="0">
                <a:latin typeface="Arial" panose="020B0604020202020204" pitchFamily="34" charset="0"/>
                <a:cs typeface="Arial" panose="020B0604020202020204" pitchFamily="34" charset="0"/>
              </a:rPr>
              <a:t>tra trạng thái </a:t>
            </a:r>
            <a:r>
              <a:rPr lang="vi-VN" dirty="0" smtClean="0">
                <a:latin typeface="Arial" panose="020B0604020202020204" pitchFamily="34" charset="0"/>
                <a:cs typeface="Arial" panose="020B0604020202020204" pitchFamily="34" charset="0"/>
              </a:rPr>
              <a:t>C</a:t>
            </a:r>
            <a:r>
              <a:rPr lang="en-US" dirty="0" err="1" smtClean="0">
                <a:latin typeface="Arial" panose="020B0604020202020204" pitchFamily="34" charset="0"/>
                <a:cs typeface="Arial" panose="020B0604020202020204" pitchFamily="34" charset="0"/>
              </a:rPr>
              <a:t>eph</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cluster</a:t>
            </a:r>
          </a:p>
          <a:p>
            <a:pPr marL="0" indent="0">
              <a:buNone/>
            </a:pPr>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lý </a:t>
            </a:r>
            <a:r>
              <a:rPr lang="vi-VN" dirty="0">
                <a:latin typeface="Arial" panose="020B0604020202020204" pitchFamily="34" charset="0"/>
                <a:cs typeface="Arial" panose="020B0604020202020204" pitchFamily="34" charset="0"/>
              </a:rPr>
              <a:t>lỗi Ceph </a:t>
            </a:r>
            <a:r>
              <a:rPr lang="vi-VN" dirty="0" smtClean="0">
                <a:latin typeface="Arial" panose="020B0604020202020204" pitchFamily="34" charset="0"/>
                <a:cs typeface="Arial" panose="020B0604020202020204" pitchFamily="34" charset="0"/>
              </a:rPr>
              <a:t>Monitors</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III. X</a:t>
            </a:r>
            <a:r>
              <a:rPr lang="vi-VN" dirty="0" smtClean="0">
                <a:latin typeface="Arial" panose="020B0604020202020204" pitchFamily="34" charset="0"/>
                <a:cs typeface="Arial" panose="020B0604020202020204" pitchFamily="34" charset="0"/>
              </a:rPr>
              <a:t>ử </a:t>
            </a:r>
            <a:r>
              <a:rPr lang="vi-VN" dirty="0">
                <a:latin typeface="Arial" panose="020B0604020202020204" pitchFamily="34" charset="0"/>
                <a:cs typeface="Arial" panose="020B0604020202020204" pitchFamily="34" charset="0"/>
              </a:rPr>
              <a:t>lý lỗi Manager </a:t>
            </a:r>
            <a:r>
              <a:rPr lang="vi-VN" dirty="0" smtClean="0">
                <a:latin typeface="Arial" panose="020B0604020202020204" pitchFamily="34" charset="0"/>
                <a:cs typeface="Arial" panose="020B0604020202020204" pitchFamily="34" charset="0"/>
              </a:rPr>
              <a:t>down</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IV</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lý </a:t>
            </a:r>
            <a:r>
              <a:rPr lang="vi-VN" dirty="0">
                <a:latin typeface="Arial" panose="020B0604020202020204" pitchFamily="34" charset="0"/>
                <a:cs typeface="Arial" panose="020B0604020202020204" pitchFamily="34" charset="0"/>
              </a:rPr>
              <a:t>lỗi Ceph </a:t>
            </a:r>
            <a:r>
              <a:rPr lang="vi-VN" dirty="0" smtClean="0">
                <a:latin typeface="Arial" panose="020B0604020202020204" pitchFamily="34" charset="0"/>
                <a:cs typeface="Arial" panose="020B0604020202020204" pitchFamily="34" charset="0"/>
              </a:rPr>
              <a:t>OSDs</a:t>
            </a:r>
            <a:endParaRPr lang="vi-VN"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V.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lý </a:t>
            </a:r>
            <a:r>
              <a:rPr lang="vi-VN" dirty="0">
                <a:latin typeface="Arial" panose="020B0604020202020204" pitchFamily="34" charset="0"/>
                <a:cs typeface="Arial" panose="020B0604020202020204" pitchFamily="34" charset="0"/>
              </a:rPr>
              <a:t>lỗi </a:t>
            </a:r>
            <a:r>
              <a:rPr lang="vi-VN" dirty="0" smtClean="0">
                <a:latin typeface="Arial" panose="020B0604020202020204" pitchFamily="34" charset="0"/>
                <a:cs typeface="Arial" panose="020B0604020202020204" pitchFamily="34" charset="0"/>
              </a:rPr>
              <a:t>C</a:t>
            </a:r>
            <a:r>
              <a:rPr lang="en-US" dirty="0" err="1" smtClean="0">
                <a:latin typeface="Arial" panose="020B0604020202020204" pitchFamily="34" charset="0"/>
                <a:cs typeface="Arial" panose="020B0604020202020204" pitchFamily="34" charset="0"/>
              </a:rPr>
              <a:t>eph</a:t>
            </a:r>
            <a:r>
              <a:rPr lang="vi-VN"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pg</a:t>
            </a:r>
            <a:r>
              <a:rPr lang="en-US" dirty="0" smtClean="0">
                <a:latin typeface="Arial" panose="020B0604020202020204" pitchFamily="34" charset="0"/>
                <a:cs typeface="Arial" panose="020B0604020202020204" pitchFamily="34" charset="0"/>
              </a:rPr>
              <a:t>/object</a:t>
            </a:r>
            <a:endParaRPr lang="vi-VN"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VI. </a:t>
            </a:r>
            <a:r>
              <a:rPr lang="en-US" dirty="0" err="1" smtClean="0">
                <a:latin typeface="Arial" panose="020B0604020202020204" pitchFamily="34" charset="0"/>
                <a:cs typeface="Arial" panose="020B0604020202020204" pitchFamily="34" charset="0"/>
              </a:rPr>
              <a:t>Nâng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bổ</a:t>
            </a:r>
            <a:r>
              <a:rPr lang="en-US" dirty="0" smtClean="0">
                <a:latin typeface="Arial" panose="020B0604020202020204" pitchFamily="34" charset="0"/>
                <a:cs typeface="Arial" panose="020B0604020202020204" pitchFamily="34" charset="0"/>
              </a:rPr>
              <a:t> sung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Ceph</a:t>
            </a:r>
            <a:r>
              <a:rPr lang="en-US" dirty="0" smtClean="0">
                <a:latin typeface="Arial" panose="020B0604020202020204" pitchFamily="34" charset="0"/>
                <a:cs typeface="Arial" panose="020B0604020202020204" pitchFamily="34" charset="0"/>
              </a:rPr>
              <a:t> cluster</a:t>
            </a:r>
            <a:endParaRPr lang="vi-VN"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VII</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Snapshot/restore lại cấu hình </a:t>
            </a:r>
            <a:r>
              <a:rPr lang="en-US" dirty="0" err="1" smtClean="0">
                <a:latin typeface="Arial" panose="020B0604020202020204" pitchFamily="34" charset="0"/>
                <a:cs typeface="Arial" panose="020B0604020202020204" pitchFamily="34" charset="0"/>
              </a:rPr>
              <a:t>etcd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Ceph</a:t>
            </a:r>
            <a:r>
              <a:rPr lang="en-US" dirty="0" smtClean="0">
                <a:latin typeface="Arial" panose="020B0604020202020204" pitchFamily="34" charset="0"/>
                <a:cs typeface="Arial" panose="020B0604020202020204" pitchFamily="34" charset="0"/>
              </a:rPr>
              <a:t> cluster</a:t>
            </a:r>
          </a:p>
          <a:p>
            <a:pPr marL="0" indent="0">
              <a:buNone/>
            </a:pP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065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 </a:t>
            </a:r>
            <a:r>
              <a:rPr lang="vi-VN" dirty="0">
                <a:latin typeface="Arial" panose="020B0604020202020204" pitchFamily="34" charset="0"/>
                <a:cs typeface="Arial" panose="020B0604020202020204" pitchFamily="34" charset="0"/>
              </a:rPr>
              <a:t>Kiểm tra trạng thái CEPH </a:t>
            </a:r>
            <a:r>
              <a:rPr lang="vi-VN" dirty="0" smtClean="0">
                <a:latin typeface="Arial" panose="020B0604020202020204" pitchFamily="34" charset="0"/>
                <a:cs typeface="Arial" panose="020B0604020202020204" pitchFamily="34" charset="0"/>
              </a:rPr>
              <a:t>cluster</a:t>
            </a:r>
            <a:endParaRPr lang="en-US" dirty="0"/>
          </a:p>
        </p:txBody>
      </p:sp>
      <p:sp>
        <p:nvSpPr>
          <p:cNvPr id="3" name="Content Placeholder 2"/>
          <p:cNvSpPr>
            <a:spLocks noGrp="1"/>
          </p:cNvSpPr>
          <p:nvPr>
            <p:ph idx="1"/>
          </p:nvPr>
        </p:nvSpPr>
        <p:spPr>
          <a:xfrm>
            <a:off x="581192" y="1801368"/>
            <a:ext cx="11029615" cy="4690872"/>
          </a:xfrm>
        </p:spPr>
        <p:txBody>
          <a:bodyPr>
            <a:normAutofit/>
          </a:bodyPr>
          <a:lstStyle/>
          <a:p>
            <a:pPr marL="0" indent="0">
              <a:lnSpc>
                <a:spcPct val="150000"/>
              </a:lnSpc>
              <a:spcBef>
                <a:spcPts val="0"/>
              </a:spcBef>
              <a:spcAft>
                <a:spcPts val="0"/>
              </a:spcAft>
              <a:buNone/>
            </a:pPr>
            <a:r>
              <a:rPr lang="en-US" b="1" i="1" u="sng" dirty="0" err="1" smtClean="0">
                <a:latin typeface="Arial" panose="020B0604020202020204" pitchFamily="34" charset="0"/>
                <a:cs typeface="Arial" panose="020B0604020202020204" pitchFamily="34" charset="0"/>
              </a:rPr>
              <a:t>Cách</a:t>
            </a:r>
            <a:r>
              <a:rPr lang="en-US" b="1" i="1" u="sng" dirty="0" smtClean="0">
                <a:latin typeface="Arial" panose="020B0604020202020204" pitchFamily="34" charset="0"/>
                <a:cs typeface="Arial" panose="020B0604020202020204" pitchFamily="34" charset="0"/>
              </a:rPr>
              <a:t> 1</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portal: </a:t>
            </a:r>
            <a:r>
              <a:rPr lang="en-US" dirty="0" smtClean="0">
                <a:latin typeface="Arial" panose="020B0604020202020204" pitchFamily="34" charset="0"/>
                <a:cs typeface="Arial" panose="020B0604020202020204" pitchFamily="34" charset="0"/>
                <a:hlinkClick r:id="rId2"/>
              </a:rPr>
              <a:t>https://172.16.100.103:8443</a:t>
            </a:r>
            <a:endParaRPr lang="en-US" dirty="0" smtClean="0">
              <a:latin typeface="Arial" panose="020B0604020202020204" pitchFamily="34" charset="0"/>
              <a:cs typeface="Arial" panose="020B0604020202020204" pitchFamily="34" charset="0"/>
            </a:endParaRPr>
          </a:p>
          <a:p>
            <a:pPr marL="0" indent="0">
              <a:lnSpc>
                <a:spcPct val="150000"/>
              </a:lnSpc>
              <a:spcBef>
                <a:spcPts val="0"/>
              </a:spcBef>
              <a:spcAft>
                <a:spcPts val="0"/>
              </a:spcAft>
              <a:buNone/>
            </a:pPr>
            <a:r>
              <a:rPr lang="en-US" dirty="0" smtClean="0">
                <a:latin typeface="Arial" panose="020B0604020202020204" pitchFamily="34" charset="0"/>
                <a:cs typeface="Arial" panose="020B0604020202020204" pitchFamily="34" charset="0"/>
              </a:rPr>
              <a:t>Account: admin/123qweA@123qweA@</a:t>
            </a:r>
          </a:p>
          <a:p>
            <a:pPr marL="0" indent="0">
              <a:lnSpc>
                <a:spcPct val="150000"/>
              </a:lnSpc>
              <a:spcBef>
                <a:spcPts val="0"/>
              </a:spcBef>
              <a:spcAft>
                <a:spcPts val="0"/>
              </a:spcAft>
              <a:buNone/>
            </a:pPr>
            <a:endParaRPr lang="en-US" dirty="0" smtClean="0">
              <a:latin typeface="Arial" panose="020B0604020202020204" pitchFamily="34" charset="0"/>
              <a:cs typeface="Arial" panose="020B0604020202020204" pitchFamily="34" charset="0"/>
            </a:endParaRPr>
          </a:p>
          <a:p>
            <a:pPr marL="0" indent="0">
              <a:lnSpc>
                <a:spcPct val="150000"/>
              </a:lnSpc>
              <a:spcBef>
                <a:spcPts val="0"/>
              </a:spcBef>
              <a:spcAft>
                <a:spcPts val="0"/>
              </a:spcAft>
              <a:buNone/>
            </a:pPr>
            <a:r>
              <a:rPr lang="en-US" b="1" i="1" u="sng" dirty="0" err="1" smtClean="0">
                <a:latin typeface="Arial" panose="020B0604020202020204" pitchFamily="34" charset="0"/>
                <a:cs typeface="Arial" panose="020B0604020202020204" pitchFamily="34" charset="0"/>
              </a:rPr>
              <a:t>Cách</a:t>
            </a:r>
            <a:r>
              <a:rPr lang="en-US" b="1" i="1" u="sng" dirty="0" smtClean="0">
                <a:latin typeface="Arial" panose="020B0604020202020204" pitchFamily="34" charset="0"/>
                <a:cs typeface="Arial" panose="020B0604020202020204" pitchFamily="34" charset="0"/>
              </a:rPr>
              <a:t> 2</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commandline</a:t>
            </a:r>
            <a:endParaRPr lang="en-US" dirty="0" smtClean="0">
              <a:latin typeface="Arial" panose="020B0604020202020204" pitchFamily="34" charset="0"/>
              <a:cs typeface="Arial" panose="020B0604020202020204" pitchFamily="34" charset="0"/>
            </a:endParaRPr>
          </a:p>
          <a:p>
            <a:pPr marL="0" indent="0">
              <a:lnSpc>
                <a:spcPct val="150000"/>
              </a:lnSpc>
              <a:spcBef>
                <a:spcPts val="0"/>
              </a:spcBef>
              <a:spcAft>
                <a:spcPts val="0"/>
              </a:spcAft>
              <a:buNone/>
            </a:pPr>
            <a:r>
              <a:rPr lang="en-US" dirty="0" smtClean="0">
                <a:latin typeface="Arial" panose="020B0604020202020204" pitchFamily="34" charset="0"/>
                <a:cs typeface="Arial" panose="020B0604020202020204" pitchFamily="34" charset="0"/>
              </a:rPr>
              <a:t>SSH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3 nodes controller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lệnh</a:t>
            </a:r>
            <a:r>
              <a:rPr lang="en-US" dirty="0" smtClean="0">
                <a:latin typeface="Arial" panose="020B0604020202020204" pitchFamily="34" charset="0"/>
                <a:cs typeface="Arial" panose="020B0604020202020204" pitchFamily="34" charset="0"/>
              </a:rPr>
              <a:t> check:</a:t>
            </a:r>
          </a:p>
          <a:p>
            <a:pPr marL="0" indent="0">
              <a:lnSpc>
                <a:spcPct val="150000"/>
              </a:lnSpc>
              <a:spcBef>
                <a:spcPts val="0"/>
              </a:spcBef>
              <a:spcAft>
                <a:spcPts val="0"/>
              </a:spcAft>
              <a:buNone/>
            </a:pPr>
            <a:r>
              <a:rPr lang="vi-VN" i="1" dirty="0" smtClean="0">
                <a:latin typeface="Arial" panose="020B0604020202020204" pitchFamily="34" charset="0"/>
                <a:cs typeface="Arial" panose="020B0604020202020204" pitchFamily="34" charset="0"/>
              </a:rPr>
              <a:t>docker </a:t>
            </a:r>
            <a:r>
              <a:rPr lang="vi-VN" i="1" dirty="0">
                <a:latin typeface="Arial" panose="020B0604020202020204" pitchFamily="34" charset="0"/>
                <a:cs typeface="Arial" panose="020B0604020202020204" pitchFamily="34" charset="0"/>
              </a:rPr>
              <a:t>exec -ti ceph-mon ceph -s</a:t>
            </a:r>
            <a:br>
              <a:rPr lang="vi-VN" i="1" dirty="0">
                <a:latin typeface="Arial" panose="020B0604020202020204" pitchFamily="34" charset="0"/>
                <a:cs typeface="Arial" panose="020B0604020202020204" pitchFamily="34" charset="0"/>
              </a:rPr>
            </a:br>
            <a:r>
              <a:rPr lang="vi-VN" i="1" dirty="0">
                <a:latin typeface="Arial" panose="020B0604020202020204" pitchFamily="34" charset="0"/>
                <a:cs typeface="Arial" panose="020B0604020202020204" pitchFamily="34" charset="0"/>
              </a:rPr>
              <a:t>docker exec -ti ceph-mon ceph -w</a:t>
            </a:r>
            <a:br>
              <a:rPr lang="vi-VN" i="1" dirty="0">
                <a:latin typeface="Arial" panose="020B0604020202020204" pitchFamily="34" charset="0"/>
                <a:cs typeface="Arial" panose="020B0604020202020204" pitchFamily="34" charset="0"/>
              </a:rPr>
            </a:br>
            <a:r>
              <a:rPr lang="vi-VN" i="1" dirty="0">
                <a:latin typeface="Arial" panose="020B0604020202020204" pitchFamily="34" charset="0"/>
                <a:cs typeface="Arial" panose="020B0604020202020204" pitchFamily="34" charset="0"/>
              </a:rPr>
              <a:t>docker exec -ti ceph-mon ceph health detail</a:t>
            </a:r>
            <a:r>
              <a:rPr lang="vi-VN" i="1" dirty="0">
                <a:latin typeface="Arial" panose="020B0604020202020204" pitchFamily="34" charset="0"/>
                <a:cs typeface="Arial" panose="020B0604020202020204" pitchFamily="34" charset="0"/>
              </a:rPr>
              <a:t> </a:t>
            </a:r>
            <a:endParaRPr lang="en-US" i="1" dirty="0" smtClean="0">
              <a:latin typeface="Arial" panose="020B0604020202020204" pitchFamily="34" charset="0"/>
              <a:cs typeface="Arial" panose="020B0604020202020204" pitchFamily="34" charset="0"/>
            </a:endParaRPr>
          </a:p>
          <a:p>
            <a:pPr marL="0" indent="0">
              <a:lnSpc>
                <a:spcPct val="150000"/>
              </a:lnSpc>
              <a:spcBef>
                <a:spcPts val="0"/>
              </a:spcBef>
              <a:spcAft>
                <a:spcPts val="0"/>
              </a:spcAft>
              <a:buNone/>
            </a:pPr>
            <a:r>
              <a:rPr lang="en-US" dirty="0" err="1" smtClean="0">
                <a:latin typeface="Arial" panose="020B0604020202020204" pitchFamily="34" charset="0"/>
                <a:cs typeface="Arial" panose="020B0604020202020204" pitchFamily="34" charset="0"/>
              </a:rPr>
              <a:t>Nếu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vi-VN" dirty="0" smtClean="0">
                <a:solidFill>
                  <a:srgbClr val="FF0000"/>
                </a:solidFill>
                <a:latin typeface="Arial" panose="020B0604020202020204" pitchFamily="34" charset="0"/>
                <a:cs typeface="Arial" panose="020B0604020202020204" pitchFamily="34" charset="0"/>
              </a:rPr>
              <a:t>HEALTH_WARN</a:t>
            </a:r>
            <a:r>
              <a:rPr lang="en-US" dirty="0" smtClean="0">
                <a:solidFill>
                  <a:srgbClr val="FF0000"/>
                </a:solidFill>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vi-VN" dirty="0" smtClean="0">
                <a:solidFill>
                  <a:srgbClr val="FF0000"/>
                </a:solidFill>
                <a:latin typeface="Arial" panose="020B0604020202020204" pitchFamily="34" charset="0"/>
                <a:cs typeface="Arial" panose="020B0604020202020204" pitchFamily="34" charset="0"/>
              </a:rPr>
              <a:t>HEALTH_ERROR</a:t>
            </a:r>
            <a:r>
              <a:rPr lang="en-US" dirty="0" smtClean="0">
                <a:latin typeface="Arial" panose="020B0604020202020204" pitchFamily="34" charset="0"/>
                <a:cs typeface="Arial" panose="020B0604020202020204" pitchFamily="34" charset="0"/>
              </a:rPr>
              <a:t>, t</a:t>
            </a:r>
            <a:r>
              <a:rPr lang="vi-VN" dirty="0" smtClean="0">
                <a:latin typeface="Arial" panose="020B0604020202020204" pitchFamily="34" charset="0"/>
                <a:cs typeface="Arial" panose="020B0604020202020204" pitchFamily="34" charset="0"/>
              </a:rPr>
              <a:t>hực </a:t>
            </a:r>
            <a:r>
              <a:rPr lang="vi-VN" dirty="0">
                <a:latin typeface="Arial" panose="020B0604020202020204" pitchFamily="34" charset="0"/>
                <a:cs typeface="Arial" panose="020B0604020202020204" pitchFamily="34" charset="0"/>
              </a:rPr>
              <a:t>hiện tiếp các bước kiểm tra bên dưới để xác định nguyên nhân.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82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lý lỗi Ceph Monitors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b="1" dirty="0" smtClean="0">
                <a:latin typeface="Arial" panose="020B0604020202020204" pitchFamily="34" charset="0"/>
                <a:cs typeface="Arial" panose="020B0604020202020204" pitchFamily="34" charset="0"/>
              </a:rPr>
              <a:t>1. </a:t>
            </a:r>
            <a:r>
              <a:rPr lang="en-US" b="1" dirty="0" err="1" smtClean="0">
                <a:latin typeface="Arial" panose="020B0604020202020204" pitchFamily="34" charset="0"/>
                <a:cs typeface="Arial" panose="020B0604020202020204" pitchFamily="34" charset="0"/>
              </a:rPr>
              <a:t>Xử</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lý</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case </a:t>
            </a:r>
            <a:r>
              <a:rPr lang="en-US" b="1" dirty="0" err="1">
                <a:latin typeface="Arial" panose="020B0604020202020204" pitchFamily="34" charset="0"/>
                <a:cs typeface="Arial" panose="020B0604020202020204" pitchFamily="34" charset="0"/>
              </a:rPr>
              <a:t>Ceph</a:t>
            </a:r>
            <a:r>
              <a:rPr lang="en-US" b="1" dirty="0">
                <a:latin typeface="Arial" panose="020B0604020202020204" pitchFamily="34" charset="0"/>
                <a:cs typeface="Arial" panose="020B0604020202020204" pitchFamily="34" charset="0"/>
              </a:rPr>
              <a:t> Monitors </a:t>
            </a:r>
            <a:r>
              <a:rPr lang="en-US" b="1" dirty="0" smtClean="0">
                <a:latin typeface="Arial" panose="020B0604020202020204" pitchFamily="34" charset="0"/>
                <a:cs typeface="Arial" panose="020B0604020202020204" pitchFamily="34" charset="0"/>
              </a:rPr>
              <a:t>down</a:t>
            </a:r>
          </a:p>
          <a:p>
            <a:pPr marL="0" indent="0">
              <a:buNone/>
            </a:pPr>
            <a:r>
              <a:rPr lang="en-US" b="1" dirty="0" smtClean="0">
                <a:latin typeface="Arial" panose="020B0604020202020204" pitchFamily="34" charset="0"/>
                <a:cs typeface="Arial" panose="020B0604020202020204" pitchFamily="34" charset="0"/>
              </a:rPr>
              <a:t>2. </a:t>
            </a:r>
            <a:r>
              <a:rPr lang="en-US" b="1" dirty="0" err="1" smtClean="0">
                <a:latin typeface="Arial" panose="020B0604020202020204" pitchFamily="34" charset="0"/>
                <a:cs typeface="Arial" panose="020B0604020202020204" pitchFamily="34" charset="0"/>
              </a:rPr>
              <a:t>Xử</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lý</a:t>
            </a:r>
            <a:r>
              <a:rPr lang="en-US" b="1" dirty="0">
                <a:latin typeface="Arial" panose="020B0604020202020204" pitchFamily="34" charset="0"/>
                <a:cs typeface="Arial" panose="020B0604020202020204" pitchFamily="34" charset="0"/>
              </a:rPr>
              <a:t> case </a:t>
            </a:r>
            <a:r>
              <a:rPr lang="en-US" b="1" dirty="0" err="1">
                <a:latin typeface="Arial" panose="020B0604020202020204" pitchFamily="34" charset="0"/>
                <a:cs typeface="Arial" panose="020B0604020202020204" pitchFamily="34" charset="0"/>
              </a:rPr>
              <a:t>Ceph</a:t>
            </a:r>
            <a:r>
              <a:rPr lang="en-US" b="1" dirty="0">
                <a:latin typeface="Arial" panose="020B0604020202020204" pitchFamily="34" charset="0"/>
                <a:cs typeface="Arial" panose="020B0604020202020204" pitchFamily="34" charset="0"/>
              </a:rPr>
              <a:t> Monitors </a:t>
            </a:r>
            <a:r>
              <a:rPr lang="en-US" b="1" dirty="0" smtClean="0">
                <a:latin typeface="Arial" panose="020B0604020202020204" pitchFamily="34" charset="0"/>
                <a:cs typeface="Arial" panose="020B0604020202020204" pitchFamily="34" charset="0"/>
              </a:rPr>
              <a:t>out of quorum</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3440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lý lỗi Ceph Monitors</a:t>
            </a:r>
            <a:endParaRPr lang="en-US" dirty="0"/>
          </a:p>
        </p:txBody>
      </p:sp>
      <p:sp>
        <p:nvSpPr>
          <p:cNvPr id="3" name="Content Placeholder 2"/>
          <p:cNvSpPr>
            <a:spLocks noGrp="1"/>
          </p:cNvSpPr>
          <p:nvPr>
            <p:ph idx="1"/>
          </p:nvPr>
        </p:nvSpPr>
        <p:spPr>
          <a:xfrm>
            <a:off x="581193" y="1792224"/>
            <a:ext cx="11029615" cy="4581144"/>
          </a:xfrm>
        </p:spPr>
        <p:txBody>
          <a:bodyPr/>
          <a:lstStyle/>
          <a:p>
            <a:pPr marL="0" indent="0">
              <a:buNone/>
            </a:pPr>
            <a:endParaRPr lang="en-US" sz="1600" b="1" dirty="0" smtClean="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500" b="1" dirty="0" smtClean="0">
                <a:latin typeface="Arial" panose="020B0604020202020204" pitchFamily="34" charset="0"/>
                <a:cs typeface="Arial" panose="020B0604020202020204" pitchFamily="34" charset="0"/>
              </a:rPr>
              <a:t>1. </a:t>
            </a:r>
            <a:r>
              <a:rPr lang="en-US" sz="1500" b="1" dirty="0" err="1" smtClean="0">
                <a:latin typeface="Arial" panose="020B0604020202020204" pitchFamily="34" charset="0"/>
                <a:cs typeface="Arial" panose="020B0604020202020204" pitchFamily="34" charset="0"/>
              </a:rPr>
              <a:t>Xử</a:t>
            </a:r>
            <a:r>
              <a:rPr lang="en-US" sz="1500" b="1" dirty="0" smtClean="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lý</a:t>
            </a:r>
            <a:r>
              <a:rPr lang="en-US" sz="1500" b="1" dirty="0">
                <a:latin typeface="Arial" panose="020B0604020202020204" pitchFamily="34" charset="0"/>
                <a:cs typeface="Arial" panose="020B0604020202020204" pitchFamily="34" charset="0"/>
              </a:rPr>
              <a:t> </a:t>
            </a:r>
            <a:r>
              <a:rPr lang="en-US" sz="1500" b="1" dirty="0" smtClean="0">
                <a:latin typeface="Arial" panose="020B0604020202020204" pitchFamily="34" charset="0"/>
                <a:cs typeface="Arial" panose="020B0604020202020204" pitchFamily="34" charset="0"/>
              </a:rPr>
              <a:t>case </a:t>
            </a:r>
            <a:r>
              <a:rPr lang="en-US" sz="1500" b="1" dirty="0" err="1">
                <a:latin typeface="Arial" panose="020B0604020202020204" pitchFamily="34" charset="0"/>
                <a:cs typeface="Arial" panose="020B0604020202020204" pitchFamily="34" charset="0"/>
              </a:rPr>
              <a:t>Ceph</a:t>
            </a:r>
            <a:r>
              <a:rPr lang="en-US" sz="1500" b="1" dirty="0">
                <a:latin typeface="Arial" panose="020B0604020202020204" pitchFamily="34" charset="0"/>
                <a:cs typeface="Arial" panose="020B0604020202020204" pitchFamily="34" charset="0"/>
              </a:rPr>
              <a:t> Monitors </a:t>
            </a:r>
            <a:r>
              <a:rPr lang="en-US" sz="1500" b="1" dirty="0" smtClean="0">
                <a:latin typeface="Arial" panose="020B0604020202020204" pitchFamily="34" charset="0"/>
                <a:cs typeface="Arial" panose="020B0604020202020204" pitchFamily="34" charset="0"/>
              </a:rPr>
              <a:t>down</a:t>
            </a:r>
          </a:p>
          <a:p>
            <a:pPr marL="0" indent="0">
              <a:buNone/>
            </a:pPr>
            <a:r>
              <a:rPr lang="en-US" sz="1500" b="1" i="1" u="sng" dirty="0" err="1">
                <a:latin typeface="Arial" panose="020B0604020202020204" pitchFamily="34" charset="0"/>
                <a:cs typeface="Arial" panose="020B0604020202020204" pitchFamily="34" charset="0"/>
              </a:rPr>
              <a:t>Bước</a:t>
            </a:r>
            <a:r>
              <a:rPr lang="en-US" sz="1500" b="1" i="1" u="sng" dirty="0">
                <a:latin typeface="Arial" panose="020B0604020202020204" pitchFamily="34" charset="0"/>
                <a:cs typeface="Arial" panose="020B0604020202020204" pitchFamily="34" charset="0"/>
              </a:rPr>
              <a:t> 1</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Kiểm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trạng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thái</a:t>
            </a:r>
            <a:r>
              <a:rPr lang="en-US" sz="1500" dirty="0">
                <a:latin typeface="Arial" panose="020B0604020202020204" pitchFamily="34" charset="0"/>
                <a:cs typeface="Arial" panose="020B0604020202020204" pitchFamily="34" charset="0"/>
              </a:rPr>
              <a:t> CEPH </a:t>
            </a:r>
            <a:r>
              <a:rPr lang="en-US" sz="1500" dirty="0" err="1">
                <a:latin typeface="Arial" panose="020B0604020202020204" pitchFamily="34" charset="0"/>
                <a:cs typeface="Arial" panose="020B0604020202020204" pitchFamily="34" charset="0"/>
              </a:rPr>
              <a:t>mon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từ</a:t>
            </a:r>
            <a:r>
              <a:rPr lang="en-US" sz="1500" dirty="0">
                <a:latin typeface="Arial" panose="020B0604020202020204" pitchFamily="34" charset="0"/>
                <a:cs typeface="Arial" panose="020B0604020202020204" pitchFamily="34" charset="0"/>
              </a:rPr>
              <a:t> portal </a:t>
            </a:r>
            <a:r>
              <a:rPr lang="en-US" sz="1500" dirty="0" err="1">
                <a:latin typeface="Arial" panose="020B0604020202020204" pitchFamily="34" charset="0"/>
                <a:cs typeface="Arial" panose="020B0604020202020204" pitchFamily="34" charset="0"/>
              </a:rPr>
              <a:t>hoặc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kiểm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theo</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hướng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dẫn</a:t>
            </a:r>
            <a:r>
              <a:rPr lang="en-US" sz="1500" dirty="0">
                <a:latin typeface="Arial" panose="020B0604020202020204" pitchFamily="34" charset="0"/>
                <a:cs typeface="Arial" panose="020B0604020202020204" pitchFamily="34" charset="0"/>
              </a:rPr>
              <a:t> ở </a:t>
            </a:r>
            <a:r>
              <a:rPr lang="en-US" sz="1500" dirty="0" err="1">
                <a:latin typeface="Arial" panose="020B0604020202020204" pitchFamily="34" charset="0"/>
                <a:cs typeface="Arial" panose="020B0604020202020204" pitchFamily="34" charset="0"/>
              </a:rPr>
              <a:t>mục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số</a:t>
            </a:r>
            <a:r>
              <a:rPr lang="en-US" sz="1500" dirty="0">
                <a:latin typeface="Arial" panose="020B0604020202020204" pitchFamily="34" charset="0"/>
                <a:cs typeface="Arial" panose="020B0604020202020204" pitchFamily="34" charset="0"/>
              </a:rPr>
              <a:t> II </a:t>
            </a:r>
            <a:endParaRPr lang="en-US" sz="1500" i="1" dirty="0">
              <a:latin typeface="Arial" panose="020B0604020202020204" pitchFamily="34" charset="0"/>
              <a:cs typeface="Arial" panose="020B0604020202020204" pitchFamily="34" charset="0"/>
            </a:endParaRPr>
          </a:p>
          <a:p>
            <a:pPr marL="0" indent="0">
              <a:buNone/>
            </a:pPr>
            <a:r>
              <a:rPr lang="en-US" sz="1500" b="1" i="1" u="sng" dirty="0" err="1">
                <a:latin typeface="Arial" panose="020B0604020202020204" pitchFamily="34" charset="0"/>
                <a:cs typeface="Arial" panose="020B0604020202020204" pitchFamily="34" charset="0"/>
              </a:rPr>
              <a:t>Bước</a:t>
            </a:r>
            <a:r>
              <a:rPr lang="en-US" sz="1500" b="1" i="1" u="sng" dirty="0">
                <a:latin typeface="Arial" panose="020B0604020202020204" pitchFamily="34" charset="0"/>
                <a:cs typeface="Arial" panose="020B0604020202020204" pitchFamily="34" charset="0"/>
              </a:rPr>
              <a:t> 2</a:t>
            </a:r>
            <a:r>
              <a:rPr lang="en-US" sz="1500" i="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Xử</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lý</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một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số</a:t>
            </a:r>
            <a:r>
              <a:rPr lang="en-US" sz="1500" dirty="0">
                <a:latin typeface="Arial" panose="020B0604020202020204" pitchFamily="34" charset="0"/>
                <a:cs typeface="Arial" panose="020B0604020202020204" pitchFamily="34" charset="0"/>
              </a:rPr>
              <a:t> case </a:t>
            </a:r>
            <a:r>
              <a:rPr lang="en-US" sz="1500" dirty="0" err="1">
                <a:latin typeface="Arial" panose="020B0604020202020204" pitchFamily="34" charset="0"/>
                <a:cs typeface="Arial" panose="020B0604020202020204" pitchFamily="34" charset="0"/>
              </a:rPr>
              <a:t>ceph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mon</a:t>
            </a:r>
            <a:r>
              <a:rPr lang="en-US" sz="1500" dirty="0">
                <a:latin typeface="Arial" panose="020B0604020202020204" pitchFamily="34" charset="0"/>
                <a:cs typeface="Arial" panose="020B0604020202020204" pitchFamily="34" charset="0"/>
              </a:rPr>
              <a:t> down </a:t>
            </a:r>
            <a:r>
              <a:rPr lang="en-US" sz="1500" dirty="0" err="1">
                <a:latin typeface="Arial" panose="020B0604020202020204" pitchFamily="34" charset="0"/>
                <a:cs typeface="Arial" panose="020B0604020202020204" pitchFamily="34" charset="0"/>
              </a:rPr>
              <a:t>phổ</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biến</a:t>
            </a:r>
            <a:endParaRPr lang="en-US" sz="1500" i="1" dirty="0">
              <a:latin typeface="Arial" panose="020B0604020202020204" pitchFamily="34" charset="0"/>
              <a:cs typeface="Arial" panose="020B0604020202020204" pitchFamily="34" charset="0"/>
            </a:endParaRPr>
          </a:p>
          <a:p>
            <a:pPr marL="0" indent="0">
              <a:buNone/>
            </a:pPr>
            <a:endParaRPr lang="en-US" sz="1600" b="1"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93118878"/>
              </p:ext>
            </p:extLst>
          </p:nvPr>
        </p:nvGraphicFramePr>
        <p:xfrm>
          <a:off x="447681" y="3046451"/>
          <a:ext cx="11266263" cy="3729254"/>
        </p:xfrm>
        <a:graphic>
          <a:graphicData uri="http://schemas.openxmlformats.org/drawingml/2006/table">
            <a:tbl>
              <a:tblPr firstRow="1" bandRow="1">
                <a:tableStyleId>{5C22544A-7EE6-4342-B048-85BDC9FD1C3A}</a:tableStyleId>
              </a:tblPr>
              <a:tblGrid>
                <a:gridCol w="7473911"/>
                <a:gridCol w="3792352"/>
              </a:tblGrid>
              <a:tr h="385193">
                <a:tc>
                  <a:txBody>
                    <a:bodyPr/>
                    <a:lstStyle/>
                    <a:p>
                      <a:r>
                        <a:rPr lang="en-US" sz="1500" dirty="0" smtClean="0">
                          <a:latin typeface="Arial" panose="020B0604020202020204" pitchFamily="34" charset="0"/>
                          <a:cs typeface="Arial" panose="020B0604020202020204" pitchFamily="34" charset="0"/>
                        </a:rPr>
                        <a:t>Case</a:t>
                      </a:r>
                      <a:endParaRPr lang="en-US" sz="1500" dirty="0">
                        <a:latin typeface="Arial" panose="020B0604020202020204" pitchFamily="34" charset="0"/>
                        <a:cs typeface="Arial" panose="020B0604020202020204" pitchFamily="34" charset="0"/>
                      </a:endParaRPr>
                    </a:p>
                  </a:txBody>
                  <a:tcPr/>
                </a:tc>
                <a:tc>
                  <a:txBody>
                    <a:bodyPr/>
                    <a:lstStyle/>
                    <a:p>
                      <a:r>
                        <a:rPr lang="en-US" sz="1500" dirty="0" err="1" smtClean="0">
                          <a:latin typeface="Arial" panose="020B0604020202020204" pitchFamily="34" charset="0"/>
                          <a:cs typeface="Arial" panose="020B0604020202020204" pitchFamily="34" charset="0"/>
                        </a:rPr>
                        <a:t>Hướng</a:t>
                      </a:r>
                      <a:r>
                        <a:rPr lang="en-US" sz="1500" baseline="0" dirty="0" smtClean="0">
                          <a:latin typeface="Arial" panose="020B0604020202020204" pitchFamily="34" charset="0"/>
                          <a:cs typeface="Arial" panose="020B0604020202020204" pitchFamily="34" charset="0"/>
                        </a:rPr>
                        <a:t> </a:t>
                      </a:r>
                      <a:r>
                        <a:rPr lang="en-US" sz="1500" baseline="0" dirty="0" err="1" smtClean="0">
                          <a:latin typeface="Arial" panose="020B0604020202020204" pitchFamily="34" charset="0"/>
                          <a:cs typeface="Arial" panose="020B0604020202020204" pitchFamily="34" charset="0"/>
                        </a:rPr>
                        <a:t>xử</a:t>
                      </a:r>
                      <a:r>
                        <a:rPr lang="en-US" sz="1500" baseline="0" dirty="0" smtClean="0">
                          <a:latin typeface="Arial" panose="020B0604020202020204" pitchFamily="34" charset="0"/>
                          <a:cs typeface="Arial" panose="020B0604020202020204" pitchFamily="34" charset="0"/>
                        </a:rPr>
                        <a:t> </a:t>
                      </a:r>
                      <a:r>
                        <a:rPr lang="en-US" sz="1500" baseline="0" dirty="0" err="1" smtClean="0">
                          <a:latin typeface="Arial" panose="020B0604020202020204" pitchFamily="34" charset="0"/>
                          <a:cs typeface="Arial" panose="020B0604020202020204" pitchFamily="34" charset="0"/>
                        </a:rPr>
                        <a:t>lý</a:t>
                      </a:r>
                      <a:endParaRPr lang="en-US" sz="1500" dirty="0">
                        <a:latin typeface="Arial" panose="020B0604020202020204" pitchFamily="34" charset="0"/>
                        <a:cs typeface="Arial" panose="020B0604020202020204" pitchFamily="34" charset="0"/>
                      </a:endParaRPr>
                    </a:p>
                  </a:txBody>
                  <a:tcPr/>
                </a:tc>
              </a:tr>
              <a:tr h="718940">
                <a:tc>
                  <a:txBody>
                    <a:bodyPr/>
                    <a:lstStyle/>
                    <a:p>
                      <a:pPr algn="l" fontAlgn="t"/>
                      <a:r>
                        <a:rPr lang="en-US" sz="1500" b="0" i="0" u="none" strike="noStrike" dirty="0" smtClean="0">
                          <a:solidFill>
                            <a:srgbClr val="000000"/>
                          </a:solidFill>
                          <a:effectLst/>
                          <a:latin typeface="Arial" panose="020B0604020202020204" pitchFamily="34" charset="0"/>
                          <a:cs typeface="Arial" panose="020B0604020202020204" pitchFamily="34" charset="0"/>
                        </a:rPr>
                        <a:t>Node </a:t>
                      </a:r>
                      <a:r>
                        <a:rPr lang="en-US" sz="1500" b="0" i="0" u="none" strike="noStrike" dirty="0" err="1">
                          <a:solidFill>
                            <a:srgbClr val="000000"/>
                          </a:solidFill>
                          <a:effectLst/>
                          <a:latin typeface="Arial" panose="020B0604020202020204" pitchFamily="34" charset="0"/>
                          <a:cs typeface="Arial" panose="020B0604020202020204" pitchFamily="34" charset="0"/>
                        </a:rPr>
                        <a:t>vật</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lý</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chứa</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ceph-mon</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bị</a:t>
                      </a:r>
                      <a:r>
                        <a:rPr lang="en-US" sz="1500" b="0" i="0" u="none" strike="noStrike" dirty="0">
                          <a:solidFill>
                            <a:srgbClr val="000000"/>
                          </a:solidFill>
                          <a:effectLst/>
                          <a:latin typeface="Arial" panose="020B0604020202020204" pitchFamily="34" charset="0"/>
                          <a:cs typeface="Arial" panose="020B0604020202020204" pitchFamily="34" charset="0"/>
                        </a:rPr>
                        <a:t> down </a:t>
                      </a:r>
                      <a:r>
                        <a:rPr lang="en-US" sz="1500" b="0" i="0" u="none" strike="noStrike" dirty="0" err="1">
                          <a:solidFill>
                            <a:srgbClr val="000000"/>
                          </a:solidFill>
                          <a:effectLst/>
                          <a:latin typeface="Arial" panose="020B0604020202020204" pitchFamily="34" charset="0"/>
                          <a:cs typeface="Arial" panose="020B0604020202020204" pitchFamily="34" charset="0"/>
                        </a:rPr>
                        <a:t>gặp</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vấn</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đề</a:t>
                      </a:r>
                      <a:r>
                        <a:rPr lang="en-US" sz="1500" b="0" i="0" u="none" strike="noStrike" dirty="0" smtClean="0">
                          <a:solidFill>
                            <a:srgbClr val="000000"/>
                          </a:solidFill>
                          <a:effectLst/>
                          <a:latin typeface="Arial" panose="020B0604020202020204" pitchFamily="34" charset="0"/>
                          <a:cs typeface="Arial" panose="020B0604020202020204" pitchFamily="34" charset="0"/>
                        </a:rPr>
                        <a:t>:</a:t>
                      </a:r>
                    </a:p>
                    <a:p>
                      <a:pPr marL="285750" indent="-285750" algn="l" fontAlgn="t">
                        <a:buFont typeface="Wingdings" panose="05000000000000000000" pitchFamily="2" charset="2"/>
                        <a:buChar char="§"/>
                      </a:pPr>
                      <a:r>
                        <a:rPr lang="en-US" sz="1500" b="0" i="0" u="none" strike="noStrike" dirty="0" smtClean="0">
                          <a:solidFill>
                            <a:srgbClr val="000000"/>
                          </a:solidFill>
                          <a:effectLst/>
                          <a:latin typeface="Arial" panose="020B0604020202020204" pitchFamily="34" charset="0"/>
                          <a:cs typeface="Arial" panose="020B0604020202020204" pitchFamily="34" charset="0"/>
                        </a:rPr>
                        <a:t>Ping </a:t>
                      </a:r>
                      <a:r>
                        <a:rPr lang="en-US" sz="1500" b="0" i="0" u="none" strike="noStrike" dirty="0" err="1">
                          <a:solidFill>
                            <a:srgbClr val="000000"/>
                          </a:solidFill>
                          <a:effectLst/>
                          <a:latin typeface="Arial" panose="020B0604020202020204" pitchFamily="34" charset="0"/>
                          <a:cs typeface="Arial" panose="020B0604020202020204" pitchFamily="34" charset="0"/>
                        </a:rPr>
                        <a:t>tới</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địa</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chỉ</a:t>
                      </a:r>
                      <a:r>
                        <a:rPr lang="en-US" sz="1500" b="0" i="0" u="none" strike="noStrike" dirty="0">
                          <a:solidFill>
                            <a:srgbClr val="000000"/>
                          </a:solidFill>
                          <a:effectLst/>
                          <a:latin typeface="Arial" panose="020B0604020202020204" pitchFamily="34" charset="0"/>
                          <a:cs typeface="Arial" panose="020B0604020202020204" pitchFamily="34" charset="0"/>
                        </a:rPr>
                        <a:t> DCN </a:t>
                      </a:r>
                      <a:r>
                        <a:rPr lang="en-US" sz="1500" b="0" i="0" u="none" strike="noStrike" dirty="0" err="1">
                          <a:solidFill>
                            <a:srgbClr val="000000"/>
                          </a:solidFill>
                          <a:effectLst/>
                          <a:latin typeface="Arial" panose="020B0604020202020204" pitchFamily="34" charset="0"/>
                          <a:cs typeface="Arial" panose="020B0604020202020204" pitchFamily="34" charset="0"/>
                        </a:rPr>
                        <a:t>của</a:t>
                      </a:r>
                      <a:r>
                        <a:rPr lang="en-US" sz="1500" b="0" i="0" u="none" strike="noStrike" dirty="0">
                          <a:solidFill>
                            <a:srgbClr val="000000"/>
                          </a:solidFill>
                          <a:effectLst/>
                          <a:latin typeface="Arial" panose="020B0604020202020204" pitchFamily="34" charset="0"/>
                          <a:cs typeface="Arial" panose="020B0604020202020204" pitchFamily="34" charset="0"/>
                        </a:rPr>
                        <a:t> node </a:t>
                      </a:r>
                      <a:r>
                        <a:rPr lang="en-US" sz="1500" b="0" i="0" u="none" strike="noStrike" dirty="0" err="1">
                          <a:solidFill>
                            <a:srgbClr val="000000"/>
                          </a:solidFill>
                          <a:effectLst/>
                          <a:latin typeface="Arial" panose="020B0604020202020204" pitchFamily="34" charset="0"/>
                          <a:cs typeface="Arial" panose="020B0604020202020204" pitchFamily="34" charset="0"/>
                        </a:rPr>
                        <a:t>vật</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lý</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để</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kiểm</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tra</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xem</a:t>
                      </a:r>
                      <a:r>
                        <a:rPr lang="en-US" sz="1500" b="0" i="0" u="none" strike="noStrike" dirty="0">
                          <a:solidFill>
                            <a:srgbClr val="000000"/>
                          </a:solidFill>
                          <a:effectLst/>
                          <a:latin typeface="Arial" panose="020B0604020202020204" pitchFamily="34" charset="0"/>
                          <a:cs typeface="Arial" panose="020B0604020202020204" pitchFamily="34" charset="0"/>
                        </a:rPr>
                        <a:t> node </a:t>
                      </a:r>
                      <a:r>
                        <a:rPr lang="en-US" sz="1500" b="0" i="0" u="none" strike="noStrike" dirty="0" err="1">
                          <a:solidFill>
                            <a:srgbClr val="000000"/>
                          </a:solidFill>
                          <a:effectLst/>
                          <a:latin typeface="Arial" panose="020B0604020202020204" pitchFamily="34" charset="0"/>
                          <a:cs typeface="Arial" panose="020B0604020202020204" pitchFamily="34" charset="0"/>
                        </a:rPr>
                        <a:t>có</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bị</a:t>
                      </a:r>
                      <a:r>
                        <a:rPr lang="en-US" sz="1500" b="0" i="0" u="none" strike="noStrike" dirty="0">
                          <a:solidFill>
                            <a:srgbClr val="000000"/>
                          </a:solidFill>
                          <a:effectLst/>
                          <a:latin typeface="Arial" panose="020B0604020202020204" pitchFamily="34" charset="0"/>
                          <a:cs typeface="Arial" panose="020B0604020202020204" pitchFamily="34" charset="0"/>
                        </a:rPr>
                        <a:t> down </a:t>
                      </a:r>
                      <a:r>
                        <a:rPr lang="en-US" sz="1500" b="0" i="0" u="none" strike="noStrike" dirty="0" err="1" smtClean="0">
                          <a:solidFill>
                            <a:srgbClr val="000000"/>
                          </a:solidFill>
                          <a:effectLst/>
                          <a:latin typeface="Arial" panose="020B0604020202020204" pitchFamily="34" charset="0"/>
                          <a:cs typeface="Arial" panose="020B0604020202020204" pitchFamily="34" charset="0"/>
                        </a:rPr>
                        <a:t>không</a:t>
                      </a:r>
                      <a:endParaRPr lang="en-US" sz="1500" b="0" i="0" u="none" strike="noStrike" dirty="0" smtClean="0">
                        <a:solidFill>
                          <a:srgbClr val="000000"/>
                        </a:solidFill>
                        <a:effectLst/>
                        <a:latin typeface="Arial" panose="020B0604020202020204" pitchFamily="34" charset="0"/>
                        <a:cs typeface="Arial" panose="020B0604020202020204" pitchFamily="34" charset="0"/>
                      </a:endParaRPr>
                    </a:p>
                    <a:p>
                      <a:pPr marL="285750" indent="-285750" algn="l" fontAlgn="t">
                        <a:buFont typeface="Wingdings" panose="05000000000000000000" pitchFamily="2" charset="2"/>
                        <a:buChar char="§"/>
                      </a:pPr>
                      <a:r>
                        <a:rPr lang="en-US" sz="1500" b="0" i="0" u="none" strike="noStrike" dirty="0" err="1" smtClean="0">
                          <a:solidFill>
                            <a:srgbClr val="000000"/>
                          </a:solidFill>
                          <a:effectLst/>
                          <a:latin typeface="Arial" panose="020B0604020202020204" pitchFamily="34" charset="0"/>
                          <a:cs typeface="Arial" panose="020B0604020202020204" pitchFamily="34" charset="0"/>
                        </a:rPr>
                        <a:t>Nếu</a:t>
                      </a: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a:solidFill>
                            <a:srgbClr val="000000"/>
                          </a:solidFill>
                          <a:effectLst/>
                          <a:latin typeface="Arial" panose="020B0604020202020204" pitchFamily="34" charset="0"/>
                          <a:cs typeface="Arial" panose="020B0604020202020204" pitchFamily="34" charset="0"/>
                        </a:rPr>
                        <a:t>ping OK, </a:t>
                      </a:r>
                      <a:r>
                        <a:rPr lang="en-US" sz="1500" b="0" i="0" u="none" strike="noStrike" dirty="0" err="1">
                          <a:solidFill>
                            <a:srgbClr val="000000"/>
                          </a:solidFill>
                          <a:effectLst/>
                          <a:latin typeface="Arial" panose="020B0604020202020204" pitchFamily="34" charset="0"/>
                          <a:cs typeface="Arial" panose="020B0604020202020204" pitchFamily="34" charset="0"/>
                        </a:rPr>
                        <a:t>tiếp</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tục</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ssh</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tới</a:t>
                      </a:r>
                      <a:r>
                        <a:rPr lang="en-US" sz="1500" b="0" i="0" u="none" strike="noStrike" dirty="0">
                          <a:solidFill>
                            <a:srgbClr val="000000"/>
                          </a:solidFill>
                          <a:effectLst/>
                          <a:latin typeface="Arial" panose="020B0604020202020204" pitchFamily="34" charset="0"/>
                          <a:cs typeface="Arial" panose="020B0604020202020204" pitchFamily="34" charset="0"/>
                        </a:rPr>
                        <a:t> node. SSH </a:t>
                      </a:r>
                      <a:r>
                        <a:rPr lang="en-US" sz="1500" b="0" i="0" u="none" strike="noStrike" dirty="0" err="1">
                          <a:solidFill>
                            <a:srgbClr val="000000"/>
                          </a:solidFill>
                          <a:effectLst/>
                          <a:latin typeface="Arial" panose="020B0604020202020204" pitchFamily="34" charset="0"/>
                          <a:cs typeface="Arial" panose="020B0604020202020204" pitchFamily="34" charset="0"/>
                        </a:rPr>
                        <a:t>không</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thành</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công</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có</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thể</a:t>
                      </a:r>
                      <a:r>
                        <a:rPr lang="en-US" sz="1500" b="0" i="0" u="none" strike="noStrike" dirty="0">
                          <a:solidFill>
                            <a:srgbClr val="000000"/>
                          </a:solidFill>
                          <a:effectLst/>
                          <a:latin typeface="Arial" panose="020B0604020202020204" pitchFamily="34" charset="0"/>
                          <a:cs typeface="Arial" panose="020B0604020202020204" pitchFamily="34" charset="0"/>
                        </a:rPr>
                        <a:t> do node </a:t>
                      </a:r>
                      <a:r>
                        <a:rPr lang="en-US" sz="1500" b="0" i="0" u="none" strike="noStrike" dirty="0" err="1">
                          <a:solidFill>
                            <a:srgbClr val="000000"/>
                          </a:solidFill>
                          <a:effectLst/>
                          <a:latin typeface="Arial" panose="020B0604020202020204" pitchFamily="34" charset="0"/>
                          <a:cs typeface="Arial" panose="020B0604020202020204" pitchFamily="34" charset="0"/>
                        </a:rPr>
                        <a:t>bị</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treo</a:t>
                      </a:r>
                      <a:r>
                        <a:rPr lang="en-US" sz="15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tc>
                <a:tc>
                  <a:txBody>
                    <a:bodyPr/>
                    <a:lstStyle/>
                    <a:p>
                      <a:pPr algn="l" fontAlgn="t"/>
                      <a:r>
                        <a:rPr lang="vi-VN" sz="1500" b="0" i="0" u="none" strike="noStrike" dirty="0" smtClean="0">
                          <a:solidFill>
                            <a:srgbClr val="000000"/>
                          </a:solidFill>
                          <a:effectLst/>
                          <a:latin typeface="Arial" panose="020B0604020202020204" pitchFamily="34" charset="0"/>
                          <a:cs typeface="Arial" panose="020B0604020202020204" pitchFamily="34" charset="0"/>
                        </a:rPr>
                        <a:t>Trong </a:t>
                      </a:r>
                      <a:r>
                        <a:rPr lang="vi-VN" sz="1500" b="0" i="0" u="none" strike="noStrike" dirty="0">
                          <a:solidFill>
                            <a:srgbClr val="000000"/>
                          </a:solidFill>
                          <a:effectLst/>
                          <a:latin typeface="Arial" panose="020B0604020202020204" pitchFamily="34" charset="0"/>
                          <a:cs typeface="Arial" panose="020B0604020202020204" pitchFamily="34" charset="0"/>
                        </a:rPr>
                        <a:t>cả 2 trường hợp node vật lý bị down hay treo đều truy cập tới ILO và restart node vật lý</a:t>
                      </a:r>
                    </a:p>
                  </a:txBody>
                  <a:tcPr marL="6350" marR="6350" marT="6350" marB="0"/>
                </a:tc>
              </a:tr>
              <a:tr h="481492">
                <a:tc>
                  <a:txBody>
                    <a:bodyPr/>
                    <a:lstStyle/>
                    <a:p>
                      <a:pPr algn="l" fontAlgn="t"/>
                      <a:r>
                        <a:rPr lang="en-US" sz="1500" b="0" i="0" u="none" strike="noStrike" dirty="0" err="1" smtClean="0">
                          <a:solidFill>
                            <a:srgbClr val="000000"/>
                          </a:solidFill>
                          <a:effectLst/>
                          <a:latin typeface="Arial" panose="020B0604020202020204" pitchFamily="34" charset="0"/>
                          <a:cs typeface="Arial" panose="020B0604020202020204" pitchFamily="34" charset="0"/>
                        </a:rPr>
                        <a:t>Kiểm</a:t>
                      </a:r>
                      <a:r>
                        <a:rPr lang="en-US" sz="15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500" b="0" i="0" u="none" strike="noStrike" baseline="0" dirty="0" err="1" smtClean="0">
                          <a:solidFill>
                            <a:srgbClr val="000000"/>
                          </a:solidFill>
                          <a:effectLst/>
                          <a:latin typeface="Arial" panose="020B0604020202020204" pitchFamily="34" charset="0"/>
                          <a:cs typeface="Arial" panose="020B0604020202020204" pitchFamily="34" charset="0"/>
                        </a:rPr>
                        <a:t>tra</a:t>
                      </a:r>
                      <a:r>
                        <a:rPr lang="en-US" sz="15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500" b="0" i="0" u="none" strike="noStrike" baseline="0" dirty="0" err="1" smtClean="0">
                          <a:solidFill>
                            <a:srgbClr val="000000"/>
                          </a:solidFill>
                          <a:effectLst/>
                          <a:latin typeface="Arial" panose="020B0604020202020204" pitchFamily="34" charset="0"/>
                          <a:cs typeface="Arial" panose="020B0604020202020204" pitchFamily="34" charset="0"/>
                        </a:rPr>
                        <a:t>thấy</a:t>
                      </a:r>
                      <a:r>
                        <a:rPr lang="en-US" sz="15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500" b="0" i="0" u="none" strike="noStrike" baseline="0" dirty="0" err="1" smtClean="0">
                          <a:solidFill>
                            <a:srgbClr val="000000"/>
                          </a:solidFill>
                          <a:effectLst/>
                          <a:latin typeface="Arial" panose="020B0604020202020204" pitchFamily="34" charset="0"/>
                          <a:cs typeface="Arial" panose="020B0604020202020204" pitchFamily="34" charset="0"/>
                        </a:rPr>
                        <a:t>d</a:t>
                      </a:r>
                      <a:r>
                        <a:rPr lang="en-US" sz="1500" b="0" i="0" u="none" strike="noStrike" dirty="0" err="1" smtClean="0">
                          <a:solidFill>
                            <a:srgbClr val="000000"/>
                          </a:solidFill>
                          <a:effectLst/>
                          <a:latin typeface="Arial" panose="020B0604020202020204" pitchFamily="34" charset="0"/>
                          <a:cs typeface="Arial" panose="020B0604020202020204" pitchFamily="34" charset="0"/>
                        </a:rPr>
                        <a:t>ocker</a:t>
                      </a: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a:solidFill>
                            <a:srgbClr val="000000"/>
                          </a:solidFill>
                          <a:effectLst/>
                          <a:latin typeface="Arial" panose="020B0604020202020204" pitchFamily="34" charset="0"/>
                          <a:cs typeface="Arial" panose="020B0604020202020204" pitchFamily="34" charset="0"/>
                        </a:rPr>
                        <a:t>container </a:t>
                      </a:r>
                      <a:r>
                        <a:rPr lang="en-US" sz="1500" b="0" i="0" u="none" strike="noStrike" dirty="0" err="1">
                          <a:solidFill>
                            <a:srgbClr val="000000"/>
                          </a:solidFill>
                          <a:effectLst/>
                          <a:latin typeface="Arial" panose="020B0604020202020204" pitchFamily="34" charset="0"/>
                          <a:cs typeface="Arial" panose="020B0604020202020204" pitchFamily="34" charset="0"/>
                        </a:rPr>
                        <a:t>ceph-mon</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smtClean="0">
                          <a:solidFill>
                            <a:srgbClr val="000000"/>
                          </a:solidFill>
                          <a:effectLst/>
                          <a:latin typeface="Arial" panose="020B0604020202020204" pitchFamily="34" charset="0"/>
                          <a:cs typeface="Arial" panose="020B0604020202020204" pitchFamily="34" charset="0"/>
                        </a:rPr>
                        <a:t>bị</a:t>
                      </a:r>
                      <a:r>
                        <a:rPr lang="en-US" sz="1500" b="0" i="0" u="none" strike="noStrike" baseline="0" dirty="0" smtClean="0">
                          <a:solidFill>
                            <a:srgbClr val="000000"/>
                          </a:solidFill>
                          <a:effectLst/>
                          <a:latin typeface="Arial" panose="020B0604020202020204" pitchFamily="34" charset="0"/>
                          <a:cs typeface="Arial" panose="020B0604020202020204" pitchFamily="34" charset="0"/>
                        </a:rPr>
                        <a:t> stop </a:t>
                      </a:r>
                      <a:r>
                        <a:rPr lang="en-US" sz="1500" b="0" i="0" u="none" strike="noStrike" baseline="0" dirty="0" err="1" smtClean="0">
                          <a:solidFill>
                            <a:srgbClr val="000000"/>
                          </a:solidFill>
                          <a:effectLst/>
                          <a:latin typeface="Arial" panose="020B0604020202020204" pitchFamily="34" charset="0"/>
                          <a:cs typeface="Arial" panose="020B0604020202020204" pitchFamily="34" charset="0"/>
                        </a:rPr>
                        <a:t>hoặc</a:t>
                      </a:r>
                      <a:r>
                        <a:rPr lang="en-US" sz="1500" b="0" i="0" u="none" strike="noStrike" dirty="0">
                          <a:solidFill>
                            <a:srgbClr val="000000"/>
                          </a:solidFill>
                          <a:effectLst/>
                          <a:latin typeface="Arial" panose="020B0604020202020204" pitchFamily="34" charset="0"/>
                          <a:cs typeface="Arial" panose="020B0604020202020204" pitchFamily="34" charset="0"/>
                        </a:rPr>
                        <a:t/>
                      </a:r>
                      <a:br>
                        <a:rPr lang="en-US" sz="1500" b="0" i="0" u="none" strike="noStrike" dirty="0">
                          <a:solidFill>
                            <a:srgbClr val="000000"/>
                          </a:solidFill>
                          <a:effectLst/>
                          <a:latin typeface="Arial" panose="020B0604020202020204" pitchFamily="34" charset="0"/>
                          <a:cs typeface="Arial" panose="020B0604020202020204" pitchFamily="34" charset="0"/>
                        </a:rPr>
                      </a:br>
                      <a:r>
                        <a:rPr lang="en-US" sz="1500" b="0" i="0" u="none" strike="noStrike" dirty="0" err="1" smtClean="0">
                          <a:solidFill>
                            <a:srgbClr val="000000"/>
                          </a:solidFill>
                          <a:effectLst/>
                          <a:latin typeface="Arial" panose="020B0604020202020204" pitchFamily="34" charset="0"/>
                          <a:cs typeface="Arial" panose="020B0604020202020204" pitchFamily="34" charset="0"/>
                        </a:rPr>
                        <a:t>docker</a:t>
                      </a: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ps</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smtClean="0">
                          <a:solidFill>
                            <a:srgbClr val="000000"/>
                          </a:solidFill>
                          <a:effectLst/>
                          <a:latin typeface="Arial" panose="020B0604020202020204" pitchFamily="34" charset="0"/>
                          <a:cs typeface="Arial" panose="020B0604020202020204" pitchFamily="34" charset="0"/>
                        </a:rPr>
                        <a:t>--all </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grep</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ceph-mon</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fr-FR" sz="1500" b="0" i="0" u="none" strike="noStrike" dirty="0" smtClean="0">
                          <a:solidFill>
                            <a:srgbClr val="000000"/>
                          </a:solidFill>
                          <a:effectLst/>
                          <a:latin typeface="Arial" panose="020B0604020202020204" pitchFamily="34" charset="0"/>
                          <a:cs typeface="Arial" panose="020B0604020202020204" pitchFamily="34" charset="0"/>
                        </a:rPr>
                        <a:t>Restart </a:t>
                      </a:r>
                      <a:r>
                        <a:rPr lang="fr-FR" sz="1500" b="0" i="0" u="none" strike="noStrike" dirty="0">
                          <a:solidFill>
                            <a:srgbClr val="000000"/>
                          </a:solidFill>
                          <a:effectLst/>
                          <a:latin typeface="Arial" panose="020B0604020202020204" pitchFamily="34" charset="0"/>
                          <a:cs typeface="Arial" panose="020B0604020202020204" pitchFamily="34" charset="0"/>
                        </a:rPr>
                        <a:t>docker container </a:t>
                      </a:r>
                      <a:r>
                        <a:rPr lang="fr-FR" sz="1500" b="0" i="0" u="none" strike="noStrike" dirty="0" err="1">
                          <a:solidFill>
                            <a:srgbClr val="000000"/>
                          </a:solidFill>
                          <a:effectLst/>
                          <a:latin typeface="Arial" panose="020B0604020202020204" pitchFamily="34" charset="0"/>
                          <a:cs typeface="Arial" panose="020B0604020202020204" pitchFamily="34" charset="0"/>
                        </a:rPr>
                        <a:t>ceph</a:t>
                      </a:r>
                      <a:r>
                        <a:rPr lang="fr-FR" sz="1500" b="0" i="0" u="none" strike="noStrike" dirty="0">
                          <a:solidFill>
                            <a:srgbClr val="000000"/>
                          </a:solidFill>
                          <a:effectLst/>
                          <a:latin typeface="Arial" panose="020B0604020202020204" pitchFamily="34" charset="0"/>
                          <a:cs typeface="Arial" panose="020B0604020202020204" pitchFamily="34" charset="0"/>
                        </a:rPr>
                        <a:t>-mon:</a:t>
                      </a:r>
                      <a:br>
                        <a:rPr lang="fr-FR" sz="1500" b="0" i="0" u="none" strike="noStrike" dirty="0">
                          <a:solidFill>
                            <a:srgbClr val="000000"/>
                          </a:solidFill>
                          <a:effectLst/>
                          <a:latin typeface="Arial" panose="020B0604020202020204" pitchFamily="34" charset="0"/>
                          <a:cs typeface="Arial" panose="020B0604020202020204" pitchFamily="34" charset="0"/>
                        </a:rPr>
                      </a:br>
                      <a:r>
                        <a:rPr lang="fr-FR" sz="1500" b="0" i="0" u="none" strike="noStrike" dirty="0" smtClean="0">
                          <a:solidFill>
                            <a:srgbClr val="000000"/>
                          </a:solidFill>
                          <a:effectLst/>
                          <a:latin typeface="Arial" panose="020B0604020202020204" pitchFamily="34" charset="0"/>
                          <a:cs typeface="Arial" panose="020B0604020202020204" pitchFamily="34" charset="0"/>
                        </a:rPr>
                        <a:t>docker </a:t>
                      </a:r>
                      <a:r>
                        <a:rPr lang="fr-FR" sz="1500" b="0" i="0" u="none" strike="noStrike" dirty="0">
                          <a:solidFill>
                            <a:srgbClr val="000000"/>
                          </a:solidFill>
                          <a:effectLst/>
                          <a:latin typeface="Arial" panose="020B0604020202020204" pitchFamily="34" charset="0"/>
                          <a:cs typeface="Arial" panose="020B0604020202020204" pitchFamily="34" charset="0"/>
                        </a:rPr>
                        <a:t>restart </a:t>
                      </a:r>
                      <a:r>
                        <a:rPr lang="fr-FR" sz="1500" b="0" i="0" u="none" strike="noStrike" dirty="0" err="1">
                          <a:solidFill>
                            <a:srgbClr val="000000"/>
                          </a:solidFill>
                          <a:effectLst/>
                          <a:latin typeface="Arial" panose="020B0604020202020204" pitchFamily="34" charset="0"/>
                          <a:cs typeface="Arial" panose="020B0604020202020204" pitchFamily="34" charset="0"/>
                        </a:rPr>
                        <a:t>ceph</a:t>
                      </a:r>
                      <a:r>
                        <a:rPr lang="fr-FR" sz="1500" b="0" i="0" u="none" strike="noStrike" dirty="0">
                          <a:solidFill>
                            <a:srgbClr val="000000"/>
                          </a:solidFill>
                          <a:effectLst/>
                          <a:latin typeface="Arial" panose="020B0604020202020204" pitchFamily="34" charset="0"/>
                          <a:cs typeface="Arial" panose="020B0604020202020204" pitchFamily="34" charset="0"/>
                        </a:rPr>
                        <a:t>-mon</a:t>
                      </a:r>
                    </a:p>
                  </a:txBody>
                  <a:tcPr marL="6350" marR="6350" marT="6350" marB="0"/>
                </a:tc>
              </a:tr>
              <a:tr h="2143629">
                <a:tc>
                  <a:txBody>
                    <a:bodyPr/>
                    <a:lstStyle/>
                    <a:p>
                      <a:pPr algn="l" fontAlgn="t"/>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vi-VN" sz="1500" b="0" i="0" u="none" strike="noStrike" dirty="0" smtClean="0">
                          <a:solidFill>
                            <a:srgbClr val="000000"/>
                          </a:solidFill>
                          <a:effectLst/>
                          <a:latin typeface="Arial" panose="020B0604020202020204" pitchFamily="34" charset="0"/>
                          <a:cs typeface="Arial" panose="020B0604020202020204" pitchFamily="34" charset="0"/>
                        </a:rPr>
                        <a:t>Xảy </a:t>
                      </a:r>
                      <a:r>
                        <a:rPr lang="vi-VN" sz="1500" b="0" i="0" u="none" strike="noStrike" dirty="0">
                          <a:solidFill>
                            <a:srgbClr val="000000"/>
                          </a:solidFill>
                          <a:effectLst/>
                          <a:latin typeface="Arial" panose="020B0604020202020204" pitchFamily="34" charset="0"/>
                          <a:cs typeface="Arial" panose="020B0604020202020204" pitchFamily="34" charset="0"/>
                        </a:rPr>
                        <a:t>ra vấn đề với public network trên node ceph-mon bị down.</a:t>
                      </a:r>
                      <a:br>
                        <a:rPr lang="vi-VN" sz="1500" b="0" i="0" u="none" strike="noStrike" dirty="0">
                          <a:solidFill>
                            <a:srgbClr val="000000"/>
                          </a:solidFill>
                          <a:effectLst/>
                          <a:latin typeface="Arial" panose="020B0604020202020204" pitchFamily="34" charset="0"/>
                          <a:cs typeface="Arial" panose="020B0604020202020204" pitchFamily="34" charset="0"/>
                        </a:rPr>
                      </a:b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vi-VN" sz="1500" b="0" i="0" u="none" strike="noStrike" dirty="0" smtClean="0">
                          <a:solidFill>
                            <a:srgbClr val="000000"/>
                          </a:solidFill>
                          <a:effectLst/>
                          <a:latin typeface="Arial" panose="020B0604020202020204" pitchFamily="34" charset="0"/>
                          <a:cs typeface="Arial" panose="020B0604020202020204" pitchFamily="34" charset="0"/>
                        </a:rPr>
                        <a:t>Đứng </a:t>
                      </a:r>
                      <a:r>
                        <a:rPr lang="vi-VN" sz="1500" b="0" i="0" u="none" strike="noStrike" dirty="0">
                          <a:solidFill>
                            <a:srgbClr val="000000"/>
                          </a:solidFill>
                          <a:effectLst/>
                          <a:latin typeface="Arial" panose="020B0604020202020204" pitchFamily="34" charset="0"/>
                          <a:cs typeface="Arial" panose="020B0604020202020204" pitchFamily="34" charset="0"/>
                        </a:rPr>
                        <a:t>trên các node ceph-mon đang hoạt động khác kiểm tra như sau:</a:t>
                      </a:r>
                      <a:br>
                        <a:rPr lang="vi-VN" sz="1500" b="0" i="0" u="none" strike="noStrike" dirty="0">
                          <a:solidFill>
                            <a:srgbClr val="000000"/>
                          </a:solidFill>
                          <a:effectLst/>
                          <a:latin typeface="Arial" panose="020B0604020202020204" pitchFamily="34" charset="0"/>
                          <a:cs typeface="Arial" panose="020B0604020202020204" pitchFamily="34" charset="0"/>
                        </a:rPr>
                      </a:br>
                      <a:r>
                        <a:rPr lang="vi-VN" sz="1500" b="0" i="0" u="none" strike="noStrike" dirty="0" smtClean="0">
                          <a:solidFill>
                            <a:srgbClr val="000000"/>
                          </a:solidFill>
                          <a:effectLst/>
                          <a:latin typeface="Arial" panose="020B0604020202020204" pitchFamily="34" charset="0"/>
                          <a:cs typeface="Arial" panose="020B0604020202020204" pitchFamily="34" charset="0"/>
                        </a:rPr>
                        <a:t>telnet </a:t>
                      </a:r>
                      <a:r>
                        <a:rPr lang="vi-VN" sz="1500" b="0" i="0" u="none" strike="noStrike" dirty="0">
                          <a:solidFill>
                            <a:srgbClr val="000000"/>
                          </a:solidFill>
                          <a:effectLst/>
                          <a:latin typeface="Arial" panose="020B0604020202020204" pitchFamily="34" charset="0"/>
                          <a:cs typeface="Arial" panose="020B0604020202020204" pitchFamily="34" charset="0"/>
                        </a:rPr>
                        <a:t>&lt;down_mon_node&gt; 3300</a:t>
                      </a:r>
                      <a:br>
                        <a:rPr lang="vi-VN" sz="1500" b="0" i="0" u="none" strike="noStrike" dirty="0">
                          <a:solidFill>
                            <a:srgbClr val="000000"/>
                          </a:solidFill>
                          <a:effectLst/>
                          <a:latin typeface="Arial" panose="020B0604020202020204" pitchFamily="34" charset="0"/>
                          <a:cs typeface="Arial" panose="020B0604020202020204" pitchFamily="34" charset="0"/>
                        </a:rPr>
                      </a:br>
                      <a:r>
                        <a:rPr lang="vi-VN" sz="1500" b="0" i="0" u="none" strike="noStrike" dirty="0" smtClean="0">
                          <a:solidFill>
                            <a:srgbClr val="000000"/>
                          </a:solidFill>
                          <a:effectLst/>
                          <a:latin typeface="Arial" panose="020B0604020202020204" pitchFamily="34" charset="0"/>
                          <a:cs typeface="Arial" panose="020B0604020202020204" pitchFamily="34" charset="0"/>
                        </a:rPr>
                        <a:t>telnet </a:t>
                      </a:r>
                      <a:r>
                        <a:rPr lang="vi-VN" sz="1500" b="0" i="0" u="none" strike="noStrike" dirty="0">
                          <a:solidFill>
                            <a:srgbClr val="000000"/>
                          </a:solidFill>
                          <a:effectLst/>
                          <a:latin typeface="Arial" panose="020B0604020202020204" pitchFamily="34" charset="0"/>
                          <a:cs typeface="Arial" panose="020B0604020202020204" pitchFamily="34" charset="0"/>
                        </a:rPr>
                        <a:t>&lt;down_mon_node&gt; 6789</a:t>
                      </a:r>
                      <a:br>
                        <a:rPr lang="vi-VN" sz="1500" b="0" i="0" u="none" strike="noStrike" dirty="0">
                          <a:solidFill>
                            <a:srgbClr val="000000"/>
                          </a:solidFill>
                          <a:effectLst/>
                          <a:latin typeface="Arial" panose="020B0604020202020204" pitchFamily="34" charset="0"/>
                          <a:cs typeface="Arial" panose="020B0604020202020204" pitchFamily="34" charset="0"/>
                        </a:rPr>
                      </a:br>
                      <a:r>
                        <a:rPr lang="vi-VN" sz="1500" b="0" i="0" u="none" strike="noStrike" dirty="0" smtClean="0">
                          <a:solidFill>
                            <a:srgbClr val="000000"/>
                          </a:solidFill>
                          <a:effectLst/>
                          <a:latin typeface="Arial" panose="020B0604020202020204" pitchFamily="34" charset="0"/>
                          <a:cs typeface="Arial" panose="020B0604020202020204" pitchFamily="34" charset="0"/>
                        </a:rPr>
                        <a:t>tcptraceroute </a:t>
                      </a:r>
                      <a:r>
                        <a:rPr lang="vi-VN" sz="1500" b="0" i="0" u="none" strike="noStrike" dirty="0">
                          <a:solidFill>
                            <a:srgbClr val="000000"/>
                          </a:solidFill>
                          <a:effectLst/>
                          <a:latin typeface="Arial" panose="020B0604020202020204" pitchFamily="34" charset="0"/>
                          <a:cs typeface="Arial" panose="020B0604020202020204" pitchFamily="34" charset="0"/>
                        </a:rPr>
                        <a:t>&lt;down_mon_node&gt; 3300</a:t>
                      </a:r>
                      <a:br>
                        <a:rPr lang="vi-VN" sz="1500" b="0" i="0" u="none" strike="noStrike" dirty="0">
                          <a:solidFill>
                            <a:srgbClr val="000000"/>
                          </a:solidFill>
                          <a:effectLst/>
                          <a:latin typeface="Arial" panose="020B0604020202020204" pitchFamily="34" charset="0"/>
                          <a:cs typeface="Arial" panose="020B0604020202020204" pitchFamily="34" charset="0"/>
                        </a:rPr>
                      </a:br>
                      <a:r>
                        <a:rPr lang="vi-VN" sz="1500" b="0" i="0" u="none" strike="noStrike" dirty="0" smtClean="0">
                          <a:solidFill>
                            <a:srgbClr val="000000"/>
                          </a:solidFill>
                          <a:effectLst/>
                          <a:latin typeface="Arial" panose="020B0604020202020204" pitchFamily="34" charset="0"/>
                          <a:cs typeface="Arial" panose="020B0604020202020204" pitchFamily="34" charset="0"/>
                        </a:rPr>
                        <a:t>tcptraceroute </a:t>
                      </a:r>
                      <a:r>
                        <a:rPr lang="vi-VN" sz="1500" b="0" i="0" u="none" strike="noStrike" dirty="0">
                          <a:solidFill>
                            <a:srgbClr val="000000"/>
                          </a:solidFill>
                          <a:effectLst/>
                          <a:latin typeface="Arial" panose="020B0604020202020204" pitchFamily="34" charset="0"/>
                          <a:cs typeface="Arial" panose="020B0604020202020204" pitchFamily="34" charset="0"/>
                        </a:rPr>
                        <a:t>&lt;down_mon_node&gt; 6789</a:t>
                      </a:r>
                      <a:br>
                        <a:rPr lang="vi-VN" sz="1500" b="0" i="0" u="none" strike="noStrike" dirty="0">
                          <a:solidFill>
                            <a:srgbClr val="000000"/>
                          </a:solidFill>
                          <a:effectLst/>
                          <a:latin typeface="Arial" panose="020B0604020202020204" pitchFamily="34" charset="0"/>
                          <a:cs typeface="Arial" panose="020B0604020202020204" pitchFamily="34" charset="0"/>
                        </a:rPr>
                      </a:b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vi-VN" sz="1500" b="0" i="0" u="none" strike="noStrike" dirty="0" smtClean="0">
                          <a:solidFill>
                            <a:srgbClr val="000000"/>
                          </a:solidFill>
                          <a:effectLst/>
                          <a:latin typeface="Arial" panose="020B0604020202020204" pitchFamily="34" charset="0"/>
                          <a:cs typeface="Arial" panose="020B0604020202020204" pitchFamily="34" charset="0"/>
                        </a:rPr>
                        <a:t>Đứng </a:t>
                      </a:r>
                      <a:r>
                        <a:rPr lang="vi-VN" sz="1500" b="0" i="0" u="none" strike="noStrike" dirty="0">
                          <a:solidFill>
                            <a:srgbClr val="000000"/>
                          </a:solidFill>
                          <a:effectLst/>
                          <a:latin typeface="Arial" panose="020B0604020202020204" pitchFamily="34" charset="0"/>
                          <a:cs typeface="Arial" panose="020B0604020202020204" pitchFamily="34" charset="0"/>
                        </a:rPr>
                        <a:t>trên node ceph-mon bị down kiểm tra:</a:t>
                      </a:r>
                      <a:br>
                        <a:rPr lang="vi-VN" sz="1500" b="0" i="0" u="none" strike="noStrike" dirty="0">
                          <a:solidFill>
                            <a:srgbClr val="000000"/>
                          </a:solidFill>
                          <a:effectLst/>
                          <a:latin typeface="Arial" panose="020B0604020202020204" pitchFamily="34" charset="0"/>
                          <a:cs typeface="Arial" panose="020B0604020202020204" pitchFamily="34" charset="0"/>
                        </a:rPr>
                      </a:br>
                      <a:r>
                        <a:rPr lang="vi-VN" sz="1500" b="0" i="0" u="none" strike="noStrike" dirty="0" smtClean="0">
                          <a:solidFill>
                            <a:srgbClr val="000000"/>
                          </a:solidFill>
                          <a:effectLst/>
                          <a:latin typeface="Arial" panose="020B0604020202020204" pitchFamily="34" charset="0"/>
                          <a:cs typeface="Arial" panose="020B0604020202020204" pitchFamily="34" charset="0"/>
                        </a:rPr>
                        <a:t>netstat </a:t>
                      </a:r>
                      <a:r>
                        <a:rPr lang="vi-VN" sz="1500" b="0" i="0" u="none" strike="noStrike" dirty="0">
                          <a:solidFill>
                            <a:srgbClr val="000000"/>
                          </a:solidFill>
                          <a:effectLst/>
                          <a:latin typeface="Arial" panose="020B0604020202020204" pitchFamily="34" charset="0"/>
                          <a:cs typeface="Arial" panose="020B0604020202020204" pitchFamily="34" charset="0"/>
                        </a:rPr>
                        <a:t>-nltp | grep 3300</a:t>
                      </a:r>
                      <a:br>
                        <a:rPr lang="vi-VN" sz="1500" b="0" i="0" u="none" strike="noStrike" dirty="0">
                          <a:solidFill>
                            <a:srgbClr val="000000"/>
                          </a:solidFill>
                          <a:effectLst/>
                          <a:latin typeface="Arial" panose="020B0604020202020204" pitchFamily="34" charset="0"/>
                          <a:cs typeface="Arial" panose="020B0604020202020204" pitchFamily="34" charset="0"/>
                        </a:rPr>
                      </a:br>
                      <a:r>
                        <a:rPr lang="vi-VN" sz="1500" b="0" i="0" u="none" strike="noStrike" dirty="0" smtClean="0">
                          <a:solidFill>
                            <a:srgbClr val="000000"/>
                          </a:solidFill>
                          <a:effectLst/>
                          <a:latin typeface="Arial" panose="020B0604020202020204" pitchFamily="34" charset="0"/>
                          <a:cs typeface="Arial" panose="020B0604020202020204" pitchFamily="34" charset="0"/>
                        </a:rPr>
                        <a:t>netstat </a:t>
                      </a:r>
                      <a:r>
                        <a:rPr lang="vi-VN" sz="1500" b="0" i="0" u="none" strike="noStrike" dirty="0">
                          <a:solidFill>
                            <a:srgbClr val="000000"/>
                          </a:solidFill>
                          <a:effectLst/>
                          <a:latin typeface="Arial" panose="020B0604020202020204" pitchFamily="34" charset="0"/>
                          <a:cs typeface="Arial" panose="020B0604020202020204" pitchFamily="34" charset="0"/>
                        </a:rPr>
                        <a:t>-nltp | grep 6789</a:t>
                      </a:r>
                    </a:p>
                  </a:txBody>
                  <a:tcPr marL="6350" marR="6350" marT="6350" marB="0"/>
                </a:tc>
                <a:tc>
                  <a:txBody>
                    <a:bodyPr/>
                    <a:lstStyle/>
                    <a:p>
                      <a:pPr algn="l" fontAlgn="t"/>
                      <a:r>
                        <a:rPr lang="en-US" sz="1500" b="0" i="0" u="none" strike="noStrike" dirty="0" err="1" smtClean="0">
                          <a:solidFill>
                            <a:srgbClr val="000000"/>
                          </a:solidFill>
                          <a:effectLst/>
                          <a:latin typeface="Arial" panose="020B0604020202020204" pitchFamily="34" charset="0"/>
                          <a:cs typeface="Arial" panose="020B0604020202020204" pitchFamily="34" charset="0"/>
                        </a:rPr>
                        <a:t>Xác</a:t>
                      </a: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định</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điểm</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tắc</a:t>
                      </a:r>
                      <a:r>
                        <a:rPr lang="en-US" sz="1500" b="0" i="0" u="none" strike="noStrike" dirty="0">
                          <a:solidFill>
                            <a:srgbClr val="000000"/>
                          </a:solidFill>
                          <a:effectLst/>
                          <a:latin typeface="Arial" panose="020B0604020202020204" pitchFamily="34" charset="0"/>
                          <a:cs typeface="Arial" panose="020B0604020202020204" pitchFamily="34" charset="0"/>
                        </a:rPr>
                        <a:t> network </a:t>
                      </a:r>
                      <a:r>
                        <a:rPr lang="en-US" sz="1500" b="0" i="0" u="none" strike="noStrike" dirty="0" err="1">
                          <a:solidFill>
                            <a:srgbClr val="000000"/>
                          </a:solidFill>
                          <a:effectLst/>
                          <a:latin typeface="Arial" panose="020B0604020202020204" pitchFamily="34" charset="0"/>
                          <a:cs typeface="Arial" panose="020B0604020202020204" pitchFamily="34" charset="0"/>
                        </a:rPr>
                        <a:t>sau</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đó</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xử</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lý</a:t>
                      </a:r>
                      <a:r>
                        <a:rPr lang="en-US" sz="1500" b="0" i="0" u="none" strike="noStrike" dirty="0">
                          <a:solidFill>
                            <a:srgbClr val="000000"/>
                          </a:solidFill>
                          <a:effectLst/>
                          <a:latin typeface="Arial" panose="020B0604020202020204" pitchFamily="34" charset="0"/>
                          <a:cs typeface="Arial" panose="020B0604020202020204" pitchFamily="34" charset="0"/>
                        </a:rPr>
                        <a:t>:</a:t>
                      </a:r>
                      <a:br>
                        <a:rPr lang="en-US" sz="1500" b="0" i="0" u="none" strike="noStrike" dirty="0">
                          <a:solidFill>
                            <a:srgbClr val="000000"/>
                          </a:solidFill>
                          <a:effectLst/>
                          <a:latin typeface="Arial" panose="020B0604020202020204" pitchFamily="34" charset="0"/>
                          <a:cs typeface="Arial" panose="020B0604020202020204" pitchFamily="34" charset="0"/>
                        </a:rPr>
                      </a:b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err="1" smtClean="0">
                          <a:solidFill>
                            <a:srgbClr val="000000"/>
                          </a:solidFill>
                          <a:effectLst/>
                          <a:latin typeface="Arial" panose="020B0604020202020204" pitchFamily="34" charset="0"/>
                          <a:cs typeface="Arial" panose="020B0604020202020204" pitchFamily="34" charset="0"/>
                        </a:rPr>
                        <a:t>iptables</a:t>
                      </a: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của</a:t>
                      </a:r>
                      <a:r>
                        <a:rPr lang="en-US" sz="1500" b="0" i="0" u="none" strike="noStrike" dirty="0">
                          <a:solidFill>
                            <a:srgbClr val="000000"/>
                          </a:solidFill>
                          <a:effectLst/>
                          <a:latin typeface="Arial" panose="020B0604020202020204" pitchFamily="34" charset="0"/>
                          <a:cs typeface="Arial" panose="020B0604020202020204" pitchFamily="34" charset="0"/>
                        </a:rPr>
                        <a:t> node </a:t>
                      </a:r>
                      <a:r>
                        <a:rPr lang="en-US" sz="1500" b="0" i="0" u="none" strike="noStrike" dirty="0" err="1">
                          <a:solidFill>
                            <a:srgbClr val="000000"/>
                          </a:solidFill>
                          <a:effectLst/>
                          <a:latin typeface="Arial" panose="020B0604020202020204" pitchFamily="34" charset="0"/>
                          <a:cs typeface="Arial" panose="020B0604020202020204" pitchFamily="34" charset="0"/>
                        </a:rPr>
                        <a:t>chứa</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ceph-mon</a:t>
                      </a:r>
                      <a:r>
                        <a:rPr lang="en-US" sz="1500" b="0" i="0" u="none" strike="noStrike" dirty="0">
                          <a:solidFill>
                            <a:srgbClr val="000000"/>
                          </a:solidFill>
                          <a:effectLst/>
                          <a:latin typeface="Arial" panose="020B0604020202020204" pitchFamily="34" charset="0"/>
                          <a:cs typeface="Arial" panose="020B0604020202020204" pitchFamily="34" charset="0"/>
                        </a:rPr>
                        <a:t> down</a:t>
                      </a:r>
                      <a:br>
                        <a:rPr lang="en-US" sz="1500" b="0" i="0" u="none" strike="noStrike" dirty="0">
                          <a:solidFill>
                            <a:srgbClr val="000000"/>
                          </a:solidFill>
                          <a:effectLst/>
                          <a:latin typeface="Arial" panose="020B0604020202020204" pitchFamily="34" charset="0"/>
                          <a:cs typeface="Arial" panose="020B0604020202020204" pitchFamily="34" charset="0"/>
                        </a:rPr>
                      </a:b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err="1" smtClean="0">
                          <a:solidFill>
                            <a:srgbClr val="000000"/>
                          </a:solidFill>
                          <a:effectLst/>
                          <a:latin typeface="Arial" panose="020B0604020202020204" pitchFamily="34" charset="0"/>
                          <a:cs typeface="Arial" panose="020B0604020202020204" pitchFamily="34" charset="0"/>
                        </a:rPr>
                        <a:t>Các</a:t>
                      </a:r>
                      <a:r>
                        <a:rPr lang="en-US" sz="1500" b="0" i="0" u="none" strike="noStrike" dirty="0" smtClean="0">
                          <a:solidFill>
                            <a:srgbClr val="000000"/>
                          </a:solidFill>
                          <a:effectLst/>
                          <a:latin typeface="Arial" panose="020B0604020202020204" pitchFamily="34" charset="0"/>
                          <a:cs typeface="Arial" panose="020B0604020202020204" pitchFamily="34" charset="0"/>
                        </a:rPr>
                        <a:t> </a:t>
                      </a:r>
                      <a:r>
                        <a:rPr lang="en-US" sz="1500" b="0" i="0" u="none" strike="noStrike" dirty="0">
                          <a:solidFill>
                            <a:srgbClr val="000000"/>
                          </a:solidFill>
                          <a:effectLst/>
                          <a:latin typeface="Arial" panose="020B0604020202020204" pitchFamily="34" charset="0"/>
                          <a:cs typeface="Arial" panose="020B0604020202020204" pitchFamily="34" charset="0"/>
                        </a:rPr>
                        <a:t>network hop </a:t>
                      </a:r>
                      <a:r>
                        <a:rPr lang="en-US" sz="1500" b="0" i="0" u="none" strike="noStrike" dirty="0" err="1">
                          <a:solidFill>
                            <a:srgbClr val="000000"/>
                          </a:solidFill>
                          <a:effectLst/>
                          <a:latin typeface="Arial" panose="020B0604020202020204" pitchFamily="34" charset="0"/>
                          <a:cs typeface="Arial" panose="020B0604020202020204" pitchFamily="34" charset="0"/>
                        </a:rPr>
                        <a:t>đứng</a:t>
                      </a:r>
                      <a:r>
                        <a:rPr lang="en-US" sz="1500" b="0" i="0" u="none" strike="noStrike" dirty="0">
                          <a:solidFill>
                            <a:srgbClr val="000000"/>
                          </a:solidFill>
                          <a:effectLst/>
                          <a:latin typeface="Arial" panose="020B0604020202020204" pitchFamily="34" charset="0"/>
                          <a:cs typeface="Arial" panose="020B0604020202020204" pitchFamily="34" charset="0"/>
                        </a:rPr>
                        <a:t> </a:t>
                      </a:r>
                      <a:r>
                        <a:rPr lang="en-US" sz="1500" b="0" i="0" u="none" strike="noStrike" dirty="0" err="1">
                          <a:solidFill>
                            <a:srgbClr val="000000"/>
                          </a:solidFill>
                          <a:effectLst/>
                          <a:latin typeface="Arial" panose="020B0604020202020204" pitchFamily="34" charset="0"/>
                          <a:cs typeface="Arial" panose="020B0604020202020204" pitchFamily="34" charset="0"/>
                        </a:rPr>
                        <a:t>giữa</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r>
            </a:tbl>
          </a:graphicData>
        </a:graphic>
      </p:graphicFrame>
    </p:spTree>
    <p:extLst>
      <p:ext uri="{BB962C8B-B14F-4D97-AF65-F5344CB8AC3E}">
        <p14:creationId xmlns:p14="http://schemas.microsoft.com/office/powerpoint/2010/main" val="251756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lý lỗi Ceph Monitors</a:t>
            </a:r>
            <a:endParaRPr lang="en-US" dirty="0"/>
          </a:p>
        </p:txBody>
      </p:sp>
      <p:sp>
        <p:nvSpPr>
          <p:cNvPr id="3" name="Content Placeholder 2"/>
          <p:cNvSpPr>
            <a:spLocks noGrp="1"/>
          </p:cNvSpPr>
          <p:nvPr>
            <p:ph idx="1"/>
          </p:nvPr>
        </p:nvSpPr>
        <p:spPr>
          <a:xfrm>
            <a:off x="581193" y="1805592"/>
            <a:ext cx="11159703" cy="4128864"/>
          </a:xfrm>
        </p:spPr>
        <p:txBody>
          <a:bodyPr>
            <a:normAutofit/>
          </a:bodyPr>
          <a:lstStyle/>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2</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Xử</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lý</a:t>
            </a:r>
            <a:r>
              <a:rPr lang="en-US" b="1" dirty="0">
                <a:latin typeface="Arial" panose="020B0604020202020204" pitchFamily="34" charset="0"/>
                <a:cs typeface="Arial" panose="020B0604020202020204" pitchFamily="34" charset="0"/>
              </a:rPr>
              <a:t> case </a:t>
            </a:r>
            <a:r>
              <a:rPr lang="en-US" b="1" dirty="0" err="1">
                <a:latin typeface="Arial" panose="020B0604020202020204" pitchFamily="34" charset="0"/>
                <a:cs typeface="Arial" panose="020B0604020202020204" pitchFamily="34" charset="0"/>
              </a:rPr>
              <a:t>Ceph</a:t>
            </a:r>
            <a:r>
              <a:rPr lang="en-US" b="1" dirty="0">
                <a:latin typeface="Arial" panose="020B0604020202020204" pitchFamily="34" charset="0"/>
                <a:cs typeface="Arial" panose="020B0604020202020204" pitchFamily="34" charset="0"/>
              </a:rPr>
              <a:t> Monitors </a:t>
            </a:r>
            <a:r>
              <a:rPr lang="en-US" b="1" dirty="0" smtClean="0">
                <a:latin typeface="Arial" panose="020B0604020202020204" pitchFamily="34" charset="0"/>
                <a:cs typeface="Arial" panose="020B0604020202020204" pitchFamily="34" charset="0"/>
              </a:rPr>
              <a:t>out of </a:t>
            </a:r>
            <a:r>
              <a:rPr lang="en-US" b="1" dirty="0" smtClean="0">
                <a:latin typeface="Arial" panose="020B0604020202020204" pitchFamily="34" charset="0"/>
                <a:cs typeface="Arial" panose="020B0604020202020204" pitchFamily="34" charset="0"/>
              </a:rPr>
              <a:t>quorum</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dirty="0" smtClean="0"/>
          </a:p>
          <a:p>
            <a:pPr marL="0" indent="0">
              <a:buNone/>
            </a:pPr>
            <a:endParaRPr lang="en-US" dirty="0"/>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9713597"/>
              </p:ext>
            </p:extLst>
          </p:nvPr>
        </p:nvGraphicFramePr>
        <p:xfrm>
          <a:off x="452387" y="2569464"/>
          <a:ext cx="11288509" cy="2377440"/>
        </p:xfrm>
        <a:graphic>
          <a:graphicData uri="http://schemas.openxmlformats.org/drawingml/2006/table">
            <a:tbl>
              <a:tblPr firstRow="1" bandRow="1">
                <a:tableStyleId>{5C22544A-7EE6-4342-B048-85BDC9FD1C3A}</a:tableStyleId>
              </a:tblPr>
              <a:tblGrid>
                <a:gridCol w="4172194"/>
                <a:gridCol w="2267107"/>
                <a:gridCol w="2584926"/>
                <a:gridCol w="2264282"/>
              </a:tblGrid>
              <a:tr h="370840">
                <a:tc>
                  <a:txBody>
                    <a:bodyPr/>
                    <a:lstStyle/>
                    <a:p>
                      <a:r>
                        <a:rPr lang="en-US" sz="1600" dirty="0" err="1" smtClean="0">
                          <a:latin typeface="Arial" panose="020B0604020202020204" pitchFamily="34" charset="0"/>
                          <a:cs typeface="Arial" panose="020B0604020202020204" pitchFamily="34" charset="0"/>
                        </a:rPr>
                        <a:t>Kiểm</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tra</a:t>
                      </a:r>
                      <a:endParaRPr lang="en-US"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Log </a:t>
                      </a:r>
                      <a:r>
                        <a:rPr lang="en-US" sz="1600" dirty="0" err="1" smtClean="0">
                          <a:latin typeface="Arial" panose="020B0604020202020204" pitchFamily="34" charset="0"/>
                          <a:cs typeface="Arial" panose="020B0604020202020204" pitchFamily="34" charset="0"/>
                        </a:rPr>
                        <a:t>ceph</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mon</a:t>
                      </a:r>
                      <a:r>
                        <a:rPr lang="en-US" sz="1600" baseline="0" dirty="0" smtClean="0">
                          <a:latin typeface="Arial" panose="020B0604020202020204" pitchFamily="34" charset="0"/>
                          <a:cs typeface="Arial" panose="020B0604020202020204" pitchFamily="34" charset="0"/>
                        </a:rPr>
                        <a:t> out of quorum</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smtClean="0">
                          <a:latin typeface="Arial" panose="020B0604020202020204" pitchFamily="34" charset="0"/>
                          <a:cs typeface="Arial" panose="020B0604020202020204" pitchFamily="34" charset="0"/>
                        </a:rPr>
                        <a:t>Nguyên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nhân</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smtClean="0">
                          <a:latin typeface="Arial" panose="020B0604020202020204" pitchFamily="34" charset="0"/>
                          <a:cs typeface="Arial" panose="020B0604020202020204" pitchFamily="34" charset="0"/>
                        </a:rPr>
                        <a:t>Xử</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lý</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err="1" smtClean="0">
                          <a:latin typeface="Arial" panose="020B0604020202020204" pitchFamily="34" charset="0"/>
                          <a:cs typeface="Arial" panose="020B0604020202020204" pitchFamily="34" charset="0"/>
                        </a:rPr>
                        <a:t>docker</a:t>
                      </a:r>
                      <a:r>
                        <a:rPr lang="en-US" sz="1600" dirty="0" smtClean="0">
                          <a:latin typeface="Arial" panose="020B0604020202020204" pitchFamily="34" charset="0"/>
                          <a:cs typeface="Arial" panose="020B0604020202020204" pitchFamily="34" charset="0"/>
                        </a:rPr>
                        <a:t> exec -ti </a:t>
                      </a:r>
                      <a:r>
                        <a:rPr lang="en-US" sz="1600" dirty="0" err="1" smtClean="0">
                          <a:latin typeface="Arial" panose="020B0604020202020204" pitchFamily="34" charset="0"/>
                          <a:cs typeface="Arial" panose="020B0604020202020204" pitchFamily="34" charset="0"/>
                        </a:rPr>
                        <a:t>ceph-mon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ceph</a:t>
                      </a:r>
                      <a:r>
                        <a:rPr lang="en-US" sz="1600" dirty="0" smtClean="0">
                          <a:latin typeface="Arial" panose="020B0604020202020204" pitchFamily="34" charset="0"/>
                          <a:cs typeface="Arial" panose="020B0604020202020204" pitchFamily="34" charset="0"/>
                        </a:rPr>
                        <a:t> -s</a:t>
                      </a:r>
                    </a:p>
                    <a:p>
                      <a:r>
                        <a:rPr lang="en-US" sz="1600" dirty="0" err="1" smtClean="0">
                          <a:latin typeface="Arial" panose="020B0604020202020204" pitchFamily="34" charset="0"/>
                          <a:cs typeface="Arial" panose="020B0604020202020204" pitchFamily="34" charset="0"/>
                        </a:rPr>
                        <a:t>docker</a:t>
                      </a:r>
                      <a:r>
                        <a:rPr lang="en-US" sz="1600" dirty="0" smtClean="0">
                          <a:latin typeface="Arial" panose="020B0604020202020204" pitchFamily="34" charset="0"/>
                          <a:cs typeface="Arial" panose="020B0604020202020204" pitchFamily="34" charset="0"/>
                        </a:rPr>
                        <a:t> exec -ti </a:t>
                      </a:r>
                      <a:r>
                        <a:rPr lang="en-US" sz="1600" dirty="0" err="1" smtClean="0">
                          <a:latin typeface="Arial" panose="020B0604020202020204" pitchFamily="34" charset="0"/>
                          <a:cs typeface="Arial" panose="020B0604020202020204" pitchFamily="34" charset="0"/>
                        </a:rPr>
                        <a:t>ceph-mon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ceph</a:t>
                      </a:r>
                      <a:r>
                        <a:rPr lang="en-US" sz="1600" dirty="0" smtClean="0">
                          <a:latin typeface="Arial" panose="020B0604020202020204" pitchFamily="34" charset="0"/>
                          <a:cs typeface="Arial" panose="020B0604020202020204" pitchFamily="34" charset="0"/>
                        </a:rPr>
                        <a:t> -w</a:t>
                      </a:r>
                    </a:p>
                    <a:p>
                      <a:r>
                        <a:rPr lang="en-US" sz="1600" dirty="0" err="1" smtClean="0">
                          <a:latin typeface="Arial" panose="020B0604020202020204" pitchFamily="34" charset="0"/>
                          <a:cs typeface="Arial" panose="020B0604020202020204" pitchFamily="34" charset="0"/>
                        </a:rPr>
                        <a:t>docker</a:t>
                      </a:r>
                      <a:r>
                        <a:rPr lang="en-US" sz="1600" dirty="0" smtClean="0">
                          <a:latin typeface="Arial" panose="020B0604020202020204" pitchFamily="34" charset="0"/>
                          <a:cs typeface="Arial" panose="020B0604020202020204" pitchFamily="34" charset="0"/>
                        </a:rPr>
                        <a:t> exec -ti </a:t>
                      </a:r>
                      <a:r>
                        <a:rPr lang="en-US" sz="1600" dirty="0" err="1" smtClean="0">
                          <a:latin typeface="Arial" panose="020B0604020202020204" pitchFamily="34" charset="0"/>
                          <a:cs typeface="Arial" panose="020B0604020202020204" pitchFamily="34" charset="0"/>
                        </a:rPr>
                        <a:t>ceph-mon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ceph</a:t>
                      </a:r>
                      <a:r>
                        <a:rPr lang="en-US" sz="1600" dirty="0" smtClean="0">
                          <a:latin typeface="Arial" panose="020B0604020202020204" pitchFamily="34" charset="0"/>
                          <a:cs typeface="Arial" panose="020B0604020202020204" pitchFamily="34" charset="0"/>
                        </a:rPr>
                        <a:t> health detail</a:t>
                      </a:r>
                      <a:endParaRPr lang="en-US" sz="16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600" b="0" dirty="0" smtClean="0">
                          <a:latin typeface="Arial" panose="020B0604020202020204" pitchFamily="34" charset="0"/>
                          <a:cs typeface="Arial" panose="020B0604020202020204" pitchFamily="34" charset="0"/>
                        </a:rPr>
                        <a:t>handle_auth_bad_method hmm, they didn't like 2 result (13) Permission denied</a:t>
                      </a:r>
                      <a:endParaRPr lang="en-US" sz="1600" b="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600" dirty="0" smtClean="0">
                          <a:latin typeface="Arial" panose="020B0604020202020204" pitchFamily="34" charset="0"/>
                          <a:cs typeface="Arial" panose="020B0604020202020204" pitchFamily="34" charset="0"/>
                        </a:rPr>
                        <a:t>Do permission của key và monmap trên node ceph-mon lỗi không đồng bộ với các ceph-mon còn lại trong cụm </a:t>
                      </a:r>
                      <a:endParaRPr lang="en-US" sz="1600"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C</a:t>
                      </a:r>
                      <a:r>
                        <a:rPr lang="vi-VN" sz="1600" dirty="0" smtClean="0">
                          <a:latin typeface="Arial" panose="020B0604020202020204" pitchFamily="34" charset="0"/>
                          <a:cs typeface="Arial" panose="020B0604020202020204" pitchFamily="34" charset="0"/>
                        </a:rPr>
                        <a:t>opy monmap từ node ceph-mon bình thường sang node ceph-mon bị out of quorum </a:t>
                      </a:r>
                      <a:endParaRPr lang="en-US" sz="1600"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400627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III. </a:t>
            </a:r>
            <a:r>
              <a:rPr lang="en-US" dirty="0">
                <a:latin typeface="Arial" panose="020B0604020202020204" pitchFamily="34" charset="0"/>
                <a:cs typeface="Arial" panose="020B0604020202020204" pitchFamily="34" charset="0"/>
              </a:rPr>
              <a:t>X</a:t>
            </a:r>
            <a:r>
              <a:rPr lang="vi-VN" dirty="0">
                <a:latin typeface="Arial" panose="020B0604020202020204" pitchFamily="34" charset="0"/>
                <a:cs typeface="Arial" panose="020B0604020202020204" pitchFamily="34" charset="0"/>
              </a:rPr>
              <a:t>ử lý lỗi Manager </a:t>
            </a:r>
            <a:r>
              <a:rPr lang="vi-VN" dirty="0" smtClean="0">
                <a:latin typeface="Arial" panose="020B0604020202020204" pitchFamily="34" charset="0"/>
                <a:cs typeface="Arial" panose="020B0604020202020204" pitchFamily="34" charset="0"/>
              </a:rPr>
              <a:t>down</a:t>
            </a:r>
            <a:endParaRPr lang="en-US" dirty="0"/>
          </a:p>
        </p:txBody>
      </p:sp>
      <p:sp>
        <p:nvSpPr>
          <p:cNvPr id="3" name="Content Placeholder 2"/>
          <p:cNvSpPr>
            <a:spLocks noGrp="1"/>
          </p:cNvSpPr>
          <p:nvPr>
            <p:ph idx="1"/>
          </p:nvPr>
        </p:nvSpPr>
        <p:spPr>
          <a:xfrm>
            <a:off x="581193" y="1787304"/>
            <a:ext cx="11029615" cy="5070696"/>
          </a:xfrm>
        </p:spPr>
        <p:txBody>
          <a:bodyPr>
            <a:noAutofit/>
          </a:bodyPr>
          <a:lstStyle/>
          <a:p>
            <a:pPr marL="0" indent="0">
              <a:buNone/>
            </a:pPr>
            <a:r>
              <a:rPr lang="en-US" sz="1500" b="1" i="1" u="sng" dirty="0" err="1" smtClean="0">
                <a:latin typeface="Arial" panose="020B0604020202020204" pitchFamily="34" charset="0"/>
                <a:cs typeface="Arial" panose="020B0604020202020204" pitchFamily="34" charset="0"/>
              </a:rPr>
              <a:t>Bước</a:t>
            </a:r>
            <a:r>
              <a:rPr lang="en-US" sz="1500" b="1" i="1" u="sng" dirty="0" smtClean="0">
                <a:latin typeface="Arial" panose="020B0604020202020204" pitchFamily="34" charset="0"/>
                <a:cs typeface="Arial" panose="020B0604020202020204" pitchFamily="34" charset="0"/>
              </a:rPr>
              <a:t> 1</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Kiểm</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tra</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trạng</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thái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Ceph</a:t>
            </a:r>
            <a:r>
              <a:rPr lang="en-US" sz="1500" dirty="0" smtClean="0">
                <a:latin typeface="Arial" panose="020B0604020202020204" pitchFamily="34" charset="0"/>
                <a:cs typeface="Arial" panose="020B0604020202020204" pitchFamily="34" charset="0"/>
              </a:rPr>
              <a:t> cluster </a:t>
            </a:r>
            <a:r>
              <a:rPr lang="en-US" sz="1500" dirty="0" err="1" smtClean="0">
                <a:latin typeface="Arial" panose="020B0604020202020204" pitchFamily="34" charset="0"/>
                <a:cs typeface="Arial" panose="020B0604020202020204" pitchFamily="34" charset="0"/>
              </a:rPr>
              <a:t>theo</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mục</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số</a:t>
            </a:r>
            <a:r>
              <a:rPr lang="en-US" sz="1500" dirty="0" smtClean="0">
                <a:latin typeface="Arial" panose="020B0604020202020204" pitchFamily="34" charset="0"/>
                <a:cs typeface="Arial" panose="020B0604020202020204" pitchFamily="34" charset="0"/>
              </a:rPr>
              <a:t> II</a:t>
            </a:r>
          </a:p>
          <a:p>
            <a:pPr marL="0" indent="0">
              <a:buNone/>
            </a:pPr>
            <a:r>
              <a:rPr lang="en-US" sz="1500" b="1" i="1" u="sng" dirty="0" err="1" smtClean="0">
                <a:latin typeface="Arial" panose="020B0604020202020204" pitchFamily="34" charset="0"/>
                <a:cs typeface="Arial" panose="020B0604020202020204" pitchFamily="34" charset="0"/>
              </a:rPr>
              <a:t>Bước</a:t>
            </a:r>
            <a:r>
              <a:rPr lang="en-US" sz="1500" b="1" i="1" u="sng" dirty="0" smtClean="0">
                <a:latin typeface="Arial" panose="020B0604020202020204" pitchFamily="34" charset="0"/>
                <a:cs typeface="Arial" panose="020B0604020202020204" pitchFamily="34" charset="0"/>
              </a:rPr>
              <a:t> 2</a:t>
            </a:r>
            <a:r>
              <a:rPr lang="en-US" sz="1500" dirty="0" smtClean="0">
                <a:latin typeface="Arial" panose="020B0604020202020204" pitchFamily="34" charset="0"/>
                <a:cs typeface="Arial" panose="020B0604020202020204" pitchFamily="34" charset="0"/>
              </a:rPr>
              <a:t>: Restart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container </a:t>
            </a:r>
            <a:r>
              <a:rPr lang="en-US" sz="1500" dirty="0" err="1" smtClean="0">
                <a:latin typeface="Arial" panose="020B0604020202020204" pitchFamily="34" charset="0"/>
                <a:cs typeface="Arial" panose="020B0604020202020204" pitchFamily="34" charset="0"/>
              </a:rPr>
              <a:t>ceph-mgr</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trên</a:t>
            </a:r>
            <a:r>
              <a:rPr lang="en-US" sz="1500" dirty="0" smtClean="0">
                <a:latin typeface="Arial" panose="020B0604020202020204" pitchFamily="34" charset="0"/>
                <a:cs typeface="Arial" panose="020B0604020202020204" pitchFamily="34" charset="0"/>
              </a:rPr>
              <a:t> node </a:t>
            </a:r>
            <a:r>
              <a:rPr lang="en-US" sz="1500" dirty="0" err="1" smtClean="0">
                <a:latin typeface="Arial" panose="020B0604020202020204" pitchFamily="34" charset="0"/>
                <a:cs typeface="Arial" panose="020B0604020202020204" pitchFamily="34" charset="0"/>
              </a:rPr>
              <a:t>cảnh</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báo</a:t>
            </a:r>
            <a:r>
              <a:rPr lang="en-US" sz="1500" dirty="0" smtClean="0">
                <a:latin typeface="Arial" panose="020B0604020202020204" pitchFamily="34" charset="0"/>
                <a:cs typeface="Arial" panose="020B0604020202020204" pitchFamily="34" charset="0"/>
              </a:rPr>
              <a:t> manager down:</a:t>
            </a:r>
          </a:p>
          <a:p>
            <a:pPr marL="0" indent="0">
              <a:buNone/>
            </a:pPr>
            <a:r>
              <a:rPr lang="en-US" sz="1500" i="1" dirty="0" err="1" smtClean="0">
                <a:latin typeface="Arial" panose="020B0604020202020204" pitchFamily="34" charset="0"/>
                <a:cs typeface="Arial" panose="020B0604020202020204" pitchFamily="34" charset="0"/>
              </a:rPr>
              <a:t>docker</a:t>
            </a:r>
            <a:r>
              <a:rPr lang="en-US" sz="1500" i="1" dirty="0" smtClean="0">
                <a:latin typeface="Arial" panose="020B0604020202020204" pitchFamily="34" charset="0"/>
                <a:cs typeface="Arial" panose="020B0604020202020204" pitchFamily="34" charset="0"/>
              </a:rPr>
              <a:t> </a:t>
            </a:r>
            <a:r>
              <a:rPr lang="en-US" sz="1500" i="1" dirty="0">
                <a:latin typeface="Arial" panose="020B0604020202020204" pitchFamily="34" charset="0"/>
                <a:cs typeface="Arial" panose="020B0604020202020204" pitchFamily="34" charset="0"/>
              </a:rPr>
              <a:t>restart </a:t>
            </a:r>
            <a:r>
              <a:rPr lang="en-US" sz="1500" i="1" dirty="0" err="1">
                <a:latin typeface="Arial" panose="020B0604020202020204" pitchFamily="34" charset="0"/>
                <a:cs typeface="Arial" panose="020B0604020202020204" pitchFamily="34" charset="0"/>
              </a:rPr>
              <a:t>ceph-mgr</a:t>
            </a:r>
            <a:r>
              <a:rPr lang="en-US" sz="1500" i="1" dirty="0">
                <a:latin typeface="Arial" panose="020B0604020202020204" pitchFamily="34" charset="0"/>
                <a:cs typeface="Arial" panose="020B0604020202020204" pitchFamily="34" charset="0"/>
              </a:rPr>
              <a:t> </a:t>
            </a:r>
            <a:endParaRPr lang="en-US" sz="1500" i="1" dirty="0" smtClean="0">
              <a:latin typeface="Arial" panose="020B0604020202020204" pitchFamily="34" charset="0"/>
              <a:cs typeface="Arial" panose="020B0604020202020204" pitchFamily="34" charset="0"/>
            </a:endParaRPr>
          </a:p>
          <a:p>
            <a:pPr marL="0" indent="0">
              <a:buNone/>
            </a:pPr>
            <a:r>
              <a:rPr lang="en-US" sz="1500" dirty="0" err="1" smtClean="0">
                <a:latin typeface="Arial" panose="020B0604020202020204" pitchFamily="34" charset="0"/>
                <a:cs typeface="Arial" panose="020B0604020202020204" pitchFamily="34" charset="0"/>
              </a:rPr>
              <a:t>Sau</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đó</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kiểm</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tra</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trạng</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thái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Ceph</a:t>
            </a:r>
            <a:r>
              <a:rPr lang="en-US" sz="1500" dirty="0" smtClean="0">
                <a:latin typeface="Arial" panose="020B0604020202020204" pitchFamily="34" charset="0"/>
                <a:cs typeface="Arial" panose="020B0604020202020204" pitchFamily="34" charset="0"/>
              </a:rPr>
              <a:t> cluster. </a:t>
            </a:r>
            <a:r>
              <a:rPr lang="en-US" sz="1500" dirty="0" err="1" smtClean="0">
                <a:latin typeface="Arial" panose="020B0604020202020204" pitchFamily="34" charset="0"/>
                <a:cs typeface="Arial" panose="020B0604020202020204" pitchFamily="34" charset="0"/>
              </a:rPr>
              <a:t>Nếu</a:t>
            </a:r>
            <a:r>
              <a:rPr lang="en-US" sz="1500" dirty="0" smtClean="0">
                <a:latin typeface="Arial" panose="020B0604020202020204" pitchFamily="34" charset="0"/>
                <a:cs typeface="Arial" panose="020B0604020202020204" pitchFamily="34" charset="0"/>
              </a:rPr>
              <a:t> cluster </a:t>
            </a:r>
            <a:r>
              <a:rPr lang="en-US" sz="1500" dirty="0" err="1" smtClean="0">
                <a:latin typeface="Arial" panose="020B0604020202020204" pitchFamily="34" charset="0"/>
                <a:cs typeface="Arial" panose="020B0604020202020204" pitchFamily="34" charset="0"/>
              </a:rPr>
              <a:t>vẫn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còn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cảnh</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báo</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ceph-mgr</a:t>
            </a:r>
            <a:r>
              <a:rPr lang="en-US" sz="1500" dirty="0" smtClean="0">
                <a:latin typeface="Arial" panose="020B0604020202020204" pitchFamily="34" charset="0"/>
                <a:cs typeface="Arial" panose="020B0604020202020204" pitchFamily="34" charset="0"/>
              </a:rPr>
              <a:t> down. </a:t>
            </a:r>
            <a:r>
              <a:rPr lang="en-US" sz="1500" dirty="0" err="1" smtClean="0">
                <a:latin typeface="Arial" panose="020B0604020202020204" pitchFamily="34" charset="0"/>
                <a:cs typeface="Arial" panose="020B0604020202020204" pitchFamily="34" charset="0"/>
              </a:rPr>
              <a:t>Chuyển</a:t>
            </a:r>
            <a:r>
              <a:rPr lang="en-US" sz="1500" dirty="0" smtClean="0">
                <a:latin typeface="Arial" panose="020B0604020202020204" pitchFamily="34" charset="0"/>
                <a:cs typeface="Arial" panose="020B0604020202020204" pitchFamily="34" charset="0"/>
              </a:rPr>
              <a:t> sang </a:t>
            </a:r>
            <a:r>
              <a:rPr lang="en-US" sz="1500" dirty="0" err="1" smtClean="0">
                <a:latin typeface="Arial" panose="020B0604020202020204" pitchFamily="34" charset="0"/>
                <a:cs typeface="Arial" panose="020B0604020202020204" pitchFamily="34" charset="0"/>
              </a:rPr>
              <a:t>bước</a:t>
            </a:r>
            <a:r>
              <a:rPr lang="en-US" sz="1500" dirty="0" smtClean="0">
                <a:latin typeface="Arial" panose="020B0604020202020204" pitchFamily="34" charset="0"/>
                <a:cs typeface="Arial" panose="020B0604020202020204" pitchFamily="34" charset="0"/>
              </a:rPr>
              <a:t> 3</a:t>
            </a:r>
          </a:p>
          <a:p>
            <a:pPr marL="0" indent="0">
              <a:buNone/>
            </a:pPr>
            <a:r>
              <a:rPr lang="en-US" sz="1500" dirty="0" err="1" smtClean="0">
                <a:latin typeface="Arial" panose="020B0604020202020204" pitchFamily="34" charset="0"/>
                <a:cs typeface="Arial" panose="020B0604020202020204" pitchFamily="34" charset="0"/>
              </a:rPr>
              <a:t>Bước</a:t>
            </a:r>
            <a:r>
              <a:rPr lang="en-US" sz="1500" dirty="0" smtClean="0">
                <a:latin typeface="Arial" panose="020B0604020202020204" pitchFamily="34" charset="0"/>
                <a:cs typeface="Arial" panose="020B0604020202020204" pitchFamily="34" charset="0"/>
              </a:rPr>
              <a:t> 3: </a:t>
            </a:r>
            <a:r>
              <a:rPr lang="en-US" sz="1500" dirty="0" err="1" smtClean="0">
                <a:latin typeface="Arial" panose="020B0604020202020204" pitchFamily="34" charset="0"/>
                <a:cs typeface="Arial" panose="020B0604020202020204" pitchFamily="34" charset="0"/>
              </a:rPr>
              <a:t>Cài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ceph-mgr</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trên</a:t>
            </a:r>
            <a:r>
              <a:rPr lang="en-US" sz="1500" dirty="0" smtClean="0">
                <a:latin typeface="Arial" panose="020B0604020202020204" pitchFamily="34" charset="0"/>
                <a:cs typeface="Arial" panose="020B0604020202020204" pitchFamily="34" charset="0"/>
              </a:rPr>
              <a:t> node </a:t>
            </a:r>
            <a:r>
              <a:rPr lang="en-US" sz="1500" dirty="0" err="1" smtClean="0">
                <a:latin typeface="Arial" panose="020B0604020202020204" pitchFamily="34" charset="0"/>
                <a:cs typeface="Arial" panose="020B0604020202020204" pitchFamily="34" charset="0"/>
              </a:rPr>
              <a:t>bị</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lỗi</a:t>
            </a:r>
            <a:endParaRPr lang="en-US" sz="1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500" dirty="0" smtClean="0">
                <a:latin typeface="Arial" panose="020B0604020202020204" pitchFamily="34" charset="0"/>
                <a:cs typeface="Arial" panose="020B0604020202020204" pitchFamily="34" charset="0"/>
              </a:rPr>
              <a:t>SSH </a:t>
            </a:r>
            <a:r>
              <a:rPr lang="en-US" sz="1500" dirty="0" err="1" smtClean="0">
                <a:latin typeface="Arial" panose="020B0604020202020204" pitchFamily="34" charset="0"/>
                <a:cs typeface="Arial" panose="020B0604020202020204" pitchFamily="34" charset="0"/>
              </a:rPr>
              <a:t>vào</a:t>
            </a:r>
            <a:r>
              <a:rPr lang="en-US" sz="1500" dirty="0" smtClean="0">
                <a:latin typeface="Arial" panose="020B0604020202020204" pitchFamily="34" charset="0"/>
                <a:cs typeface="Arial" panose="020B0604020202020204" pitchFamily="34" charset="0"/>
              </a:rPr>
              <a:t> node controller </a:t>
            </a:r>
            <a:r>
              <a:rPr lang="en-US" sz="1500" dirty="0" err="1" smtClean="0">
                <a:latin typeface="Arial" panose="020B0604020202020204" pitchFamily="34" charset="0"/>
                <a:cs typeface="Arial" panose="020B0604020202020204" pitchFamily="34" charset="0"/>
              </a:rPr>
              <a:t>đầu</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tiên</a:t>
            </a:r>
            <a:endParaRPr lang="en-US" sz="15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500" dirty="0" smtClean="0">
                <a:latin typeface="Arial" panose="020B0604020202020204" pitchFamily="34" charset="0"/>
                <a:cs typeface="Arial" panose="020B0604020202020204" pitchFamily="34" charset="0"/>
              </a:rPr>
              <a:t>Update </a:t>
            </a:r>
            <a:r>
              <a:rPr lang="en-US" sz="1500" dirty="0" err="1" smtClean="0">
                <a:latin typeface="Arial" panose="020B0604020202020204" pitchFamily="34" charset="0"/>
                <a:cs typeface="Arial" panose="020B0604020202020204" pitchFamily="34" charset="0"/>
              </a:rPr>
              <a:t>tên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các</a:t>
            </a:r>
            <a:r>
              <a:rPr lang="en-US" sz="1500" dirty="0" smtClean="0">
                <a:latin typeface="Arial" panose="020B0604020202020204" pitchFamily="34" charset="0"/>
                <a:cs typeface="Arial" panose="020B0604020202020204" pitchFamily="34" charset="0"/>
              </a:rPr>
              <a:t> hosts </a:t>
            </a:r>
            <a:r>
              <a:rPr lang="en-US" sz="1500" dirty="0" err="1" smtClean="0">
                <a:latin typeface="Arial" panose="020B0604020202020204" pitchFamily="34" charset="0"/>
                <a:cs typeface="Arial" panose="020B0604020202020204" pitchFamily="34" charset="0"/>
              </a:rPr>
              <a:t>cần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cài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đặt</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ceph-mgr</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trong</a:t>
            </a:r>
            <a:r>
              <a:rPr lang="en-US" sz="1500" dirty="0" smtClean="0">
                <a:latin typeface="Arial" panose="020B0604020202020204" pitchFamily="34" charset="0"/>
                <a:cs typeface="Arial" panose="020B0604020202020204" pitchFamily="34" charset="0"/>
              </a:rPr>
              <a:t> file</a:t>
            </a:r>
            <a:r>
              <a:rPr lang="en-US" sz="1500" dirty="0">
                <a:latin typeface="Arial" panose="020B0604020202020204" pitchFamily="34" charset="0"/>
                <a:cs typeface="Arial" panose="020B0604020202020204" pitchFamily="34" charset="0"/>
              </a:rPr>
              <a:t>: </a:t>
            </a:r>
            <a:r>
              <a:rPr lang="en-US" sz="1500" i="1" dirty="0">
                <a:solidFill>
                  <a:srgbClr val="FFC000"/>
                </a:solidFill>
                <a:latin typeface="Arial" panose="020B0604020202020204" pitchFamily="34" charset="0"/>
                <a:cs typeface="Arial" panose="020B0604020202020204" pitchFamily="34" charset="0"/>
              </a:rPr>
              <a:t>/</a:t>
            </a:r>
            <a:r>
              <a:rPr lang="en-US" sz="1500" i="1" dirty="0" smtClean="0">
                <a:solidFill>
                  <a:srgbClr val="FFC000"/>
                </a:solidFill>
                <a:latin typeface="Arial" panose="020B0604020202020204" pitchFamily="34" charset="0"/>
                <a:cs typeface="Arial" panose="020B0604020202020204" pitchFamily="34" charset="0"/>
              </a:rPr>
              <a:t>opt/</a:t>
            </a:r>
            <a:r>
              <a:rPr lang="en-US" sz="1500" i="1" dirty="0" err="1" smtClean="0">
                <a:solidFill>
                  <a:srgbClr val="FFC000"/>
                </a:solidFill>
                <a:latin typeface="Arial" panose="020B0604020202020204" pitchFamily="34" charset="0"/>
                <a:cs typeface="Arial" panose="020B0604020202020204" pitchFamily="34" charset="0"/>
              </a:rPr>
              <a:t>openstack</a:t>
            </a:r>
            <a:r>
              <a:rPr lang="en-US" sz="1500" i="1" dirty="0" smtClean="0">
                <a:solidFill>
                  <a:srgbClr val="FFC000"/>
                </a:solidFill>
                <a:latin typeface="Arial" panose="020B0604020202020204" pitchFamily="34" charset="0"/>
                <a:cs typeface="Arial" panose="020B0604020202020204" pitchFamily="34" charset="0"/>
              </a:rPr>
              <a:t>-</a:t>
            </a:r>
            <a:r>
              <a:rPr lang="en-US" sz="1500" i="1" dirty="0" err="1" smtClean="0">
                <a:solidFill>
                  <a:srgbClr val="FFC000"/>
                </a:solidFill>
                <a:latin typeface="Arial" panose="020B0604020202020204" pitchFamily="34" charset="0"/>
                <a:cs typeface="Arial" panose="020B0604020202020204" pitchFamily="34" charset="0"/>
              </a:rPr>
              <a:t>ansible</a:t>
            </a:r>
            <a:r>
              <a:rPr lang="en-US" sz="1500" i="1" dirty="0" smtClean="0">
                <a:solidFill>
                  <a:srgbClr val="FFC000"/>
                </a:solidFill>
                <a:latin typeface="Arial" panose="020B0604020202020204" pitchFamily="34" charset="0"/>
                <a:cs typeface="Arial" panose="020B0604020202020204" pitchFamily="34" charset="0"/>
              </a:rPr>
              <a:t>-deployment/</a:t>
            </a:r>
            <a:r>
              <a:rPr lang="en-US" sz="1500" i="1" dirty="0" err="1" smtClean="0">
                <a:solidFill>
                  <a:srgbClr val="FFC000"/>
                </a:solidFill>
                <a:latin typeface="Arial" panose="020B0604020202020204" pitchFamily="34" charset="0"/>
                <a:cs typeface="Arial" panose="020B0604020202020204" pitchFamily="34" charset="0"/>
              </a:rPr>
              <a:t>ceph</a:t>
            </a:r>
            <a:r>
              <a:rPr lang="en-US" sz="1500" i="1" dirty="0" smtClean="0">
                <a:solidFill>
                  <a:srgbClr val="FFC000"/>
                </a:solidFill>
                <a:latin typeface="Arial" panose="020B0604020202020204" pitchFamily="34" charset="0"/>
                <a:cs typeface="Arial" panose="020B0604020202020204" pitchFamily="34" charset="0"/>
              </a:rPr>
              <a:t>-reinstall-</a:t>
            </a:r>
            <a:r>
              <a:rPr lang="en-US" sz="1500" i="1" dirty="0" err="1" smtClean="0">
                <a:solidFill>
                  <a:srgbClr val="FFC000"/>
                </a:solidFill>
                <a:latin typeface="Arial" panose="020B0604020202020204" pitchFamily="34" charset="0"/>
                <a:cs typeface="Arial" panose="020B0604020202020204" pitchFamily="34" charset="0"/>
              </a:rPr>
              <a:t>ceph</a:t>
            </a:r>
            <a:r>
              <a:rPr lang="en-US" sz="1500" i="1" dirty="0" smtClean="0">
                <a:solidFill>
                  <a:srgbClr val="FFC000"/>
                </a:solidFill>
                <a:latin typeface="Arial" panose="020B0604020202020204" pitchFamily="34" charset="0"/>
                <a:cs typeface="Arial" panose="020B0604020202020204" pitchFamily="34" charset="0"/>
              </a:rPr>
              <a:t>-</a:t>
            </a:r>
            <a:r>
              <a:rPr lang="en-US" sz="1500" i="1" dirty="0" err="1" smtClean="0">
                <a:solidFill>
                  <a:srgbClr val="FFC000"/>
                </a:solidFill>
                <a:latin typeface="Arial" panose="020B0604020202020204" pitchFamily="34" charset="0"/>
                <a:cs typeface="Arial" panose="020B0604020202020204" pitchFamily="34" charset="0"/>
              </a:rPr>
              <a:t>mgr.yml</a:t>
            </a:r>
            <a:endParaRPr lang="en-US" sz="1500" i="1" dirty="0" smtClean="0">
              <a:solidFill>
                <a:srgbClr val="FFC000"/>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1500" dirty="0" err="1" smtClean="0">
                <a:latin typeface="Arial" panose="020B0604020202020204" pitchFamily="34" charset="0"/>
                <a:cs typeface="Arial" panose="020B0604020202020204" pitchFamily="34" charset="0"/>
              </a:rPr>
              <a:t>Nếu</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chỉ</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cần</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cài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lại</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trên</a:t>
            </a:r>
            <a:r>
              <a:rPr lang="en-US" sz="1500" dirty="0" smtClean="0">
                <a:latin typeface="Arial" panose="020B0604020202020204" pitchFamily="34" charset="0"/>
                <a:cs typeface="Arial" panose="020B0604020202020204" pitchFamily="34" charset="0"/>
              </a:rPr>
              <a:t> 1 server </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sửa</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trường</a:t>
            </a:r>
            <a:r>
              <a:rPr lang="en-US" sz="1500" dirty="0" smtClean="0">
                <a:latin typeface="Arial" panose="020B0604020202020204" pitchFamily="34" charset="0"/>
                <a:cs typeface="Arial" panose="020B0604020202020204" pitchFamily="34" charset="0"/>
                <a:sym typeface="Wingdings" panose="05000000000000000000" pitchFamily="2" charset="2"/>
              </a:rPr>
              <a:t> hosts </a:t>
            </a:r>
            <a:r>
              <a:rPr lang="en-US" sz="1500" dirty="0" err="1" smtClean="0">
                <a:latin typeface="Arial" panose="020B0604020202020204" pitchFamily="34" charset="0"/>
                <a:cs typeface="Arial" panose="020B0604020202020204" pitchFamily="34" charset="0"/>
                <a:sym typeface="Wingdings" panose="05000000000000000000" pitchFamily="2" charset="2"/>
              </a:rPr>
              <a:t>thành</a:t>
            </a:r>
            <a:r>
              <a:rPr lang="en-US" sz="1500" dirty="0" smtClean="0">
                <a:latin typeface="Arial" panose="020B0604020202020204" pitchFamily="34" charset="0"/>
                <a:cs typeface="Arial" panose="020B0604020202020204" pitchFamily="34" charset="0"/>
                <a:sym typeface="Wingdings" panose="05000000000000000000" pitchFamily="2" charset="2"/>
              </a:rPr>
              <a:t> hostname </a:t>
            </a:r>
            <a:r>
              <a:rPr lang="en-US" sz="1500" dirty="0" err="1" smtClean="0">
                <a:latin typeface="Arial" panose="020B0604020202020204" pitchFamily="34" charset="0"/>
                <a:cs typeface="Arial" panose="020B0604020202020204" pitchFamily="34" charset="0"/>
                <a:sym typeface="Wingdings" panose="05000000000000000000" pitchFamily="2" charset="2"/>
              </a:rPr>
              <a:t>của</a:t>
            </a:r>
            <a:r>
              <a:rPr lang="en-US" sz="1500" dirty="0" smtClean="0">
                <a:latin typeface="Arial" panose="020B0604020202020204" pitchFamily="34" charset="0"/>
                <a:cs typeface="Arial" panose="020B0604020202020204" pitchFamily="34" charset="0"/>
                <a:sym typeface="Wingdings" panose="05000000000000000000" pitchFamily="2" charset="2"/>
              </a:rPr>
              <a:t> server </a:t>
            </a:r>
            <a:r>
              <a:rPr lang="en-US" sz="1500" dirty="0" err="1" smtClean="0">
                <a:latin typeface="Arial" panose="020B0604020202020204" pitchFamily="34" charset="0"/>
                <a:cs typeface="Arial" panose="020B0604020202020204" pitchFamily="34" charset="0"/>
                <a:sym typeface="Wingdings" panose="05000000000000000000" pitchFamily="2" charset="2"/>
              </a:rPr>
              <a:t>đó</a:t>
            </a:r>
            <a:endParaRPr lang="en-US" sz="1500" dirty="0" smtClean="0">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
            </a:pPr>
            <a:r>
              <a:rPr lang="en-US" sz="1500" dirty="0" err="1" smtClean="0">
                <a:latin typeface="Arial" panose="020B0604020202020204" pitchFamily="34" charset="0"/>
                <a:cs typeface="Arial" panose="020B0604020202020204" pitchFamily="34" charset="0"/>
                <a:sym typeface="Wingdings" panose="05000000000000000000" pitchFamily="2" charset="2"/>
              </a:rPr>
              <a:t>Nếu</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muốn</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cài</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lại</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nhiều</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hơn</a:t>
            </a:r>
            <a:r>
              <a:rPr lang="en-US" sz="1500" dirty="0" smtClean="0">
                <a:latin typeface="Arial" panose="020B0604020202020204" pitchFamily="34" charset="0"/>
                <a:cs typeface="Arial" panose="020B0604020202020204" pitchFamily="34" charset="0"/>
                <a:sym typeface="Wingdings" panose="05000000000000000000" pitchFamily="2" charset="2"/>
              </a:rPr>
              <a:t> 1 server  </a:t>
            </a:r>
            <a:r>
              <a:rPr lang="en-US" sz="1500" dirty="0" err="1" smtClean="0">
                <a:latin typeface="Arial" panose="020B0604020202020204" pitchFamily="34" charset="0"/>
                <a:cs typeface="Arial" panose="020B0604020202020204" pitchFamily="34" charset="0"/>
                <a:sym typeface="Wingdings" panose="05000000000000000000" pitchFamily="2" charset="2"/>
              </a:rPr>
              <a:t>sửa</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trường</a:t>
            </a:r>
            <a:r>
              <a:rPr lang="en-US" sz="1500" dirty="0" smtClean="0">
                <a:latin typeface="Arial" panose="020B0604020202020204" pitchFamily="34" charset="0"/>
                <a:cs typeface="Arial" panose="020B0604020202020204" pitchFamily="34" charset="0"/>
                <a:sym typeface="Wingdings" panose="05000000000000000000" pitchFamily="2" charset="2"/>
              </a:rPr>
              <a:t> hosts </a:t>
            </a:r>
            <a:r>
              <a:rPr lang="en-US" sz="1500" dirty="0" err="1" smtClean="0">
                <a:latin typeface="Arial" panose="020B0604020202020204" pitchFamily="34" charset="0"/>
                <a:cs typeface="Arial" panose="020B0604020202020204" pitchFamily="34" charset="0"/>
                <a:sym typeface="Wingdings" panose="05000000000000000000" pitchFamily="2" charset="2"/>
              </a:rPr>
              <a:t>thành</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dạng</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danh</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sách</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các</a:t>
            </a:r>
            <a:r>
              <a:rPr lang="en-US" sz="1500" dirty="0" smtClean="0">
                <a:latin typeface="Arial" panose="020B0604020202020204" pitchFamily="34" charset="0"/>
                <a:cs typeface="Arial" panose="020B0604020202020204" pitchFamily="34" charset="0"/>
                <a:sym typeface="Wingdings" panose="05000000000000000000" pitchFamily="2" charset="2"/>
              </a:rPr>
              <a:t> hosts </a:t>
            </a:r>
            <a:r>
              <a:rPr lang="en-US" sz="1500" dirty="0" err="1" smtClean="0">
                <a:latin typeface="Arial" panose="020B0604020202020204" pitchFamily="34" charset="0"/>
                <a:cs typeface="Arial" panose="020B0604020202020204" pitchFamily="34" charset="0"/>
                <a:sym typeface="Wingdings" panose="05000000000000000000" pitchFamily="2" charset="2"/>
              </a:rPr>
              <a:t>như</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sau</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i="1" dirty="0" smtClean="0">
                <a:solidFill>
                  <a:srgbClr val="FFC000"/>
                </a:solidFill>
                <a:latin typeface="Arial" panose="020B0604020202020204" pitchFamily="34" charset="0"/>
                <a:cs typeface="Arial" panose="020B0604020202020204" pitchFamily="34" charset="0"/>
                <a:sym typeface="Wingdings" panose="05000000000000000000" pitchFamily="2" charset="2"/>
              </a:rPr>
              <a:t>tsd-node-1:tsd-node-2:tsd-node-3</a:t>
            </a:r>
            <a:r>
              <a:rPr lang="en-US" sz="1500" b="1"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Trong</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đó</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các</a:t>
            </a:r>
            <a:r>
              <a:rPr lang="en-US" sz="1500" dirty="0" smtClean="0">
                <a:latin typeface="Arial" panose="020B0604020202020204" pitchFamily="34" charset="0"/>
                <a:cs typeface="Arial" panose="020B0604020202020204" pitchFamily="34" charset="0"/>
                <a:sym typeface="Wingdings" panose="05000000000000000000" pitchFamily="2" charset="2"/>
              </a:rPr>
              <a:t> hostname </a:t>
            </a:r>
            <a:r>
              <a:rPr lang="en-US" sz="1500" dirty="0" err="1" smtClean="0">
                <a:latin typeface="Arial" panose="020B0604020202020204" pitchFamily="34" charset="0"/>
                <a:cs typeface="Arial" panose="020B0604020202020204" pitchFamily="34" charset="0"/>
                <a:sym typeface="Wingdings" panose="05000000000000000000" pitchFamily="2" charset="2"/>
              </a:rPr>
              <a:t>tách</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biệt</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bởi</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dấu</a:t>
            </a:r>
            <a:r>
              <a:rPr lang="en-US" sz="1500" dirty="0" smtClean="0">
                <a:latin typeface="Arial" panose="020B0604020202020204" pitchFamily="34" charset="0"/>
                <a:cs typeface="Arial" panose="020B0604020202020204" pitchFamily="34" charset="0"/>
                <a:sym typeface="Wingdings" panose="05000000000000000000" pitchFamily="2" charset="2"/>
              </a:rPr>
              <a:t> :</a:t>
            </a:r>
          </a:p>
          <a:p>
            <a:pPr>
              <a:buFont typeface="Wingdings" panose="05000000000000000000" pitchFamily="2" charset="2"/>
              <a:buChar char="Ø"/>
            </a:pPr>
            <a:r>
              <a:rPr lang="en-US" sz="1500" dirty="0" err="1" smtClean="0">
                <a:latin typeface="Arial" panose="020B0604020202020204" pitchFamily="34" charset="0"/>
                <a:cs typeface="Arial" panose="020B0604020202020204" pitchFamily="34" charset="0"/>
                <a:sym typeface="Wingdings" panose="05000000000000000000" pitchFamily="2" charset="2"/>
              </a:rPr>
              <a:t>Cài</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đặt</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lại</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ceph-mgr</a:t>
            </a:r>
            <a:r>
              <a:rPr lang="en-US" sz="1500" dirty="0" smtClean="0">
                <a:latin typeface="Arial" panose="020B0604020202020204" pitchFamily="34" charset="0"/>
                <a:cs typeface="Arial" panose="020B0604020202020204" pitchFamily="34" charset="0"/>
                <a:sym typeface="Wingdings" panose="05000000000000000000" pitchFamily="2" charset="2"/>
              </a:rPr>
              <a:t>: </a:t>
            </a:r>
          </a:p>
          <a:p>
            <a:pPr marL="0" indent="0">
              <a:buNone/>
            </a:pPr>
            <a:r>
              <a:rPr lang="en-US" sz="1500" i="1" dirty="0" smtClean="0">
                <a:latin typeface="Arial" panose="020B0604020202020204" pitchFamily="34" charset="0"/>
                <a:cs typeface="Arial" panose="020B0604020202020204" pitchFamily="34" charset="0"/>
                <a:sym typeface="Wingdings" panose="05000000000000000000" pitchFamily="2" charset="2"/>
              </a:rPr>
              <a:t>cd </a:t>
            </a:r>
            <a:r>
              <a:rPr lang="en-US" sz="1500" i="1" dirty="0">
                <a:latin typeface="Arial" panose="020B0604020202020204" pitchFamily="34" charset="0"/>
                <a:cs typeface="Arial" panose="020B0604020202020204" pitchFamily="34" charset="0"/>
              </a:rPr>
              <a:t>/</a:t>
            </a:r>
            <a:r>
              <a:rPr lang="en-US" sz="1500" i="1" dirty="0" smtClean="0">
                <a:latin typeface="Arial" panose="020B0604020202020204" pitchFamily="34" charset="0"/>
                <a:cs typeface="Arial" panose="020B0604020202020204" pitchFamily="34" charset="0"/>
              </a:rPr>
              <a:t>opt/</a:t>
            </a:r>
            <a:r>
              <a:rPr lang="en-US" sz="1500" i="1" dirty="0" err="1" smtClean="0">
                <a:latin typeface="Arial" panose="020B0604020202020204" pitchFamily="34" charset="0"/>
                <a:cs typeface="Arial" panose="020B0604020202020204" pitchFamily="34" charset="0"/>
              </a:rPr>
              <a:t>openstack</a:t>
            </a:r>
            <a:r>
              <a:rPr lang="en-US" sz="1500" i="1" dirty="0" smtClean="0">
                <a:latin typeface="Arial" panose="020B0604020202020204" pitchFamily="34" charset="0"/>
                <a:cs typeface="Arial" panose="020B0604020202020204" pitchFamily="34" charset="0"/>
              </a:rPr>
              <a:t>-</a:t>
            </a:r>
            <a:r>
              <a:rPr lang="en-US" sz="1500" i="1" dirty="0" err="1" smtClean="0">
                <a:latin typeface="Arial" panose="020B0604020202020204" pitchFamily="34" charset="0"/>
                <a:cs typeface="Arial" panose="020B0604020202020204" pitchFamily="34" charset="0"/>
              </a:rPr>
              <a:t>ansible</a:t>
            </a:r>
            <a:r>
              <a:rPr lang="en-US" sz="1500" i="1" dirty="0" smtClean="0">
                <a:latin typeface="Arial" panose="020B0604020202020204" pitchFamily="34" charset="0"/>
                <a:cs typeface="Arial" panose="020B0604020202020204" pitchFamily="34" charset="0"/>
              </a:rPr>
              <a:t>-deployment</a:t>
            </a:r>
          </a:p>
          <a:p>
            <a:pPr marL="0" indent="0">
              <a:buNone/>
            </a:pPr>
            <a:r>
              <a:rPr lang="en-US" sz="1500" i="1" dirty="0" err="1">
                <a:latin typeface="Arial" panose="020B0604020202020204" pitchFamily="34" charset="0"/>
                <a:cs typeface="Arial" panose="020B0604020202020204" pitchFamily="34" charset="0"/>
                <a:sym typeface="Wingdings" panose="05000000000000000000" pitchFamily="2" charset="2"/>
              </a:rPr>
              <a:t>a</a:t>
            </a:r>
            <a:r>
              <a:rPr lang="en-US" sz="1500" i="1" dirty="0" err="1" smtClean="0">
                <a:latin typeface="Arial" panose="020B0604020202020204" pitchFamily="34" charset="0"/>
                <a:cs typeface="Arial" panose="020B0604020202020204" pitchFamily="34" charset="0"/>
                <a:sym typeface="Wingdings" panose="05000000000000000000" pitchFamily="2" charset="2"/>
              </a:rPr>
              <a:t>nsible</a:t>
            </a:r>
            <a:r>
              <a:rPr lang="en-US" sz="1500" i="1" dirty="0" smtClean="0">
                <a:latin typeface="Arial" panose="020B0604020202020204" pitchFamily="34" charset="0"/>
                <a:cs typeface="Arial" panose="020B0604020202020204" pitchFamily="34" charset="0"/>
                <a:sym typeface="Wingdings" panose="05000000000000000000" pitchFamily="2" charset="2"/>
              </a:rPr>
              <a:t>-playbook </a:t>
            </a:r>
            <a:r>
              <a:rPr lang="en-US" sz="1500" i="1" dirty="0" err="1" smtClean="0">
                <a:latin typeface="Arial" panose="020B0604020202020204" pitchFamily="34" charset="0"/>
                <a:cs typeface="Arial" panose="020B0604020202020204" pitchFamily="34" charset="0"/>
                <a:sym typeface="Wingdings" panose="05000000000000000000" pitchFamily="2" charset="2"/>
              </a:rPr>
              <a:t>ceph</a:t>
            </a:r>
            <a:r>
              <a:rPr lang="en-US" sz="1500" i="1" dirty="0" smtClean="0">
                <a:latin typeface="Arial" panose="020B0604020202020204" pitchFamily="34" charset="0"/>
                <a:cs typeface="Arial" panose="020B0604020202020204" pitchFamily="34" charset="0"/>
                <a:sym typeface="Wingdings" panose="05000000000000000000" pitchFamily="2" charset="2"/>
              </a:rPr>
              <a:t>-reinstall-</a:t>
            </a:r>
            <a:r>
              <a:rPr lang="en-US" sz="1500" i="1" dirty="0" err="1" smtClean="0">
                <a:latin typeface="Arial" panose="020B0604020202020204" pitchFamily="34" charset="0"/>
                <a:cs typeface="Arial" panose="020B0604020202020204" pitchFamily="34" charset="0"/>
                <a:sym typeface="Wingdings" panose="05000000000000000000" pitchFamily="2" charset="2"/>
              </a:rPr>
              <a:t>ceph</a:t>
            </a:r>
            <a:r>
              <a:rPr lang="en-US" sz="1500" i="1" dirty="0" smtClean="0">
                <a:latin typeface="Arial" panose="020B0604020202020204" pitchFamily="34" charset="0"/>
                <a:cs typeface="Arial" panose="020B0604020202020204" pitchFamily="34" charset="0"/>
                <a:sym typeface="Wingdings" panose="05000000000000000000" pitchFamily="2" charset="2"/>
              </a:rPr>
              <a:t>-</a:t>
            </a:r>
            <a:r>
              <a:rPr lang="en-US" sz="1500" i="1" dirty="0" err="1" smtClean="0">
                <a:latin typeface="Arial" panose="020B0604020202020204" pitchFamily="34" charset="0"/>
                <a:cs typeface="Arial" panose="020B0604020202020204" pitchFamily="34" charset="0"/>
                <a:sym typeface="Wingdings" panose="05000000000000000000" pitchFamily="2" charset="2"/>
              </a:rPr>
              <a:t>mgr.yml</a:t>
            </a:r>
            <a:endParaRPr lang="en-US" sz="1500" i="1" dirty="0" smtClean="0">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Ø"/>
            </a:pPr>
            <a:r>
              <a:rPr lang="en-US" sz="1500" dirty="0">
                <a:latin typeface="Arial" panose="020B0604020202020204" pitchFamily="34" charset="0"/>
                <a:cs typeface="Arial" panose="020B0604020202020204" pitchFamily="34" charset="0"/>
                <a:sym typeface="Wingdings" panose="05000000000000000000" pitchFamily="2" charset="2"/>
              </a:rPr>
              <a:t>Check </a:t>
            </a:r>
            <a:r>
              <a:rPr lang="en-US" sz="1500" dirty="0" err="1">
                <a:latin typeface="Arial" panose="020B0604020202020204" pitchFamily="34" charset="0"/>
                <a:cs typeface="Arial" panose="020B0604020202020204" pitchFamily="34" charset="0"/>
                <a:sym typeface="Wingdings" panose="05000000000000000000" pitchFamily="2" charset="2"/>
              </a:rPr>
              <a:t>lại</a:t>
            </a:r>
            <a:r>
              <a:rPr lang="en-US" sz="1500" dirty="0">
                <a:latin typeface="Arial" panose="020B0604020202020204" pitchFamily="34" charset="0"/>
                <a:cs typeface="Arial" panose="020B0604020202020204" pitchFamily="34" charset="0"/>
                <a:sym typeface="Wingdings" panose="05000000000000000000" pitchFamily="2" charset="2"/>
              </a:rPr>
              <a:t> </a:t>
            </a:r>
            <a:r>
              <a:rPr lang="en-US" sz="1500" dirty="0" err="1">
                <a:latin typeface="Arial" panose="020B0604020202020204" pitchFamily="34" charset="0"/>
                <a:cs typeface="Arial" panose="020B0604020202020204" pitchFamily="34" charset="0"/>
                <a:sym typeface="Wingdings" panose="05000000000000000000" pitchFamily="2" charset="2"/>
              </a:rPr>
              <a:t>trạng</a:t>
            </a:r>
            <a:r>
              <a:rPr lang="en-US" sz="1500" dirty="0">
                <a:latin typeface="Arial" panose="020B0604020202020204" pitchFamily="34" charset="0"/>
                <a:cs typeface="Arial" panose="020B0604020202020204" pitchFamily="34" charset="0"/>
                <a:sym typeface="Wingdings" panose="05000000000000000000" pitchFamily="2" charset="2"/>
              </a:rPr>
              <a:t> </a:t>
            </a:r>
            <a:r>
              <a:rPr lang="en-US" sz="1500" dirty="0" err="1">
                <a:latin typeface="Arial" panose="020B0604020202020204" pitchFamily="34" charset="0"/>
                <a:cs typeface="Arial" panose="020B0604020202020204" pitchFamily="34" charset="0"/>
                <a:sym typeface="Wingdings" panose="05000000000000000000" pitchFamily="2" charset="2"/>
              </a:rPr>
              <a:t>thái</a:t>
            </a:r>
            <a:r>
              <a:rPr lang="en-US" sz="1500" dirty="0">
                <a:latin typeface="Arial" panose="020B0604020202020204" pitchFamily="34" charset="0"/>
                <a:cs typeface="Arial" panose="020B0604020202020204" pitchFamily="34" charset="0"/>
                <a:sym typeface="Wingdings" panose="05000000000000000000" pitchFamily="2" charset="2"/>
              </a:rPr>
              <a:t> </a:t>
            </a:r>
            <a:r>
              <a:rPr lang="en-US" sz="1500" dirty="0" err="1">
                <a:latin typeface="Arial" panose="020B0604020202020204" pitchFamily="34" charset="0"/>
                <a:cs typeface="Arial" panose="020B0604020202020204" pitchFamily="34" charset="0"/>
                <a:sym typeface="Wingdings" panose="05000000000000000000" pitchFamily="2" charset="2"/>
              </a:rPr>
              <a:t>của</a:t>
            </a:r>
            <a:r>
              <a:rPr lang="en-US" sz="1500" dirty="0">
                <a:latin typeface="Arial" panose="020B0604020202020204" pitchFamily="34" charset="0"/>
                <a:cs typeface="Arial" panose="020B0604020202020204" pitchFamily="34" charset="0"/>
                <a:sym typeface="Wingdings" panose="05000000000000000000" pitchFamily="2" charset="2"/>
              </a:rPr>
              <a:t> </a:t>
            </a:r>
            <a:r>
              <a:rPr lang="en-US" sz="1500" dirty="0" err="1">
                <a:latin typeface="Arial" panose="020B0604020202020204" pitchFamily="34" charset="0"/>
                <a:cs typeface="Arial" panose="020B0604020202020204" pitchFamily="34" charset="0"/>
                <a:sym typeface="Wingdings" panose="05000000000000000000" pitchFamily="2" charset="2"/>
              </a:rPr>
              <a:t>ceph</a:t>
            </a:r>
            <a:r>
              <a:rPr lang="en-US" sz="1500" dirty="0">
                <a:latin typeface="Arial" panose="020B0604020202020204" pitchFamily="34" charset="0"/>
                <a:cs typeface="Arial" panose="020B0604020202020204" pitchFamily="34" charset="0"/>
                <a:sym typeface="Wingdings" panose="05000000000000000000" pitchFamily="2" charset="2"/>
              </a:rPr>
              <a:t> </a:t>
            </a:r>
            <a:r>
              <a:rPr lang="en-US" sz="1500" dirty="0" smtClean="0">
                <a:latin typeface="Arial" panose="020B0604020202020204" pitchFamily="34" charset="0"/>
                <a:cs typeface="Arial" panose="020B0604020202020204" pitchFamily="34" charset="0"/>
                <a:sym typeface="Wingdings" panose="05000000000000000000" pitchFamily="2" charset="2"/>
              </a:rPr>
              <a:t>cluster, </a:t>
            </a:r>
            <a:r>
              <a:rPr lang="en-US" sz="1500" dirty="0" err="1" smtClean="0">
                <a:latin typeface="Arial" panose="020B0604020202020204" pitchFamily="34" charset="0"/>
                <a:cs typeface="Arial" panose="020B0604020202020204" pitchFamily="34" charset="0"/>
                <a:sym typeface="Wingdings" panose="05000000000000000000" pitchFamily="2" charset="2"/>
              </a:rPr>
              <a:t>đảm</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bảo</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các</a:t>
            </a:r>
            <a:r>
              <a:rPr lang="en-US" sz="1500" dirty="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tiến</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trình</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ceph-mgr</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đều</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đã</a:t>
            </a:r>
            <a:r>
              <a:rPr lang="en-US" sz="1500" dirty="0" smtClean="0">
                <a:latin typeface="Arial" panose="020B0604020202020204" pitchFamily="34" charset="0"/>
                <a:cs typeface="Arial" panose="020B0604020202020204" pitchFamily="34" charset="0"/>
                <a:sym typeface="Wingdings" panose="05000000000000000000" pitchFamily="2" charset="2"/>
              </a:rPr>
              <a:t> up </a:t>
            </a:r>
            <a:r>
              <a:rPr lang="en-US" sz="1500" dirty="0" err="1" smtClean="0">
                <a:latin typeface="Arial" panose="020B0604020202020204" pitchFamily="34" charset="0"/>
                <a:cs typeface="Arial" panose="020B0604020202020204" pitchFamily="34" charset="0"/>
                <a:sym typeface="Wingdings" panose="05000000000000000000" pitchFamily="2" charset="2"/>
              </a:rPr>
              <a:t>và</a:t>
            </a:r>
            <a:r>
              <a:rPr lang="en-US" sz="1500" dirty="0" smtClean="0">
                <a:latin typeface="Arial" panose="020B0604020202020204" pitchFamily="34" charset="0"/>
                <a:cs typeface="Arial" panose="020B0604020202020204" pitchFamily="34" charset="0"/>
                <a:sym typeface="Wingdings" panose="05000000000000000000" pitchFamily="2" charset="2"/>
              </a:rPr>
              <a:t> join </a:t>
            </a:r>
            <a:r>
              <a:rPr lang="en-US" sz="1500" dirty="0" err="1" smtClean="0">
                <a:latin typeface="Arial" panose="020B0604020202020204" pitchFamily="34" charset="0"/>
                <a:cs typeface="Arial" panose="020B0604020202020204" pitchFamily="34" charset="0"/>
                <a:sym typeface="Wingdings" panose="05000000000000000000" pitchFamily="2" charset="2"/>
              </a:rPr>
              <a:t>vào</a:t>
            </a:r>
            <a:r>
              <a:rPr lang="en-US" sz="1500" dirty="0" smtClean="0">
                <a:latin typeface="Arial" panose="020B0604020202020204" pitchFamily="34" charset="0"/>
                <a:cs typeface="Arial" panose="020B0604020202020204" pitchFamily="34" charset="0"/>
                <a:sym typeface="Wingdings" panose="05000000000000000000" pitchFamily="2" charset="2"/>
              </a:rPr>
              <a:t> </a:t>
            </a:r>
            <a:r>
              <a:rPr lang="en-US" sz="1500" dirty="0" err="1" smtClean="0">
                <a:latin typeface="Arial" panose="020B0604020202020204" pitchFamily="34" charset="0"/>
                <a:cs typeface="Arial" panose="020B0604020202020204" pitchFamily="34" charset="0"/>
                <a:sym typeface="Wingdings" panose="05000000000000000000" pitchFamily="2" charset="2"/>
              </a:rPr>
              <a:t>cụm</a:t>
            </a:r>
            <a:endParaRPr lang="en-US" sz="1500"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521958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lý lỗi Ceph OSDs</a:t>
            </a:r>
            <a:endParaRPr lang="vi-VN"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96300023"/>
              </p:ext>
            </p:extLst>
          </p:nvPr>
        </p:nvGraphicFramePr>
        <p:xfrm>
          <a:off x="442761" y="1911206"/>
          <a:ext cx="11300059" cy="4878070"/>
        </p:xfrm>
        <a:graphic>
          <a:graphicData uri="http://schemas.openxmlformats.org/drawingml/2006/table">
            <a:tbl>
              <a:tblPr firstRow="1" bandRow="1">
                <a:tableStyleId>{5C22544A-7EE6-4342-B048-85BDC9FD1C3A}</a:tableStyleId>
              </a:tblPr>
              <a:tblGrid>
                <a:gridCol w="1676806"/>
                <a:gridCol w="3716625"/>
                <a:gridCol w="5906628"/>
              </a:tblGrid>
              <a:tr h="265465">
                <a:tc>
                  <a:txBody>
                    <a:bodyPr/>
                    <a:lstStyle/>
                    <a:p>
                      <a:r>
                        <a:rPr lang="en-US" sz="1200" dirty="0" smtClean="0">
                          <a:latin typeface="Arial" panose="020B0604020202020204" pitchFamily="34" charset="0"/>
                          <a:cs typeface="Arial" panose="020B0604020202020204" pitchFamily="34" charset="0"/>
                        </a:rPr>
                        <a:t>Case</a:t>
                      </a:r>
                      <a:endParaRPr lang="en-US" sz="1200" dirty="0">
                        <a:latin typeface="Arial" panose="020B0604020202020204" pitchFamily="34" charset="0"/>
                        <a:cs typeface="Arial" panose="020B0604020202020204" pitchFamily="34" charset="0"/>
                      </a:endParaRPr>
                    </a:p>
                  </a:txBody>
                  <a:tcPr/>
                </a:tc>
                <a:tc>
                  <a:txBody>
                    <a:bodyPr/>
                    <a:lstStyle/>
                    <a:p>
                      <a:r>
                        <a:rPr lang="en-US" sz="1200" dirty="0" err="1" smtClean="0">
                          <a:latin typeface="Arial" panose="020B0604020202020204" pitchFamily="34" charset="0"/>
                          <a:cs typeface="Arial" panose="020B0604020202020204" pitchFamily="34" charset="0"/>
                        </a:rPr>
                        <a:t>Nguyên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nhân</a:t>
                      </a:r>
                      <a:endParaRPr lang="en-US" sz="1200" dirty="0">
                        <a:latin typeface="Arial" panose="020B0604020202020204" pitchFamily="34" charset="0"/>
                        <a:cs typeface="Arial" panose="020B0604020202020204" pitchFamily="34" charset="0"/>
                      </a:endParaRPr>
                    </a:p>
                  </a:txBody>
                  <a:tcPr/>
                </a:tc>
                <a:tc>
                  <a:txBody>
                    <a:bodyPr/>
                    <a:lstStyle/>
                    <a:p>
                      <a:r>
                        <a:rPr lang="en-US" sz="1200" dirty="0" err="1" smtClean="0">
                          <a:latin typeface="Arial" panose="020B0604020202020204" pitchFamily="34" charset="0"/>
                          <a:cs typeface="Arial" panose="020B0604020202020204" pitchFamily="34" charset="0"/>
                        </a:rPr>
                        <a:t>Xử</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endParaRPr lang="en-US" sz="1200" dirty="0">
                        <a:latin typeface="Arial" panose="020B0604020202020204" pitchFamily="34" charset="0"/>
                        <a:cs typeface="Arial" panose="020B0604020202020204" pitchFamily="34" charset="0"/>
                      </a:endParaRPr>
                    </a:p>
                  </a:txBody>
                  <a:tcPr/>
                </a:tc>
              </a:tr>
              <a:tr h="891027">
                <a:tc>
                  <a:txBody>
                    <a:bodyPr/>
                    <a:lstStyle/>
                    <a:p>
                      <a:pPr algn="l" fontAlgn="t"/>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down</a:t>
                      </a:r>
                    </a:p>
                  </a:txBody>
                  <a:tcPr marL="6350" marR="6350" marT="6350" marB="0"/>
                </a:tc>
                <a:tc>
                  <a:txBody>
                    <a:bodyPr/>
                    <a:lstStyle/>
                    <a:p>
                      <a:pPr algn="l" fontAlgn="t"/>
                      <a:r>
                        <a:rPr lang="en-US" sz="1200" b="0" i="0" u="none" strike="noStrike" dirty="0" smtClean="0">
                          <a:solidFill>
                            <a:srgbClr val="000000"/>
                          </a:solidFill>
                          <a:effectLst/>
                          <a:latin typeface="Arial" panose="020B0604020202020204" pitchFamily="34" charset="0"/>
                          <a:cs typeface="Arial" panose="020B0604020202020204" pitchFamily="34" charset="0"/>
                        </a:rPr>
                        <a:t>1. </a:t>
                      </a:r>
                      <a:r>
                        <a:rPr lang="en-US" sz="1200" b="0" i="0" u="none" strike="noStrike" dirty="0" err="1">
                          <a:solidFill>
                            <a:srgbClr val="000000"/>
                          </a:solidFill>
                          <a:effectLst/>
                          <a:latin typeface="Arial" panose="020B0604020202020204" pitchFamily="34" charset="0"/>
                          <a:cs typeface="Arial" panose="020B0604020202020204" pitchFamily="34" charset="0"/>
                        </a:rPr>
                        <a:t>Docker</a:t>
                      </a:r>
                      <a:r>
                        <a:rPr lang="en-US" sz="1200" b="0" i="0" u="none" strike="noStrike" dirty="0">
                          <a:solidFill>
                            <a:srgbClr val="000000"/>
                          </a:solidFill>
                          <a:effectLst/>
                          <a:latin typeface="Arial" panose="020B0604020202020204" pitchFamily="34" charset="0"/>
                          <a:cs typeface="Arial" panose="020B0604020202020204" pitchFamily="34" charset="0"/>
                        </a:rPr>
                        <a:t> container </a:t>
                      </a:r>
                      <a:r>
                        <a:rPr lang="en-US" sz="1200" b="0" i="0" u="none" strike="noStrike" dirty="0" err="1">
                          <a:solidFill>
                            <a:srgbClr val="000000"/>
                          </a:solidFill>
                          <a:effectLst/>
                          <a:latin typeface="Arial" panose="020B0604020202020204" pitchFamily="34" charset="0"/>
                          <a:cs typeface="Arial" panose="020B0604020202020204" pitchFamily="34" charset="0"/>
                        </a:rPr>
                        <a:t>ceph-osd</a:t>
                      </a:r>
                      <a:r>
                        <a:rPr lang="en-US" sz="1200" b="0" i="0" u="none" strike="noStrike" dirty="0">
                          <a:solidFill>
                            <a:srgbClr val="000000"/>
                          </a:solidFill>
                          <a:effectLst/>
                          <a:latin typeface="Arial" panose="020B0604020202020204" pitchFamily="34" charset="0"/>
                          <a:cs typeface="Arial" panose="020B0604020202020204" pitchFamily="34" charset="0"/>
                        </a:rPr>
                        <a:t> stopped</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err="1" smtClean="0">
                          <a:solidFill>
                            <a:srgbClr val="000000"/>
                          </a:solidFill>
                          <a:effectLst/>
                          <a:latin typeface="Arial" panose="020B0604020202020204" pitchFamily="34" charset="0"/>
                          <a:cs typeface="Arial" panose="020B0604020202020204" pitchFamily="34" charset="0"/>
                        </a:rPr>
                        <a:t>ceph</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tree down</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a:solidFill>
                            <a:srgbClr val="000000"/>
                          </a:solidFill>
                          <a:effectLst/>
                          <a:latin typeface="Arial" panose="020B0604020202020204" pitchFamily="34" charset="0"/>
                          <a:cs typeface="Arial" panose="020B0604020202020204" pitchFamily="34" charset="0"/>
                        </a:rPr>
                        <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smtClean="0">
                          <a:solidFill>
                            <a:srgbClr val="000000"/>
                          </a:solidFill>
                          <a:effectLst/>
                          <a:latin typeface="Arial" panose="020B0604020202020204" pitchFamily="34" charset="0"/>
                          <a:cs typeface="Arial" panose="020B0604020202020204" pitchFamily="34" charset="0"/>
                        </a:rPr>
                        <a:t>2. </a:t>
                      </a:r>
                      <a:r>
                        <a:rPr lang="en-US" sz="1200" b="0" i="0" u="none" strike="noStrike" dirty="0">
                          <a:solidFill>
                            <a:srgbClr val="000000"/>
                          </a:solidFill>
                          <a:effectLst/>
                          <a:latin typeface="Arial" panose="020B0604020202020204" pitchFamily="34" charset="0"/>
                          <a:cs typeface="Arial" panose="020B0604020202020204" pitchFamily="34" charset="0"/>
                        </a:rPr>
                        <a:t>Ổ </a:t>
                      </a:r>
                      <a:r>
                        <a:rPr lang="en-US" sz="1200" b="0" i="0" u="none" strike="noStrike" dirty="0" err="1">
                          <a:solidFill>
                            <a:srgbClr val="000000"/>
                          </a:solidFill>
                          <a:effectLst/>
                          <a:latin typeface="Arial" panose="020B0604020202020204" pitchFamily="34" charset="0"/>
                          <a:cs typeface="Arial" panose="020B0604020202020204" pitchFamily="34" charset="0"/>
                        </a:rPr>
                        <a:t>cứng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bị</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lỗi</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1200" b="0" i="0" u="none" strike="noStrike" dirty="0" smtClean="0">
                          <a:solidFill>
                            <a:srgbClr val="000000"/>
                          </a:solidFill>
                          <a:effectLst/>
                          <a:latin typeface="Arial" panose="020B0604020202020204" pitchFamily="34" charset="0"/>
                          <a:cs typeface="Arial" panose="020B0604020202020204" pitchFamily="34" charset="0"/>
                        </a:rPr>
                        <a:t>1.</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smtClean="0">
                          <a:solidFill>
                            <a:srgbClr val="000000"/>
                          </a:solidFill>
                          <a:effectLst/>
                          <a:latin typeface="Arial" panose="020B0604020202020204" pitchFamily="34" charset="0"/>
                          <a:cs typeface="Arial" panose="020B0604020202020204" pitchFamily="34" charset="0"/>
                        </a:rPr>
                        <a:t>Restart </a:t>
                      </a:r>
                      <a:r>
                        <a:rPr lang="en-US" sz="1200" b="0" i="0" u="none" strike="noStrike" dirty="0" err="1">
                          <a:solidFill>
                            <a:srgbClr val="000000"/>
                          </a:solidFill>
                          <a:effectLst/>
                          <a:latin typeface="Arial" panose="020B0604020202020204" pitchFamily="34" charset="0"/>
                          <a:cs typeface="Arial" panose="020B0604020202020204" pitchFamily="34" charset="0"/>
                        </a:rPr>
                        <a:t>docker</a:t>
                      </a:r>
                      <a:r>
                        <a:rPr lang="en-US" sz="1200" b="0" i="0" u="none" strike="noStrike" dirty="0">
                          <a:solidFill>
                            <a:srgbClr val="000000"/>
                          </a:solidFill>
                          <a:effectLst/>
                          <a:latin typeface="Arial" panose="020B0604020202020204" pitchFamily="34" charset="0"/>
                          <a:cs typeface="Arial" panose="020B0604020202020204" pitchFamily="34" charset="0"/>
                        </a:rPr>
                        <a:t> container </a:t>
                      </a:r>
                      <a:r>
                        <a:rPr lang="en-US" sz="1200" b="0" i="0" u="none" strike="noStrike" dirty="0" err="1">
                          <a:solidFill>
                            <a:srgbClr val="000000"/>
                          </a:solidFill>
                          <a:effectLst/>
                          <a:latin typeface="Arial" panose="020B0604020202020204" pitchFamily="34" charset="0"/>
                          <a:cs typeface="Arial" panose="020B0604020202020204" pitchFamily="34" charset="0"/>
                        </a:rPr>
                        <a:t>ceph-osd</a:t>
                      </a:r>
                      <a:r>
                        <a:rPr lang="en-US" sz="1200" b="0" i="0" u="none" strike="noStrike" dirty="0">
                          <a:solidFill>
                            <a:srgbClr val="000000"/>
                          </a:solidFill>
                          <a:effectLst/>
                          <a:latin typeface="Arial" panose="020B0604020202020204" pitchFamily="34" charset="0"/>
                          <a:cs typeface="Arial" panose="020B0604020202020204" pitchFamily="34" charset="0"/>
                        </a:rPr>
                        <a:t>:</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err="1" smtClean="0">
                          <a:solidFill>
                            <a:srgbClr val="000000"/>
                          </a:solidFill>
                          <a:effectLst/>
                          <a:latin typeface="Arial" panose="020B0604020202020204" pitchFamily="34" charset="0"/>
                          <a:cs typeface="Arial" panose="020B0604020202020204" pitchFamily="34" charset="0"/>
                        </a:rPr>
                        <a:t>docker</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ps</a:t>
                      </a:r>
                      <a:r>
                        <a:rPr lang="en-US" sz="1200" b="0" i="0" u="none" strike="noStrike" dirty="0">
                          <a:solidFill>
                            <a:srgbClr val="000000"/>
                          </a:solidFill>
                          <a:effectLst/>
                          <a:latin typeface="Arial" panose="020B0604020202020204" pitchFamily="34" charset="0"/>
                          <a:cs typeface="Arial" panose="020B0604020202020204" pitchFamily="34" charset="0"/>
                        </a:rPr>
                        <a:t> --all | </a:t>
                      </a:r>
                      <a:r>
                        <a:rPr lang="en-US" sz="1200" b="0" i="0" u="none" strike="noStrike" dirty="0" err="1">
                          <a:solidFill>
                            <a:srgbClr val="000000"/>
                          </a:solidFill>
                          <a:effectLst/>
                          <a:latin typeface="Arial" panose="020B0604020202020204" pitchFamily="34" charset="0"/>
                          <a:cs typeface="Arial" panose="020B0604020202020204" pitchFamily="34" charset="0"/>
                        </a:rPr>
                        <a:t>grep</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ceph-osd</a:t>
                      </a:r>
                      <a:r>
                        <a:rPr lang="en-US" sz="1200" b="0" i="0" u="none" strike="noStrike" dirty="0">
                          <a:solidFill>
                            <a:srgbClr val="000000"/>
                          </a:solidFill>
                          <a:effectLst/>
                          <a:latin typeface="Arial" panose="020B0604020202020204" pitchFamily="34" charset="0"/>
                          <a:cs typeface="Arial" panose="020B0604020202020204" pitchFamily="34" charset="0"/>
                        </a:rPr>
                        <a:t> | </a:t>
                      </a:r>
                      <a:r>
                        <a:rPr lang="en-US" sz="1200" b="0" i="0" u="none" strike="noStrike" dirty="0" err="1">
                          <a:solidFill>
                            <a:srgbClr val="000000"/>
                          </a:solidFill>
                          <a:effectLst/>
                          <a:latin typeface="Arial" panose="020B0604020202020204" pitchFamily="34" charset="0"/>
                          <a:cs typeface="Arial" panose="020B0604020202020204" pitchFamily="34" charset="0"/>
                        </a:rPr>
                        <a:t>egrep</a:t>
                      </a:r>
                      <a:r>
                        <a:rPr lang="en-US" sz="1200" b="0" i="0" u="none" strike="noStrike" dirty="0">
                          <a:solidFill>
                            <a:srgbClr val="000000"/>
                          </a:solidFill>
                          <a:effectLst/>
                          <a:latin typeface="Arial" panose="020B0604020202020204" pitchFamily="34" charset="0"/>
                          <a:cs typeface="Arial" panose="020B0604020202020204" pitchFamily="34" charset="0"/>
                        </a:rPr>
                        <a:t> -v backup | </a:t>
                      </a:r>
                      <a:r>
                        <a:rPr lang="en-US" sz="1200" b="0" i="0" u="none" strike="noStrike" dirty="0" err="1">
                          <a:solidFill>
                            <a:srgbClr val="000000"/>
                          </a:solidFill>
                          <a:effectLst/>
                          <a:latin typeface="Arial" panose="020B0604020202020204" pitchFamily="34" charset="0"/>
                          <a:cs typeface="Arial" panose="020B0604020202020204" pitchFamily="34" charset="0"/>
                        </a:rPr>
                        <a:t>awk</a:t>
                      </a:r>
                      <a:r>
                        <a:rPr lang="en-US" sz="1200" b="0" i="0" u="none" strike="noStrike" dirty="0">
                          <a:solidFill>
                            <a:srgbClr val="000000"/>
                          </a:solidFill>
                          <a:effectLst/>
                          <a:latin typeface="Arial" panose="020B0604020202020204" pitchFamily="34" charset="0"/>
                          <a:cs typeface="Arial" panose="020B0604020202020204" pitchFamily="34" charset="0"/>
                        </a:rPr>
                        <a:t> '{if ($7!="Up") print $NF}' | </a:t>
                      </a:r>
                      <a:r>
                        <a:rPr lang="en-US" sz="1200" b="0" i="0" u="none" strike="noStrike" dirty="0" err="1">
                          <a:solidFill>
                            <a:srgbClr val="000000"/>
                          </a:solidFill>
                          <a:effectLst/>
                          <a:latin typeface="Arial" panose="020B0604020202020204" pitchFamily="34" charset="0"/>
                          <a:cs typeface="Arial" panose="020B0604020202020204" pitchFamily="34" charset="0"/>
                        </a:rPr>
                        <a:t>xargs</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docker</a:t>
                      </a:r>
                      <a:r>
                        <a:rPr lang="en-US" sz="1200" b="0" i="0" u="none" strike="noStrike" dirty="0">
                          <a:solidFill>
                            <a:srgbClr val="000000"/>
                          </a:solidFill>
                          <a:effectLst/>
                          <a:latin typeface="Arial" panose="020B0604020202020204" pitchFamily="34" charset="0"/>
                          <a:cs typeface="Arial" panose="020B0604020202020204" pitchFamily="34" charset="0"/>
                        </a:rPr>
                        <a:t> restart</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smtClean="0">
                          <a:solidFill>
                            <a:srgbClr val="000000"/>
                          </a:solidFill>
                          <a:effectLst/>
                          <a:latin typeface="Arial" panose="020B0604020202020204" pitchFamily="34" charset="0"/>
                          <a:cs typeface="Arial" panose="020B0604020202020204" pitchFamily="34" charset="0"/>
                        </a:rPr>
                        <a:t>2.</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smtClean="0">
                          <a:solidFill>
                            <a:srgbClr val="000000"/>
                          </a:solidFill>
                          <a:effectLst/>
                          <a:latin typeface="Arial" panose="020B0604020202020204" pitchFamily="34" charset="0"/>
                          <a:cs typeface="Arial" panose="020B0604020202020204" pitchFamily="34" charset="0"/>
                        </a:rPr>
                        <a:t>Trong</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smtClean="0">
                          <a:solidFill>
                            <a:srgbClr val="000000"/>
                          </a:solidFill>
                          <a:effectLst/>
                          <a:latin typeface="Arial" panose="020B0604020202020204" pitchFamily="34" charset="0"/>
                          <a:cs typeface="Arial" panose="020B0604020202020204" pitchFamily="34" charset="0"/>
                        </a:rPr>
                        <a:t>trường</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hợp</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ổ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cứng</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lỗi</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tiến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hành</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lắp</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đặt</a:t>
                      </a:r>
                      <a:r>
                        <a:rPr lang="en-US" sz="1200" b="0" i="0" u="none" strike="noStrike" dirty="0">
                          <a:solidFill>
                            <a:srgbClr val="000000"/>
                          </a:solidFill>
                          <a:effectLst/>
                          <a:latin typeface="Arial" panose="020B0604020202020204" pitchFamily="34" charset="0"/>
                          <a:cs typeface="Arial" panose="020B0604020202020204" pitchFamily="34" charset="0"/>
                        </a:rPr>
                        <a:t> ổ </a:t>
                      </a:r>
                      <a:r>
                        <a:rPr lang="en-US" sz="1200" b="0" i="0" u="none" strike="noStrike" dirty="0" err="1">
                          <a:solidFill>
                            <a:srgbClr val="000000"/>
                          </a:solidFill>
                          <a:effectLst/>
                          <a:latin typeface="Arial" panose="020B0604020202020204" pitchFamily="34" charset="0"/>
                          <a:cs typeface="Arial" panose="020B0604020202020204" pitchFamily="34" charset="0"/>
                        </a:rPr>
                        <a:t>cứng</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mới</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và</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cài</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đặt</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bổ</a:t>
                      </a:r>
                      <a:r>
                        <a:rPr lang="en-US" sz="1200" b="0" i="0" u="none" strike="noStrike" dirty="0">
                          <a:solidFill>
                            <a:srgbClr val="000000"/>
                          </a:solidFill>
                          <a:effectLst/>
                          <a:latin typeface="Arial" panose="020B0604020202020204" pitchFamily="34" charset="0"/>
                          <a:cs typeface="Arial" panose="020B0604020202020204" pitchFamily="34" charset="0"/>
                        </a:rPr>
                        <a:t> sung </a:t>
                      </a:r>
                      <a:r>
                        <a:rPr lang="en-US" sz="1200" b="0" i="0" u="none" strike="noStrike" dirty="0" err="1">
                          <a:solidFill>
                            <a:srgbClr val="000000"/>
                          </a:solidFill>
                          <a:effectLst/>
                          <a:latin typeface="Arial" panose="020B0604020202020204" pitchFamily="34" charset="0"/>
                          <a:cs typeface="Arial" panose="020B0604020202020204" pitchFamily="34" charset="0"/>
                        </a:rPr>
                        <a:t>tiến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trình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smtClean="0">
                          <a:solidFill>
                            <a:srgbClr val="000000"/>
                          </a:solidFill>
                          <a:effectLst/>
                          <a:latin typeface="Arial" panose="020B0604020202020204" pitchFamily="34" charset="0"/>
                          <a:cs typeface="Arial" panose="020B0604020202020204" pitchFamily="34" charset="0"/>
                        </a:rPr>
                        <a:t>ceph-osd</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smtClean="0">
                          <a:solidFill>
                            <a:srgbClr val="000000"/>
                          </a:solidFill>
                          <a:effectLst/>
                          <a:latin typeface="Arial" panose="020B0604020202020204" pitchFamily="34" charset="0"/>
                          <a:cs typeface="Arial" panose="020B0604020202020204" pitchFamily="34" charset="0"/>
                        </a:rPr>
                        <a:t>theo</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smtClean="0">
                          <a:solidFill>
                            <a:srgbClr val="000000"/>
                          </a:solidFill>
                          <a:effectLst/>
                          <a:latin typeface="Arial" panose="020B0604020202020204" pitchFamily="34" charset="0"/>
                          <a:cs typeface="Arial" panose="020B0604020202020204" pitchFamily="34" charset="0"/>
                        </a:rPr>
                        <a:t>hướng</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dẫn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ở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mục</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r>
              <a:tr h="714051">
                <a:tc>
                  <a:txBody>
                    <a:bodyPr/>
                    <a:lstStyle/>
                    <a:p>
                      <a:pPr algn="l" fontAlgn="t"/>
                      <a:r>
                        <a:rPr lang="en-US" sz="1200" b="0" i="0" u="none" strike="noStrike" dirty="0">
                          <a:solidFill>
                            <a:srgbClr val="000000"/>
                          </a:solidFill>
                          <a:effectLst/>
                          <a:latin typeface="Arial" panose="020B0604020202020204" pitchFamily="34" charset="0"/>
                          <a:cs typeface="Arial" panose="020B0604020202020204" pitchFamily="34" charset="0"/>
                        </a:rPr>
                        <a:t>full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(default 95% of OSD capacity)</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OSD đã sử dụng hết 95% khả năng lưu trữ. Khi đạt ngưỡng, OSD từ chối các request write từ client.</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 Cấu hình tăng giá trị ngưỡng: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smtClean="0">
                          <a:solidFill>
                            <a:srgbClr val="000000"/>
                          </a:solidFill>
                          <a:effectLst/>
                          <a:latin typeface="Arial" panose="020B0604020202020204" pitchFamily="34" charset="0"/>
                          <a:cs typeface="Arial" panose="020B0604020202020204" pitchFamily="34" charset="0"/>
                        </a:rPr>
                        <a:t>ceph </a:t>
                      </a:r>
                      <a:r>
                        <a:rPr lang="vi-VN" sz="1200" b="0" i="0" u="none" strike="noStrike" dirty="0">
                          <a:solidFill>
                            <a:srgbClr val="000000"/>
                          </a:solidFill>
                          <a:effectLst/>
                          <a:latin typeface="Arial" panose="020B0604020202020204" pitchFamily="34" charset="0"/>
                          <a:cs typeface="Arial" panose="020B0604020202020204" pitchFamily="34" charset="0"/>
                        </a:rPr>
                        <a:t>osd set-full-ratio &lt;float[0.0-1.0]&gt;</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Sau khi tăng giá trị ngưỡng cho full osd, thực hiện reweight lại cho các osd trong cụm. Hướng dẫn reweight ở phía dưới</a:t>
                      </a:r>
                    </a:p>
                  </a:txBody>
                  <a:tcPr marL="6350" marR="6350" marT="6350" marB="0"/>
                </a:tc>
              </a:tr>
              <a:tr h="714051">
                <a:tc>
                  <a:txBody>
                    <a:bodyPr/>
                    <a:lstStyle/>
                    <a:p>
                      <a:pPr algn="l" fontAlgn="t"/>
                      <a:r>
                        <a:rPr lang="en-US" sz="1200" b="0" i="0" u="none" strike="noStrike" dirty="0" err="1">
                          <a:solidFill>
                            <a:srgbClr val="000000"/>
                          </a:solidFill>
                          <a:effectLst/>
                          <a:latin typeface="Arial" panose="020B0604020202020204" pitchFamily="34" charset="0"/>
                          <a:cs typeface="Arial" panose="020B0604020202020204" pitchFamily="34" charset="0"/>
                        </a:rPr>
                        <a:t>backfillfull</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(default 90% of OSD capacity)</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Khi sử dụng 90% khả năng lưu trữ, OSD sẽ ngừng hoạt động backfilling.</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 Cấu hình tăng giá trị ngưỡng: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smtClean="0">
                          <a:solidFill>
                            <a:srgbClr val="000000"/>
                          </a:solidFill>
                          <a:effectLst/>
                          <a:latin typeface="Arial" panose="020B0604020202020204" pitchFamily="34" charset="0"/>
                          <a:cs typeface="Arial" panose="020B0604020202020204" pitchFamily="34" charset="0"/>
                        </a:rPr>
                        <a:t>ceph </a:t>
                      </a:r>
                      <a:r>
                        <a:rPr lang="vi-VN" sz="1200" b="0" i="0" u="none" strike="noStrike" dirty="0">
                          <a:solidFill>
                            <a:srgbClr val="000000"/>
                          </a:solidFill>
                          <a:effectLst/>
                          <a:latin typeface="Arial" panose="020B0604020202020204" pitchFamily="34" charset="0"/>
                          <a:cs typeface="Arial" panose="020B0604020202020204" pitchFamily="34" charset="0"/>
                        </a:rPr>
                        <a:t>osd set-backfillfull-ratio &lt;float[0.0-1.0]&gt;</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Sau khi tăng giá trị ngưỡng cho backfillful osd, thực hiện reweight lại cho các osd trong cụm. Hướng dẫn reweight ở phía dưới</a:t>
                      </a:r>
                    </a:p>
                  </a:txBody>
                  <a:tcPr marL="6350" marR="6350" marT="6350" marB="0"/>
                </a:tc>
              </a:tr>
              <a:tr h="714051">
                <a:tc>
                  <a:txBody>
                    <a:bodyPr/>
                    <a:lstStyle/>
                    <a:p>
                      <a:pPr algn="l" fontAlgn="t"/>
                      <a:r>
                        <a:rPr lang="en-US" sz="1200" b="0" i="0" u="none" strike="noStrike" dirty="0" err="1">
                          <a:solidFill>
                            <a:srgbClr val="000000"/>
                          </a:solidFill>
                          <a:effectLst/>
                          <a:latin typeface="Arial" panose="020B0604020202020204" pitchFamily="34" charset="0"/>
                          <a:cs typeface="Arial" panose="020B0604020202020204" pitchFamily="34" charset="0"/>
                        </a:rPr>
                        <a:t>nearfull</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(default 85% of OSD capacity) (1)</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Cảnh báo HEALTH_WARN trước khi tiến tới gần các ngưỡng phía trên</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 Cấu hình tăng giá trị ngưỡng:</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smtClean="0">
                          <a:solidFill>
                            <a:srgbClr val="000000"/>
                          </a:solidFill>
                          <a:effectLst/>
                          <a:latin typeface="Arial" panose="020B0604020202020204" pitchFamily="34" charset="0"/>
                          <a:cs typeface="Arial" panose="020B0604020202020204" pitchFamily="34" charset="0"/>
                        </a:rPr>
                        <a:t>ceph </a:t>
                      </a:r>
                      <a:r>
                        <a:rPr lang="vi-VN" sz="1200" b="0" i="0" u="none" strike="noStrike" dirty="0">
                          <a:solidFill>
                            <a:srgbClr val="000000"/>
                          </a:solidFill>
                          <a:effectLst/>
                          <a:latin typeface="Arial" panose="020B0604020202020204" pitchFamily="34" charset="0"/>
                          <a:cs typeface="Arial" panose="020B0604020202020204" pitchFamily="34" charset="0"/>
                        </a:rPr>
                        <a:t>osd set-nearfull-ratio &lt;float[0.0-1.0]&gt;</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Sau khi tăng giá trị ngưỡng cho nearfull osd, thực hiện reweight lại cho các osd trong cụm. Hướng dẫn reweight ở phía dưới</a:t>
                      </a:r>
                    </a:p>
                  </a:txBody>
                  <a:tcPr marL="6350" marR="6350" marT="6350" marB="0"/>
                </a:tc>
              </a:tr>
              <a:tr h="1421956">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 nearfull osd (default 85% of OSD capacity) (2)</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OSD bị nearfull có % sử dụng cao hơn hẳn các OSD khác</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Khi chỉ có một vài OSD trong cụm trong trạng thái nearfull tức là việc phân bố dữ liệu giữa các OSD đang không đồng đều. Nguyên nhân có thể là một trong các ý sau:</a:t>
                      </a:r>
                      <a:br>
                        <a:rPr lang="vi-VN"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vi-VN" sz="1200" b="0" i="0" u="none" strike="noStrike" dirty="0" smtClean="0">
                          <a:solidFill>
                            <a:srgbClr val="000000"/>
                          </a:solidFill>
                          <a:effectLst/>
                          <a:latin typeface="Arial" panose="020B0604020202020204" pitchFamily="34" charset="0"/>
                          <a:cs typeface="Arial" panose="020B0604020202020204" pitchFamily="34" charset="0"/>
                        </a:rPr>
                        <a:t>Số </a:t>
                      </a:r>
                      <a:r>
                        <a:rPr lang="vi-VN" sz="1200" b="0" i="0" u="none" strike="noStrike" dirty="0">
                          <a:solidFill>
                            <a:srgbClr val="000000"/>
                          </a:solidFill>
                          <a:effectLst/>
                          <a:latin typeface="Arial" panose="020B0604020202020204" pitchFamily="34" charset="0"/>
                          <a:cs typeface="Arial" panose="020B0604020202020204" pitchFamily="34" charset="0"/>
                        </a:rPr>
                        <a:t>lượng PG trên mỗi OSD không đồng đều.</a:t>
                      </a:r>
                      <a:br>
                        <a:rPr lang="vi-VN"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vi-VN" sz="1200" b="0" i="0" u="none" strike="noStrike" dirty="0" smtClean="0">
                          <a:solidFill>
                            <a:srgbClr val="000000"/>
                          </a:solidFill>
                          <a:effectLst/>
                          <a:latin typeface="Arial" panose="020B0604020202020204" pitchFamily="34" charset="0"/>
                          <a:cs typeface="Arial" panose="020B0604020202020204" pitchFamily="34" charset="0"/>
                        </a:rPr>
                        <a:t>Kích </a:t>
                      </a:r>
                      <a:r>
                        <a:rPr lang="vi-VN" sz="1200" b="0" i="0" u="none" strike="noStrike" dirty="0">
                          <a:solidFill>
                            <a:srgbClr val="000000"/>
                          </a:solidFill>
                          <a:effectLst/>
                          <a:latin typeface="Arial" panose="020B0604020202020204" pitchFamily="34" charset="0"/>
                          <a:cs typeface="Arial" panose="020B0604020202020204" pitchFamily="34" charset="0"/>
                        </a:rPr>
                        <a:t>thước của các object được lưu trữ có kích thước khác nhau.</a:t>
                      </a:r>
                      <a:br>
                        <a:rPr lang="vi-VN" sz="1200" b="0" i="0" u="none" strike="noStrike" dirty="0">
                          <a:solidFill>
                            <a:srgbClr val="000000"/>
                          </a:solidFill>
                          <a:effectLst/>
                          <a:latin typeface="Arial" panose="020B0604020202020204" pitchFamily="34" charset="0"/>
                          <a:cs typeface="Arial" panose="020B0604020202020204" pitchFamily="34" charset="0"/>
                        </a:rPr>
                      </a:b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1200" b="0" i="0" u="none" strike="noStrike" dirty="0" err="1">
                          <a:solidFill>
                            <a:srgbClr val="000000"/>
                          </a:solidFill>
                          <a:effectLst/>
                          <a:latin typeface="Arial" panose="020B0604020202020204" pitchFamily="34" charset="0"/>
                          <a:cs typeface="Arial" panose="020B0604020202020204" pitchFamily="34" charset="0"/>
                        </a:rPr>
                        <a:t>Thực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hiện</a:t>
                      </a:r>
                      <a:r>
                        <a:rPr lang="en-US" sz="1200" b="0" i="0" u="none" strike="noStrike" dirty="0">
                          <a:solidFill>
                            <a:srgbClr val="000000"/>
                          </a:solidFill>
                          <a:effectLst/>
                          <a:latin typeface="Arial" panose="020B0604020202020204" pitchFamily="34" charset="0"/>
                          <a:cs typeface="Arial" panose="020B0604020202020204" pitchFamily="34" charset="0"/>
                        </a:rPr>
                        <a:t> reweight:</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err="1" smtClean="0">
                          <a:solidFill>
                            <a:srgbClr val="000000"/>
                          </a:solidFill>
                          <a:effectLst/>
                          <a:latin typeface="Arial" panose="020B0604020202020204" pitchFamily="34" charset="0"/>
                          <a:cs typeface="Arial" panose="020B0604020202020204" pitchFamily="34" charset="0"/>
                        </a:rPr>
                        <a:t>ceph</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a:solidFill>
                            <a:srgbClr val="000000"/>
                          </a:solidFill>
                          <a:effectLst/>
                          <a:latin typeface="Arial" panose="020B0604020202020204" pitchFamily="34" charset="0"/>
                          <a:cs typeface="Arial" panose="020B0604020202020204" pitchFamily="34" charset="0"/>
                        </a:rPr>
                        <a:t>tell osd.* </a:t>
                      </a:r>
                      <a:r>
                        <a:rPr lang="en-US" sz="1200" b="0" i="0" u="none" strike="noStrike" dirty="0" err="1">
                          <a:solidFill>
                            <a:srgbClr val="000000"/>
                          </a:solidFill>
                          <a:effectLst/>
                          <a:latin typeface="Arial" panose="020B0604020202020204" pitchFamily="34" charset="0"/>
                          <a:cs typeface="Arial" panose="020B0604020202020204" pitchFamily="34" charset="0"/>
                        </a:rPr>
                        <a:t>injectargs</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osd_max_backfills</a:t>
                      </a:r>
                      <a:r>
                        <a:rPr lang="en-US" sz="1200" b="0" i="0" u="none" strike="noStrike" dirty="0">
                          <a:solidFill>
                            <a:srgbClr val="000000"/>
                          </a:solidFill>
                          <a:effectLst/>
                          <a:latin typeface="Arial" panose="020B0604020202020204" pitchFamily="34" charset="0"/>
                          <a:cs typeface="Arial" panose="020B0604020202020204" pitchFamily="34" charset="0"/>
                        </a:rPr>
                        <a:t> 2"</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err="1" smtClean="0">
                          <a:solidFill>
                            <a:srgbClr val="000000"/>
                          </a:solidFill>
                          <a:effectLst/>
                          <a:latin typeface="Arial" panose="020B0604020202020204" pitchFamily="34" charset="0"/>
                          <a:cs typeface="Arial" panose="020B0604020202020204" pitchFamily="34" charset="0"/>
                        </a:rPr>
                        <a:t>ceph</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set </a:t>
                      </a:r>
                      <a:r>
                        <a:rPr lang="en-US" sz="1200" b="0" i="0" u="none" strike="noStrike" dirty="0" err="1">
                          <a:solidFill>
                            <a:srgbClr val="000000"/>
                          </a:solidFill>
                          <a:effectLst/>
                          <a:latin typeface="Arial" panose="020B0604020202020204" pitchFamily="34" charset="0"/>
                          <a:cs typeface="Arial" panose="020B0604020202020204" pitchFamily="34" charset="0"/>
                        </a:rPr>
                        <a:t>noscrub</a:t>
                      </a:r>
                      <a:r>
                        <a:rPr lang="en-US" sz="1200" b="0" i="0" u="none" strike="noStrike" dirty="0">
                          <a:solidFill>
                            <a:srgbClr val="000000"/>
                          </a:solidFill>
                          <a:effectLst/>
                          <a:latin typeface="Arial" panose="020B0604020202020204" pitchFamily="34" charset="0"/>
                          <a:cs typeface="Arial" panose="020B0604020202020204" pitchFamily="34" charset="0"/>
                        </a:rPr>
                        <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err="1" smtClean="0">
                          <a:solidFill>
                            <a:srgbClr val="000000"/>
                          </a:solidFill>
                          <a:effectLst/>
                          <a:latin typeface="Arial" panose="020B0604020202020204" pitchFamily="34" charset="0"/>
                          <a:cs typeface="Arial" panose="020B0604020202020204" pitchFamily="34" charset="0"/>
                        </a:rPr>
                        <a:t>ceph</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set </a:t>
                      </a:r>
                      <a:r>
                        <a:rPr lang="en-US" sz="1200" b="0" i="0" u="none" strike="noStrike" dirty="0" err="1">
                          <a:solidFill>
                            <a:srgbClr val="000000"/>
                          </a:solidFill>
                          <a:effectLst/>
                          <a:latin typeface="Arial" panose="020B0604020202020204" pitchFamily="34" charset="0"/>
                          <a:cs typeface="Arial" panose="020B0604020202020204" pitchFamily="34" charset="0"/>
                        </a:rPr>
                        <a:t>nodeep</a:t>
                      </a:r>
                      <a:r>
                        <a:rPr lang="en-US" sz="1200" b="0" i="0" u="none" strike="noStrike" dirty="0">
                          <a:solidFill>
                            <a:srgbClr val="000000"/>
                          </a:solidFill>
                          <a:effectLst/>
                          <a:latin typeface="Arial" panose="020B0604020202020204" pitchFamily="34" charset="0"/>
                          <a:cs typeface="Arial" panose="020B0604020202020204" pitchFamily="34" charset="0"/>
                        </a:rPr>
                        <a:t>-scrub</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err="1" smtClean="0">
                          <a:solidFill>
                            <a:srgbClr val="000000"/>
                          </a:solidFill>
                          <a:effectLst/>
                          <a:latin typeface="Arial" panose="020B0604020202020204" pitchFamily="34" charset="0"/>
                          <a:cs typeface="Arial" panose="020B0604020202020204" pitchFamily="34" charset="0"/>
                        </a:rPr>
                        <a:t>ceph</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test-reweight-by-utilization [threshold [</a:t>
                      </a:r>
                      <a:r>
                        <a:rPr lang="en-US" sz="1200" b="0" i="0" u="none" strike="noStrike" dirty="0" err="1">
                          <a:solidFill>
                            <a:srgbClr val="000000"/>
                          </a:solidFill>
                          <a:effectLst/>
                          <a:latin typeface="Arial" panose="020B0604020202020204" pitchFamily="34" charset="0"/>
                          <a:cs typeface="Arial" panose="020B0604020202020204" pitchFamily="34" charset="0"/>
                        </a:rPr>
                        <a:t>max_change</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max_osd</a:t>
                      </a:r>
                      <a:r>
                        <a:rPr lang="en-US" sz="1200" b="0" i="0" u="none" strike="noStrike" dirty="0">
                          <a:solidFill>
                            <a:srgbClr val="000000"/>
                          </a:solidFill>
                          <a:effectLst/>
                          <a:latin typeface="Arial" panose="020B0604020202020204" pitchFamily="34" charset="0"/>
                          <a:cs typeface="Arial" panose="020B0604020202020204" pitchFamily="34" charset="0"/>
                        </a:rPr>
                        <a:t>]]]</a:t>
                      </a:r>
                      <a:br>
                        <a:rPr lang="en-US" sz="1200" b="0" i="0" u="none" strike="noStrike" dirty="0">
                          <a:solidFill>
                            <a:srgbClr val="000000"/>
                          </a:solidFill>
                          <a:effectLst/>
                          <a:latin typeface="Arial" panose="020B0604020202020204" pitchFamily="34" charset="0"/>
                          <a:cs typeface="Arial" panose="020B0604020202020204" pitchFamily="34" charset="0"/>
                        </a:rPr>
                      </a:br>
                      <a:endParaRPr lang="en-US" sz="12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1200" b="0" i="0" u="none" strike="noStrike" dirty="0" err="1" smtClean="0">
                          <a:solidFill>
                            <a:srgbClr val="000000"/>
                          </a:solidFill>
                          <a:effectLst/>
                          <a:latin typeface="Arial" panose="020B0604020202020204" pitchFamily="34" charset="0"/>
                          <a:cs typeface="Arial" panose="020B0604020202020204" pitchFamily="34" charset="0"/>
                        </a:rPr>
                        <a:t>E.g</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ceph</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osd</a:t>
                      </a:r>
                      <a:r>
                        <a:rPr lang="en-US" sz="1200" b="0" i="0" u="none" strike="noStrike" dirty="0">
                          <a:solidFill>
                            <a:srgbClr val="000000"/>
                          </a:solidFill>
                          <a:effectLst/>
                          <a:latin typeface="Arial" panose="020B0604020202020204" pitchFamily="34" charset="0"/>
                          <a:cs typeface="Arial" panose="020B0604020202020204" pitchFamily="34" charset="0"/>
                        </a:rPr>
                        <a:t> test-reweight-by-utilization 102 0.05 28</a:t>
                      </a:r>
                    </a:p>
                  </a:txBody>
                  <a:tcPr marL="6350" marR="6350" marT="6350" marB="0"/>
                </a:tc>
              </a:tr>
            </a:tbl>
          </a:graphicData>
        </a:graphic>
      </p:graphicFrame>
    </p:spTree>
    <p:extLst>
      <p:ext uri="{BB962C8B-B14F-4D97-AF65-F5344CB8AC3E}">
        <p14:creationId xmlns:p14="http://schemas.microsoft.com/office/powerpoint/2010/main" val="3877216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lý lỗi C</a:t>
            </a:r>
            <a:r>
              <a:rPr lang="en-US" dirty="0" err="1">
                <a:latin typeface="Arial" panose="020B0604020202020204" pitchFamily="34" charset="0"/>
                <a:cs typeface="Arial" panose="020B0604020202020204" pitchFamily="34" charset="0"/>
              </a:rPr>
              <a:t>eph</a:t>
            </a:r>
            <a:r>
              <a:rPr lang="vi-VN"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pg</a:t>
            </a:r>
            <a:r>
              <a:rPr lang="en-US" dirty="0">
                <a:latin typeface="Arial" panose="020B0604020202020204" pitchFamily="34" charset="0"/>
                <a:cs typeface="Arial" panose="020B0604020202020204" pitchFamily="34" charset="0"/>
              </a:rPr>
              <a:t>/object</a:t>
            </a:r>
            <a:endParaRPr lang="vi-VN"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7136125"/>
              </p:ext>
            </p:extLst>
          </p:nvPr>
        </p:nvGraphicFramePr>
        <p:xfrm>
          <a:off x="442761" y="1911207"/>
          <a:ext cx="11290435" cy="4795149"/>
        </p:xfrm>
        <a:graphic>
          <a:graphicData uri="http://schemas.openxmlformats.org/drawingml/2006/table">
            <a:tbl>
              <a:tblPr firstRow="1" bandRow="1">
                <a:tableStyleId>{5C22544A-7EE6-4342-B048-85BDC9FD1C3A}</a:tableStyleId>
              </a:tblPr>
              <a:tblGrid>
                <a:gridCol w="1029904"/>
                <a:gridCol w="2444817"/>
                <a:gridCol w="7815714"/>
              </a:tblGrid>
              <a:tr h="266328">
                <a:tc>
                  <a:txBody>
                    <a:bodyPr/>
                    <a:lstStyle/>
                    <a:p>
                      <a:r>
                        <a:rPr lang="en-US" sz="1200" dirty="0" smtClean="0">
                          <a:latin typeface="Arial" panose="020B0604020202020204" pitchFamily="34" charset="0"/>
                          <a:cs typeface="Arial" panose="020B0604020202020204" pitchFamily="34" charset="0"/>
                        </a:rPr>
                        <a:t>Case</a:t>
                      </a:r>
                      <a:endParaRPr lang="en-US" sz="1200" dirty="0">
                        <a:latin typeface="Arial" panose="020B0604020202020204" pitchFamily="34" charset="0"/>
                        <a:cs typeface="Arial" panose="020B0604020202020204" pitchFamily="34" charset="0"/>
                      </a:endParaRPr>
                    </a:p>
                  </a:txBody>
                  <a:tcPr/>
                </a:tc>
                <a:tc>
                  <a:txBody>
                    <a:bodyPr/>
                    <a:lstStyle/>
                    <a:p>
                      <a:r>
                        <a:rPr lang="en-US" sz="1200" dirty="0" err="1" smtClean="0">
                          <a:latin typeface="Arial" panose="020B0604020202020204" pitchFamily="34" charset="0"/>
                          <a:cs typeface="Arial" panose="020B0604020202020204" pitchFamily="34" charset="0"/>
                        </a:rPr>
                        <a:t>Nguyên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nhân</a:t>
                      </a:r>
                      <a:endParaRPr lang="en-US" sz="1200" dirty="0">
                        <a:latin typeface="Arial" panose="020B0604020202020204" pitchFamily="34" charset="0"/>
                        <a:cs typeface="Arial" panose="020B0604020202020204" pitchFamily="34" charset="0"/>
                      </a:endParaRPr>
                    </a:p>
                  </a:txBody>
                  <a:tcPr/>
                </a:tc>
                <a:tc>
                  <a:txBody>
                    <a:bodyPr/>
                    <a:lstStyle/>
                    <a:p>
                      <a:r>
                        <a:rPr lang="en-US" sz="1200" dirty="0" err="1" smtClean="0">
                          <a:latin typeface="Arial" panose="020B0604020202020204" pitchFamily="34" charset="0"/>
                          <a:cs typeface="Arial" panose="020B0604020202020204" pitchFamily="34" charset="0"/>
                        </a:rPr>
                        <a:t>Xử</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endParaRPr lang="en-US" sz="1200" dirty="0">
                        <a:latin typeface="Arial" panose="020B0604020202020204" pitchFamily="34" charset="0"/>
                        <a:cs typeface="Arial" panose="020B0604020202020204" pitchFamily="34" charset="0"/>
                      </a:endParaRPr>
                    </a:p>
                  </a:txBody>
                  <a:tcPr/>
                </a:tc>
              </a:tr>
              <a:tr h="1071476">
                <a:tc>
                  <a:txBody>
                    <a:bodyPr/>
                    <a:lstStyle/>
                    <a:p>
                      <a:pPr algn="l" fontAlgn="t"/>
                      <a:r>
                        <a:rPr lang="en-US" sz="1200" b="0" i="0" u="none" strike="noStrike" dirty="0">
                          <a:solidFill>
                            <a:srgbClr val="000000"/>
                          </a:solidFill>
                          <a:effectLst/>
                          <a:latin typeface="Arial" panose="020B0604020202020204" pitchFamily="34" charset="0"/>
                          <a:cs typeface="Arial" panose="020B0604020202020204" pitchFamily="34" charset="0"/>
                        </a:rPr>
                        <a:t>degraded, undersized</a:t>
                      </a:r>
                    </a:p>
                  </a:txBody>
                  <a:tcPr marL="6350" marR="6350" marT="6350" marB="0"/>
                </a:tc>
                <a:tc>
                  <a:txBody>
                    <a:bodyPr/>
                    <a:lstStyle/>
                    <a:p>
                      <a:pPr algn="l" fontAlgn="t"/>
                      <a:r>
                        <a:rPr lang="vi-VN" sz="1200" b="0" i="0" u="none" strike="noStrike">
                          <a:solidFill>
                            <a:srgbClr val="000000"/>
                          </a:solidFill>
                          <a:effectLst/>
                          <a:latin typeface="Arial" panose="020B0604020202020204" pitchFamily="34" charset="0"/>
                          <a:cs typeface="Arial" panose="020B0604020202020204" pitchFamily="34" charset="0"/>
                        </a:rPr>
                        <a:t>Object trong placement group không được tạo đủ số lượng bản ghi replica.</a:t>
                      </a:r>
                      <a:br>
                        <a:rPr lang="vi-VN" sz="1200" b="0" i="0" u="none" strike="noStrike">
                          <a:solidFill>
                            <a:srgbClr val="000000"/>
                          </a:solidFill>
                          <a:effectLst/>
                          <a:latin typeface="Arial" panose="020B0604020202020204" pitchFamily="34" charset="0"/>
                          <a:cs typeface="Arial" panose="020B0604020202020204" pitchFamily="34" charset="0"/>
                        </a:rPr>
                      </a:br>
                      <a:r>
                        <a:rPr lang="vi-VN" sz="1200" b="0" i="0" u="none" strike="noStrike">
                          <a:solidFill>
                            <a:srgbClr val="000000"/>
                          </a:solidFill>
                          <a:effectLst/>
                          <a:latin typeface="Arial" panose="020B0604020202020204" pitchFamily="34" charset="0"/>
                          <a:cs typeface="Arial" panose="020B0604020202020204" pitchFamily="34" charset="0"/>
                        </a:rPr>
                        <a:t>=&gt; Một trong các OSD mà placement group thuộc về gặp vấn đề (down, không xử lý request,...)</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 Xác định OSD bị </a:t>
                      </a:r>
                      <a:r>
                        <a:rPr lang="vi-VN" sz="1200" b="0" i="0" u="none" strike="noStrike" dirty="0" smtClean="0">
                          <a:solidFill>
                            <a:srgbClr val="000000"/>
                          </a:solidFill>
                          <a:effectLst/>
                          <a:latin typeface="Arial" panose="020B0604020202020204" pitchFamily="34" charset="0"/>
                          <a:cs typeface="Arial" panose="020B0604020202020204" pitchFamily="34" charset="0"/>
                        </a:rPr>
                        <a:t>down: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vi-VN" sz="1200" b="0" i="0" u="none" strike="noStrike" dirty="0" smtClean="0">
                          <a:solidFill>
                            <a:srgbClr val="000000"/>
                          </a:solidFill>
                          <a:effectLst/>
                          <a:latin typeface="Arial" panose="020B0604020202020204" pitchFamily="34" charset="0"/>
                          <a:cs typeface="Arial" panose="020B0604020202020204" pitchFamily="34" charset="0"/>
                        </a:rPr>
                        <a:t>docker </a:t>
                      </a:r>
                      <a:r>
                        <a:rPr lang="vi-VN" sz="1200" b="0" i="0" u="none" strike="noStrike" dirty="0">
                          <a:solidFill>
                            <a:srgbClr val="000000"/>
                          </a:solidFill>
                          <a:effectLst/>
                          <a:latin typeface="Arial" panose="020B0604020202020204" pitchFamily="34" charset="0"/>
                          <a:cs typeface="Arial" panose="020B0604020202020204" pitchFamily="34" charset="0"/>
                        </a:rPr>
                        <a:t>exec -ti ceph-mon ceph -s</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Restart OSD bị </a:t>
                      </a:r>
                      <a:r>
                        <a:rPr lang="vi-VN" sz="1200" b="0" i="0" u="none" strike="noStrike" dirty="0" smtClean="0">
                          <a:solidFill>
                            <a:srgbClr val="000000"/>
                          </a:solidFill>
                          <a:effectLst/>
                          <a:latin typeface="Arial" panose="020B0604020202020204" pitchFamily="34" charset="0"/>
                          <a:cs typeface="Arial" panose="020B0604020202020204" pitchFamily="34" charset="0"/>
                        </a:rPr>
                        <a:t>down: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vi-VN" sz="1200" b="0" i="0" u="none" strike="noStrike" dirty="0" smtClean="0">
                          <a:solidFill>
                            <a:srgbClr val="000000"/>
                          </a:solidFill>
                          <a:effectLst/>
                          <a:latin typeface="Arial" panose="020B0604020202020204" pitchFamily="34" charset="0"/>
                          <a:cs typeface="Arial" panose="020B0604020202020204" pitchFamily="34" charset="0"/>
                        </a:rPr>
                        <a:t>docker </a:t>
                      </a:r>
                      <a:r>
                        <a:rPr lang="vi-VN" sz="1200" b="0" i="0" u="none" strike="noStrike" dirty="0">
                          <a:solidFill>
                            <a:srgbClr val="000000"/>
                          </a:solidFill>
                          <a:effectLst/>
                          <a:latin typeface="Arial" panose="020B0604020202020204" pitchFamily="34" charset="0"/>
                          <a:cs typeface="Arial" panose="020B0604020202020204" pitchFamily="34" charset="0"/>
                        </a:rPr>
                        <a:t>restart &lt;container_osd_id&gt;</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Nếu OSD không thể chạy lại được do vấn đề với ổ </a:t>
                      </a:r>
                      <a:r>
                        <a:rPr lang="vi-VN" sz="1200" b="0" i="0" u="none" strike="noStrike" dirty="0" smtClean="0">
                          <a:solidFill>
                            <a:srgbClr val="000000"/>
                          </a:solidFill>
                          <a:effectLst/>
                          <a:latin typeface="Arial" panose="020B0604020202020204" pitchFamily="34" charset="0"/>
                          <a:cs typeface="Arial" panose="020B0604020202020204" pitchFamily="34" charset="0"/>
                        </a:rPr>
                        <a:t>cứng:</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vi-VN" sz="1200" b="0" i="0" u="none" strike="noStrike" dirty="0" smtClean="0">
                          <a:solidFill>
                            <a:srgbClr val="000000"/>
                          </a:solidFill>
                          <a:effectLst/>
                          <a:latin typeface="Arial" panose="020B0604020202020204" pitchFamily="34" charset="0"/>
                          <a:cs typeface="Arial" panose="020B0604020202020204" pitchFamily="34" charset="0"/>
                        </a:rPr>
                        <a:t>docker </a:t>
                      </a:r>
                      <a:r>
                        <a:rPr lang="vi-VN" sz="1200" b="0" i="0" u="none" strike="noStrike" dirty="0">
                          <a:solidFill>
                            <a:srgbClr val="000000"/>
                          </a:solidFill>
                          <a:effectLst/>
                          <a:latin typeface="Arial" panose="020B0604020202020204" pitchFamily="34" charset="0"/>
                          <a:cs typeface="Arial" panose="020B0604020202020204" pitchFamily="34" charset="0"/>
                        </a:rPr>
                        <a:t>exec -ti ceph-mon ceph osd out &lt;osd_down_id&gt;</a:t>
                      </a:r>
                      <a:br>
                        <a:rPr lang="vi-VN"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vi-VN" sz="1200" b="0" i="0" u="none" strike="noStrike" dirty="0" smtClean="0">
                          <a:solidFill>
                            <a:srgbClr val="000000"/>
                          </a:solidFill>
                          <a:effectLst/>
                          <a:latin typeface="Arial" panose="020B0604020202020204" pitchFamily="34" charset="0"/>
                          <a:cs typeface="Arial" panose="020B0604020202020204" pitchFamily="34" charset="0"/>
                        </a:rPr>
                        <a:t>Đợi </a:t>
                      </a:r>
                      <a:r>
                        <a:rPr lang="vi-VN" sz="1200" b="0" i="0" u="none" strike="noStrike" dirty="0">
                          <a:solidFill>
                            <a:srgbClr val="000000"/>
                          </a:solidFill>
                          <a:effectLst/>
                          <a:latin typeface="Arial" panose="020B0604020202020204" pitchFamily="34" charset="0"/>
                          <a:cs typeface="Arial" panose="020B0604020202020204" pitchFamily="34" charset="0"/>
                        </a:rPr>
                        <a:t>tới khi quá trình remap hoàn tất</a:t>
                      </a:r>
                    </a:p>
                  </a:txBody>
                  <a:tcPr marL="6350" marR="6350" marT="6350" marB="0"/>
                </a:tc>
              </a:tr>
              <a:tr h="538820">
                <a:tc>
                  <a:txBody>
                    <a:bodyPr/>
                    <a:lstStyle/>
                    <a:p>
                      <a:pPr algn="l" fontAlgn="t"/>
                      <a:r>
                        <a:rPr lang="en-US" sz="1200" b="0" i="0" u="none" strike="noStrike">
                          <a:solidFill>
                            <a:srgbClr val="000000"/>
                          </a:solidFill>
                          <a:effectLst/>
                          <a:latin typeface="Arial" panose="020B0604020202020204" pitchFamily="34" charset="0"/>
                          <a:cs typeface="Arial" panose="020B0604020202020204" pitchFamily="34" charset="0"/>
                        </a:rPr>
                        <a:t>incomplete</a:t>
                      </a:r>
                    </a:p>
                  </a:txBody>
                  <a:tcPr marL="6350" marR="6350" marT="6350" marB="0"/>
                </a:tc>
                <a:tc>
                  <a:txBody>
                    <a:bodyPr/>
                    <a:lstStyle/>
                    <a:p>
                      <a:pPr algn="l" fontAlgn="t"/>
                      <a:r>
                        <a:rPr lang="en-US" sz="1200" b="0" i="0" u="none" strike="noStrike">
                          <a:solidFill>
                            <a:srgbClr val="000000"/>
                          </a:solidFill>
                          <a:effectLst/>
                          <a:latin typeface="Arial" panose="020B0604020202020204" pitchFamily="34" charset="0"/>
                          <a:cs typeface="Arial" panose="020B0604020202020204" pitchFamily="34" charset="0"/>
                        </a:rPr>
                        <a:t>Xuất hiện object thuộc placement group gặp lỗi trong quá trình tạo các bản replica</a:t>
                      </a:r>
                    </a:p>
                  </a:txBody>
                  <a:tcPr marL="6350" marR="6350" marT="6350" marB="0"/>
                </a:tc>
                <a:tc>
                  <a:txBody>
                    <a:bodyPr/>
                    <a:lstStyle/>
                    <a:p>
                      <a:pPr algn="l" fontAlgn="t"/>
                      <a:r>
                        <a:rPr lang="en-US" sz="1200" b="0" i="0" u="none" strike="noStrike" dirty="0">
                          <a:solidFill>
                            <a:srgbClr val="000000"/>
                          </a:solidFill>
                          <a:effectLst/>
                          <a:latin typeface="Arial" panose="020B0604020202020204" pitchFamily="34" charset="0"/>
                          <a:cs typeface="Arial" panose="020B0604020202020204" pitchFamily="34" charset="0"/>
                        </a:rPr>
                        <a:t>- Restart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OSD </a:t>
                      </a:r>
                      <a:r>
                        <a:rPr lang="en-US" sz="1200" b="0" i="0" u="none" strike="noStrike" dirty="0" err="1">
                          <a:solidFill>
                            <a:srgbClr val="000000"/>
                          </a:solidFill>
                          <a:effectLst/>
                          <a:latin typeface="Arial" panose="020B0604020202020204" pitchFamily="34" charset="0"/>
                          <a:cs typeface="Arial" panose="020B0604020202020204" pitchFamily="34" charset="0"/>
                        </a:rPr>
                        <a:t>đang</a:t>
                      </a:r>
                      <a:r>
                        <a:rPr lang="en-US" sz="1200" b="0" i="0" u="none" strike="noStrike" dirty="0">
                          <a:solidFill>
                            <a:srgbClr val="000000"/>
                          </a:solidFill>
                          <a:effectLst/>
                          <a:latin typeface="Arial" panose="020B0604020202020204" pitchFamily="34" charset="0"/>
                          <a:cs typeface="Arial" panose="020B0604020202020204" pitchFamily="34" charset="0"/>
                        </a:rPr>
                        <a:t> down:</a:t>
                      </a:r>
                      <a:br>
                        <a:rPr lang="en-US" sz="1200" b="0" i="0" u="none" strike="noStrike" dirty="0">
                          <a:solidFill>
                            <a:srgbClr val="000000"/>
                          </a:solidFill>
                          <a:effectLst/>
                          <a:latin typeface="Arial" panose="020B0604020202020204" pitchFamily="34" charset="0"/>
                          <a:cs typeface="Arial" panose="020B0604020202020204" pitchFamily="34" charset="0"/>
                        </a:rPr>
                      </a:br>
                      <a:r>
                        <a:rPr lang="en-US" sz="1200" b="0" i="0" u="none" strike="noStrike" dirty="0" err="1" smtClean="0">
                          <a:solidFill>
                            <a:srgbClr val="000000"/>
                          </a:solidFill>
                          <a:effectLst/>
                          <a:latin typeface="Arial" panose="020B0604020202020204" pitchFamily="34" charset="0"/>
                          <a:cs typeface="Arial" panose="020B0604020202020204" pitchFamily="34" charset="0"/>
                        </a:rPr>
                        <a:t>docker</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ps</a:t>
                      </a:r>
                      <a:r>
                        <a:rPr lang="en-US" sz="1200" b="0" i="0" u="none" strike="noStrike" dirty="0">
                          <a:solidFill>
                            <a:srgbClr val="000000"/>
                          </a:solidFill>
                          <a:effectLst/>
                          <a:latin typeface="Arial" panose="020B0604020202020204" pitchFamily="34" charset="0"/>
                          <a:cs typeface="Arial" panose="020B0604020202020204" pitchFamily="34" charset="0"/>
                        </a:rPr>
                        <a:t> --all | </a:t>
                      </a:r>
                      <a:r>
                        <a:rPr lang="en-US" sz="1200" b="0" i="0" u="none" strike="noStrike" dirty="0" err="1">
                          <a:solidFill>
                            <a:srgbClr val="000000"/>
                          </a:solidFill>
                          <a:effectLst/>
                          <a:latin typeface="Arial" panose="020B0604020202020204" pitchFamily="34" charset="0"/>
                          <a:cs typeface="Arial" panose="020B0604020202020204" pitchFamily="34" charset="0"/>
                        </a:rPr>
                        <a:t>grep</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ceph-osd</a:t>
                      </a:r>
                      <a:r>
                        <a:rPr lang="en-US" sz="1200" b="0" i="0" u="none" strike="noStrike" dirty="0">
                          <a:solidFill>
                            <a:srgbClr val="000000"/>
                          </a:solidFill>
                          <a:effectLst/>
                          <a:latin typeface="Arial" panose="020B0604020202020204" pitchFamily="34" charset="0"/>
                          <a:cs typeface="Arial" panose="020B0604020202020204" pitchFamily="34" charset="0"/>
                        </a:rPr>
                        <a:t> | </a:t>
                      </a:r>
                      <a:r>
                        <a:rPr lang="en-US" sz="1200" b="0" i="0" u="none" strike="noStrike" dirty="0" err="1">
                          <a:solidFill>
                            <a:srgbClr val="000000"/>
                          </a:solidFill>
                          <a:effectLst/>
                          <a:latin typeface="Arial" panose="020B0604020202020204" pitchFamily="34" charset="0"/>
                          <a:cs typeface="Arial" panose="020B0604020202020204" pitchFamily="34" charset="0"/>
                        </a:rPr>
                        <a:t>egrep</a:t>
                      </a:r>
                      <a:r>
                        <a:rPr lang="en-US" sz="1200" b="0" i="0" u="none" strike="noStrike" dirty="0">
                          <a:solidFill>
                            <a:srgbClr val="000000"/>
                          </a:solidFill>
                          <a:effectLst/>
                          <a:latin typeface="Arial" panose="020B0604020202020204" pitchFamily="34" charset="0"/>
                          <a:cs typeface="Arial" panose="020B0604020202020204" pitchFamily="34" charset="0"/>
                        </a:rPr>
                        <a:t> -v backup | </a:t>
                      </a:r>
                      <a:r>
                        <a:rPr lang="en-US" sz="1200" b="0" i="0" u="none" strike="noStrike" dirty="0" err="1">
                          <a:solidFill>
                            <a:srgbClr val="000000"/>
                          </a:solidFill>
                          <a:effectLst/>
                          <a:latin typeface="Arial" panose="020B0604020202020204" pitchFamily="34" charset="0"/>
                          <a:cs typeface="Arial" panose="020B0604020202020204" pitchFamily="34" charset="0"/>
                        </a:rPr>
                        <a:t>awk</a:t>
                      </a:r>
                      <a:r>
                        <a:rPr lang="en-US" sz="1200" b="0" i="0" u="none" strike="noStrike" dirty="0">
                          <a:solidFill>
                            <a:srgbClr val="000000"/>
                          </a:solidFill>
                          <a:effectLst/>
                          <a:latin typeface="Arial" panose="020B0604020202020204" pitchFamily="34" charset="0"/>
                          <a:cs typeface="Arial" panose="020B0604020202020204" pitchFamily="34" charset="0"/>
                        </a:rPr>
                        <a:t> '{if ($7!="Up") print $NF}' | </a:t>
                      </a:r>
                      <a:r>
                        <a:rPr lang="en-US" sz="1200" b="0" i="0" u="none" strike="noStrike" dirty="0" err="1">
                          <a:solidFill>
                            <a:srgbClr val="000000"/>
                          </a:solidFill>
                          <a:effectLst/>
                          <a:latin typeface="Arial" panose="020B0604020202020204" pitchFamily="34" charset="0"/>
                          <a:cs typeface="Arial" panose="020B0604020202020204" pitchFamily="34" charset="0"/>
                        </a:rPr>
                        <a:t>xargs</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docker</a:t>
                      </a:r>
                      <a:r>
                        <a:rPr lang="en-US" sz="1200" b="0" i="0" u="none" strike="noStrike" dirty="0">
                          <a:solidFill>
                            <a:srgbClr val="000000"/>
                          </a:solidFill>
                          <a:effectLst/>
                          <a:latin typeface="Arial" panose="020B0604020202020204" pitchFamily="34" charset="0"/>
                          <a:cs typeface="Arial" panose="020B0604020202020204" pitchFamily="34" charset="0"/>
                        </a:rPr>
                        <a:t> restart</a:t>
                      </a:r>
                    </a:p>
                  </a:txBody>
                  <a:tcPr marL="6350" marR="6350" marT="6350" marB="0"/>
                </a:tc>
              </a:tr>
              <a:tr h="526745">
                <a:tc>
                  <a:txBody>
                    <a:bodyPr/>
                    <a:lstStyle/>
                    <a:p>
                      <a:pPr algn="l" fontAlgn="t"/>
                      <a:r>
                        <a:rPr lang="en-US" sz="1200" b="0" i="0" u="none" strike="noStrike">
                          <a:solidFill>
                            <a:srgbClr val="000000"/>
                          </a:solidFill>
                          <a:effectLst/>
                          <a:latin typeface="Arial" panose="020B0604020202020204" pitchFamily="34" charset="0"/>
                          <a:cs typeface="Arial" panose="020B0604020202020204" pitchFamily="34" charset="0"/>
                        </a:rPr>
                        <a:t>stale</a:t>
                      </a:r>
                    </a:p>
                  </a:txBody>
                  <a:tcPr marL="6350" marR="6350" marT="6350" marB="0"/>
                </a:tc>
                <a:tc>
                  <a:txBody>
                    <a:bodyPr/>
                    <a:lstStyle/>
                    <a:p>
                      <a:pPr algn="l" fontAlgn="t"/>
                      <a:r>
                        <a:rPr lang="en-US" sz="1200" b="0" i="0" u="none" strike="noStrike" dirty="0">
                          <a:solidFill>
                            <a:srgbClr val="000000"/>
                          </a:solidFill>
                          <a:effectLst/>
                          <a:latin typeface="Arial" panose="020B0604020202020204" pitchFamily="34" charset="0"/>
                          <a:cs typeface="Arial" panose="020B0604020202020204" pitchFamily="34" charset="0"/>
                        </a:rPr>
                        <a:t>Error Exception </a:t>
                      </a:r>
                      <a:r>
                        <a:rPr lang="en-US" sz="1200" b="0" i="0" u="none" strike="noStrike" dirty="0" err="1">
                          <a:solidFill>
                            <a:srgbClr val="000000"/>
                          </a:solidFill>
                          <a:effectLst/>
                          <a:latin typeface="Arial" panose="020B0604020202020204" pitchFamily="34" charset="0"/>
                          <a:cs typeface="Arial" panose="020B0604020202020204" pitchFamily="34" charset="0"/>
                        </a:rPr>
                        <a:t>của</a:t>
                      </a:r>
                      <a:r>
                        <a:rPr lang="en-US" sz="1200" b="0" i="0" u="none" strike="noStrike" dirty="0">
                          <a:solidFill>
                            <a:srgbClr val="000000"/>
                          </a:solidFill>
                          <a:effectLst/>
                          <a:latin typeface="Arial" panose="020B0604020202020204" pitchFamily="34" charset="0"/>
                          <a:cs typeface="Arial" panose="020B0604020202020204" pitchFamily="34" charset="0"/>
                        </a:rPr>
                        <a:t> Placement group</a:t>
                      </a:r>
                    </a:p>
                  </a:txBody>
                  <a:tcPr marL="6350" marR="6350" marT="6350" marB="0"/>
                </a:tc>
                <a:tc>
                  <a:txBody>
                    <a:bodyPr/>
                    <a:lstStyle/>
                    <a:p>
                      <a:pPr algn="l" fontAlgn="t"/>
                      <a:r>
                        <a:rPr lang="en-US" sz="12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tc>
              </a:tr>
              <a:tr h="1249027">
                <a:tc>
                  <a:txBody>
                    <a:bodyPr/>
                    <a:lstStyle/>
                    <a:p>
                      <a:pPr algn="l" fontAlgn="t"/>
                      <a:r>
                        <a:rPr lang="en-US" sz="1200" b="0" i="0" u="none" strike="noStrike">
                          <a:solidFill>
                            <a:srgbClr val="000000"/>
                          </a:solidFill>
                          <a:effectLst/>
                          <a:latin typeface="Arial" panose="020B0604020202020204" pitchFamily="34" charset="0"/>
                          <a:cs typeface="Arial" panose="020B0604020202020204" pitchFamily="34" charset="0"/>
                        </a:rPr>
                        <a:t>object unfound</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Ceph cluster không thể tìm thấy bản copy replica của object nhưng đã biết rằng bản copy này có tồn tại</a:t>
                      </a:r>
                    </a:p>
                  </a:txBody>
                  <a:tcPr marL="6350" marR="6350" marT="6350" marB="0"/>
                </a:tc>
                <a:tc>
                  <a:txBody>
                    <a:bodyPr/>
                    <a:lstStyle/>
                    <a:p>
                      <a:pPr algn="l" fontAlgn="t"/>
                      <a:r>
                        <a:rPr lang="vi-VN" sz="1200" b="0" i="0" u="none" strike="noStrike" dirty="0">
                          <a:solidFill>
                            <a:srgbClr val="000000"/>
                          </a:solidFill>
                          <a:effectLst/>
                          <a:latin typeface="Arial" panose="020B0604020202020204" pitchFamily="34" charset="0"/>
                          <a:cs typeface="Arial" panose="020B0604020202020204" pitchFamily="34" charset="0"/>
                        </a:rPr>
                        <a:t>- Đợi một khoảng thời gian đủ lâu mà vẫn không thấy object unfound biến mất thì thực hiện tiếp các bước bên dưới.</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Tìm kiếm VM tương ứng chứa object bị lỗi:</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 Xác định object bị lỗi: </a:t>
                      </a:r>
                      <a:r>
                        <a:rPr lang="vi-VN" sz="1200" b="0" i="0" u="none" strike="noStrike" dirty="0" smtClean="0">
                          <a:solidFill>
                            <a:srgbClr val="000000"/>
                          </a:solidFill>
                          <a:effectLst/>
                          <a:latin typeface="Arial" panose="020B0604020202020204" pitchFamily="34" charset="0"/>
                          <a:cs typeface="Arial" panose="020B0604020202020204" pitchFamily="34" charset="0"/>
                        </a:rPr>
                        <a:t>ceph </a:t>
                      </a:r>
                      <a:r>
                        <a:rPr lang="vi-VN" sz="1200" b="0" i="0" u="none" strike="noStrike" dirty="0">
                          <a:solidFill>
                            <a:srgbClr val="000000"/>
                          </a:solidFill>
                          <a:effectLst/>
                          <a:latin typeface="Arial" panose="020B0604020202020204" pitchFamily="34" charset="0"/>
                          <a:cs typeface="Arial" panose="020B0604020202020204" pitchFamily="34" charset="0"/>
                        </a:rPr>
                        <a:t>pg &lt;pg_id&gt; query &gt;&gt; pg_query.txt</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 Đọc file pg_query.txt và tìm ID của object unfound với từ tìm kiếm might_have_unfound</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Tạo VM mới thay thế dịch vụ trên VM sử dụng volume gặp lỗi.</a:t>
                      </a:r>
                      <a:br>
                        <a:rPr lang="vi-VN" sz="1200" b="0" i="0" u="none" strike="noStrike" dirty="0">
                          <a:solidFill>
                            <a:srgbClr val="000000"/>
                          </a:solidFill>
                          <a:effectLst/>
                          <a:latin typeface="Arial" panose="020B0604020202020204" pitchFamily="34" charset="0"/>
                          <a:cs typeface="Arial" panose="020B0604020202020204" pitchFamily="34" charset="0"/>
                        </a:rPr>
                      </a:br>
                      <a:r>
                        <a:rPr lang="vi-VN" sz="1200" b="0" i="0" u="none" strike="noStrike" dirty="0">
                          <a:solidFill>
                            <a:srgbClr val="000000"/>
                          </a:solidFill>
                          <a:effectLst/>
                          <a:latin typeface="Arial" panose="020B0604020202020204" pitchFamily="34" charset="0"/>
                          <a:cs typeface="Arial" panose="020B0604020202020204" pitchFamily="34" charset="0"/>
                        </a:rPr>
                        <a:t>- Xóa VM cũ (volume gặp lỗi)</a:t>
                      </a:r>
                    </a:p>
                  </a:txBody>
                  <a:tcPr marL="6350" marR="6350" marT="6350" marB="0"/>
                </a:tc>
              </a:tr>
              <a:tr h="1048954">
                <a:tc>
                  <a:txBody>
                    <a:bodyPr/>
                    <a:lstStyle/>
                    <a:p>
                      <a:pPr algn="l" fontAlgn="t"/>
                      <a:r>
                        <a:rPr lang="en-US" sz="1200" b="0" i="0" u="none" strike="noStrike" dirty="0" smtClean="0">
                          <a:solidFill>
                            <a:srgbClr val="000000"/>
                          </a:solidFill>
                          <a:effectLst/>
                          <a:latin typeface="Arial" panose="020B0604020202020204" pitchFamily="34" charset="0"/>
                          <a:cs typeface="Arial" panose="020B0604020202020204" pitchFamily="34" charset="0"/>
                        </a:rPr>
                        <a:t>inconsistent</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marL="0" indent="0" algn="l" fontAlgn="t">
                        <a:buFontTx/>
                        <a:buNone/>
                      </a:pPr>
                      <a:r>
                        <a:rPr lang="en-US" sz="1200" b="0" i="0" u="none" strike="noStrike" dirty="0" err="1" smtClean="0">
                          <a:solidFill>
                            <a:srgbClr val="000000"/>
                          </a:solidFill>
                          <a:effectLst/>
                          <a:latin typeface="Arial" panose="020B0604020202020204" pitchFamily="34" charset="0"/>
                          <a:cs typeface="Arial" panose="020B0604020202020204" pitchFamily="34" charset="0"/>
                        </a:rPr>
                        <a:t>Lỗi</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phổ</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biến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là</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do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tiến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trình</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scrub/deep-scrub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của</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CEPH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bị</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lỗi</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(scrub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là</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tác</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vụ</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check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tính</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toàn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vẹn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của</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các</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objects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trong</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hệ</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thống</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CEPH storage)</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200" b="0" i="0" u="none" strike="noStrike" dirty="0" err="1" smtClean="0">
                          <a:solidFill>
                            <a:srgbClr val="000000"/>
                          </a:solidFill>
                          <a:effectLst/>
                          <a:latin typeface="Arial" panose="020B0604020202020204" pitchFamily="34" charset="0"/>
                          <a:cs typeface="Arial" panose="020B0604020202020204" pitchFamily="34" charset="0"/>
                        </a:rPr>
                        <a:t>Bước</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1:</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smtClean="0">
                          <a:solidFill>
                            <a:srgbClr val="000000"/>
                          </a:solidFill>
                          <a:effectLst/>
                          <a:latin typeface="Arial" panose="020B0604020202020204" pitchFamily="34" charset="0"/>
                          <a:cs typeface="Arial" panose="020B0604020202020204" pitchFamily="34" charset="0"/>
                        </a:rPr>
                        <a:t>Truy</a:t>
                      </a:r>
                      <a:r>
                        <a:rPr lang="en-US" sz="1200" b="0" i="0" u="none" strike="noStrike" dirty="0" smtClean="0">
                          <a:solidFill>
                            <a:srgbClr val="000000"/>
                          </a:solidFill>
                          <a:effectLst/>
                          <a:latin typeface="Arial" panose="020B0604020202020204" pitchFamily="34" charset="0"/>
                          <a:cs typeface="Arial" panose="020B0604020202020204" pitchFamily="34" charset="0"/>
                        </a:rPr>
                        <a:t> </a:t>
                      </a:r>
                      <a:r>
                        <a:rPr lang="en-US" sz="1200" b="0" i="0" u="none" strike="noStrike" dirty="0" err="1" smtClean="0">
                          <a:solidFill>
                            <a:srgbClr val="000000"/>
                          </a:solidFill>
                          <a:effectLst/>
                          <a:latin typeface="Arial" panose="020B0604020202020204" pitchFamily="34" charset="0"/>
                          <a:cs typeface="Arial" panose="020B0604020202020204" pitchFamily="34" charset="0"/>
                        </a:rPr>
                        <a:t>cập</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200" b="0" i="0" u="none" strike="noStrike" baseline="0" dirty="0" err="1" smtClean="0">
                          <a:solidFill>
                            <a:srgbClr val="000000"/>
                          </a:solidFill>
                          <a:effectLst/>
                          <a:latin typeface="Arial" panose="020B0604020202020204" pitchFamily="34" charset="0"/>
                          <a:cs typeface="Arial" panose="020B0604020202020204" pitchFamily="34" charset="0"/>
                        </a:rPr>
                        <a:t>ceph-mon</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bash: </a:t>
                      </a:r>
                      <a:r>
                        <a:rPr lang="vi-VN" sz="1200" b="0" i="0" u="none" strike="noStrike" dirty="0" smtClean="0">
                          <a:solidFill>
                            <a:srgbClr val="000000"/>
                          </a:solidFill>
                          <a:effectLst/>
                          <a:latin typeface="Arial" panose="020B0604020202020204" pitchFamily="34" charset="0"/>
                          <a:cs typeface="Arial" panose="020B0604020202020204" pitchFamily="34" charset="0"/>
                        </a:rPr>
                        <a:t>docker exec -ti ceph-mon bash</a:t>
                      </a:r>
                      <a:endParaRPr lang="en-US" sz="1200" dirty="0" smtClean="0">
                        <a:latin typeface="Arial" panose="020B0604020202020204" pitchFamily="34" charset="0"/>
                        <a:cs typeface="Arial" panose="020B0604020202020204" pitchFamily="34" charset="0"/>
                      </a:endParaRPr>
                    </a:p>
                    <a:p>
                      <a:pPr algn="l" fontAlgn="t"/>
                      <a:r>
                        <a:rPr lang="en-US" sz="1200" dirty="0" err="1" smtClean="0">
                          <a:latin typeface="Arial" panose="020B0604020202020204" pitchFamily="34" charset="0"/>
                          <a:cs typeface="Arial" panose="020B0604020202020204" pitchFamily="34" charset="0"/>
                        </a:rPr>
                        <a:t>Bước</a:t>
                      </a:r>
                      <a:r>
                        <a:rPr lang="en-US" sz="1200" baseline="0" dirty="0" smtClean="0">
                          <a:latin typeface="Arial" panose="020B0604020202020204" pitchFamily="34" charset="0"/>
                          <a:cs typeface="Arial" panose="020B0604020202020204" pitchFamily="34" charset="0"/>
                        </a:rPr>
                        <a:t> 2: </a:t>
                      </a:r>
                      <a:r>
                        <a:rPr lang="en-US" sz="1200" baseline="0" dirty="0" err="1" smtClean="0">
                          <a:latin typeface="Arial" panose="020B0604020202020204" pitchFamily="34" charset="0"/>
                          <a:cs typeface="Arial" panose="020B0604020202020204" pitchFamily="34" charset="0"/>
                        </a:rPr>
                        <a:t>Lấy</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danh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sách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pg</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bị</a:t>
                      </a:r>
                      <a:r>
                        <a:rPr lang="en-US" sz="1200" baseline="0" dirty="0" smtClean="0">
                          <a:latin typeface="Arial" panose="020B0604020202020204" pitchFamily="34" charset="0"/>
                          <a:cs typeface="Arial" panose="020B0604020202020204" pitchFamily="34" charset="0"/>
                        </a:rPr>
                        <a:t> inconsistent: </a:t>
                      </a:r>
                      <a:r>
                        <a:rPr lang="en-US" sz="1200" dirty="0" err="1" smtClean="0">
                          <a:latin typeface="Arial" panose="020B0604020202020204" pitchFamily="34" charset="0"/>
                          <a:cs typeface="Arial" panose="020B0604020202020204" pitchFamily="34" charset="0"/>
                        </a:rPr>
                        <a:t>rados</a:t>
                      </a:r>
                      <a:r>
                        <a:rPr lang="en-US" sz="1200" dirty="0" smtClean="0">
                          <a:latin typeface="Arial" panose="020B0604020202020204" pitchFamily="34" charset="0"/>
                          <a:cs typeface="Arial" panose="020B0604020202020204" pitchFamily="34" charset="0"/>
                        </a:rPr>
                        <a:t> list-inconsistent-</a:t>
                      </a:r>
                      <a:r>
                        <a:rPr lang="en-US" sz="1200" dirty="0" err="1" smtClean="0">
                          <a:latin typeface="Arial" panose="020B0604020202020204" pitchFamily="34" charset="0"/>
                          <a:cs typeface="Arial" panose="020B0604020202020204" pitchFamily="34" charset="0"/>
                        </a:rPr>
                        <a:t>pg</a:t>
                      </a:r>
                      <a:r>
                        <a:rPr lang="en-US" sz="1200" baseline="0" dirty="0" smtClean="0">
                          <a:latin typeface="Arial" panose="020B0604020202020204" pitchFamily="34" charset="0"/>
                          <a:cs typeface="Arial" panose="020B0604020202020204" pitchFamily="34" charset="0"/>
                        </a:rPr>
                        <a:t> POOL_NAME</a:t>
                      </a:r>
                    </a:p>
                    <a:p>
                      <a:pPr algn="l" fontAlgn="t"/>
                      <a:r>
                        <a:rPr lang="en-US" sz="1200" kern="1200" baseline="0" dirty="0" err="1" smtClean="0">
                          <a:solidFill>
                            <a:schemeClr val="dk1"/>
                          </a:solidFill>
                          <a:effectLst/>
                          <a:latin typeface="Arial" panose="020B0604020202020204" pitchFamily="34" charset="0"/>
                          <a:ea typeface="+mn-ea"/>
                          <a:cs typeface="Arial" panose="020B0604020202020204" pitchFamily="34" charset="0"/>
                        </a:rPr>
                        <a:t>e.g</a:t>
                      </a:r>
                      <a:r>
                        <a:rPr lang="en-US" sz="1200" kern="1200" baseline="0" dirty="0" smtClean="0">
                          <a:solidFill>
                            <a:schemeClr val="dk1"/>
                          </a:solidFill>
                          <a:effectLst/>
                          <a:latin typeface="Arial" panose="020B0604020202020204" pitchFamily="34" charset="0"/>
                          <a:ea typeface="+mn-ea"/>
                          <a:cs typeface="Arial" panose="020B0604020202020204" pitchFamily="34" charset="0"/>
                        </a:rPr>
                        <a:t>: </a:t>
                      </a:r>
                      <a:r>
                        <a:rPr lang="en-US" sz="1200" dirty="0" err="1" smtClean="0">
                          <a:latin typeface="Arial" panose="020B0604020202020204" pitchFamily="34" charset="0"/>
                          <a:cs typeface="Arial" panose="020B0604020202020204" pitchFamily="34" charset="0"/>
                        </a:rPr>
                        <a:t>rados</a:t>
                      </a:r>
                      <a:r>
                        <a:rPr lang="en-US" sz="1200" dirty="0" smtClean="0">
                          <a:latin typeface="Arial" panose="020B0604020202020204" pitchFamily="34" charset="0"/>
                          <a:cs typeface="Arial" panose="020B0604020202020204" pitchFamily="34" charset="0"/>
                        </a:rPr>
                        <a:t> list-inconsistent-</a:t>
                      </a:r>
                      <a:r>
                        <a:rPr lang="en-US" sz="1200" dirty="0" err="1" smtClean="0">
                          <a:latin typeface="Arial" panose="020B0604020202020204" pitchFamily="34" charset="0"/>
                          <a:cs typeface="Arial" panose="020B0604020202020204" pitchFamily="34" charset="0"/>
                        </a:rPr>
                        <a:t>pg</a:t>
                      </a:r>
                      <a:r>
                        <a:rPr lang="en-US" sz="1200" baseline="0" dirty="0" smtClean="0">
                          <a:latin typeface="Arial" panose="020B0604020202020204" pitchFamily="34" charset="0"/>
                          <a:cs typeface="Arial" panose="020B0604020202020204" pitchFamily="34" charset="0"/>
                        </a:rPr>
                        <a:t> volumes</a:t>
                      </a:r>
                    </a:p>
                    <a:p>
                      <a:pPr algn="l" fontAlgn="t"/>
                      <a:r>
                        <a:rPr lang="en-US" sz="1200" baseline="0" dirty="0" err="1" smtClean="0">
                          <a:latin typeface="Arial" panose="020B0604020202020204" pitchFamily="34" charset="0"/>
                          <a:cs typeface="Arial" panose="020B0604020202020204" pitchFamily="34" charset="0"/>
                        </a:rPr>
                        <a:t>Bước</a:t>
                      </a:r>
                      <a:r>
                        <a:rPr lang="en-US" sz="1200" baseline="0" dirty="0" smtClean="0">
                          <a:latin typeface="Arial" panose="020B0604020202020204" pitchFamily="34" charset="0"/>
                          <a:cs typeface="Arial" panose="020B0604020202020204" pitchFamily="34" charset="0"/>
                        </a:rPr>
                        <a:t> 3: Repair </a:t>
                      </a:r>
                      <a:r>
                        <a:rPr lang="en-US" sz="1200" baseline="0" dirty="0" err="1" smtClean="0">
                          <a:latin typeface="Arial" panose="020B0604020202020204" pitchFamily="34" charset="0"/>
                          <a:cs typeface="Arial" panose="020B0604020202020204" pitchFamily="34" charset="0"/>
                        </a:rPr>
                        <a:t>lần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lượt</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pg</a:t>
                      </a:r>
                      <a:r>
                        <a:rPr lang="en-US" sz="1200" baseline="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ceph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pg</a:t>
                      </a:r>
                      <a:r>
                        <a:rPr lang="en-US" sz="1200" dirty="0" smtClean="0">
                          <a:latin typeface="Arial" panose="020B0604020202020204" pitchFamily="34" charset="0"/>
                          <a:cs typeface="Arial" panose="020B0604020202020204" pitchFamily="34" charset="0"/>
                        </a:rPr>
                        <a:t> repair</a:t>
                      </a:r>
                      <a:r>
                        <a:rPr lang="en-US" sz="1200" baseline="0" dirty="0" smtClean="0">
                          <a:latin typeface="Arial" panose="020B0604020202020204" pitchFamily="34" charset="0"/>
                          <a:cs typeface="Arial" panose="020B0604020202020204" pitchFamily="34" charset="0"/>
                        </a:rPr>
                        <a:t> PG_ID</a:t>
                      </a:r>
                    </a:p>
                    <a:p>
                      <a:pPr algn="l" fontAlgn="t"/>
                      <a:r>
                        <a:rPr lang="en-US" sz="1200" baseline="0" dirty="0" err="1" smtClean="0">
                          <a:latin typeface="Arial" panose="020B0604020202020204" pitchFamily="34" charset="0"/>
                          <a:cs typeface="Arial" panose="020B0604020202020204" pitchFamily="34" charset="0"/>
                        </a:rPr>
                        <a:t>e.g</a:t>
                      </a:r>
                      <a:r>
                        <a:rPr lang="en-US" sz="1200" baseline="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ceph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pg</a:t>
                      </a:r>
                      <a:r>
                        <a:rPr lang="en-US" sz="1200" dirty="0" smtClean="0">
                          <a:latin typeface="Arial" panose="020B0604020202020204" pitchFamily="34" charset="0"/>
                          <a:cs typeface="Arial" panose="020B0604020202020204" pitchFamily="34" charset="0"/>
                        </a:rPr>
                        <a:t> repair </a:t>
                      </a:r>
                      <a:r>
                        <a:rPr lang="en-US" sz="1200" kern="1200" dirty="0" smtClean="0">
                          <a:solidFill>
                            <a:schemeClr val="dk1"/>
                          </a:solidFill>
                          <a:effectLst/>
                          <a:latin typeface="Arial" panose="020B0604020202020204" pitchFamily="34" charset="0"/>
                          <a:ea typeface="+mn-ea"/>
                          <a:cs typeface="Arial" panose="020B0604020202020204" pitchFamily="34" charset="0"/>
                        </a:rPr>
                        <a:t>1.4</a:t>
                      </a:r>
                      <a:endParaRPr lang="en-US" sz="1200" baseline="0" dirty="0" smtClean="0">
                        <a:latin typeface="Arial" panose="020B0604020202020204" pitchFamily="34" charset="0"/>
                        <a:cs typeface="Arial" panose="020B0604020202020204" pitchFamily="34" charset="0"/>
                      </a:endParaRPr>
                    </a:p>
                  </a:txBody>
                  <a:tcPr marL="6350" marR="6350" marT="6350" marB="0"/>
                </a:tc>
              </a:tr>
            </a:tbl>
          </a:graphicData>
        </a:graphic>
      </p:graphicFrame>
    </p:spTree>
    <p:extLst>
      <p:ext uri="{BB962C8B-B14F-4D97-AF65-F5344CB8AC3E}">
        <p14:creationId xmlns:p14="http://schemas.microsoft.com/office/powerpoint/2010/main" val="3618410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1593</TotalTime>
  <Words>1610</Words>
  <Application>Microsoft Office PowerPoint</Application>
  <PresentationFormat>Widescreen</PresentationFormat>
  <Paragraphs>236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Gill Sans MT</vt:lpstr>
      <vt:lpstr>Wingdings</vt:lpstr>
      <vt:lpstr>Wingdings 2</vt:lpstr>
      <vt:lpstr>Dividend</vt:lpstr>
      <vt:lpstr>BUỔI 4 - Vận hành và giám sát CEPH cluster </vt:lpstr>
      <vt:lpstr>NỘI DUNG</vt:lpstr>
      <vt:lpstr>I. Kiểm tra trạng thái CEPH cluster</vt:lpstr>
      <vt:lpstr>II. Xử lý lỗi Ceph Monitors</vt:lpstr>
      <vt:lpstr>II. Xử lý lỗi Ceph Monitors</vt:lpstr>
      <vt:lpstr>II. Xử lý lỗi Ceph Monitors</vt:lpstr>
      <vt:lpstr>III. Xử lý lỗi Manager down</vt:lpstr>
      <vt:lpstr>IV. Xử lý lỗi Ceph OSDs</vt:lpstr>
      <vt:lpstr>V. Xử lý lỗi Ceph pg/object</vt:lpstr>
      <vt:lpstr>VI. Nâng cấp/bổ sung ổ cứng cho Ceph cluster</vt:lpstr>
      <vt:lpstr>VII. Snapshot/restore lại cấu hình etcd của Ceph cluster</vt:lpstr>
      <vt:lpstr>VII. Snapshot/restore lại cấu hình etcd của Ceph cluster</vt:lpstr>
      <vt:lpstr>VII. Snapshot/restore lại cấu hình etcd của Ceph cluster</vt:lpstr>
      <vt:lpstr>VII. Snapshot/restore lại cấu hình etcd của Ceph cluster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E5490</dc:creator>
  <cp:lastModifiedBy>E5490</cp:lastModifiedBy>
  <cp:revision>103</cp:revision>
  <dcterms:created xsi:type="dcterms:W3CDTF">2020-08-28T13:02:12Z</dcterms:created>
  <dcterms:modified xsi:type="dcterms:W3CDTF">2021-02-28T09:08:33Z</dcterms:modified>
</cp:coreProperties>
</file>