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2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60" r:id="rId14"/>
    <p:sldId id="271" r:id="rId15"/>
    <p:sldId id="272" r:id="rId16"/>
    <p:sldId id="261" r:id="rId17"/>
    <p:sldId id="273" r:id="rId18"/>
    <p:sldId id="281" r:id="rId19"/>
    <p:sldId id="276" r:id="rId20"/>
    <p:sldId id="279" r:id="rId21"/>
    <p:sldId id="277" r:id="rId22"/>
    <p:sldId id="280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172.16.100.103:8443/" TargetMode="External"/><Relationship Id="rId2" Type="http://schemas.openxmlformats.org/officeDocument/2006/relationships/hyperlink" Target="http://172.16.100.100:3000/d/s6lLJMnmk/ceph-storage?refresh=5s&amp;orgId=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6.100.100:3000/d/BHlHiQ6mk/bare-metal-nodes?refresh=30s&amp;orgId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Horizon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21965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high CPU usage</a:t>
            </a: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51829"/>
              </p:ext>
            </p:extLst>
          </p:nvPr>
        </p:nvGraphicFramePr>
        <p:xfrm>
          <a:off x="450088" y="2694770"/>
          <a:ext cx="1125423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848"/>
                <a:gridCol w="1773936"/>
                <a:gridCol w="2935224"/>
                <a:gridCol w="4078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Ý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nghĩa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Bước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(CRITICAL/WARNING)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TSD-PRODUCTION /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host_name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(IP) / CPU Usage: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cpu_percent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CPU:</a:t>
                      </a:r>
                    </a:p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WARNING: 80%</a:t>
                      </a:r>
                    </a:p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CRITICAL: 90%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Check top 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chiếm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nhiều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CPU: </a:t>
                      </a:r>
                    </a:p>
                    <a:p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eo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pid,ppid,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cmd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,%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,%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--sort=-%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head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chiếm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top CPU usage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bất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thường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nào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trọng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kill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tiến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trình</a:t>
                      </a:r>
                      <a:endParaRPr lang="en-US" sz="15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Nếu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là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tiến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trình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của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dịch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vụ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hệ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thống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OpenStack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services, system service)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thì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restart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tiến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trình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(restart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docker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container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hoặc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sử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dụng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systemctl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restart)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5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87304"/>
            <a:ext cx="11029615" cy="367830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high memory usage</a:t>
            </a: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59049"/>
              </p:ext>
            </p:extLst>
          </p:nvPr>
        </p:nvGraphicFramePr>
        <p:xfrm>
          <a:off x="459232" y="2502746"/>
          <a:ext cx="11299952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700"/>
                <a:gridCol w="2806700"/>
                <a:gridCol w="2806700"/>
                <a:gridCol w="28798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Cảnh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Hướng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(CRITICAL/WARNING)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TSD-PRODUCTION /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host_name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(IP) / 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Usage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memory_percent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Memory:</a:t>
                      </a:r>
                    </a:p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WARNING: 80%</a:t>
                      </a:r>
                    </a:p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CRITICAL: 90%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Check top 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chiếm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nhiều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memory: 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eo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pid,ppid,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cmd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,%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,%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--sort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=-%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 head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chiếm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top 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usage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bất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thường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nào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trọng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kill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tiến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trình</a:t>
                      </a:r>
                      <a:endParaRPr lang="en-US" sz="15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Nếu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là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tiến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trình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của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dịch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vụ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hệ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thống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OpenStack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services, system service)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thì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restart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tiến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trình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(restart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docker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container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hoặc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sử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dụng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systemctl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restart)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51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96448"/>
            <a:ext cx="11029615" cy="367830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high disk usage</a:t>
            </a: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45231"/>
              </p:ext>
            </p:extLst>
          </p:nvPr>
        </p:nvGraphicFramePr>
        <p:xfrm>
          <a:off x="450088" y="2438738"/>
          <a:ext cx="11299952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4988"/>
                <a:gridCol w="2824988"/>
                <a:gridCol w="2824988"/>
                <a:gridCol w="282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Cảnh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Hướng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(CRITICAL/WARNING)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TSD-PRODUCTION /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host_name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(IP) / 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 Usage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disk_percent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ổ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cứng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WARNING: 80%</a:t>
                      </a:r>
                    </a:p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CRITICAL: 90%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nào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chiếm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nhiều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dung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ổ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cứng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 /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 -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 |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grep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5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nên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/log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/lib/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docker</a:t>
                      </a:r>
                      <a:endParaRPr lang="en-US" sz="15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usr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/share/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docker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Xóa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bớt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truncated logs/file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chiếm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dung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endParaRPr lang="en-US" sz="15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docker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logs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thì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truncate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restart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docker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container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Cách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empty file content: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 /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/null &gt; /path/to/file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71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CEPH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Checklist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8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CEPH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Dashboard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Dashboard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172.16.100.100:3000/d/s6lLJMnmk/ceph-storage?refresh=5s&amp;orgId=1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https://172.16.100.103:8443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0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CEPH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14737"/>
            <a:ext cx="11029615" cy="339734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Checklist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17813"/>
              </p:ext>
            </p:extLst>
          </p:nvPr>
        </p:nvGraphicFramePr>
        <p:xfrm>
          <a:off x="463560" y="2277682"/>
          <a:ext cx="11301453" cy="4331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9984"/>
                <a:gridCol w="2377440"/>
                <a:gridCol w="5029200"/>
                <a:gridCol w="3434829"/>
              </a:tblGrid>
              <a:tr h="394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ảnh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báo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dung </a:t>
                      </a:r>
                      <a:r>
                        <a:rPr lang="en-US" sz="130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báo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báo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</a:tr>
              <a:tr h="394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CEPH monitors down/out of quorum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{WARNING/CRITICAL} | </a:t>
                      </a: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Ceph</a:t>
                      </a: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alert – </a:t>
                      </a: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</a:t>
                      </a: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node </a:t>
                      </a: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tsd</a:t>
                      </a: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-node-x down</a:t>
                      </a: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{WARNING/CRITICAL} | </a:t>
                      </a: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Ceph</a:t>
                      </a: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alert – </a:t>
                      </a: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node </a:t>
                      </a:r>
                      <a:r>
                        <a:rPr lang="en-US" sz="13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tsd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-node-x is out of quorum</a:t>
                      </a:r>
                      <a:endParaRPr lang="en-US" sz="13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</a:t>
                      </a:r>
                      <a:r>
                        <a:rPr lang="en-US" sz="13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buổi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4 - </a:t>
                      </a:r>
                      <a:r>
                        <a:rPr lang="en-US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II. </a:t>
                      </a:r>
                      <a:r>
                        <a:rPr lang="en-US" sz="1300" b="1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 lỗi Ceph Monitors</a:t>
                      </a:r>
                      <a:endParaRPr lang="en-US" sz="1300" b="1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</a:tr>
              <a:tr h="394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CEPH manager down</a:t>
                      </a:r>
                      <a:endParaRPr lang="en-US" sz="13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{WARNING/CRITICAL} | </a:t>
                      </a: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Ceph</a:t>
                      </a: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alert – </a:t>
                      </a: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mgr</a:t>
                      </a: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 </a:t>
                      </a:r>
                      <a:r>
                        <a:rPr lang="en-US" sz="13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tsd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-node-x down</a:t>
                      </a:r>
                      <a:endParaRPr lang="en-US" sz="13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</a:t>
                      </a:r>
                      <a:r>
                        <a:rPr lang="en-US" sz="13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buổi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4 - </a:t>
                      </a:r>
                      <a:r>
                        <a:rPr lang="en-US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III. X</a:t>
                      </a:r>
                      <a:r>
                        <a:rPr lang="vi-VN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ử lý lỗi Manager down</a:t>
                      </a:r>
                      <a:endParaRPr lang="en-US" sz="1300" b="1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</a:tr>
              <a:tr h="5857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CEPH degraded/misplaced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{WARNING/CRITICAL} | CEPH alert - Degraded ratio: xx%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{WARNING/CRITICAL} | CEPH alert - Misplaced ratio: xx%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Đây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OSD </a:t>
                      </a:r>
                      <a:r>
                        <a:rPr lang="en-US" sz="1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CEPH PG.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Tham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khảo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cách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r>
                        <a:rPr lang="en-US" sz="13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lide </a:t>
                      </a:r>
                      <a:r>
                        <a:rPr lang="en-US" sz="13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buổi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 – </a:t>
                      </a:r>
                      <a:r>
                        <a:rPr lang="en-US" sz="1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IV. </a:t>
                      </a:r>
                      <a:r>
                        <a:rPr lang="en-US" sz="1300" b="1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 lỗi Ceph OSDs</a:t>
                      </a:r>
                      <a:r>
                        <a:rPr lang="en-US" sz="13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V. </a:t>
                      </a:r>
                      <a:r>
                        <a:rPr lang="en-US" sz="1300" b="1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 lỗi C</a:t>
                      </a:r>
                      <a:r>
                        <a:rPr lang="en-US" sz="1300" b="1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eph</a:t>
                      </a:r>
                      <a:r>
                        <a:rPr lang="vi-VN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1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pg</a:t>
                      </a:r>
                      <a:r>
                        <a:rPr lang="en-US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/object</a:t>
                      </a:r>
                      <a:endParaRPr lang="en-US" sz="1300" b="1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</a:tr>
              <a:tr h="5857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CEPH OSDs down/out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{WARNING/CRITICAL} | </a:t>
                      </a: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Ceph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alert - number of </a:t>
                      </a: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osds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down: xx%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{WARNING/CRITICAL} | </a:t>
                      </a: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Ceph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alert - number of </a:t>
                      </a: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osds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out: xx%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</a:t>
                      </a:r>
                      <a:r>
                        <a:rPr lang="en-US" sz="13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buổi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 – </a:t>
                      </a:r>
                      <a:r>
                        <a:rPr lang="en-US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IV. </a:t>
                      </a:r>
                      <a:r>
                        <a:rPr lang="en-US" sz="1300" b="1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 lỗi Ceph OSDs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</a:tr>
              <a:tr h="667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high CEPH </a:t>
                      </a: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 (full/</a:t>
                      </a: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nearfull</a:t>
                      </a: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backfillfull</a:t>
                      </a: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{WARNING/CRITICAL} | </a:t>
                      </a: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CEPH full/</a:t>
                      </a: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nearfull</a:t>
                      </a: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backfillfull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| </a:t>
                      </a:r>
                      <a:r>
                        <a:rPr lang="en-US" sz="13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Ceph</a:t>
                      </a: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usage: xx%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</a:t>
                      </a:r>
                      <a:r>
                        <a:rPr lang="en-US" sz="13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buổi</a:t>
                      </a:r>
                      <a:r>
                        <a:rPr lang="en-US" sz="1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 – </a:t>
                      </a:r>
                      <a:r>
                        <a:rPr lang="en-US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IV. </a:t>
                      </a:r>
                      <a:r>
                        <a:rPr lang="en-US" sz="1300" b="1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3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 lỗi Ceph OSDs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066" marR="5506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747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40665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services (nova, neutron, cinder)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MySQL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2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92224"/>
            <a:ext cx="11029615" cy="46268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services (nova, neutron, cinder)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dashboard </a:t>
            </a:r>
            <a:r>
              <a:rPr lang="vi-VN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OVERVIEW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, theo dõi thông tin dưới group panel OPENSTACK. Group này hiển thị overall status và status của từng component cho 5 core services: KEYSTONE, GLANCE, NOVA, NEUTRON, CINDER: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Hàng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đầu tiên: Hiển thị overall status của dịch vụ, trong đó quy định: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Màu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xanh - OK: tất cả các components của service trên tất cả các node đều 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Màu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xanh – Nodata: thông báo này cho biết component không được deploy trên node đang chọn (không phải cảnh báo bất thường hay lỗi)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Màu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da cam – WARNING: ít nhất một components của service bị 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Màu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đỏ - CRITICAL: tất cả các components của service trên tất cả các node đều DOWN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Từ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hàng thứ hai trở đi: Hiển thị status của từng component của dịch vụ (chọn theo từng server vật lý), trong đó quy định: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Màu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xanh – 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Màu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đỏ - DOWN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907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4066575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services (nova, neutron, cinder)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Checklist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78083"/>
              </p:ext>
            </p:extLst>
          </p:nvPr>
        </p:nvGraphicFramePr>
        <p:xfrm>
          <a:off x="459232" y="2868506"/>
          <a:ext cx="11327384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624"/>
                <a:gridCol w="2944368"/>
                <a:gridCol w="4876546"/>
                <a:gridCol w="28318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dung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service component down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WARNING/CRITICAL | {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nova,neutron,cinder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 – {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service_component_name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node {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host_name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3 –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II, III, IV, 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3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4764024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Giám sát: Chọn dashboard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group panel: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08104"/>
              </p:ext>
            </p:extLst>
          </p:nvPr>
        </p:nvGraphicFramePr>
        <p:xfrm>
          <a:off x="468376" y="2758778"/>
          <a:ext cx="11272520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80"/>
                <a:gridCol w="83210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panel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 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OVERVIEW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Giám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sát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cluster status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OK, WARNING, CRITICAL.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Ngưỡng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OK: 3 nodes up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WARNING: 1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 nodes up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CRITICAL: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3 nodes down 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node ở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UP/DOWN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queues/exchanges/channels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cụm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rabbitmq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EXCHANGE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CONNECTIONS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QUEUES PERFORMANCE</a:t>
                      </a:r>
                    </a:p>
                    <a:p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35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VMs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CEPH Storage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0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92224"/>
            <a:ext cx="11029615" cy="4764024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Checklist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66975"/>
              </p:ext>
            </p:extLst>
          </p:nvPr>
        </p:nvGraphicFramePr>
        <p:xfrm>
          <a:off x="440944" y="2795354"/>
          <a:ext cx="1132738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936"/>
                <a:gridCol w="2834640"/>
                <a:gridCol w="4315968"/>
                <a:gridCol w="3291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dung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303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RabbitMQ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node down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{WARNING} | </a:t>
                      </a: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RabbitMQ</a:t>
                      </a: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alert – x nodes down –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-node-down,}</a:t>
                      </a:r>
                      <a:endParaRPr lang="en-US" sz="18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buổi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3 -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VII.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Cấu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troubleshoot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RabbitMQ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RabbitMQ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cluster down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{WARNING} | </a:t>
                      </a: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RabbitMQ</a:t>
                      </a: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cluster down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buổi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3 -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VII.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Cấu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troubleshoot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RabbitMQ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08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01368"/>
            <a:ext cx="11111911" cy="40665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MySQL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Giám sát: 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Chọn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dashboard 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group panel:</a:t>
            </a:r>
          </a:p>
          <a:p>
            <a:pPr>
              <a:buFont typeface="Wingdings" panose="05000000000000000000" pitchFamily="2" charset="2"/>
              <a:buChar char="q"/>
            </a:pP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89603"/>
              </p:ext>
            </p:extLst>
          </p:nvPr>
        </p:nvGraphicFramePr>
        <p:xfrm>
          <a:off x="468884" y="2798066"/>
          <a:ext cx="11290808" cy="392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088"/>
                <a:gridCol w="8046720"/>
              </a:tblGrid>
              <a:tr h="27625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panel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 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4033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Giám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STATUS: OK, WARNING, CRITICAL. Ngưỡng: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vi-V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OK: 3 nodes up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vi-V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WARNING: 1 hoặc 2 nodes up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vi-V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CRITICAL: cả 3 nodes down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vi-V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 node ở trạng thái UP/DOWN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vi-V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Tình trạng MySQL trên node đang chọn: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vi-V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 (up/down)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vi-V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Ready to accept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vi-V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Connects to cluster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vi-V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Throughput (incoming/outgoing)</a:t>
                      </a:r>
                    </a:p>
                  </a:txBody>
                  <a:tcPr/>
                </a:tc>
              </a:tr>
              <a:tr h="276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6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6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 PERFORMANCE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6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 POOL 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457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01368"/>
            <a:ext cx="11111911" cy="40665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MySQL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Checklist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01932"/>
              </p:ext>
            </p:extLst>
          </p:nvPr>
        </p:nvGraphicFramePr>
        <p:xfrm>
          <a:off x="450088" y="2941658"/>
          <a:ext cx="11345672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512"/>
                <a:gridCol w="3127248"/>
                <a:gridCol w="4460494"/>
                <a:gridCol w="28364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dung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MySQL node down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{WARNING} |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x nodes down –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-node-down,}</a:t>
                      </a:r>
                      <a:endParaRPr lang="en-US" sz="16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buổi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3 -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VI.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Cấu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troubleshoot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MySQL cluster down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{WARNING} |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buổi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3 -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VI.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Cấu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troubleshoot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631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92225"/>
            <a:ext cx="11029615" cy="400507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Haproxy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Giám sát: Chọn dashboard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HAPROXY.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key metrics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483"/>
              </p:ext>
            </p:extLst>
          </p:nvPr>
        </p:nvGraphicFramePr>
        <p:xfrm>
          <a:off x="466344" y="2744026"/>
          <a:ext cx="11301983" cy="3989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1075"/>
                <a:gridCol w="4179565"/>
                <a:gridCol w="6181343"/>
              </a:tblGrid>
              <a:tr h="1979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Ý nghĩa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  <a:tr h="197944">
                <a:tc rowSpan="8"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req_rate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HTTP requests/s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  <a:tr h="197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số sessions tạo ra/s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  <a:tr h="197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 utilization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 trăm số lượng sessions được sử dụng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  <a:tr h="197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ereq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 request errors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  <a:tr h="197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dreq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 requests bị từ chối vì nguyên nhân security (ACL-restricted)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  <a:tr h="197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hrsp_1xx, hrsp_2xx, hrsp_3xx, hrsp_4xx, hrsp_5xx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 HTTP request theo response code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  <a:tr h="197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 bytes nhận bởi frontend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  <a:tr h="197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 bytes gửi từ frontend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  <a:tr h="197944">
                <a:tc rowSpan="8"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Backend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rtime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time trung bình (ms) của 1024 requests gần nhất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  <a:tr h="197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 requests gặp lỗi khi kết nối tới một backend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  <a:tr h="197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609600" algn="l"/>
                        </a:tabLs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dresp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 responses bị từ chối vì ACL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  <a:tr h="197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eresp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 requests mà responses trả về lỗi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  <a:tr h="197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qcur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lượng requests chưa được gán cho queue nào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  <a:tr h="197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qtime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 gian trung bình mà 1024 requests gần nhất nằm trong queues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  <a:tr h="197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wredis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lần một request được redispatched tới một backend khác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  <a:tr h="1979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wretr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connection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retry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290" marR="6229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80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TICK Stack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TICK Stack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usecases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TSD Cloud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5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TICK Stack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80" y="2180496"/>
            <a:ext cx="6093237" cy="44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3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01368"/>
            <a:ext cx="11029615" cy="4057431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TICK Stack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usecases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TSD Cloud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32231"/>
              </p:ext>
            </p:extLst>
          </p:nvPr>
        </p:nvGraphicFramePr>
        <p:xfrm>
          <a:off x="440944" y="2438738"/>
          <a:ext cx="11254232" cy="4158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4984"/>
                <a:gridCol w="7699248"/>
              </a:tblGrid>
              <a:tr h="3407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81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Giám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sát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vật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VMs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tài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CPU/RAM/Disk IO/Network (throughput/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conntrack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/error)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high CPU/RAM/Disk usage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down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4339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Giám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sát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CEPH storage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cụm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CEPH (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chung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OSD, monitor, IOPS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throughput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cụm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CEPH)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Monitor/Manager/OSD down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Monitor out of quorum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PG degraded/misplaced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full/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nearfull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backfillfull</a:t>
                      </a:r>
                      <a:endParaRPr lang="en-US" sz="16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slow request</a:t>
                      </a:r>
                    </a:p>
                  </a:txBody>
                  <a:tcPr/>
                </a:tc>
              </a:tr>
              <a:tr h="8816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Giám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sát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OpenStack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services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down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OpenStack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services (nova/neutron/cinder)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down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vụ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hạ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tầng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MySQL/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RabbitMQ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Haproxy</a:t>
                      </a:r>
                      <a:endParaRPr lang="en-US" sz="16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8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Checklist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server down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 CPU usage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high 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emory usage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 disk usage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6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172.16.100.100:3000/d/BHlHiQ6mk/bare-metal-nodes?refresh=30s&amp;orgId=1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Checklist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24204"/>
              </p:ext>
            </p:extLst>
          </p:nvPr>
        </p:nvGraphicFramePr>
        <p:xfrm>
          <a:off x="457580" y="2670874"/>
          <a:ext cx="11246739" cy="2441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8483"/>
                <a:gridCol w="3373606"/>
                <a:gridCol w="720465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 cảnh báo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dung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mất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nối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CRITICAL/ TSD-PRODUCTION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host_name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(IP) is unreachable!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Usage/CPU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Usage/Disk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Usage)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{CRITICAL/WARNING}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TSD-PRODUCTION /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host_name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(IP) / CPU Usage: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cpu_percent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{CRITICAL/WARNING}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TSD-PRODUCTION /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host_name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(IP) / Memory Usage: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memory_percent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{CRITICAL/WARNING}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TSD-PRODUCTION /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host_name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(IP) / Disk Usage: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disk_percent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96448"/>
            <a:ext cx="11029615" cy="3973416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79387"/>
              </p:ext>
            </p:extLst>
          </p:nvPr>
        </p:nvGraphicFramePr>
        <p:xfrm>
          <a:off x="450088" y="2447882"/>
          <a:ext cx="11327384" cy="425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16"/>
                <a:gridCol w="735782"/>
                <a:gridCol w="4876193"/>
                <a:gridCol w="4876193"/>
              </a:tblGrid>
              <a:tr h="469881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Ý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nghĩa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Bước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8478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CRITICAL/ TSD-PRODUCTION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host_name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(IP) is unreachable!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down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mất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nối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tới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monitor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nối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VPN, ping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SSH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thử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IP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server:</a:t>
                      </a:r>
                      <a:endParaRPr lang="vi-V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vi-V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ping &lt;server IP&gt;</a:t>
                      </a:r>
                    </a:p>
                    <a:p>
                      <a:r>
                        <a:rPr lang="vi-V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telnet &lt;server IP&gt; 22</a:t>
                      </a: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vi-V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trường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vi-VN" sz="1200" i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Trường hợp 1:</a:t>
                      </a:r>
                      <a:r>
                        <a:rPr lang="vi-VN" sz="1200" i="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i="0" u="non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Ping OK + telnet OK</a:t>
                      </a:r>
                      <a:endParaRPr lang="en-US" sz="1200" i="0" u="none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vi-V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SSH thử vào server, nếu SSH OK nghĩa là cảnh báo nhầm do timeout kết nối giữa telegraf agent với 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 </a:t>
                      </a:r>
                      <a:r>
                        <a:rPr lang="vi-V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node. Trường hợp này thường do server monitor thiếu tài nguyên nên xử lý quest chậm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vi-VN" sz="1200" i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Trường hợp 2</a:t>
                      </a:r>
                      <a:r>
                        <a:rPr lang="vi-V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Nếu ping OK + telnet OK, nhưng SSH bị refused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 một số khả năng sau: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vi-V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 bị crash</a:t>
                      </a: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vi-V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erver bị lỗi đẩy ổ cứng cài OS</a:t>
                      </a: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vi-VN" sz="1200" b="0" i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Trường hợp 3</a:t>
                      </a:r>
                      <a:r>
                        <a:rPr lang="vi-V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Nếu ping not OK + telnet not OK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xảy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Server down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Lỗi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card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mạng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trên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server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hoặc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trên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switch port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nối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với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card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dùng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để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monitor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Trường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1: Server monitor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thiếu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tài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Chuyển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hướng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sang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kiểm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tra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tài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nguyên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trên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server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này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xem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bị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cao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tải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do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nguyên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nhân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nào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(high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cpu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/ram/disk usage, high disk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io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high load):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Trường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hợp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tải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CPU/memory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hoặc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high disk usage  check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theo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hướng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dẫn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ở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mục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II – 4, II – 5, II – 6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Trường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hợp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tải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hệ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thống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cao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cách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khẩn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cấp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là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reboot server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và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theo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dõi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Nếu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tình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trạng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chưa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hồi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phục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được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tìm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kiếm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tiến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trình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gây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high load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hệ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thống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/high disk usage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sử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dụng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tool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iostat</a:t>
                      </a:r>
                      <a:endParaRPr lang="en-US" sz="12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sz="12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Trường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hợp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2: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Trường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hợp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server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bị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crash  reboot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nóng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server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để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khôi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phục</a:t>
                      </a:r>
                      <a:endParaRPr lang="en-US" sz="12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Trường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hợp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server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đầy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ổ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cứng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truy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cập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trực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tiếp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thay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vì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SSH,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sau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đó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dọn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bớt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ổ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cứng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(log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hoặc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các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file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không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cần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thiết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và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check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lại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kết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nối</a:t>
                      </a:r>
                      <a:endParaRPr lang="en-US" sz="12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sz="12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Trường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hợp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3: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Nếu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rơi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vào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cùng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nguyên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nhân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server crash  reboot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nóng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server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để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khôi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phục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Nếu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check do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lỗi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card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mạng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hoặc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switch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thì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xử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lý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thay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card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mạng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hoặc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troublesoot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trên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switch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để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xử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lý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tiếp</a:t>
                      </a:r>
                      <a:endParaRPr lang="en-US" sz="12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3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624</TotalTime>
  <Words>2534</Words>
  <Application>Microsoft Office PowerPoint</Application>
  <PresentationFormat>Widescreen</PresentationFormat>
  <Paragraphs>517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Wingdings</vt:lpstr>
      <vt:lpstr>Wingdings 2</vt:lpstr>
      <vt:lpstr>Dividend</vt:lpstr>
      <vt:lpstr>Buổi 5:  Vận hành giao diện giám sát qua Grafana kết hợp xử lý trên OpenStack Horizon &amp; giao diện CLI</vt:lpstr>
      <vt:lpstr>NỘI DUNG</vt:lpstr>
      <vt:lpstr>I. Giới thiệu hệ thống giám sát và cảnh báo</vt:lpstr>
      <vt:lpstr>I. Giới thiệu hệ thống giám sát và cảnh báo</vt:lpstr>
      <vt:lpstr>I. Giới thiệu hệ thống giám sát và cảnh báo</vt:lpstr>
      <vt:lpstr>II. Giám sát và xử lý cảnh báo cho server vật lý</vt:lpstr>
      <vt:lpstr>II. Giám sát và xử lý cảnh báo cho server vật lý</vt:lpstr>
      <vt:lpstr>II. Giám sát và xử lý cảnh báo cho server vật lý</vt:lpstr>
      <vt:lpstr>II. Giám sát và xử lý cảnh báo cho server vật lý</vt:lpstr>
      <vt:lpstr>II. Giám sát và xử lý cảnh báo cho server vật lý</vt:lpstr>
      <vt:lpstr>II. Giám sát và xử lý cảnh báo cho server vật lý</vt:lpstr>
      <vt:lpstr>II. Giám sát và xử lý cảnh báo cho server vật lý</vt:lpstr>
      <vt:lpstr>III. Giám sát và xử lý cảnh báo cho CEPH Storage</vt:lpstr>
      <vt:lpstr>III. Giám sát và xử lý cảnh báo cho CEPH Storage</vt:lpstr>
      <vt:lpstr>III. Giám sát và xử lý cảnh báo cho CEPH Storage</vt:lpstr>
      <vt:lpstr>IV. Giám sát và xử lý cảnh báo cho OpenStack service</vt:lpstr>
      <vt:lpstr>IV. Giám sát và xử lý cảnh báo cho OpenStack service</vt:lpstr>
      <vt:lpstr>IV. Giám sát và xử lý cảnh báo cho OpenStack service</vt:lpstr>
      <vt:lpstr>IV. Giám sát và xử lý cảnh báo cho OpenStack service</vt:lpstr>
      <vt:lpstr>IV. Giám sát và xử lý cảnh báo cho OpenStack service</vt:lpstr>
      <vt:lpstr>IV. Giám sát và xử lý cảnh báo cho OpenStack service</vt:lpstr>
      <vt:lpstr>IV. Giám sát và xử lý cảnh báo cho OpenStack service</vt:lpstr>
      <vt:lpstr>IV. Giám sát và xử lý cảnh báo cho OpenStack 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E5490</dc:creator>
  <cp:lastModifiedBy>E5490</cp:lastModifiedBy>
  <cp:revision>95</cp:revision>
  <dcterms:created xsi:type="dcterms:W3CDTF">2020-08-28T13:02:12Z</dcterms:created>
  <dcterms:modified xsi:type="dcterms:W3CDTF">2021-02-28T13:57:09Z</dcterms:modified>
</cp:coreProperties>
</file>