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9" r:id="rId8"/>
    <p:sldId id="261" r:id="rId9"/>
    <p:sldId id="262" r:id="rId10"/>
    <p:sldId id="263" r:id="rId11"/>
    <p:sldId id="265"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BFF"/>
    <a:srgbClr val="FEFFA3"/>
    <a:srgbClr val="FAE187"/>
    <a:srgbClr val="FFC8C3"/>
    <a:srgbClr val="F7D8C3"/>
    <a:srgbClr val="E8BA86"/>
    <a:srgbClr val="BCCEF4"/>
    <a:srgbClr val="A0D995"/>
    <a:srgbClr val="D4FFEA"/>
    <a:srgbClr val="E5B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20" autoAdjust="0"/>
    <p:restoredTop sz="94660"/>
  </p:normalViewPr>
  <p:slideViewPr>
    <p:cSldViewPr snapToGrid="0">
      <p:cViewPr varScale="1">
        <p:scale>
          <a:sx n="88" d="100"/>
          <a:sy n="88" d="100"/>
        </p:scale>
        <p:origin x="96"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90BD6EB-6D0D-4F9B-89CB-5B6C70407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90BD6EB-6D0D-4F9B-89CB-5B6C70407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90BD6EB-6D0D-4F9B-89CB-5B6C70407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90BD6EB-6D0D-4F9B-89CB-5B6C70407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90BD6EB-6D0D-4F9B-89CB-5B6C70407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90BD6EB-6D0D-4F9B-89CB-5B6C70407C9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90BD6EB-6D0D-4F9B-89CB-5B6C70407C9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90BD6EB-6D0D-4F9B-89CB-5B6C70407C9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BD6EB-6D0D-4F9B-89CB-5B6C70407C9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90BD6EB-6D0D-4F9B-89CB-5B6C70407C9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90BD6EB-6D0D-4F9B-89CB-5B6C70407C9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20073-F1EE-4CE2-9530-C88BB063998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D9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BD6EB-6D0D-4F9B-89CB-5B6C70407C9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20073-F1EE-4CE2-9530-C88BB063998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slide" Target="slide4.xml"/><Relationship Id="rId1" Type="http://schemas.openxmlformats.org/officeDocument/2006/relationships/image" Target="../media/image18.GI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slide" Target="slide4.xml"/><Relationship Id="rId1" Type="http://schemas.openxmlformats.org/officeDocument/2006/relationships/image" Target="../media/image18.GI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GIF"/><Relationship Id="rId1" Type="http://schemas.openxmlformats.org/officeDocument/2006/relationships/image" Target="../media/image21.GIF"/></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4.xml"/><Relationship Id="rId5" Type="http://schemas.microsoft.com/office/2007/relationships/hdphoto" Target="../media/image7.wdp"/><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4.xml"/><Relationship Id="rId2" Type="http://schemas.microsoft.com/office/2007/relationships/hdphoto" Target="../media/image9.wdp"/><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2.xml"/><Relationship Id="rId4" Type="http://schemas.microsoft.com/office/2007/relationships/hdphoto" Target="../media/image11.wdp"/><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GI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2.GI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GI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slide" Target="slide4.xml"/><Relationship Id="rId1"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700085" y="585787"/>
            <a:ext cx="11158539" cy="5711036"/>
            <a:chOff x="642938" y="585787"/>
            <a:chExt cx="11158539" cy="5711036"/>
          </a:xfrm>
        </p:grpSpPr>
        <p:sp>
          <p:nvSpPr>
            <p:cNvPr id="6" name="Rounded Rectangle 5"/>
            <p:cNvSpPr/>
            <p:nvPr/>
          </p:nvSpPr>
          <p:spPr>
            <a:xfrm>
              <a:off x="642938" y="585787"/>
              <a:ext cx="11158537" cy="5711036"/>
            </a:xfrm>
            <a:prstGeom prst="roundRect">
              <a:avLst>
                <a:gd name="adj" fmla="val 6661"/>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1000125" y="585787"/>
              <a:ext cx="10272711" cy="5711036"/>
              <a:chOff x="1000125" y="585787"/>
              <a:chExt cx="10272711" cy="5711036"/>
            </a:xfrm>
          </p:grpSpPr>
          <p:cxnSp>
            <p:nvCxnSpPr>
              <p:cNvPr id="8" name="Straight Connector 7"/>
              <p:cNvCxnSpPr/>
              <p:nvPr/>
            </p:nvCxnSpPr>
            <p:spPr>
              <a:xfrm>
                <a:off x="1000125"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4097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6425"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146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4315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67013"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814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909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577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959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2443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4483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484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579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2247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5629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9143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153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0582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67849"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345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1272836"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401299"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82516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42938" y="1081886"/>
              <a:ext cx="11158539" cy="4924424"/>
              <a:chOff x="642938" y="1081886"/>
              <a:chExt cx="11158539" cy="4924424"/>
            </a:xfrm>
          </p:grpSpPr>
          <p:cxnSp>
            <p:nvCxnSpPr>
              <p:cNvPr id="46" name="Straight Connector 45"/>
              <p:cNvCxnSpPr/>
              <p:nvPr/>
            </p:nvCxnSpPr>
            <p:spPr>
              <a:xfrm rot="16200000">
                <a:off x="6222208" y="42704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a:off x="6222208" y="1746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a:off x="6222208" y="-449259"/>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6222207" y="-17875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a:off x="6222207" y="-915984"/>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a:off x="6222207" y="-1339847"/>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a:off x="6222207" y="-22828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a:off x="6222207" y="-269239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a:off x="6222207" y="-31591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a:off x="6222207" y="-4497383"/>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a:off x="6222207" y="-362584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a:off x="6222207" y="-4049709"/>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0" name="Rounded Rectangle 59"/>
          <p:cNvSpPr/>
          <p:nvPr/>
        </p:nvSpPr>
        <p:spPr>
          <a:xfrm>
            <a:off x="1105669" y="798606"/>
            <a:ext cx="10444166" cy="5257800"/>
          </a:xfrm>
          <a:prstGeom prst="roundRect">
            <a:avLst>
              <a:gd name="adj" fmla="val 7971"/>
            </a:avLst>
          </a:prstGeom>
          <a:solidFill>
            <a:schemeClr val="bg1">
              <a:lumMod val="5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5-Point Star 103"/>
          <p:cNvSpPr/>
          <p:nvPr/>
        </p:nvSpPr>
        <p:spPr>
          <a:xfrm rot="20527789">
            <a:off x="1796983" y="5270071"/>
            <a:ext cx="720000" cy="720000"/>
          </a:xfrm>
          <a:prstGeom prst="star5">
            <a:avLst/>
          </a:prstGeom>
          <a:solidFill>
            <a:srgbClr val="A0D995"/>
          </a:solidFill>
          <a:ln>
            <a:solidFill>
              <a:srgbClr val="A0D99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5-Point Star 104"/>
          <p:cNvSpPr/>
          <p:nvPr/>
        </p:nvSpPr>
        <p:spPr>
          <a:xfrm rot="20527789">
            <a:off x="2614673" y="5602733"/>
            <a:ext cx="360000" cy="360000"/>
          </a:xfrm>
          <a:prstGeom prst="star5">
            <a:avLst/>
          </a:prstGeom>
          <a:solidFill>
            <a:srgbClr val="BCCEF4"/>
          </a:solidFill>
          <a:ln>
            <a:solidFill>
              <a:srgbClr val="BCCEF4"/>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a:off x="1585386" y="796258"/>
            <a:ext cx="9446688" cy="397741"/>
            <a:chOff x="1585386" y="796258"/>
            <a:chExt cx="9446688" cy="397741"/>
          </a:xfrm>
        </p:grpSpPr>
        <p:sp>
          <p:nvSpPr>
            <p:cNvPr id="63" name="Freeform 62"/>
            <p:cNvSpPr/>
            <p:nvPr/>
          </p:nvSpPr>
          <p:spPr>
            <a:xfrm>
              <a:off x="1585386"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2323140"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BCCEF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061764" y="81736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788045"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4523853"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5247752"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C5D0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5967752"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6709839"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7451271" y="81628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8162840"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3BEA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10312074" y="796258"/>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8893353" y="81628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9578040"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flipV="1">
            <a:off x="1474782" y="5684789"/>
            <a:ext cx="9446688" cy="394190"/>
            <a:chOff x="1585386" y="803754"/>
            <a:chExt cx="9446688" cy="394190"/>
          </a:xfrm>
        </p:grpSpPr>
        <p:sp>
          <p:nvSpPr>
            <p:cNvPr id="80" name="Freeform 79"/>
            <p:cNvSpPr/>
            <p:nvPr/>
          </p:nvSpPr>
          <p:spPr>
            <a:xfrm>
              <a:off x="1585386"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2323140"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BCCEF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061764" y="81736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788045"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4523853"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5247752" y="80405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C5D0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5967752"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6709839"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7451271" y="803754"/>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8162840"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3BEA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0312074" y="82131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8893353" y="803754"/>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9578040"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p:cNvSpPr txBox="1"/>
          <p:nvPr/>
        </p:nvSpPr>
        <p:spPr>
          <a:xfrm>
            <a:off x="2407920" y="2032000"/>
            <a:ext cx="4952365" cy="2861310"/>
          </a:xfrm>
          <a:prstGeom prst="rect">
            <a:avLst/>
          </a:prstGeom>
          <a:noFill/>
        </p:spPr>
        <p:txBody>
          <a:bodyPr wrap="square" rtlCol="0">
            <a:spAutoFit/>
          </a:bodyPr>
          <a:lstStyle/>
          <a:p>
            <a:r>
              <a:rPr lang="en-US" sz="6000" b="1" dirty="0">
                <a:latin typeface="04b" panose="00000400000000000000" pitchFamily="2" charset="0"/>
              </a:rPr>
              <a:t>Welcom To Group 11</a:t>
            </a:r>
            <a:endParaRPr lang="en-US" sz="6000" dirty="0">
              <a:latin typeface="04b" panose="00000400000000000000" pitchFamily="2" charset="0"/>
            </a:endParaRPr>
          </a:p>
          <a:p>
            <a:endParaRPr lang="en-US" sz="6000" dirty="0">
              <a:latin typeface="04b" panose="00000400000000000000" pitchFamily="2" charset="0"/>
            </a:endParaRPr>
          </a:p>
        </p:txBody>
      </p:sp>
      <p:grpSp>
        <p:nvGrpSpPr>
          <p:cNvPr id="97" name="Group 96"/>
          <p:cNvGrpSpPr/>
          <p:nvPr/>
        </p:nvGrpSpPr>
        <p:grpSpPr>
          <a:xfrm>
            <a:off x="10120667" y="855955"/>
            <a:ext cx="360000" cy="1061406"/>
            <a:chOff x="10123929" y="829859"/>
            <a:chExt cx="360000" cy="1061406"/>
          </a:xfrm>
        </p:grpSpPr>
        <p:cxnSp>
          <p:nvCxnSpPr>
            <p:cNvPr id="95" name="Straight Connector 94"/>
            <p:cNvCxnSpPr/>
            <p:nvPr/>
          </p:nvCxnSpPr>
          <p:spPr>
            <a:xfrm flipH="1">
              <a:off x="10300290" y="829859"/>
              <a:ext cx="9534" cy="6909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Flowchart: Connector 95"/>
            <p:cNvSpPr/>
            <p:nvPr/>
          </p:nvSpPr>
          <p:spPr>
            <a:xfrm>
              <a:off x="10123929" y="1531265"/>
              <a:ext cx="360000" cy="360000"/>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5-Point Star 97"/>
          <p:cNvSpPr/>
          <p:nvPr/>
        </p:nvSpPr>
        <p:spPr>
          <a:xfrm>
            <a:off x="10126562" y="1894436"/>
            <a:ext cx="360000" cy="360000"/>
          </a:xfrm>
          <a:prstGeom prst="star5">
            <a:avLst/>
          </a:prstGeom>
          <a:solidFill>
            <a:srgbClr val="FEFF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p:cNvPicPr>
            <a:picLocks noChangeAspect="1"/>
          </p:cNvPicPr>
          <p:nvPr/>
        </p:nvPicPr>
        <p:blipFill rotWithShape="1">
          <a:blip r:embed="rId1">
            <a:extLst>
              <a:ext uri="{BEBA8EAE-BF5A-486C-A8C5-ECC9F3942E4B}">
                <a14:imgProps xmlns:a14="http://schemas.microsoft.com/office/drawing/2010/main">
                  <a14:imgLayer r:embed="rId2">
                    <a14:imgEffect>
                      <a14:backgroundRemoval t="54331" b="86389" l="10000" r="95200">
                        <a14:foregroundMark x1="48200" y1="81440" x2="48200" y2="81440"/>
                        <a14:foregroundMark x1="49200" y1="81327" x2="49200" y2="81327"/>
                        <a14:foregroundMark x1="53400" y1="81102" x2="53400" y2="81102"/>
                      </a14:backgroundRemoval>
                    </a14:imgEffect>
                  </a14:imgLayer>
                </a14:imgProps>
              </a:ext>
              <a:ext uri="{28A0092B-C50C-407E-A947-70E740481C1C}">
                <a14:useLocalDpi xmlns:a14="http://schemas.microsoft.com/office/drawing/2010/main" val="0"/>
              </a:ext>
            </a:extLst>
          </a:blip>
          <a:srcRect l="8520" t="55342" r="8669" b="15267"/>
          <a:stretch>
            <a:fillRect/>
          </a:stretch>
        </p:blipFill>
        <p:spPr>
          <a:xfrm>
            <a:off x="8067330" y="2454490"/>
            <a:ext cx="3194137" cy="2015627"/>
          </a:xfrm>
          <a:prstGeom prst="rect">
            <a:avLst/>
          </a:prstGeom>
        </p:spPr>
      </p:pic>
      <p:sp>
        <p:nvSpPr>
          <p:cNvPr id="102" name="5-Point Star 101"/>
          <p:cNvSpPr/>
          <p:nvPr/>
        </p:nvSpPr>
        <p:spPr>
          <a:xfrm rot="20527789">
            <a:off x="7846495" y="4712859"/>
            <a:ext cx="720000" cy="720000"/>
          </a:xfrm>
          <a:prstGeom prst="star5">
            <a:avLst/>
          </a:prstGeom>
          <a:solidFill>
            <a:srgbClr val="F7D8C3"/>
          </a:solidFill>
          <a:ln>
            <a:solidFill>
              <a:srgbClr val="F7D8C3"/>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5-Point Star 102"/>
          <p:cNvSpPr/>
          <p:nvPr/>
        </p:nvSpPr>
        <p:spPr>
          <a:xfrm rot="20527789">
            <a:off x="8664185" y="5045521"/>
            <a:ext cx="360000" cy="360000"/>
          </a:xfrm>
          <a:prstGeom prst="star5">
            <a:avLst/>
          </a:prstGeom>
          <a:solidFill>
            <a:srgbClr val="D4FFEA"/>
          </a:solidFill>
          <a:ln>
            <a:solidFill>
              <a:srgbClr val="D4FFEA"/>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1000" fill="hold"/>
                                        <p:tgtEl>
                                          <p:spTgt spid="93"/>
                                        </p:tgtEl>
                                        <p:attrNameLst>
                                          <p:attrName>ppt_w</p:attrName>
                                        </p:attrNameLst>
                                      </p:cBhvr>
                                      <p:tavLst>
                                        <p:tav tm="0">
                                          <p:val>
                                            <p:fltVal val="0"/>
                                          </p:val>
                                        </p:tav>
                                        <p:tav tm="100000">
                                          <p:val>
                                            <p:strVal val="#ppt_w"/>
                                          </p:val>
                                        </p:tav>
                                      </p:tavLst>
                                    </p:anim>
                                    <p:anim calcmode="lin" valueType="num">
                                      <p:cBhvr>
                                        <p:cTn id="8" dur="1000" fill="hold"/>
                                        <p:tgtEl>
                                          <p:spTgt spid="93"/>
                                        </p:tgtEl>
                                        <p:attrNameLst>
                                          <p:attrName>ppt_h</p:attrName>
                                        </p:attrNameLst>
                                      </p:cBhvr>
                                      <p:tavLst>
                                        <p:tav tm="0">
                                          <p:val>
                                            <p:fltVal val="0"/>
                                          </p:val>
                                        </p:tav>
                                        <p:tav tm="100000">
                                          <p:val>
                                            <p:strVal val="#ppt_h"/>
                                          </p:val>
                                        </p:tav>
                                      </p:tavLst>
                                    </p:anim>
                                    <p:animEffect transition="in" filter="fade">
                                      <p:cBhvr>
                                        <p:cTn id="9" dur="1000"/>
                                        <p:tgtEl>
                                          <p:spTgt spid="93"/>
                                        </p:tgtEl>
                                      </p:cBhvr>
                                    </p:animEffect>
                                  </p:childTnLst>
                                </p:cTn>
                              </p:par>
                              <p:par>
                                <p:cTn id="10" presetID="31" presetClass="entr" presetSubtype="0" fill="hold" nodeType="withEffect">
                                  <p:stCondLst>
                                    <p:cond delay="1000"/>
                                  </p:stCondLst>
                                  <p:childTnLst>
                                    <p:set>
                                      <p:cBhvr>
                                        <p:cTn id="11" dur="1" fill="hold">
                                          <p:stCondLst>
                                            <p:cond delay="0"/>
                                          </p:stCondLst>
                                        </p:cTn>
                                        <p:tgtEl>
                                          <p:spTgt spid="101"/>
                                        </p:tgtEl>
                                        <p:attrNameLst>
                                          <p:attrName>style.visibility</p:attrName>
                                        </p:attrNameLst>
                                      </p:cBhvr>
                                      <p:to>
                                        <p:strVal val="visible"/>
                                      </p:to>
                                    </p:set>
                                    <p:anim calcmode="lin" valueType="num">
                                      <p:cBhvr>
                                        <p:cTn id="12" dur="1000" fill="hold"/>
                                        <p:tgtEl>
                                          <p:spTgt spid="101"/>
                                        </p:tgtEl>
                                        <p:attrNameLst>
                                          <p:attrName>ppt_w</p:attrName>
                                        </p:attrNameLst>
                                      </p:cBhvr>
                                      <p:tavLst>
                                        <p:tav tm="0">
                                          <p:val>
                                            <p:fltVal val="0"/>
                                          </p:val>
                                        </p:tav>
                                        <p:tav tm="100000">
                                          <p:val>
                                            <p:strVal val="#ppt_w"/>
                                          </p:val>
                                        </p:tav>
                                      </p:tavLst>
                                    </p:anim>
                                    <p:anim calcmode="lin" valueType="num">
                                      <p:cBhvr>
                                        <p:cTn id="13" dur="1000" fill="hold"/>
                                        <p:tgtEl>
                                          <p:spTgt spid="101"/>
                                        </p:tgtEl>
                                        <p:attrNameLst>
                                          <p:attrName>ppt_h</p:attrName>
                                        </p:attrNameLst>
                                      </p:cBhvr>
                                      <p:tavLst>
                                        <p:tav tm="0">
                                          <p:val>
                                            <p:fltVal val="0"/>
                                          </p:val>
                                        </p:tav>
                                        <p:tav tm="100000">
                                          <p:val>
                                            <p:strVal val="#ppt_h"/>
                                          </p:val>
                                        </p:tav>
                                      </p:tavLst>
                                    </p:anim>
                                    <p:anim calcmode="lin" valueType="num">
                                      <p:cBhvr>
                                        <p:cTn id="14" dur="1000" fill="hold"/>
                                        <p:tgtEl>
                                          <p:spTgt spid="101"/>
                                        </p:tgtEl>
                                        <p:attrNameLst>
                                          <p:attrName>style.rotation</p:attrName>
                                        </p:attrNameLst>
                                      </p:cBhvr>
                                      <p:tavLst>
                                        <p:tav tm="0">
                                          <p:val>
                                            <p:fltVal val="90"/>
                                          </p:val>
                                        </p:tav>
                                        <p:tav tm="100000">
                                          <p:val>
                                            <p:fltVal val="0"/>
                                          </p:val>
                                        </p:tav>
                                      </p:tavLst>
                                    </p:anim>
                                    <p:animEffect transition="in" filter="fade">
                                      <p:cBhvr>
                                        <p:cTn id="15" dur="1000"/>
                                        <p:tgtEl>
                                          <p:spTgt spid="101"/>
                                        </p:tgtEl>
                                      </p:cBhvr>
                                    </p:animEffect>
                                  </p:childTnLst>
                                </p:cTn>
                              </p:par>
                              <p:par>
                                <p:cTn id="16" presetID="2" presetClass="entr" presetSubtype="1" fill="hold" nodeType="withEffect">
                                  <p:stCondLst>
                                    <p:cond delay="0"/>
                                  </p:stCondLst>
                                  <p:childTnLst>
                                    <p:set>
                                      <p:cBhvr>
                                        <p:cTn id="17" dur="1" fill="hold">
                                          <p:stCondLst>
                                            <p:cond delay="0"/>
                                          </p:stCondLst>
                                        </p:cTn>
                                        <p:tgtEl>
                                          <p:spTgt spid="97"/>
                                        </p:tgtEl>
                                        <p:attrNameLst>
                                          <p:attrName>style.visibility</p:attrName>
                                        </p:attrNameLst>
                                      </p:cBhvr>
                                      <p:to>
                                        <p:strVal val="visible"/>
                                      </p:to>
                                    </p:set>
                                    <p:anim calcmode="lin" valueType="num">
                                      <p:cBhvr additive="base">
                                        <p:cTn id="18" dur="1000" fill="hold"/>
                                        <p:tgtEl>
                                          <p:spTgt spid="97"/>
                                        </p:tgtEl>
                                        <p:attrNameLst>
                                          <p:attrName>ppt_x</p:attrName>
                                        </p:attrNameLst>
                                      </p:cBhvr>
                                      <p:tavLst>
                                        <p:tav tm="0">
                                          <p:val>
                                            <p:strVal val="#ppt_x"/>
                                          </p:val>
                                        </p:tav>
                                        <p:tav tm="100000">
                                          <p:val>
                                            <p:strVal val="#ppt_x"/>
                                          </p:val>
                                        </p:tav>
                                      </p:tavLst>
                                    </p:anim>
                                    <p:anim calcmode="lin" valueType="num">
                                      <p:cBhvr additive="base">
                                        <p:cTn id="19" dur="1000" fill="hold"/>
                                        <p:tgtEl>
                                          <p:spTgt spid="97"/>
                                        </p:tgtEl>
                                        <p:attrNameLst>
                                          <p:attrName>ppt_y</p:attrName>
                                        </p:attrNameLst>
                                      </p:cBhvr>
                                      <p:tavLst>
                                        <p:tav tm="0">
                                          <p:val>
                                            <p:strVal val="0-#ppt_h/2"/>
                                          </p:val>
                                        </p:tav>
                                        <p:tav tm="100000">
                                          <p:val>
                                            <p:strVal val="#ppt_y"/>
                                          </p:val>
                                        </p:tav>
                                      </p:tavLst>
                                    </p:anim>
                                  </p:childTnLst>
                                </p:cTn>
                              </p:par>
                              <p:par>
                                <p:cTn id="20" presetID="10" presetClass="entr" presetSubtype="0" fill="hold" grpId="0" nodeType="withEffect">
                                  <p:stCondLst>
                                    <p:cond delay="100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1000"/>
                                        <p:tgtEl>
                                          <p:spTgt spid="98"/>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1000"/>
                                        <p:tgtEl>
                                          <p:spTgt spid="102"/>
                                        </p:tgtEl>
                                      </p:cBhvr>
                                    </p:animEffect>
                                  </p:childTnLst>
                                </p:cTn>
                              </p:par>
                              <p:par>
                                <p:cTn id="26" presetID="26" presetClass="emph" presetSubtype="0" repeatCount="3000" fill="hold" grpId="1" nodeType="withEffect">
                                  <p:stCondLst>
                                    <p:cond delay="2000"/>
                                  </p:stCondLst>
                                  <p:childTnLst>
                                    <p:animEffect transition="out" filter="fade">
                                      <p:cBhvr>
                                        <p:cTn id="27" dur="1000" tmFilter="0, 0; .2, .5; .8, .5; 1, 0"/>
                                        <p:tgtEl>
                                          <p:spTgt spid="102"/>
                                        </p:tgtEl>
                                      </p:cBhvr>
                                    </p:animEffect>
                                    <p:animScale>
                                      <p:cBhvr>
                                        <p:cTn id="28" dur="500" autoRev="1" fill="hold"/>
                                        <p:tgtEl>
                                          <p:spTgt spid="102"/>
                                        </p:tgtEl>
                                      </p:cBhvr>
                                      <p:by x="105000" y="105000"/>
                                    </p:animScale>
                                  </p:childTnLst>
                                </p:cTn>
                              </p:par>
                              <p:par>
                                <p:cTn id="29" presetID="10" presetClass="entr" presetSubtype="0" fill="hold" grpId="0" nodeType="withEffect">
                                  <p:stCondLst>
                                    <p:cond delay="100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par>
                                <p:cTn id="32" presetID="26" presetClass="emph" presetSubtype="0" repeatCount="2000" fill="hold" grpId="1" nodeType="withEffect">
                                  <p:stCondLst>
                                    <p:cond delay="1000"/>
                                  </p:stCondLst>
                                  <p:childTnLst>
                                    <p:animEffect transition="out" filter="fade">
                                      <p:cBhvr>
                                        <p:cTn id="33" dur="1000" tmFilter="0, 0; .2, .5; .8, .5; 1, 0"/>
                                        <p:tgtEl>
                                          <p:spTgt spid="103"/>
                                        </p:tgtEl>
                                      </p:cBhvr>
                                    </p:animEffect>
                                    <p:animScale>
                                      <p:cBhvr>
                                        <p:cTn id="34" dur="500" autoRev="1" fill="hold"/>
                                        <p:tgtEl>
                                          <p:spTgt spid="103"/>
                                        </p:tgtEl>
                                      </p:cBhvr>
                                      <p:by x="105000" y="105000"/>
                                    </p:animScale>
                                  </p:childTnLst>
                                </p:cTn>
                              </p:par>
                              <p:par>
                                <p:cTn id="35" presetID="10" presetClass="entr" presetSubtype="0" fill="hold" grpId="0" nodeType="withEffect">
                                  <p:stCondLst>
                                    <p:cond delay="300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1000"/>
                                        <p:tgtEl>
                                          <p:spTgt spid="104"/>
                                        </p:tgtEl>
                                      </p:cBhvr>
                                    </p:animEffect>
                                  </p:childTnLst>
                                </p:cTn>
                              </p:par>
                              <p:par>
                                <p:cTn id="38" presetID="26" presetClass="emph" presetSubtype="0" fill="hold" grpId="1" nodeType="withEffect">
                                  <p:stCondLst>
                                    <p:cond delay="3000"/>
                                  </p:stCondLst>
                                  <p:childTnLst>
                                    <p:animEffect transition="out" filter="fade">
                                      <p:cBhvr>
                                        <p:cTn id="39" dur="1000" tmFilter="0, 0; .2, .5; .8, .5; 1, 0"/>
                                        <p:tgtEl>
                                          <p:spTgt spid="104"/>
                                        </p:tgtEl>
                                      </p:cBhvr>
                                    </p:animEffect>
                                    <p:animScale>
                                      <p:cBhvr>
                                        <p:cTn id="40" dur="500" autoRev="1" fill="hold"/>
                                        <p:tgtEl>
                                          <p:spTgt spid="104"/>
                                        </p:tgtEl>
                                      </p:cBhvr>
                                      <p:by x="105000" y="105000"/>
                                    </p:animScale>
                                  </p:childTnLst>
                                </p:cTn>
                              </p:par>
                              <p:par>
                                <p:cTn id="41" presetID="10" presetClass="entr" presetSubtype="0" fill="hold" grpId="0" nodeType="withEffect">
                                  <p:stCondLst>
                                    <p:cond delay="2000"/>
                                  </p:stCondLst>
                                  <p:childTnLst>
                                    <p:set>
                                      <p:cBhvr>
                                        <p:cTn id="42" dur="1" fill="hold">
                                          <p:stCondLst>
                                            <p:cond delay="0"/>
                                          </p:stCondLst>
                                        </p:cTn>
                                        <p:tgtEl>
                                          <p:spTgt spid="105"/>
                                        </p:tgtEl>
                                        <p:attrNameLst>
                                          <p:attrName>style.visibility</p:attrName>
                                        </p:attrNameLst>
                                      </p:cBhvr>
                                      <p:to>
                                        <p:strVal val="visible"/>
                                      </p:to>
                                    </p:set>
                                    <p:animEffect transition="in" filter="fade">
                                      <p:cBhvr>
                                        <p:cTn id="43" dur="1000"/>
                                        <p:tgtEl>
                                          <p:spTgt spid="105"/>
                                        </p:tgtEl>
                                      </p:cBhvr>
                                    </p:animEffect>
                                  </p:childTnLst>
                                </p:cTn>
                              </p:par>
                              <p:par>
                                <p:cTn id="44" presetID="26" presetClass="emph" presetSubtype="0" repeatCount="2000" fill="hold" grpId="1" nodeType="withEffect">
                                  <p:stCondLst>
                                    <p:cond delay="2000"/>
                                  </p:stCondLst>
                                  <p:childTnLst>
                                    <p:animEffect transition="out" filter="fade">
                                      <p:cBhvr>
                                        <p:cTn id="45" dur="1000" tmFilter="0, 0; .2, .5; .8, .5; 1, 0"/>
                                        <p:tgtEl>
                                          <p:spTgt spid="105"/>
                                        </p:tgtEl>
                                      </p:cBhvr>
                                    </p:animEffect>
                                    <p:animScale>
                                      <p:cBhvr>
                                        <p:cTn id="46" dur="500" autoRev="1" fill="hold"/>
                                        <p:tgtEl>
                                          <p:spTgt spid="10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P spid="105" grpId="0" animBg="1"/>
      <p:bldP spid="105" grpId="1" animBg="1"/>
      <p:bldP spid="93" grpId="0"/>
      <p:bldP spid="98" grpId="0" animBg="1"/>
      <p:bldP spid="102" grpId="0" animBg="1"/>
      <p:bldP spid="102" grpId="1" animBg="1"/>
      <p:bldP spid="103" grpId="0" animBg="1"/>
      <p:bldP spid="10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grpSp>
        <p:nvGrpSpPr>
          <p:cNvPr id="4" name="Group 3"/>
          <p:cNvGrpSpPr/>
          <p:nvPr/>
        </p:nvGrpSpPr>
        <p:grpSpPr>
          <a:xfrm>
            <a:off x="0" y="0"/>
            <a:ext cx="12192000" cy="6858000"/>
            <a:chOff x="916440" y="508000"/>
            <a:chExt cx="10670725" cy="5919792"/>
          </a:xfrm>
        </p:grpSpPr>
        <p:grpSp>
          <p:nvGrpSpPr>
            <p:cNvPr id="5" name="Group 4"/>
            <p:cNvGrpSpPr/>
            <p:nvPr/>
          </p:nvGrpSpPr>
          <p:grpSpPr>
            <a:xfrm>
              <a:off x="1436914" y="508000"/>
              <a:ext cx="9775363" cy="5919792"/>
              <a:chOff x="1436914" y="508000"/>
              <a:chExt cx="9775363" cy="5919792"/>
            </a:xfrm>
          </p:grpSpPr>
          <p:cxnSp>
            <p:nvCxnSpPr>
              <p:cNvPr id="21" name="Straight Connector 20"/>
              <p:cNvCxnSpPr/>
              <p:nvPr/>
            </p:nvCxnSpPr>
            <p:spPr>
              <a:xfrm>
                <a:off x="1436914"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5057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2787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359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77028"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5994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398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4371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31770"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66341"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226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3634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645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8217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2799"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4571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25656"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29484"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917541"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752112"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57216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985820"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4139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8711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212277"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16440" y="793642"/>
              <a:ext cx="10670725" cy="5275935"/>
              <a:chOff x="916440" y="793642"/>
              <a:chExt cx="10670725" cy="5275935"/>
            </a:xfrm>
          </p:grpSpPr>
          <p:cxnSp>
            <p:nvCxnSpPr>
              <p:cNvPr id="7" name="Straight Connector 6"/>
              <p:cNvCxnSpPr/>
              <p:nvPr/>
            </p:nvCxnSpPr>
            <p:spPr>
              <a:xfrm rot="16200000">
                <a:off x="6251802" y="74566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a:off x="6251802" y="3174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6251802" y="-13970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6251802" y="-4807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a:off x="6251802" y="-16637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6263252" y="-843650"/>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6251802" y="-2447478"/>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263252" y="-123553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263252" y="-20701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240353" y="-289015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6240353" y="-330381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6240353" y="-37319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6240353" y="-41891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a:off x="6240353" y="-4530271"/>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4" name="Freeform 63"/>
          <p:cNvSpPr/>
          <p:nvPr/>
        </p:nvSpPr>
        <p:spPr>
          <a:xfrm>
            <a:off x="258445" y="408940"/>
            <a:ext cx="11567795" cy="5856605"/>
          </a:xfrm>
          <a:custGeom>
            <a:avLst/>
            <a:gdLst>
              <a:gd name="connsiteX0" fmla="*/ 302978 w 11567885"/>
              <a:gd name="connsiteY0" fmla="*/ 0 h 5611856"/>
              <a:gd name="connsiteX1" fmla="*/ 2875289 w 11567885"/>
              <a:gd name="connsiteY1" fmla="*/ 0 h 5611856"/>
              <a:gd name="connsiteX2" fmla="*/ 3178267 w 11567885"/>
              <a:gd name="connsiteY2" fmla="*/ 302978 h 5611856"/>
              <a:gd name="connsiteX3" fmla="*/ 3178267 w 11567885"/>
              <a:gd name="connsiteY3" fmla="*/ 595083 h 5611856"/>
              <a:gd name="connsiteX4" fmla="*/ 11567885 w 11567885"/>
              <a:gd name="connsiteY4" fmla="*/ 595083 h 5611856"/>
              <a:gd name="connsiteX5" fmla="*/ 11567885 w 11567885"/>
              <a:gd name="connsiteY5" fmla="*/ 5611856 h 5611856"/>
              <a:gd name="connsiteX6" fmla="*/ 0 w 11567885"/>
              <a:gd name="connsiteY6" fmla="*/ 5611856 h 5611856"/>
              <a:gd name="connsiteX7" fmla="*/ 0 w 11567885"/>
              <a:gd name="connsiteY7" fmla="*/ 605956 h 5611856"/>
              <a:gd name="connsiteX8" fmla="*/ 0 w 11567885"/>
              <a:gd name="connsiteY8" fmla="*/ 595083 h 5611856"/>
              <a:gd name="connsiteX9" fmla="*/ 0 w 11567885"/>
              <a:gd name="connsiteY9" fmla="*/ 302978 h 5611856"/>
              <a:gd name="connsiteX10" fmla="*/ 302978 w 11567885"/>
              <a:gd name="connsiteY10" fmla="*/ 0 h 56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1856">
                <a:moveTo>
                  <a:pt x="302978" y="0"/>
                </a:moveTo>
                <a:lnTo>
                  <a:pt x="2875289" y="0"/>
                </a:lnTo>
                <a:cubicBezTo>
                  <a:pt x="3042619" y="0"/>
                  <a:pt x="3178267" y="135648"/>
                  <a:pt x="3178267" y="302978"/>
                </a:cubicBezTo>
                <a:lnTo>
                  <a:pt x="3178267" y="595083"/>
                </a:lnTo>
                <a:lnTo>
                  <a:pt x="11567885" y="595083"/>
                </a:lnTo>
                <a:lnTo>
                  <a:pt x="11567885" y="5611856"/>
                </a:lnTo>
                <a:lnTo>
                  <a:pt x="0" y="5611856"/>
                </a:lnTo>
                <a:lnTo>
                  <a:pt x="0" y="605956"/>
                </a:lnTo>
                <a:lnTo>
                  <a:pt x="0" y="595083"/>
                </a:lnTo>
                <a:lnTo>
                  <a:pt x="0" y="302978"/>
                </a:lnTo>
                <a:cubicBezTo>
                  <a:pt x="0" y="135648"/>
                  <a:pt x="135648" y="0"/>
                  <a:pt x="302978"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258445" y="416560"/>
            <a:ext cx="11567795" cy="5957570"/>
          </a:xfrm>
          <a:custGeom>
            <a:avLst/>
            <a:gdLst>
              <a:gd name="connsiteX0" fmla="*/ 3067950 w 11567885"/>
              <a:gd name="connsiteY0" fmla="*/ 0 h 5615938"/>
              <a:gd name="connsiteX1" fmla="*/ 5640261 w 11567885"/>
              <a:gd name="connsiteY1" fmla="*/ 0 h 5615938"/>
              <a:gd name="connsiteX2" fmla="*/ 5943239 w 11567885"/>
              <a:gd name="connsiteY2" fmla="*/ 302978 h 5615938"/>
              <a:gd name="connsiteX3" fmla="*/ 5943239 w 11567885"/>
              <a:gd name="connsiteY3" fmla="*/ 599165 h 5615938"/>
              <a:gd name="connsiteX4" fmla="*/ 11567885 w 11567885"/>
              <a:gd name="connsiteY4" fmla="*/ 599165 h 5615938"/>
              <a:gd name="connsiteX5" fmla="*/ 11567885 w 11567885"/>
              <a:gd name="connsiteY5" fmla="*/ 5615938 h 5615938"/>
              <a:gd name="connsiteX6" fmla="*/ 0 w 11567885"/>
              <a:gd name="connsiteY6" fmla="*/ 5615938 h 5615938"/>
              <a:gd name="connsiteX7" fmla="*/ 0 w 11567885"/>
              <a:gd name="connsiteY7" fmla="*/ 599165 h 5615938"/>
              <a:gd name="connsiteX8" fmla="*/ 2764972 w 11567885"/>
              <a:gd name="connsiteY8" fmla="*/ 599165 h 5615938"/>
              <a:gd name="connsiteX9" fmla="*/ 2764972 w 11567885"/>
              <a:gd name="connsiteY9" fmla="*/ 302978 h 5615938"/>
              <a:gd name="connsiteX10" fmla="*/ 3067950 w 11567885"/>
              <a:gd name="connsiteY10" fmla="*/ 0 h 561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5938">
                <a:moveTo>
                  <a:pt x="3067950" y="0"/>
                </a:moveTo>
                <a:lnTo>
                  <a:pt x="5640261" y="0"/>
                </a:lnTo>
                <a:cubicBezTo>
                  <a:pt x="5807591" y="0"/>
                  <a:pt x="5943239" y="135648"/>
                  <a:pt x="5943239" y="302978"/>
                </a:cubicBezTo>
                <a:lnTo>
                  <a:pt x="5943239" y="599165"/>
                </a:lnTo>
                <a:lnTo>
                  <a:pt x="11567885" y="599165"/>
                </a:lnTo>
                <a:lnTo>
                  <a:pt x="11567885" y="5615938"/>
                </a:lnTo>
                <a:lnTo>
                  <a:pt x="0" y="5615938"/>
                </a:lnTo>
                <a:lnTo>
                  <a:pt x="0" y="599165"/>
                </a:lnTo>
                <a:lnTo>
                  <a:pt x="2764972" y="599165"/>
                </a:lnTo>
                <a:lnTo>
                  <a:pt x="2764972" y="302978"/>
                </a:lnTo>
                <a:cubicBezTo>
                  <a:pt x="2764972" y="135648"/>
                  <a:pt x="2900620" y="0"/>
                  <a:pt x="3067950" y="0"/>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charset="0"/>
                <a:cs typeface="Times New Roman" panose="02020603050405020304" charset="0"/>
                <a:sym typeface="+mn-ea"/>
              </a:rPr>
              <a:t>Implement Singleton Pattern</a:t>
            </a:r>
            <a:endParaRPr lang="en-US"/>
          </a:p>
        </p:txBody>
      </p:sp>
      <p:sp>
        <p:nvSpPr>
          <p:cNvPr id="66" name="Freeform 65"/>
          <p:cNvSpPr/>
          <p:nvPr/>
        </p:nvSpPr>
        <p:spPr>
          <a:xfrm>
            <a:off x="258445" y="395605"/>
            <a:ext cx="11567795" cy="6130925"/>
          </a:xfrm>
          <a:custGeom>
            <a:avLst/>
            <a:gdLst>
              <a:gd name="connsiteX0" fmla="*/ 5872474 w 11567885"/>
              <a:gd name="connsiteY0" fmla="*/ 0 h 5613680"/>
              <a:gd name="connsiteX1" fmla="*/ 8444785 w 11567885"/>
              <a:gd name="connsiteY1" fmla="*/ 0 h 5613680"/>
              <a:gd name="connsiteX2" fmla="*/ 8747763 w 11567885"/>
              <a:gd name="connsiteY2" fmla="*/ 302978 h 5613680"/>
              <a:gd name="connsiteX3" fmla="*/ 8747763 w 11567885"/>
              <a:gd name="connsiteY3" fmla="*/ 596907 h 5613680"/>
              <a:gd name="connsiteX4" fmla="*/ 11567885 w 11567885"/>
              <a:gd name="connsiteY4" fmla="*/ 596907 h 5613680"/>
              <a:gd name="connsiteX5" fmla="*/ 11567885 w 11567885"/>
              <a:gd name="connsiteY5" fmla="*/ 5613680 h 5613680"/>
              <a:gd name="connsiteX6" fmla="*/ 0 w 11567885"/>
              <a:gd name="connsiteY6" fmla="*/ 5613680 h 5613680"/>
              <a:gd name="connsiteX7" fmla="*/ 0 w 11567885"/>
              <a:gd name="connsiteY7" fmla="*/ 596907 h 5613680"/>
              <a:gd name="connsiteX8" fmla="*/ 5569496 w 11567885"/>
              <a:gd name="connsiteY8" fmla="*/ 596907 h 5613680"/>
              <a:gd name="connsiteX9" fmla="*/ 5569496 w 11567885"/>
              <a:gd name="connsiteY9" fmla="*/ 302978 h 5613680"/>
              <a:gd name="connsiteX10" fmla="*/ 5872474 w 11567885"/>
              <a:gd name="connsiteY10" fmla="*/ 0 h 56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3680">
                <a:moveTo>
                  <a:pt x="5872474" y="0"/>
                </a:moveTo>
                <a:lnTo>
                  <a:pt x="8444785" y="0"/>
                </a:lnTo>
                <a:cubicBezTo>
                  <a:pt x="8612115" y="0"/>
                  <a:pt x="8747763" y="135648"/>
                  <a:pt x="8747763" y="302978"/>
                </a:cubicBezTo>
                <a:lnTo>
                  <a:pt x="8747763" y="596907"/>
                </a:lnTo>
                <a:lnTo>
                  <a:pt x="11567885" y="596907"/>
                </a:lnTo>
                <a:lnTo>
                  <a:pt x="11567885" y="5613680"/>
                </a:lnTo>
                <a:lnTo>
                  <a:pt x="0" y="5613680"/>
                </a:lnTo>
                <a:lnTo>
                  <a:pt x="0" y="596907"/>
                </a:lnTo>
                <a:lnTo>
                  <a:pt x="5569496" y="596907"/>
                </a:lnTo>
                <a:lnTo>
                  <a:pt x="5569496" y="302978"/>
                </a:lnTo>
                <a:cubicBezTo>
                  <a:pt x="5569496" y="135648"/>
                  <a:pt x="5705144" y="0"/>
                  <a:pt x="5872474" y="0"/>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414489" y="1128521"/>
            <a:ext cx="1898072" cy="707886"/>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3</a:t>
            </a:r>
            <a:endParaRPr lang="en-US" sz="2000" dirty="0">
              <a:latin typeface="04b" panose="00000400000000000000" pitchFamily="2" charset="0"/>
            </a:endParaRPr>
          </a:p>
          <a:p>
            <a:endParaRPr lang="en-US" sz="2000" dirty="0">
              <a:latin typeface="04b" panose="00000400000000000000" pitchFamily="2" charset="0"/>
            </a:endParaRPr>
          </a:p>
        </p:txBody>
      </p:sp>
      <p:sp>
        <p:nvSpPr>
          <p:cNvPr id="68" name="TextBox 67"/>
          <p:cNvSpPr txBox="1"/>
          <p:nvPr/>
        </p:nvSpPr>
        <p:spPr>
          <a:xfrm>
            <a:off x="762339" y="1109527"/>
            <a:ext cx="1898072" cy="400110"/>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1</a:t>
            </a:r>
            <a:endParaRPr lang="en-US" sz="2000" dirty="0">
              <a:latin typeface="04b" panose="00000400000000000000" pitchFamily="2" charset="0"/>
            </a:endParaRPr>
          </a:p>
        </p:txBody>
      </p:sp>
      <p:sp>
        <p:nvSpPr>
          <p:cNvPr id="69" name="TextBox 68"/>
          <p:cNvSpPr txBox="1"/>
          <p:nvPr/>
        </p:nvSpPr>
        <p:spPr>
          <a:xfrm>
            <a:off x="3602744" y="1133689"/>
            <a:ext cx="1898072" cy="707886"/>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2</a:t>
            </a:r>
            <a:endParaRPr lang="en-US" sz="2000" dirty="0">
              <a:latin typeface="04b" panose="00000400000000000000" pitchFamily="2" charset="0"/>
            </a:endParaRPr>
          </a:p>
          <a:p>
            <a:endParaRPr lang="en-US" sz="2000" dirty="0">
              <a:latin typeface="04b" panose="00000400000000000000" pitchFamily="2" charset="0"/>
            </a:endParaRPr>
          </a:p>
        </p:txBody>
      </p:sp>
      <p:sp>
        <p:nvSpPr>
          <p:cNvPr id="46" name="Freeform 45"/>
          <p:cNvSpPr/>
          <p:nvPr/>
        </p:nvSpPr>
        <p:spPr>
          <a:xfrm>
            <a:off x="281940" y="408940"/>
            <a:ext cx="11570970" cy="6117590"/>
          </a:xfrm>
          <a:custGeom>
            <a:avLst/>
            <a:gdLst>
              <a:gd name="connsiteX0" fmla="*/ 8695502 w 11570791"/>
              <a:gd name="connsiteY0" fmla="*/ 0 h 5614121"/>
              <a:gd name="connsiteX1" fmla="*/ 11267813 w 11570791"/>
              <a:gd name="connsiteY1" fmla="*/ 0 h 5614121"/>
              <a:gd name="connsiteX2" fmla="*/ 11570791 w 11570791"/>
              <a:gd name="connsiteY2" fmla="*/ 302978 h 5614121"/>
              <a:gd name="connsiteX3" fmla="*/ 11570791 w 11570791"/>
              <a:gd name="connsiteY3" fmla="*/ 605956 h 5614121"/>
              <a:gd name="connsiteX4" fmla="*/ 11567885 w 11570791"/>
              <a:gd name="connsiteY4" fmla="*/ 605956 h 5614121"/>
              <a:gd name="connsiteX5" fmla="*/ 11567885 w 11570791"/>
              <a:gd name="connsiteY5" fmla="*/ 5614121 h 5614121"/>
              <a:gd name="connsiteX6" fmla="*/ 0 w 11570791"/>
              <a:gd name="connsiteY6" fmla="*/ 5614121 h 5614121"/>
              <a:gd name="connsiteX7" fmla="*/ 0 w 11570791"/>
              <a:gd name="connsiteY7" fmla="*/ 597348 h 5614121"/>
              <a:gd name="connsiteX8" fmla="*/ 8392524 w 11570791"/>
              <a:gd name="connsiteY8" fmla="*/ 597348 h 5614121"/>
              <a:gd name="connsiteX9" fmla="*/ 8392524 w 11570791"/>
              <a:gd name="connsiteY9" fmla="*/ 302978 h 5614121"/>
              <a:gd name="connsiteX10" fmla="*/ 8695502 w 11570791"/>
              <a:gd name="connsiteY10" fmla="*/ 0 h 5614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70791" h="5614121">
                <a:moveTo>
                  <a:pt x="8695502" y="0"/>
                </a:moveTo>
                <a:lnTo>
                  <a:pt x="11267813" y="0"/>
                </a:lnTo>
                <a:cubicBezTo>
                  <a:pt x="11435143" y="0"/>
                  <a:pt x="11570791" y="135648"/>
                  <a:pt x="11570791" y="302978"/>
                </a:cubicBezTo>
                <a:lnTo>
                  <a:pt x="11570791" y="605956"/>
                </a:lnTo>
                <a:lnTo>
                  <a:pt x="11567885" y="605956"/>
                </a:lnTo>
                <a:lnTo>
                  <a:pt x="11567885" y="5614121"/>
                </a:lnTo>
                <a:lnTo>
                  <a:pt x="0" y="5614121"/>
                </a:lnTo>
                <a:lnTo>
                  <a:pt x="0" y="597348"/>
                </a:lnTo>
                <a:lnTo>
                  <a:pt x="8392524" y="597348"/>
                </a:lnTo>
                <a:lnTo>
                  <a:pt x="8392524" y="302978"/>
                </a:lnTo>
                <a:cubicBezTo>
                  <a:pt x="8392524" y="135648"/>
                  <a:pt x="8528172" y="0"/>
                  <a:pt x="8695502" y="0"/>
                </a:cubicBezTo>
                <a:close/>
              </a:path>
            </a:pathLst>
          </a:custGeom>
          <a:solidFill>
            <a:srgbClr val="EEC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58445" y="1859280"/>
            <a:ext cx="11567795" cy="458343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569450" y="1285397"/>
            <a:ext cx="7080275" cy="404753"/>
          </a:xfrm>
          <a:prstGeom prst="roundRect">
            <a:avLst>
              <a:gd name="adj" fmla="val 500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art 48"/>
          <p:cNvSpPr/>
          <p:nvPr/>
        </p:nvSpPr>
        <p:spPr>
          <a:xfrm>
            <a:off x="10002422" y="1313005"/>
            <a:ext cx="360000" cy="360000"/>
          </a:xfrm>
          <a:prstGeom prst="hear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10750379" y="1210341"/>
            <a:ext cx="704800" cy="480032"/>
            <a:chOff x="4284508" y="2968533"/>
            <a:chExt cx="704800" cy="480032"/>
          </a:xfrm>
        </p:grpSpPr>
        <p:sp>
          <p:nvSpPr>
            <p:cNvPr id="51" name="Rounded Rectangle 50"/>
            <p:cNvSpPr/>
            <p:nvPr/>
          </p:nvSpPr>
          <p:spPr>
            <a:xfrm>
              <a:off x="4284508" y="2968533"/>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4291268" y="3148021"/>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4291268" y="3320187"/>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Curved Down Arrow 53"/>
          <p:cNvSpPr/>
          <p:nvPr/>
        </p:nvSpPr>
        <p:spPr>
          <a:xfrm rot="947802" flipH="1" flipV="1">
            <a:off x="1965553" y="1340711"/>
            <a:ext cx="400646" cy="28346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Left Arrow 54"/>
          <p:cNvSpPr/>
          <p:nvPr/>
        </p:nvSpPr>
        <p:spPr>
          <a:xfrm flipH="1">
            <a:off x="1245572" y="132105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974340" y="1320800"/>
            <a:ext cx="5170170" cy="368300"/>
          </a:xfrm>
          <a:prstGeom prst="rect">
            <a:avLst/>
          </a:prstGeom>
          <a:noFill/>
        </p:spPr>
        <p:txBody>
          <a:bodyPr wrap="square" rtlCol="0">
            <a:spAutoFit/>
          </a:bodyPr>
          <a:lstStyle/>
          <a:p>
            <a:r>
              <a:rPr lang="en-US">
                <a:latin typeface="04b" panose="00000400000000000000" pitchFamily="2" charset="0"/>
              </a:rPr>
              <a:t>Ưu Nhược Điểm của Singleton</a:t>
            </a:r>
            <a:endParaRPr lang="en-US">
              <a:latin typeface="04b" panose="00000400000000000000" pitchFamily="2" charset="0"/>
            </a:endParaRPr>
          </a:p>
        </p:txBody>
      </p:sp>
      <p:sp>
        <p:nvSpPr>
          <p:cNvPr id="57" name="TextBox 56"/>
          <p:cNvSpPr txBox="1"/>
          <p:nvPr/>
        </p:nvSpPr>
        <p:spPr>
          <a:xfrm>
            <a:off x="8952865" y="494665"/>
            <a:ext cx="2571750" cy="1014730"/>
          </a:xfrm>
          <a:prstGeom prst="rect">
            <a:avLst/>
          </a:prstGeom>
          <a:noFill/>
        </p:spPr>
        <p:txBody>
          <a:bodyPr wrap="square" rtlCol="0">
            <a:spAutoFit/>
          </a:bodyPr>
          <a:lstStyle/>
          <a:p>
            <a:r>
              <a:rPr lang="en-US" sz="2000" dirty="0">
                <a:latin typeface="Times New Roman" panose="02020603050405020304" charset="0"/>
                <a:cs typeface="Times New Roman" panose="02020603050405020304" charset="0"/>
                <a:sym typeface="+mn-ea"/>
              </a:rPr>
              <a:t>Ưu nhược điểm... </a:t>
            </a:r>
            <a:endParaRPr lang="en-US" sz="2000" dirty="0">
              <a:latin typeface="Times New Roman" panose="02020603050405020304" charset="0"/>
              <a:cs typeface="Times New Roman" panose="02020603050405020304" charset="0"/>
            </a:endParaRPr>
          </a:p>
          <a:p>
            <a:endParaRPr lang="en-US" sz="2000" dirty="0">
              <a:latin typeface="04b" panose="00000400000000000000" pitchFamily="2" charset="0"/>
            </a:endParaRPr>
          </a:p>
          <a:p>
            <a:endParaRPr lang="en-US" sz="2000" dirty="0">
              <a:latin typeface="04b" panose="00000400000000000000" pitchFamily="2" charset="0"/>
            </a:endParaRPr>
          </a:p>
        </p:txBody>
      </p:sp>
      <p:grpSp>
        <p:nvGrpSpPr>
          <p:cNvPr id="58" name="Group 57"/>
          <p:cNvGrpSpPr/>
          <p:nvPr/>
        </p:nvGrpSpPr>
        <p:grpSpPr>
          <a:xfrm>
            <a:off x="11255475" y="543069"/>
            <a:ext cx="376392" cy="376392"/>
            <a:chOff x="3944354" y="3083996"/>
            <a:chExt cx="433273" cy="433273"/>
          </a:xfrm>
        </p:grpSpPr>
        <p:sp>
          <p:nvSpPr>
            <p:cNvPr id="59" name="Rounded Rectangle 58"/>
            <p:cNvSpPr/>
            <p:nvPr/>
          </p:nvSpPr>
          <p:spPr>
            <a:xfrm rot="2700000">
              <a:off x="3949380" y="3260791"/>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rot="18900000" flipV="1">
              <a:off x="3944354" y="3254556"/>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Teddy Bear Sticker"/>
          <p:cNvPicPr>
            <a:picLocks noChangeAspect="1" noChangeArrowheads="1" noCrop="1"/>
          </p:cNvPicPr>
          <p:nvPr/>
        </p:nvPicPr>
        <p:blipFill>
          <a:blip r:embed="rId1"/>
          <a:srcRect/>
          <a:stretch>
            <a:fillRect/>
          </a:stretch>
        </p:blipFill>
        <p:spPr bwMode="auto">
          <a:xfrm>
            <a:off x="-521830" y="3361419"/>
            <a:ext cx="3496184" cy="3496184"/>
          </a:xfrm>
          <a:prstGeom prst="rect">
            <a:avLst/>
          </a:prstGeom>
          <a:noFill/>
          <a:extLst>
            <a:ext uri="{909E8E84-426E-40DD-AFC4-6F175D3DCCD1}">
              <a14:hiddenFill xmlns:a14="http://schemas.microsoft.com/office/drawing/2010/main">
                <a:solidFill>
                  <a:srgbClr val="FFFFFF"/>
                </a:solidFill>
              </a14:hiddenFill>
            </a:ext>
          </a:extLst>
        </p:spPr>
      </p:pic>
      <p:sp>
        <p:nvSpPr>
          <p:cNvPr id="76" name="Left Arrow 75">
            <a:hlinkClick r:id="rId2" action="ppaction://hlinksldjump"/>
          </p:cNvPr>
          <p:cNvSpPr/>
          <p:nvPr/>
        </p:nvSpPr>
        <p:spPr>
          <a:xfrm>
            <a:off x="11226050" y="1893418"/>
            <a:ext cx="444386" cy="337119"/>
          </a:xfrm>
          <a:prstGeom prst="leftArrow">
            <a:avLst/>
          </a:prstGeom>
          <a:solidFill>
            <a:srgbClr val="FEFF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Arrow 84"/>
          <p:cNvSpPr/>
          <p:nvPr/>
        </p:nvSpPr>
        <p:spPr>
          <a:xfrm>
            <a:off x="594327" y="133784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90"/>
          <p:cNvSpPr txBox="1"/>
          <p:nvPr/>
        </p:nvSpPr>
        <p:spPr>
          <a:xfrm>
            <a:off x="6338020" y="532249"/>
            <a:ext cx="1898072" cy="398780"/>
          </a:xfrm>
          <a:prstGeom prst="rect">
            <a:avLst/>
          </a:prstGeom>
          <a:noFill/>
        </p:spPr>
        <p:txBody>
          <a:bodyPr wrap="square" rtlCol="0">
            <a:spAutoFit/>
          </a:bodyPr>
          <a:p>
            <a:r>
              <a:rPr lang="en-US" sz="2000" dirty="0">
                <a:latin typeface="Times New Roman" panose="02020603050405020304" charset="0"/>
                <a:cs typeface="Times New Roman" panose="02020603050405020304" charset="0"/>
              </a:rPr>
              <a:t>Những cách...</a:t>
            </a:r>
            <a:endParaRPr lang="en-US" sz="2000" dirty="0">
              <a:latin typeface="Times New Roman" panose="02020603050405020304" charset="0"/>
              <a:cs typeface="Times New Roman" panose="02020603050405020304" charset="0"/>
            </a:endParaRPr>
          </a:p>
        </p:txBody>
      </p:sp>
      <p:sp>
        <p:nvSpPr>
          <p:cNvPr id="118" name="TextBox 57"/>
          <p:cNvSpPr txBox="1"/>
          <p:nvPr/>
        </p:nvSpPr>
        <p:spPr>
          <a:xfrm>
            <a:off x="3261360" y="542925"/>
            <a:ext cx="2581275" cy="337185"/>
          </a:xfrm>
          <a:prstGeom prst="rect">
            <a:avLst/>
          </a:prstGeom>
          <a:noFill/>
        </p:spPr>
        <p:txBody>
          <a:bodyPr wrap="square" rtlCol="0">
            <a:spAutoFit/>
          </a:bodyPr>
          <a:p>
            <a:r>
              <a:rPr lang="en-US" sz="1600" dirty="0">
                <a:latin typeface="Times New Roman" panose="02020603050405020304" charset="0"/>
                <a:cs typeface="Times New Roman" panose="02020603050405020304" charset="0"/>
                <a:sym typeface="+mn-ea"/>
              </a:rPr>
              <a:t>Implement Singleton Pattern</a:t>
            </a:r>
            <a:endParaRPr lang="en-US" sz="1600" dirty="0">
              <a:latin typeface="Times New Roman" panose="02020603050405020304" charset="0"/>
              <a:cs typeface="Times New Roman" panose="02020603050405020304" charset="0"/>
              <a:sym typeface="+mn-ea"/>
            </a:endParaRPr>
          </a:p>
        </p:txBody>
      </p:sp>
      <p:sp>
        <p:nvSpPr>
          <p:cNvPr id="87" name="TextBox 86"/>
          <p:cNvSpPr txBox="1"/>
          <p:nvPr/>
        </p:nvSpPr>
        <p:spPr>
          <a:xfrm>
            <a:off x="670900" y="481320"/>
            <a:ext cx="1898072" cy="398780"/>
          </a:xfrm>
          <a:prstGeom prst="rect">
            <a:avLst/>
          </a:prstGeom>
          <a:noFill/>
        </p:spPr>
        <p:txBody>
          <a:bodyPr wrap="square" rtlCol="0">
            <a:spAutoFit/>
          </a:bodyPr>
          <a:p>
            <a:r>
              <a:rPr lang="en-US" sz="2000" dirty="0">
                <a:latin typeface="Times New Roman" panose="02020603050405020304" charset="0"/>
                <a:cs typeface="Times New Roman" panose="02020603050405020304" charset="0"/>
              </a:rPr>
              <a:t>Khái niệm</a:t>
            </a:r>
            <a:endParaRPr lang="en-US" sz="2000" dirty="0">
              <a:latin typeface="Times New Roman" panose="02020603050405020304" charset="0"/>
              <a:cs typeface="Times New Roman" panose="02020603050405020304" charset="0"/>
            </a:endParaRPr>
          </a:p>
        </p:txBody>
      </p:sp>
      <p:sp>
        <p:nvSpPr>
          <p:cNvPr id="77" name="TextBox 86"/>
          <p:cNvSpPr txBox="1"/>
          <p:nvPr/>
        </p:nvSpPr>
        <p:spPr>
          <a:xfrm>
            <a:off x="6224905" y="2230120"/>
            <a:ext cx="4480560" cy="2553335"/>
          </a:xfrm>
          <a:prstGeom prst="rect">
            <a:avLst/>
          </a:prstGeom>
          <a:noFill/>
        </p:spPr>
        <p:txBody>
          <a:bodyPr wrap="square" rtlCol="0">
            <a:spAutoFit/>
          </a:bodyPr>
          <a:p>
            <a:pPr algn="l"/>
            <a:r>
              <a:rPr lang="en-US" sz="1600" dirty="0">
                <a:latin typeface="Times New Roman" panose="02020603050405020304" charset="0"/>
                <a:cs typeface="Times New Roman" panose="02020603050405020304" charset="0"/>
              </a:rPr>
              <a:t>1.Ưu Điểm:</a:t>
            </a:r>
            <a:endParaRPr lang="en-US" sz="1600" dirty="0">
              <a:latin typeface="Times New Roman" panose="02020603050405020304" charset="0"/>
              <a:cs typeface="Times New Roman" panose="02020603050405020304" charset="0"/>
            </a:endParaRPr>
          </a:p>
          <a:p>
            <a:pPr algn="l"/>
            <a:r>
              <a:rPr lang="en-US" sz="1600" dirty="0">
                <a:latin typeface="Times New Roman" panose="02020603050405020304" charset="0"/>
                <a:cs typeface="Times New Roman" panose="02020603050405020304" charset="0"/>
              </a:rPr>
              <a:t> *Ba ưu điểm vượt trội nhất của Singleton chính là những đặc điểm chúng ta đã nhắc lại khác nhiều lần trong bài đó là:</a:t>
            </a:r>
            <a:endParaRPr lang="en-US" sz="1600" dirty="0">
              <a:latin typeface="Times New Roman" panose="02020603050405020304" charset="0"/>
              <a:cs typeface="Times New Roman" panose="02020603050405020304" charset="0"/>
            </a:endParaRPr>
          </a:p>
          <a:p>
            <a:pPr marL="285750" indent="-285750" algn="l">
              <a:buFont typeface="Wingdings" panose="05000000000000000000" charset="0"/>
              <a:buChar char="Ø"/>
            </a:pPr>
            <a:r>
              <a:rPr lang="en-US" sz="1600" dirty="0">
                <a:latin typeface="Times New Roman" panose="02020603050405020304" charset="0"/>
                <a:cs typeface="Times New Roman" panose="02020603050405020304" charset="0"/>
              </a:rPr>
              <a:t>Bạn có thể chắc chắn rằng mỗi class chỉ có một instance duy nhất.</a:t>
            </a:r>
            <a:endParaRPr lang="en-US" sz="1600" dirty="0">
              <a:latin typeface="Times New Roman" panose="02020603050405020304" charset="0"/>
              <a:cs typeface="Times New Roman" panose="02020603050405020304" charset="0"/>
            </a:endParaRPr>
          </a:p>
          <a:p>
            <a:pPr marL="285750" indent="-285750" algn="l">
              <a:buFont typeface="Wingdings" panose="05000000000000000000" charset="0"/>
              <a:buChar char="Ø"/>
            </a:pPr>
            <a:r>
              <a:rPr lang="en-US" sz="1600" dirty="0">
                <a:latin typeface="Times New Roman" panose="02020603050405020304" charset="0"/>
                <a:cs typeface="Times New Roman" panose="02020603050405020304" charset="0"/>
              </a:rPr>
              <a:t>Bạn có thể truy cập instance ở bất cứ đâu và bất cứ khi nào</a:t>
            </a:r>
            <a:endParaRPr lang="en-US" sz="1600" dirty="0">
              <a:latin typeface="Times New Roman" panose="02020603050405020304" charset="0"/>
              <a:cs typeface="Times New Roman" panose="02020603050405020304" charset="0"/>
            </a:endParaRPr>
          </a:p>
          <a:p>
            <a:pPr marL="285750" indent="-285750" algn="l">
              <a:buFont typeface="Wingdings" panose="05000000000000000000" charset="0"/>
              <a:buChar char="Ø"/>
            </a:pPr>
            <a:r>
              <a:rPr lang="en-US" sz="1600" dirty="0">
                <a:latin typeface="Times New Roman" panose="02020603050405020304" charset="0"/>
                <a:cs typeface="Times New Roman" panose="02020603050405020304" charset="0"/>
              </a:rPr>
              <a:t>Singleton chỉ khởi tạo khi bạn gọi chúng lần đầu tiên (gọi khi nào khởi tạo khi ấy).</a:t>
            </a:r>
            <a:endParaRPr lang="en-US" sz="1600" dirty="0">
              <a:latin typeface="Times New Roman" panose="02020603050405020304" charset="0"/>
              <a:cs typeface="Times New Roman" panose="02020603050405020304" charset="0"/>
            </a:endParaRPr>
          </a:p>
        </p:txBody>
      </p:sp>
      <p:pic>
        <p:nvPicPr>
          <p:cNvPr id="2" name="Picture 10" descr="singleton-la-gi"/>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45870" y="2230120"/>
            <a:ext cx="4095750" cy="2762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grpSp>
        <p:nvGrpSpPr>
          <p:cNvPr id="4" name="Group 3"/>
          <p:cNvGrpSpPr/>
          <p:nvPr/>
        </p:nvGrpSpPr>
        <p:grpSpPr>
          <a:xfrm>
            <a:off x="0" y="0"/>
            <a:ext cx="12192000" cy="6858000"/>
            <a:chOff x="916440" y="508000"/>
            <a:chExt cx="10670725" cy="5919792"/>
          </a:xfrm>
        </p:grpSpPr>
        <p:grpSp>
          <p:nvGrpSpPr>
            <p:cNvPr id="5" name="Group 4"/>
            <p:cNvGrpSpPr/>
            <p:nvPr/>
          </p:nvGrpSpPr>
          <p:grpSpPr>
            <a:xfrm>
              <a:off x="1436914" y="508000"/>
              <a:ext cx="9775363" cy="5919792"/>
              <a:chOff x="1436914" y="508000"/>
              <a:chExt cx="9775363" cy="5919792"/>
            </a:xfrm>
          </p:grpSpPr>
          <p:cxnSp>
            <p:nvCxnSpPr>
              <p:cNvPr id="21" name="Straight Connector 20"/>
              <p:cNvCxnSpPr/>
              <p:nvPr/>
            </p:nvCxnSpPr>
            <p:spPr>
              <a:xfrm>
                <a:off x="1436914"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5057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2787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359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77028"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5994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398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4371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31770"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66341"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226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3634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645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8217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2799"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4571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25656"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29484"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917541"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752112"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57216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985820"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4139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8711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212277"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16440" y="793642"/>
              <a:ext cx="10670725" cy="5275935"/>
              <a:chOff x="916440" y="793642"/>
              <a:chExt cx="10670725" cy="5275935"/>
            </a:xfrm>
          </p:grpSpPr>
          <p:cxnSp>
            <p:nvCxnSpPr>
              <p:cNvPr id="7" name="Straight Connector 6"/>
              <p:cNvCxnSpPr/>
              <p:nvPr/>
            </p:nvCxnSpPr>
            <p:spPr>
              <a:xfrm rot="16200000">
                <a:off x="6251802" y="74566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a:off x="6251802" y="3174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6251802" y="-13970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6251802" y="-4807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a:off x="6251802" y="-16637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6263252" y="-843650"/>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6251802" y="-2447478"/>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263252" y="-123553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263252" y="-20701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240353" y="-289015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6240353" y="-330381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6240353" y="-37319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6240353" y="-41891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a:off x="6240353" y="-4530271"/>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4" name="Freeform 63"/>
          <p:cNvSpPr/>
          <p:nvPr/>
        </p:nvSpPr>
        <p:spPr>
          <a:xfrm>
            <a:off x="258445" y="408940"/>
            <a:ext cx="11567795" cy="5856605"/>
          </a:xfrm>
          <a:custGeom>
            <a:avLst/>
            <a:gdLst>
              <a:gd name="connsiteX0" fmla="*/ 302978 w 11567885"/>
              <a:gd name="connsiteY0" fmla="*/ 0 h 5611856"/>
              <a:gd name="connsiteX1" fmla="*/ 2875289 w 11567885"/>
              <a:gd name="connsiteY1" fmla="*/ 0 h 5611856"/>
              <a:gd name="connsiteX2" fmla="*/ 3178267 w 11567885"/>
              <a:gd name="connsiteY2" fmla="*/ 302978 h 5611856"/>
              <a:gd name="connsiteX3" fmla="*/ 3178267 w 11567885"/>
              <a:gd name="connsiteY3" fmla="*/ 595083 h 5611856"/>
              <a:gd name="connsiteX4" fmla="*/ 11567885 w 11567885"/>
              <a:gd name="connsiteY4" fmla="*/ 595083 h 5611856"/>
              <a:gd name="connsiteX5" fmla="*/ 11567885 w 11567885"/>
              <a:gd name="connsiteY5" fmla="*/ 5611856 h 5611856"/>
              <a:gd name="connsiteX6" fmla="*/ 0 w 11567885"/>
              <a:gd name="connsiteY6" fmla="*/ 5611856 h 5611856"/>
              <a:gd name="connsiteX7" fmla="*/ 0 w 11567885"/>
              <a:gd name="connsiteY7" fmla="*/ 605956 h 5611856"/>
              <a:gd name="connsiteX8" fmla="*/ 0 w 11567885"/>
              <a:gd name="connsiteY8" fmla="*/ 595083 h 5611856"/>
              <a:gd name="connsiteX9" fmla="*/ 0 w 11567885"/>
              <a:gd name="connsiteY9" fmla="*/ 302978 h 5611856"/>
              <a:gd name="connsiteX10" fmla="*/ 302978 w 11567885"/>
              <a:gd name="connsiteY10" fmla="*/ 0 h 56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1856">
                <a:moveTo>
                  <a:pt x="302978" y="0"/>
                </a:moveTo>
                <a:lnTo>
                  <a:pt x="2875289" y="0"/>
                </a:lnTo>
                <a:cubicBezTo>
                  <a:pt x="3042619" y="0"/>
                  <a:pt x="3178267" y="135648"/>
                  <a:pt x="3178267" y="302978"/>
                </a:cubicBezTo>
                <a:lnTo>
                  <a:pt x="3178267" y="595083"/>
                </a:lnTo>
                <a:lnTo>
                  <a:pt x="11567885" y="595083"/>
                </a:lnTo>
                <a:lnTo>
                  <a:pt x="11567885" y="5611856"/>
                </a:lnTo>
                <a:lnTo>
                  <a:pt x="0" y="5611856"/>
                </a:lnTo>
                <a:lnTo>
                  <a:pt x="0" y="605956"/>
                </a:lnTo>
                <a:lnTo>
                  <a:pt x="0" y="595083"/>
                </a:lnTo>
                <a:lnTo>
                  <a:pt x="0" y="302978"/>
                </a:lnTo>
                <a:cubicBezTo>
                  <a:pt x="0" y="135648"/>
                  <a:pt x="135648" y="0"/>
                  <a:pt x="302978"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258445" y="416560"/>
            <a:ext cx="11567795" cy="5957570"/>
          </a:xfrm>
          <a:custGeom>
            <a:avLst/>
            <a:gdLst>
              <a:gd name="connsiteX0" fmla="*/ 3067950 w 11567885"/>
              <a:gd name="connsiteY0" fmla="*/ 0 h 5615938"/>
              <a:gd name="connsiteX1" fmla="*/ 5640261 w 11567885"/>
              <a:gd name="connsiteY1" fmla="*/ 0 h 5615938"/>
              <a:gd name="connsiteX2" fmla="*/ 5943239 w 11567885"/>
              <a:gd name="connsiteY2" fmla="*/ 302978 h 5615938"/>
              <a:gd name="connsiteX3" fmla="*/ 5943239 w 11567885"/>
              <a:gd name="connsiteY3" fmla="*/ 599165 h 5615938"/>
              <a:gd name="connsiteX4" fmla="*/ 11567885 w 11567885"/>
              <a:gd name="connsiteY4" fmla="*/ 599165 h 5615938"/>
              <a:gd name="connsiteX5" fmla="*/ 11567885 w 11567885"/>
              <a:gd name="connsiteY5" fmla="*/ 5615938 h 5615938"/>
              <a:gd name="connsiteX6" fmla="*/ 0 w 11567885"/>
              <a:gd name="connsiteY6" fmla="*/ 5615938 h 5615938"/>
              <a:gd name="connsiteX7" fmla="*/ 0 w 11567885"/>
              <a:gd name="connsiteY7" fmla="*/ 599165 h 5615938"/>
              <a:gd name="connsiteX8" fmla="*/ 2764972 w 11567885"/>
              <a:gd name="connsiteY8" fmla="*/ 599165 h 5615938"/>
              <a:gd name="connsiteX9" fmla="*/ 2764972 w 11567885"/>
              <a:gd name="connsiteY9" fmla="*/ 302978 h 5615938"/>
              <a:gd name="connsiteX10" fmla="*/ 3067950 w 11567885"/>
              <a:gd name="connsiteY10" fmla="*/ 0 h 561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5938">
                <a:moveTo>
                  <a:pt x="3067950" y="0"/>
                </a:moveTo>
                <a:lnTo>
                  <a:pt x="5640261" y="0"/>
                </a:lnTo>
                <a:cubicBezTo>
                  <a:pt x="5807591" y="0"/>
                  <a:pt x="5943239" y="135648"/>
                  <a:pt x="5943239" y="302978"/>
                </a:cubicBezTo>
                <a:lnTo>
                  <a:pt x="5943239" y="599165"/>
                </a:lnTo>
                <a:lnTo>
                  <a:pt x="11567885" y="599165"/>
                </a:lnTo>
                <a:lnTo>
                  <a:pt x="11567885" y="5615938"/>
                </a:lnTo>
                <a:lnTo>
                  <a:pt x="0" y="5615938"/>
                </a:lnTo>
                <a:lnTo>
                  <a:pt x="0" y="599165"/>
                </a:lnTo>
                <a:lnTo>
                  <a:pt x="2764972" y="599165"/>
                </a:lnTo>
                <a:lnTo>
                  <a:pt x="2764972" y="302978"/>
                </a:lnTo>
                <a:cubicBezTo>
                  <a:pt x="2764972" y="135648"/>
                  <a:pt x="2900620" y="0"/>
                  <a:pt x="3067950" y="0"/>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charset="0"/>
                <a:cs typeface="Times New Roman" panose="02020603050405020304" charset="0"/>
                <a:sym typeface="+mn-ea"/>
              </a:rPr>
              <a:t>Implement Singleton Pattern</a:t>
            </a:r>
            <a:endParaRPr lang="en-US"/>
          </a:p>
        </p:txBody>
      </p:sp>
      <p:sp>
        <p:nvSpPr>
          <p:cNvPr id="66" name="Freeform 65"/>
          <p:cNvSpPr/>
          <p:nvPr/>
        </p:nvSpPr>
        <p:spPr>
          <a:xfrm>
            <a:off x="258445" y="395605"/>
            <a:ext cx="11567795" cy="6130925"/>
          </a:xfrm>
          <a:custGeom>
            <a:avLst/>
            <a:gdLst>
              <a:gd name="connsiteX0" fmla="*/ 5872474 w 11567885"/>
              <a:gd name="connsiteY0" fmla="*/ 0 h 5613680"/>
              <a:gd name="connsiteX1" fmla="*/ 8444785 w 11567885"/>
              <a:gd name="connsiteY1" fmla="*/ 0 h 5613680"/>
              <a:gd name="connsiteX2" fmla="*/ 8747763 w 11567885"/>
              <a:gd name="connsiteY2" fmla="*/ 302978 h 5613680"/>
              <a:gd name="connsiteX3" fmla="*/ 8747763 w 11567885"/>
              <a:gd name="connsiteY3" fmla="*/ 596907 h 5613680"/>
              <a:gd name="connsiteX4" fmla="*/ 11567885 w 11567885"/>
              <a:gd name="connsiteY4" fmla="*/ 596907 h 5613680"/>
              <a:gd name="connsiteX5" fmla="*/ 11567885 w 11567885"/>
              <a:gd name="connsiteY5" fmla="*/ 5613680 h 5613680"/>
              <a:gd name="connsiteX6" fmla="*/ 0 w 11567885"/>
              <a:gd name="connsiteY6" fmla="*/ 5613680 h 5613680"/>
              <a:gd name="connsiteX7" fmla="*/ 0 w 11567885"/>
              <a:gd name="connsiteY7" fmla="*/ 596907 h 5613680"/>
              <a:gd name="connsiteX8" fmla="*/ 5569496 w 11567885"/>
              <a:gd name="connsiteY8" fmla="*/ 596907 h 5613680"/>
              <a:gd name="connsiteX9" fmla="*/ 5569496 w 11567885"/>
              <a:gd name="connsiteY9" fmla="*/ 302978 h 5613680"/>
              <a:gd name="connsiteX10" fmla="*/ 5872474 w 11567885"/>
              <a:gd name="connsiteY10" fmla="*/ 0 h 56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3680">
                <a:moveTo>
                  <a:pt x="5872474" y="0"/>
                </a:moveTo>
                <a:lnTo>
                  <a:pt x="8444785" y="0"/>
                </a:lnTo>
                <a:cubicBezTo>
                  <a:pt x="8612115" y="0"/>
                  <a:pt x="8747763" y="135648"/>
                  <a:pt x="8747763" y="302978"/>
                </a:cubicBezTo>
                <a:lnTo>
                  <a:pt x="8747763" y="596907"/>
                </a:lnTo>
                <a:lnTo>
                  <a:pt x="11567885" y="596907"/>
                </a:lnTo>
                <a:lnTo>
                  <a:pt x="11567885" y="5613680"/>
                </a:lnTo>
                <a:lnTo>
                  <a:pt x="0" y="5613680"/>
                </a:lnTo>
                <a:lnTo>
                  <a:pt x="0" y="596907"/>
                </a:lnTo>
                <a:lnTo>
                  <a:pt x="5569496" y="596907"/>
                </a:lnTo>
                <a:lnTo>
                  <a:pt x="5569496" y="302978"/>
                </a:lnTo>
                <a:cubicBezTo>
                  <a:pt x="5569496" y="135648"/>
                  <a:pt x="5705144" y="0"/>
                  <a:pt x="5872474" y="0"/>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414489" y="1128521"/>
            <a:ext cx="1898072" cy="707886"/>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3</a:t>
            </a:r>
            <a:endParaRPr lang="en-US" sz="2000" dirty="0">
              <a:latin typeface="04b" panose="00000400000000000000" pitchFamily="2" charset="0"/>
            </a:endParaRPr>
          </a:p>
          <a:p>
            <a:endParaRPr lang="en-US" sz="2000" dirty="0">
              <a:latin typeface="04b" panose="00000400000000000000" pitchFamily="2" charset="0"/>
            </a:endParaRPr>
          </a:p>
        </p:txBody>
      </p:sp>
      <p:sp>
        <p:nvSpPr>
          <p:cNvPr id="68" name="TextBox 67"/>
          <p:cNvSpPr txBox="1"/>
          <p:nvPr/>
        </p:nvSpPr>
        <p:spPr>
          <a:xfrm>
            <a:off x="762339" y="1109527"/>
            <a:ext cx="1898072" cy="400110"/>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1</a:t>
            </a:r>
            <a:endParaRPr lang="en-US" sz="2000" dirty="0">
              <a:latin typeface="04b" panose="00000400000000000000" pitchFamily="2" charset="0"/>
            </a:endParaRPr>
          </a:p>
        </p:txBody>
      </p:sp>
      <p:sp>
        <p:nvSpPr>
          <p:cNvPr id="69" name="TextBox 68"/>
          <p:cNvSpPr txBox="1"/>
          <p:nvPr/>
        </p:nvSpPr>
        <p:spPr>
          <a:xfrm>
            <a:off x="3602744" y="1133689"/>
            <a:ext cx="1898072" cy="707886"/>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2</a:t>
            </a:r>
            <a:endParaRPr lang="en-US" sz="2000" dirty="0">
              <a:latin typeface="04b" panose="00000400000000000000" pitchFamily="2" charset="0"/>
            </a:endParaRPr>
          </a:p>
          <a:p>
            <a:endParaRPr lang="en-US" sz="2000" dirty="0">
              <a:latin typeface="04b" panose="00000400000000000000" pitchFamily="2" charset="0"/>
            </a:endParaRPr>
          </a:p>
        </p:txBody>
      </p:sp>
      <p:sp>
        <p:nvSpPr>
          <p:cNvPr id="46" name="Freeform 45"/>
          <p:cNvSpPr/>
          <p:nvPr/>
        </p:nvSpPr>
        <p:spPr>
          <a:xfrm>
            <a:off x="281940" y="408940"/>
            <a:ext cx="11570970" cy="6117590"/>
          </a:xfrm>
          <a:custGeom>
            <a:avLst/>
            <a:gdLst>
              <a:gd name="connsiteX0" fmla="*/ 8695502 w 11570791"/>
              <a:gd name="connsiteY0" fmla="*/ 0 h 5614121"/>
              <a:gd name="connsiteX1" fmla="*/ 11267813 w 11570791"/>
              <a:gd name="connsiteY1" fmla="*/ 0 h 5614121"/>
              <a:gd name="connsiteX2" fmla="*/ 11570791 w 11570791"/>
              <a:gd name="connsiteY2" fmla="*/ 302978 h 5614121"/>
              <a:gd name="connsiteX3" fmla="*/ 11570791 w 11570791"/>
              <a:gd name="connsiteY3" fmla="*/ 605956 h 5614121"/>
              <a:gd name="connsiteX4" fmla="*/ 11567885 w 11570791"/>
              <a:gd name="connsiteY4" fmla="*/ 605956 h 5614121"/>
              <a:gd name="connsiteX5" fmla="*/ 11567885 w 11570791"/>
              <a:gd name="connsiteY5" fmla="*/ 5614121 h 5614121"/>
              <a:gd name="connsiteX6" fmla="*/ 0 w 11570791"/>
              <a:gd name="connsiteY6" fmla="*/ 5614121 h 5614121"/>
              <a:gd name="connsiteX7" fmla="*/ 0 w 11570791"/>
              <a:gd name="connsiteY7" fmla="*/ 597348 h 5614121"/>
              <a:gd name="connsiteX8" fmla="*/ 8392524 w 11570791"/>
              <a:gd name="connsiteY8" fmla="*/ 597348 h 5614121"/>
              <a:gd name="connsiteX9" fmla="*/ 8392524 w 11570791"/>
              <a:gd name="connsiteY9" fmla="*/ 302978 h 5614121"/>
              <a:gd name="connsiteX10" fmla="*/ 8695502 w 11570791"/>
              <a:gd name="connsiteY10" fmla="*/ 0 h 5614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70791" h="5614121">
                <a:moveTo>
                  <a:pt x="8695502" y="0"/>
                </a:moveTo>
                <a:lnTo>
                  <a:pt x="11267813" y="0"/>
                </a:lnTo>
                <a:cubicBezTo>
                  <a:pt x="11435143" y="0"/>
                  <a:pt x="11570791" y="135648"/>
                  <a:pt x="11570791" y="302978"/>
                </a:cubicBezTo>
                <a:lnTo>
                  <a:pt x="11570791" y="605956"/>
                </a:lnTo>
                <a:lnTo>
                  <a:pt x="11567885" y="605956"/>
                </a:lnTo>
                <a:lnTo>
                  <a:pt x="11567885" y="5614121"/>
                </a:lnTo>
                <a:lnTo>
                  <a:pt x="0" y="5614121"/>
                </a:lnTo>
                <a:lnTo>
                  <a:pt x="0" y="597348"/>
                </a:lnTo>
                <a:lnTo>
                  <a:pt x="8392524" y="597348"/>
                </a:lnTo>
                <a:lnTo>
                  <a:pt x="8392524" y="302978"/>
                </a:lnTo>
                <a:cubicBezTo>
                  <a:pt x="8392524" y="135648"/>
                  <a:pt x="8528172" y="0"/>
                  <a:pt x="8695502" y="0"/>
                </a:cubicBezTo>
                <a:close/>
              </a:path>
            </a:pathLst>
          </a:custGeom>
          <a:solidFill>
            <a:srgbClr val="EEC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58445" y="1859280"/>
            <a:ext cx="11567795" cy="458343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569450" y="1285397"/>
            <a:ext cx="7080275" cy="404753"/>
          </a:xfrm>
          <a:prstGeom prst="roundRect">
            <a:avLst>
              <a:gd name="adj" fmla="val 500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art 48"/>
          <p:cNvSpPr/>
          <p:nvPr/>
        </p:nvSpPr>
        <p:spPr>
          <a:xfrm>
            <a:off x="10002422" y="1313005"/>
            <a:ext cx="360000" cy="360000"/>
          </a:xfrm>
          <a:prstGeom prst="hear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10750379" y="1210341"/>
            <a:ext cx="704800" cy="480032"/>
            <a:chOff x="4284508" y="2968533"/>
            <a:chExt cx="704800" cy="480032"/>
          </a:xfrm>
        </p:grpSpPr>
        <p:sp>
          <p:nvSpPr>
            <p:cNvPr id="51" name="Rounded Rectangle 50"/>
            <p:cNvSpPr/>
            <p:nvPr/>
          </p:nvSpPr>
          <p:spPr>
            <a:xfrm>
              <a:off x="4284508" y="2968533"/>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4291268" y="3148021"/>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4291268" y="3320187"/>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Curved Down Arrow 53"/>
          <p:cNvSpPr/>
          <p:nvPr/>
        </p:nvSpPr>
        <p:spPr>
          <a:xfrm rot="947802" flipH="1" flipV="1">
            <a:off x="1965553" y="1340711"/>
            <a:ext cx="400646" cy="28346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Left Arrow 54"/>
          <p:cNvSpPr/>
          <p:nvPr/>
        </p:nvSpPr>
        <p:spPr>
          <a:xfrm flipH="1">
            <a:off x="1245572" y="132105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974340" y="1320800"/>
            <a:ext cx="5170170" cy="368300"/>
          </a:xfrm>
          <a:prstGeom prst="rect">
            <a:avLst/>
          </a:prstGeom>
          <a:noFill/>
        </p:spPr>
        <p:txBody>
          <a:bodyPr wrap="square" rtlCol="0">
            <a:spAutoFit/>
          </a:bodyPr>
          <a:lstStyle/>
          <a:p>
            <a:r>
              <a:rPr lang="en-US">
                <a:latin typeface="04b" panose="00000400000000000000" pitchFamily="2" charset="0"/>
              </a:rPr>
              <a:t>Ưu Nhược Điểm của Singleton</a:t>
            </a:r>
            <a:endParaRPr lang="en-US">
              <a:latin typeface="04b" panose="00000400000000000000" pitchFamily="2" charset="0"/>
            </a:endParaRPr>
          </a:p>
        </p:txBody>
      </p:sp>
      <p:sp>
        <p:nvSpPr>
          <p:cNvPr id="57" name="TextBox 56"/>
          <p:cNvSpPr txBox="1"/>
          <p:nvPr/>
        </p:nvSpPr>
        <p:spPr>
          <a:xfrm>
            <a:off x="8952865" y="494665"/>
            <a:ext cx="2571750" cy="1014730"/>
          </a:xfrm>
          <a:prstGeom prst="rect">
            <a:avLst/>
          </a:prstGeom>
          <a:noFill/>
        </p:spPr>
        <p:txBody>
          <a:bodyPr wrap="square" rtlCol="0">
            <a:spAutoFit/>
          </a:bodyPr>
          <a:lstStyle/>
          <a:p>
            <a:r>
              <a:rPr lang="en-US" sz="2000" dirty="0">
                <a:latin typeface="Times New Roman" panose="02020603050405020304" charset="0"/>
                <a:cs typeface="Times New Roman" panose="02020603050405020304" charset="0"/>
                <a:sym typeface="+mn-ea"/>
              </a:rPr>
              <a:t>Ưu nhược điểm... </a:t>
            </a:r>
            <a:endParaRPr lang="en-US" sz="2000" dirty="0">
              <a:latin typeface="Times New Roman" panose="02020603050405020304" charset="0"/>
              <a:cs typeface="Times New Roman" panose="02020603050405020304" charset="0"/>
            </a:endParaRPr>
          </a:p>
          <a:p>
            <a:endParaRPr lang="en-US" sz="2000" dirty="0">
              <a:latin typeface="04b" panose="00000400000000000000" pitchFamily="2" charset="0"/>
            </a:endParaRPr>
          </a:p>
          <a:p>
            <a:endParaRPr lang="en-US" sz="2000" dirty="0">
              <a:latin typeface="04b" panose="00000400000000000000" pitchFamily="2" charset="0"/>
            </a:endParaRPr>
          </a:p>
        </p:txBody>
      </p:sp>
      <p:grpSp>
        <p:nvGrpSpPr>
          <p:cNvPr id="58" name="Group 57"/>
          <p:cNvGrpSpPr/>
          <p:nvPr/>
        </p:nvGrpSpPr>
        <p:grpSpPr>
          <a:xfrm>
            <a:off x="11255475" y="543069"/>
            <a:ext cx="376392" cy="376392"/>
            <a:chOff x="3944354" y="3083996"/>
            <a:chExt cx="433273" cy="433273"/>
          </a:xfrm>
        </p:grpSpPr>
        <p:sp>
          <p:nvSpPr>
            <p:cNvPr id="59" name="Rounded Rectangle 58"/>
            <p:cNvSpPr/>
            <p:nvPr/>
          </p:nvSpPr>
          <p:spPr>
            <a:xfrm rot="2700000">
              <a:off x="3949380" y="3260791"/>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rot="18900000" flipV="1">
              <a:off x="3944354" y="3254556"/>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Teddy Bear Sticker"/>
          <p:cNvPicPr>
            <a:picLocks noChangeAspect="1" noChangeArrowheads="1" noCrop="1"/>
          </p:cNvPicPr>
          <p:nvPr/>
        </p:nvPicPr>
        <p:blipFill>
          <a:blip r:embed="rId1"/>
          <a:srcRect/>
          <a:stretch>
            <a:fillRect/>
          </a:stretch>
        </p:blipFill>
        <p:spPr bwMode="auto">
          <a:xfrm>
            <a:off x="-521830" y="3361419"/>
            <a:ext cx="3496184" cy="3496184"/>
          </a:xfrm>
          <a:prstGeom prst="rect">
            <a:avLst/>
          </a:prstGeom>
          <a:noFill/>
          <a:extLst>
            <a:ext uri="{909E8E84-426E-40DD-AFC4-6F175D3DCCD1}">
              <a14:hiddenFill xmlns:a14="http://schemas.microsoft.com/office/drawing/2010/main">
                <a:solidFill>
                  <a:srgbClr val="FFFFFF"/>
                </a:solidFill>
              </a14:hiddenFill>
            </a:ext>
          </a:extLst>
        </p:spPr>
      </p:pic>
      <p:sp>
        <p:nvSpPr>
          <p:cNvPr id="76" name="Left Arrow 75">
            <a:hlinkClick r:id="rId2" action="ppaction://hlinksldjump"/>
          </p:cNvPr>
          <p:cNvSpPr/>
          <p:nvPr/>
        </p:nvSpPr>
        <p:spPr>
          <a:xfrm>
            <a:off x="11226050" y="1893418"/>
            <a:ext cx="444386" cy="337119"/>
          </a:xfrm>
          <a:prstGeom prst="leftArrow">
            <a:avLst/>
          </a:prstGeom>
          <a:solidFill>
            <a:srgbClr val="FEFF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Arrow 84"/>
          <p:cNvSpPr/>
          <p:nvPr/>
        </p:nvSpPr>
        <p:spPr>
          <a:xfrm>
            <a:off x="594327" y="133784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90"/>
          <p:cNvSpPr txBox="1"/>
          <p:nvPr/>
        </p:nvSpPr>
        <p:spPr>
          <a:xfrm>
            <a:off x="6338020" y="532249"/>
            <a:ext cx="1898072" cy="398780"/>
          </a:xfrm>
          <a:prstGeom prst="rect">
            <a:avLst/>
          </a:prstGeom>
          <a:noFill/>
        </p:spPr>
        <p:txBody>
          <a:bodyPr wrap="square" rtlCol="0">
            <a:spAutoFit/>
          </a:bodyPr>
          <a:p>
            <a:r>
              <a:rPr lang="en-US" sz="2000" dirty="0">
                <a:latin typeface="Times New Roman" panose="02020603050405020304" charset="0"/>
                <a:cs typeface="Times New Roman" panose="02020603050405020304" charset="0"/>
              </a:rPr>
              <a:t>Những cách...</a:t>
            </a:r>
            <a:endParaRPr lang="en-US" sz="2000" dirty="0">
              <a:latin typeface="Times New Roman" panose="02020603050405020304" charset="0"/>
              <a:cs typeface="Times New Roman" panose="02020603050405020304" charset="0"/>
            </a:endParaRPr>
          </a:p>
        </p:txBody>
      </p:sp>
      <p:sp>
        <p:nvSpPr>
          <p:cNvPr id="118" name="TextBox 57"/>
          <p:cNvSpPr txBox="1"/>
          <p:nvPr/>
        </p:nvSpPr>
        <p:spPr>
          <a:xfrm>
            <a:off x="3261360" y="542925"/>
            <a:ext cx="2581275" cy="337185"/>
          </a:xfrm>
          <a:prstGeom prst="rect">
            <a:avLst/>
          </a:prstGeom>
          <a:noFill/>
        </p:spPr>
        <p:txBody>
          <a:bodyPr wrap="square" rtlCol="0">
            <a:spAutoFit/>
          </a:bodyPr>
          <a:p>
            <a:r>
              <a:rPr lang="en-US" sz="1600" dirty="0">
                <a:latin typeface="Times New Roman" panose="02020603050405020304" charset="0"/>
                <a:cs typeface="Times New Roman" panose="02020603050405020304" charset="0"/>
                <a:sym typeface="+mn-ea"/>
              </a:rPr>
              <a:t>Implement Singleton Pattern</a:t>
            </a:r>
            <a:endParaRPr lang="en-US" sz="1600" dirty="0">
              <a:latin typeface="Times New Roman" panose="02020603050405020304" charset="0"/>
              <a:cs typeface="Times New Roman" panose="02020603050405020304" charset="0"/>
              <a:sym typeface="+mn-ea"/>
            </a:endParaRPr>
          </a:p>
        </p:txBody>
      </p:sp>
      <p:sp>
        <p:nvSpPr>
          <p:cNvPr id="87" name="TextBox 86"/>
          <p:cNvSpPr txBox="1"/>
          <p:nvPr/>
        </p:nvSpPr>
        <p:spPr>
          <a:xfrm>
            <a:off x="670900" y="481320"/>
            <a:ext cx="1898072" cy="398780"/>
          </a:xfrm>
          <a:prstGeom prst="rect">
            <a:avLst/>
          </a:prstGeom>
          <a:noFill/>
        </p:spPr>
        <p:txBody>
          <a:bodyPr wrap="square" rtlCol="0">
            <a:spAutoFit/>
          </a:bodyPr>
          <a:p>
            <a:r>
              <a:rPr lang="en-US" sz="2000" dirty="0">
                <a:latin typeface="Times New Roman" panose="02020603050405020304" charset="0"/>
                <a:cs typeface="Times New Roman" panose="02020603050405020304" charset="0"/>
              </a:rPr>
              <a:t>Khái niệm</a:t>
            </a:r>
            <a:endParaRPr lang="en-US" sz="2000" dirty="0">
              <a:latin typeface="Times New Roman" panose="02020603050405020304" charset="0"/>
              <a:cs typeface="Times New Roman" panose="02020603050405020304" charset="0"/>
            </a:endParaRPr>
          </a:p>
        </p:txBody>
      </p:sp>
      <p:sp>
        <p:nvSpPr>
          <p:cNvPr id="77" name="TextBox 86"/>
          <p:cNvSpPr txBox="1"/>
          <p:nvPr/>
        </p:nvSpPr>
        <p:spPr>
          <a:xfrm>
            <a:off x="5408295" y="2082800"/>
            <a:ext cx="6262370" cy="4030980"/>
          </a:xfrm>
          <a:prstGeom prst="rect">
            <a:avLst/>
          </a:prstGeom>
          <a:noFill/>
        </p:spPr>
        <p:txBody>
          <a:bodyPr wrap="square" rtlCol="0">
            <a:spAutoFit/>
          </a:bodyPr>
          <a:p>
            <a:pPr algn="l"/>
            <a:r>
              <a:rPr lang="en-US" sz="1600" dirty="0">
                <a:latin typeface="Times New Roman" panose="02020603050405020304" charset="0"/>
                <a:cs typeface="Times New Roman" panose="02020603050405020304" charset="0"/>
              </a:rPr>
              <a:t>2.Nhược Điểm:</a:t>
            </a:r>
            <a:endParaRPr lang="en-US" sz="1600" dirty="0">
              <a:latin typeface="Times New Roman" panose="02020603050405020304" charset="0"/>
              <a:cs typeface="Times New Roman" panose="02020603050405020304" charset="0"/>
            </a:endParaRPr>
          </a:p>
          <a:p>
            <a:pPr algn="l"/>
            <a:r>
              <a:rPr lang="en-US" sz="1600" dirty="0">
                <a:latin typeface="Times New Roman" panose="02020603050405020304" charset="0"/>
                <a:cs typeface="Times New Roman" panose="02020603050405020304" charset="0"/>
              </a:rPr>
              <a:t>*Singleton cũng có khá nhiều nhược điểm và đặc biệt những nhược điểm này sẽ thể hiện rất rõ, ảnh hưởng lớn nếu như bạn thực hiện một dự án lớn như:</a:t>
            </a:r>
            <a:endParaRPr lang="en-US" sz="1600" dirty="0">
              <a:latin typeface="Times New Roman" panose="02020603050405020304" charset="0"/>
              <a:cs typeface="Times New Roman" panose="02020603050405020304" charset="0"/>
            </a:endParaRPr>
          </a:p>
          <a:p>
            <a:pPr marL="285750" indent="-285750" algn="l">
              <a:buFont typeface="Wingdings" panose="05000000000000000000" charset="0"/>
              <a:buChar char="Ø"/>
            </a:pPr>
            <a:r>
              <a:rPr lang="en-US" sz="1600" dirty="0">
                <a:latin typeface="Times New Roman" panose="02020603050405020304" charset="0"/>
                <a:cs typeface="Times New Roman" panose="02020603050405020304" charset="0"/>
              </a:rPr>
              <a:t>Vi phạm nguyên tắc Single Responsibility Principle – nguyên tắc đơn nhiệm, một pattern giải quyết cùng lúc 2 vấn đề.</a:t>
            </a:r>
            <a:endParaRPr lang="en-US" sz="1600" dirty="0">
              <a:latin typeface="Times New Roman" panose="02020603050405020304" charset="0"/>
              <a:cs typeface="Times New Roman" panose="02020603050405020304" charset="0"/>
            </a:endParaRPr>
          </a:p>
          <a:p>
            <a:pPr algn="l"/>
            <a:r>
              <a:rPr lang="en-US" sz="1600" dirty="0">
                <a:latin typeface="Times New Roman" panose="02020603050405020304" charset="0"/>
                <a:cs typeface="Times New Roman" panose="02020603050405020304" charset="0"/>
              </a:rPr>
              <a:t>Mẫu Singleton có thể ẩn đi những thiết kế xấu cho instance khi các component trong chương trình biết rõ về nhau.</a:t>
            </a:r>
            <a:endParaRPr lang="en-US" sz="1600" dirty="0">
              <a:latin typeface="Times New Roman" panose="02020603050405020304" charset="0"/>
              <a:cs typeface="Times New Roman" panose="02020603050405020304" charset="0"/>
            </a:endParaRPr>
          </a:p>
          <a:p>
            <a:pPr marL="285750" indent="-285750" algn="l">
              <a:buFont typeface="Wingdings" panose="05000000000000000000" charset="0"/>
              <a:buChar char="Ø"/>
            </a:pPr>
            <a:r>
              <a:rPr lang="en-US" sz="1600" dirty="0">
                <a:latin typeface="Times New Roman" panose="02020603050405020304" charset="0"/>
                <a:cs typeface="Times New Roman" panose="02020603050405020304" charset="0"/>
              </a:rPr>
              <a:t>Singleton yêu cầu xử lý đặc biệt trong mộ trường đa luồng, để nhiều luồng không tạo ra một đối tượng Singleton nhiều lần.</a:t>
            </a:r>
            <a:endParaRPr lang="en-US" sz="1600" dirty="0">
              <a:latin typeface="Times New Roman" panose="02020603050405020304" charset="0"/>
              <a:cs typeface="Times New Roman" panose="02020603050405020304" charset="0"/>
            </a:endParaRPr>
          </a:p>
          <a:p>
            <a:pPr marL="285750" indent="-285750" algn="l">
              <a:buFont typeface="Wingdings" panose="05000000000000000000" charset="0"/>
              <a:buChar char="Ø"/>
            </a:pPr>
            <a:r>
              <a:rPr lang="en-US" sz="1600" dirty="0">
                <a:latin typeface="Times New Roman" panose="02020603050405020304" charset="0"/>
                <a:cs typeface="Times New Roman" panose="02020603050405020304" charset="0"/>
              </a:rPr>
              <a:t>Singleton thường xuyên bị các lập trình viên lâu năm đánh giá là “Evil”, vì Singleton tạo ra quá nhiều phụ thuộc, không thể sử dụng đa hình và dễ tạo ra các bug làm họ phải debug “thâu đêm”.</a:t>
            </a:r>
            <a:endParaRPr lang="en-US" sz="1600" dirty="0">
              <a:latin typeface="Times New Roman" panose="02020603050405020304" charset="0"/>
              <a:cs typeface="Times New Roman" panose="02020603050405020304" charset="0"/>
            </a:endParaRPr>
          </a:p>
          <a:p>
            <a:pPr marL="285750" indent="-285750" algn="l">
              <a:buFont typeface="Wingdings" panose="05000000000000000000" charset="0"/>
              <a:buChar char="Ø"/>
            </a:pPr>
            <a:r>
              <a:rPr lang="en-US" sz="1600" dirty="0">
                <a:latin typeface="Times New Roman" panose="02020603050405020304" charset="0"/>
                <a:cs typeface="Times New Roman" panose="02020603050405020304" charset="0"/>
              </a:rPr>
              <a:t>    Singleton có rất nhiều nhược điểm thực sự rất đáng quan ngại. Vì thế, trước khi triển khai Singleton, bạn nên cân nhắc và lưu ý về những nhược điểm của Singleton nhé!</a:t>
            </a:r>
            <a:endParaRPr lang="en-US" sz="1600" dirty="0">
              <a:latin typeface="Times New Roman" panose="02020603050405020304" charset="0"/>
              <a:cs typeface="Times New Roman" panose="02020603050405020304" charset="0"/>
            </a:endParaRPr>
          </a:p>
        </p:txBody>
      </p:sp>
      <p:pic>
        <p:nvPicPr>
          <p:cNvPr id="2" name="Picture 10" descr="singleton-la-gi"/>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45870" y="2230120"/>
            <a:ext cx="4095750" cy="2762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916440" y="508000"/>
            <a:ext cx="10670725" cy="5919792"/>
            <a:chOff x="916440" y="508000"/>
            <a:chExt cx="10670725" cy="5919792"/>
          </a:xfrm>
        </p:grpSpPr>
        <p:grpSp>
          <p:nvGrpSpPr>
            <p:cNvPr id="86" name="Group 85"/>
            <p:cNvGrpSpPr/>
            <p:nvPr/>
          </p:nvGrpSpPr>
          <p:grpSpPr>
            <a:xfrm>
              <a:off x="1436914" y="508000"/>
              <a:ext cx="9775363" cy="5919792"/>
              <a:chOff x="1436914" y="508000"/>
              <a:chExt cx="9775363" cy="5919792"/>
            </a:xfrm>
          </p:grpSpPr>
          <p:cxnSp>
            <p:nvCxnSpPr>
              <p:cNvPr id="102" name="Straight Connector 101"/>
              <p:cNvCxnSpPr/>
              <p:nvPr/>
            </p:nvCxnSpPr>
            <p:spPr>
              <a:xfrm>
                <a:off x="1436914"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85057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2787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7359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077028"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25994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4398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4371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831770"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666341"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5226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93634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3645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8217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162799"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834571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525656"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9129484"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917541"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8752112"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957216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9985820"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04139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08711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1212277"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916440" y="793642"/>
              <a:ext cx="10670725" cy="5275935"/>
              <a:chOff x="916440" y="793642"/>
              <a:chExt cx="10670725" cy="5275935"/>
            </a:xfrm>
          </p:grpSpPr>
          <p:cxnSp>
            <p:nvCxnSpPr>
              <p:cNvPr id="88" name="Straight Connector 87"/>
              <p:cNvCxnSpPr/>
              <p:nvPr/>
            </p:nvCxnSpPr>
            <p:spPr>
              <a:xfrm rot="16200000">
                <a:off x="6251802" y="74566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6200000">
                <a:off x="6251802" y="3174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a:off x="6251802" y="-13970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6200000">
                <a:off x="6251802" y="-4807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6200000">
                <a:off x="6251802" y="-16637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a:off x="6263252" y="-843650"/>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a:off x="6251802" y="-2447478"/>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6200000">
                <a:off x="6263252" y="-123553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6200000">
                <a:off x="6263252" y="-20701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6200000">
                <a:off x="6240353" y="-289015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6200000">
                <a:off x="6240353" y="-330381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16200000">
                <a:off x="6240353" y="-37319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6200000">
                <a:off x="6240353" y="-41891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a:off x="6240353" y="-4530271"/>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6" name="Rounded Rectangle 45"/>
          <p:cNvSpPr/>
          <p:nvPr/>
        </p:nvSpPr>
        <p:spPr>
          <a:xfrm>
            <a:off x="1080145" y="648191"/>
            <a:ext cx="10372725" cy="5686425"/>
          </a:xfrm>
          <a:prstGeom prst="roundRect">
            <a:avLst>
              <a:gd name="adj" fmla="val 8678"/>
            </a:avLst>
          </a:prstGeom>
          <a:solidFill>
            <a:schemeClr val="bg1">
              <a:lumMod val="50000"/>
              <a:alpha val="4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1339972" y="627344"/>
            <a:ext cx="9872305" cy="341875"/>
            <a:chOff x="1402522" y="596910"/>
            <a:chExt cx="9872305" cy="341875"/>
          </a:xfrm>
        </p:grpSpPr>
        <p:sp>
          <p:nvSpPr>
            <p:cNvPr id="48" name="Freeform 47"/>
            <p:cNvSpPr/>
            <p:nvPr/>
          </p:nvSpPr>
          <p:spPr>
            <a:xfrm flipV="1">
              <a:off x="1402522" y="615377"/>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p:cNvSpPr/>
            <p:nvPr/>
          </p:nvSpPr>
          <p:spPr>
            <a:xfrm flipV="1">
              <a:off x="1968764" y="61086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DCD9F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flipV="1">
              <a:off x="2535501" y="606224"/>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50"/>
            <p:cNvSpPr/>
            <p:nvPr/>
          </p:nvSpPr>
          <p:spPr>
            <a:xfrm flipV="1">
              <a:off x="3085546" y="601125"/>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51"/>
            <p:cNvSpPr/>
            <p:nvPr/>
          </p:nvSpPr>
          <p:spPr>
            <a:xfrm flipV="1">
              <a:off x="3612854" y="61086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A2EDCE"/>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52"/>
            <p:cNvSpPr/>
            <p:nvPr/>
          </p:nvSpPr>
          <p:spPr>
            <a:xfrm flipV="1">
              <a:off x="4692053" y="607006"/>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flipV="1">
              <a:off x="4143891" y="61519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D2C89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flipV="1">
              <a:off x="5239751" y="59691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55"/>
            <p:cNvSpPr/>
            <p:nvPr/>
          </p:nvSpPr>
          <p:spPr>
            <a:xfrm flipV="1">
              <a:off x="5794101" y="608265"/>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56"/>
            <p:cNvSpPr/>
            <p:nvPr/>
          </p:nvSpPr>
          <p:spPr>
            <a:xfrm flipV="1">
              <a:off x="6345057" y="617757"/>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flipV="1">
              <a:off x="7442502" y="614144"/>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flipV="1">
              <a:off x="6894733" y="608884"/>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EEC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59"/>
            <p:cNvSpPr/>
            <p:nvPr/>
          </p:nvSpPr>
          <p:spPr>
            <a:xfrm flipV="1">
              <a:off x="7989364" y="617891"/>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A2EDCE"/>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60"/>
            <p:cNvSpPr/>
            <p:nvPr/>
          </p:nvSpPr>
          <p:spPr>
            <a:xfrm flipV="1">
              <a:off x="8555643" y="61370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61"/>
            <p:cNvSpPr/>
            <p:nvPr/>
          </p:nvSpPr>
          <p:spPr>
            <a:xfrm flipV="1">
              <a:off x="9108164" y="607006"/>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flipV="1">
              <a:off x="9675851" y="605607"/>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flipV="1">
              <a:off x="10198349" y="61370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p:nvSpPr>
          <p:spPr>
            <a:xfrm flipV="1">
              <a:off x="10739870" y="608264"/>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flipH="1" flipV="1">
            <a:off x="1314023" y="5979552"/>
            <a:ext cx="9844943" cy="341875"/>
            <a:chOff x="1429884" y="596910"/>
            <a:chExt cx="9844943" cy="341875"/>
          </a:xfrm>
        </p:grpSpPr>
        <p:sp>
          <p:nvSpPr>
            <p:cNvPr id="67" name="Freeform 66"/>
            <p:cNvSpPr/>
            <p:nvPr/>
          </p:nvSpPr>
          <p:spPr>
            <a:xfrm flipV="1">
              <a:off x="1429884" y="601658"/>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flipV="1">
              <a:off x="1983278" y="61086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DCD9F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flipV="1">
              <a:off x="2535501" y="60645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flipV="1">
              <a:off x="3085546" y="615639"/>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flipV="1">
              <a:off x="3612854" y="61086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A2EDCE"/>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71"/>
            <p:cNvSpPr/>
            <p:nvPr/>
          </p:nvSpPr>
          <p:spPr>
            <a:xfrm flipV="1">
              <a:off x="4692053" y="607006"/>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flipV="1">
              <a:off x="4143891" y="600902"/>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D2C89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flipV="1">
              <a:off x="5239751" y="59691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74"/>
            <p:cNvSpPr/>
            <p:nvPr/>
          </p:nvSpPr>
          <p:spPr>
            <a:xfrm flipV="1">
              <a:off x="5794101" y="608265"/>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75"/>
            <p:cNvSpPr/>
            <p:nvPr/>
          </p:nvSpPr>
          <p:spPr>
            <a:xfrm flipV="1">
              <a:off x="6345057" y="603469"/>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76"/>
            <p:cNvSpPr/>
            <p:nvPr/>
          </p:nvSpPr>
          <p:spPr>
            <a:xfrm flipV="1">
              <a:off x="7442502" y="614144"/>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77"/>
            <p:cNvSpPr/>
            <p:nvPr/>
          </p:nvSpPr>
          <p:spPr>
            <a:xfrm flipV="1">
              <a:off x="6894733" y="608884"/>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EEC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78"/>
            <p:cNvSpPr/>
            <p:nvPr/>
          </p:nvSpPr>
          <p:spPr>
            <a:xfrm flipV="1">
              <a:off x="7989364" y="617891"/>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A2EDCE"/>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79"/>
            <p:cNvSpPr/>
            <p:nvPr/>
          </p:nvSpPr>
          <p:spPr>
            <a:xfrm flipV="1">
              <a:off x="8555643" y="61370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80"/>
            <p:cNvSpPr/>
            <p:nvPr/>
          </p:nvSpPr>
          <p:spPr>
            <a:xfrm flipV="1">
              <a:off x="9108164" y="607006"/>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81"/>
            <p:cNvSpPr/>
            <p:nvPr/>
          </p:nvSpPr>
          <p:spPr>
            <a:xfrm flipV="1">
              <a:off x="9675851" y="605607"/>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82"/>
            <p:cNvSpPr/>
            <p:nvPr/>
          </p:nvSpPr>
          <p:spPr>
            <a:xfrm flipV="1">
              <a:off x="10198349" y="613700"/>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83"/>
            <p:cNvSpPr/>
            <p:nvPr/>
          </p:nvSpPr>
          <p:spPr>
            <a:xfrm flipV="1">
              <a:off x="10739870" y="608264"/>
              <a:ext cx="534957" cy="320894"/>
            </a:xfrm>
            <a:custGeom>
              <a:avLst/>
              <a:gdLst>
                <a:gd name="connsiteX0" fmla="*/ 353423 w 713423"/>
                <a:gd name="connsiteY0" fmla="*/ 0 h 427947"/>
                <a:gd name="connsiteX1" fmla="*/ 713423 w 713423"/>
                <a:gd name="connsiteY1" fmla="*/ 360000 h 427947"/>
                <a:gd name="connsiteX2" fmla="*/ 706574 w 713423"/>
                <a:gd name="connsiteY2" fmla="*/ 427947 h 427947"/>
                <a:gd name="connsiteX3" fmla="*/ 273 w 713423"/>
                <a:gd name="connsiteY3" fmla="*/ 427947 h 427947"/>
                <a:gd name="connsiteX4" fmla="*/ 0 w 713423"/>
                <a:gd name="connsiteY4" fmla="*/ 425243 h 427947"/>
                <a:gd name="connsiteX5" fmla="*/ 0 w 713423"/>
                <a:gd name="connsiteY5" fmla="*/ 294757 h 427947"/>
                <a:gd name="connsiteX6" fmla="*/ 737 w 713423"/>
                <a:gd name="connsiteY6" fmla="*/ 287447 h 427947"/>
                <a:gd name="connsiteX7" fmla="*/ 353423 w 713423"/>
                <a:gd name="connsiteY7" fmla="*/ 0 h 42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423" h="427947">
                  <a:moveTo>
                    <a:pt x="353423" y="0"/>
                  </a:moveTo>
                  <a:cubicBezTo>
                    <a:pt x="552246" y="0"/>
                    <a:pt x="713423" y="161177"/>
                    <a:pt x="713423" y="360000"/>
                  </a:cubicBezTo>
                  <a:lnTo>
                    <a:pt x="706574" y="427947"/>
                  </a:lnTo>
                  <a:lnTo>
                    <a:pt x="273" y="427947"/>
                  </a:lnTo>
                  <a:lnTo>
                    <a:pt x="0" y="425243"/>
                  </a:lnTo>
                  <a:lnTo>
                    <a:pt x="0" y="294757"/>
                  </a:lnTo>
                  <a:lnTo>
                    <a:pt x="737" y="287447"/>
                  </a:lnTo>
                  <a:cubicBezTo>
                    <a:pt x="34306" y="123401"/>
                    <a:pt x="179453" y="0"/>
                    <a:pt x="353423" y="0"/>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7" name="TextBox 126"/>
          <p:cNvSpPr txBox="1"/>
          <p:nvPr/>
        </p:nvSpPr>
        <p:spPr>
          <a:xfrm>
            <a:off x="3434589" y="2982915"/>
            <a:ext cx="5611528" cy="923330"/>
          </a:xfrm>
          <a:prstGeom prst="rect">
            <a:avLst/>
          </a:prstGeom>
          <a:noFill/>
        </p:spPr>
        <p:txBody>
          <a:bodyPr wrap="square" rtlCol="0">
            <a:prstTxWarp prst="textWave2">
              <a:avLst/>
            </a:prstTxWarp>
            <a:spAutoFit/>
          </a:bodyPr>
          <a:lstStyle/>
          <a:p>
            <a:r>
              <a:rPr lang="en-US" sz="5400" dirty="0">
                <a:latin typeface="04b" panose="00000400000000000000" pitchFamily="2" charset="0"/>
              </a:rPr>
              <a:t>Thank You </a:t>
            </a:r>
            <a:endParaRPr lang="en-US" sz="5400" dirty="0">
              <a:latin typeface="04b" panose="00000400000000000000" pitchFamily="2" charset="0"/>
            </a:endParaRPr>
          </a:p>
        </p:txBody>
      </p:sp>
      <p:pic>
        <p:nvPicPr>
          <p:cNvPr id="5122" name="Picture 2" descr="couple love Sticker by Quan Inc."/>
          <p:cNvPicPr>
            <a:picLocks noChangeAspect="1" noChangeArrowheads="1"/>
          </p:cNvPicPr>
          <p:nvPr/>
        </p:nvPicPr>
        <p:blipFill>
          <a:blip r:embed="rId1"/>
          <a:srcRect/>
          <a:stretch>
            <a:fillRect/>
          </a:stretch>
        </p:blipFill>
        <p:spPr bwMode="auto">
          <a:xfrm>
            <a:off x="1039280" y="2710370"/>
            <a:ext cx="2597255" cy="2597255"/>
          </a:xfrm>
          <a:prstGeom prst="rect">
            <a:avLst/>
          </a:prstGeom>
          <a:noFill/>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9951496" y="786528"/>
            <a:ext cx="360000" cy="790893"/>
            <a:chOff x="7686376" y="2557463"/>
            <a:chExt cx="360000" cy="790893"/>
          </a:xfrm>
        </p:grpSpPr>
        <p:cxnSp>
          <p:nvCxnSpPr>
            <p:cNvPr id="130" name="Straight Connector 129"/>
            <p:cNvCxnSpPr>
              <a:endCxn id="131" idx="0"/>
            </p:cNvCxnSpPr>
            <p:nvPr/>
          </p:nvCxnSpPr>
          <p:spPr>
            <a:xfrm>
              <a:off x="7866376" y="2557463"/>
              <a:ext cx="0" cy="430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Flowchart: Connector 130"/>
            <p:cNvSpPr/>
            <p:nvPr/>
          </p:nvSpPr>
          <p:spPr>
            <a:xfrm>
              <a:off x="7686376" y="2988356"/>
              <a:ext cx="360000" cy="360000"/>
            </a:xfrm>
            <a:prstGeom prst="flowChartConnector">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5-Point Star 131"/>
          <p:cNvSpPr/>
          <p:nvPr/>
        </p:nvSpPr>
        <p:spPr>
          <a:xfrm>
            <a:off x="9966905" y="1518787"/>
            <a:ext cx="360000" cy="360000"/>
          </a:xfrm>
          <a:prstGeom prst="star5">
            <a:avLst/>
          </a:prstGeom>
          <a:solidFill>
            <a:srgbClr val="FEFF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Teddy Bear Love Sticker"/>
          <p:cNvPicPr>
            <a:picLocks noChangeAspect="1" noChangeArrowheads="1" noCrop="1"/>
          </p:cNvPicPr>
          <p:nvPr/>
        </p:nvPicPr>
        <p:blipFill>
          <a:blip r:embed="rId2"/>
          <a:srcRect/>
          <a:stretch>
            <a:fillRect/>
          </a:stretch>
        </p:blipFill>
        <p:spPr bwMode="auto">
          <a:xfrm>
            <a:off x="6852301" y="4019334"/>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35" name="5-Point Star 134"/>
          <p:cNvSpPr/>
          <p:nvPr/>
        </p:nvSpPr>
        <p:spPr>
          <a:xfrm rot="20798179">
            <a:off x="10144075" y="3803450"/>
            <a:ext cx="720000" cy="720000"/>
          </a:xfrm>
          <a:prstGeom prst="star5">
            <a:avLst/>
          </a:prstGeom>
          <a:solidFill>
            <a:srgbClr val="FFA8B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5-Point Star 135"/>
          <p:cNvSpPr/>
          <p:nvPr/>
        </p:nvSpPr>
        <p:spPr>
          <a:xfrm rot="20798179">
            <a:off x="7860636" y="1929943"/>
            <a:ext cx="360000" cy="360000"/>
          </a:xfrm>
          <a:prstGeom prst="star5">
            <a:avLst/>
          </a:prstGeom>
          <a:solidFill>
            <a:srgbClr val="FAE1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5-Point Star 136"/>
          <p:cNvSpPr/>
          <p:nvPr/>
        </p:nvSpPr>
        <p:spPr>
          <a:xfrm rot="20798179">
            <a:off x="1444927" y="1609298"/>
            <a:ext cx="720000" cy="720000"/>
          </a:xfrm>
          <a:prstGeom prst="star5">
            <a:avLst/>
          </a:prstGeom>
          <a:solidFill>
            <a:srgbClr val="D4FFEA"/>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5-Point Star 137"/>
          <p:cNvSpPr/>
          <p:nvPr/>
        </p:nvSpPr>
        <p:spPr>
          <a:xfrm rot="20798179">
            <a:off x="3485835" y="4747030"/>
            <a:ext cx="360000" cy="360000"/>
          </a:xfrm>
          <a:prstGeom prst="star5">
            <a:avLst/>
          </a:prstGeom>
          <a:solidFill>
            <a:srgbClr val="FFA8B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5-Point Star 138"/>
          <p:cNvSpPr/>
          <p:nvPr/>
        </p:nvSpPr>
        <p:spPr>
          <a:xfrm rot="20798179">
            <a:off x="3304137" y="1390247"/>
            <a:ext cx="360000" cy="360000"/>
          </a:xfrm>
          <a:prstGeom prst="star5">
            <a:avLst/>
          </a:prstGeom>
          <a:solidFill>
            <a:srgbClr val="FFA8B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rot="20798179">
            <a:off x="1519668" y="4653737"/>
            <a:ext cx="360000" cy="360000"/>
          </a:xfrm>
          <a:prstGeom prst="star5">
            <a:avLst/>
          </a:prstGeom>
          <a:solidFill>
            <a:srgbClr val="DCD9F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5-Point Star 140"/>
          <p:cNvSpPr/>
          <p:nvPr/>
        </p:nvSpPr>
        <p:spPr>
          <a:xfrm rot="20798179">
            <a:off x="5995834" y="4597389"/>
            <a:ext cx="360000" cy="360000"/>
          </a:xfrm>
          <a:prstGeom prst="star5">
            <a:avLst/>
          </a:prstGeom>
          <a:solidFill>
            <a:srgbClr val="FAE1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5-Point Star 141"/>
          <p:cNvSpPr/>
          <p:nvPr/>
        </p:nvSpPr>
        <p:spPr>
          <a:xfrm rot="20798179">
            <a:off x="5640229" y="2209736"/>
            <a:ext cx="360000" cy="360000"/>
          </a:xfrm>
          <a:prstGeom prst="star5">
            <a:avLst/>
          </a:prstGeom>
          <a:solidFill>
            <a:srgbClr val="FAE18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0085" y="585787"/>
            <a:ext cx="11158539" cy="5711036"/>
            <a:chOff x="642938" y="585787"/>
            <a:chExt cx="11158539" cy="5711036"/>
          </a:xfrm>
        </p:grpSpPr>
        <p:sp>
          <p:nvSpPr>
            <p:cNvPr id="5" name="Rounded Rectangle 4"/>
            <p:cNvSpPr/>
            <p:nvPr/>
          </p:nvSpPr>
          <p:spPr>
            <a:xfrm>
              <a:off x="642938" y="585787"/>
              <a:ext cx="11158537" cy="5711036"/>
            </a:xfrm>
            <a:prstGeom prst="roundRect">
              <a:avLst>
                <a:gd name="adj" fmla="val 6661"/>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000125" y="585787"/>
              <a:ext cx="10272711" cy="5711036"/>
              <a:chOff x="1000125" y="585787"/>
              <a:chExt cx="10272711" cy="5711036"/>
            </a:xfrm>
          </p:grpSpPr>
          <p:cxnSp>
            <p:nvCxnSpPr>
              <p:cNvPr id="20" name="Straight Connector 19"/>
              <p:cNvCxnSpPr/>
              <p:nvPr/>
            </p:nvCxnSpPr>
            <p:spPr>
              <a:xfrm>
                <a:off x="1000125"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097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76425"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146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4315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67013"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6814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909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577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959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2443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483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3484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7579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2247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5629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9143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1153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0582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467849"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9345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272836"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401299"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2516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42938" y="1081886"/>
              <a:ext cx="11158539" cy="4924424"/>
              <a:chOff x="642938" y="1081886"/>
              <a:chExt cx="11158539" cy="4924424"/>
            </a:xfrm>
          </p:grpSpPr>
          <p:cxnSp>
            <p:nvCxnSpPr>
              <p:cNvPr id="8" name="Straight Connector 7"/>
              <p:cNvCxnSpPr/>
              <p:nvPr/>
            </p:nvCxnSpPr>
            <p:spPr>
              <a:xfrm rot="16200000">
                <a:off x="6222208" y="42704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6222208" y="1746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6222208" y="-449259"/>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a:off x="6222207" y="-17875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6222207" y="-915984"/>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6222207" y="-1339847"/>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222207" y="-22828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222207" y="-269239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222207" y="-31591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6222207" y="-4497383"/>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6222207" y="-362584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6222207" y="-4049709"/>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4" name="Rounded Rectangle 43"/>
          <p:cNvSpPr/>
          <p:nvPr/>
        </p:nvSpPr>
        <p:spPr>
          <a:xfrm>
            <a:off x="1105786" y="816368"/>
            <a:ext cx="10444166" cy="5257800"/>
          </a:xfrm>
          <a:prstGeom prst="roundRect">
            <a:avLst>
              <a:gd name="adj" fmla="val 7971"/>
            </a:avLst>
          </a:prstGeom>
          <a:solidFill>
            <a:schemeClr val="bg1">
              <a:lumMod val="5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rot="20527789">
            <a:off x="1796983" y="5270071"/>
            <a:ext cx="720000" cy="720000"/>
          </a:xfrm>
          <a:prstGeom prst="star5">
            <a:avLst/>
          </a:prstGeom>
          <a:solidFill>
            <a:srgbClr val="A0D995"/>
          </a:solidFill>
          <a:ln>
            <a:solidFill>
              <a:srgbClr val="A0D99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rot="20527789">
            <a:off x="2614673" y="5602733"/>
            <a:ext cx="360000" cy="360000"/>
          </a:xfrm>
          <a:prstGeom prst="star5">
            <a:avLst/>
          </a:prstGeom>
          <a:solidFill>
            <a:srgbClr val="BCCEF4"/>
          </a:solidFill>
          <a:ln>
            <a:solidFill>
              <a:srgbClr val="BCCEF4"/>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1585386" y="796258"/>
            <a:ext cx="9446688" cy="397741"/>
            <a:chOff x="1585386" y="796258"/>
            <a:chExt cx="9446688" cy="397741"/>
          </a:xfrm>
        </p:grpSpPr>
        <p:sp>
          <p:nvSpPr>
            <p:cNvPr id="48" name="Freeform 47"/>
            <p:cNvSpPr/>
            <p:nvPr/>
          </p:nvSpPr>
          <p:spPr>
            <a:xfrm>
              <a:off x="1585386"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2323140"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BCCEF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061764" y="81736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788045"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523853"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5247752"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C5D0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5967752"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6709839"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7451271" y="81628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8162840"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3BEA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10312074" y="796258"/>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8893353" y="81628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9578040"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flipV="1">
            <a:off x="1474782" y="5684789"/>
            <a:ext cx="9446688" cy="394190"/>
            <a:chOff x="1585386" y="803754"/>
            <a:chExt cx="9446688" cy="394190"/>
          </a:xfrm>
        </p:grpSpPr>
        <p:sp>
          <p:nvSpPr>
            <p:cNvPr id="62" name="Freeform 61"/>
            <p:cNvSpPr/>
            <p:nvPr/>
          </p:nvSpPr>
          <p:spPr>
            <a:xfrm>
              <a:off x="1585386"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2323140"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BCCEF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061764" y="81736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788045"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4523853"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5247752" y="80405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C5D0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5967752"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6709839"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7451271" y="803754"/>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8162840"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3BEA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0312074" y="82131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8893353" y="803754"/>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9578040"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1743388" y="3809363"/>
            <a:ext cx="1747521" cy="645160"/>
          </a:xfrm>
          <a:prstGeom prst="rect">
            <a:avLst/>
          </a:prstGeom>
          <a:noFill/>
        </p:spPr>
        <p:txBody>
          <a:bodyPr wrap="square" rtlCol="0">
            <a:spAutoFit/>
          </a:bodyPr>
          <a:lstStyle/>
          <a:p>
            <a:pPr algn="ctr"/>
            <a:r>
              <a:rPr lang="en-US" dirty="0">
                <a:latin typeface="04b" panose="00000400000000000000" pitchFamily="2" charset="0"/>
              </a:rPr>
              <a:t>Nguyễn Đức Tài</a:t>
            </a:r>
            <a:endParaRPr lang="en-US" dirty="0">
              <a:latin typeface="04b" panose="00000400000000000000" pitchFamily="2" charset="0"/>
            </a:endParaRPr>
          </a:p>
        </p:txBody>
      </p:sp>
      <p:sp>
        <p:nvSpPr>
          <p:cNvPr id="76" name="5-Point Star 75"/>
          <p:cNvSpPr/>
          <p:nvPr/>
        </p:nvSpPr>
        <p:spPr>
          <a:xfrm rot="20527789">
            <a:off x="1307005" y="1505977"/>
            <a:ext cx="720000" cy="720000"/>
          </a:xfrm>
          <a:prstGeom prst="star5">
            <a:avLst/>
          </a:prstGeom>
          <a:solidFill>
            <a:srgbClr val="F7D8C3"/>
          </a:solidFill>
          <a:ln>
            <a:solidFill>
              <a:srgbClr val="F7D8C3"/>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p:nvPr/>
        </p:nvSpPr>
        <p:spPr>
          <a:xfrm rot="20527789">
            <a:off x="3316803" y="1492106"/>
            <a:ext cx="360000" cy="360000"/>
          </a:xfrm>
          <a:prstGeom prst="star5">
            <a:avLst/>
          </a:prstGeom>
          <a:solidFill>
            <a:srgbClr val="D4FFEA"/>
          </a:solidFill>
          <a:ln>
            <a:solidFill>
              <a:srgbClr val="D4FFEA"/>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a:off x="2090736" y="2560375"/>
            <a:ext cx="1057763" cy="1079811"/>
            <a:chOff x="5585048" y="1397541"/>
            <a:chExt cx="1057763" cy="1079811"/>
          </a:xfrm>
        </p:grpSpPr>
        <p:sp>
          <p:nvSpPr>
            <p:cNvPr id="79" name="Rounded Rectangle 78"/>
            <p:cNvSpPr/>
            <p:nvPr/>
          </p:nvSpPr>
          <p:spPr>
            <a:xfrm>
              <a:off x="5585048" y="1397541"/>
              <a:ext cx="1057763" cy="1079811"/>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68002" y="1571311"/>
              <a:ext cx="762603" cy="762603"/>
            </a:xfrm>
            <a:prstGeom prst="rect">
              <a:avLst/>
            </a:prstGeom>
            <a:effectLst>
              <a:outerShdw blurRad="50800" dist="38100" dir="2700000" algn="tl" rotWithShape="0">
                <a:prstClr val="black">
                  <a:alpha val="40000"/>
                </a:prstClr>
              </a:outerShdw>
            </a:effectLst>
          </p:spPr>
        </p:pic>
      </p:grpSp>
      <p:grpSp>
        <p:nvGrpSpPr>
          <p:cNvPr id="81" name="Group 80"/>
          <p:cNvGrpSpPr/>
          <p:nvPr/>
        </p:nvGrpSpPr>
        <p:grpSpPr>
          <a:xfrm>
            <a:off x="6000747" y="2566969"/>
            <a:ext cx="1057763" cy="1079811"/>
            <a:chOff x="5527685" y="4094085"/>
            <a:chExt cx="1057763" cy="1079811"/>
          </a:xfrm>
        </p:grpSpPr>
        <p:sp>
          <p:nvSpPr>
            <p:cNvPr id="82" name="Rounded Rectangle 81"/>
            <p:cNvSpPr/>
            <p:nvPr/>
          </p:nvSpPr>
          <p:spPr>
            <a:xfrm>
              <a:off x="5527685" y="4094085"/>
              <a:ext cx="1057763" cy="1079811"/>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9656" y="4251446"/>
              <a:ext cx="780290" cy="780290"/>
            </a:xfrm>
            <a:prstGeom prst="rect">
              <a:avLst/>
            </a:prstGeom>
          </p:spPr>
        </p:pic>
      </p:grpSp>
      <p:sp>
        <p:nvSpPr>
          <p:cNvPr id="87" name="Rounded Rectangle 86"/>
          <p:cNvSpPr/>
          <p:nvPr/>
        </p:nvSpPr>
        <p:spPr>
          <a:xfrm>
            <a:off x="8668518" y="1369624"/>
            <a:ext cx="2675372" cy="572278"/>
          </a:xfrm>
          <a:prstGeom prst="roundRect">
            <a:avLst>
              <a:gd name="adj" fmla="val 50000"/>
            </a:avLst>
          </a:prstGeom>
          <a:solidFill>
            <a:srgbClr val="FAE187"/>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596310" y="1437412"/>
            <a:ext cx="2588843" cy="398780"/>
          </a:xfrm>
          <a:prstGeom prst="rect">
            <a:avLst/>
          </a:prstGeom>
          <a:noFill/>
        </p:spPr>
        <p:txBody>
          <a:bodyPr wrap="square" rtlCol="0">
            <a:spAutoFit/>
          </a:bodyPr>
          <a:lstStyle/>
          <a:p>
            <a:pPr algn="ctr"/>
            <a:r>
              <a:rPr lang="en-US" sz="2000">
                <a:latin typeface="04b" panose="00000400000000000000" pitchFamily="2" charset="0"/>
              </a:rPr>
              <a:t>Nhóm 11</a:t>
            </a:r>
            <a:endParaRPr lang="en-US" sz="2000" dirty="0">
              <a:latin typeface="04b" panose="00000400000000000000" pitchFamily="2" charset="0"/>
            </a:endParaRPr>
          </a:p>
        </p:txBody>
      </p:sp>
      <p:grpSp>
        <p:nvGrpSpPr>
          <p:cNvPr id="98" name="Group 97"/>
          <p:cNvGrpSpPr/>
          <p:nvPr/>
        </p:nvGrpSpPr>
        <p:grpSpPr>
          <a:xfrm>
            <a:off x="7809864" y="2552794"/>
            <a:ext cx="1057763" cy="1079811"/>
            <a:chOff x="5793073" y="3944588"/>
            <a:chExt cx="1057763" cy="1079811"/>
          </a:xfrm>
        </p:grpSpPr>
        <p:sp>
          <p:nvSpPr>
            <p:cNvPr id="94" name="Rounded Rectangle 93"/>
            <p:cNvSpPr/>
            <p:nvPr/>
          </p:nvSpPr>
          <p:spPr>
            <a:xfrm>
              <a:off x="5793073" y="3944588"/>
              <a:ext cx="1057763" cy="1079811"/>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0923" y="4064416"/>
              <a:ext cx="821889" cy="821889"/>
            </a:xfrm>
            <a:prstGeom prst="rect">
              <a:avLst/>
            </a:prstGeom>
          </p:spPr>
        </p:pic>
      </p:grpSp>
      <p:grpSp>
        <p:nvGrpSpPr>
          <p:cNvPr id="102" name="Group 101"/>
          <p:cNvGrpSpPr/>
          <p:nvPr/>
        </p:nvGrpSpPr>
        <p:grpSpPr>
          <a:xfrm>
            <a:off x="4043800" y="2559160"/>
            <a:ext cx="1057763" cy="1086350"/>
            <a:chOff x="3858990" y="2758133"/>
            <a:chExt cx="1057763" cy="1086350"/>
          </a:xfrm>
        </p:grpSpPr>
        <p:sp>
          <p:nvSpPr>
            <p:cNvPr id="100" name="Rounded Rectangle 99"/>
            <p:cNvSpPr/>
            <p:nvPr/>
          </p:nvSpPr>
          <p:spPr>
            <a:xfrm>
              <a:off x="3858990" y="2758133"/>
              <a:ext cx="1057763" cy="1079811"/>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p:cNvPicPr>
              <a:picLocks noChangeAspect="1"/>
            </p:cNvPicPr>
            <p:nvPr/>
          </p:nvPicPr>
          <p:blipFill>
            <a:blip r:embed="rId4" cstate="print">
              <a:extLst>
                <a:ext uri="{BEBA8EAE-BF5A-486C-A8C5-ECC9F3942E4B}">
                  <a14:imgProps xmlns:a14="http://schemas.microsoft.com/office/drawing/2010/main">
                    <a14:imgLayer r:embed="rId5">
                      <a14:imgEffect>
                        <a14:backgroundRemoval t="6250" b="97852" l="9961" r="89844">
                          <a14:foregroundMark x1="19141" y1="63477" x2="19141" y2="63477"/>
                          <a14:foregroundMark x1="20508" y1="65234" x2="20508" y2="65234"/>
                          <a14:foregroundMark x1="36328" y1="89844" x2="36328" y2="89844"/>
                          <a14:foregroundMark x1="36719" y1="92188" x2="36719" y2="92188"/>
                          <a14:foregroundMark x1="61914" y1="90430" x2="61914" y2="90430"/>
                          <a14:foregroundMark x1="59180" y1="90625" x2="59180" y2="90625"/>
                          <a14:foregroundMark x1="44922" y1="44922" x2="44922" y2="44922"/>
                          <a14:foregroundMark x1="45313" y1="53125" x2="45313" y2="53125"/>
                          <a14:foregroundMark x1="63867" y1="48438" x2="63867" y2="48438"/>
                          <a14:foregroundMark x1="60742" y1="36719" x2="60742" y2="36719"/>
                          <a14:foregroundMark x1="41797" y1="35156" x2="41797" y2="35156"/>
                          <a14:foregroundMark x1="37891" y1="39453" x2="37891" y2="39453"/>
                          <a14:foregroundMark x1="32031" y1="41602" x2="32031" y2="41602"/>
                          <a14:foregroundMark x1="29297" y1="45117" x2="29297" y2="45117"/>
                          <a14:foregroundMark x1="37891" y1="54102" x2="37891" y2="54102"/>
                          <a14:foregroundMark x1="39258" y1="55664" x2="42578" y2="55664"/>
                          <a14:foregroundMark x1="48438" y1="55664" x2="49414" y2="55664"/>
                          <a14:foregroundMark x1="56641" y1="55273" x2="59180" y2="55273"/>
                          <a14:foregroundMark x1="62891" y1="54688" x2="62891" y2="54688"/>
                          <a14:foregroundMark x1="66797" y1="54688" x2="66797" y2="54688"/>
                          <a14:foregroundMark x1="68555" y1="52539" x2="68555" y2="52539"/>
                          <a14:foregroundMark x1="70313" y1="47266" x2="70313" y2="47266"/>
                          <a14:foregroundMark x1="71094" y1="44727" x2="71094" y2="44727"/>
                          <a14:foregroundMark x1="72852" y1="43945" x2="72852" y2="43945"/>
                          <a14:foregroundMark x1="75000" y1="42578" x2="75000" y2="42578"/>
                          <a14:foregroundMark x1="75391" y1="40039" x2="75391" y2="40039"/>
                          <a14:foregroundMark x1="75391" y1="40039" x2="75391" y2="40039"/>
                          <a14:foregroundMark x1="75391" y1="39063" x2="75000" y2="38281"/>
                          <a14:foregroundMark x1="73633" y1="35938" x2="72852" y2="35156"/>
                          <a14:foregroundMark x1="71680" y1="33789" x2="71680" y2="33789"/>
                          <a14:foregroundMark x1="69336" y1="33008" x2="69336" y2="33008"/>
                          <a14:foregroundMark x1="68945" y1="32813" x2="68945" y2="32813"/>
                          <a14:foregroundMark x1="66992" y1="31250" x2="66992" y2="31250"/>
                          <a14:foregroundMark x1="66211" y1="30859" x2="66211" y2="30859"/>
                          <a14:foregroundMark x1="64063" y1="30078" x2="64063" y2="30078"/>
                          <a14:foregroundMark x1="63867" y1="30078" x2="63867" y2="30078"/>
                          <a14:foregroundMark x1="61914" y1="30078" x2="61914" y2="30078"/>
                          <a14:foregroundMark x1="60742" y1="29492" x2="60742" y2="29492"/>
                          <a14:foregroundMark x1="59961" y1="28516" x2="59961" y2="28516"/>
                          <a14:foregroundMark x1="57422" y1="28125" x2="57422" y2="28125"/>
                          <a14:foregroundMark x1="57031" y1="27930" x2="57031" y2="27930"/>
                          <a14:foregroundMark x1="54688" y1="27734" x2="53516" y2="27734"/>
                          <a14:foregroundMark x1="50000" y1="27930" x2="50000" y2="27930"/>
                          <a14:foregroundMark x1="49219" y1="28516" x2="49219" y2="28516"/>
                          <a14:foregroundMark x1="48633" y1="28516" x2="48633" y2="28516"/>
                          <a14:foregroundMark x1="48047" y1="28711" x2="48047" y2="28711"/>
                          <a14:foregroundMark x1="57227" y1="45898" x2="57227" y2="45898"/>
                          <a14:foregroundMark x1="55078" y1="43945" x2="55078" y2="43945"/>
                        </a14:backgroundRemoval>
                      </a14:imgEffect>
                    </a14:imgLayer>
                  </a14:imgProps>
                </a:ext>
                <a:ext uri="{28A0092B-C50C-407E-A947-70E740481C1C}">
                  <a14:useLocalDpi xmlns:a14="http://schemas.microsoft.com/office/drawing/2010/main" val="0"/>
                </a:ext>
              </a:extLst>
            </a:blip>
            <a:stretch>
              <a:fillRect/>
            </a:stretch>
          </p:blipFill>
          <p:spPr>
            <a:xfrm>
              <a:off x="3883853" y="2871520"/>
              <a:ext cx="972963" cy="972963"/>
            </a:xfrm>
            <a:prstGeom prst="rect">
              <a:avLst/>
            </a:prstGeom>
          </p:spPr>
        </p:pic>
      </p:grpSp>
      <p:sp>
        <p:nvSpPr>
          <p:cNvPr id="104" name="TextBox 103"/>
          <p:cNvSpPr txBox="1"/>
          <p:nvPr/>
        </p:nvSpPr>
        <p:spPr>
          <a:xfrm>
            <a:off x="5617228" y="3803153"/>
            <a:ext cx="1747521" cy="645160"/>
          </a:xfrm>
          <a:prstGeom prst="rect">
            <a:avLst/>
          </a:prstGeom>
          <a:noFill/>
        </p:spPr>
        <p:txBody>
          <a:bodyPr wrap="square" rtlCol="0">
            <a:spAutoFit/>
          </a:bodyPr>
          <a:lstStyle/>
          <a:p>
            <a:pPr algn="ctr"/>
            <a:r>
              <a:rPr lang="en-US">
                <a:latin typeface="04b" panose="00000400000000000000" pitchFamily="2" charset="0"/>
              </a:rPr>
              <a:t>Nguyễn Minh Tuấn</a:t>
            </a:r>
            <a:endParaRPr lang="en-US" dirty="0">
              <a:latin typeface="04b" panose="00000400000000000000" pitchFamily="2" charset="0"/>
            </a:endParaRPr>
          </a:p>
        </p:txBody>
      </p:sp>
      <p:sp>
        <p:nvSpPr>
          <p:cNvPr id="105" name="TextBox 104"/>
          <p:cNvSpPr txBox="1"/>
          <p:nvPr/>
        </p:nvSpPr>
        <p:spPr>
          <a:xfrm>
            <a:off x="7475315" y="3816031"/>
            <a:ext cx="1747521" cy="645160"/>
          </a:xfrm>
          <a:prstGeom prst="rect">
            <a:avLst/>
          </a:prstGeom>
          <a:noFill/>
        </p:spPr>
        <p:txBody>
          <a:bodyPr wrap="square" rtlCol="0">
            <a:spAutoFit/>
          </a:bodyPr>
          <a:lstStyle/>
          <a:p>
            <a:pPr algn="ctr"/>
            <a:r>
              <a:rPr lang="en-US">
                <a:latin typeface="04b" panose="00000400000000000000" pitchFamily="2" charset="0"/>
              </a:rPr>
              <a:t>Phan Hoàng Nam</a:t>
            </a:r>
            <a:endParaRPr lang="en-US" dirty="0">
              <a:latin typeface="04b" panose="00000400000000000000" pitchFamily="2" charset="0"/>
            </a:endParaRPr>
          </a:p>
        </p:txBody>
      </p:sp>
      <p:sp>
        <p:nvSpPr>
          <p:cNvPr id="107" name="TextBox 106"/>
          <p:cNvSpPr txBox="1"/>
          <p:nvPr/>
        </p:nvSpPr>
        <p:spPr>
          <a:xfrm>
            <a:off x="1698351" y="4565611"/>
            <a:ext cx="1747521" cy="368300"/>
          </a:xfrm>
          <a:prstGeom prst="rect">
            <a:avLst/>
          </a:prstGeom>
          <a:noFill/>
        </p:spPr>
        <p:txBody>
          <a:bodyPr wrap="square" rtlCol="0">
            <a:spAutoFit/>
          </a:bodyPr>
          <a:lstStyle/>
          <a:p>
            <a:pPr algn="ctr"/>
            <a:r>
              <a:rPr lang="en-US" dirty="0">
                <a:latin typeface="Qolak Pisank" panose="02000503000000000000" pitchFamily="2" charset="0"/>
              </a:rPr>
              <a:t>2008110304</a:t>
            </a:r>
            <a:endParaRPr lang="en-US" dirty="0">
              <a:latin typeface="Qolak Pisank" panose="02000503000000000000" pitchFamily="2" charset="0"/>
            </a:endParaRPr>
          </a:p>
        </p:txBody>
      </p:sp>
      <p:sp>
        <p:nvSpPr>
          <p:cNvPr id="108" name="TextBox 107"/>
          <p:cNvSpPr txBox="1"/>
          <p:nvPr/>
        </p:nvSpPr>
        <p:spPr>
          <a:xfrm>
            <a:off x="3681017" y="4520828"/>
            <a:ext cx="1747521" cy="368300"/>
          </a:xfrm>
          <a:prstGeom prst="rect">
            <a:avLst/>
          </a:prstGeom>
          <a:noFill/>
        </p:spPr>
        <p:txBody>
          <a:bodyPr wrap="square" rtlCol="0">
            <a:spAutoFit/>
          </a:bodyPr>
          <a:lstStyle/>
          <a:p>
            <a:pPr algn="ctr"/>
            <a:r>
              <a:rPr lang="en-US" dirty="0">
                <a:latin typeface="Qolak Pisank" panose="02000503000000000000" pitchFamily="2" charset="0"/>
              </a:rPr>
              <a:t>2004110008</a:t>
            </a:r>
            <a:endParaRPr lang="en-US" dirty="0">
              <a:latin typeface="Qolak Pisank" panose="02000503000000000000" pitchFamily="2" charset="0"/>
            </a:endParaRPr>
          </a:p>
        </p:txBody>
      </p:sp>
      <p:sp>
        <p:nvSpPr>
          <p:cNvPr id="109" name="TextBox 108"/>
          <p:cNvSpPr txBox="1"/>
          <p:nvPr/>
        </p:nvSpPr>
        <p:spPr>
          <a:xfrm>
            <a:off x="5602486" y="4483678"/>
            <a:ext cx="1747521" cy="368300"/>
          </a:xfrm>
          <a:prstGeom prst="rect">
            <a:avLst/>
          </a:prstGeom>
          <a:noFill/>
        </p:spPr>
        <p:txBody>
          <a:bodyPr wrap="square" rtlCol="0">
            <a:spAutoFit/>
          </a:bodyPr>
          <a:lstStyle/>
          <a:p>
            <a:pPr algn="ctr"/>
            <a:r>
              <a:rPr lang="en-US" dirty="0">
                <a:latin typeface="Qolak Pisank" panose="02000503000000000000" pitchFamily="2" charset="0"/>
              </a:rPr>
              <a:t>2008110220</a:t>
            </a:r>
            <a:endParaRPr lang="en-US" dirty="0">
              <a:latin typeface="Qolak Pisank" panose="02000503000000000000" pitchFamily="2" charset="0"/>
            </a:endParaRPr>
          </a:p>
        </p:txBody>
      </p:sp>
      <p:sp>
        <p:nvSpPr>
          <p:cNvPr id="110" name="TextBox 109"/>
          <p:cNvSpPr txBox="1"/>
          <p:nvPr/>
        </p:nvSpPr>
        <p:spPr>
          <a:xfrm>
            <a:off x="7557624" y="4523000"/>
            <a:ext cx="1747521" cy="368300"/>
          </a:xfrm>
          <a:prstGeom prst="rect">
            <a:avLst/>
          </a:prstGeom>
          <a:noFill/>
        </p:spPr>
        <p:txBody>
          <a:bodyPr wrap="square" rtlCol="0">
            <a:spAutoFit/>
          </a:bodyPr>
          <a:lstStyle/>
          <a:p>
            <a:pPr algn="ctr"/>
            <a:r>
              <a:rPr lang="en-US" dirty="0">
                <a:latin typeface="Qolak Pisank" panose="02000503000000000000" pitchFamily="2" charset="0"/>
              </a:rPr>
              <a:t>2004110054</a:t>
            </a:r>
            <a:endParaRPr lang="en-US" dirty="0">
              <a:latin typeface="Qolak Pisank" panose="02000503000000000000" pitchFamily="2" charset="0"/>
            </a:endParaRPr>
          </a:p>
        </p:txBody>
      </p:sp>
      <p:sp>
        <p:nvSpPr>
          <p:cNvPr id="112" name="Left Arrow 111">
            <a:hlinkClick r:id="rId6" action="ppaction://hlinksldjump"/>
          </p:cNvPr>
          <p:cNvSpPr/>
          <p:nvPr/>
        </p:nvSpPr>
        <p:spPr>
          <a:xfrm>
            <a:off x="7956729" y="1497474"/>
            <a:ext cx="604375" cy="423863"/>
          </a:xfrm>
          <a:prstGeom prst="leftArrow">
            <a:avLst/>
          </a:prstGeom>
          <a:solidFill>
            <a:srgbClr val="FEFF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5-Point Star 112"/>
          <p:cNvSpPr/>
          <p:nvPr/>
        </p:nvSpPr>
        <p:spPr>
          <a:xfrm rot="20527789">
            <a:off x="10862641" y="5140088"/>
            <a:ext cx="360000" cy="360000"/>
          </a:xfrm>
          <a:prstGeom prst="star5">
            <a:avLst/>
          </a:prstGeom>
          <a:solidFill>
            <a:srgbClr val="D4FFEA"/>
          </a:solidFill>
          <a:ln>
            <a:solidFill>
              <a:srgbClr val="D4FFEA"/>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5-Point Star 113"/>
          <p:cNvSpPr/>
          <p:nvPr/>
        </p:nvSpPr>
        <p:spPr>
          <a:xfrm rot="20527789">
            <a:off x="3498442" y="4982073"/>
            <a:ext cx="360000" cy="360000"/>
          </a:xfrm>
          <a:prstGeom prst="star5">
            <a:avLst/>
          </a:prstGeom>
          <a:solidFill>
            <a:srgbClr val="D4FFEA"/>
          </a:solidFill>
          <a:ln>
            <a:solidFill>
              <a:srgbClr val="D4FFEA"/>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03"/>
          <p:cNvSpPr txBox="1"/>
          <p:nvPr/>
        </p:nvSpPr>
        <p:spPr>
          <a:xfrm>
            <a:off x="3738263" y="3838713"/>
            <a:ext cx="1747521" cy="645160"/>
          </a:xfrm>
          <a:prstGeom prst="rect">
            <a:avLst/>
          </a:prstGeom>
          <a:noFill/>
        </p:spPr>
        <p:txBody>
          <a:bodyPr wrap="square" rtlCol="0">
            <a:spAutoFit/>
          </a:bodyPr>
          <a:p>
            <a:pPr algn="ctr"/>
            <a:r>
              <a:rPr lang="en-US">
                <a:latin typeface="04b" panose="00000400000000000000" pitchFamily="2" charset="0"/>
              </a:rPr>
              <a:t>Nguyễn Hưởng</a:t>
            </a:r>
            <a:endParaRPr lang="en-US" dirty="0">
              <a:latin typeface="04b" panose="00000400000000000000" pitchFamily="2" charset="0"/>
            </a:endParaRPr>
          </a:p>
        </p:txBody>
      </p:sp>
      <p:sp>
        <p:nvSpPr>
          <p:cNvPr id="89" name="Rounded Rectangle 88"/>
          <p:cNvSpPr/>
          <p:nvPr/>
        </p:nvSpPr>
        <p:spPr>
          <a:xfrm>
            <a:off x="9409430" y="2319020"/>
            <a:ext cx="1715135" cy="2359025"/>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1" name="TextBox 109"/>
          <p:cNvSpPr txBox="1"/>
          <p:nvPr/>
        </p:nvSpPr>
        <p:spPr>
          <a:xfrm>
            <a:off x="9376899" y="3126000"/>
            <a:ext cx="1747521" cy="521970"/>
          </a:xfrm>
          <a:prstGeom prst="rect">
            <a:avLst/>
          </a:prstGeom>
          <a:noFill/>
        </p:spPr>
        <p:txBody>
          <a:bodyPr wrap="square" rtlCol="0">
            <a:spAutoFit/>
          </a:bodyPr>
          <a:p>
            <a:pPr algn="ctr"/>
            <a:r>
              <a:rPr lang="en-US" sz="2800" dirty="0">
                <a:latin typeface="Qolak Pisank" panose="02000503000000000000" pitchFamily="2" charset="0"/>
              </a:rPr>
              <a:t>Thành viên</a:t>
            </a:r>
            <a:endParaRPr lang="en-US" sz="2800" dirty="0">
              <a:latin typeface="Qolak Pisank" panose="02000503000000000000" pitchFamily="2" charset="0"/>
            </a:endParaRPr>
          </a:p>
        </p:txBody>
      </p:sp>
      <p:sp>
        <p:nvSpPr>
          <p:cNvPr id="92" name="TextBox 106"/>
          <p:cNvSpPr txBox="1"/>
          <p:nvPr/>
        </p:nvSpPr>
        <p:spPr>
          <a:xfrm>
            <a:off x="1704066" y="2184361"/>
            <a:ext cx="1747521" cy="368300"/>
          </a:xfrm>
          <a:prstGeom prst="rect">
            <a:avLst/>
          </a:prstGeom>
          <a:noFill/>
        </p:spPr>
        <p:txBody>
          <a:bodyPr wrap="square" rtlCol="0">
            <a:spAutoFit/>
          </a:bodyPr>
          <a:p>
            <a:pPr algn="ctr"/>
            <a:r>
              <a:rPr lang="en-US">
                <a:latin typeface="Qolak Pisank" panose="02000503000000000000" pitchFamily="2" charset="0"/>
              </a:rPr>
              <a:t>Nhóm Tr</a:t>
            </a:r>
            <a:r>
              <a:rPr lang="en-US" b="1">
                <a:latin typeface="Qolak Pisank" panose="02000503000000000000" pitchFamily="2" charset="0"/>
              </a:rPr>
              <a:t>ưở</a:t>
            </a:r>
            <a:r>
              <a:rPr lang="en-US">
                <a:latin typeface="Qolak Pisank" panose="02000503000000000000" pitchFamily="2" charset="0"/>
              </a:rPr>
              <a:t>ng</a:t>
            </a:r>
            <a:endParaRPr lang="en-US" dirty="0">
              <a:latin typeface="Qolak Pisank" panose="02000503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000" fill="hold"/>
                                        <p:tgtEl>
                                          <p:spTgt spid="87"/>
                                        </p:tgtEl>
                                        <p:attrNameLst>
                                          <p:attrName>ppt_x</p:attrName>
                                        </p:attrNameLst>
                                      </p:cBhvr>
                                      <p:tavLst>
                                        <p:tav tm="0">
                                          <p:val>
                                            <p:strVal val="1+#ppt_w/2"/>
                                          </p:val>
                                        </p:tav>
                                        <p:tav tm="100000">
                                          <p:val>
                                            <p:strVal val="#ppt_x"/>
                                          </p:val>
                                        </p:tav>
                                      </p:tavLst>
                                    </p:anim>
                                    <p:anim calcmode="lin" valueType="num">
                                      <p:cBhvr additive="base">
                                        <p:cTn id="8" dur="1000" fill="hold"/>
                                        <p:tgtEl>
                                          <p:spTgt spid="8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1000" fill="hold"/>
                                        <p:tgtEl>
                                          <p:spTgt spid="88"/>
                                        </p:tgtEl>
                                        <p:attrNameLst>
                                          <p:attrName>ppt_x</p:attrName>
                                        </p:attrNameLst>
                                      </p:cBhvr>
                                      <p:tavLst>
                                        <p:tav tm="0">
                                          <p:val>
                                            <p:strVal val="1+#ppt_w/2"/>
                                          </p:val>
                                        </p:tav>
                                        <p:tav tm="100000">
                                          <p:val>
                                            <p:strVal val="#ppt_x"/>
                                          </p:val>
                                        </p:tav>
                                      </p:tavLst>
                                    </p:anim>
                                    <p:anim calcmode="lin" valueType="num">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1000" fill="hold"/>
                                        <p:tgtEl>
                                          <p:spTgt spid="112"/>
                                        </p:tgtEl>
                                        <p:attrNameLst>
                                          <p:attrName>ppt_x</p:attrName>
                                        </p:attrNameLst>
                                      </p:cBhvr>
                                      <p:tavLst>
                                        <p:tav tm="0">
                                          <p:val>
                                            <p:strVal val="1+#ppt_w/2"/>
                                          </p:val>
                                        </p:tav>
                                        <p:tav tm="100000">
                                          <p:val>
                                            <p:strVal val="#ppt_x"/>
                                          </p:val>
                                        </p:tav>
                                      </p:tavLst>
                                    </p:anim>
                                    <p:anim calcmode="lin" valueType="num">
                                      <p:cBhvr additive="base">
                                        <p:cTn id="16" dur="1000" fill="hold"/>
                                        <p:tgtEl>
                                          <p:spTgt spid="112"/>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200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1000"/>
                                        <p:tgtEl>
                                          <p:spTgt spid="78"/>
                                        </p:tgtEl>
                                      </p:cBhvr>
                                    </p:animEffect>
                                    <p:anim calcmode="lin" valueType="num">
                                      <p:cBhvr>
                                        <p:cTn id="20" dur="1000" fill="hold"/>
                                        <p:tgtEl>
                                          <p:spTgt spid="78"/>
                                        </p:tgtEl>
                                        <p:attrNameLst>
                                          <p:attrName>ppt_x</p:attrName>
                                        </p:attrNameLst>
                                      </p:cBhvr>
                                      <p:tavLst>
                                        <p:tav tm="0">
                                          <p:val>
                                            <p:strVal val="#ppt_x"/>
                                          </p:val>
                                        </p:tav>
                                        <p:tav tm="100000">
                                          <p:val>
                                            <p:strVal val="#ppt_x"/>
                                          </p:val>
                                        </p:tav>
                                      </p:tavLst>
                                    </p:anim>
                                    <p:anim calcmode="lin" valueType="num">
                                      <p:cBhvr>
                                        <p:cTn id="21" dur="1000" fill="hold"/>
                                        <p:tgtEl>
                                          <p:spTgt spid="78"/>
                                        </p:tgtEl>
                                        <p:attrNameLst>
                                          <p:attrName>ppt_y</p:attrName>
                                        </p:attrNameLst>
                                      </p:cBhvr>
                                      <p:tavLst>
                                        <p:tav tm="0">
                                          <p:val>
                                            <p:strVal val="#ppt_y+.1"/>
                                          </p:val>
                                        </p:tav>
                                        <p:tav tm="100000">
                                          <p:val>
                                            <p:strVal val="#ppt_y"/>
                                          </p:val>
                                        </p:tav>
                                      </p:tavLst>
                                    </p:anim>
                                  </p:childTnLst>
                                </p:cTn>
                              </p:par>
                              <p:par>
                                <p:cTn id="22" presetID="22" presetClass="entr" presetSubtype="4" fill="hold" grpId="0" nodeType="withEffect">
                                  <p:stCondLst>
                                    <p:cond delay="2000"/>
                                  </p:stCondLst>
                                  <p:childTnLst>
                                    <p:set>
                                      <p:cBhvr>
                                        <p:cTn id="23" dur="1" fill="hold">
                                          <p:stCondLst>
                                            <p:cond delay="0"/>
                                          </p:stCondLst>
                                        </p:cTn>
                                        <p:tgtEl>
                                          <p:spTgt spid="75"/>
                                        </p:tgtEl>
                                        <p:attrNameLst>
                                          <p:attrName>style.visibility</p:attrName>
                                        </p:attrNameLst>
                                      </p:cBhvr>
                                      <p:to>
                                        <p:strVal val="visible"/>
                                      </p:to>
                                    </p:set>
                                    <p:animEffect transition="in" filter="wipe(down)">
                                      <p:cBhvr>
                                        <p:cTn id="24" dur="750"/>
                                        <p:tgtEl>
                                          <p:spTgt spid="75"/>
                                        </p:tgtEl>
                                      </p:cBhvr>
                                    </p:animEffect>
                                  </p:childTnLst>
                                </p:cTn>
                              </p:par>
                              <p:par>
                                <p:cTn id="25" presetID="22" presetClass="entr" presetSubtype="4" fill="hold" grpId="0" nodeType="withEffect">
                                  <p:stCondLst>
                                    <p:cond delay="2000"/>
                                  </p:stCondLst>
                                  <p:childTnLst>
                                    <p:set>
                                      <p:cBhvr>
                                        <p:cTn id="26" dur="1" fill="hold">
                                          <p:stCondLst>
                                            <p:cond delay="0"/>
                                          </p:stCondLst>
                                        </p:cTn>
                                        <p:tgtEl>
                                          <p:spTgt spid="107"/>
                                        </p:tgtEl>
                                        <p:attrNameLst>
                                          <p:attrName>style.visibility</p:attrName>
                                        </p:attrNameLst>
                                      </p:cBhvr>
                                      <p:to>
                                        <p:strVal val="visible"/>
                                      </p:to>
                                    </p:set>
                                    <p:animEffect transition="in" filter="wipe(down)">
                                      <p:cBhvr>
                                        <p:cTn id="27" dur="750"/>
                                        <p:tgtEl>
                                          <p:spTgt spid="107"/>
                                        </p:tgtEl>
                                      </p:cBhvr>
                                    </p:animEffect>
                                  </p:childTnLst>
                                </p:cTn>
                              </p:par>
                              <p:par>
                                <p:cTn id="28" presetID="22" presetClass="entr" presetSubtype="4" fill="hold" grpId="0" nodeType="withEffect">
                                  <p:stCondLst>
                                    <p:cond delay="3000"/>
                                  </p:stCondLst>
                                  <p:childTnLst>
                                    <p:set>
                                      <p:cBhvr>
                                        <p:cTn id="29" dur="1" fill="hold">
                                          <p:stCondLst>
                                            <p:cond delay="0"/>
                                          </p:stCondLst>
                                        </p:cTn>
                                        <p:tgtEl>
                                          <p:spTgt spid="108"/>
                                        </p:tgtEl>
                                        <p:attrNameLst>
                                          <p:attrName>style.visibility</p:attrName>
                                        </p:attrNameLst>
                                      </p:cBhvr>
                                      <p:to>
                                        <p:strVal val="visible"/>
                                      </p:to>
                                    </p:set>
                                    <p:animEffect transition="in" filter="wipe(down)">
                                      <p:cBhvr>
                                        <p:cTn id="30" dur="750"/>
                                        <p:tgtEl>
                                          <p:spTgt spid="108"/>
                                        </p:tgtEl>
                                      </p:cBhvr>
                                    </p:animEffect>
                                  </p:childTnLst>
                                </p:cTn>
                              </p:par>
                              <p:par>
                                <p:cTn id="31" presetID="42" presetClass="entr" presetSubtype="0" fill="hold" nodeType="withEffect">
                                  <p:stCondLst>
                                    <p:cond delay="400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1000"/>
                                        <p:tgtEl>
                                          <p:spTgt spid="81"/>
                                        </p:tgtEl>
                                      </p:cBhvr>
                                    </p:animEffect>
                                    <p:anim calcmode="lin" valueType="num">
                                      <p:cBhvr>
                                        <p:cTn id="34" dur="1000" fill="hold"/>
                                        <p:tgtEl>
                                          <p:spTgt spid="81"/>
                                        </p:tgtEl>
                                        <p:attrNameLst>
                                          <p:attrName>ppt_x</p:attrName>
                                        </p:attrNameLst>
                                      </p:cBhvr>
                                      <p:tavLst>
                                        <p:tav tm="0">
                                          <p:val>
                                            <p:strVal val="#ppt_x"/>
                                          </p:val>
                                        </p:tav>
                                        <p:tav tm="100000">
                                          <p:val>
                                            <p:strVal val="#ppt_x"/>
                                          </p:val>
                                        </p:tav>
                                      </p:tavLst>
                                    </p:anim>
                                    <p:anim calcmode="lin" valueType="num">
                                      <p:cBhvr>
                                        <p:cTn id="35" dur="1000" fill="hold"/>
                                        <p:tgtEl>
                                          <p:spTgt spid="81"/>
                                        </p:tgtEl>
                                        <p:attrNameLst>
                                          <p:attrName>ppt_y</p:attrName>
                                        </p:attrNameLst>
                                      </p:cBhvr>
                                      <p:tavLst>
                                        <p:tav tm="0">
                                          <p:val>
                                            <p:strVal val="#ppt_y+.1"/>
                                          </p:val>
                                        </p:tav>
                                        <p:tav tm="100000">
                                          <p:val>
                                            <p:strVal val="#ppt_y"/>
                                          </p:val>
                                        </p:tav>
                                      </p:tavLst>
                                    </p:anim>
                                  </p:childTnLst>
                                </p:cTn>
                              </p:par>
                              <p:par>
                                <p:cTn id="36" presetID="22" presetClass="entr" presetSubtype="4" fill="hold" grpId="0" nodeType="withEffect">
                                  <p:stCondLst>
                                    <p:cond delay="4000"/>
                                  </p:stCondLst>
                                  <p:childTnLst>
                                    <p:set>
                                      <p:cBhvr>
                                        <p:cTn id="37" dur="1" fill="hold">
                                          <p:stCondLst>
                                            <p:cond delay="0"/>
                                          </p:stCondLst>
                                        </p:cTn>
                                        <p:tgtEl>
                                          <p:spTgt spid="104"/>
                                        </p:tgtEl>
                                        <p:attrNameLst>
                                          <p:attrName>style.visibility</p:attrName>
                                        </p:attrNameLst>
                                      </p:cBhvr>
                                      <p:to>
                                        <p:strVal val="visible"/>
                                      </p:to>
                                    </p:set>
                                    <p:animEffect transition="in" filter="wipe(down)">
                                      <p:cBhvr>
                                        <p:cTn id="38" dur="750"/>
                                        <p:tgtEl>
                                          <p:spTgt spid="104"/>
                                        </p:tgtEl>
                                      </p:cBhvr>
                                    </p:animEffect>
                                  </p:childTnLst>
                                </p:cTn>
                              </p:par>
                              <p:par>
                                <p:cTn id="39" presetID="22" presetClass="entr" presetSubtype="4" fill="hold" grpId="0" nodeType="withEffect">
                                  <p:stCondLst>
                                    <p:cond delay="4000"/>
                                  </p:stCondLst>
                                  <p:childTnLst>
                                    <p:set>
                                      <p:cBhvr>
                                        <p:cTn id="40" dur="1" fill="hold">
                                          <p:stCondLst>
                                            <p:cond delay="0"/>
                                          </p:stCondLst>
                                        </p:cTn>
                                        <p:tgtEl>
                                          <p:spTgt spid="109"/>
                                        </p:tgtEl>
                                        <p:attrNameLst>
                                          <p:attrName>style.visibility</p:attrName>
                                        </p:attrNameLst>
                                      </p:cBhvr>
                                      <p:to>
                                        <p:strVal val="visible"/>
                                      </p:to>
                                    </p:set>
                                    <p:animEffect transition="in" filter="wipe(down)">
                                      <p:cBhvr>
                                        <p:cTn id="41" dur="750"/>
                                        <p:tgtEl>
                                          <p:spTgt spid="109"/>
                                        </p:tgtEl>
                                      </p:cBhvr>
                                    </p:animEffect>
                                  </p:childTnLst>
                                </p:cTn>
                              </p:par>
                              <p:par>
                                <p:cTn id="42" presetID="42" presetClass="entr" presetSubtype="0" fill="hold" nodeType="withEffect">
                                  <p:stCondLst>
                                    <p:cond delay="500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1000"/>
                                        <p:tgtEl>
                                          <p:spTgt spid="98"/>
                                        </p:tgtEl>
                                      </p:cBhvr>
                                    </p:animEffect>
                                    <p:anim calcmode="lin" valueType="num">
                                      <p:cBhvr>
                                        <p:cTn id="45" dur="1000" fill="hold"/>
                                        <p:tgtEl>
                                          <p:spTgt spid="98"/>
                                        </p:tgtEl>
                                        <p:attrNameLst>
                                          <p:attrName>ppt_x</p:attrName>
                                        </p:attrNameLst>
                                      </p:cBhvr>
                                      <p:tavLst>
                                        <p:tav tm="0">
                                          <p:val>
                                            <p:strVal val="#ppt_x"/>
                                          </p:val>
                                        </p:tav>
                                        <p:tav tm="100000">
                                          <p:val>
                                            <p:strVal val="#ppt_x"/>
                                          </p:val>
                                        </p:tav>
                                      </p:tavLst>
                                    </p:anim>
                                    <p:anim calcmode="lin" valueType="num">
                                      <p:cBhvr>
                                        <p:cTn id="46" dur="1000" fill="hold"/>
                                        <p:tgtEl>
                                          <p:spTgt spid="98"/>
                                        </p:tgtEl>
                                        <p:attrNameLst>
                                          <p:attrName>ppt_y</p:attrName>
                                        </p:attrNameLst>
                                      </p:cBhvr>
                                      <p:tavLst>
                                        <p:tav tm="0">
                                          <p:val>
                                            <p:strVal val="#ppt_y+.1"/>
                                          </p:val>
                                        </p:tav>
                                        <p:tav tm="100000">
                                          <p:val>
                                            <p:strVal val="#ppt_y"/>
                                          </p:val>
                                        </p:tav>
                                      </p:tavLst>
                                    </p:anim>
                                  </p:childTnLst>
                                </p:cTn>
                              </p:par>
                              <p:par>
                                <p:cTn id="47" presetID="22" presetClass="entr" presetSubtype="4" fill="hold" grpId="0" nodeType="withEffect">
                                  <p:stCondLst>
                                    <p:cond delay="5000"/>
                                  </p:stCondLst>
                                  <p:childTnLst>
                                    <p:set>
                                      <p:cBhvr>
                                        <p:cTn id="48" dur="1" fill="hold">
                                          <p:stCondLst>
                                            <p:cond delay="0"/>
                                          </p:stCondLst>
                                        </p:cTn>
                                        <p:tgtEl>
                                          <p:spTgt spid="105"/>
                                        </p:tgtEl>
                                        <p:attrNameLst>
                                          <p:attrName>style.visibility</p:attrName>
                                        </p:attrNameLst>
                                      </p:cBhvr>
                                      <p:to>
                                        <p:strVal val="visible"/>
                                      </p:to>
                                    </p:set>
                                    <p:animEffect transition="in" filter="wipe(down)">
                                      <p:cBhvr>
                                        <p:cTn id="49" dur="750"/>
                                        <p:tgtEl>
                                          <p:spTgt spid="105"/>
                                        </p:tgtEl>
                                      </p:cBhvr>
                                    </p:animEffect>
                                  </p:childTnLst>
                                </p:cTn>
                              </p:par>
                              <p:par>
                                <p:cTn id="50" presetID="22" presetClass="entr" presetSubtype="4" fill="hold" grpId="0" nodeType="withEffect">
                                  <p:stCondLst>
                                    <p:cond delay="5000"/>
                                  </p:stCondLst>
                                  <p:childTnLst>
                                    <p:set>
                                      <p:cBhvr>
                                        <p:cTn id="51" dur="1" fill="hold">
                                          <p:stCondLst>
                                            <p:cond delay="0"/>
                                          </p:stCondLst>
                                        </p:cTn>
                                        <p:tgtEl>
                                          <p:spTgt spid="110"/>
                                        </p:tgtEl>
                                        <p:attrNameLst>
                                          <p:attrName>style.visibility</p:attrName>
                                        </p:attrNameLst>
                                      </p:cBhvr>
                                      <p:to>
                                        <p:strVal val="visible"/>
                                      </p:to>
                                    </p:set>
                                    <p:animEffect transition="in" filter="wipe(down)">
                                      <p:cBhvr>
                                        <p:cTn id="52" dur="750"/>
                                        <p:tgtEl>
                                          <p:spTgt spid="110"/>
                                        </p:tgtEl>
                                      </p:cBhvr>
                                    </p:animEffect>
                                  </p:childTnLst>
                                </p:cTn>
                              </p:par>
                              <p:par>
                                <p:cTn id="53" presetID="42" presetClass="entr" presetSubtype="0" fill="hold" nodeType="withEffect">
                                  <p:stCondLst>
                                    <p:cond delay="6000"/>
                                  </p:stCondLst>
                                  <p:childTnLst>
                                    <p:set>
                                      <p:cBhvr>
                                        <p:cTn id="54" dur="1" fill="hold">
                                          <p:stCondLst>
                                            <p:cond delay="0"/>
                                          </p:stCondLst>
                                        </p:cTn>
                                        <p:tgtEl>
                                          <p:spTgt spid="102"/>
                                        </p:tgtEl>
                                        <p:attrNameLst>
                                          <p:attrName>style.visibility</p:attrName>
                                        </p:attrNameLst>
                                      </p:cBhvr>
                                      <p:to>
                                        <p:strVal val="visible"/>
                                      </p:to>
                                    </p:set>
                                    <p:animEffect transition="in" filter="fade">
                                      <p:cBhvr>
                                        <p:cTn id="55" dur="1000"/>
                                        <p:tgtEl>
                                          <p:spTgt spid="102"/>
                                        </p:tgtEl>
                                      </p:cBhvr>
                                    </p:animEffect>
                                    <p:anim calcmode="lin" valueType="num">
                                      <p:cBhvr>
                                        <p:cTn id="56" dur="1000" fill="hold"/>
                                        <p:tgtEl>
                                          <p:spTgt spid="102"/>
                                        </p:tgtEl>
                                        <p:attrNameLst>
                                          <p:attrName>ppt_x</p:attrName>
                                        </p:attrNameLst>
                                      </p:cBhvr>
                                      <p:tavLst>
                                        <p:tav tm="0">
                                          <p:val>
                                            <p:strVal val="#ppt_x"/>
                                          </p:val>
                                        </p:tav>
                                        <p:tav tm="100000">
                                          <p:val>
                                            <p:strVal val="#ppt_x"/>
                                          </p:val>
                                        </p:tav>
                                      </p:tavLst>
                                    </p:anim>
                                    <p:anim calcmode="lin" valueType="num">
                                      <p:cBhvr>
                                        <p:cTn id="57" dur="1000" fill="hold"/>
                                        <p:tgtEl>
                                          <p:spTgt spid="102"/>
                                        </p:tgtEl>
                                        <p:attrNameLst>
                                          <p:attrName>ppt_y</p:attrName>
                                        </p:attrNameLst>
                                      </p:cBhvr>
                                      <p:tavLst>
                                        <p:tav tm="0">
                                          <p:val>
                                            <p:strVal val="#ppt_y+.1"/>
                                          </p:val>
                                        </p:tav>
                                        <p:tav tm="100000">
                                          <p:val>
                                            <p:strVal val="#ppt_y"/>
                                          </p:val>
                                        </p:tav>
                                      </p:tavLst>
                                    </p:anim>
                                  </p:childTnLst>
                                </p:cTn>
                              </p:par>
                              <p:par>
                                <p:cTn id="58" presetID="22" presetClass="entr" presetSubtype="4" fill="hold" grpId="0" nodeType="withEffect">
                                  <p:stCondLst>
                                    <p:cond delay="4000"/>
                                  </p:stCondLst>
                                  <p:childTnLst>
                                    <p:set>
                                      <p:cBhvr>
                                        <p:cTn id="59" dur="1" fill="hold">
                                          <p:stCondLst>
                                            <p:cond delay="0"/>
                                          </p:stCondLst>
                                        </p:cTn>
                                        <p:tgtEl>
                                          <p:spTgt spid="2"/>
                                        </p:tgtEl>
                                        <p:attrNameLst>
                                          <p:attrName>style.visibility</p:attrName>
                                        </p:attrNameLst>
                                      </p:cBhvr>
                                      <p:to>
                                        <p:strVal val="visible"/>
                                      </p:to>
                                    </p:set>
                                    <p:animEffect transition="in" filter="wipe(down)">
                                      <p:cBhvr>
                                        <p:cTn id="60" dur="750"/>
                                        <p:tgtEl>
                                          <p:spTgt spid="2"/>
                                        </p:tgtEl>
                                      </p:cBhvr>
                                    </p:animEffect>
                                  </p:childTnLst>
                                </p:cTn>
                              </p:par>
                              <p:par>
                                <p:cTn id="61" presetID="22" presetClass="entr" presetSubtype="4" fill="hold" grpId="0" nodeType="withEffect">
                                  <p:stCondLst>
                                    <p:cond delay="5000"/>
                                  </p:stCondLst>
                                  <p:childTnLst>
                                    <p:set>
                                      <p:cBhvr>
                                        <p:cTn id="62" dur="1" fill="hold">
                                          <p:stCondLst>
                                            <p:cond delay="0"/>
                                          </p:stCondLst>
                                        </p:cTn>
                                        <p:tgtEl>
                                          <p:spTgt spid="91"/>
                                        </p:tgtEl>
                                        <p:attrNameLst>
                                          <p:attrName>style.visibility</p:attrName>
                                        </p:attrNameLst>
                                      </p:cBhvr>
                                      <p:to>
                                        <p:strVal val="visible"/>
                                      </p:to>
                                    </p:set>
                                    <p:animEffect transition="in" filter="wipe(down)">
                                      <p:cBhvr>
                                        <p:cTn id="63" dur="750"/>
                                        <p:tgtEl>
                                          <p:spTgt spid="91"/>
                                        </p:tgtEl>
                                      </p:cBhvr>
                                    </p:animEffect>
                                  </p:childTnLst>
                                </p:cTn>
                              </p:par>
                              <p:par>
                                <p:cTn id="64" presetID="22" presetClass="entr" presetSubtype="4" fill="hold" grpId="0" nodeType="withEffect">
                                  <p:stCondLst>
                                    <p:cond delay="2000"/>
                                  </p:stCondLst>
                                  <p:childTnLst>
                                    <p:set>
                                      <p:cBhvr>
                                        <p:cTn id="65" dur="1" fill="hold">
                                          <p:stCondLst>
                                            <p:cond delay="0"/>
                                          </p:stCondLst>
                                        </p:cTn>
                                        <p:tgtEl>
                                          <p:spTgt spid="92"/>
                                        </p:tgtEl>
                                        <p:attrNameLst>
                                          <p:attrName>style.visibility</p:attrName>
                                        </p:attrNameLst>
                                      </p:cBhvr>
                                      <p:to>
                                        <p:strVal val="visible"/>
                                      </p:to>
                                    </p:set>
                                    <p:animEffect transition="in" filter="wipe(down)">
                                      <p:cBhvr>
                                        <p:cTn id="66"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7" grpId="0" animBg="1"/>
      <p:bldP spid="88" grpId="0"/>
      <p:bldP spid="104" grpId="0"/>
      <p:bldP spid="105" grpId="0"/>
      <p:bldP spid="107" grpId="0"/>
      <p:bldP spid="108" grpId="0"/>
      <p:bldP spid="109" grpId="0"/>
      <p:bldP spid="110" grpId="0"/>
      <p:bldP spid="112" grpId="0" animBg="1"/>
      <p:bldP spid="2" grpId="0"/>
      <p:bldP spid="91" grpId="0"/>
      <p:bldP spid="9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0085" y="585787"/>
            <a:ext cx="11158539" cy="5711036"/>
            <a:chOff x="642938" y="585787"/>
            <a:chExt cx="11158539" cy="5711036"/>
          </a:xfrm>
        </p:grpSpPr>
        <p:sp>
          <p:nvSpPr>
            <p:cNvPr id="5" name="Rounded Rectangle 4"/>
            <p:cNvSpPr/>
            <p:nvPr/>
          </p:nvSpPr>
          <p:spPr>
            <a:xfrm>
              <a:off x="642938" y="585787"/>
              <a:ext cx="11158537" cy="5711036"/>
            </a:xfrm>
            <a:prstGeom prst="roundRect">
              <a:avLst>
                <a:gd name="adj" fmla="val 6661"/>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000125" y="585787"/>
              <a:ext cx="10272711" cy="5711036"/>
              <a:chOff x="1000125" y="585787"/>
              <a:chExt cx="10272711" cy="5711036"/>
            </a:xfrm>
          </p:grpSpPr>
          <p:cxnSp>
            <p:nvCxnSpPr>
              <p:cNvPr id="20" name="Straight Connector 19"/>
              <p:cNvCxnSpPr/>
              <p:nvPr/>
            </p:nvCxnSpPr>
            <p:spPr>
              <a:xfrm>
                <a:off x="1000125"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097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76425"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146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4315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67013"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6814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909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577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959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2443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483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3484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7579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2247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5629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9143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1153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0582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467849"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9345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272836"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401299"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2516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42938" y="1081886"/>
              <a:ext cx="11158539" cy="4924424"/>
              <a:chOff x="642938" y="1081886"/>
              <a:chExt cx="11158539" cy="4924424"/>
            </a:xfrm>
          </p:grpSpPr>
          <p:cxnSp>
            <p:nvCxnSpPr>
              <p:cNvPr id="8" name="Straight Connector 7"/>
              <p:cNvCxnSpPr/>
              <p:nvPr/>
            </p:nvCxnSpPr>
            <p:spPr>
              <a:xfrm rot="16200000">
                <a:off x="6222208" y="42704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6222208" y="1746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6222208" y="-449259"/>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a:off x="6222207" y="-17875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6222207" y="-915984"/>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6222207" y="-1339847"/>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222207" y="-22828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222207" y="-269239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222207" y="-31591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6222207" y="-4497383"/>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6222207" y="-362584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6222207" y="-4049709"/>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4" name="Rounded Rectangle 43"/>
          <p:cNvSpPr/>
          <p:nvPr/>
        </p:nvSpPr>
        <p:spPr>
          <a:xfrm>
            <a:off x="1105669" y="796066"/>
            <a:ext cx="10444166" cy="5257800"/>
          </a:xfrm>
          <a:prstGeom prst="roundRect">
            <a:avLst>
              <a:gd name="adj" fmla="val 7971"/>
            </a:avLst>
          </a:prstGeom>
          <a:solidFill>
            <a:schemeClr val="bg1">
              <a:lumMod val="5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rot="20527789">
            <a:off x="1796983" y="5270071"/>
            <a:ext cx="720000" cy="720000"/>
          </a:xfrm>
          <a:prstGeom prst="star5">
            <a:avLst/>
          </a:prstGeom>
          <a:solidFill>
            <a:srgbClr val="A0D995"/>
          </a:solidFill>
          <a:ln>
            <a:solidFill>
              <a:srgbClr val="A0D99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rot="20527789">
            <a:off x="2614673" y="5602733"/>
            <a:ext cx="360000" cy="360000"/>
          </a:xfrm>
          <a:prstGeom prst="star5">
            <a:avLst/>
          </a:prstGeom>
          <a:solidFill>
            <a:srgbClr val="BCCEF4"/>
          </a:solidFill>
          <a:ln>
            <a:solidFill>
              <a:srgbClr val="BCCEF4"/>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1585386" y="796258"/>
            <a:ext cx="9446688" cy="397741"/>
            <a:chOff x="1585386" y="796258"/>
            <a:chExt cx="9446688" cy="397741"/>
          </a:xfrm>
        </p:grpSpPr>
        <p:sp>
          <p:nvSpPr>
            <p:cNvPr id="48" name="Freeform 47"/>
            <p:cNvSpPr/>
            <p:nvPr/>
          </p:nvSpPr>
          <p:spPr>
            <a:xfrm>
              <a:off x="1585386"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2323140"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BCCEF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061764" y="81736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788045"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523853"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5247752"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C5D0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5967752"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6709839"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7451271" y="81628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8162840"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3BEA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10312074" y="796258"/>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8893353" y="81628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9578040"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flipV="1">
            <a:off x="1474782" y="5684789"/>
            <a:ext cx="9446688" cy="394190"/>
            <a:chOff x="1585386" y="803754"/>
            <a:chExt cx="9446688" cy="394190"/>
          </a:xfrm>
        </p:grpSpPr>
        <p:sp>
          <p:nvSpPr>
            <p:cNvPr id="62" name="Freeform 61"/>
            <p:cNvSpPr/>
            <p:nvPr/>
          </p:nvSpPr>
          <p:spPr>
            <a:xfrm>
              <a:off x="1585386"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2323140"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BCCEF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061764" y="81736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788045"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4523853"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5247752" y="80405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C5D0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5967752"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6709839"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7451271" y="803754"/>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8162840"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3BEA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0312074" y="82131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8893353" y="803754"/>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9578040"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5074590" y="1557718"/>
            <a:ext cx="3088629" cy="460375"/>
          </a:xfrm>
          <a:prstGeom prst="rect">
            <a:avLst/>
          </a:prstGeom>
          <a:noFill/>
        </p:spPr>
        <p:txBody>
          <a:bodyPr wrap="square" rtlCol="0">
            <a:spAutoFit/>
          </a:bodyPr>
          <a:lstStyle/>
          <a:p>
            <a:pPr algn="ctr"/>
            <a:r>
              <a:rPr lang="en-US" sz="2400" dirty="0">
                <a:latin typeface="04b" panose="00000400000000000000" pitchFamily="2" charset="0"/>
              </a:rPr>
              <a:t>Đề tài</a:t>
            </a:r>
            <a:endParaRPr lang="en-US" sz="2400" dirty="0">
              <a:latin typeface="04b" panose="00000400000000000000" pitchFamily="2" charset="0"/>
            </a:endParaRPr>
          </a:p>
        </p:txBody>
      </p:sp>
      <p:grpSp>
        <p:nvGrpSpPr>
          <p:cNvPr id="76" name="Group 75"/>
          <p:cNvGrpSpPr/>
          <p:nvPr/>
        </p:nvGrpSpPr>
        <p:grpSpPr>
          <a:xfrm>
            <a:off x="10120667" y="855955"/>
            <a:ext cx="360000" cy="1061406"/>
            <a:chOff x="10123929" y="829859"/>
            <a:chExt cx="360000" cy="1061406"/>
          </a:xfrm>
        </p:grpSpPr>
        <p:cxnSp>
          <p:nvCxnSpPr>
            <p:cNvPr id="77" name="Straight Connector 76"/>
            <p:cNvCxnSpPr/>
            <p:nvPr/>
          </p:nvCxnSpPr>
          <p:spPr>
            <a:xfrm flipH="1">
              <a:off x="10300290" y="829859"/>
              <a:ext cx="9534" cy="6909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lowchart: Connector 77"/>
            <p:cNvSpPr/>
            <p:nvPr/>
          </p:nvSpPr>
          <p:spPr>
            <a:xfrm>
              <a:off x="10123929" y="1531265"/>
              <a:ext cx="360000" cy="360000"/>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5-Point Star 78"/>
          <p:cNvSpPr/>
          <p:nvPr/>
        </p:nvSpPr>
        <p:spPr>
          <a:xfrm>
            <a:off x="10126562" y="1894436"/>
            <a:ext cx="360000" cy="360000"/>
          </a:xfrm>
          <a:prstGeom prst="star5">
            <a:avLst/>
          </a:prstGeom>
          <a:solidFill>
            <a:srgbClr val="FEFF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p:nvPr/>
        </p:nvSpPr>
        <p:spPr>
          <a:xfrm rot="20527789">
            <a:off x="1570720" y="1457097"/>
            <a:ext cx="720000" cy="720000"/>
          </a:xfrm>
          <a:prstGeom prst="star5">
            <a:avLst/>
          </a:prstGeom>
          <a:solidFill>
            <a:srgbClr val="F7D8C3"/>
          </a:solidFill>
          <a:ln>
            <a:solidFill>
              <a:srgbClr val="F7D8C3"/>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p:nvPr/>
        </p:nvSpPr>
        <p:spPr>
          <a:xfrm rot="20527789">
            <a:off x="2388410" y="1789759"/>
            <a:ext cx="360000" cy="360000"/>
          </a:xfrm>
          <a:prstGeom prst="star5">
            <a:avLst/>
          </a:prstGeom>
          <a:solidFill>
            <a:srgbClr val="D4FFEA"/>
          </a:solidFill>
          <a:ln>
            <a:solidFill>
              <a:srgbClr val="D4FFEA"/>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5630104" y="2063809"/>
            <a:ext cx="1800000" cy="1800000"/>
            <a:chOff x="5639797" y="2751183"/>
            <a:chExt cx="1800000" cy="1800000"/>
          </a:xfrm>
        </p:grpSpPr>
        <p:sp>
          <p:nvSpPr>
            <p:cNvPr id="83" name="Rounded Rectangle 82"/>
            <p:cNvSpPr/>
            <p:nvPr/>
          </p:nvSpPr>
          <p:spPr>
            <a:xfrm>
              <a:off x="5639797" y="2751183"/>
              <a:ext cx="1800000" cy="1800000"/>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p:cNvPicPr>
              <a:picLocks noChangeAspect="1"/>
            </p:cNvPicPr>
            <p:nvPr/>
          </p:nvPicPr>
          <p:blipFill>
            <a:blip r:embed="rId1" cstate="print">
              <a:extLst>
                <a:ext uri="{BEBA8EAE-BF5A-486C-A8C5-ECC9F3942E4B}">
                  <a14:imgProps xmlns:a14="http://schemas.microsoft.com/office/drawing/2010/main">
                    <a14:imgLayer r:embed="rId2">
                      <a14:imgEffect>
                        <a14:backgroundRemoval t="10000" b="95682" l="10000" r="90000"/>
                      </a14:imgEffect>
                    </a14:imgLayer>
                  </a14:imgProps>
                </a:ext>
                <a:ext uri="{28A0092B-C50C-407E-A947-70E740481C1C}">
                  <a14:useLocalDpi xmlns:a14="http://schemas.microsoft.com/office/drawing/2010/main" val="0"/>
                </a:ext>
              </a:extLst>
            </a:blip>
            <a:stretch>
              <a:fillRect/>
            </a:stretch>
          </p:blipFill>
          <p:spPr>
            <a:xfrm>
              <a:off x="5834395" y="2915448"/>
              <a:ext cx="1385551" cy="1385551"/>
            </a:xfrm>
            <a:prstGeom prst="rect">
              <a:avLst/>
            </a:prstGeom>
            <a:effectLst>
              <a:outerShdw blurRad="50800" dist="38100" dir="2700000" algn="tl" rotWithShape="0">
                <a:prstClr val="black">
                  <a:alpha val="40000"/>
                </a:prstClr>
              </a:outerShdw>
            </a:effectLst>
          </p:spPr>
        </p:pic>
      </p:grpSp>
      <p:sp>
        <p:nvSpPr>
          <p:cNvPr id="88" name="Right Arrow 87">
            <a:hlinkClick r:id="rId3" action="ppaction://hlinksldjump"/>
          </p:cNvPr>
          <p:cNvSpPr/>
          <p:nvPr/>
        </p:nvSpPr>
        <p:spPr>
          <a:xfrm>
            <a:off x="7907560" y="4663284"/>
            <a:ext cx="703672" cy="466725"/>
          </a:xfrm>
          <a:prstGeom prst="rightArrow">
            <a:avLst/>
          </a:prstGeom>
          <a:solidFill>
            <a:srgbClr val="FFC8C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5385837" y="4595334"/>
            <a:ext cx="2305824" cy="558009"/>
          </a:xfrm>
          <a:prstGeom prst="roundRect">
            <a:avLst>
              <a:gd name="adj" fmla="val 50000"/>
            </a:avLst>
          </a:prstGeom>
          <a:solidFill>
            <a:schemeClr val="bg1"/>
          </a:solidFill>
          <a:ln w="28575">
            <a:solidFill>
              <a:srgbClr val="FFC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5376947" y="3959699"/>
            <a:ext cx="2305824" cy="558009"/>
          </a:xfrm>
          <a:prstGeom prst="roundRect">
            <a:avLst>
              <a:gd name="adj" fmla="val 50000"/>
            </a:avLst>
          </a:prstGeom>
          <a:solidFill>
            <a:schemeClr val="bg1"/>
          </a:solidFill>
          <a:ln w="28575">
            <a:solidFill>
              <a:srgbClr val="FFC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0" name="TextBox 74"/>
          <p:cNvSpPr txBox="1"/>
          <p:nvPr/>
        </p:nvSpPr>
        <p:spPr>
          <a:xfrm>
            <a:off x="3880485" y="4009390"/>
            <a:ext cx="2216785" cy="460375"/>
          </a:xfrm>
          <a:prstGeom prst="rect">
            <a:avLst/>
          </a:prstGeom>
          <a:noFill/>
        </p:spPr>
        <p:txBody>
          <a:bodyPr wrap="square" rtlCol="0">
            <a:spAutoFit/>
          </a:bodyPr>
          <a:p>
            <a:pPr algn="ctr"/>
            <a:r>
              <a:rPr lang="en-US" sz="2400" b="1" u="sng" dirty="0">
                <a:latin typeface="04b" panose="00000400000000000000" pitchFamily="2" charset="0"/>
              </a:rPr>
              <a:t>Id:</a:t>
            </a:r>
            <a:endParaRPr lang="en-US" sz="2400" b="1" u="sng" dirty="0">
              <a:latin typeface="04b" panose="00000400000000000000" pitchFamily="2" charset="0"/>
            </a:endParaRPr>
          </a:p>
        </p:txBody>
      </p:sp>
      <p:sp>
        <p:nvSpPr>
          <p:cNvPr id="87" name="TextBox 74"/>
          <p:cNvSpPr txBox="1"/>
          <p:nvPr/>
        </p:nvSpPr>
        <p:spPr>
          <a:xfrm>
            <a:off x="3787775" y="4663440"/>
            <a:ext cx="2216785" cy="460375"/>
          </a:xfrm>
          <a:prstGeom prst="rect">
            <a:avLst/>
          </a:prstGeom>
          <a:noFill/>
        </p:spPr>
        <p:txBody>
          <a:bodyPr wrap="square" rtlCol="0">
            <a:spAutoFit/>
          </a:bodyPr>
          <a:p>
            <a:pPr algn="ctr"/>
            <a:r>
              <a:rPr lang="en-US" sz="2400" b="1" u="sng" dirty="0">
                <a:latin typeface="04b" panose="00000400000000000000" pitchFamily="2" charset="0"/>
              </a:rPr>
              <a:t>Pass:</a:t>
            </a:r>
            <a:endParaRPr lang="en-US" sz="2400" b="1" u="sng" dirty="0">
              <a:latin typeface="04b" panose="00000400000000000000" pitchFamily="2" charset="0"/>
            </a:endParaRPr>
          </a:p>
        </p:txBody>
      </p:sp>
      <p:sp>
        <p:nvSpPr>
          <p:cNvPr id="89" name="Text Box 88"/>
          <p:cNvSpPr txBox="1"/>
          <p:nvPr/>
        </p:nvSpPr>
        <p:spPr>
          <a:xfrm>
            <a:off x="5506720" y="4057015"/>
            <a:ext cx="202882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Nhóm 11</a:t>
            </a:r>
            <a:endParaRPr lang="en-US">
              <a:latin typeface="Times New Roman" panose="02020603050405020304" charset="0"/>
              <a:cs typeface="Times New Roman" panose="02020603050405020304" charset="0"/>
            </a:endParaRPr>
          </a:p>
        </p:txBody>
      </p:sp>
      <p:sp>
        <p:nvSpPr>
          <p:cNvPr id="90" name="Text Box 89"/>
          <p:cNvSpPr txBox="1"/>
          <p:nvPr/>
        </p:nvSpPr>
        <p:spPr>
          <a:xfrm>
            <a:off x="5524500" y="4712335"/>
            <a:ext cx="202882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Singleton pattern</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1000" fill="hold"/>
                                        <p:tgtEl>
                                          <p:spTgt spid="75"/>
                                        </p:tgtEl>
                                        <p:attrNameLst>
                                          <p:attrName>ppt_w</p:attrName>
                                        </p:attrNameLst>
                                      </p:cBhvr>
                                      <p:tavLst>
                                        <p:tav tm="0">
                                          <p:val>
                                            <p:fltVal val="0"/>
                                          </p:val>
                                        </p:tav>
                                        <p:tav tm="100000">
                                          <p:val>
                                            <p:strVal val="#ppt_w"/>
                                          </p:val>
                                        </p:tav>
                                      </p:tavLst>
                                    </p:anim>
                                    <p:anim calcmode="lin" valueType="num">
                                      <p:cBhvr>
                                        <p:cTn id="8" dur="1000" fill="hold"/>
                                        <p:tgtEl>
                                          <p:spTgt spid="75"/>
                                        </p:tgtEl>
                                        <p:attrNameLst>
                                          <p:attrName>ppt_h</p:attrName>
                                        </p:attrNameLst>
                                      </p:cBhvr>
                                      <p:tavLst>
                                        <p:tav tm="0">
                                          <p:val>
                                            <p:fltVal val="0"/>
                                          </p:val>
                                        </p:tav>
                                        <p:tav tm="100000">
                                          <p:val>
                                            <p:strVal val="#ppt_h"/>
                                          </p:val>
                                        </p:tav>
                                      </p:tavLst>
                                    </p:anim>
                                    <p:animEffect transition="in" filter="fade">
                                      <p:cBhvr>
                                        <p:cTn id="9" dur="1000"/>
                                        <p:tgtEl>
                                          <p:spTgt spid="75"/>
                                        </p:tgtEl>
                                      </p:cBhvr>
                                    </p:animEffect>
                                  </p:childTnLst>
                                </p:cTn>
                              </p:par>
                              <p:par>
                                <p:cTn id="10" presetID="42" presetClass="entr" presetSubtype="0" fill="hold" nodeType="withEffect">
                                  <p:stCondLst>
                                    <p:cond delay="100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1000"/>
                                        <p:tgtEl>
                                          <p:spTgt spid="85"/>
                                        </p:tgtEl>
                                      </p:cBhvr>
                                    </p:animEffect>
                                    <p:anim calcmode="lin" valueType="num">
                                      <p:cBhvr>
                                        <p:cTn id="13" dur="1000" fill="hold"/>
                                        <p:tgtEl>
                                          <p:spTgt spid="85"/>
                                        </p:tgtEl>
                                        <p:attrNameLst>
                                          <p:attrName>ppt_x</p:attrName>
                                        </p:attrNameLst>
                                      </p:cBhvr>
                                      <p:tavLst>
                                        <p:tav tm="0">
                                          <p:val>
                                            <p:strVal val="#ppt_x"/>
                                          </p:val>
                                        </p:tav>
                                        <p:tav tm="100000">
                                          <p:val>
                                            <p:strVal val="#ppt_x"/>
                                          </p:val>
                                        </p:tav>
                                      </p:tavLst>
                                    </p:anim>
                                    <p:anim calcmode="lin" valueType="num">
                                      <p:cBhvr>
                                        <p:cTn id="14" dur="1000" fill="hold"/>
                                        <p:tgtEl>
                                          <p:spTgt spid="85"/>
                                        </p:tgtEl>
                                        <p:attrNameLst>
                                          <p:attrName>ppt_y</p:attrName>
                                        </p:attrNameLst>
                                      </p:cBhvr>
                                      <p:tavLst>
                                        <p:tav tm="0">
                                          <p:val>
                                            <p:strVal val="#ppt_y+.1"/>
                                          </p:val>
                                        </p:tav>
                                        <p:tav tm="100000">
                                          <p:val>
                                            <p:strVal val="#ppt_y"/>
                                          </p:val>
                                        </p:tav>
                                      </p:tavLst>
                                    </p:anim>
                                  </p:childTnLst>
                                </p:cTn>
                              </p:par>
                              <p:par>
                                <p:cTn id="15" presetID="17" presetClass="entr" presetSubtype="10" fill="hold" grpId="0" nodeType="withEffect">
                                  <p:stCondLst>
                                    <p:cond delay="1000"/>
                                  </p:stCondLst>
                                  <p:childTnLst>
                                    <p:set>
                                      <p:cBhvr>
                                        <p:cTn id="16" dur="1" fill="hold">
                                          <p:stCondLst>
                                            <p:cond delay="0"/>
                                          </p:stCondLst>
                                        </p:cTn>
                                        <p:tgtEl>
                                          <p:spTgt spid="86"/>
                                        </p:tgtEl>
                                        <p:attrNameLst>
                                          <p:attrName>style.visibility</p:attrName>
                                        </p:attrNameLst>
                                      </p:cBhvr>
                                      <p:to>
                                        <p:strVal val="visible"/>
                                      </p:to>
                                    </p:set>
                                    <p:anim calcmode="lin" valueType="num">
                                      <p:cBhvr>
                                        <p:cTn id="17" dur="1000" fill="hold"/>
                                        <p:tgtEl>
                                          <p:spTgt spid="86"/>
                                        </p:tgtEl>
                                        <p:attrNameLst>
                                          <p:attrName>ppt_w</p:attrName>
                                        </p:attrNameLst>
                                      </p:cBhvr>
                                      <p:tavLst>
                                        <p:tav tm="0">
                                          <p:val>
                                            <p:fltVal val="0"/>
                                          </p:val>
                                        </p:tav>
                                        <p:tav tm="100000">
                                          <p:val>
                                            <p:strVal val="#ppt_w"/>
                                          </p:val>
                                        </p:tav>
                                      </p:tavLst>
                                    </p:anim>
                                    <p:anim calcmode="lin" valueType="num">
                                      <p:cBhvr>
                                        <p:cTn id="18" dur="1000" fill="hold"/>
                                        <p:tgtEl>
                                          <p:spTgt spid="86"/>
                                        </p:tgtEl>
                                        <p:attrNameLst>
                                          <p:attrName>ppt_h</p:attrName>
                                        </p:attrNameLst>
                                      </p:cBhvr>
                                      <p:tavLst>
                                        <p:tav tm="0">
                                          <p:val>
                                            <p:strVal val="#ppt_h"/>
                                          </p:val>
                                        </p:tav>
                                        <p:tav tm="100000">
                                          <p:val>
                                            <p:strVal val="#ppt_h"/>
                                          </p:val>
                                        </p:tav>
                                      </p:tavLst>
                                    </p:anim>
                                  </p:childTnLst>
                                </p:cTn>
                              </p:par>
                              <p:par>
                                <p:cTn id="19" presetID="2" presetClass="entr" presetSubtype="8" fill="hold" grpId="0" nodeType="withEffect">
                                  <p:stCondLst>
                                    <p:cond delay="200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1000" fill="hold"/>
                                        <p:tgtEl>
                                          <p:spTgt spid="88"/>
                                        </p:tgtEl>
                                        <p:attrNameLst>
                                          <p:attrName>ppt_x</p:attrName>
                                        </p:attrNameLst>
                                      </p:cBhvr>
                                      <p:tavLst>
                                        <p:tav tm="0">
                                          <p:val>
                                            <p:strVal val="0-#ppt_w/2"/>
                                          </p:val>
                                        </p:tav>
                                        <p:tav tm="100000">
                                          <p:val>
                                            <p:strVal val="#ppt_x"/>
                                          </p:val>
                                        </p:tav>
                                      </p:tavLst>
                                    </p:anim>
                                    <p:anim calcmode="lin" valueType="num">
                                      <p:cBhvr additive="base">
                                        <p:cTn id="22" dur="1000" fill="hold"/>
                                        <p:tgtEl>
                                          <p:spTgt spid="88"/>
                                        </p:tgtEl>
                                        <p:attrNameLst>
                                          <p:attrName>ppt_y</p:attrName>
                                        </p:attrNameLst>
                                      </p:cBhvr>
                                      <p:tavLst>
                                        <p:tav tm="0">
                                          <p:val>
                                            <p:strVal val="#ppt_y"/>
                                          </p:val>
                                        </p:tav>
                                        <p:tav tm="100000">
                                          <p:val>
                                            <p:strVal val="#ppt_y"/>
                                          </p:val>
                                        </p:tav>
                                      </p:tavLst>
                                    </p:anim>
                                  </p:childTnLst>
                                </p:cTn>
                              </p:par>
                              <p:par>
                                <p:cTn id="23" presetID="2" presetClass="entr" presetSubtype="1" fill="hold" nodeType="withEffect">
                                  <p:stCondLst>
                                    <p:cond delay="1000"/>
                                  </p:stCondLst>
                                  <p:childTnLst>
                                    <p:set>
                                      <p:cBhvr>
                                        <p:cTn id="24" dur="1" fill="hold">
                                          <p:stCondLst>
                                            <p:cond delay="0"/>
                                          </p:stCondLst>
                                        </p:cTn>
                                        <p:tgtEl>
                                          <p:spTgt spid="76"/>
                                        </p:tgtEl>
                                        <p:attrNameLst>
                                          <p:attrName>style.visibility</p:attrName>
                                        </p:attrNameLst>
                                      </p:cBhvr>
                                      <p:to>
                                        <p:strVal val="visible"/>
                                      </p:to>
                                    </p:set>
                                    <p:anim calcmode="lin" valueType="num">
                                      <p:cBhvr additive="base">
                                        <p:cTn id="25" dur="1000" fill="hold"/>
                                        <p:tgtEl>
                                          <p:spTgt spid="76"/>
                                        </p:tgtEl>
                                        <p:attrNameLst>
                                          <p:attrName>ppt_x</p:attrName>
                                        </p:attrNameLst>
                                      </p:cBhvr>
                                      <p:tavLst>
                                        <p:tav tm="0">
                                          <p:val>
                                            <p:strVal val="#ppt_x"/>
                                          </p:val>
                                        </p:tav>
                                        <p:tav tm="100000">
                                          <p:val>
                                            <p:strVal val="#ppt_x"/>
                                          </p:val>
                                        </p:tav>
                                      </p:tavLst>
                                    </p:anim>
                                    <p:anim calcmode="lin" valueType="num">
                                      <p:cBhvr additive="base">
                                        <p:cTn id="26" dur="1000" fill="hold"/>
                                        <p:tgtEl>
                                          <p:spTgt spid="76"/>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1000"/>
                                  </p:stCondLst>
                                  <p:childTnLst>
                                    <p:set>
                                      <p:cBhvr>
                                        <p:cTn id="28" dur="1" fill="hold">
                                          <p:stCondLst>
                                            <p:cond delay="0"/>
                                          </p:stCondLst>
                                        </p:cTn>
                                        <p:tgtEl>
                                          <p:spTgt spid="79"/>
                                        </p:tgtEl>
                                        <p:attrNameLst>
                                          <p:attrName>style.visibility</p:attrName>
                                        </p:attrNameLst>
                                      </p:cBhvr>
                                      <p:to>
                                        <p:strVal val="visible"/>
                                      </p:to>
                                    </p:set>
                                    <p:anim calcmode="lin" valueType="num">
                                      <p:cBhvr additive="base">
                                        <p:cTn id="29" dur="1000" fill="hold"/>
                                        <p:tgtEl>
                                          <p:spTgt spid="79"/>
                                        </p:tgtEl>
                                        <p:attrNameLst>
                                          <p:attrName>ppt_x</p:attrName>
                                        </p:attrNameLst>
                                      </p:cBhvr>
                                      <p:tavLst>
                                        <p:tav tm="0">
                                          <p:val>
                                            <p:strVal val="#ppt_x"/>
                                          </p:val>
                                        </p:tav>
                                        <p:tav tm="100000">
                                          <p:val>
                                            <p:strVal val="#ppt_x"/>
                                          </p:val>
                                        </p:tav>
                                      </p:tavLst>
                                    </p:anim>
                                    <p:anim calcmode="lin" valueType="num">
                                      <p:cBhvr additive="base">
                                        <p:cTn id="30" dur="1000" fill="hold"/>
                                        <p:tgtEl>
                                          <p:spTgt spid="79"/>
                                        </p:tgtEl>
                                        <p:attrNameLst>
                                          <p:attrName>ppt_y</p:attrName>
                                        </p:attrNameLst>
                                      </p:cBhvr>
                                      <p:tavLst>
                                        <p:tav tm="0">
                                          <p:val>
                                            <p:strVal val="0-#ppt_h/2"/>
                                          </p:val>
                                        </p:tav>
                                        <p:tav tm="100000">
                                          <p:val>
                                            <p:strVal val="#ppt_y"/>
                                          </p:val>
                                        </p:tav>
                                      </p:tavLst>
                                    </p:anim>
                                  </p:childTnLst>
                                </p:cTn>
                              </p:par>
                              <p:par>
                                <p:cTn id="31" presetID="10" presetClass="entr" presetSubtype="0" fill="hold" grpId="0" nodeType="withEffect">
                                  <p:stCondLst>
                                    <p:cond delay="125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1000"/>
                                        <p:tgtEl>
                                          <p:spTgt spid="81"/>
                                        </p:tgtEl>
                                      </p:cBhvr>
                                    </p:animEffect>
                                  </p:childTnLst>
                                </p:cTn>
                              </p:par>
                              <p:par>
                                <p:cTn id="34" presetID="26" presetClass="emph" presetSubtype="0" fill="hold" grpId="1" nodeType="withEffect">
                                  <p:stCondLst>
                                    <p:cond delay="1250"/>
                                  </p:stCondLst>
                                  <p:childTnLst>
                                    <p:animEffect transition="out" filter="fade">
                                      <p:cBhvr>
                                        <p:cTn id="35" dur="1000" tmFilter="0, 0; .2, .5; .8, .5; 1, 0"/>
                                        <p:tgtEl>
                                          <p:spTgt spid="81"/>
                                        </p:tgtEl>
                                      </p:cBhvr>
                                    </p:animEffect>
                                    <p:animScale>
                                      <p:cBhvr>
                                        <p:cTn id="36" dur="500" autoRev="1" fill="hold"/>
                                        <p:tgtEl>
                                          <p:spTgt spid="81"/>
                                        </p:tgtEl>
                                      </p:cBhvr>
                                      <p:by x="105000" y="105000"/>
                                    </p:animScale>
                                  </p:childTnLst>
                                </p:cTn>
                              </p:par>
                              <p:par>
                                <p:cTn id="37" presetID="10"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1000"/>
                                        <p:tgtEl>
                                          <p:spTgt spid="82"/>
                                        </p:tgtEl>
                                      </p:cBhvr>
                                    </p:animEffect>
                                  </p:childTnLst>
                                </p:cTn>
                              </p:par>
                              <p:par>
                                <p:cTn id="40" presetID="26" presetClass="emph" presetSubtype="0" fill="hold" grpId="1" nodeType="withEffect">
                                  <p:stCondLst>
                                    <p:cond delay="0"/>
                                  </p:stCondLst>
                                  <p:childTnLst>
                                    <p:animEffect transition="out" filter="fade">
                                      <p:cBhvr>
                                        <p:cTn id="41" dur="1000" tmFilter="0, 0; .2, .5; .8, .5; 1, 0"/>
                                        <p:tgtEl>
                                          <p:spTgt spid="82"/>
                                        </p:tgtEl>
                                      </p:cBhvr>
                                    </p:animEffect>
                                    <p:animScale>
                                      <p:cBhvr>
                                        <p:cTn id="42" dur="500" autoRev="1" fill="hold"/>
                                        <p:tgtEl>
                                          <p:spTgt spid="82"/>
                                        </p:tgtEl>
                                      </p:cBhvr>
                                      <p:by x="105000" y="105000"/>
                                    </p:animScale>
                                  </p:childTnLst>
                                </p:cTn>
                              </p:par>
                              <p:par>
                                <p:cTn id="43" presetID="10" presetClass="entr" presetSubtype="0" fill="hold" grpId="0" nodeType="withEffect">
                                  <p:stCondLst>
                                    <p:cond delay="200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1000"/>
                                        <p:tgtEl>
                                          <p:spTgt spid="45"/>
                                        </p:tgtEl>
                                      </p:cBhvr>
                                    </p:animEffect>
                                  </p:childTnLst>
                                </p:cTn>
                              </p:par>
                              <p:par>
                                <p:cTn id="46" presetID="26" presetClass="emph" presetSubtype="0" fill="hold" grpId="1" nodeType="withEffect">
                                  <p:stCondLst>
                                    <p:cond delay="2000"/>
                                  </p:stCondLst>
                                  <p:childTnLst>
                                    <p:animEffect transition="out" filter="fade">
                                      <p:cBhvr>
                                        <p:cTn id="47" dur="1000" tmFilter="0, 0; .2, .5; .8, .5; 1, 0"/>
                                        <p:tgtEl>
                                          <p:spTgt spid="45"/>
                                        </p:tgtEl>
                                      </p:cBhvr>
                                    </p:animEffect>
                                    <p:animScale>
                                      <p:cBhvr>
                                        <p:cTn id="48" dur="500" autoRev="1" fill="hold"/>
                                        <p:tgtEl>
                                          <p:spTgt spid="45"/>
                                        </p:tgtEl>
                                      </p:cBhvr>
                                      <p:by x="105000" y="105000"/>
                                    </p:animScale>
                                  </p:childTnLst>
                                </p:cTn>
                              </p:par>
                              <p:par>
                                <p:cTn id="49" presetID="10" presetClass="entr" presetSubtype="0" fill="hold" grpId="0" nodeType="withEffect">
                                  <p:stCondLst>
                                    <p:cond delay="350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1000"/>
                                        <p:tgtEl>
                                          <p:spTgt spid="46"/>
                                        </p:tgtEl>
                                      </p:cBhvr>
                                    </p:animEffect>
                                  </p:childTnLst>
                                </p:cTn>
                              </p:par>
                              <p:par>
                                <p:cTn id="52" presetID="26" presetClass="emph" presetSubtype="0" fill="hold" grpId="1" nodeType="withEffect">
                                  <p:stCondLst>
                                    <p:cond delay="3500"/>
                                  </p:stCondLst>
                                  <p:childTnLst>
                                    <p:animEffect transition="out" filter="fade">
                                      <p:cBhvr>
                                        <p:cTn id="53" dur="1000" tmFilter="0, 0; .2, .5; .8, .5; 1, 0"/>
                                        <p:tgtEl>
                                          <p:spTgt spid="46"/>
                                        </p:tgtEl>
                                      </p:cBhvr>
                                    </p:animEffect>
                                    <p:animScale>
                                      <p:cBhvr>
                                        <p:cTn id="54" dur="500" autoRev="1" fill="hold"/>
                                        <p:tgtEl>
                                          <p:spTgt spid="46"/>
                                        </p:tgtEl>
                                      </p:cBhvr>
                                      <p:by x="105000" y="105000"/>
                                    </p:animScale>
                                  </p:childTnLst>
                                </p:cTn>
                              </p:par>
                              <p:par>
                                <p:cTn id="55" presetID="17" presetClass="entr" presetSubtype="10" fill="hold" grpId="0" nodeType="withEffect">
                                  <p:stCondLst>
                                    <p:cond delay="1000"/>
                                  </p:stCondLst>
                                  <p:childTnLst>
                                    <p:set>
                                      <p:cBhvr>
                                        <p:cTn id="56" dur="1" fill="hold">
                                          <p:stCondLst>
                                            <p:cond delay="0"/>
                                          </p:stCondLst>
                                        </p:cTn>
                                        <p:tgtEl>
                                          <p:spTgt spid="3"/>
                                        </p:tgtEl>
                                        <p:attrNameLst>
                                          <p:attrName>style.visibility</p:attrName>
                                        </p:attrNameLst>
                                      </p:cBhvr>
                                      <p:to>
                                        <p:strVal val="visible"/>
                                      </p:to>
                                    </p:set>
                                    <p:anim calcmode="lin" valueType="num">
                                      <p:cBhvr>
                                        <p:cTn id="57" dur="1000" fill="hold"/>
                                        <p:tgtEl>
                                          <p:spTgt spid="3"/>
                                        </p:tgtEl>
                                        <p:attrNameLst>
                                          <p:attrName>ppt_w</p:attrName>
                                        </p:attrNameLst>
                                      </p:cBhvr>
                                      <p:tavLst>
                                        <p:tav tm="0">
                                          <p:val>
                                            <p:fltVal val="0"/>
                                          </p:val>
                                        </p:tav>
                                        <p:tav tm="100000">
                                          <p:val>
                                            <p:strVal val="#ppt_w"/>
                                          </p:val>
                                        </p:tav>
                                      </p:tavLst>
                                    </p:anim>
                                    <p:anim calcmode="lin" valueType="num">
                                      <p:cBhvr>
                                        <p:cTn id="58" dur="1000" fill="hold"/>
                                        <p:tgtEl>
                                          <p:spTgt spid="3"/>
                                        </p:tgtEl>
                                        <p:attrNameLst>
                                          <p:attrName>ppt_h</p:attrName>
                                        </p:attrNameLst>
                                      </p:cBhvr>
                                      <p:tavLst>
                                        <p:tav tm="0">
                                          <p:val>
                                            <p:strVal val="#ppt_h"/>
                                          </p:val>
                                        </p:tav>
                                        <p:tav tm="100000">
                                          <p:val>
                                            <p:strVal val="#ppt_h"/>
                                          </p:val>
                                        </p:tav>
                                      </p:tavLst>
                                    </p:anim>
                                  </p:childTnLst>
                                </p:cTn>
                              </p:par>
                              <p:par>
                                <p:cTn id="59" presetID="53" presetClass="entr" presetSubtype="16"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 calcmode="lin" valueType="num">
                                      <p:cBhvr>
                                        <p:cTn id="61" dur="1000" fill="hold"/>
                                        <p:tgtEl>
                                          <p:spTgt spid="80"/>
                                        </p:tgtEl>
                                        <p:attrNameLst>
                                          <p:attrName>ppt_w</p:attrName>
                                        </p:attrNameLst>
                                      </p:cBhvr>
                                      <p:tavLst>
                                        <p:tav tm="0">
                                          <p:val>
                                            <p:fltVal val="0"/>
                                          </p:val>
                                        </p:tav>
                                        <p:tav tm="100000">
                                          <p:val>
                                            <p:strVal val="#ppt_w"/>
                                          </p:val>
                                        </p:tav>
                                      </p:tavLst>
                                    </p:anim>
                                    <p:anim calcmode="lin" valueType="num">
                                      <p:cBhvr>
                                        <p:cTn id="62" dur="1000" fill="hold"/>
                                        <p:tgtEl>
                                          <p:spTgt spid="80"/>
                                        </p:tgtEl>
                                        <p:attrNameLst>
                                          <p:attrName>ppt_h</p:attrName>
                                        </p:attrNameLst>
                                      </p:cBhvr>
                                      <p:tavLst>
                                        <p:tav tm="0">
                                          <p:val>
                                            <p:fltVal val="0"/>
                                          </p:val>
                                        </p:tav>
                                        <p:tav tm="100000">
                                          <p:val>
                                            <p:strVal val="#ppt_h"/>
                                          </p:val>
                                        </p:tav>
                                      </p:tavLst>
                                    </p:anim>
                                    <p:animEffect transition="in" filter="fade">
                                      <p:cBhvr>
                                        <p:cTn id="63" dur="1000"/>
                                        <p:tgtEl>
                                          <p:spTgt spid="80"/>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87"/>
                                        </p:tgtEl>
                                        <p:attrNameLst>
                                          <p:attrName>style.visibility</p:attrName>
                                        </p:attrNameLst>
                                      </p:cBhvr>
                                      <p:to>
                                        <p:strVal val="visible"/>
                                      </p:to>
                                    </p:set>
                                    <p:anim calcmode="lin" valueType="num">
                                      <p:cBhvr>
                                        <p:cTn id="66" dur="1000" fill="hold"/>
                                        <p:tgtEl>
                                          <p:spTgt spid="87"/>
                                        </p:tgtEl>
                                        <p:attrNameLst>
                                          <p:attrName>ppt_w</p:attrName>
                                        </p:attrNameLst>
                                      </p:cBhvr>
                                      <p:tavLst>
                                        <p:tav tm="0">
                                          <p:val>
                                            <p:fltVal val="0"/>
                                          </p:val>
                                        </p:tav>
                                        <p:tav tm="100000">
                                          <p:val>
                                            <p:strVal val="#ppt_w"/>
                                          </p:val>
                                        </p:tav>
                                      </p:tavLst>
                                    </p:anim>
                                    <p:anim calcmode="lin" valueType="num">
                                      <p:cBhvr>
                                        <p:cTn id="67" dur="1000" fill="hold"/>
                                        <p:tgtEl>
                                          <p:spTgt spid="87"/>
                                        </p:tgtEl>
                                        <p:attrNameLst>
                                          <p:attrName>ppt_h</p:attrName>
                                        </p:attrNameLst>
                                      </p:cBhvr>
                                      <p:tavLst>
                                        <p:tav tm="0">
                                          <p:val>
                                            <p:fltVal val="0"/>
                                          </p:val>
                                        </p:tav>
                                        <p:tav tm="100000">
                                          <p:val>
                                            <p:strVal val="#ppt_h"/>
                                          </p:val>
                                        </p:tav>
                                      </p:tavLst>
                                    </p:anim>
                                    <p:animEffect transition="in" filter="fade">
                                      <p:cBhvr>
                                        <p:cTn id="68"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P spid="75" grpId="0"/>
      <p:bldP spid="79" grpId="0" animBg="1"/>
      <p:bldP spid="81" grpId="0" animBg="1"/>
      <p:bldP spid="81" grpId="1" animBg="1"/>
      <p:bldP spid="82" grpId="0" animBg="1"/>
      <p:bldP spid="82" grpId="1" animBg="1"/>
      <p:bldP spid="88" grpId="0" animBg="1"/>
      <p:bldP spid="86" grpId="0" animBg="1"/>
      <p:bldP spid="3" grpId="0" bldLvl="0" animBg="1"/>
      <p:bldP spid="80" grpId="0"/>
      <p:bldP spid="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0085" y="585787"/>
            <a:ext cx="11158539" cy="5711036"/>
            <a:chOff x="642938" y="585787"/>
            <a:chExt cx="11158539" cy="5711036"/>
          </a:xfrm>
        </p:grpSpPr>
        <p:sp>
          <p:nvSpPr>
            <p:cNvPr id="5" name="Rounded Rectangle 4"/>
            <p:cNvSpPr/>
            <p:nvPr/>
          </p:nvSpPr>
          <p:spPr>
            <a:xfrm>
              <a:off x="642938" y="585787"/>
              <a:ext cx="11158537" cy="5711036"/>
            </a:xfrm>
            <a:prstGeom prst="roundRect">
              <a:avLst>
                <a:gd name="adj" fmla="val 6661"/>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000125" y="585787"/>
              <a:ext cx="10272711" cy="5711036"/>
              <a:chOff x="1000125" y="585787"/>
              <a:chExt cx="10272711" cy="5711036"/>
            </a:xfrm>
          </p:grpSpPr>
          <p:cxnSp>
            <p:nvCxnSpPr>
              <p:cNvPr id="20" name="Straight Connector 19"/>
              <p:cNvCxnSpPr/>
              <p:nvPr/>
            </p:nvCxnSpPr>
            <p:spPr>
              <a:xfrm>
                <a:off x="1000125"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097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76425"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146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4315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67013"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6814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909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577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959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2443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483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3484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75798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22471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5629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91437"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115300"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0582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467849"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934574"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272836"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401299"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25162" y="585787"/>
                <a:ext cx="0" cy="57110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42938" y="1081886"/>
              <a:ext cx="11158539" cy="4924424"/>
              <a:chOff x="642938" y="1081886"/>
              <a:chExt cx="11158539" cy="4924424"/>
            </a:xfrm>
          </p:grpSpPr>
          <p:cxnSp>
            <p:nvCxnSpPr>
              <p:cNvPr id="8" name="Straight Connector 7"/>
              <p:cNvCxnSpPr/>
              <p:nvPr/>
            </p:nvCxnSpPr>
            <p:spPr>
              <a:xfrm rot="16200000">
                <a:off x="6222208" y="42704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6222208" y="1746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6222208" y="-449259"/>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a:off x="6222207" y="-17875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6222207" y="-915984"/>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6222207" y="-1339847"/>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222207" y="-22828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222207" y="-269239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222207" y="-3159121"/>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6222207" y="-4497383"/>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6222207" y="-3625846"/>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6222207" y="-4049709"/>
                <a:ext cx="0" cy="111585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4" name="Rounded Rectangle 43"/>
          <p:cNvSpPr/>
          <p:nvPr/>
        </p:nvSpPr>
        <p:spPr>
          <a:xfrm>
            <a:off x="1105669" y="817021"/>
            <a:ext cx="10444166" cy="5257800"/>
          </a:xfrm>
          <a:prstGeom prst="roundRect">
            <a:avLst>
              <a:gd name="adj" fmla="val 7971"/>
            </a:avLst>
          </a:prstGeom>
          <a:solidFill>
            <a:schemeClr val="bg1">
              <a:lumMod val="5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rot="20527789">
            <a:off x="1796983" y="5270071"/>
            <a:ext cx="720000" cy="720000"/>
          </a:xfrm>
          <a:prstGeom prst="star5">
            <a:avLst/>
          </a:prstGeom>
          <a:solidFill>
            <a:srgbClr val="A0D995"/>
          </a:solidFill>
          <a:ln>
            <a:solidFill>
              <a:srgbClr val="A0D99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rot="20527789">
            <a:off x="2614673" y="5602733"/>
            <a:ext cx="360000" cy="360000"/>
          </a:xfrm>
          <a:prstGeom prst="star5">
            <a:avLst/>
          </a:prstGeom>
          <a:solidFill>
            <a:srgbClr val="BCCEF4"/>
          </a:solidFill>
          <a:ln>
            <a:solidFill>
              <a:srgbClr val="BCCEF4"/>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1585386" y="796258"/>
            <a:ext cx="9446688" cy="397741"/>
            <a:chOff x="1585386" y="796258"/>
            <a:chExt cx="9446688" cy="397741"/>
          </a:xfrm>
        </p:grpSpPr>
        <p:sp>
          <p:nvSpPr>
            <p:cNvPr id="48" name="Freeform 47"/>
            <p:cNvSpPr/>
            <p:nvPr/>
          </p:nvSpPr>
          <p:spPr>
            <a:xfrm>
              <a:off x="1585386"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2323140"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BCCEF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061764" y="81736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788045"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523853"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5247752"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C5D0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5967752"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6709839"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7451271" y="81628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8162840"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3BEA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10312074" y="796258"/>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8893353" y="81628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9578040"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flipV="1">
            <a:off x="1474782" y="5684789"/>
            <a:ext cx="9446688" cy="394190"/>
            <a:chOff x="1585386" y="803754"/>
            <a:chExt cx="9446688" cy="394190"/>
          </a:xfrm>
        </p:grpSpPr>
        <p:sp>
          <p:nvSpPr>
            <p:cNvPr id="62" name="Freeform 61"/>
            <p:cNvSpPr/>
            <p:nvPr/>
          </p:nvSpPr>
          <p:spPr>
            <a:xfrm>
              <a:off x="1585386"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FC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2323140"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BCCEF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061764" y="81736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788045" y="816579"/>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7D8C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4523853" y="80804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A0D99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5247752" y="80405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C5D0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5967752"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6709839"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7451271" y="803754"/>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8162840" y="807443"/>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D3BEA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0312074" y="821310"/>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FAE1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8893353" y="803754"/>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9578040" y="812405"/>
              <a:ext cx="720000" cy="376634"/>
            </a:xfrm>
            <a:custGeom>
              <a:avLst/>
              <a:gdLst>
                <a:gd name="connsiteX0" fmla="*/ 1677 w 720000"/>
                <a:gd name="connsiteY0" fmla="*/ 0 h 376634"/>
                <a:gd name="connsiteX1" fmla="*/ 718323 w 720000"/>
                <a:gd name="connsiteY1" fmla="*/ 0 h 376634"/>
                <a:gd name="connsiteX2" fmla="*/ 720000 w 720000"/>
                <a:gd name="connsiteY2" fmla="*/ 16634 h 376634"/>
                <a:gd name="connsiteX3" fmla="*/ 360000 w 720000"/>
                <a:gd name="connsiteY3" fmla="*/ 376634 h 376634"/>
                <a:gd name="connsiteX4" fmla="*/ 0 w 720000"/>
                <a:gd name="connsiteY4" fmla="*/ 16634 h 37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0" h="376634">
                  <a:moveTo>
                    <a:pt x="1677" y="0"/>
                  </a:moveTo>
                  <a:lnTo>
                    <a:pt x="718323" y="0"/>
                  </a:lnTo>
                  <a:lnTo>
                    <a:pt x="720000" y="16634"/>
                  </a:lnTo>
                  <a:cubicBezTo>
                    <a:pt x="720000" y="215457"/>
                    <a:pt x="558823" y="376634"/>
                    <a:pt x="360000" y="376634"/>
                  </a:cubicBezTo>
                  <a:cubicBezTo>
                    <a:pt x="161177" y="376634"/>
                    <a:pt x="0" y="215457"/>
                    <a:pt x="0" y="16634"/>
                  </a:cubicBezTo>
                  <a:close/>
                </a:path>
              </a:pathLst>
            </a:custGeom>
            <a:solidFill>
              <a:srgbClr val="E5BED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1703520" y="2886541"/>
            <a:ext cx="3088629" cy="583565"/>
          </a:xfrm>
          <a:prstGeom prst="rect">
            <a:avLst/>
          </a:prstGeom>
          <a:noFill/>
        </p:spPr>
        <p:txBody>
          <a:bodyPr wrap="square" rtlCol="0">
            <a:spAutoFit/>
          </a:bodyPr>
          <a:lstStyle/>
          <a:p>
            <a:pPr algn="ctr"/>
            <a:r>
              <a:rPr lang="en-US" sz="3200">
                <a:latin typeface="04b" panose="00000400000000000000" pitchFamily="2" charset="0"/>
              </a:rPr>
              <a:t>Nội dung</a:t>
            </a:r>
            <a:endParaRPr lang="en-US" sz="3200" dirty="0">
              <a:latin typeface="04b" panose="00000400000000000000" pitchFamily="2" charset="0"/>
            </a:endParaRPr>
          </a:p>
        </p:txBody>
      </p:sp>
      <p:sp>
        <p:nvSpPr>
          <p:cNvPr id="80" name="5-Point Star 79"/>
          <p:cNvSpPr/>
          <p:nvPr/>
        </p:nvSpPr>
        <p:spPr>
          <a:xfrm rot="20527789">
            <a:off x="1307005" y="1505977"/>
            <a:ext cx="720000" cy="720000"/>
          </a:xfrm>
          <a:prstGeom prst="star5">
            <a:avLst/>
          </a:prstGeom>
          <a:solidFill>
            <a:srgbClr val="F7D8C3"/>
          </a:solidFill>
          <a:ln>
            <a:solidFill>
              <a:srgbClr val="F7D8C3"/>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p:nvPr/>
        </p:nvSpPr>
        <p:spPr>
          <a:xfrm rot="20527789">
            <a:off x="3316803" y="1492106"/>
            <a:ext cx="360000" cy="360000"/>
          </a:xfrm>
          <a:prstGeom prst="star5">
            <a:avLst/>
          </a:prstGeom>
          <a:solidFill>
            <a:srgbClr val="D4FFEA"/>
          </a:solidFill>
          <a:ln>
            <a:solidFill>
              <a:srgbClr val="D4FFEA"/>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6948805" y="1398270"/>
            <a:ext cx="4199255" cy="4157980"/>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9" name="Group 108"/>
          <p:cNvGrpSpPr/>
          <p:nvPr/>
        </p:nvGrpSpPr>
        <p:grpSpPr>
          <a:xfrm>
            <a:off x="5585048" y="1397541"/>
            <a:ext cx="1057763" cy="1079811"/>
            <a:chOff x="5585048" y="1397541"/>
            <a:chExt cx="1057763" cy="1079811"/>
          </a:xfrm>
        </p:grpSpPr>
        <p:sp>
          <p:nvSpPr>
            <p:cNvPr id="83" name="Rounded Rectangle 82"/>
            <p:cNvSpPr/>
            <p:nvPr/>
          </p:nvSpPr>
          <p:spPr>
            <a:xfrm>
              <a:off x="5585048" y="1397541"/>
              <a:ext cx="1057763" cy="1079811"/>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68002" y="1571311"/>
              <a:ext cx="762603" cy="762603"/>
            </a:xfrm>
            <a:prstGeom prst="rect">
              <a:avLst/>
            </a:prstGeom>
            <a:effectLst>
              <a:outerShdw blurRad="50800" dist="38100" dir="2700000" algn="tl" rotWithShape="0">
                <a:prstClr val="black">
                  <a:alpha val="40000"/>
                </a:prstClr>
              </a:outerShdw>
            </a:effectLst>
          </p:spPr>
        </p:pic>
      </p:grpSp>
      <p:grpSp>
        <p:nvGrpSpPr>
          <p:cNvPr id="110" name="Group 109"/>
          <p:cNvGrpSpPr/>
          <p:nvPr/>
        </p:nvGrpSpPr>
        <p:grpSpPr>
          <a:xfrm>
            <a:off x="5540211" y="4094085"/>
            <a:ext cx="1057763" cy="1079811"/>
            <a:chOff x="5527685" y="4094085"/>
            <a:chExt cx="1057763" cy="1079811"/>
          </a:xfrm>
        </p:grpSpPr>
        <p:sp>
          <p:nvSpPr>
            <p:cNvPr id="104" name="Rounded Rectangle 103"/>
            <p:cNvSpPr/>
            <p:nvPr/>
          </p:nvSpPr>
          <p:spPr>
            <a:xfrm>
              <a:off x="5527685" y="4094085"/>
              <a:ext cx="1057763" cy="1079811"/>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9656" y="4251446"/>
              <a:ext cx="780290" cy="780290"/>
            </a:xfrm>
            <a:prstGeom prst="rect">
              <a:avLst/>
            </a:prstGeom>
          </p:spPr>
        </p:pic>
      </p:grpSp>
      <p:grpSp>
        <p:nvGrpSpPr>
          <p:cNvPr id="112" name="Group 111"/>
          <p:cNvGrpSpPr/>
          <p:nvPr/>
        </p:nvGrpSpPr>
        <p:grpSpPr>
          <a:xfrm>
            <a:off x="5570547" y="2728572"/>
            <a:ext cx="1057763" cy="1079811"/>
            <a:chOff x="5570547" y="2728572"/>
            <a:chExt cx="1057763" cy="1079811"/>
          </a:xfrm>
        </p:grpSpPr>
        <p:sp>
          <p:nvSpPr>
            <p:cNvPr id="101" name="Rounded Rectangle 100"/>
            <p:cNvSpPr/>
            <p:nvPr/>
          </p:nvSpPr>
          <p:spPr>
            <a:xfrm>
              <a:off x="5570547" y="2728572"/>
              <a:ext cx="1057763" cy="1079811"/>
            </a:xfrm>
            <a:prstGeom prst="roundRect">
              <a:avLst/>
            </a:prstGeom>
            <a:solidFill>
              <a:srgbClr val="FEFFA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8889" b="97778" l="8056" r="93333">
                          <a14:foregroundMark x1="73611" y1="15556" x2="73611" y2="15556"/>
                          <a14:foregroundMark x1="21111" y1="54167" x2="21111" y2="54167"/>
                          <a14:foregroundMark x1="64167" y1="83889" x2="64167" y2="83889"/>
                          <a14:foregroundMark x1="62778" y1="90556" x2="63611" y2="90000"/>
                          <a14:foregroundMark x1="73056" y1="90833" x2="73056" y2="90833"/>
                          <a14:foregroundMark x1="65278" y1="92222" x2="63611" y2="92500"/>
                          <a14:foregroundMark x1="48056" y1="92500" x2="48056" y2="92500"/>
                          <a14:foregroundMark x1="41667" y1="92500" x2="41667" y2="92500"/>
                          <a14:foregroundMark x1="47500" y1="80000" x2="47500" y2="80000"/>
                          <a14:foregroundMark x1="41111" y1="81667" x2="41111" y2="81667"/>
                          <a14:foregroundMark x1="31667" y1="81944" x2="31667" y2="81944"/>
                          <a14:foregroundMark x1="28889" y1="81944" x2="28889" y2="81944"/>
                          <a14:foregroundMark x1="38611" y1="48056" x2="38611" y2="48056"/>
                          <a14:foregroundMark x1="45278" y1="47222" x2="46111" y2="47222"/>
                          <a14:foregroundMark x1="54167" y1="44722" x2="54167" y2="44722"/>
                          <a14:foregroundMark x1="58889" y1="41667" x2="58889" y2="41667"/>
                          <a14:foregroundMark x1="61944" y1="39444" x2="61944" y2="39444"/>
                          <a14:foregroundMark x1="64167" y1="56667" x2="64167" y2="58611"/>
                          <a14:foregroundMark x1="53333" y1="74167" x2="53333" y2="74167"/>
                          <a14:foregroundMark x1="52222" y1="77500" x2="52222" y2="79167"/>
                          <a14:foregroundMark x1="52222" y1="81389" x2="52222" y2="81389"/>
                          <a14:foregroundMark x1="46667" y1="83889" x2="46667" y2="83889"/>
                          <a14:foregroundMark x1="40556" y1="78889" x2="40556" y2="78889"/>
                          <a14:foregroundMark x1="63056" y1="78056" x2="63056" y2="78056"/>
                          <a14:foregroundMark x1="63056" y1="77778" x2="61944" y2="79167"/>
                          <a14:foregroundMark x1="61667" y1="79167" x2="61111" y2="78333"/>
                          <a14:foregroundMark x1="58056" y1="72778" x2="57222" y2="71389"/>
                          <a14:foregroundMark x1="52778" y1="65556" x2="52778" y2="65556"/>
                          <a14:foregroundMark x1="48333" y1="60833" x2="48333" y2="60833"/>
                          <a14:foregroundMark x1="45278" y1="48056" x2="45278" y2="48056"/>
                          <a14:foregroundMark x1="64444" y1="51111" x2="64444" y2="51111"/>
                          <a14:foregroundMark x1="68056" y1="50833" x2="68056" y2="50833"/>
                          <a14:foregroundMark x1="68056" y1="63333" x2="68056" y2="63333"/>
                          <a14:foregroundMark x1="72222" y1="63611" x2="72222" y2="63611"/>
                          <a14:foregroundMark x1="74722" y1="59722" x2="74722" y2="59722"/>
                          <a14:foregroundMark x1="76389" y1="53333" x2="76389" y2="53333"/>
                          <a14:foregroundMark x1="77222" y1="46111" x2="77222" y2="46111"/>
                          <a14:foregroundMark x1="70833" y1="41389" x2="70833" y2="41389"/>
                          <a14:foregroundMark x1="66944" y1="40000" x2="66944" y2="40000"/>
                          <a14:foregroundMark x1="51944" y1="27222" x2="51944" y2="27222"/>
                          <a14:foregroundMark x1="45000" y1="30833" x2="45000" y2="30833"/>
                          <a14:foregroundMark x1="33889" y1="39444" x2="33889" y2="39444"/>
                          <a14:foregroundMark x1="27500" y1="36667" x2="27500" y2="36667"/>
                          <a14:foregroundMark x1="27222" y1="45833" x2="27222" y2="45833"/>
                          <a14:foregroundMark x1="26667" y1="50000" x2="26667" y2="50000"/>
                          <a14:foregroundMark x1="75556" y1="12778" x2="75556" y2="12778"/>
                          <a14:foregroundMark x1="78889" y1="14444" x2="78889" y2="14444"/>
                          <a14:foregroundMark x1="79444" y1="12500" x2="79444" y2="12500"/>
                        </a14:backgroundRemoval>
                      </a14:imgEffect>
                    </a14:imgLayer>
                  </a14:imgProps>
                </a:ext>
                <a:ext uri="{28A0092B-C50C-407E-A947-70E740481C1C}">
                  <a14:useLocalDpi xmlns:a14="http://schemas.microsoft.com/office/drawing/2010/main" val="0"/>
                </a:ext>
              </a:extLst>
            </a:blip>
            <a:srcRect t="1" b="1986"/>
            <a:stretch>
              <a:fillRect/>
            </a:stretch>
          </p:blipFill>
          <p:spPr>
            <a:xfrm>
              <a:off x="5662060" y="2742612"/>
              <a:ext cx="915482" cy="897298"/>
            </a:xfrm>
            <a:prstGeom prst="rect">
              <a:avLst/>
            </a:prstGeom>
          </p:spPr>
        </p:pic>
      </p:grpSp>
      <p:sp>
        <p:nvSpPr>
          <p:cNvPr id="114" name="TextBox 113">
            <a:hlinkClick r:id="rId5" action="ppaction://hlinksldjump"/>
          </p:cNvPr>
          <p:cNvSpPr txBox="1"/>
          <p:nvPr/>
        </p:nvSpPr>
        <p:spPr>
          <a:xfrm>
            <a:off x="7127240" y="1571625"/>
            <a:ext cx="3905250" cy="2584450"/>
          </a:xfrm>
          <a:prstGeom prst="rect">
            <a:avLst/>
          </a:prstGeom>
          <a:noFill/>
        </p:spPr>
        <p:txBody>
          <a:bodyPr wrap="square" rtlCol="0">
            <a:spAutoFit/>
          </a:bodyPr>
          <a:lstStyle/>
          <a:p>
            <a:pPr marL="342900" indent="-342900" algn="l">
              <a:buFont typeface="Arial" panose="020B0604020202020204" pitchFamily="34" charset="0"/>
              <a:buChar char="•"/>
            </a:pPr>
            <a:r>
              <a:rPr lang="en-US" dirty="0">
                <a:latin typeface="Times New Roman" panose="02020603050405020304" charset="0"/>
                <a:cs typeface="Times New Roman" panose="02020603050405020304" charset="0"/>
              </a:rPr>
              <a:t>Giới thiệu</a:t>
            </a:r>
            <a:endParaRPr lang="en-US" dirty="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dirty="0">
                <a:latin typeface="Times New Roman" panose="02020603050405020304" charset="0"/>
                <a:cs typeface="Times New Roman" panose="02020603050405020304" charset="0"/>
              </a:rPr>
              <a:t>Khái niệm</a:t>
            </a:r>
            <a:endParaRPr lang="en-US" dirty="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dirty="0">
                <a:latin typeface="Times New Roman" panose="02020603050405020304" charset="0"/>
                <a:cs typeface="Times New Roman" panose="02020603050405020304" charset="0"/>
              </a:rPr>
              <a:t>Implement Singleton Pattern như thế nào?</a:t>
            </a:r>
            <a:endParaRPr lang="en-US" dirty="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dirty="0">
                <a:latin typeface="Times New Roman" panose="02020603050405020304" charset="0"/>
                <a:cs typeface="Times New Roman" panose="02020603050405020304" charset="0"/>
              </a:rPr>
              <a:t>Những cách nào để implement Singleton Pattern</a:t>
            </a:r>
            <a:endParaRPr lang="en-US" dirty="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dirty="0">
                <a:latin typeface="Times New Roman" panose="02020603050405020304" charset="0"/>
                <a:cs typeface="Times New Roman" panose="02020603050405020304" charset="0"/>
              </a:rPr>
              <a:t>Sử dụng Singleton Pattern khi nào?</a:t>
            </a:r>
            <a:endParaRPr lang="en-US" dirty="0">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dirty="0">
                <a:latin typeface="Times New Roman" panose="02020603050405020304" charset="0"/>
                <a:cs typeface="Times New Roman" panose="02020603050405020304" charset="0"/>
              </a:rPr>
              <a:t>Ưu Nhược Điểm của Singleton: </a:t>
            </a:r>
            <a:endParaRPr lang="en-US" dirty="0">
              <a:latin typeface="Times New Roman" panose="02020603050405020304" charset="0"/>
              <a:cs typeface="Times New Roman" panose="02020603050405020304" charset="0"/>
            </a:endParaRPr>
          </a:p>
          <a:p>
            <a:pPr marL="342900" indent="-342900" algn="l">
              <a:buFont typeface="Arial" panose="020B0604020202020204" pitchFamily="34" charset="0"/>
              <a:buChar char="•"/>
            </a:pPr>
            <a:endParaRPr lang="en-US"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1000" fill="hold"/>
                                        <p:tgtEl>
                                          <p:spTgt spid="75"/>
                                        </p:tgtEl>
                                        <p:attrNameLst>
                                          <p:attrName>ppt_w</p:attrName>
                                        </p:attrNameLst>
                                      </p:cBhvr>
                                      <p:tavLst>
                                        <p:tav tm="0">
                                          <p:val>
                                            <p:fltVal val="0"/>
                                          </p:val>
                                        </p:tav>
                                        <p:tav tm="100000">
                                          <p:val>
                                            <p:strVal val="#ppt_w"/>
                                          </p:val>
                                        </p:tav>
                                      </p:tavLst>
                                    </p:anim>
                                    <p:anim calcmode="lin" valueType="num">
                                      <p:cBhvr>
                                        <p:cTn id="8" dur="1000" fill="hold"/>
                                        <p:tgtEl>
                                          <p:spTgt spid="75"/>
                                        </p:tgtEl>
                                        <p:attrNameLst>
                                          <p:attrName>ppt_h</p:attrName>
                                        </p:attrNameLst>
                                      </p:cBhvr>
                                      <p:tavLst>
                                        <p:tav tm="0">
                                          <p:val>
                                            <p:fltVal val="0"/>
                                          </p:val>
                                        </p:tav>
                                        <p:tav tm="100000">
                                          <p:val>
                                            <p:strVal val="#ppt_h"/>
                                          </p:val>
                                        </p:tav>
                                      </p:tavLst>
                                    </p:anim>
                                    <p:animEffect transition="in" filter="fade">
                                      <p:cBhvr>
                                        <p:cTn id="9" dur="1000"/>
                                        <p:tgtEl>
                                          <p:spTgt spid="75"/>
                                        </p:tgtEl>
                                      </p:cBhvr>
                                    </p:animEffect>
                                  </p:childTnLst>
                                </p:cTn>
                              </p:par>
                              <p:par>
                                <p:cTn id="10" presetID="42" presetClass="entr" presetSubtype="0" fill="hold" nodeType="withEffect">
                                  <p:stCondLst>
                                    <p:cond delay="100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anim calcmode="lin" valueType="num">
                                      <p:cBhvr>
                                        <p:cTn id="13" dur="1000" fill="hold"/>
                                        <p:tgtEl>
                                          <p:spTgt spid="109"/>
                                        </p:tgtEl>
                                        <p:attrNameLst>
                                          <p:attrName>ppt_x</p:attrName>
                                        </p:attrNameLst>
                                      </p:cBhvr>
                                      <p:tavLst>
                                        <p:tav tm="0">
                                          <p:val>
                                            <p:strVal val="#ppt_x"/>
                                          </p:val>
                                        </p:tav>
                                        <p:tav tm="100000">
                                          <p:val>
                                            <p:strVal val="#ppt_x"/>
                                          </p:val>
                                        </p:tav>
                                      </p:tavLst>
                                    </p:anim>
                                    <p:anim calcmode="lin" valueType="num">
                                      <p:cBhvr>
                                        <p:cTn id="14" dur="1000" fill="hold"/>
                                        <p:tgtEl>
                                          <p:spTgt spid="109"/>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200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1000"/>
                                        <p:tgtEl>
                                          <p:spTgt spid="114"/>
                                        </p:tgtEl>
                                      </p:cBhvr>
                                    </p:animEffect>
                                  </p:childTnLst>
                                </p:cTn>
                              </p:par>
                              <p:par>
                                <p:cTn id="18" presetID="42" presetClass="entr" presetSubtype="0" fill="hold" nodeType="withEffect">
                                  <p:stCondLst>
                                    <p:cond delay="2000"/>
                                  </p:stCondLst>
                                  <p:childTnLst>
                                    <p:set>
                                      <p:cBhvr>
                                        <p:cTn id="19" dur="1" fill="hold">
                                          <p:stCondLst>
                                            <p:cond delay="0"/>
                                          </p:stCondLst>
                                        </p:cTn>
                                        <p:tgtEl>
                                          <p:spTgt spid="112"/>
                                        </p:tgtEl>
                                        <p:attrNameLst>
                                          <p:attrName>style.visibility</p:attrName>
                                        </p:attrNameLst>
                                      </p:cBhvr>
                                      <p:to>
                                        <p:strVal val="visible"/>
                                      </p:to>
                                    </p:set>
                                    <p:animEffect transition="in" filter="fade">
                                      <p:cBhvr>
                                        <p:cTn id="20" dur="1000"/>
                                        <p:tgtEl>
                                          <p:spTgt spid="112"/>
                                        </p:tgtEl>
                                      </p:cBhvr>
                                    </p:animEffect>
                                    <p:anim calcmode="lin" valueType="num">
                                      <p:cBhvr>
                                        <p:cTn id="21" dur="1000" fill="hold"/>
                                        <p:tgtEl>
                                          <p:spTgt spid="112"/>
                                        </p:tgtEl>
                                        <p:attrNameLst>
                                          <p:attrName>ppt_x</p:attrName>
                                        </p:attrNameLst>
                                      </p:cBhvr>
                                      <p:tavLst>
                                        <p:tav tm="0">
                                          <p:val>
                                            <p:strVal val="#ppt_x"/>
                                          </p:val>
                                        </p:tav>
                                        <p:tav tm="100000">
                                          <p:val>
                                            <p:strVal val="#ppt_x"/>
                                          </p:val>
                                        </p:tav>
                                      </p:tavLst>
                                    </p:anim>
                                    <p:anim calcmode="lin" valueType="num">
                                      <p:cBhvr>
                                        <p:cTn id="22" dur="1000" fill="hold"/>
                                        <p:tgtEl>
                                          <p:spTgt spid="112"/>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110"/>
                                        </p:tgtEl>
                                        <p:attrNameLst>
                                          <p:attrName>style.visibility</p:attrName>
                                        </p:attrNameLst>
                                      </p:cBhvr>
                                      <p:to>
                                        <p:strVal val="visible"/>
                                      </p:to>
                                    </p:set>
                                    <p:animEffect transition="in" filter="fade">
                                      <p:cBhvr>
                                        <p:cTn id="25" dur="1000"/>
                                        <p:tgtEl>
                                          <p:spTgt spid="110"/>
                                        </p:tgtEl>
                                      </p:cBhvr>
                                    </p:animEffect>
                                    <p:anim calcmode="lin" valueType="num">
                                      <p:cBhvr>
                                        <p:cTn id="26" dur="1000" fill="hold"/>
                                        <p:tgtEl>
                                          <p:spTgt spid="110"/>
                                        </p:tgtEl>
                                        <p:attrNameLst>
                                          <p:attrName>ppt_x</p:attrName>
                                        </p:attrNameLst>
                                      </p:cBhvr>
                                      <p:tavLst>
                                        <p:tav tm="0">
                                          <p:val>
                                            <p:strVal val="#ppt_x"/>
                                          </p:val>
                                        </p:tav>
                                        <p:tav tm="100000">
                                          <p:val>
                                            <p:strVal val="#ppt_x"/>
                                          </p:val>
                                        </p:tav>
                                      </p:tavLst>
                                    </p:anim>
                                    <p:anim calcmode="lin" valueType="num">
                                      <p:cBhvr>
                                        <p:cTn id="27" dur="1000" fill="hold"/>
                                        <p:tgtEl>
                                          <p:spTgt spid="110"/>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150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1000"/>
                                        <p:tgtEl>
                                          <p:spTgt spid="80"/>
                                        </p:tgtEl>
                                      </p:cBhvr>
                                    </p:animEffect>
                                  </p:childTnLst>
                                </p:cTn>
                              </p:par>
                              <p:par>
                                <p:cTn id="31" presetID="26" presetClass="emph" presetSubtype="0" fill="hold" grpId="1" nodeType="withEffect">
                                  <p:stCondLst>
                                    <p:cond delay="1500"/>
                                  </p:stCondLst>
                                  <p:childTnLst>
                                    <p:animEffect transition="out" filter="fade">
                                      <p:cBhvr>
                                        <p:cTn id="32" dur="1000" tmFilter="0, 0; .2, .5; .8, .5; 1, 0"/>
                                        <p:tgtEl>
                                          <p:spTgt spid="80"/>
                                        </p:tgtEl>
                                      </p:cBhvr>
                                    </p:animEffect>
                                    <p:animScale>
                                      <p:cBhvr>
                                        <p:cTn id="33" dur="500" autoRev="1" fill="hold"/>
                                        <p:tgtEl>
                                          <p:spTgt spid="80"/>
                                        </p:tgtEl>
                                      </p:cBhvr>
                                      <p:by x="105000" y="105000"/>
                                    </p:animScale>
                                  </p:childTnLst>
                                </p:cTn>
                              </p:par>
                              <p:par>
                                <p:cTn id="34" presetID="10"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1000"/>
                                        <p:tgtEl>
                                          <p:spTgt spid="81"/>
                                        </p:tgtEl>
                                      </p:cBhvr>
                                    </p:animEffect>
                                  </p:childTnLst>
                                </p:cTn>
                              </p:par>
                              <p:par>
                                <p:cTn id="37" presetID="26" presetClass="emph" presetSubtype="0" fill="hold" grpId="1" nodeType="withEffect">
                                  <p:stCondLst>
                                    <p:cond delay="0"/>
                                  </p:stCondLst>
                                  <p:childTnLst>
                                    <p:animEffect transition="out" filter="fade">
                                      <p:cBhvr>
                                        <p:cTn id="38" dur="1000" tmFilter="0, 0; .2, .5; .8, .5; 1, 0"/>
                                        <p:tgtEl>
                                          <p:spTgt spid="81"/>
                                        </p:tgtEl>
                                      </p:cBhvr>
                                    </p:animEffect>
                                    <p:animScale>
                                      <p:cBhvr>
                                        <p:cTn id="39" dur="500" autoRev="1" fill="hold"/>
                                        <p:tgtEl>
                                          <p:spTgt spid="81"/>
                                        </p:tgtEl>
                                      </p:cBhvr>
                                      <p:by x="105000" y="105000"/>
                                    </p:animScale>
                                  </p:childTnLst>
                                </p:cTn>
                              </p:par>
                              <p:par>
                                <p:cTn id="40" presetID="10" presetClass="entr" presetSubtype="0" fill="hold" grpId="0" nodeType="withEffect">
                                  <p:stCondLst>
                                    <p:cond delay="25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childTnLst>
                                </p:cTn>
                              </p:par>
                              <p:par>
                                <p:cTn id="43" presetID="26" presetClass="emph" presetSubtype="0" fill="hold" grpId="1" nodeType="withEffect">
                                  <p:stCondLst>
                                    <p:cond delay="2500"/>
                                  </p:stCondLst>
                                  <p:childTnLst>
                                    <p:animEffect transition="out" filter="fade">
                                      <p:cBhvr>
                                        <p:cTn id="44" dur="1000" tmFilter="0, 0; .2, .5; .8, .5; 1, 0"/>
                                        <p:tgtEl>
                                          <p:spTgt spid="45"/>
                                        </p:tgtEl>
                                      </p:cBhvr>
                                    </p:animEffect>
                                    <p:animScale>
                                      <p:cBhvr>
                                        <p:cTn id="45" dur="500" autoRev="1" fill="hold"/>
                                        <p:tgtEl>
                                          <p:spTgt spid="45"/>
                                        </p:tgtEl>
                                      </p:cBhvr>
                                      <p:by x="105000" y="105000"/>
                                    </p:animScale>
                                  </p:childTnLst>
                                </p:cTn>
                              </p:par>
                              <p:par>
                                <p:cTn id="46" presetID="10" presetClass="entr" presetSubtype="0" fill="hold" grpId="0" nodeType="withEffect">
                                  <p:stCondLst>
                                    <p:cond delay="450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1000"/>
                                        <p:tgtEl>
                                          <p:spTgt spid="46"/>
                                        </p:tgtEl>
                                      </p:cBhvr>
                                    </p:animEffect>
                                  </p:childTnLst>
                                </p:cTn>
                              </p:par>
                              <p:par>
                                <p:cTn id="49" presetID="26" presetClass="emph" presetSubtype="0" fill="hold" grpId="1" nodeType="withEffect">
                                  <p:stCondLst>
                                    <p:cond delay="4500"/>
                                  </p:stCondLst>
                                  <p:childTnLst>
                                    <p:animEffect transition="out" filter="fade">
                                      <p:cBhvr>
                                        <p:cTn id="50" dur="1000" tmFilter="0, 0; .2, .5; .8, .5; 1, 0"/>
                                        <p:tgtEl>
                                          <p:spTgt spid="46"/>
                                        </p:tgtEl>
                                      </p:cBhvr>
                                    </p:animEffect>
                                    <p:animScale>
                                      <p:cBhvr>
                                        <p:cTn id="51" dur="50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P spid="75" grpId="0"/>
      <p:bldP spid="80" grpId="0" animBg="1"/>
      <p:bldP spid="80" grpId="1" animBg="1"/>
      <p:bldP spid="81" grpId="0" animBg="1"/>
      <p:bldP spid="81" grpId="1" animBg="1"/>
      <p:bldP spid="1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grpSp>
        <p:nvGrpSpPr>
          <p:cNvPr id="34" name="Group 33"/>
          <p:cNvGrpSpPr/>
          <p:nvPr/>
        </p:nvGrpSpPr>
        <p:grpSpPr>
          <a:xfrm>
            <a:off x="26035" y="-49530"/>
            <a:ext cx="12192000" cy="6858000"/>
            <a:chOff x="916440" y="508000"/>
            <a:chExt cx="10670725" cy="5919792"/>
          </a:xfrm>
        </p:grpSpPr>
        <p:grpSp>
          <p:nvGrpSpPr>
            <p:cNvPr id="35" name="Group 34"/>
            <p:cNvGrpSpPr/>
            <p:nvPr/>
          </p:nvGrpSpPr>
          <p:grpSpPr>
            <a:xfrm>
              <a:off x="1436914" y="508000"/>
              <a:ext cx="9775363" cy="5919792"/>
              <a:chOff x="1436914" y="508000"/>
              <a:chExt cx="9775363" cy="5919792"/>
            </a:xfrm>
          </p:grpSpPr>
          <p:cxnSp>
            <p:nvCxnSpPr>
              <p:cNvPr id="51" name="Straight Connector 50"/>
              <p:cNvCxnSpPr/>
              <p:nvPr/>
            </p:nvCxnSpPr>
            <p:spPr>
              <a:xfrm>
                <a:off x="1436914"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85057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2787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359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77028"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25994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4398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04371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831770"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666341"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5226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3634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645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8217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62799"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34571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525656"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129484"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917541"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752112"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57216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985820"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4139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8711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212277"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916440" y="793642"/>
              <a:ext cx="10670725" cy="5275935"/>
              <a:chOff x="916440" y="793642"/>
              <a:chExt cx="10670725" cy="5275935"/>
            </a:xfrm>
          </p:grpSpPr>
          <p:cxnSp>
            <p:nvCxnSpPr>
              <p:cNvPr id="37" name="Straight Connector 36"/>
              <p:cNvCxnSpPr/>
              <p:nvPr/>
            </p:nvCxnSpPr>
            <p:spPr>
              <a:xfrm rot="16200000">
                <a:off x="6251802" y="74566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a:off x="6251802" y="3174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a:off x="6251802" y="-13970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a:off x="6251802" y="-4807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a:off x="6251802" y="-16637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a:off x="6263252" y="-843650"/>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a:off x="6251802" y="-2447478"/>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a:off x="6263252" y="-123553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a:off x="6263252" y="-20701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a:off x="6240353" y="-289015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a:off x="6240353" y="-330381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a:off x="6240353" y="-37319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6240353" y="-41891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a:off x="6240353" y="-4530271"/>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3257604" y="332915"/>
            <a:ext cx="3820511" cy="621364"/>
            <a:chOff x="3094659" y="-265777"/>
            <a:chExt cx="3820511" cy="621364"/>
          </a:xfrm>
        </p:grpSpPr>
        <p:grpSp>
          <p:nvGrpSpPr>
            <p:cNvPr id="2" name="Group 1"/>
            <p:cNvGrpSpPr/>
            <p:nvPr/>
          </p:nvGrpSpPr>
          <p:grpSpPr>
            <a:xfrm>
              <a:off x="3094659" y="-265777"/>
              <a:ext cx="3820511" cy="621364"/>
              <a:chOff x="3094659" y="-265777"/>
              <a:chExt cx="3820511" cy="621364"/>
            </a:xfrm>
          </p:grpSpPr>
          <p:sp>
            <p:nvSpPr>
              <p:cNvPr id="119" name="Round Same Side Corner Rectangle 118"/>
              <p:cNvSpPr/>
              <p:nvPr/>
            </p:nvSpPr>
            <p:spPr>
              <a:xfrm>
                <a:off x="3094659" y="-265777"/>
                <a:ext cx="3178016" cy="603798"/>
              </a:xfrm>
              <a:prstGeom prst="round2SameRect">
                <a:avLst>
                  <a:gd name="adj1" fmla="val 50000"/>
                  <a:gd name="adj2" fmla="val 0"/>
                </a:avLst>
              </a:pr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6196887" y="-201143"/>
                <a:ext cx="718283" cy="556730"/>
                <a:chOff x="3341903" y="802131"/>
                <a:chExt cx="718283" cy="556730"/>
              </a:xfrm>
            </p:grpSpPr>
            <p:sp>
              <p:nvSpPr>
                <p:cNvPr id="121" name="Flowchart: Data 120"/>
                <p:cNvSpPr/>
                <p:nvPr/>
              </p:nvSpPr>
              <p:spPr>
                <a:xfrm flipV="1">
                  <a:off x="3341903" y="802131"/>
                  <a:ext cx="718283" cy="556730"/>
                </a:xfrm>
                <a:prstGeom prst="flowChartInputOutput">
                  <a:avLst/>
                </a:pr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ross 121"/>
                <p:cNvSpPr/>
                <p:nvPr/>
              </p:nvSpPr>
              <p:spPr>
                <a:xfrm>
                  <a:off x="3563275" y="894780"/>
                  <a:ext cx="274989" cy="289664"/>
                </a:xfrm>
                <a:prstGeom prst="plus">
                  <a:avLst>
                    <a:gd name="adj" fmla="val 4024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 name="TextBox 122"/>
            <p:cNvSpPr txBox="1"/>
            <p:nvPr/>
          </p:nvSpPr>
          <p:spPr>
            <a:xfrm>
              <a:off x="3553764" y="-108297"/>
              <a:ext cx="2213610" cy="337185"/>
            </a:xfrm>
            <a:prstGeom prst="rect">
              <a:avLst/>
            </a:prstGeom>
            <a:noFill/>
          </p:spPr>
          <p:txBody>
            <a:bodyPr wrap="square" rtlCol="0">
              <a:spAutoFit/>
            </a:bodyPr>
            <a:lstStyle/>
            <a:p>
              <a:r>
                <a:rPr lang="en-US" sz="1600">
                  <a:latin typeface="Times New Roman" panose="02020603050405020304" charset="0"/>
                  <a:cs typeface="Times New Roman" panose="02020603050405020304" charset="0"/>
                </a:rPr>
                <a:t>Singleton pattren</a:t>
              </a:r>
              <a:endParaRPr lang="en-US" sz="1600" dirty="0">
                <a:latin typeface="Times New Roman" panose="02020603050405020304" charset="0"/>
                <a:cs typeface="Times New Roman" panose="02020603050405020304" charset="0"/>
              </a:endParaRPr>
            </a:p>
          </p:txBody>
        </p:sp>
        <p:grpSp>
          <p:nvGrpSpPr>
            <p:cNvPr id="124" name="Group 123"/>
            <p:cNvGrpSpPr/>
            <p:nvPr/>
          </p:nvGrpSpPr>
          <p:grpSpPr>
            <a:xfrm>
              <a:off x="5644109" y="-86848"/>
              <a:ext cx="376392" cy="376392"/>
              <a:chOff x="3968476" y="2839125"/>
              <a:chExt cx="433273" cy="433273"/>
            </a:xfrm>
          </p:grpSpPr>
          <p:sp>
            <p:nvSpPr>
              <p:cNvPr id="125" name="Rounded Rectangle 124"/>
              <p:cNvSpPr/>
              <p:nvPr/>
            </p:nvSpPr>
            <p:spPr>
              <a:xfrm rot="2700000">
                <a:off x="3968385" y="3015919"/>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rot="18900000" flipV="1">
                <a:off x="3968476" y="3015531"/>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7" name="Group 116"/>
          <p:cNvGrpSpPr/>
          <p:nvPr/>
        </p:nvGrpSpPr>
        <p:grpSpPr>
          <a:xfrm>
            <a:off x="261620" y="262255"/>
            <a:ext cx="11567795" cy="6346190"/>
            <a:chOff x="258370" y="1015545"/>
            <a:chExt cx="11567885" cy="5611856"/>
          </a:xfrm>
        </p:grpSpPr>
        <p:sp>
          <p:nvSpPr>
            <p:cNvPr id="32" name="Freeform 31"/>
            <p:cNvSpPr/>
            <p:nvPr/>
          </p:nvSpPr>
          <p:spPr>
            <a:xfrm>
              <a:off x="258370" y="1015545"/>
              <a:ext cx="11567885" cy="5611856"/>
            </a:xfrm>
            <a:custGeom>
              <a:avLst/>
              <a:gdLst>
                <a:gd name="connsiteX0" fmla="*/ 302978 w 11567885"/>
                <a:gd name="connsiteY0" fmla="*/ 0 h 5611856"/>
                <a:gd name="connsiteX1" fmla="*/ 2875289 w 11567885"/>
                <a:gd name="connsiteY1" fmla="*/ 0 h 5611856"/>
                <a:gd name="connsiteX2" fmla="*/ 3178267 w 11567885"/>
                <a:gd name="connsiteY2" fmla="*/ 302978 h 5611856"/>
                <a:gd name="connsiteX3" fmla="*/ 3178267 w 11567885"/>
                <a:gd name="connsiteY3" fmla="*/ 595083 h 5611856"/>
                <a:gd name="connsiteX4" fmla="*/ 11567885 w 11567885"/>
                <a:gd name="connsiteY4" fmla="*/ 595083 h 5611856"/>
                <a:gd name="connsiteX5" fmla="*/ 11567885 w 11567885"/>
                <a:gd name="connsiteY5" fmla="*/ 5611856 h 5611856"/>
                <a:gd name="connsiteX6" fmla="*/ 0 w 11567885"/>
                <a:gd name="connsiteY6" fmla="*/ 5611856 h 5611856"/>
                <a:gd name="connsiteX7" fmla="*/ 0 w 11567885"/>
                <a:gd name="connsiteY7" fmla="*/ 605956 h 5611856"/>
                <a:gd name="connsiteX8" fmla="*/ 0 w 11567885"/>
                <a:gd name="connsiteY8" fmla="*/ 595083 h 5611856"/>
                <a:gd name="connsiteX9" fmla="*/ 0 w 11567885"/>
                <a:gd name="connsiteY9" fmla="*/ 302978 h 5611856"/>
                <a:gd name="connsiteX10" fmla="*/ 302978 w 11567885"/>
                <a:gd name="connsiteY10" fmla="*/ 0 h 56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1856">
                  <a:moveTo>
                    <a:pt x="302978" y="0"/>
                  </a:moveTo>
                  <a:lnTo>
                    <a:pt x="2875289" y="0"/>
                  </a:lnTo>
                  <a:cubicBezTo>
                    <a:pt x="3042619" y="0"/>
                    <a:pt x="3178267" y="135648"/>
                    <a:pt x="3178267" y="302978"/>
                  </a:cubicBezTo>
                  <a:lnTo>
                    <a:pt x="3178267" y="595083"/>
                  </a:lnTo>
                  <a:lnTo>
                    <a:pt x="11567885" y="595083"/>
                  </a:lnTo>
                  <a:lnTo>
                    <a:pt x="11567885" y="5611856"/>
                  </a:lnTo>
                  <a:lnTo>
                    <a:pt x="0" y="5611856"/>
                  </a:lnTo>
                  <a:lnTo>
                    <a:pt x="0" y="605956"/>
                  </a:lnTo>
                  <a:lnTo>
                    <a:pt x="0" y="595083"/>
                  </a:lnTo>
                  <a:lnTo>
                    <a:pt x="0" y="302978"/>
                  </a:lnTo>
                  <a:cubicBezTo>
                    <a:pt x="0" y="135648"/>
                    <a:pt x="135648" y="0"/>
                    <a:pt x="302978"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58370" y="2337837"/>
              <a:ext cx="11567885" cy="409893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2584690" y="1808637"/>
              <a:ext cx="7080275" cy="404753"/>
            </a:xfrm>
            <a:prstGeom prst="roundRect">
              <a:avLst>
                <a:gd name="adj" fmla="val 500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eart 77"/>
            <p:cNvSpPr/>
            <p:nvPr/>
          </p:nvSpPr>
          <p:spPr>
            <a:xfrm>
              <a:off x="9899552" y="1853390"/>
              <a:ext cx="360000" cy="360000"/>
            </a:xfrm>
            <a:prstGeom prst="hear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10618934" y="1765966"/>
              <a:ext cx="704800" cy="480032"/>
              <a:chOff x="4284508" y="2968533"/>
              <a:chExt cx="704800" cy="480032"/>
            </a:xfrm>
          </p:grpSpPr>
          <p:sp>
            <p:nvSpPr>
              <p:cNvPr id="84" name="Rounded Rectangle 83"/>
              <p:cNvSpPr/>
              <p:nvPr/>
            </p:nvSpPr>
            <p:spPr>
              <a:xfrm>
                <a:off x="4284508" y="2968533"/>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4291268" y="3148021"/>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4291268" y="3320187"/>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Curved Down Arrow 96"/>
            <p:cNvSpPr/>
            <p:nvPr/>
          </p:nvSpPr>
          <p:spPr>
            <a:xfrm rot="947802" flipH="1" flipV="1">
              <a:off x="1863953" y="1863316"/>
              <a:ext cx="400646" cy="28346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Left Arrow 97"/>
            <p:cNvSpPr/>
            <p:nvPr/>
          </p:nvSpPr>
          <p:spPr>
            <a:xfrm>
              <a:off x="426053" y="1894821"/>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Left Arrow 98"/>
            <p:cNvSpPr/>
            <p:nvPr/>
          </p:nvSpPr>
          <p:spPr>
            <a:xfrm flipH="1">
              <a:off x="1143972" y="189128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2781880" y="1836491"/>
              <a:ext cx="4380899" cy="325683"/>
            </a:xfrm>
            <a:prstGeom prst="rect">
              <a:avLst/>
            </a:prstGeom>
            <a:noFill/>
          </p:spPr>
          <p:txBody>
            <a:bodyPr wrap="square" rtlCol="0">
              <a:spAutoFit/>
            </a:bodyPr>
            <a:lstStyle/>
            <a:p>
              <a:r>
                <a:rPr lang="en-US" dirty="0">
                  <a:latin typeface="04b" panose="00000400000000000000" pitchFamily="2" charset="0"/>
                </a:rPr>
                <a:t>Tổng quan về Design Pattern </a:t>
              </a:r>
              <a:endParaRPr lang="en-US" dirty="0">
                <a:latin typeface="04b" panose="00000400000000000000" pitchFamily="2" charset="0"/>
              </a:endParaRPr>
            </a:p>
          </p:txBody>
        </p:sp>
      </p:grpSp>
      <p:grpSp>
        <p:nvGrpSpPr>
          <p:cNvPr id="5" name="Group 4"/>
          <p:cNvGrpSpPr/>
          <p:nvPr/>
        </p:nvGrpSpPr>
        <p:grpSpPr>
          <a:xfrm>
            <a:off x="9023551" y="188127"/>
            <a:ext cx="2964880" cy="523073"/>
            <a:chOff x="6077150" y="3221612"/>
            <a:chExt cx="4173713" cy="736339"/>
          </a:xfrm>
        </p:grpSpPr>
        <p:sp>
          <p:nvSpPr>
            <p:cNvPr id="6" name="Rounded Rectangle 5"/>
            <p:cNvSpPr/>
            <p:nvPr/>
          </p:nvSpPr>
          <p:spPr>
            <a:xfrm>
              <a:off x="6077150" y="3221612"/>
              <a:ext cx="4173713" cy="736339"/>
            </a:xfrm>
            <a:prstGeom prst="roundRect">
              <a:avLst>
                <a:gd name="adj" fmla="val 50000"/>
              </a:avLst>
            </a:prstGeom>
            <a:solidFill>
              <a:srgbClr val="E8BA86"/>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01360" y="3351487"/>
              <a:ext cx="3725293" cy="474661"/>
            </a:xfrm>
            <a:prstGeom prst="rect">
              <a:avLst/>
            </a:prstGeom>
            <a:noFill/>
          </p:spPr>
          <p:txBody>
            <a:bodyPr wrap="square" rtlCol="0">
              <a:spAutoFit/>
            </a:bodyPr>
            <a:lstStyle/>
            <a:p>
              <a:pPr algn="ctr"/>
              <a:r>
                <a:rPr lang="en-US" sz="1600">
                  <a:latin typeface="04b" panose="00000400000000000000" pitchFamily="2" charset="0"/>
                </a:rPr>
                <a:t>Nhóm 11  </a:t>
              </a:r>
              <a:endParaRPr lang="en-US" sz="1600" dirty="0">
                <a:latin typeface="04b" panose="00000400000000000000" pitchFamily="2" charset="0"/>
              </a:endParaRPr>
            </a:p>
          </p:txBody>
        </p:sp>
      </p:grpSp>
      <p:sp>
        <p:nvSpPr>
          <p:cNvPr id="87" name="TextBox 86"/>
          <p:cNvSpPr txBox="1"/>
          <p:nvPr/>
        </p:nvSpPr>
        <p:spPr>
          <a:xfrm>
            <a:off x="752180" y="416550"/>
            <a:ext cx="1898072" cy="398780"/>
          </a:xfrm>
          <a:prstGeom prst="rect">
            <a:avLst/>
          </a:prstGeom>
          <a:noFill/>
        </p:spPr>
        <p:txBody>
          <a:bodyPr wrap="square" rtlCol="0">
            <a:spAutoFit/>
          </a:bodyPr>
          <a:lstStyle/>
          <a:p>
            <a:r>
              <a:rPr lang="en-US" sz="2000" dirty="0">
                <a:latin typeface="Times New Roman" panose="02020603050405020304" charset="0"/>
                <a:cs typeface="Times New Roman" panose="02020603050405020304" charset="0"/>
              </a:rPr>
              <a:t>Giới thiệu</a:t>
            </a:r>
            <a:endParaRPr lang="en-US" sz="2000" dirty="0">
              <a:latin typeface="Times New Roman" panose="02020603050405020304" charset="0"/>
              <a:cs typeface="Times New Roman" panose="02020603050405020304" charset="0"/>
            </a:endParaRPr>
          </a:p>
        </p:txBody>
      </p:sp>
      <p:grpSp>
        <p:nvGrpSpPr>
          <p:cNvPr id="95" name="Group 94"/>
          <p:cNvGrpSpPr/>
          <p:nvPr/>
        </p:nvGrpSpPr>
        <p:grpSpPr>
          <a:xfrm>
            <a:off x="2620076" y="433915"/>
            <a:ext cx="376392" cy="376392"/>
            <a:chOff x="3944354" y="3083996"/>
            <a:chExt cx="433273" cy="433273"/>
          </a:xfrm>
        </p:grpSpPr>
        <p:sp>
          <p:nvSpPr>
            <p:cNvPr id="90" name="Rounded Rectangle 89"/>
            <p:cNvSpPr/>
            <p:nvPr/>
          </p:nvSpPr>
          <p:spPr>
            <a:xfrm rot="2700000">
              <a:off x="3949380" y="3260791"/>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rot="18900000" flipV="1">
              <a:off x="3944354" y="3254556"/>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ounded Rectangle 100"/>
          <p:cNvSpPr/>
          <p:nvPr/>
        </p:nvSpPr>
        <p:spPr>
          <a:xfrm>
            <a:off x="1093347" y="2449681"/>
            <a:ext cx="2844035" cy="3296054"/>
          </a:xfrm>
          <a:prstGeom prst="roundRect">
            <a:avLst>
              <a:gd name="adj" fmla="val 36550"/>
            </a:avLst>
          </a:prstGeom>
          <a:solidFill>
            <a:srgbClr val="FFC8C3"/>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5-Point Star 102"/>
          <p:cNvSpPr/>
          <p:nvPr/>
        </p:nvSpPr>
        <p:spPr>
          <a:xfrm rot="20798179">
            <a:off x="3076062" y="3110313"/>
            <a:ext cx="360000" cy="360000"/>
          </a:xfrm>
          <a:prstGeom prst="star5">
            <a:avLst/>
          </a:prstGeom>
          <a:solidFill>
            <a:srgbClr val="FFA8B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5-Point Star 103"/>
          <p:cNvSpPr/>
          <p:nvPr/>
        </p:nvSpPr>
        <p:spPr>
          <a:xfrm rot="20798179">
            <a:off x="1458294" y="5390320"/>
            <a:ext cx="360000" cy="360000"/>
          </a:xfrm>
          <a:prstGeom prst="star5">
            <a:avLst/>
          </a:prstGeom>
          <a:solidFill>
            <a:srgbClr val="FFA8B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741545" y="1894840"/>
            <a:ext cx="5276215" cy="2306955"/>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charset="0"/>
                <a:cs typeface="Times New Roman" panose="02020603050405020304" charset="0"/>
              </a:rPr>
              <a:t>Design Patterns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 kinh nghiệm code=&gt; chuyên nghiệp + tái sử dụng mã nguồn cao hơn</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=&gt; 23 mẫu =&gt; 23 cách lập trình</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1">
                <a:latin typeface="Times New Roman" panose="02020603050405020304" charset="0"/>
                <a:cs typeface="Times New Roman" panose="02020603050405020304" charset="0"/>
              </a:rPr>
              <a:t> Hàm tạo(Creational Design Pattern) có 5 mẫu</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 </a:t>
            </a:r>
            <a:r>
              <a:rPr lang="en-US" b="1">
                <a:latin typeface="Times New Roman" panose="02020603050405020304" charset="0"/>
                <a:cs typeface="Times New Roman" panose="02020603050405020304" charset="0"/>
              </a:rPr>
              <a:t>M</a:t>
            </a:r>
            <a:r>
              <a:rPr lang="en-US" b="1">
                <a:latin typeface="Times New Roman" panose="02020603050405020304" charset="0"/>
                <a:cs typeface="Times New Roman" panose="02020603050405020304" charset="0"/>
              </a:rPr>
              <a:t>ethod (Structural Design Pattern) có 7 mẫu</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1">
                <a:latin typeface="Times New Roman" panose="02020603050405020304" charset="0"/>
                <a:cs typeface="Times New Roman" panose="02020603050405020304" charset="0"/>
              </a:rPr>
              <a:t> Behaviors(Behavioral Design Pattern) có 11 mẫu</a:t>
            </a:r>
            <a:endParaRPr lang="en-US" b="1">
              <a:latin typeface="Times New Roman" panose="02020603050405020304" charset="0"/>
              <a:cs typeface="Times New Roman" panose="02020603050405020304" charset="0"/>
            </a:endParaRPr>
          </a:p>
          <a:p>
            <a:pPr indent="0" algn="ctr">
              <a:buFont typeface="Arial" panose="020B0604020202020204" pitchFamily="34" charset="0"/>
              <a:buNone/>
            </a:pPr>
            <a:r>
              <a:rPr lang="en-US" i="1">
                <a:latin typeface="Times New Roman" panose="02020603050405020304" charset="0"/>
                <a:cs typeface="Times New Roman" panose="02020603050405020304" charset="0"/>
              </a:rPr>
              <a:t>“Như trong ảnh minh họa”</a:t>
            </a:r>
            <a:endParaRPr lang="en-US" i="1">
              <a:latin typeface="Times New Roman" panose="02020603050405020304" charset="0"/>
              <a:cs typeface="Times New Roman" panose="02020603050405020304" charset="0"/>
            </a:endParaRPr>
          </a:p>
        </p:txBody>
      </p:sp>
      <p:pic>
        <p:nvPicPr>
          <p:cNvPr id="2050" name="Picture 2" descr="PandiThePanda pink kawaii bear drinks Sticker"/>
          <p:cNvPicPr>
            <a:picLocks noChangeAspect="1" noChangeArrowheads="1" noCrop="1"/>
          </p:cNvPicPr>
          <p:nvPr/>
        </p:nvPicPr>
        <p:blipFill>
          <a:blip r:embed="rId1"/>
          <a:srcRect/>
          <a:stretch>
            <a:fillRect/>
          </a:stretch>
        </p:blipFill>
        <p:spPr bwMode="auto">
          <a:xfrm>
            <a:off x="9902817" y="2919297"/>
            <a:ext cx="2037314" cy="2826331"/>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p:cNvPicPr>
            <a:picLocks noChangeAspect="1"/>
          </p:cNvPicPr>
          <p:nvPr>
            <p:ph sz="half" idx="2"/>
          </p:nvPr>
        </p:nvPicPr>
        <p:blipFill>
          <a:blip r:embed="rId2"/>
          <a:stretch>
            <a:fillRect/>
          </a:stretch>
        </p:blipFill>
        <p:spPr>
          <a:xfrm>
            <a:off x="429260" y="2277110"/>
            <a:ext cx="4396105" cy="37795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3"/>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25716 0.00324 L -4.16667E-6 -7.40741E-7 " pathEditMode="relative" rAng="0" ptsTypes="AA">
                                      <p:cBhvr>
                                        <p:cTn id="8" dur="2000" fill="hold"/>
                                        <p:tgtEl>
                                          <p:spTgt spid="3"/>
                                        </p:tgtEl>
                                        <p:attrNameLst>
                                          <p:attrName>ppt_x</p:attrName>
                                          <p:attrName>ppt_y</p:attrName>
                                        </p:attrNameLst>
                                      </p:cBhvr>
                                      <p:rCtr x="1285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6035" y="-49530"/>
            <a:ext cx="12192000" cy="6858000"/>
            <a:chOff x="916440" y="508000"/>
            <a:chExt cx="10670725" cy="5919792"/>
          </a:xfrm>
        </p:grpSpPr>
        <p:grpSp>
          <p:nvGrpSpPr>
            <p:cNvPr id="35" name="Group 34"/>
            <p:cNvGrpSpPr/>
            <p:nvPr/>
          </p:nvGrpSpPr>
          <p:grpSpPr>
            <a:xfrm>
              <a:off x="1436914" y="508000"/>
              <a:ext cx="9775363" cy="5919792"/>
              <a:chOff x="1436914" y="508000"/>
              <a:chExt cx="9775363" cy="5919792"/>
            </a:xfrm>
          </p:grpSpPr>
          <p:cxnSp>
            <p:nvCxnSpPr>
              <p:cNvPr id="51" name="Straight Connector 50"/>
              <p:cNvCxnSpPr/>
              <p:nvPr/>
            </p:nvCxnSpPr>
            <p:spPr>
              <a:xfrm>
                <a:off x="1436914"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85057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2787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359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77028"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25994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4398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04371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831770"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666341"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5226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3634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645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8217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62799"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34571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525656"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129484"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917541"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752112"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57216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985820"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4139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8711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212277"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916440" y="793642"/>
              <a:ext cx="10670725" cy="5275935"/>
              <a:chOff x="916440" y="793642"/>
              <a:chExt cx="10670725" cy="5275935"/>
            </a:xfrm>
          </p:grpSpPr>
          <p:cxnSp>
            <p:nvCxnSpPr>
              <p:cNvPr id="37" name="Straight Connector 36"/>
              <p:cNvCxnSpPr/>
              <p:nvPr/>
            </p:nvCxnSpPr>
            <p:spPr>
              <a:xfrm rot="16200000">
                <a:off x="6251802" y="74566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a:off x="6251802" y="3174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a:off x="6251802" y="-13970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a:off x="6251802" y="-4807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a:off x="6251802" y="-16637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a:off x="6263252" y="-843650"/>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a:off x="6251802" y="-2447478"/>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a:off x="6263252" y="-123553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a:off x="6263252" y="-20701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a:off x="6240353" y="-289015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a:off x="6240353" y="-330381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a:off x="6240353" y="-37319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6240353" y="-41891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a:off x="6240353" y="-4530271"/>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3257604" y="332915"/>
            <a:ext cx="3820511" cy="621364"/>
            <a:chOff x="3094659" y="-265777"/>
            <a:chExt cx="3820511" cy="621364"/>
          </a:xfrm>
        </p:grpSpPr>
        <p:grpSp>
          <p:nvGrpSpPr>
            <p:cNvPr id="2" name="Group 1"/>
            <p:cNvGrpSpPr/>
            <p:nvPr/>
          </p:nvGrpSpPr>
          <p:grpSpPr>
            <a:xfrm>
              <a:off x="3094659" y="-265777"/>
              <a:ext cx="3820511" cy="621364"/>
              <a:chOff x="3094659" y="-265777"/>
              <a:chExt cx="3820511" cy="621364"/>
            </a:xfrm>
          </p:grpSpPr>
          <p:sp>
            <p:nvSpPr>
              <p:cNvPr id="119" name="Round Same Side Corner Rectangle 118"/>
              <p:cNvSpPr/>
              <p:nvPr/>
            </p:nvSpPr>
            <p:spPr>
              <a:xfrm>
                <a:off x="3094659" y="-265777"/>
                <a:ext cx="3178016" cy="603798"/>
              </a:xfrm>
              <a:prstGeom prst="round2SameRect">
                <a:avLst>
                  <a:gd name="adj1" fmla="val 50000"/>
                  <a:gd name="adj2" fmla="val 0"/>
                </a:avLst>
              </a:pr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6196887" y="-201143"/>
                <a:ext cx="718283" cy="556730"/>
                <a:chOff x="3341903" y="802131"/>
                <a:chExt cx="718283" cy="556730"/>
              </a:xfrm>
            </p:grpSpPr>
            <p:sp>
              <p:nvSpPr>
                <p:cNvPr id="121" name="Flowchart: Data 120"/>
                <p:cNvSpPr/>
                <p:nvPr/>
              </p:nvSpPr>
              <p:spPr>
                <a:xfrm flipV="1">
                  <a:off x="3341903" y="802131"/>
                  <a:ext cx="718283" cy="556730"/>
                </a:xfrm>
                <a:prstGeom prst="flowChartInputOutput">
                  <a:avLst/>
                </a:pr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ross 121"/>
                <p:cNvSpPr/>
                <p:nvPr/>
              </p:nvSpPr>
              <p:spPr>
                <a:xfrm>
                  <a:off x="3563275" y="894780"/>
                  <a:ext cx="274989" cy="289664"/>
                </a:xfrm>
                <a:prstGeom prst="plus">
                  <a:avLst>
                    <a:gd name="adj" fmla="val 4024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3" name="TextBox 122"/>
            <p:cNvSpPr txBox="1"/>
            <p:nvPr/>
          </p:nvSpPr>
          <p:spPr>
            <a:xfrm>
              <a:off x="3553764" y="-108297"/>
              <a:ext cx="2213610" cy="337185"/>
            </a:xfrm>
            <a:prstGeom prst="rect">
              <a:avLst/>
            </a:prstGeom>
            <a:noFill/>
          </p:spPr>
          <p:txBody>
            <a:bodyPr wrap="square" rtlCol="0">
              <a:spAutoFit/>
            </a:bodyPr>
            <a:lstStyle/>
            <a:p>
              <a:r>
                <a:rPr lang="en-US" sz="1600">
                  <a:latin typeface="Times New Roman" panose="02020603050405020304" charset="0"/>
                  <a:cs typeface="Times New Roman" panose="02020603050405020304" charset="0"/>
                </a:rPr>
                <a:t>Singleton pattren</a:t>
              </a:r>
              <a:endParaRPr lang="en-US" sz="1600" dirty="0">
                <a:latin typeface="Times New Roman" panose="02020603050405020304" charset="0"/>
                <a:cs typeface="Times New Roman" panose="02020603050405020304" charset="0"/>
              </a:endParaRPr>
            </a:p>
          </p:txBody>
        </p:sp>
        <p:grpSp>
          <p:nvGrpSpPr>
            <p:cNvPr id="124" name="Group 123"/>
            <p:cNvGrpSpPr/>
            <p:nvPr/>
          </p:nvGrpSpPr>
          <p:grpSpPr>
            <a:xfrm>
              <a:off x="5644109" y="-86848"/>
              <a:ext cx="376392" cy="376392"/>
              <a:chOff x="3968476" y="2839125"/>
              <a:chExt cx="433273" cy="433273"/>
            </a:xfrm>
          </p:grpSpPr>
          <p:sp>
            <p:nvSpPr>
              <p:cNvPr id="125" name="Rounded Rectangle 124"/>
              <p:cNvSpPr/>
              <p:nvPr/>
            </p:nvSpPr>
            <p:spPr>
              <a:xfrm rot="2700000">
                <a:off x="3968385" y="3015919"/>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rot="18900000" flipV="1">
                <a:off x="3968476" y="3015531"/>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7" name="Group 116"/>
          <p:cNvGrpSpPr/>
          <p:nvPr/>
        </p:nvGrpSpPr>
        <p:grpSpPr>
          <a:xfrm>
            <a:off x="258445" y="281305"/>
            <a:ext cx="11567795" cy="6346190"/>
            <a:chOff x="258370" y="1015545"/>
            <a:chExt cx="11567885" cy="5611856"/>
          </a:xfrm>
        </p:grpSpPr>
        <p:sp>
          <p:nvSpPr>
            <p:cNvPr id="32" name="Freeform 31"/>
            <p:cNvSpPr/>
            <p:nvPr/>
          </p:nvSpPr>
          <p:spPr>
            <a:xfrm>
              <a:off x="258370" y="1015545"/>
              <a:ext cx="11567885" cy="5611856"/>
            </a:xfrm>
            <a:custGeom>
              <a:avLst/>
              <a:gdLst>
                <a:gd name="connsiteX0" fmla="*/ 302978 w 11567885"/>
                <a:gd name="connsiteY0" fmla="*/ 0 h 5611856"/>
                <a:gd name="connsiteX1" fmla="*/ 2875289 w 11567885"/>
                <a:gd name="connsiteY1" fmla="*/ 0 h 5611856"/>
                <a:gd name="connsiteX2" fmla="*/ 3178267 w 11567885"/>
                <a:gd name="connsiteY2" fmla="*/ 302978 h 5611856"/>
                <a:gd name="connsiteX3" fmla="*/ 3178267 w 11567885"/>
                <a:gd name="connsiteY3" fmla="*/ 595083 h 5611856"/>
                <a:gd name="connsiteX4" fmla="*/ 11567885 w 11567885"/>
                <a:gd name="connsiteY4" fmla="*/ 595083 h 5611856"/>
                <a:gd name="connsiteX5" fmla="*/ 11567885 w 11567885"/>
                <a:gd name="connsiteY5" fmla="*/ 5611856 h 5611856"/>
                <a:gd name="connsiteX6" fmla="*/ 0 w 11567885"/>
                <a:gd name="connsiteY6" fmla="*/ 5611856 h 5611856"/>
                <a:gd name="connsiteX7" fmla="*/ 0 w 11567885"/>
                <a:gd name="connsiteY7" fmla="*/ 605956 h 5611856"/>
                <a:gd name="connsiteX8" fmla="*/ 0 w 11567885"/>
                <a:gd name="connsiteY8" fmla="*/ 595083 h 5611856"/>
                <a:gd name="connsiteX9" fmla="*/ 0 w 11567885"/>
                <a:gd name="connsiteY9" fmla="*/ 302978 h 5611856"/>
                <a:gd name="connsiteX10" fmla="*/ 302978 w 11567885"/>
                <a:gd name="connsiteY10" fmla="*/ 0 h 56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1856">
                  <a:moveTo>
                    <a:pt x="302978" y="0"/>
                  </a:moveTo>
                  <a:lnTo>
                    <a:pt x="2875289" y="0"/>
                  </a:lnTo>
                  <a:cubicBezTo>
                    <a:pt x="3042619" y="0"/>
                    <a:pt x="3178267" y="135648"/>
                    <a:pt x="3178267" y="302978"/>
                  </a:cubicBezTo>
                  <a:lnTo>
                    <a:pt x="3178267" y="595083"/>
                  </a:lnTo>
                  <a:lnTo>
                    <a:pt x="11567885" y="595083"/>
                  </a:lnTo>
                  <a:lnTo>
                    <a:pt x="11567885" y="5611856"/>
                  </a:lnTo>
                  <a:lnTo>
                    <a:pt x="0" y="5611856"/>
                  </a:lnTo>
                  <a:lnTo>
                    <a:pt x="0" y="605956"/>
                  </a:lnTo>
                  <a:lnTo>
                    <a:pt x="0" y="595083"/>
                  </a:lnTo>
                  <a:lnTo>
                    <a:pt x="0" y="302978"/>
                  </a:lnTo>
                  <a:cubicBezTo>
                    <a:pt x="0" y="135648"/>
                    <a:pt x="135648" y="0"/>
                    <a:pt x="302978"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58370" y="2337837"/>
              <a:ext cx="11567885" cy="409893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2584690" y="1808637"/>
              <a:ext cx="7080275" cy="404753"/>
            </a:xfrm>
            <a:prstGeom prst="roundRect">
              <a:avLst>
                <a:gd name="adj" fmla="val 500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eart 77"/>
            <p:cNvSpPr/>
            <p:nvPr/>
          </p:nvSpPr>
          <p:spPr>
            <a:xfrm>
              <a:off x="9899552" y="1853390"/>
              <a:ext cx="360000" cy="360000"/>
            </a:xfrm>
            <a:prstGeom prst="hear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10618934" y="1765966"/>
              <a:ext cx="704800" cy="480032"/>
              <a:chOff x="4284508" y="2968533"/>
              <a:chExt cx="704800" cy="480032"/>
            </a:xfrm>
          </p:grpSpPr>
          <p:sp>
            <p:nvSpPr>
              <p:cNvPr id="84" name="Rounded Rectangle 83"/>
              <p:cNvSpPr/>
              <p:nvPr/>
            </p:nvSpPr>
            <p:spPr>
              <a:xfrm>
                <a:off x="4284508" y="2968533"/>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4291268" y="3148021"/>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4291268" y="3320187"/>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Curved Down Arrow 96"/>
            <p:cNvSpPr/>
            <p:nvPr/>
          </p:nvSpPr>
          <p:spPr>
            <a:xfrm rot="947802" flipH="1" flipV="1">
              <a:off x="1863953" y="1863316"/>
              <a:ext cx="400646" cy="28346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Left Arrow 97"/>
            <p:cNvSpPr/>
            <p:nvPr/>
          </p:nvSpPr>
          <p:spPr>
            <a:xfrm>
              <a:off x="426053" y="1894821"/>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Left Arrow 98"/>
            <p:cNvSpPr/>
            <p:nvPr/>
          </p:nvSpPr>
          <p:spPr>
            <a:xfrm flipH="1">
              <a:off x="1143972" y="189128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2791703" y="1836408"/>
              <a:ext cx="4064145" cy="325683"/>
            </a:xfrm>
            <a:prstGeom prst="rect">
              <a:avLst/>
            </a:prstGeom>
            <a:noFill/>
          </p:spPr>
          <p:txBody>
            <a:bodyPr wrap="square" rtlCol="0">
              <a:spAutoFit/>
            </a:bodyPr>
            <a:lstStyle/>
            <a:p>
              <a:r>
                <a:rPr lang="en-US" dirty="0">
                  <a:latin typeface="04b" panose="00000400000000000000" pitchFamily="2" charset="0"/>
                </a:rPr>
                <a:t>Singleton Pattern là gì?</a:t>
              </a:r>
              <a:endParaRPr lang="en-US" dirty="0">
                <a:latin typeface="04b" panose="00000400000000000000" pitchFamily="2" charset="0"/>
              </a:endParaRPr>
            </a:p>
          </p:txBody>
        </p:sp>
      </p:grpSp>
      <p:grpSp>
        <p:nvGrpSpPr>
          <p:cNvPr id="5" name="Group 4"/>
          <p:cNvGrpSpPr/>
          <p:nvPr/>
        </p:nvGrpSpPr>
        <p:grpSpPr>
          <a:xfrm>
            <a:off x="9023551" y="188127"/>
            <a:ext cx="2964880" cy="523073"/>
            <a:chOff x="6077150" y="3221612"/>
            <a:chExt cx="4173713" cy="736339"/>
          </a:xfrm>
        </p:grpSpPr>
        <p:sp>
          <p:nvSpPr>
            <p:cNvPr id="6" name="Rounded Rectangle 5"/>
            <p:cNvSpPr/>
            <p:nvPr/>
          </p:nvSpPr>
          <p:spPr>
            <a:xfrm>
              <a:off x="6077150" y="3221612"/>
              <a:ext cx="4173713" cy="736339"/>
            </a:xfrm>
            <a:prstGeom prst="roundRect">
              <a:avLst>
                <a:gd name="adj" fmla="val 50000"/>
              </a:avLst>
            </a:prstGeom>
            <a:solidFill>
              <a:srgbClr val="E8BA86"/>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01360" y="3351487"/>
              <a:ext cx="3725293" cy="474661"/>
            </a:xfrm>
            <a:prstGeom prst="rect">
              <a:avLst/>
            </a:prstGeom>
            <a:noFill/>
          </p:spPr>
          <p:txBody>
            <a:bodyPr wrap="square" rtlCol="0">
              <a:spAutoFit/>
            </a:bodyPr>
            <a:lstStyle/>
            <a:p>
              <a:pPr algn="ctr"/>
              <a:r>
                <a:rPr lang="en-US" sz="1600">
                  <a:latin typeface="04b" panose="00000400000000000000" pitchFamily="2" charset="0"/>
                </a:rPr>
                <a:t>Nhóm 11  </a:t>
              </a:r>
              <a:endParaRPr lang="en-US" sz="1600" dirty="0">
                <a:latin typeface="04b" panose="00000400000000000000" pitchFamily="2" charset="0"/>
              </a:endParaRPr>
            </a:p>
          </p:txBody>
        </p:sp>
      </p:grpSp>
      <p:sp>
        <p:nvSpPr>
          <p:cNvPr id="87" name="TextBox 86"/>
          <p:cNvSpPr txBox="1"/>
          <p:nvPr/>
        </p:nvSpPr>
        <p:spPr>
          <a:xfrm>
            <a:off x="752180" y="416550"/>
            <a:ext cx="1898072" cy="398780"/>
          </a:xfrm>
          <a:prstGeom prst="rect">
            <a:avLst/>
          </a:prstGeom>
          <a:noFill/>
        </p:spPr>
        <p:txBody>
          <a:bodyPr wrap="square" rtlCol="0">
            <a:spAutoFit/>
          </a:bodyPr>
          <a:lstStyle/>
          <a:p>
            <a:r>
              <a:rPr lang="en-US" sz="2000" dirty="0">
                <a:latin typeface="Times New Roman" panose="02020603050405020304" charset="0"/>
                <a:cs typeface="Times New Roman" panose="02020603050405020304" charset="0"/>
              </a:rPr>
              <a:t>Khái niệm</a:t>
            </a:r>
            <a:endParaRPr lang="en-US" sz="2000" dirty="0">
              <a:latin typeface="Times New Roman" panose="02020603050405020304" charset="0"/>
              <a:cs typeface="Times New Roman" panose="02020603050405020304" charset="0"/>
            </a:endParaRPr>
          </a:p>
        </p:txBody>
      </p:sp>
      <p:grpSp>
        <p:nvGrpSpPr>
          <p:cNvPr id="95" name="Group 94"/>
          <p:cNvGrpSpPr/>
          <p:nvPr/>
        </p:nvGrpSpPr>
        <p:grpSpPr>
          <a:xfrm>
            <a:off x="2620076" y="433915"/>
            <a:ext cx="376392" cy="376392"/>
            <a:chOff x="3944354" y="3083996"/>
            <a:chExt cx="433273" cy="433273"/>
          </a:xfrm>
        </p:grpSpPr>
        <p:sp>
          <p:nvSpPr>
            <p:cNvPr id="90" name="Rounded Rectangle 89"/>
            <p:cNvSpPr/>
            <p:nvPr/>
          </p:nvSpPr>
          <p:spPr>
            <a:xfrm rot="2700000">
              <a:off x="3949380" y="3260791"/>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rot="18900000" flipV="1">
              <a:off x="3944354" y="3254556"/>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ounded Rectangle 100"/>
          <p:cNvSpPr/>
          <p:nvPr/>
        </p:nvSpPr>
        <p:spPr>
          <a:xfrm>
            <a:off x="1046992" y="2753846"/>
            <a:ext cx="2844035" cy="3296054"/>
          </a:xfrm>
          <a:prstGeom prst="roundRect">
            <a:avLst>
              <a:gd name="adj" fmla="val 36550"/>
            </a:avLst>
          </a:prstGeom>
          <a:solidFill>
            <a:srgbClr val="FFC8C3"/>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5-Point Star 102"/>
          <p:cNvSpPr/>
          <p:nvPr/>
        </p:nvSpPr>
        <p:spPr>
          <a:xfrm rot="20798179">
            <a:off x="3076062" y="3110313"/>
            <a:ext cx="360000" cy="360000"/>
          </a:xfrm>
          <a:prstGeom prst="star5">
            <a:avLst/>
          </a:prstGeom>
          <a:solidFill>
            <a:srgbClr val="FFA8B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5-Point Star 103"/>
          <p:cNvSpPr/>
          <p:nvPr/>
        </p:nvSpPr>
        <p:spPr>
          <a:xfrm rot="20798179">
            <a:off x="1458294" y="5390320"/>
            <a:ext cx="360000" cy="360000"/>
          </a:xfrm>
          <a:prstGeom prst="star5">
            <a:avLst/>
          </a:prstGeom>
          <a:solidFill>
            <a:srgbClr val="FFA8B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418138" y="1911987"/>
            <a:ext cx="4991960" cy="3415030"/>
          </a:xfrm>
          <a:prstGeom prst="rect">
            <a:avLst/>
          </a:prstGeom>
          <a:noFill/>
        </p:spPr>
        <p:txBody>
          <a:bodyPr wrap="square" rtlCol="0">
            <a:spAutoFit/>
          </a:bodyPr>
          <a:lstStyle/>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Singleton là 1 trong 5 design pattern của nhóm Creational Design Pattern.</a:t>
            </a: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Singleton đảm bảo chỉ duy nhất một thể hiện (instance) được tạo ra và nó sẽ cung cấp cho bạn một method để có thể truy xuất được thể hiện duy nhất đó mọi lúc mọi nơi trong chương trình.</a:t>
            </a: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a:t>
            </a:r>
            <a:r>
              <a:rPr lang="en-US" b="1">
                <a:latin typeface="Times New Roman" panose="02020603050405020304" charset="0"/>
                <a:cs typeface="Times New Roman" panose="02020603050405020304" charset="0"/>
              </a:rPr>
              <a:t>Sử dụng Singleton khi chúng ta muốn ( . ):</a:t>
            </a:r>
            <a:endParaRPr lang="en-US">
              <a:latin typeface="Times New Roman" panose="02020603050405020304" charset="0"/>
              <a:cs typeface="Times New Roman" panose="02020603050405020304" charset="0"/>
            </a:endParaRPr>
          </a:p>
          <a:p>
            <a:pPr marL="285750" indent="-285750" algn="l">
              <a:buFont typeface="Wingdings" panose="05000000000000000000" charset="0"/>
              <a:buChar char="ü"/>
            </a:pPr>
            <a:r>
              <a:rPr lang="en-US">
                <a:latin typeface="Times New Roman" panose="02020603050405020304" charset="0"/>
                <a:cs typeface="Times New Roman" panose="02020603050405020304" charset="0"/>
              </a:rPr>
              <a:t>Đảm bảo rằng chỉ có một instance của lớp.</a:t>
            </a:r>
            <a:endParaRPr lang="en-US">
              <a:latin typeface="Times New Roman" panose="02020603050405020304" charset="0"/>
              <a:cs typeface="Times New Roman" panose="02020603050405020304" charset="0"/>
            </a:endParaRPr>
          </a:p>
          <a:p>
            <a:pPr marL="285750" indent="-285750" algn="l">
              <a:buFont typeface="Wingdings" panose="05000000000000000000" charset="0"/>
              <a:buChar char="ü"/>
            </a:pPr>
            <a:r>
              <a:rPr lang="en-US">
                <a:latin typeface="Times New Roman" panose="02020603050405020304" charset="0"/>
                <a:cs typeface="Times New Roman" panose="02020603050405020304" charset="0"/>
              </a:rPr>
              <a:t>Việc quản lý việc truy cập tốt hơn vì chỉ có một thể hiện duy nhất.</a:t>
            </a:r>
            <a:endParaRPr lang="en-US">
              <a:latin typeface="Times New Roman" panose="02020603050405020304" charset="0"/>
              <a:cs typeface="Times New Roman" panose="02020603050405020304" charset="0"/>
            </a:endParaRPr>
          </a:p>
          <a:p>
            <a:pPr marL="285750" indent="-285750" algn="l">
              <a:buFont typeface="Wingdings" panose="05000000000000000000" charset="0"/>
              <a:buChar char="ü"/>
            </a:pPr>
            <a:r>
              <a:rPr lang="en-US">
                <a:latin typeface="Times New Roman" panose="02020603050405020304" charset="0"/>
                <a:cs typeface="Times New Roman" panose="02020603050405020304" charset="0"/>
              </a:rPr>
              <a:t>Có thể quản lý số lượng thể hiện của một lớp trong giớn hạn chỉ định.</a:t>
            </a:r>
            <a:endParaRPr lang="en-US">
              <a:latin typeface="Times New Roman" panose="02020603050405020304" charset="0"/>
              <a:cs typeface="Times New Roman" panose="02020603050405020304" charset="0"/>
            </a:endParaRPr>
          </a:p>
        </p:txBody>
      </p:sp>
      <p:pic>
        <p:nvPicPr>
          <p:cNvPr id="2050" name="Picture 2" descr="PandiThePanda pink kawaii bear drinks Sticker"/>
          <p:cNvPicPr>
            <a:picLocks noChangeAspect="1" noChangeArrowheads="1" noCrop="1"/>
          </p:cNvPicPr>
          <p:nvPr/>
        </p:nvPicPr>
        <p:blipFill>
          <a:blip r:embed="rId1"/>
          <a:srcRect/>
          <a:stretch>
            <a:fillRect/>
          </a:stretch>
        </p:blipFill>
        <p:spPr bwMode="auto">
          <a:xfrm>
            <a:off x="9243687" y="2754197"/>
            <a:ext cx="2037314" cy="28263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61745" y="3371215"/>
            <a:ext cx="2466975" cy="20605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3"/>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25716 0.00324 L -4.16667E-6 -7.40741E-7 " pathEditMode="relative" rAng="0" ptsTypes="AA">
                                      <p:cBhvr>
                                        <p:cTn id="8" dur="2000" fill="hold"/>
                                        <p:tgtEl>
                                          <p:spTgt spid="3"/>
                                        </p:tgtEl>
                                        <p:attrNameLst>
                                          <p:attrName>ppt_x</p:attrName>
                                          <p:attrName>ppt_y</p:attrName>
                                        </p:attrNameLst>
                                      </p:cBhvr>
                                      <p:rCtr x="1285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p>
            <a:endParaRPr lang="en-US"/>
          </a:p>
        </p:txBody>
      </p:sp>
      <p:grpSp>
        <p:nvGrpSpPr>
          <p:cNvPr id="5" name="Group 4"/>
          <p:cNvGrpSpPr/>
          <p:nvPr/>
        </p:nvGrpSpPr>
        <p:grpSpPr>
          <a:xfrm>
            <a:off x="0" y="0"/>
            <a:ext cx="12192000" cy="6858000"/>
            <a:chOff x="916440" y="508000"/>
            <a:chExt cx="10670725" cy="5919792"/>
          </a:xfrm>
        </p:grpSpPr>
        <p:grpSp>
          <p:nvGrpSpPr>
            <p:cNvPr id="6" name="Group 5"/>
            <p:cNvGrpSpPr/>
            <p:nvPr/>
          </p:nvGrpSpPr>
          <p:grpSpPr>
            <a:xfrm>
              <a:off x="1436914" y="508000"/>
              <a:ext cx="9775363" cy="5919792"/>
              <a:chOff x="1436914" y="508000"/>
              <a:chExt cx="9775363" cy="5919792"/>
            </a:xfrm>
          </p:grpSpPr>
          <p:cxnSp>
            <p:nvCxnSpPr>
              <p:cNvPr id="22" name="Straight Connector 21"/>
              <p:cNvCxnSpPr/>
              <p:nvPr/>
            </p:nvCxnSpPr>
            <p:spPr>
              <a:xfrm>
                <a:off x="1436914"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5057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787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359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077028"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25994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4398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4371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31770"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66341"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226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93634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3645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8217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2799"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34571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525656"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129484"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917541"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752112"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57216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985820"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4139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08711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1212277"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916440" y="793642"/>
              <a:ext cx="10670725" cy="5275935"/>
              <a:chOff x="916440" y="793642"/>
              <a:chExt cx="10670725" cy="5275935"/>
            </a:xfrm>
          </p:grpSpPr>
          <p:cxnSp>
            <p:nvCxnSpPr>
              <p:cNvPr id="8" name="Straight Connector 7"/>
              <p:cNvCxnSpPr/>
              <p:nvPr/>
            </p:nvCxnSpPr>
            <p:spPr>
              <a:xfrm rot="16200000">
                <a:off x="6251802" y="74566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6251802" y="3174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6251802" y="-13970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a:off x="6251802" y="-4807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6251802" y="-16637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6263252" y="-843650"/>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251802" y="-2447478"/>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263252" y="-123553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263252" y="-20701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6240353" y="-289015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6240353" y="-330381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6240353" y="-37319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a:off x="6240353" y="-41891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a:off x="6240353" y="-4530271"/>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6063675" y="206856"/>
            <a:ext cx="3878122" cy="614840"/>
            <a:chOff x="3011648" y="-26382"/>
            <a:chExt cx="3878122" cy="614840"/>
          </a:xfrm>
        </p:grpSpPr>
        <p:sp>
          <p:nvSpPr>
            <p:cNvPr id="89" name="Round Same Side Corner Rectangle 88"/>
            <p:cNvSpPr/>
            <p:nvPr/>
          </p:nvSpPr>
          <p:spPr>
            <a:xfrm>
              <a:off x="3011648" y="-26382"/>
              <a:ext cx="3178016" cy="603798"/>
            </a:xfrm>
            <a:prstGeom prst="round2SameRect">
              <a:avLst>
                <a:gd name="adj1" fmla="val 50000"/>
                <a:gd name="adj2" fmla="val 0"/>
              </a:avLst>
            </a:pr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6171487" y="31728"/>
              <a:ext cx="718283" cy="556730"/>
              <a:chOff x="3316503" y="1035002"/>
              <a:chExt cx="718283" cy="556730"/>
            </a:xfrm>
          </p:grpSpPr>
          <p:sp>
            <p:nvSpPr>
              <p:cNvPr id="96" name="Flowchart: Data 95"/>
              <p:cNvSpPr/>
              <p:nvPr/>
            </p:nvSpPr>
            <p:spPr>
              <a:xfrm flipV="1">
                <a:off x="3316503" y="1035002"/>
                <a:ext cx="718283" cy="556730"/>
              </a:xfrm>
              <a:prstGeom prst="flowChartInputOutput">
                <a:avLst/>
              </a:pr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Cross 99"/>
              <p:cNvSpPr/>
              <p:nvPr/>
            </p:nvSpPr>
            <p:spPr>
              <a:xfrm>
                <a:off x="3561196" y="1169735"/>
                <a:ext cx="274989" cy="289664"/>
              </a:xfrm>
              <a:prstGeom prst="plus">
                <a:avLst>
                  <a:gd name="adj" fmla="val 4024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TextBox 90"/>
            <p:cNvSpPr txBox="1"/>
            <p:nvPr/>
          </p:nvSpPr>
          <p:spPr>
            <a:xfrm>
              <a:off x="3550153" y="72316"/>
              <a:ext cx="1898072" cy="398780"/>
            </a:xfrm>
            <a:prstGeom prst="rect">
              <a:avLst/>
            </a:prstGeom>
            <a:noFill/>
          </p:spPr>
          <p:txBody>
            <a:bodyPr wrap="square" rtlCol="0">
              <a:spAutoFit/>
            </a:bodyPr>
            <a:lstStyle/>
            <a:p>
              <a:r>
                <a:rPr lang="en-US" sz="2000" dirty="0">
                  <a:latin typeface="Times New Roman" panose="02020603050405020304" charset="0"/>
                  <a:cs typeface="Times New Roman" panose="02020603050405020304" charset="0"/>
                </a:rPr>
                <a:t>Những cách...</a:t>
              </a:r>
              <a:endParaRPr lang="en-US" sz="2000" dirty="0">
                <a:latin typeface="Times New Roman" panose="02020603050405020304" charset="0"/>
                <a:cs typeface="Times New Roman" panose="02020603050405020304" charset="0"/>
              </a:endParaRPr>
            </a:p>
          </p:txBody>
        </p:sp>
        <p:grpSp>
          <p:nvGrpSpPr>
            <p:cNvPr id="92" name="Group 91"/>
            <p:cNvGrpSpPr/>
            <p:nvPr/>
          </p:nvGrpSpPr>
          <p:grpSpPr>
            <a:xfrm>
              <a:off x="5623154" y="125876"/>
              <a:ext cx="376392" cy="376392"/>
              <a:chOff x="3944354" y="3083996"/>
              <a:chExt cx="433273" cy="433273"/>
            </a:xfrm>
          </p:grpSpPr>
          <p:sp>
            <p:nvSpPr>
              <p:cNvPr id="93" name="Rounded Rectangle 92"/>
              <p:cNvSpPr/>
              <p:nvPr/>
            </p:nvSpPr>
            <p:spPr>
              <a:xfrm rot="2700000">
                <a:off x="3949380" y="3260791"/>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rot="18900000" flipV="1">
                <a:off x="3944354" y="3254556"/>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7" name="Freeform 86"/>
          <p:cNvSpPr/>
          <p:nvPr/>
        </p:nvSpPr>
        <p:spPr>
          <a:xfrm>
            <a:off x="244400" y="280215"/>
            <a:ext cx="11567885" cy="5611856"/>
          </a:xfrm>
          <a:custGeom>
            <a:avLst/>
            <a:gdLst>
              <a:gd name="connsiteX0" fmla="*/ 302978 w 11567885"/>
              <a:gd name="connsiteY0" fmla="*/ 0 h 5611856"/>
              <a:gd name="connsiteX1" fmla="*/ 2875289 w 11567885"/>
              <a:gd name="connsiteY1" fmla="*/ 0 h 5611856"/>
              <a:gd name="connsiteX2" fmla="*/ 3178267 w 11567885"/>
              <a:gd name="connsiteY2" fmla="*/ 302978 h 5611856"/>
              <a:gd name="connsiteX3" fmla="*/ 3178267 w 11567885"/>
              <a:gd name="connsiteY3" fmla="*/ 595083 h 5611856"/>
              <a:gd name="connsiteX4" fmla="*/ 11567885 w 11567885"/>
              <a:gd name="connsiteY4" fmla="*/ 595083 h 5611856"/>
              <a:gd name="connsiteX5" fmla="*/ 11567885 w 11567885"/>
              <a:gd name="connsiteY5" fmla="*/ 5611856 h 5611856"/>
              <a:gd name="connsiteX6" fmla="*/ 0 w 11567885"/>
              <a:gd name="connsiteY6" fmla="*/ 5611856 h 5611856"/>
              <a:gd name="connsiteX7" fmla="*/ 0 w 11567885"/>
              <a:gd name="connsiteY7" fmla="*/ 605956 h 5611856"/>
              <a:gd name="connsiteX8" fmla="*/ 0 w 11567885"/>
              <a:gd name="connsiteY8" fmla="*/ 595083 h 5611856"/>
              <a:gd name="connsiteX9" fmla="*/ 0 w 11567885"/>
              <a:gd name="connsiteY9" fmla="*/ 302978 h 5611856"/>
              <a:gd name="connsiteX10" fmla="*/ 302978 w 11567885"/>
              <a:gd name="connsiteY10" fmla="*/ 0 h 56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1856">
                <a:moveTo>
                  <a:pt x="302978" y="0"/>
                </a:moveTo>
                <a:lnTo>
                  <a:pt x="2875289" y="0"/>
                </a:lnTo>
                <a:cubicBezTo>
                  <a:pt x="3042619" y="0"/>
                  <a:pt x="3178267" y="135648"/>
                  <a:pt x="3178267" y="302978"/>
                </a:cubicBezTo>
                <a:lnTo>
                  <a:pt x="3178267" y="595083"/>
                </a:lnTo>
                <a:lnTo>
                  <a:pt x="11567885" y="595083"/>
                </a:lnTo>
                <a:lnTo>
                  <a:pt x="11567885" y="5611856"/>
                </a:lnTo>
                <a:lnTo>
                  <a:pt x="0" y="5611856"/>
                </a:lnTo>
                <a:lnTo>
                  <a:pt x="0" y="605956"/>
                </a:lnTo>
                <a:lnTo>
                  <a:pt x="0" y="595083"/>
                </a:lnTo>
                <a:lnTo>
                  <a:pt x="0" y="302978"/>
                </a:lnTo>
                <a:cubicBezTo>
                  <a:pt x="0" y="135648"/>
                  <a:pt x="135648" y="0"/>
                  <a:pt x="302978"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72170" y="414645"/>
            <a:ext cx="1898072" cy="398780"/>
          </a:xfrm>
          <a:prstGeom prst="rect">
            <a:avLst/>
          </a:prstGeom>
          <a:noFill/>
        </p:spPr>
        <p:txBody>
          <a:bodyPr wrap="square" rtlCol="0">
            <a:spAutoFit/>
          </a:bodyPr>
          <a:lstStyle/>
          <a:p>
            <a:r>
              <a:rPr lang="en-US" sz="2000">
                <a:latin typeface="Times New Roman" panose="02020603050405020304" charset="0"/>
                <a:cs typeface="Times New Roman" panose="02020603050405020304" charset="0"/>
              </a:rPr>
              <a:t>Khái niệm</a:t>
            </a:r>
            <a:endParaRPr lang="en-US" sz="2000" dirty="0">
              <a:latin typeface="Times New Roman" panose="02020603050405020304" charset="0"/>
              <a:cs typeface="Times New Roman" panose="02020603050405020304" charset="0"/>
            </a:endParaRPr>
          </a:p>
        </p:txBody>
      </p:sp>
      <p:grpSp>
        <p:nvGrpSpPr>
          <p:cNvPr id="2" name="Group 1"/>
          <p:cNvGrpSpPr/>
          <p:nvPr/>
        </p:nvGrpSpPr>
        <p:grpSpPr>
          <a:xfrm>
            <a:off x="244475" y="124459"/>
            <a:ext cx="11567795" cy="6416040"/>
            <a:chOff x="319330" y="1030916"/>
            <a:chExt cx="11567885" cy="5615938"/>
          </a:xfrm>
        </p:grpSpPr>
        <p:sp>
          <p:nvSpPr>
            <p:cNvPr id="4" name="Freeform 3"/>
            <p:cNvSpPr/>
            <p:nvPr/>
          </p:nvSpPr>
          <p:spPr>
            <a:xfrm>
              <a:off x="319330" y="1030916"/>
              <a:ext cx="11567885" cy="5615938"/>
            </a:xfrm>
            <a:custGeom>
              <a:avLst/>
              <a:gdLst>
                <a:gd name="connsiteX0" fmla="*/ 3067950 w 11567885"/>
                <a:gd name="connsiteY0" fmla="*/ 0 h 5615938"/>
                <a:gd name="connsiteX1" fmla="*/ 5640261 w 11567885"/>
                <a:gd name="connsiteY1" fmla="*/ 0 h 5615938"/>
                <a:gd name="connsiteX2" fmla="*/ 5943239 w 11567885"/>
                <a:gd name="connsiteY2" fmla="*/ 302978 h 5615938"/>
                <a:gd name="connsiteX3" fmla="*/ 5943239 w 11567885"/>
                <a:gd name="connsiteY3" fmla="*/ 599165 h 5615938"/>
                <a:gd name="connsiteX4" fmla="*/ 11567885 w 11567885"/>
                <a:gd name="connsiteY4" fmla="*/ 599165 h 5615938"/>
                <a:gd name="connsiteX5" fmla="*/ 11567885 w 11567885"/>
                <a:gd name="connsiteY5" fmla="*/ 5615938 h 5615938"/>
                <a:gd name="connsiteX6" fmla="*/ 0 w 11567885"/>
                <a:gd name="connsiteY6" fmla="*/ 5615938 h 5615938"/>
                <a:gd name="connsiteX7" fmla="*/ 0 w 11567885"/>
                <a:gd name="connsiteY7" fmla="*/ 599165 h 5615938"/>
                <a:gd name="connsiteX8" fmla="*/ 2764972 w 11567885"/>
                <a:gd name="connsiteY8" fmla="*/ 599165 h 5615938"/>
                <a:gd name="connsiteX9" fmla="*/ 2764972 w 11567885"/>
                <a:gd name="connsiteY9" fmla="*/ 302978 h 5615938"/>
                <a:gd name="connsiteX10" fmla="*/ 3067950 w 11567885"/>
                <a:gd name="connsiteY10" fmla="*/ 0 h 561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5938">
                  <a:moveTo>
                    <a:pt x="3067950" y="0"/>
                  </a:moveTo>
                  <a:lnTo>
                    <a:pt x="5640261" y="0"/>
                  </a:lnTo>
                  <a:cubicBezTo>
                    <a:pt x="5807591" y="0"/>
                    <a:pt x="5943239" y="135648"/>
                    <a:pt x="5943239" y="302978"/>
                  </a:cubicBezTo>
                  <a:lnTo>
                    <a:pt x="5943239" y="599165"/>
                  </a:lnTo>
                  <a:lnTo>
                    <a:pt x="11567885" y="599165"/>
                  </a:lnTo>
                  <a:lnTo>
                    <a:pt x="11567885" y="5615938"/>
                  </a:lnTo>
                  <a:lnTo>
                    <a:pt x="0" y="5615938"/>
                  </a:lnTo>
                  <a:lnTo>
                    <a:pt x="0" y="599165"/>
                  </a:lnTo>
                  <a:lnTo>
                    <a:pt x="2764972" y="599165"/>
                  </a:lnTo>
                  <a:lnTo>
                    <a:pt x="2764972" y="302978"/>
                  </a:lnTo>
                  <a:cubicBezTo>
                    <a:pt x="2764972" y="135648"/>
                    <a:pt x="2900620" y="0"/>
                    <a:pt x="3067950" y="0"/>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584690" y="1808637"/>
              <a:ext cx="7080275" cy="404753"/>
            </a:xfrm>
            <a:prstGeom prst="roundRect">
              <a:avLst>
                <a:gd name="adj" fmla="val 500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art 47"/>
            <p:cNvSpPr/>
            <p:nvPr/>
          </p:nvSpPr>
          <p:spPr>
            <a:xfrm>
              <a:off x="9899552" y="1853390"/>
              <a:ext cx="360000" cy="360000"/>
            </a:xfrm>
            <a:prstGeom prst="hear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0618934" y="1765966"/>
              <a:ext cx="704800" cy="480032"/>
              <a:chOff x="4284508" y="2968533"/>
              <a:chExt cx="704800" cy="480032"/>
            </a:xfrm>
          </p:grpSpPr>
          <p:sp>
            <p:nvSpPr>
              <p:cNvPr id="50" name="Rounded Rectangle 49"/>
              <p:cNvSpPr/>
              <p:nvPr/>
            </p:nvSpPr>
            <p:spPr>
              <a:xfrm>
                <a:off x="4284508" y="2968533"/>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4291268" y="3148021"/>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4291268" y="3320187"/>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Curved Down Arrow 52"/>
            <p:cNvSpPr/>
            <p:nvPr/>
          </p:nvSpPr>
          <p:spPr>
            <a:xfrm rot="947802" flipH="1" flipV="1">
              <a:off x="1863953" y="1863316"/>
              <a:ext cx="400646" cy="28346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Left Arrow 53"/>
            <p:cNvSpPr/>
            <p:nvPr/>
          </p:nvSpPr>
          <p:spPr>
            <a:xfrm>
              <a:off x="426053" y="1894821"/>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Left Arrow 54"/>
            <p:cNvSpPr/>
            <p:nvPr/>
          </p:nvSpPr>
          <p:spPr>
            <a:xfrm flipH="1">
              <a:off x="1143972" y="189128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791405" y="1836290"/>
              <a:ext cx="4874933" cy="322372"/>
            </a:xfrm>
            <a:prstGeom prst="rect">
              <a:avLst/>
            </a:prstGeom>
            <a:noFill/>
          </p:spPr>
          <p:txBody>
            <a:bodyPr wrap="square" rtlCol="0">
              <a:spAutoFit/>
            </a:bodyPr>
            <a:lstStyle/>
            <a:p>
              <a:pPr indent="0" algn="l">
                <a:buFont typeface="Arial" panose="020B0604020202020204" pitchFamily="34" charset="0"/>
                <a:buNone/>
              </a:pPr>
              <a:r>
                <a:rPr lang="en-US" dirty="0">
                  <a:latin typeface="Times New Roman" panose="02020603050405020304" charset="0"/>
                  <a:cs typeface="Times New Roman" panose="02020603050405020304" charset="0"/>
                  <a:sym typeface="+mn-ea"/>
                </a:rPr>
                <a:t>Implement Singleton Pattern như thế nào?</a:t>
              </a:r>
              <a:endParaRPr lang="en-US" dirty="0">
                <a:latin typeface="04b" panose="00000400000000000000" pitchFamily="2" charset="0"/>
              </a:endParaRPr>
            </a:p>
          </p:txBody>
        </p:sp>
        <p:sp>
          <p:nvSpPr>
            <p:cNvPr id="57" name="Rectangle 56"/>
            <p:cNvSpPr/>
            <p:nvPr/>
          </p:nvSpPr>
          <p:spPr>
            <a:xfrm>
              <a:off x="319330" y="2377596"/>
              <a:ext cx="11567795" cy="408876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228923" y="1209888"/>
              <a:ext cx="2581295" cy="295137"/>
            </a:xfrm>
            <a:prstGeom prst="rect">
              <a:avLst/>
            </a:prstGeom>
            <a:noFill/>
          </p:spPr>
          <p:txBody>
            <a:bodyPr wrap="square" rtlCol="0">
              <a:spAutoFit/>
            </a:bodyPr>
            <a:lstStyle/>
            <a:p>
              <a:r>
                <a:rPr lang="en-US" sz="1600" dirty="0">
                  <a:latin typeface="Times New Roman" panose="02020603050405020304" charset="0"/>
                  <a:cs typeface="Times New Roman" panose="02020603050405020304" charset="0"/>
                  <a:sym typeface="+mn-ea"/>
                </a:rPr>
                <a:t>Implement Singleton Pattern</a:t>
              </a:r>
              <a:endParaRPr lang="en-US" sz="1600" dirty="0">
                <a:latin typeface="04b" panose="00000400000000000000" pitchFamily="2" charset="0"/>
              </a:endParaRPr>
            </a:p>
          </p:txBody>
        </p:sp>
        <p:grpSp>
          <p:nvGrpSpPr>
            <p:cNvPr id="59" name="Group 58"/>
            <p:cNvGrpSpPr/>
            <p:nvPr/>
          </p:nvGrpSpPr>
          <p:grpSpPr>
            <a:xfrm>
              <a:off x="5676069" y="1181344"/>
              <a:ext cx="376392" cy="376392"/>
              <a:chOff x="3931568" y="3083998"/>
              <a:chExt cx="433273" cy="433273"/>
            </a:xfrm>
          </p:grpSpPr>
          <p:sp>
            <p:nvSpPr>
              <p:cNvPr id="60" name="Rounded Rectangle 59"/>
              <p:cNvSpPr/>
              <p:nvPr/>
            </p:nvSpPr>
            <p:spPr>
              <a:xfrm rot="2700000">
                <a:off x="3936594" y="3260792"/>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rot="18900000" flipV="1">
                <a:off x="3931568" y="3254556"/>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0" name="Freeform 79"/>
          <p:cNvSpPr/>
          <p:nvPr/>
        </p:nvSpPr>
        <p:spPr>
          <a:xfrm>
            <a:off x="8375650" y="1933575"/>
            <a:ext cx="3436620" cy="4115435"/>
          </a:xfrm>
          <a:custGeom>
            <a:avLst/>
            <a:gdLst>
              <a:gd name="connsiteX0" fmla="*/ 235404 w 2885523"/>
              <a:gd name="connsiteY0" fmla="*/ 0 h 2792864"/>
              <a:gd name="connsiteX1" fmla="*/ 2650119 w 2885523"/>
              <a:gd name="connsiteY1" fmla="*/ 0 h 2792864"/>
              <a:gd name="connsiteX2" fmla="*/ 2885523 w 2885523"/>
              <a:gd name="connsiteY2" fmla="*/ 235404 h 2792864"/>
              <a:gd name="connsiteX3" fmla="*/ 2781736 w 2885523"/>
              <a:gd name="connsiteY3" fmla="*/ 430605 h 2792864"/>
              <a:gd name="connsiteX4" fmla="*/ 2763710 w 2885523"/>
              <a:gd name="connsiteY4" fmla="*/ 440389 h 2792864"/>
              <a:gd name="connsiteX5" fmla="*/ 2763710 w 2885523"/>
              <a:gd name="connsiteY5" fmla="*/ 2792864 h 2792864"/>
              <a:gd name="connsiteX6" fmla="*/ 107193 w 2885523"/>
              <a:gd name="connsiteY6" fmla="*/ 2792864 h 2792864"/>
              <a:gd name="connsiteX7" fmla="*/ 107193 w 2885523"/>
              <a:gd name="connsiteY7" fmla="*/ 432453 h 2792864"/>
              <a:gd name="connsiteX8" fmla="*/ 103787 w 2885523"/>
              <a:gd name="connsiteY8" fmla="*/ 430605 h 2792864"/>
              <a:gd name="connsiteX9" fmla="*/ 0 w 2885523"/>
              <a:gd name="connsiteY9" fmla="*/ 235404 h 2792864"/>
              <a:gd name="connsiteX10" fmla="*/ 235404 w 2885523"/>
              <a:gd name="connsiteY10" fmla="*/ 0 h 279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5523" h="2792864">
                <a:moveTo>
                  <a:pt x="235404" y="0"/>
                </a:moveTo>
                <a:lnTo>
                  <a:pt x="2650119" y="0"/>
                </a:lnTo>
                <a:cubicBezTo>
                  <a:pt x="2780129" y="0"/>
                  <a:pt x="2885523" y="105394"/>
                  <a:pt x="2885523" y="235404"/>
                </a:cubicBezTo>
                <a:cubicBezTo>
                  <a:pt x="2885523" y="316660"/>
                  <a:pt x="2844354" y="388301"/>
                  <a:pt x="2781736" y="430605"/>
                </a:cubicBezTo>
                <a:lnTo>
                  <a:pt x="2763710" y="440389"/>
                </a:lnTo>
                <a:lnTo>
                  <a:pt x="2763710" y="2792864"/>
                </a:lnTo>
                <a:lnTo>
                  <a:pt x="107193" y="2792864"/>
                </a:lnTo>
                <a:lnTo>
                  <a:pt x="107193" y="432453"/>
                </a:lnTo>
                <a:lnTo>
                  <a:pt x="103787" y="430605"/>
                </a:lnTo>
                <a:cubicBezTo>
                  <a:pt x="41170" y="388301"/>
                  <a:pt x="0" y="316660"/>
                  <a:pt x="0" y="235404"/>
                </a:cubicBezTo>
                <a:cubicBezTo>
                  <a:pt x="0" y="105394"/>
                  <a:pt x="105394" y="0"/>
                  <a:pt x="235404" y="0"/>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1637992" y="2956746"/>
            <a:ext cx="2046479" cy="369332"/>
          </a:xfrm>
          <a:prstGeom prst="rect">
            <a:avLst/>
          </a:prstGeom>
          <a:noFill/>
        </p:spPr>
        <p:txBody>
          <a:bodyPr wrap="square" rtlCol="0">
            <a:spAutoFit/>
          </a:bodyPr>
          <a:lstStyle/>
          <a:p>
            <a:pPr algn="ctr"/>
            <a:r>
              <a:rPr lang="en-US">
                <a:latin typeface="Qolak Pisank" panose="02000503000000000000" pitchFamily="2" charset="0"/>
              </a:rPr>
              <a:t>Nội dung 1</a:t>
            </a:r>
            <a:endParaRPr lang="en-US" dirty="0">
              <a:latin typeface="Qolak Pisank" panose="02000503000000000000" pitchFamily="2" charset="0"/>
            </a:endParaRPr>
          </a:p>
        </p:txBody>
      </p:sp>
      <p:grpSp>
        <p:nvGrpSpPr>
          <p:cNvPr id="70" name="Group 69"/>
          <p:cNvGrpSpPr/>
          <p:nvPr/>
        </p:nvGrpSpPr>
        <p:grpSpPr>
          <a:xfrm>
            <a:off x="4715510" y="1933575"/>
            <a:ext cx="3660775" cy="4101465"/>
            <a:chOff x="7603" y="3068"/>
            <a:chExt cx="5765" cy="6459"/>
          </a:xfrm>
        </p:grpSpPr>
        <p:sp>
          <p:nvSpPr>
            <p:cNvPr id="79" name="Freeform 78"/>
            <p:cNvSpPr/>
            <p:nvPr/>
          </p:nvSpPr>
          <p:spPr>
            <a:xfrm>
              <a:off x="7603" y="3068"/>
              <a:ext cx="5765" cy="6459"/>
            </a:xfrm>
            <a:custGeom>
              <a:avLst/>
              <a:gdLst>
                <a:gd name="connsiteX0" fmla="*/ 235404 w 2885523"/>
                <a:gd name="connsiteY0" fmla="*/ 0 h 2792864"/>
                <a:gd name="connsiteX1" fmla="*/ 2650119 w 2885523"/>
                <a:gd name="connsiteY1" fmla="*/ 0 h 2792864"/>
                <a:gd name="connsiteX2" fmla="*/ 2885523 w 2885523"/>
                <a:gd name="connsiteY2" fmla="*/ 235404 h 2792864"/>
                <a:gd name="connsiteX3" fmla="*/ 2781736 w 2885523"/>
                <a:gd name="connsiteY3" fmla="*/ 430605 h 2792864"/>
                <a:gd name="connsiteX4" fmla="*/ 2763710 w 2885523"/>
                <a:gd name="connsiteY4" fmla="*/ 440389 h 2792864"/>
                <a:gd name="connsiteX5" fmla="*/ 2763710 w 2885523"/>
                <a:gd name="connsiteY5" fmla="*/ 2792864 h 2792864"/>
                <a:gd name="connsiteX6" fmla="*/ 107193 w 2885523"/>
                <a:gd name="connsiteY6" fmla="*/ 2792864 h 2792864"/>
                <a:gd name="connsiteX7" fmla="*/ 107193 w 2885523"/>
                <a:gd name="connsiteY7" fmla="*/ 432453 h 2792864"/>
                <a:gd name="connsiteX8" fmla="*/ 103787 w 2885523"/>
                <a:gd name="connsiteY8" fmla="*/ 430605 h 2792864"/>
                <a:gd name="connsiteX9" fmla="*/ 0 w 2885523"/>
                <a:gd name="connsiteY9" fmla="*/ 235404 h 2792864"/>
                <a:gd name="connsiteX10" fmla="*/ 235404 w 2885523"/>
                <a:gd name="connsiteY10" fmla="*/ 0 h 279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5523" h="2792864">
                  <a:moveTo>
                    <a:pt x="235404" y="0"/>
                  </a:moveTo>
                  <a:lnTo>
                    <a:pt x="2650119" y="0"/>
                  </a:lnTo>
                  <a:cubicBezTo>
                    <a:pt x="2780129" y="0"/>
                    <a:pt x="2885523" y="105394"/>
                    <a:pt x="2885523" y="235404"/>
                  </a:cubicBezTo>
                  <a:cubicBezTo>
                    <a:pt x="2885523" y="316660"/>
                    <a:pt x="2844354" y="388301"/>
                    <a:pt x="2781736" y="430605"/>
                  </a:cubicBezTo>
                  <a:lnTo>
                    <a:pt x="2763710" y="440389"/>
                  </a:lnTo>
                  <a:lnTo>
                    <a:pt x="2763710" y="2792864"/>
                  </a:lnTo>
                  <a:lnTo>
                    <a:pt x="107193" y="2792864"/>
                  </a:lnTo>
                  <a:lnTo>
                    <a:pt x="107193" y="432453"/>
                  </a:lnTo>
                  <a:lnTo>
                    <a:pt x="103787" y="430605"/>
                  </a:lnTo>
                  <a:cubicBezTo>
                    <a:pt x="41170" y="388301"/>
                    <a:pt x="0" y="316660"/>
                    <a:pt x="0" y="235404"/>
                  </a:cubicBezTo>
                  <a:cubicBezTo>
                    <a:pt x="0" y="105394"/>
                    <a:pt x="105394" y="0"/>
                    <a:pt x="235404" y="0"/>
                  </a:cubicBezTo>
                  <a:close/>
                </a:path>
              </a:pathLst>
            </a:custGeom>
            <a:solidFill>
              <a:srgbClr val="E8BA8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732" y="3127"/>
              <a:ext cx="3223" cy="628"/>
            </a:xfrm>
            <a:prstGeom prst="rect">
              <a:avLst/>
            </a:prstGeom>
            <a:noFill/>
          </p:spPr>
          <p:txBody>
            <a:bodyPr wrap="square" rtlCol="0">
              <a:spAutoFit/>
            </a:bodyPr>
            <a:lstStyle/>
            <a:p>
              <a:pPr algn="ctr"/>
              <a:r>
                <a:rPr lang="en-US" sz="2000" b="1">
                  <a:latin typeface="Times New Roman" panose="02020603050405020304" charset="0"/>
                  <a:cs typeface="Times New Roman" panose="02020603050405020304" charset="0"/>
                </a:rPr>
                <a:t>Nội dung</a:t>
              </a:r>
              <a:r>
                <a:rPr lang="en-US">
                  <a:latin typeface="Qolak Pisank" panose="02000503000000000000" pitchFamily="2" charset="0"/>
                </a:rPr>
                <a:t> </a:t>
              </a:r>
              <a:endParaRPr lang="en-US" dirty="0">
                <a:latin typeface="Qolak Pisank" panose="02000503000000000000" pitchFamily="2" charset="0"/>
              </a:endParaRPr>
            </a:p>
          </p:txBody>
        </p:sp>
        <p:sp>
          <p:nvSpPr>
            <p:cNvPr id="85" name="TextBox 84"/>
            <p:cNvSpPr txBox="1"/>
            <p:nvPr/>
          </p:nvSpPr>
          <p:spPr>
            <a:xfrm>
              <a:off x="8099" y="3730"/>
              <a:ext cx="4675" cy="5572"/>
            </a:xfrm>
            <a:prstGeom prst="rect">
              <a:avLst/>
            </a:prstGeom>
            <a:noFill/>
          </p:spPr>
          <p:txBody>
            <a:bodyPr wrap="square" rtlCol="0">
              <a:spAutoFit/>
            </a:bodyPr>
            <a:lstStyle/>
            <a:p>
              <a:pPr indent="0" algn="l">
                <a:buFont typeface="Wingdings" panose="05000000000000000000" charset="0"/>
                <a:buNone/>
              </a:pPr>
              <a:r>
                <a:rPr lang="en-US" sz="1600">
                  <a:latin typeface="Times New Roman" panose="02020603050405020304" charset="0"/>
                  <a:cs typeface="Times New Roman" panose="02020603050405020304" charset="0"/>
                </a:rPr>
                <a:t>*Có rất nhiều cách để implement Singleton Pattern. Nhưng dù cho việc implement bằng cách nào đi nữa cũng dựa vào nguyên tắc dưới đây cơ bản dưới đây:</a:t>
              </a: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rPr>
                <a:t>private constructor để hạn chế truy cập từ class bên ngoài.</a:t>
              </a: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rPr>
                <a:t>Đặt private static final variable đảm bảo biến chỉ được khởi tạo trong class.</a:t>
              </a:r>
              <a:endParaRPr lang="en-US" sz="16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rPr>
                <a:t>Có một method public static để return instance được khởi tạo ở trên.</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p:txBody>
        </p:sp>
      </p:grpSp>
      <p:pic>
        <p:nvPicPr>
          <p:cNvPr id="1026" name="Picture 2" descr="The Kefi Market bear cute bear love bear thekefimarket Sticker"/>
          <p:cNvPicPr>
            <a:picLocks noChangeAspect="1" noChangeArrowheads="1" noCrop="1"/>
          </p:cNvPicPr>
          <p:nvPr/>
        </p:nvPicPr>
        <p:blipFill>
          <a:blip r:embed="rId1"/>
          <a:srcRect/>
          <a:stretch>
            <a:fillRect/>
          </a:stretch>
        </p:blipFill>
        <p:spPr bwMode="auto">
          <a:xfrm>
            <a:off x="179" y="4776605"/>
            <a:ext cx="1980249" cy="1980249"/>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 66"/>
          <p:cNvGrpSpPr/>
          <p:nvPr/>
        </p:nvGrpSpPr>
        <p:grpSpPr>
          <a:xfrm>
            <a:off x="2409190" y="417195"/>
            <a:ext cx="375920" cy="429260"/>
            <a:chOff x="3794" y="657"/>
            <a:chExt cx="592" cy="676"/>
          </a:xfrm>
        </p:grpSpPr>
        <p:sp>
          <p:nvSpPr>
            <p:cNvPr id="65" name="Rounded Rectangle 64"/>
            <p:cNvSpPr/>
            <p:nvPr/>
          </p:nvSpPr>
          <p:spPr>
            <a:xfrm rot="18900000" flipV="1">
              <a:off x="3794" y="941"/>
              <a:ext cx="593" cy="125"/>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6" name="Rounded Rectangle 65"/>
            <p:cNvSpPr/>
            <p:nvPr/>
          </p:nvSpPr>
          <p:spPr>
            <a:xfrm rot="2700000">
              <a:off x="3776" y="941"/>
              <a:ext cx="677" cy="10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pic>
        <p:nvPicPr>
          <p:cNvPr id="68" name="Content Placeholder 67" descr="singleton-parttern-la-gi-1"/>
          <p:cNvPicPr>
            <a:picLocks noChangeAspect="1"/>
          </p:cNvPicPr>
          <p:nvPr>
            <p:ph idx="1"/>
          </p:nvPr>
        </p:nvPicPr>
        <p:blipFill>
          <a:blip r:embed="rId2"/>
          <a:srcRect l="5246" t="2014" r="6632" b="2224"/>
          <a:stretch>
            <a:fillRect/>
          </a:stretch>
        </p:blipFill>
        <p:spPr>
          <a:xfrm>
            <a:off x="351155" y="1971040"/>
            <a:ext cx="4277995" cy="3088005"/>
          </a:xfrm>
          <a:prstGeom prst="rect">
            <a:avLst/>
          </a:prstGeom>
        </p:spPr>
      </p:pic>
      <p:sp>
        <p:nvSpPr>
          <p:cNvPr id="71" name="TextBox 82"/>
          <p:cNvSpPr txBox="1"/>
          <p:nvPr/>
        </p:nvSpPr>
        <p:spPr>
          <a:xfrm>
            <a:off x="9090067" y="2031098"/>
            <a:ext cx="2046479" cy="398780"/>
          </a:xfrm>
          <a:prstGeom prst="rect">
            <a:avLst/>
          </a:prstGeom>
          <a:noFill/>
        </p:spPr>
        <p:txBody>
          <a:bodyPr wrap="square" rtlCol="0">
            <a:spAutoFit/>
          </a:bodyPr>
          <a:p>
            <a:pPr algn="ctr"/>
            <a:r>
              <a:rPr lang="en-US" sz="2000" b="1">
                <a:latin typeface="Times New Roman" panose="02020603050405020304" charset="0"/>
                <a:cs typeface="Times New Roman" panose="02020603050405020304" charset="0"/>
              </a:rPr>
              <a:t>Nội dung</a:t>
            </a:r>
            <a:r>
              <a:rPr lang="en-US">
                <a:latin typeface="Qolak Pisank" panose="02000503000000000000" pitchFamily="2" charset="0"/>
              </a:rPr>
              <a:t> </a:t>
            </a:r>
            <a:endParaRPr lang="en-US" dirty="0">
              <a:latin typeface="Qolak Pisank" panose="02000503000000000000" pitchFamily="2" charset="0"/>
            </a:endParaRPr>
          </a:p>
        </p:txBody>
      </p:sp>
      <p:sp>
        <p:nvSpPr>
          <p:cNvPr id="72" name="TextBox 84"/>
          <p:cNvSpPr txBox="1"/>
          <p:nvPr/>
        </p:nvSpPr>
        <p:spPr>
          <a:xfrm>
            <a:off x="8462645" y="2369820"/>
            <a:ext cx="3300730" cy="3291840"/>
          </a:xfrm>
          <a:prstGeom prst="rect">
            <a:avLst/>
          </a:prstGeom>
          <a:noFill/>
        </p:spPr>
        <p:txBody>
          <a:bodyPr wrap="square" rtlCol="0">
            <a:spAutoFit/>
          </a:bodyPr>
          <a:p>
            <a:pPr indent="0" algn="l">
              <a:buFont typeface="Wingdings" panose="05000000000000000000" charset="0"/>
              <a:buNone/>
            </a:pPr>
            <a:r>
              <a:rPr lang="en-US" sz="1600">
                <a:latin typeface="Times New Roman" panose="02020603050405020304" charset="0"/>
                <a:cs typeface="Times New Roman" panose="02020603050405020304" charset="0"/>
                <a:sym typeface="+mn-ea"/>
              </a:rPr>
              <a:t>*Chúng ta sẽ có 5 bước chính để triển khai Singleton bao gồm:</a:t>
            </a:r>
            <a:endParaRPr lang="en-US" sz="1600">
              <a:latin typeface="Times New Roman" panose="02020603050405020304" charset="0"/>
              <a:cs typeface="Times New Roman" panose="02020603050405020304" charset="0"/>
              <a:sym typeface="+mn-ea"/>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sym typeface="+mn-ea"/>
              </a:rPr>
              <a:t>Định nghĩa thuộc tính static riêng tư trong class “single instance”.</a:t>
            </a:r>
            <a:endParaRPr lang="en-US" sz="1600">
              <a:latin typeface="Times New Roman" panose="02020603050405020304" charset="0"/>
              <a:cs typeface="Times New Roman" panose="02020603050405020304" charset="0"/>
              <a:sym typeface="+mn-ea"/>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sym typeface="+mn-ea"/>
              </a:rPr>
              <a:t>Định nghĩa hàm static công khai trong một class.</a:t>
            </a:r>
            <a:endParaRPr lang="en-US" sz="1600">
              <a:latin typeface="Times New Roman" panose="02020603050405020304" charset="0"/>
              <a:cs typeface="Times New Roman" panose="02020603050405020304" charset="0"/>
              <a:sym typeface="+mn-ea"/>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sym typeface="+mn-ea"/>
              </a:rPr>
              <a:t>Thực hiện “Lazy initialization” cho lần sử dụng đầu tiên trong hàm cần truy cập.</a:t>
            </a:r>
            <a:endParaRPr lang="en-US" sz="1600">
              <a:latin typeface="Times New Roman" panose="02020603050405020304" charset="0"/>
              <a:cs typeface="Times New Roman" panose="02020603050405020304" charset="0"/>
              <a:sym typeface="+mn-ea"/>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sym typeface="+mn-ea"/>
              </a:rPr>
              <a:t>Định nghĩa các hàm đều được protected hoặc private.</a:t>
            </a:r>
            <a:endParaRPr lang="en-US" sz="1600">
              <a:latin typeface="Times New Roman" panose="02020603050405020304" charset="0"/>
              <a:cs typeface="Times New Roman" panose="02020603050405020304" charset="0"/>
              <a:sym typeface="+mn-ea"/>
            </a:endParaRPr>
          </a:p>
          <a:p>
            <a:pPr marL="285750" indent="-285750" algn="l">
              <a:buFont typeface="Arial" panose="020B0604020202020204" pitchFamily="34" charset="0"/>
              <a:buChar char="•"/>
            </a:pPr>
            <a:r>
              <a:rPr lang="en-US" sz="1600">
                <a:latin typeface="Times New Roman" panose="02020603050405020304" charset="0"/>
                <a:cs typeface="Times New Roman" panose="02020603050405020304" charset="0"/>
                <a:sym typeface="+mn-ea"/>
              </a:rPr>
              <a:t>Client chỉ có thể sử dụng hàm để truy cập và thao tác với Singleton.</a:t>
            </a:r>
            <a:endParaRPr lang="en-US" sz="160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81"/>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2599 -0.00046 L 3.95833E-6 4.81481E-6 " pathEditMode="relative" rAng="0" ptsTypes="AA">
                                      <p:cBhvr>
                                        <p:cTn id="8" dur="2000" fill="hold"/>
                                        <p:tgtEl>
                                          <p:spTgt spid="81"/>
                                        </p:tgtEl>
                                        <p:attrNameLst>
                                          <p:attrName>ppt_x</p:attrName>
                                          <p:attrName>ppt_y</p:attrName>
                                        </p:attrNameLst>
                                      </p:cBhvr>
                                      <p:rCtr x="12969"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2192000" cy="6858000"/>
            <a:chOff x="916440" y="508000"/>
            <a:chExt cx="10670725" cy="5919792"/>
          </a:xfrm>
        </p:grpSpPr>
        <p:grpSp>
          <p:nvGrpSpPr>
            <p:cNvPr id="5" name="Group 4"/>
            <p:cNvGrpSpPr/>
            <p:nvPr/>
          </p:nvGrpSpPr>
          <p:grpSpPr>
            <a:xfrm>
              <a:off x="1436914" y="508000"/>
              <a:ext cx="9775363" cy="5919792"/>
              <a:chOff x="1436914" y="508000"/>
              <a:chExt cx="9775363" cy="5919792"/>
            </a:xfrm>
          </p:grpSpPr>
          <p:cxnSp>
            <p:nvCxnSpPr>
              <p:cNvPr id="21" name="Straight Connector 20"/>
              <p:cNvCxnSpPr/>
              <p:nvPr/>
            </p:nvCxnSpPr>
            <p:spPr>
              <a:xfrm>
                <a:off x="1436914"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5057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2787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359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77028"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5994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398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4371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31770"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66341"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226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3634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645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8217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2799"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4571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25656"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29484"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917541"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752112"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57216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985820"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4139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8711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212277"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16440" y="793642"/>
              <a:ext cx="10670725" cy="5275935"/>
              <a:chOff x="916440" y="793642"/>
              <a:chExt cx="10670725" cy="5275935"/>
            </a:xfrm>
          </p:grpSpPr>
          <p:cxnSp>
            <p:nvCxnSpPr>
              <p:cNvPr id="7" name="Straight Connector 6"/>
              <p:cNvCxnSpPr/>
              <p:nvPr/>
            </p:nvCxnSpPr>
            <p:spPr>
              <a:xfrm rot="16200000">
                <a:off x="6251802" y="74566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a:off x="6251802" y="3174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6251802" y="-13970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6251802" y="-4807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a:off x="6251802" y="-16637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6263252" y="-843650"/>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6251802" y="-2447478"/>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263252" y="-123553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263252" y="-20701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240353" y="-289015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6240353" y="-330381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6240353" y="-37319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6240353" y="-41891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a:off x="6240353" y="-4530271"/>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70" name="Freeform 69"/>
          <p:cNvSpPr/>
          <p:nvPr/>
        </p:nvSpPr>
        <p:spPr>
          <a:xfrm>
            <a:off x="299010" y="373560"/>
            <a:ext cx="11567885" cy="5611856"/>
          </a:xfrm>
          <a:custGeom>
            <a:avLst/>
            <a:gdLst>
              <a:gd name="connsiteX0" fmla="*/ 302978 w 11567885"/>
              <a:gd name="connsiteY0" fmla="*/ 0 h 5611856"/>
              <a:gd name="connsiteX1" fmla="*/ 2875289 w 11567885"/>
              <a:gd name="connsiteY1" fmla="*/ 0 h 5611856"/>
              <a:gd name="connsiteX2" fmla="*/ 3178267 w 11567885"/>
              <a:gd name="connsiteY2" fmla="*/ 302978 h 5611856"/>
              <a:gd name="connsiteX3" fmla="*/ 3178267 w 11567885"/>
              <a:gd name="connsiteY3" fmla="*/ 595083 h 5611856"/>
              <a:gd name="connsiteX4" fmla="*/ 11567885 w 11567885"/>
              <a:gd name="connsiteY4" fmla="*/ 595083 h 5611856"/>
              <a:gd name="connsiteX5" fmla="*/ 11567885 w 11567885"/>
              <a:gd name="connsiteY5" fmla="*/ 5611856 h 5611856"/>
              <a:gd name="connsiteX6" fmla="*/ 0 w 11567885"/>
              <a:gd name="connsiteY6" fmla="*/ 5611856 h 5611856"/>
              <a:gd name="connsiteX7" fmla="*/ 0 w 11567885"/>
              <a:gd name="connsiteY7" fmla="*/ 605956 h 5611856"/>
              <a:gd name="connsiteX8" fmla="*/ 0 w 11567885"/>
              <a:gd name="connsiteY8" fmla="*/ 595083 h 5611856"/>
              <a:gd name="connsiteX9" fmla="*/ 0 w 11567885"/>
              <a:gd name="connsiteY9" fmla="*/ 302978 h 5611856"/>
              <a:gd name="connsiteX10" fmla="*/ 302978 w 11567885"/>
              <a:gd name="connsiteY10" fmla="*/ 0 h 56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1856">
                <a:moveTo>
                  <a:pt x="302978" y="0"/>
                </a:moveTo>
                <a:lnTo>
                  <a:pt x="2875289" y="0"/>
                </a:lnTo>
                <a:cubicBezTo>
                  <a:pt x="3042619" y="0"/>
                  <a:pt x="3178267" y="135648"/>
                  <a:pt x="3178267" y="302978"/>
                </a:cubicBezTo>
                <a:lnTo>
                  <a:pt x="3178267" y="595083"/>
                </a:lnTo>
                <a:lnTo>
                  <a:pt x="11567885" y="595083"/>
                </a:lnTo>
                <a:lnTo>
                  <a:pt x="11567885" y="5611856"/>
                </a:lnTo>
                <a:lnTo>
                  <a:pt x="0" y="5611856"/>
                </a:lnTo>
                <a:lnTo>
                  <a:pt x="0" y="605956"/>
                </a:lnTo>
                <a:lnTo>
                  <a:pt x="0" y="595083"/>
                </a:lnTo>
                <a:lnTo>
                  <a:pt x="0" y="302978"/>
                </a:lnTo>
                <a:cubicBezTo>
                  <a:pt x="0" y="135648"/>
                  <a:pt x="135648" y="0"/>
                  <a:pt x="302978"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charset="0"/>
                <a:cs typeface="Times New Roman" panose="02020603050405020304" charset="0"/>
                <a:sym typeface="+mn-ea"/>
              </a:rPr>
              <a:t>Khái niệm</a:t>
            </a:r>
            <a:endParaRPr lang="en-US"/>
          </a:p>
        </p:txBody>
      </p:sp>
      <p:grpSp>
        <p:nvGrpSpPr>
          <p:cNvPr id="3" name="Group 2"/>
          <p:cNvGrpSpPr/>
          <p:nvPr/>
        </p:nvGrpSpPr>
        <p:grpSpPr>
          <a:xfrm>
            <a:off x="8880195" y="383820"/>
            <a:ext cx="3178016" cy="603798"/>
            <a:chOff x="8718731" y="730243"/>
            <a:chExt cx="3178016" cy="603798"/>
          </a:xfrm>
        </p:grpSpPr>
        <p:sp>
          <p:nvSpPr>
            <p:cNvPr id="93" name="Round Same Side Corner Rectangle 92"/>
            <p:cNvSpPr/>
            <p:nvPr/>
          </p:nvSpPr>
          <p:spPr>
            <a:xfrm>
              <a:off x="8718731" y="730243"/>
              <a:ext cx="3178016" cy="603798"/>
            </a:xfrm>
            <a:prstGeom prst="round2SameRect">
              <a:avLst>
                <a:gd name="adj1" fmla="val 50000"/>
                <a:gd name="adj2" fmla="val 0"/>
              </a:avLst>
            </a:prstGeom>
            <a:solidFill>
              <a:srgbClr val="EEC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9391831" y="836288"/>
              <a:ext cx="2209800" cy="398780"/>
            </a:xfrm>
            <a:prstGeom prst="rect">
              <a:avLst/>
            </a:prstGeom>
            <a:noFill/>
          </p:spPr>
          <p:txBody>
            <a:bodyPr wrap="square" rtlCol="0">
              <a:spAutoFit/>
            </a:bodyPr>
            <a:lstStyle/>
            <a:p>
              <a:pPr indent="0" algn="l">
                <a:buFont typeface="Arial" panose="020B0604020202020204" pitchFamily="34" charset="0"/>
                <a:buNone/>
              </a:pPr>
              <a:r>
                <a:rPr lang="en-US" sz="2000" dirty="0">
                  <a:latin typeface="Times New Roman" panose="02020603050405020304" charset="0"/>
                  <a:cs typeface="Times New Roman" panose="02020603050405020304" charset="0"/>
                  <a:sym typeface="+mn-ea"/>
                </a:rPr>
                <a:t>Sử dụng...</a:t>
              </a:r>
              <a:endParaRPr lang="en-US" sz="2000" dirty="0">
                <a:latin typeface="04b" panose="00000400000000000000" pitchFamily="2" charset="0"/>
              </a:endParaRPr>
            </a:p>
          </p:txBody>
        </p:sp>
      </p:grpSp>
      <p:sp>
        <p:nvSpPr>
          <p:cNvPr id="65" name="Freeform 64"/>
          <p:cNvSpPr/>
          <p:nvPr/>
        </p:nvSpPr>
        <p:spPr>
          <a:xfrm>
            <a:off x="389814" y="373480"/>
            <a:ext cx="11567885" cy="5615938"/>
          </a:xfrm>
          <a:custGeom>
            <a:avLst/>
            <a:gdLst>
              <a:gd name="connsiteX0" fmla="*/ 3067950 w 11567885"/>
              <a:gd name="connsiteY0" fmla="*/ 0 h 5615938"/>
              <a:gd name="connsiteX1" fmla="*/ 5640261 w 11567885"/>
              <a:gd name="connsiteY1" fmla="*/ 0 h 5615938"/>
              <a:gd name="connsiteX2" fmla="*/ 5943239 w 11567885"/>
              <a:gd name="connsiteY2" fmla="*/ 302978 h 5615938"/>
              <a:gd name="connsiteX3" fmla="*/ 5943239 w 11567885"/>
              <a:gd name="connsiteY3" fmla="*/ 599165 h 5615938"/>
              <a:gd name="connsiteX4" fmla="*/ 11567885 w 11567885"/>
              <a:gd name="connsiteY4" fmla="*/ 599165 h 5615938"/>
              <a:gd name="connsiteX5" fmla="*/ 11567885 w 11567885"/>
              <a:gd name="connsiteY5" fmla="*/ 5615938 h 5615938"/>
              <a:gd name="connsiteX6" fmla="*/ 0 w 11567885"/>
              <a:gd name="connsiteY6" fmla="*/ 5615938 h 5615938"/>
              <a:gd name="connsiteX7" fmla="*/ 0 w 11567885"/>
              <a:gd name="connsiteY7" fmla="*/ 599165 h 5615938"/>
              <a:gd name="connsiteX8" fmla="*/ 2764972 w 11567885"/>
              <a:gd name="connsiteY8" fmla="*/ 599165 h 5615938"/>
              <a:gd name="connsiteX9" fmla="*/ 2764972 w 11567885"/>
              <a:gd name="connsiteY9" fmla="*/ 302978 h 5615938"/>
              <a:gd name="connsiteX10" fmla="*/ 3067950 w 11567885"/>
              <a:gd name="connsiteY10" fmla="*/ 0 h 561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5938">
                <a:moveTo>
                  <a:pt x="3067950" y="0"/>
                </a:moveTo>
                <a:lnTo>
                  <a:pt x="5640261" y="0"/>
                </a:lnTo>
                <a:cubicBezTo>
                  <a:pt x="5807591" y="0"/>
                  <a:pt x="5943239" y="135648"/>
                  <a:pt x="5943239" y="302978"/>
                </a:cubicBezTo>
                <a:lnTo>
                  <a:pt x="5943239" y="599165"/>
                </a:lnTo>
                <a:lnTo>
                  <a:pt x="11567885" y="599165"/>
                </a:lnTo>
                <a:lnTo>
                  <a:pt x="11567885" y="5615938"/>
                </a:lnTo>
                <a:lnTo>
                  <a:pt x="0" y="5615938"/>
                </a:lnTo>
                <a:lnTo>
                  <a:pt x="0" y="599165"/>
                </a:lnTo>
                <a:lnTo>
                  <a:pt x="2764972" y="599165"/>
                </a:lnTo>
                <a:lnTo>
                  <a:pt x="2764972" y="302978"/>
                </a:lnTo>
                <a:cubicBezTo>
                  <a:pt x="2764972" y="135648"/>
                  <a:pt x="2900620" y="0"/>
                  <a:pt x="3067950" y="0"/>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charset="0"/>
                <a:cs typeface="Times New Roman" panose="02020603050405020304" charset="0"/>
                <a:sym typeface="+mn-ea"/>
              </a:rPr>
              <a:t>Khái niệm</a:t>
            </a:r>
            <a:endParaRPr lang="en-US"/>
          </a:p>
        </p:txBody>
      </p:sp>
      <p:sp>
        <p:nvSpPr>
          <p:cNvPr id="64" name="TextBox 63"/>
          <p:cNvSpPr txBox="1"/>
          <p:nvPr/>
        </p:nvSpPr>
        <p:spPr>
          <a:xfrm>
            <a:off x="762339" y="1109527"/>
            <a:ext cx="1898072" cy="400110"/>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1</a:t>
            </a:r>
            <a:endParaRPr lang="en-US" sz="2000" dirty="0">
              <a:latin typeface="04b" panose="00000400000000000000" pitchFamily="2" charset="0"/>
            </a:endParaRPr>
          </a:p>
        </p:txBody>
      </p:sp>
      <p:sp>
        <p:nvSpPr>
          <p:cNvPr id="66" name="TextBox 65"/>
          <p:cNvSpPr txBox="1"/>
          <p:nvPr/>
        </p:nvSpPr>
        <p:spPr>
          <a:xfrm>
            <a:off x="3602744" y="1133689"/>
            <a:ext cx="1898072" cy="707886"/>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2</a:t>
            </a:r>
            <a:endParaRPr lang="en-US" sz="2000" dirty="0">
              <a:latin typeface="04b" panose="00000400000000000000" pitchFamily="2" charset="0"/>
            </a:endParaRPr>
          </a:p>
          <a:p>
            <a:endParaRPr lang="en-US" sz="2000" dirty="0">
              <a:latin typeface="04b" panose="00000400000000000000" pitchFamily="2" charset="0"/>
            </a:endParaRPr>
          </a:p>
        </p:txBody>
      </p:sp>
      <p:grpSp>
        <p:nvGrpSpPr>
          <p:cNvPr id="67" name="Group 66"/>
          <p:cNvGrpSpPr/>
          <p:nvPr/>
        </p:nvGrpSpPr>
        <p:grpSpPr>
          <a:xfrm>
            <a:off x="307975" y="314326"/>
            <a:ext cx="11750040" cy="6130925"/>
            <a:chOff x="76122" y="1085992"/>
            <a:chExt cx="11750132" cy="5613680"/>
          </a:xfrm>
        </p:grpSpPr>
        <p:sp>
          <p:nvSpPr>
            <p:cNvPr id="46" name="Freeform 45"/>
            <p:cNvSpPr/>
            <p:nvPr/>
          </p:nvSpPr>
          <p:spPr>
            <a:xfrm>
              <a:off x="76122" y="1085992"/>
              <a:ext cx="11750132" cy="5613680"/>
            </a:xfrm>
            <a:custGeom>
              <a:avLst/>
              <a:gdLst>
                <a:gd name="connsiteX0" fmla="*/ 5872474 w 11567885"/>
                <a:gd name="connsiteY0" fmla="*/ 0 h 5613680"/>
                <a:gd name="connsiteX1" fmla="*/ 8444785 w 11567885"/>
                <a:gd name="connsiteY1" fmla="*/ 0 h 5613680"/>
                <a:gd name="connsiteX2" fmla="*/ 8747763 w 11567885"/>
                <a:gd name="connsiteY2" fmla="*/ 302978 h 5613680"/>
                <a:gd name="connsiteX3" fmla="*/ 8747763 w 11567885"/>
                <a:gd name="connsiteY3" fmla="*/ 596907 h 5613680"/>
                <a:gd name="connsiteX4" fmla="*/ 11567885 w 11567885"/>
                <a:gd name="connsiteY4" fmla="*/ 596907 h 5613680"/>
                <a:gd name="connsiteX5" fmla="*/ 11567885 w 11567885"/>
                <a:gd name="connsiteY5" fmla="*/ 5613680 h 5613680"/>
                <a:gd name="connsiteX6" fmla="*/ 0 w 11567885"/>
                <a:gd name="connsiteY6" fmla="*/ 5613680 h 5613680"/>
                <a:gd name="connsiteX7" fmla="*/ 0 w 11567885"/>
                <a:gd name="connsiteY7" fmla="*/ 596907 h 5613680"/>
                <a:gd name="connsiteX8" fmla="*/ 5569496 w 11567885"/>
                <a:gd name="connsiteY8" fmla="*/ 596907 h 5613680"/>
                <a:gd name="connsiteX9" fmla="*/ 5569496 w 11567885"/>
                <a:gd name="connsiteY9" fmla="*/ 302978 h 5613680"/>
                <a:gd name="connsiteX10" fmla="*/ 5872474 w 11567885"/>
                <a:gd name="connsiteY10" fmla="*/ 0 h 56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3680">
                  <a:moveTo>
                    <a:pt x="5872474" y="0"/>
                  </a:moveTo>
                  <a:lnTo>
                    <a:pt x="8444785" y="0"/>
                  </a:lnTo>
                  <a:cubicBezTo>
                    <a:pt x="8612115" y="0"/>
                    <a:pt x="8747763" y="135648"/>
                    <a:pt x="8747763" y="302978"/>
                  </a:cubicBezTo>
                  <a:lnTo>
                    <a:pt x="8747763" y="596907"/>
                  </a:lnTo>
                  <a:lnTo>
                    <a:pt x="11567885" y="596907"/>
                  </a:lnTo>
                  <a:lnTo>
                    <a:pt x="11567885" y="5613680"/>
                  </a:lnTo>
                  <a:lnTo>
                    <a:pt x="0" y="5613680"/>
                  </a:lnTo>
                  <a:lnTo>
                    <a:pt x="0" y="596907"/>
                  </a:lnTo>
                  <a:lnTo>
                    <a:pt x="5569496" y="596907"/>
                  </a:lnTo>
                  <a:lnTo>
                    <a:pt x="5569496" y="302978"/>
                  </a:lnTo>
                  <a:cubicBezTo>
                    <a:pt x="5569496" y="135648"/>
                    <a:pt x="5705144" y="0"/>
                    <a:pt x="5872474" y="0"/>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58369" y="2339662"/>
              <a:ext cx="11567885" cy="409893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39422" y="1208257"/>
              <a:ext cx="1898072" cy="647129"/>
            </a:xfrm>
            <a:prstGeom prst="rect">
              <a:avLst/>
            </a:prstGeom>
            <a:noFill/>
          </p:spPr>
          <p:txBody>
            <a:bodyPr wrap="square" rtlCol="0">
              <a:spAutoFit/>
            </a:bodyPr>
            <a:lstStyle/>
            <a:p>
              <a:r>
                <a:rPr lang="en-US" sz="2000" dirty="0">
                  <a:latin typeface="Times New Roman" panose="02020603050405020304" charset="0"/>
                  <a:cs typeface="Times New Roman" panose="02020603050405020304" charset="0"/>
                </a:rPr>
                <a:t>Khái niệm</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grpSp>
          <p:nvGrpSpPr>
            <p:cNvPr id="49" name="Group 48"/>
            <p:cNvGrpSpPr/>
            <p:nvPr/>
          </p:nvGrpSpPr>
          <p:grpSpPr>
            <a:xfrm>
              <a:off x="8498919" y="1183906"/>
              <a:ext cx="376392" cy="376392"/>
              <a:chOff x="3944354" y="3083996"/>
              <a:chExt cx="433273" cy="433273"/>
            </a:xfrm>
          </p:grpSpPr>
          <p:sp>
            <p:nvSpPr>
              <p:cNvPr id="50" name="Rounded Rectangle 49"/>
              <p:cNvSpPr/>
              <p:nvPr/>
            </p:nvSpPr>
            <p:spPr>
              <a:xfrm rot="2700000">
                <a:off x="3949380" y="3260791"/>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rot="18900000" flipV="1">
                <a:off x="3944354" y="3254556"/>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ounded Rectangle 54"/>
            <p:cNvSpPr/>
            <p:nvPr/>
          </p:nvSpPr>
          <p:spPr>
            <a:xfrm>
              <a:off x="2584689" y="1810462"/>
              <a:ext cx="7080275" cy="404753"/>
            </a:xfrm>
            <a:prstGeom prst="roundRect">
              <a:avLst>
                <a:gd name="adj" fmla="val 500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art 55"/>
            <p:cNvSpPr/>
            <p:nvPr/>
          </p:nvSpPr>
          <p:spPr>
            <a:xfrm>
              <a:off x="9899551" y="1855215"/>
              <a:ext cx="360000" cy="360000"/>
            </a:xfrm>
            <a:prstGeom prst="hear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10618933" y="1767791"/>
              <a:ext cx="704800" cy="480032"/>
              <a:chOff x="4284508" y="2968533"/>
              <a:chExt cx="704800" cy="480032"/>
            </a:xfrm>
          </p:grpSpPr>
          <p:sp>
            <p:nvSpPr>
              <p:cNvPr id="58" name="Rounded Rectangle 57"/>
              <p:cNvSpPr/>
              <p:nvPr/>
            </p:nvSpPr>
            <p:spPr>
              <a:xfrm>
                <a:off x="4284508" y="2968533"/>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291268" y="3148021"/>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4291268" y="3320187"/>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Curved Down Arrow 60"/>
            <p:cNvSpPr/>
            <p:nvPr/>
          </p:nvSpPr>
          <p:spPr>
            <a:xfrm rot="947802" flipH="1" flipV="1">
              <a:off x="1863952" y="1865141"/>
              <a:ext cx="400646" cy="28346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Left Arrow 61"/>
            <p:cNvSpPr/>
            <p:nvPr/>
          </p:nvSpPr>
          <p:spPr>
            <a:xfrm flipH="1">
              <a:off x="1143971" y="1893111"/>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791403" y="1838359"/>
              <a:ext cx="4763807" cy="337228"/>
            </a:xfrm>
            <a:prstGeom prst="rect">
              <a:avLst/>
            </a:prstGeom>
            <a:noFill/>
          </p:spPr>
          <p:txBody>
            <a:bodyPr wrap="square" rtlCol="0">
              <a:spAutoFit/>
            </a:bodyPr>
            <a:lstStyle/>
            <a:p>
              <a:r>
                <a:rPr lang="en-US" dirty="0">
                  <a:latin typeface="Times New Roman" panose="02020603050405020304" charset="0"/>
                  <a:cs typeface="Times New Roman" panose="02020603050405020304" charset="0"/>
                  <a:sym typeface="+mn-ea"/>
                </a:rPr>
                <a:t>Những cách nào để implement Singleton Pattern</a:t>
              </a:r>
              <a:endParaRPr lang="en-US" dirty="0">
                <a:latin typeface="04b" panose="00000400000000000000" pitchFamily="2" charset="0"/>
              </a:endParaRPr>
            </a:p>
          </p:txBody>
        </p:sp>
        <p:sp>
          <p:nvSpPr>
            <p:cNvPr id="74" name="Left Arrow 73"/>
            <p:cNvSpPr/>
            <p:nvPr/>
          </p:nvSpPr>
          <p:spPr>
            <a:xfrm>
              <a:off x="426052" y="189664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PandiThePanda tea bear drinks panda Sticker"/>
          <p:cNvPicPr>
            <a:picLocks noChangeAspect="1" noChangeArrowheads="1" noCrop="1"/>
          </p:cNvPicPr>
          <p:nvPr/>
        </p:nvPicPr>
        <p:blipFill>
          <a:blip r:embed="rId1"/>
          <a:srcRect/>
          <a:stretch>
            <a:fillRect/>
          </a:stretch>
        </p:blipFill>
        <p:spPr bwMode="auto">
          <a:xfrm>
            <a:off x="1165997" y="2373363"/>
            <a:ext cx="2742345" cy="3804409"/>
          </a:xfrm>
          <a:prstGeom prst="rect">
            <a:avLst/>
          </a:prstGeom>
          <a:noFill/>
          <a:extLst>
            <a:ext uri="{909E8E84-426E-40DD-AFC4-6F175D3DCCD1}">
              <a14:hiddenFill xmlns:a14="http://schemas.microsoft.com/office/drawing/2010/main">
                <a:solidFill>
                  <a:srgbClr val="FFFFFF"/>
                </a:solidFill>
              </a14:hiddenFill>
            </a:ext>
          </a:extLst>
        </p:spPr>
      </p:pic>
      <p:sp>
        <p:nvSpPr>
          <p:cNvPr id="77" name="Rounded Rectangle 76"/>
          <p:cNvSpPr/>
          <p:nvPr/>
        </p:nvSpPr>
        <p:spPr>
          <a:xfrm>
            <a:off x="4302125" y="1751965"/>
            <a:ext cx="7183755" cy="4338955"/>
          </a:xfrm>
          <a:prstGeom prst="roundRect">
            <a:avLst>
              <a:gd name="adj" fmla="val 50000"/>
            </a:avLst>
          </a:prstGeom>
          <a:solidFill>
            <a:srgbClr val="D4FF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000">
              <a:solidFill>
                <a:schemeClr val="tx1"/>
              </a:solidFill>
              <a:latin typeface="Times New Roman" panose="02020603050405020304" charset="0"/>
              <a:cs typeface="Times New Roman" panose="02020603050405020304" charset="0"/>
            </a:endParaRPr>
          </a:p>
        </p:txBody>
      </p:sp>
      <p:sp>
        <p:nvSpPr>
          <p:cNvPr id="78" name="TextBox 77"/>
          <p:cNvSpPr txBox="1"/>
          <p:nvPr/>
        </p:nvSpPr>
        <p:spPr>
          <a:xfrm>
            <a:off x="5670550" y="1841500"/>
            <a:ext cx="4288790" cy="337185"/>
          </a:xfrm>
          <a:prstGeom prst="rect">
            <a:avLst/>
          </a:prstGeom>
          <a:noFill/>
        </p:spPr>
        <p:txBody>
          <a:bodyPr wrap="square" rtlCol="0">
            <a:spAutoFit/>
          </a:bodyPr>
          <a:lstStyle/>
          <a:p>
            <a:r>
              <a:rPr lang="en-US" sz="1600" dirty="0">
                <a:latin typeface="Times New Roman" panose="02020603050405020304" charset="0"/>
                <a:cs typeface="Times New Roman" panose="02020603050405020304" charset="0"/>
                <a:sym typeface="+mn-ea"/>
              </a:rPr>
              <a:t>Có 9 cách để implement Singleton Pattern:</a:t>
            </a:r>
            <a:endParaRPr lang="en-US" sz="1600" dirty="0">
              <a:latin typeface="Qolak Pisank" panose="02000503000000000000" pitchFamily="2" charset="0"/>
            </a:endParaRPr>
          </a:p>
        </p:txBody>
      </p:sp>
      <p:sp>
        <p:nvSpPr>
          <p:cNvPr id="118" name="TextBox 57"/>
          <p:cNvSpPr txBox="1"/>
          <p:nvPr/>
        </p:nvSpPr>
        <p:spPr>
          <a:xfrm>
            <a:off x="3261360" y="542925"/>
            <a:ext cx="2581275" cy="337185"/>
          </a:xfrm>
          <a:prstGeom prst="rect">
            <a:avLst/>
          </a:prstGeom>
          <a:noFill/>
        </p:spPr>
        <p:txBody>
          <a:bodyPr wrap="square" rtlCol="0">
            <a:spAutoFit/>
          </a:bodyPr>
          <a:p>
            <a:r>
              <a:rPr lang="en-US" sz="1600" dirty="0">
                <a:latin typeface="Times New Roman" panose="02020603050405020304" charset="0"/>
                <a:cs typeface="Times New Roman" panose="02020603050405020304" charset="0"/>
                <a:sym typeface="+mn-ea"/>
              </a:rPr>
              <a:t>Implement Singleton Pattern</a:t>
            </a:r>
            <a:endParaRPr lang="en-US" sz="1600" dirty="0">
              <a:latin typeface="04b" panose="00000400000000000000" pitchFamily="2" charset="0"/>
            </a:endParaRPr>
          </a:p>
        </p:txBody>
      </p:sp>
      <p:sp>
        <p:nvSpPr>
          <p:cNvPr id="119" name="TextBox 90"/>
          <p:cNvSpPr txBox="1"/>
          <p:nvPr/>
        </p:nvSpPr>
        <p:spPr>
          <a:xfrm>
            <a:off x="6510740" y="543044"/>
            <a:ext cx="1898072" cy="398780"/>
          </a:xfrm>
          <a:prstGeom prst="rect">
            <a:avLst/>
          </a:prstGeom>
          <a:noFill/>
        </p:spPr>
        <p:txBody>
          <a:bodyPr wrap="square" rtlCol="0">
            <a:spAutoFit/>
          </a:bodyPr>
          <a:p>
            <a:r>
              <a:rPr lang="en-US" sz="2000" dirty="0">
                <a:latin typeface="Times New Roman" panose="02020603050405020304" charset="0"/>
                <a:cs typeface="Times New Roman" panose="02020603050405020304" charset="0"/>
              </a:rPr>
              <a:t>Những cách...</a:t>
            </a:r>
            <a:endParaRPr lang="en-US" sz="2000" dirty="0">
              <a:latin typeface="Times New Roman" panose="02020603050405020304" charset="0"/>
              <a:cs typeface="Times New Roman" panose="02020603050405020304" charset="0"/>
            </a:endParaRPr>
          </a:p>
        </p:txBody>
      </p:sp>
      <p:sp>
        <p:nvSpPr>
          <p:cNvPr id="121" name="Flowchart: Data 120"/>
          <p:cNvSpPr/>
          <p:nvPr/>
        </p:nvSpPr>
        <p:spPr>
          <a:xfrm flipV="1">
            <a:off x="11188700" y="410845"/>
            <a:ext cx="869315" cy="556895"/>
          </a:xfrm>
          <a:prstGeom prst="flowChartInputOutput">
            <a:avLst/>
          </a:prstGeom>
          <a:solidFill>
            <a:srgbClr val="EEC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2" name="Cross 121"/>
          <p:cNvSpPr/>
          <p:nvPr/>
        </p:nvSpPr>
        <p:spPr>
          <a:xfrm>
            <a:off x="11485944" y="549253"/>
            <a:ext cx="274989" cy="289664"/>
          </a:xfrm>
          <a:prstGeom prst="plus">
            <a:avLst>
              <a:gd name="adj" fmla="val 4024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0" name="TextBox 77"/>
          <p:cNvSpPr txBox="1"/>
          <p:nvPr/>
        </p:nvSpPr>
        <p:spPr>
          <a:xfrm>
            <a:off x="5730875" y="2178685"/>
            <a:ext cx="5643245" cy="3753485"/>
          </a:xfrm>
          <a:prstGeom prst="rect">
            <a:avLst/>
          </a:prstGeom>
          <a:noFill/>
        </p:spPr>
        <p:txBody>
          <a:bodyPr wrap="square" rtlCol="0">
            <a:spAutoFit/>
          </a:bodyPr>
          <a:p>
            <a:r>
              <a:rPr lang="en-US" sz="1400" dirty="0">
                <a:latin typeface="Times New Roman" panose="02020603050405020304" charset="0"/>
                <a:cs typeface="Times New Roman" panose="02020603050405020304" charset="0"/>
                <a:sym typeface="+mn-ea"/>
              </a:rPr>
              <a:t>1.Eager initialization:</a:t>
            </a:r>
            <a:endParaRPr lang="en-US" sz="1400" dirty="0">
              <a:latin typeface="Times New Roman" panose="02020603050405020304" charset="0"/>
              <a:cs typeface="Times New Roman" panose="02020603050405020304" charset="0"/>
              <a:sym typeface="+mn-ea"/>
            </a:endParaRPr>
          </a:p>
          <a:p>
            <a:endParaRPr lang="en-US" sz="1400" dirty="0">
              <a:latin typeface="Times New Roman" panose="02020603050405020304" charset="0"/>
              <a:cs typeface="Times New Roman" panose="02020603050405020304" charset="0"/>
              <a:sym typeface="+mn-ea"/>
            </a:endParaRPr>
          </a:p>
          <a:p>
            <a:r>
              <a:rPr lang="en-US" sz="1400" dirty="0">
                <a:latin typeface="Times New Roman" panose="02020603050405020304" charset="0"/>
                <a:cs typeface="Times New Roman" panose="02020603050405020304" charset="0"/>
                <a:sym typeface="+mn-ea"/>
              </a:rPr>
              <a:t>2.Static block initialization:</a:t>
            </a:r>
            <a:endParaRPr lang="en-US" sz="1400" dirty="0">
              <a:latin typeface="Times New Roman" panose="02020603050405020304" charset="0"/>
              <a:cs typeface="Times New Roman" panose="02020603050405020304" charset="0"/>
              <a:sym typeface="+mn-ea"/>
            </a:endParaRPr>
          </a:p>
          <a:p>
            <a:endParaRPr lang="en-US" sz="1400" dirty="0">
              <a:latin typeface="Times New Roman" panose="02020603050405020304" charset="0"/>
              <a:cs typeface="Times New Roman" panose="02020603050405020304" charset="0"/>
              <a:sym typeface="+mn-ea"/>
            </a:endParaRPr>
          </a:p>
          <a:p>
            <a:r>
              <a:rPr lang="en-US" sz="1400" dirty="0">
                <a:latin typeface="Times New Roman" panose="02020603050405020304" charset="0"/>
                <a:cs typeface="Times New Roman" panose="02020603050405020304" charset="0"/>
                <a:sym typeface="+mn-ea"/>
              </a:rPr>
              <a:t>3.Lazy Initialization:</a:t>
            </a:r>
            <a:endParaRPr lang="en-US" sz="1400" dirty="0">
              <a:latin typeface="Times New Roman" panose="02020603050405020304" charset="0"/>
              <a:cs typeface="Times New Roman" panose="02020603050405020304" charset="0"/>
              <a:sym typeface="+mn-ea"/>
            </a:endParaRPr>
          </a:p>
          <a:p>
            <a:endParaRPr lang="en-US" sz="1400" dirty="0">
              <a:latin typeface="Times New Roman" panose="02020603050405020304" charset="0"/>
              <a:cs typeface="Times New Roman" panose="02020603050405020304" charset="0"/>
              <a:sym typeface="+mn-ea"/>
            </a:endParaRPr>
          </a:p>
          <a:p>
            <a:r>
              <a:rPr lang="en-US" sz="1400" dirty="0">
                <a:latin typeface="Times New Roman" panose="02020603050405020304" charset="0"/>
                <a:cs typeface="Times New Roman" panose="02020603050405020304" charset="0"/>
                <a:sym typeface="+mn-ea"/>
              </a:rPr>
              <a:t>4.Thread Safe Singleton:</a:t>
            </a:r>
            <a:endParaRPr lang="en-US" sz="1400" dirty="0">
              <a:latin typeface="Times New Roman" panose="02020603050405020304" charset="0"/>
              <a:cs typeface="Times New Roman" panose="02020603050405020304" charset="0"/>
              <a:sym typeface="+mn-ea"/>
            </a:endParaRPr>
          </a:p>
          <a:p>
            <a:endParaRPr lang="en-US" sz="1400" dirty="0">
              <a:latin typeface="Times New Roman" panose="02020603050405020304" charset="0"/>
              <a:cs typeface="Times New Roman" panose="02020603050405020304" charset="0"/>
              <a:sym typeface="+mn-ea"/>
            </a:endParaRPr>
          </a:p>
          <a:p>
            <a:r>
              <a:rPr lang="en-US" sz="1400" dirty="0">
                <a:latin typeface="Times New Roman" panose="02020603050405020304" charset="0"/>
                <a:cs typeface="Times New Roman" panose="02020603050405020304" charset="0"/>
                <a:sym typeface="+mn-ea"/>
              </a:rPr>
              <a:t>5.Double Check Locking Singleton:</a:t>
            </a:r>
            <a:endParaRPr lang="en-US" sz="1400" dirty="0">
              <a:latin typeface="Times New Roman" panose="02020603050405020304" charset="0"/>
              <a:cs typeface="Times New Roman" panose="02020603050405020304" charset="0"/>
              <a:sym typeface="+mn-ea"/>
            </a:endParaRPr>
          </a:p>
          <a:p>
            <a:endParaRPr lang="en-US" sz="1400" dirty="0">
              <a:latin typeface="Times New Roman" panose="02020603050405020304" charset="0"/>
              <a:cs typeface="Times New Roman" panose="02020603050405020304" charset="0"/>
              <a:sym typeface="+mn-ea"/>
            </a:endParaRPr>
          </a:p>
          <a:p>
            <a:r>
              <a:rPr lang="en-US" sz="1400" dirty="0">
                <a:latin typeface="Times New Roman" panose="02020603050405020304" charset="0"/>
                <a:cs typeface="Times New Roman" panose="02020603050405020304" charset="0"/>
                <a:sym typeface="+mn-ea"/>
              </a:rPr>
              <a:t>6.Bill Pugh Singleton Implementation:</a:t>
            </a:r>
            <a:endParaRPr lang="en-US" sz="1400" dirty="0">
              <a:latin typeface="Times New Roman" panose="02020603050405020304" charset="0"/>
              <a:cs typeface="Times New Roman" panose="02020603050405020304" charset="0"/>
              <a:sym typeface="+mn-ea"/>
            </a:endParaRPr>
          </a:p>
          <a:p>
            <a:endParaRPr lang="en-US" sz="1400" dirty="0">
              <a:latin typeface="Times New Roman" panose="02020603050405020304" charset="0"/>
              <a:cs typeface="Times New Roman" panose="02020603050405020304" charset="0"/>
              <a:sym typeface="+mn-ea"/>
            </a:endParaRPr>
          </a:p>
          <a:p>
            <a:r>
              <a:rPr lang="en-US" sz="1400" dirty="0">
                <a:latin typeface="Times New Roman" panose="02020603050405020304" charset="0"/>
                <a:cs typeface="Times New Roman" panose="02020603050405020304" charset="0"/>
                <a:sym typeface="+mn-ea"/>
              </a:rPr>
              <a:t>7.Phá vỡ cấu trúc Singleton Pattern bằng Reflection:</a:t>
            </a:r>
            <a:endParaRPr lang="en-US" sz="1400" dirty="0">
              <a:latin typeface="Times New Roman" panose="02020603050405020304" charset="0"/>
              <a:cs typeface="Times New Roman" panose="02020603050405020304" charset="0"/>
              <a:sym typeface="+mn-ea"/>
            </a:endParaRPr>
          </a:p>
          <a:p>
            <a:endParaRPr lang="en-US" sz="1400" dirty="0">
              <a:latin typeface="Times New Roman" panose="02020603050405020304" charset="0"/>
              <a:cs typeface="Times New Roman" panose="02020603050405020304" charset="0"/>
              <a:sym typeface="+mn-ea"/>
            </a:endParaRPr>
          </a:p>
          <a:p>
            <a:r>
              <a:rPr lang="en-US" sz="1400" dirty="0">
                <a:latin typeface="Times New Roman" panose="02020603050405020304" charset="0"/>
                <a:cs typeface="Times New Roman" panose="02020603050405020304" charset="0"/>
                <a:sym typeface="+mn-ea"/>
              </a:rPr>
              <a:t>8.Enum Singleton:</a:t>
            </a:r>
            <a:endParaRPr lang="en-US" sz="1400" dirty="0">
              <a:latin typeface="Times New Roman" panose="02020603050405020304" charset="0"/>
              <a:cs typeface="Times New Roman" panose="02020603050405020304" charset="0"/>
              <a:sym typeface="+mn-ea"/>
            </a:endParaRPr>
          </a:p>
          <a:p>
            <a:endParaRPr lang="en-US" sz="1400" dirty="0">
              <a:latin typeface="Times New Roman" panose="02020603050405020304" charset="0"/>
              <a:cs typeface="Times New Roman" panose="02020603050405020304" charset="0"/>
              <a:sym typeface="+mn-ea"/>
            </a:endParaRPr>
          </a:p>
          <a:p>
            <a:r>
              <a:rPr lang="en-US" sz="1400" dirty="0">
                <a:latin typeface="Times New Roman" panose="02020603050405020304" charset="0"/>
                <a:cs typeface="Times New Roman" panose="02020603050405020304" charset="0"/>
                <a:sym typeface="+mn-ea"/>
              </a:rPr>
              <a:t>9.Serialization and Singleton:</a:t>
            </a:r>
            <a:endParaRPr lang="en-US" sz="1400" dirty="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3"/>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23112 -0.00301 L -1.45833E-6 -2.22222E-6 " pathEditMode="relative" rAng="0" ptsTypes="AA">
                                      <p:cBhvr>
                                        <p:cTn id="8" dur="2000" fill="hold"/>
                                        <p:tgtEl>
                                          <p:spTgt spid="3"/>
                                        </p:tgtEl>
                                        <p:attrNameLst>
                                          <p:attrName>ppt_x</p:attrName>
                                          <p:attrName>ppt_y</p:attrName>
                                        </p:attrNameLst>
                                      </p:cBhvr>
                                      <p:rCtr x="11497"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71"/>
          <p:cNvSpPr>
            <a:spLocks noGrp="1"/>
          </p:cNvSpPr>
          <p:nvPr>
            <p:ph type="title"/>
          </p:nvPr>
        </p:nvSpPr>
        <p:spPr/>
        <p:txBody>
          <a:bodyPr/>
          <a:p>
            <a:endParaRPr lang="en-US"/>
          </a:p>
        </p:txBody>
      </p:sp>
      <p:grpSp>
        <p:nvGrpSpPr>
          <p:cNvPr id="4" name="Group 3"/>
          <p:cNvGrpSpPr/>
          <p:nvPr/>
        </p:nvGrpSpPr>
        <p:grpSpPr>
          <a:xfrm>
            <a:off x="0" y="0"/>
            <a:ext cx="12192000" cy="6858000"/>
            <a:chOff x="916440" y="508000"/>
            <a:chExt cx="10670725" cy="5919792"/>
          </a:xfrm>
        </p:grpSpPr>
        <p:grpSp>
          <p:nvGrpSpPr>
            <p:cNvPr id="5" name="Group 4"/>
            <p:cNvGrpSpPr/>
            <p:nvPr/>
          </p:nvGrpSpPr>
          <p:grpSpPr>
            <a:xfrm>
              <a:off x="1436914" y="508000"/>
              <a:ext cx="9775363" cy="5919792"/>
              <a:chOff x="1436914" y="508000"/>
              <a:chExt cx="9775363" cy="5919792"/>
            </a:xfrm>
          </p:grpSpPr>
          <p:cxnSp>
            <p:nvCxnSpPr>
              <p:cNvPr id="21" name="Straight Connector 20"/>
              <p:cNvCxnSpPr/>
              <p:nvPr/>
            </p:nvCxnSpPr>
            <p:spPr>
              <a:xfrm>
                <a:off x="1436914"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5057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2787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35942"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77028"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5994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398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4371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31770"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66341"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22685"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3634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645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821713"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2799"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45712"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25656"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29484" y="514352"/>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917541"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752112" y="520704"/>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572163"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985820"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4139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871191"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212277" y="508000"/>
                <a:ext cx="0" cy="59070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16440" y="793642"/>
              <a:ext cx="10670725" cy="5275935"/>
              <a:chOff x="916440" y="793642"/>
              <a:chExt cx="10670725" cy="5275935"/>
            </a:xfrm>
          </p:grpSpPr>
          <p:cxnSp>
            <p:nvCxnSpPr>
              <p:cNvPr id="7" name="Straight Connector 6"/>
              <p:cNvCxnSpPr/>
              <p:nvPr/>
            </p:nvCxnSpPr>
            <p:spPr>
              <a:xfrm rot="16200000">
                <a:off x="6251802" y="74566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a:off x="6251802" y="3174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6251802" y="-13970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a:off x="6251802" y="-480793"/>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a:off x="6251802" y="-16637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6263252" y="-843650"/>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a:off x="6251802" y="-2447478"/>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263252" y="-123553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6263252" y="-2070106"/>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6240353" y="-2890157"/>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6240353" y="-3303814"/>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6240353" y="-37319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6240353" y="-4189185"/>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a:off x="6240353" y="-4530271"/>
                <a:ext cx="0" cy="106478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4" name="Freeform 63"/>
          <p:cNvSpPr/>
          <p:nvPr/>
        </p:nvSpPr>
        <p:spPr>
          <a:xfrm>
            <a:off x="258445" y="408940"/>
            <a:ext cx="11567795" cy="5856605"/>
          </a:xfrm>
          <a:custGeom>
            <a:avLst/>
            <a:gdLst>
              <a:gd name="connsiteX0" fmla="*/ 302978 w 11567885"/>
              <a:gd name="connsiteY0" fmla="*/ 0 h 5611856"/>
              <a:gd name="connsiteX1" fmla="*/ 2875289 w 11567885"/>
              <a:gd name="connsiteY1" fmla="*/ 0 h 5611856"/>
              <a:gd name="connsiteX2" fmla="*/ 3178267 w 11567885"/>
              <a:gd name="connsiteY2" fmla="*/ 302978 h 5611856"/>
              <a:gd name="connsiteX3" fmla="*/ 3178267 w 11567885"/>
              <a:gd name="connsiteY3" fmla="*/ 595083 h 5611856"/>
              <a:gd name="connsiteX4" fmla="*/ 11567885 w 11567885"/>
              <a:gd name="connsiteY4" fmla="*/ 595083 h 5611856"/>
              <a:gd name="connsiteX5" fmla="*/ 11567885 w 11567885"/>
              <a:gd name="connsiteY5" fmla="*/ 5611856 h 5611856"/>
              <a:gd name="connsiteX6" fmla="*/ 0 w 11567885"/>
              <a:gd name="connsiteY6" fmla="*/ 5611856 h 5611856"/>
              <a:gd name="connsiteX7" fmla="*/ 0 w 11567885"/>
              <a:gd name="connsiteY7" fmla="*/ 605956 h 5611856"/>
              <a:gd name="connsiteX8" fmla="*/ 0 w 11567885"/>
              <a:gd name="connsiteY8" fmla="*/ 595083 h 5611856"/>
              <a:gd name="connsiteX9" fmla="*/ 0 w 11567885"/>
              <a:gd name="connsiteY9" fmla="*/ 302978 h 5611856"/>
              <a:gd name="connsiteX10" fmla="*/ 302978 w 11567885"/>
              <a:gd name="connsiteY10" fmla="*/ 0 h 56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1856">
                <a:moveTo>
                  <a:pt x="302978" y="0"/>
                </a:moveTo>
                <a:lnTo>
                  <a:pt x="2875289" y="0"/>
                </a:lnTo>
                <a:cubicBezTo>
                  <a:pt x="3042619" y="0"/>
                  <a:pt x="3178267" y="135648"/>
                  <a:pt x="3178267" y="302978"/>
                </a:cubicBezTo>
                <a:lnTo>
                  <a:pt x="3178267" y="595083"/>
                </a:lnTo>
                <a:lnTo>
                  <a:pt x="11567885" y="595083"/>
                </a:lnTo>
                <a:lnTo>
                  <a:pt x="11567885" y="5611856"/>
                </a:lnTo>
                <a:lnTo>
                  <a:pt x="0" y="5611856"/>
                </a:lnTo>
                <a:lnTo>
                  <a:pt x="0" y="605956"/>
                </a:lnTo>
                <a:lnTo>
                  <a:pt x="0" y="595083"/>
                </a:lnTo>
                <a:lnTo>
                  <a:pt x="0" y="302978"/>
                </a:lnTo>
                <a:cubicBezTo>
                  <a:pt x="0" y="135648"/>
                  <a:pt x="135648" y="0"/>
                  <a:pt x="302978" y="0"/>
                </a:cubicBezTo>
                <a:close/>
              </a:path>
            </a:pathLst>
          </a:custGeom>
          <a:solidFill>
            <a:srgbClr val="FFA8B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258445" y="416560"/>
            <a:ext cx="11567795" cy="5957570"/>
          </a:xfrm>
          <a:custGeom>
            <a:avLst/>
            <a:gdLst>
              <a:gd name="connsiteX0" fmla="*/ 3067950 w 11567885"/>
              <a:gd name="connsiteY0" fmla="*/ 0 h 5615938"/>
              <a:gd name="connsiteX1" fmla="*/ 5640261 w 11567885"/>
              <a:gd name="connsiteY1" fmla="*/ 0 h 5615938"/>
              <a:gd name="connsiteX2" fmla="*/ 5943239 w 11567885"/>
              <a:gd name="connsiteY2" fmla="*/ 302978 h 5615938"/>
              <a:gd name="connsiteX3" fmla="*/ 5943239 w 11567885"/>
              <a:gd name="connsiteY3" fmla="*/ 599165 h 5615938"/>
              <a:gd name="connsiteX4" fmla="*/ 11567885 w 11567885"/>
              <a:gd name="connsiteY4" fmla="*/ 599165 h 5615938"/>
              <a:gd name="connsiteX5" fmla="*/ 11567885 w 11567885"/>
              <a:gd name="connsiteY5" fmla="*/ 5615938 h 5615938"/>
              <a:gd name="connsiteX6" fmla="*/ 0 w 11567885"/>
              <a:gd name="connsiteY6" fmla="*/ 5615938 h 5615938"/>
              <a:gd name="connsiteX7" fmla="*/ 0 w 11567885"/>
              <a:gd name="connsiteY7" fmla="*/ 599165 h 5615938"/>
              <a:gd name="connsiteX8" fmla="*/ 2764972 w 11567885"/>
              <a:gd name="connsiteY8" fmla="*/ 599165 h 5615938"/>
              <a:gd name="connsiteX9" fmla="*/ 2764972 w 11567885"/>
              <a:gd name="connsiteY9" fmla="*/ 302978 h 5615938"/>
              <a:gd name="connsiteX10" fmla="*/ 3067950 w 11567885"/>
              <a:gd name="connsiteY10" fmla="*/ 0 h 561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5938">
                <a:moveTo>
                  <a:pt x="3067950" y="0"/>
                </a:moveTo>
                <a:lnTo>
                  <a:pt x="5640261" y="0"/>
                </a:lnTo>
                <a:cubicBezTo>
                  <a:pt x="5807591" y="0"/>
                  <a:pt x="5943239" y="135648"/>
                  <a:pt x="5943239" y="302978"/>
                </a:cubicBezTo>
                <a:lnTo>
                  <a:pt x="5943239" y="599165"/>
                </a:lnTo>
                <a:lnTo>
                  <a:pt x="11567885" y="599165"/>
                </a:lnTo>
                <a:lnTo>
                  <a:pt x="11567885" y="5615938"/>
                </a:lnTo>
                <a:lnTo>
                  <a:pt x="0" y="5615938"/>
                </a:lnTo>
                <a:lnTo>
                  <a:pt x="0" y="599165"/>
                </a:lnTo>
                <a:lnTo>
                  <a:pt x="2764972" y="599165"/>
                </a:lnTo>
                <a:lnTo>
                  <a:pt x="2764972" y="302978"/>
                </a:lnTo>
                <a:cubicBezTo>
                  <a:pt x="2764972" y="135648"/>
                  <a:pt x="2900620" y="0"/>
                  <a:pt x="3067950" y="0"/>
                </a:cubicBezTo>
                <a:close/>
              </a:path>
            </a:pathLst>
          </a:custGeom>
          <a:solidFill>
            <a:srgbClr val="FEFFA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charset="0"/>
                <a:cs typeface="Times New Roman" panose="02020603050405020304" charset="0"/>
                <a:sym typeface="+mn-ea"/>
              </a:rPr>
              <a:t>Implement Singleton Pattern</a:t>
            </a:r>
            <a:endParaRPr lang="en-US"/>
          </a:p>
        </p:txBody>
      </p:sp>
      <p:sp>
        <p:nvSpPr>
          <p:cNvPr id="66" name="Freeform 65"/>
          <p:cNvSpPr/>
          <p:nvPr/>
        </p:nvSpPr>
        <p:spPr>
          <a:xfrm>
            <a:off x="258445" y="395605"/>
            <a:ext cx="11567795" cy="6130925"/>
          </a:xfrm>
          <a:custGeom>
            <a:avLst/>
            <a:gdLst>
              <a:gd name="connsiteX0" fmla="*/ 5872474 w 11567885"/>
              <a:gd name="connsiteY0" fmla="*/ 0 h 5613680"/>
              <a:gd name="connsiteX1" fmla="*/ 8444785 w 11567885"/>
              <a:gd name="connsiteY1" fmla="*/ 0 h 5613680"/>
              <a:gd name="connsiteX2" fmla="*/ 8747763 w 11567885"/>
              <a:gd name="connsiteY2" fmla="*/ 302978 h 5613680"/>
              <a:gd name="connsiteX3" fmla="*/ 8747763 w 11567885"/>
              <a:gd name="connsiteY3" fmla="*/ 596907 h 5613680"/>
              <a:gd name="connsiteX4" fmla="*/ 11567885 w 11567885"/>
              <a:gd name="connsiteY4" fmla="*/ 596907 h 5613680"/>
              <a:gd name="connsiteX5" fmla="*/ 11567885 w 11567885"/>
              <a:gd name="connsiteY5" fmla="*/ 5613680 h 5613680"/>
              <a:gd name="connsiteX6" fmla="*/ 0 w 11567885"/>
              <a:gd name="connsiteY6" fmla="*/ 5613680 h 5613680"/>
              <a:gd name="connsiteX7" fmla="*/ 0 w 11567885"/>
              <a:gd name="connsiteY7" fmla="*/ 596907 h 5613680"/>
              <a:gd name="connsiteX8" fmla="*/ 5569496 w 11567885"/>
              <a:gd name="connsiteY8" fmla="*/ 596907 h 5613680"/>
              <a:gd name="connsiteX9" fmla="*/ 5569496 w 11567885"/>
              <a:gd name="connsiteY9" fmla="*/ 302978 h 5613680"/>
              <a:gd name="connsiteX10" fmla="*/ 5872474 w 11567885"/>
              <a:gd name="connsiteY10" fmla="*/ 0 h 56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67885" h="5613680">
                <a:moveTo>
                  <a:pt x="5872474" y="0"/>
                </a:moveTo>
                <a:lnTo>
                  <a:pt x="8444785" y="0"/>
                </a:lnTo>
                <a:cubicBezTo>
                  <a:pt x="8612115" y="0"/>
                  <a:pt x="8747763" y="135648"/>
                  <a:pt x="8747763" y="302978"/>
                </a:cubicBezTo>
                <a:lnTo>
                  <a:pt x="8747763" y="596907"/>
                </a:lnTo>
                <a:lnTo>
                  <a:pt x="11567885" y="596907"/>
                </a:lnTo>
                <a:lnTo>
                  <a:pt x="11567885" y="5613680"/>
                </a:lnTo>
                <a:lnTo>
                  <a:pt x="0" y="5613680"/>
                </a:lnTo>
                <a:lnTo>
                  <a:pt x="0" y="596907"/>
                </a:lnTo>
                <a:lnTo>
                  <a:pt x="5569496" y="596907"/>
                </a:lnTo>
                <a:lnTo>
                  <a:pt x="5569496" y="302978"/>
                </a:lnTo>
                <a:cubicBezTo>
                  <a:pt x="5569496" y="135648"/>
                  <a:pt x="5705144" y="0"/>
                  <a:pt x="5872474" y="0"/>
                </a:cubicBezTo>
                <a:close/>
              </a:path>
            </a:pathLst>
          </a:custGeom>
          <a:solidFill>
            <a:srgbClr val="D4FFE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414489" y="1128521"/>
            <a:ext cx="1898072" cy="707886"/>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3</a:t>
            </a:r>
            <a:endParaRPr lang="en-US" sz="2000" dirty="0">
              <a:latin typeface="04b" panose="00000400000000000000" pitchFamily="2" charset="0"/>
            </a:endParaRPr>
          </a:p>
          <a:p>
            <a:endParaRPr lang="en-US" sz="2000" dirty="0">
              <a:latin typeface="04b" panose="00000400000000000000" pitchFamily="2" charset="0"/>
            </a:endParaRPr>
          </a:p>
        </p:txBody>
      </p:sp>
      <p:sp>
        <p:nvSpPr>
          <p:cNvPr id="68" name="TextBox 67"/>
          <p:cNvSpPr txBox="1"/>
          <p:nvPr/>
        </p:nvSpPr>
        <p:spPr>
          <a:xfrm>
            <a:off x="762339" y="1109527"/>
            <a:ext cx="1898072" cy="400110"/>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1</a:t>
            </a:r>
            <a:endParaRPr lang="en-US" sz="2000" dirty="0">
              <a:latin typeface="04b" panose="00000400000000000000" pitchFamily="2" charset="0"/>
            </a:endParaRPr>
          </a:p>
        </p:txBody>
      </p:sp>
      <p:sp>
        <p:nvSpPr>
          <p:cNvPr id="69" name="TextBox 68"/>
          <p:cNvSpPr txBox="1"/>
          <p:nvPr/>
        </p:nvSpPr>
        <p:spPr>
          <a:xfrm>
            <a:off x="3602744" y="1133689"/>
            <a:ext cx="1898072" cy="707886"/>
          </a:xfrm>
          <a:prstGeom prst="rect">
            <a:avLst/>
          </a:prstGeom>
          <a:noFill/>
        </p:spPr>
        <p:txBody>
          <a:bodyPr wrap="square" rtlCol="0">
            <a:spAutoFit/>
          </a:bodyPr>
          <a:lstStyle/>
          <a:p>
            <a:r>
              <a:rPr lang="en-US" sz="2000">
                <a:latin typeface="04b" panose="00000400000000000000" pitchFamily="2" charset="0"/>
              </a:rPr>
              <a:t>Chủ đề </a:t>
            </a:r>
            <a:r>
              <a:rPr lang="en-US" sz="2000" dirty="0">
                <a:latin typeface="04b" panose="00000400000000000000" pitchFamily="2" charset="0"/>
              </a:rPr>
              <a:t>2</a:t>
            </a:r>
            <a:endParaRPr lang="en-US" sz="2000" dirty="0">
              <a:latin typeface="04b" panose="00000400000000000000" pitchFamily="2" charset="0"/>
            </a:endParaRPr>
          </a:p>
          <a:p>
            <a:endParaRPr lang="en-US" sz="2000" dirty="0">
              <a:latin typeface="04b" panose="00000400000000000000" pitchFamily="2" charset="0"/>
            </a:endParaRPr>
          </a:p>
        </p:txBody>
      </p:sp>
      <p:sp>
        <p:nvSpPr>
          <p:cNvPr id="46" name="Freeform 45"/>
          <p:cNvSpPr/>
          <p:nvPr/>
        </p:nvSpPr>
        <p:spPr>
          <a:xfrm>
            <a:off x="281940" y="408940"/>
            <a:ext cx="11570970" cy="6117590"/>
          </a:xfrm>
          <a:custGeom>
            <a:avLst/>
            <a:gdLst>
              <a:gd name="connsiteX0" fmla="*/ 8695502 w 11570791"/>
              <a:gd name="connsiteY0" fmla="*/ 0 h 5614121"/>
              <a:gd name="connsiteX1" fmla="*/ 11267813 w 11570791"/>
              <a:gd name="connsiteY1" fmla="*/ 0 h 5614121"/>
              <a:gd name="connsiteX2" fmla="*/ 11570791 w 11570791"/>
              <a:gd name="connsiteY2" fmla="*/ 302978 h 5614121"/>
              <a:gd name="connsiteX3" fmla="*/ 11570791 w 11570791"/>
              <a:gd name="connsiteY3" fmla="*/ 605956 h 5614121"/>
              <a:gd name="connsiteX4" fmla="*/ 11567885 w 11570791"/>
              <a:gd name="connsiteY4" fmla="*/ 605956 h 5614121"/>
              <a:gd name="connsiteX5" fmla="*/ 11567885 w 11570791"/>
              <a:gd name="connsiteY5" fmla="*/ 5614121 h 5614121"/>
              <a:gd name="connsiteX6" fmla="*/ 0 w 11570791"/>
              <a:gd name="connsiteY6" fmla="*/ 5614121 h 5614121"/>
              <a:gd name="connsiteX7" fmla="*/ 0 w 11570791"/>
              <a:gd name="connsiteY7" fmla="*/ 597348 h 5614121"/>
              <a:gd name="connsiteX8" fmla="*/ 8392524 w 11570791"/>
              <a:gd name="connsiteY8" fmla="*/ 597348 h 5614121"/>
              <a:gd name="connsiteX9" fmla="*/ 8392524 w 11570791"/>
              <a:gd name="connsiteY9" fmla="*/ 302978 h 5614121"/>
              <a:gd name="connsiteX10" fmla="*/ 8695502 w 11570791"/>
              <a:gd name="connsiteY10" fmla="*/ 0 h 5614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70791" h="5614121">
                <a:moveTo>
                  <a:pt x="8695502" y="0"/>
                </a:moveTo>
                <a:lnTo>
                  <a:pt x="11267813" y="0"/>
                </a:lnTo>
                <a:cubicBezTo>
                  <a:pt x="11435143" y="0"/>
                  <a:pt x="11570791" y="135648"/>
                  <a:pt x="11570791" y="302978"/>
                </a:cubicBezTo>
                <a:lnTo>
                  <a:pt x="11570791" y="605956"/>
                </a:lnTo>
                <a:lnTo>
                  <a:pt x="11567885" y="605956"/>
                </a:lnTo>
                <a:lnTo>
                  <a:pt x="11567885" y="5614121"/>
                </a:lnTo>
                <a:lnTo>
                  <a:pt x="0" y="5614121"/>
                </a:lnTo>
                <a:lnTo>
                  <a:pt x="0" y="597348"/>
                </a:lnTo>
                <a:lnTo>
                  <a:pt x="8392524" y="597348"/>
                </a:lnTo>
                <a:lnTo>
                  <a:pt x="8392524" y="302978"/>
                </a:lnTo>
                <a:cubicBezTo>
                  <a:pt x="8392524" y="135648"/>
                  <a:pt x="8528172" y="0"/>
                  <a:pt x="8695502" y="0"/>
                </a:cubicBezTo>
                <a:close/>
              </a:path>
            </a:pathLst>
          </a:custGeom>
          <a:solidFill>
            <a:srgbClr val="EECB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58445" y="1859280"/>
            <a:ext cx="11567795" cy="458343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569450" y="1285397"/>
            <a:ext cx="7080275" cy="404753"/>
          </a:xfrm>
          <a:prstGeom prst="roundRect">
            <a:avLst>
              <a:gd name="adj" fmla="val 500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art 48"/>
          <p:cNvSpPr/>
          <p:nvPr/>
        </p:nvSpPr>
        <p:spPr>
          <a:xfrm>
            <a:off x="10002422" y="1313005"/>
            <a:ext cx="360000" cy="360000"/>
          </a:xfrm>
          <a:prstGeom prst="hear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10750379" y="1210341"/>
            <a:ext cx="704800" cy="480032"/>
            <a:chOff x="4284508" y="2968533"/>
            <a:chExt cx="704800" cy="480032"/>
          </a:xfrm>
        </p:grpSpPr>
        <p:sp>
          <p:nvSpPr>
            <p:cNvPr id="51" name="Rounded Rectangle 50"/>
            <p:cNvSpPr/>
            <p:nvPr/>
          </p:nvSpPr>
          <p:spPr>
            <a:xfrm>
              <a:off x="4284508" y="2968533"/>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4291268" y="3148021"/>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4291268" y="3320187"/>
              <a:ext cx="698040" cy="128378"/>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Curved Down Arrow 53"/>
          <p:cNvSpPr/>
          <p:nvPr/>
        </p:nvSpPr>
        <p:spPr>
          <a:xfrm rot="947802" flipH="1" flipV="1">
            <a:off x="1965553" y="1340711"/>
            <a:ext cx="400646" cy="28346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Left Arrow 54"/>
          <p:cNvSpPr/>
          <p:nvPr/>
        </p:nvSpPr>
        <p:spPr>
          <a:xfrm flipH="1">
            <a:off x="1245572" y="132105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974340" y="1320800"/>
            <a:ext cx="5170170" cy="368300"/>
          </a:xfrm>
          <a:prstGeom prst="rect">
            <a:avLst/>
          </a:prstGeom>
          <a:noFill/>
        </p:spPr>
        <p:txBody>
          <a:bodyPr wrap="square" rtlCol="0">
            <a:spAutoFit/>
          </a:bodyPr>
          <a:lstStyle/>
          <a:p>
            <a:r>
              <a:rPr lang="en-US">
                <a:latin typeface="04b" panose="00000400000000000000" pitchFamily="2" charset="0"/>
              </a:rPr>
              <a:t>Sử dụng Singleton Pattern khi nào?</a:t>
            </a:r>
            <a:endParaRPr lang="en-US">
              <a:latin typeface="04b" panose="00000400000000000000" pitchFamily="2" charset="0"/>
            </a:endParaRPr>
          </a:p>
        </p:txBody>
      </p:sp>
      <p:sp>
        <p:nvSpPr>
          <p:cNvPr id="57" name="TextBox 56"/>
          <p:cNvSpPr txBox="1"/>
          <p:nvPr/>
        </p:nvSpPr>
        <p:spPr>
          <a:xfrm>
            <a:off x="8952865" y="494665"/>
            <a:ext cx="2571750" cy="1014730"/>
          </a:xfrm>
          <a:prstGeom prst="rect">
            <a:avLst/>
          </a:prstGeom>
          <a:noFill/>
        </p:spPr>
        <p:txBody>
          <a:bodyPr wrap="square" rtlCol="0">
            <a:spAutoFit/>
          </a:bodyPr>
          <a:lstStyle/>
          <a:p>
            <a:r>
              <a:rPr lang="en-US" sz="2000" dirty="0">
                <a:latin typeface="Times New Roman" panose="02020603050405020304" charset="0"/>
                <a:cs typeface="Times New Roman" panose="02020603050405020304" charset="0"/>
                <a:sym typeface="+mn-ea"/>
              </a:rPr>
              <a:t>Sử dụng... </a:t>
            </a:r>
            <a:endParaRPr lang="en-US" sz="2000" dirty="0">
              <a:latin typeface="Times New Roman" panose="02020603050405020304" charset="0"/>
              <a:cs typeface="Times New Roman" panose="02020603050405020304" charset="0"/>
            </a:endParaRPr>
          </a:p>
          <a:p>
            <a:endParaRPr lang="en-US" sz="2000" dirty="0">
              <a:latin typeface="04b" panose="00000400000000000000" pitchFamily="2" charset="0"/>
            </a:endParaRPr>
          </a:p>
          <a:p>
            <a:endParaRPr lang="en-US" sz="2000" dirty="0">
              <a:latin typeface="04b" panose="00000400000000000000" pitchFamily="2" charset="0"/>
            </a:endParaRPr>
          </a:p>
        </p:txBody>
      </p:sp>
      <p:grpSp>
        <p:nvGrpSpPr>
          <p:cNvPr id="58" name="Group 57"/>
          <p:cNvGrpSpPr/>
          <p:nvPr/>
        </p:nvGrpSpPr>
        <p:grpSpPr>
          <a:xfrm>
            <a:off x="11255475" y="543069"/>
            <a:ext cx="376392" cy="376392"/>
            <a:chOff x="3944354" y="3083996"/>
            <a:chExt cx="433273" cy="433273"/>
          </a:xfrm>
        </p:grpSpPr>
        <p:sp>
          <p:nvSpPr>
            <p:cNvPr id="59" name="Rounded Rectangle 58"/>
            <p:cNvSpPr/>
            <p:nvPr/>
          </p:nvSpPr>
          <p:spPr>
            <a:xfrm rot="2700000">
              <a:off x="3949380" y="3260791"/>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rot="18900000" flipV="1">
              <a:off x="3944354" y="3254556"/>
              <a:ext cx="433273" cy="79684"/>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Teddy Bear Sticker"/>
          <p:cNvPicPr>
            <a:picLocks noChangeAspect="1" noChangeArrowheads="1" noCrop="1"/>
          </p:cNvPicPr>
          <p:nvPr/>
        </p:nvPicPr>
        <p:blipFill>
          <a:blip r:embed="rId1"/>
          <a:srcRect/>
          <a:stretch>
            <a:fillRect/>
          </a:stretch>
        </p:blipFill>
        <p:spPr bwMode="auto">
          <a:xfrm>
            <a:off x="-521830" y="3361419"/>
            <a:ext cx="3496184" cy="3496184"/>
          </a:xfrm>
          <a:prstGeom prst="rect">
            <a:avLst/>
          </a:prstGeom>
          <a:noFill/>
          <a:extLst>
            <a:ext uri="{909E8E84-426E-40DD-AFC4-6F175D3DCCD1}">
              <a14:hiddenFill xmlns:a14="http://schemas.microsoft.com/office/drawing/2010/main">
                <a:solidFill>
                  <a:srgbClr val="FFFFFF"/>
                </a:solidFill>
              </a14:hiddenFill>
            </a:ext>
          </a:extLst>
        </p:spPr>
      </p:pic>
      <p:sp>
        <p:nvSpPr>
          <p:cNvPr id="76" name="Left Arrow 75">
            <a:hlinkClick r:id="rId2" action="ppaction://hlinksldjump"/>
          </p:cNvPr>
          <p:cNvSpPr/>
          <p:nvPr/>
        </p:nvSpPr>
        <p:spPr>
          <a:xfrm>
            <a:off x="11226050" y="1893418"/>
            <a:ext cx="444386" cy="337119"/>
          </a:xfrm>
          <a:prstGeom prst="leftArrow">
            <a:avLst/>
          </a:prstGeom>
          <a:solidFill>
            <a:srgbClr val="FEFFA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Arrow 84"/>
          <p:cNvSpPr/>
          <p:nvPr/>
        </p:nvSpPr>
        <p:spPr>
          <a:xfrm>
            <a:off x="594327" y="1337846"/>
            <a:ext cx="472630" cy="30058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90"/>
          <p:cNvSpPr txBox="1"/>
          <p:nvPr/>
        </p:nvSpPr>
        <p:spPr>
          <a:xfrm>
            <a:off x="6338020" y="532249"/>
            <a:ext cx="1898072" cy="398780"/>
          </a:xfrm>
          <a:prstGeom prst="rect">
            <a:avLst/>
          </a:prstGeom>
          <a:noFill/>
        </p:spPr>
        <p:txBody>
          <a:bodyPr wrap="square" rtlCol="0">
            <a:spAutoFit/>
          </a:bodyPr>
          <a:p>
            <a:r>
              <a:rPr lang="en-US" sz="2000" dirty="0">
                <a:latin typeface="Times New Roman" panose="02020603050405020304" charset="0"/>
                <a:cs typeface="Times New Roman" panose="02020603050405020304" charset="0"/>
              </a:rPr>
              <a:t>Những cách...</a:t>
            </a:r>
            <a:endParaRPr lang="en-US" sz="2000" dirty="0">
              <a:latin typeface="Times New Roman" panose="02020603050405020304" charset="0"/>
              <a:cs typeface="Times New Roman" panose="02020603050405020304" charset="0"/>
            </a:endParaRPr>
          </a:p>
        </p:txBody>
      </p:sp>
      <p:sp>
        <p:nvSpPr>
          <p:cNvPr id="118" name="TextBox 57"/>
          <p:cNvSpPr txBox="1"/>
          <p:nvPr/>
        </p:nvSpPr>
        <p:spPr>
          <a:xfrm>
            <a:off x="3261360" y="542925"/>
            <a:ext cx="2581275" cy="337185"/>
          </a:xfrm>
          <a:prstGeom prst="rect">
            <a:avLst/>
          </a:prstGeom>
          <a:noFill/>
        </p:spPr>
        <p:txBody>
          <a:bodyPr wrap="square" rtlCol="0">
            <a:spAutoFit/>
          </a:bodyPr>
          <a:p>
            <a:r>
              <a:rPr lang="en-US" sz="1600" dirty="0">
                <a:latin typeface="Times New Roman" panose="02020603050405020304" charset="0"/>
                <a:cs typeface="Times New Roman" panose="02020603050405020304" charset="0"/>
                <a:sym typeface="+mn-ea"/>
              </a:rPr>
              <a:t>Implement Singleton Pattern</a:t>
            </a:r>
            <a:endParaRPr lang="en-US" sz="1600" dirty="0">
              <a:latin typeface="Times New Roman" panose="02020603050405020304" charset="0"/>
              <a:cs typeface="Times New Roman" panose="02020603050405020304" charset="0"/>
              <a:sym typeface="+mn-ea"/>
            </a:endParaRPr>
          </a:p>
        </p:txBody>
      </p:sp>
      <p:sp>
        <p:nvSpPr>
          <p:cNvPr id="87" name="TextBox 86"/>
          <p:cNvSpPr txBox="1"/>
          <p:nvPr/>
        </p:nvSpPr>
        <p:spPr>
          <a:xfrm>
            <a:off x="670900" y="481320"/>
            <a:ext cx="1898072" cy="398780"/>
          </a:xfrm>
          <a:prstGeom prst="rect">
            <a:avLst/>
          </a:prstGeom>
          <a:noFill/>
        </p:spPr>
        <p:txBody>
          <a:bodyPr wrap="square" rtlCol="0">
            <a:spAutoFit/>
          </a:bodyPr>
          <a:p>
            <a:r>
              <a:rPr lang="en-US" sz="2000" dirty="0">
                <a:latin typeface="Times New Roman" panose="02020603050405020304" charset="0"/>
                <a:cs typeface="Times New Roman" panose="02020603050405020304" charset="0"/>
              </a:rPr>
              <a:t>Khái niệm</a:t>
            </a:r>
            <a:endParaRPr lang="en-US" sz="2000" dirty="0">
              <a:latin typeface="Times New Roman" panose="02020603050405020304" charset="0"/>
              <a:cs typeface="Times New Roman" panose="02020603050405020304" charset="0"/>
            </a:endParaRPr>
          </a:p>
        </p:txBody>
      </p:sp>
      <p:pic>
        <p:nvPicPr>
          <p:cNvPr id="63" name="Content Placeholder 62" descr="problem"/>
          <p:cNvPicPr>
            <a:picLocks noChangeAspect="1"/>
          </p:cNvPicPr>
          <p:nvPr>
            <p:ph idx="1"/>
          </p:nvPr>
        </p:nvPicPr>
        <p:blipFill>
          <a:blip r:embed="rId3"/>
          <a:stretch>
            <a:fillRect/>
          </a:stretch>
        </p:blipFill>
        <p:spPr>
          <a:xfrm>
            <a:off x="6477000" y="2230755"/>
            <a:ext cx="5349240" cy="3058795"/>
          </a:xfrm>
          <a:prstGeom prst="rect">
            <a:avLst/>
          </a:prstGeom>
        </p:spPr>
      </p:pic>
      <p:sp>
        <p:nvSpPr>
          <p:cNvPr id="77" name="TextBox 86"/>
          <p:cNvSpPr txBox="1"/>
          <p:nvPr/>
        </p:nvSpPr>
        <p:spPr>
          <a:xfrm>
            <a:off x="1934210" y="2125345"/>
            <a:ext cx="4480560" cy="3046095"/>
          </a:xfrm>
          <a:prstGeom prst="rect">
            <a:avLst/>
          </a:prstGeom>
          <a:noFill/>
        </p:spPr>
        <p:txBody>
          <a:bodyPr wrap="square" rtlCol="0">
            <a:spAutoFit/>
          </a:bodyPr>
          <a:p>
            <a:pPr algn="l"/>
            <a:r>
              <a:rPr lang="en-US" sz="1600" dirty="0">
                <a:latin typeface="Times New Roman" panose="02020603050405020304" charset="0"/>
                <a:cs typeface="Times New Roman" panose="02020603050405020304" charset="0"/>
              </a:rPr>
              <a:t>Dưới đây là một số trường hợp sử dụng của Singleton Pattern thường gặp:</a:t>
            </a:r>
            <a:endParaRPr lang="en-US" sz="1600"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dirty="0">
                <a:latin typeface="Times New Roman" panose="02020603050405020304" charset="0"/>
                <a:cs typeface="Times New Roman" panose="02020603050405020304" charset="0"/>
              </a:rPr>
              <a:t>Vì class dùng Singleton chỉ tồn tại 1 Instance (thể hiện) nên nó thường được dùng cho các trường hợp giải quyết các bài toán cần truy cập vào các ứng dụng như: Shared resource, Logger, Configuration, Caching, Thread pool, …</a:t>
            </a:r>
            <a:endParaRPr lang="en-US" sz="1600"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dirty="0">
                <a:latin typeface="Times New Roman" panose="02020603050405020304" charset="0"/>
                <a:cs typeface="Times New Roman" panose="02020603050405020304" charset="0"/>
              </a:rPr>
              <a:t>Một số design pattern khác cũng sử dụng Singleton để triển khai: Abstract Factory, Builder, Prototype, Façade,…</a:t>
            </a:r>
            <a:endParaRPr lang="en-US" sz="1600"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1600" dirty="0">
                <a:latin typeface="Times New Roman" panose="02020603050405020304" charset="0"/>
                <a:cs typeface="Times New Roman" panose="02020603050405020304" charset="0"/>
              </a:rPr>
              <a:t>Đã được sử dụng trong một số class của core java như: java.lang.Runtime,java.awt.Desktop.</a:t>
            </a:r>
            <a:endParaRPr lang="en-US" sz="16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4664</Words>
  <Application>WPS Presentation</Application>
  <PresentationFormat>Widescreen</PresentationFormat>
  <Paragraphs>230</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04b</vt:lpstr>
      <vt:lpstr>Segoe Print</vt:lpstr>
      <vt:lpstr>Qolak Pisank</vt:lpstr>
      <vt:lpstr>Times New Roman</vt:lpstr>
      <vt:lpstr>Wingdings</vt:lpstr>
      <vt:lpstr>Calibri</vt:lpstr>
      <vt:lpstr>Microsoft YaHei</vt:lpstr>
      <vt:lpstr>Arial Unicode MS</vt:lpstr>
      <vt:lpstr>Calibri Light</vt:lpstr>
      <vt:lpstr>Oswald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Ni Ni</cp:lastModifiedBy>
  <cp:revision>26</cp:revision>
  <dcterms:created xsi:type="dcterms:W3CDTF">2021-04-25T06:22:00Z</dcterms:created>
  <dcterms:modified xsi:type="dcterms:W3CDTF">2022-08-25T16:50:32Z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DC593B03AA4D49B180A2443AE0959787</vt:lpwstr>
  </property>
  <property fmtid="{D5CDD505-2E9C-101B-9397-08002B2CF9AE}" pid="3" name="KSOProductBuildVer">
    <vt:lpwstr>1033-11.2.0.11254</vt:lpwstr>
  </property>
</Properties>
</file>