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7" r:id="rId1"/>
    <p:sldMasterId id="2147483659" r:id="rId2"/>
  </p:sldMasterIdLst>
  <p:notesMasterIdLst>
    <p:notesMasterId r:id="rId23"/>
  </p:notesMasterIdLst>
  <p:sldIdLst>
    <p:sldId id="290" r:id="rId3"/>
    <p:sldId id="294" r:id="rId4"/>
    <p:sldId id="291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295" r:id="rId16"/>
    <p:sldId id="278" r:id="rId17"/>
    <p:sldId id="292" r:id="rId18"/>
    <p:sldId id="330" r:id="rId19"/>
    <p:sldId id="331" r:id="rId20"/>
    <p:sldId id="332" r:id="rId21"/>
    <p:sldId id="319" r:id="rId22"/>
  </p:sldIdLst>
  <p:sldSz cx="12192000" cy="6858000"/>
  <p:notesSz cx="6858000" cy="9144000"/>
  <p:embeddedFontLst>
    <p:embeddedFont>
      <p:font typeface="Fz Poppins Black" panose="020B0604020202020204" charset="0"/>
      <p:bold r:id="rId24"/>
      <p:boldItalic r:id="rId25"/>
    </p:embeddedFont>
    <p:embeddedFont>
      <p:font typeface="Fz Poppins ExtBd" charset="0"/>
      <p:bold r:id="rId26"/>
      <p:boldItalic r:id="rId27"/>
    </p:embeddedFont>
    <p:embeddedFont>
      <p:font typeface="Fz Poppins Med" panose="020B0604020202020204" charset="0"/>
      <p:regular r:id="rId28"/>
      <p:italic r:id="rId29"/>
    </p:embeddedFont>
    <p:embeddedFont>
      <p:font typeface="Fz Poppins SemBd" charset="0"/>
      <p:bold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  <p:embeddedFont>
      <p:font typeface="SVN-Poppins Black" panose="020B0604020202020204" charset="0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B8"/>
    <a:srgbClr val="FF334E"/>
    <a:srgbClr val="0013C8"/>
    <a:srgbClr val="0017F6"/>
    <a:srgbClr val="172CFF"/>
    <a:srgbClr val="03085D"/>
    <a:srgbClr val="4759FF"/>
    <a:srgbClr val="253AFF"/>
    <a:srgbClr val="0920FF"/>
    <a:srgbClr val="001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6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5FA0-B5A1-4165-B0FC-3489903EEB2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9E51D-E113-4D59-89F5-45B54F17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96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FEA9-12F8-4F65-9632-53B2A94E07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5750"/>
            <a:ext cx="10515600" cy="75247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ACD49-7355-464B-AA0C-D01221A67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ACD49-7355-464B-AA0C-D01221A67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F49FBAA-83B3-4C07-B033-5616E9D6C7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45657" y="1598275"/>
            <a:ext cx="2500686" cy="5747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600" b="0">
                <a:solidFill>
                  <a:schemeClr val="accent4"/>
                </a:solidFill>
                <a:latin typeface="Fz Poppins ExtBd" pitchFamily="2" charset="0"/>
                <a:ea typeface="Inter V Black" panose="02000503000000020004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00</a:t>
            </a:r>
            <a:endParaRPr lang="en-US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82FCDA05-3F2E-4830-A125-EE3AF4CB6D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45657" y="2189558"/>
            <a:ext cx="2500686" cy="123944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Fz Poppins ExtBd" pitchFamily="2" charset="0"/>
                <a:ea typeface="Inter Black" panose="02000A03000000020004" pitchFamily="50" charset="0"/>
                <a:cs typeface="Fz Poppins ExtBd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TIÊU </a:t>
            </a:r>
            <a:r>
              <a:rPr lang="en-US"/>
              <a:t>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0905D41D-FB0A-4D5F-953E-7B4725B96A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74582" y="1598275"/>
            <a:ext cx="2500686" cy="5747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600" b="0">
                <a:solidFill>
                  <a:schemeClr val="accent4"/>
                </a:solidFill>
                <a:latin typeface="Fz Poppins ExtBd" pitchFamily="2" charset="0"/>
                <a:ea typeface="Inter V Black" panose="02000503000000020004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00</a:t>
            </a:r>
            <a:endParaRPr lang="en-US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9280621-3A9A-47C9-B1C3-58DB9EA531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74582" y="2189558"/>
            <a:ext cx="2500686" cy="123944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Fz Poppins ExtBd" pitchFamily="2" charset="0"/>
                <a:ea typeface="Inter Black" panose="02000A03000000020004" pitchFamily="50" charset="0"/>
                <a:cs typeface="Fz Poppins ExtBd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TIÊU </a:t>
            </a:r>
            <a:r>
              <a:rPr lang="en-US"/>
              <a:t>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D9E9EED5-1887-4E5B-8D7B-E03CF7D440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16732" y="1598275"/>
            <a:ext cx="2500686" cy="5747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600" b="0">
                <a:solidFill>
                  <a:schemeClr val="accent4"/>
                </a:solidFill>
                <a:latin typeface="Fz Poppins ExtBd" pitchFamily="2" charset="0"/>
                <a:ea typeface="Inter V Black" panose="02000503000000020004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00</a:t>
            </a:r>
            <a:endParaRPr lang="en-US" dirty="0"/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26A2D2E2-401C-4E5F-935C-400DD21CCA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16732" y="2189558"/>
            <a:ext cx="2500686" cy="123944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Fz Poppins ExtBd" pitchFamily="2" charset="0"/>
                <a:ea typeface="Inter Black" panose="02000A03000000020004" pitchFamily="50" charset="0"/>
                <a:cs typeface="Fz Poppins ExtBd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TIÊU </a:t>
            </a:r>
            <a:r>
              <a:rPr lang="en-US"/>
              <a:t>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</p:txBody>
      </p:sp>
      <p:sp>
        <p:nvSpPr>
          <p:cNvPr id="56" name="Text Placeholder 13">
            <a:extLst>
              <a:ext uri="{FF2B5EF4-FFF2-40B4-BE49-F238E27FC236}">
                <a16:creationId xmlns:a16="http://schemas.microsoft.com/office/drawing/2014/main" id="{2C236382-A0CB-4EDC-A0C2-21D2DAE21F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45657" y="3689951"/>
            <a:ext cx="2500686" cy="5747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600" b="0">
                <a:solidFill>
                  <a:schemeClr val="accent4"/>
                </a:solidFill>
                <a:latin typeface="Fz Poppins ExtBd" pitchFamily="2" charset="0"/>
                <a:ea typeface="Inter V Black" panose="02000503000000020004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00</a:t>
            </a:r>
            <a:endParaRPr lang="en-US" dirty="0"/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014FCBBA-87D6-478C-9391-8B030AFB88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45657" y="4281234"/>
            <a:ext cx="2500686" cy="123944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Fz Poppins ExtBd" pitchFamily="2" charset="0"/>
                <a:ea typeface="Inter Black" panose="02000A03000000020004" pitchFamily="50" charset="0"/>
                <a:cs typeface="Fz Poppins ExtBd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TIÊU </a:t>
            </a:r>
            <a:r>
              <a:rPr lang="en-US"/>
              <a:t>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</p:txBody>
      </p:sp>
      <p:sp>
        <p:nvSpPr>
          <p:cNvPr id="58" name="Text Placeholder 13">
            <a:extLst>
              <a:ext uri="{FF2B5EF4-FFF2-40B4-BE49-F238E27FC236}">
                <a16:creationId xmlns:a16="http://schemas.microsoft.com/office/drawing/2014/main" id="{12248DBE-9F37-48B9-B66D-6D1ECB40C7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74582" y="3689951"/>
            <a:ext cx="2500686" cy="5747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600" b="0">
                <a:solidFill>
                  <a:schemeClr val="accent4"/>
                </a:solidFill>
                <a:latin typeface="Fz Poppins ExtBd" pitchFamily="2" charset="0"/>
                <a:ea typeface="Inter V Black" panose="02000503000000020004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00</a:t>
            </a:r>
            <a:endParaRPr lang="en-US" dirty="0"/>
          </a:p>
        </p:txBody>
      </p:sp>
      <p:sp>
        <p:nvSpPr>
          <p:cNvPr id="59" name="Text Placeholder 15">
            <a:extLst>
              <a:ext uri="{FF2B5EF4-FFF2-40B4-BE49-F238E27FC236}">
                <a16:creationId xmlns:a16="http://schemas.microsoft.com/office/drawing/2014/main" id="{83EFAEF3-0C74-40D2-B1CD-BF9997C95B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674582" y="4281234"/>
            <a:ext cx="2500686" cy="123944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Fz Poppins ExtBd" pitchFamily="2" charset="0"/>
                <a:ea typeface="Inter Black" panose="02000A03000000020004" pitchFamily="50" charset="0"/>
                <a:cs typeface="Fz Poppins ExtBd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TIÊU </a:t>
            </a:r>
            <a:r>
              <a:rPr lang="en-US"/>
              <a:t>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</p:txBody>
      </p:sp>
      <p:sp>
        <p:nvSpPr>
          <p:cNvPr id="60" name="Text Placeholder 13">
            <a:extLst>
              <a:ext uri="{FF2B5EF4-FFF2-40B4-BE49-F238E27FC236}">
                <a16:creationId xmlns:a16="http://schemas.microsoft.com/office/drawing/2014/main" id="{986FA829-5A68-429D-BC55-64A0A9CD9D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016732" y="3689951"/>
            <a:ext cx="2500686" cy="5747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600" b="0">
                <a:solidFill>
                  <a:schemeClr val="accent4"/>
                </a:solidFill>
                <a:latin typeface="Fz Poppins ExtBd" pitchFamily="2" charset="0"/>
                <a:ea typeface="Inter V Black" panose="02000503000000020004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00</a:t>
            </a:r>
            <a:endParaRPr lang="en-US" dirty="0"/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37BF5CF3-48C2-4CF8-88B6-0201BC99EAB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16732" y="4281234"/>
            <a:ext cx="2500686" cy="123944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Fz Poppins ExtBd" pitchFamily="2" charset="0"/>
                <a:ea typeface="Inter Black" panose="02000A03000000020004" pitchFamily="50" charset="0"/>
                <a:cs typeface="Fz Poppins ExtBd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TIÊU </a:t>
            </a:r>
            <a:r>
              <a:rPr lang="en-US"/>
              <a:t>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TIÊU ĐỀ CHƯƠNG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55E132F-9D8C-4196-A0C0-967D6CCA3C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5750"/>
            <a:ext cx="10515600" cy="75247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754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ACD49-7355-464B-AA0C-D01221A67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9FEB7-46B0-42F5-A21B-D1211B930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497013"/>
            <a:ext cx="10515600" cy="8953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7200">
                <a:solidFill>
                  <a:schemeClr val="accent4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5C96E0B-3D6D-4128-850F-4758C59F82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392363"/>
            <a:ext cx="10515600" cy="134302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6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930B81-3145-47A4-82B7-56B5FB1CFC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5750"/>
            <a:ext cx="10515600" cy="75247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2915AD9-A755-49AA-9CC3-659DEA9567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735387"/>
            <a:ext cx="10515600" cy="18621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  <a:defRPr sz="1600" spc="0">
                <a:solidFill>
                  <a:schemeClr val="tx2"/>
                </a:solidFill>
                <a:latin typeface="Fz Poppins Med" pitchFamily="2" charset="0"/>
                <a:cs typeface="Fz Poppins Med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and descri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ACD49-7355-464B-AA0C-D01221A67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9FEB7-46B0-42F5-A21B-D1211B930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62138"/>
            <a:ext cx="10515600" cy="8953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7200">
                <a:solidFill>
                  <a:schemeClr val="accent4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5C96E0B-3D6D-4128-850F-4758C59F82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57488"/>
            <a:ext cx="10515600" cy="134302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6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930B81-3145-47A4-82B7-56B5FB1CFC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5750"/>
            <a:ext cx="10515600" cy="75247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3179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ACD49-7355-464B-AA0C-D01221A67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F8CB00-40DE-433E-927A-ABBFF099B7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338470"/>
            <a:ext cx="10515600" cy="46241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  <a:defRPr sz="1600" spc="0">
                <a:solidFill>
                  <a:schemeClr val="tx2"/>
                </a:solidFill>
                <a:latin typeface="Fz Poppins Med" pitchFamily="2" charset="0"/>
                <a:cs typeface="Fz Poppins Med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828BC-5936-41C1-BEB6-56272D992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5750"/>
            <a:ext cx="10515600" cy="75247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7461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ACD49-7355-464B-AA0C-D01221A67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FBB39-CC2B-4FE0-AB59-CAE0050C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04925"/>
            <a:ext cx="10515600" cy="2952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800">
                <a:solidFill>
                  <a:schemeClr val="accent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>
                <a:latin typeface="Fz Poppins SemBd" pitchFamily="2" charset="0"/>
                <a:cs typeface="Fz Poppins SemBd" pitchFamily="2" charset="0"/>
              </a:rPr>
              <a:t>CLICK TO SET TITLE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AF13C7-1306-4D55-AD55-B81B920C02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093843"/>
            <a:ext cx="10515600" cy="38688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  <a:defRPr sz="1600" spc="0">
                <a:solidFill>
                  <a:schemeClr val="tx2"/>
                </a:solidFill>
                <a:latin typeface="Fz Poppins Med" pitchFamily="2" charset="0"/>
                <a:cs typeface="Fz Poppins Med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A5A524-D650-4CC2-8A27-8806B91901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49413"/>
            <a:ext cx="10515600" cy="2952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600" b="1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>
                <a:latin typeface="Fz Poppins SemBd" pitchFamily="2" charset="0"/>
                <a:cs typeface="Fz Poppins SemBd" pitchFamily="2" charset="0"/>
              </a:rPr>
              <a:t>CLICK TO SET SUBTITLE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34EB5D-70B0-4CA4-B705-424FC9BAB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5750"/>
            <a:ext cx="10515600" cy="75247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3529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subtitle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FEA9-12F8-4F65-9632-53B2A94E07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5750"/>
            <a:ext cx="10515600" cy="75247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ACD49-7355-464B-AA0C-D01221A67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4FDFBC7-924F-400D-9EA1-05C5BF9470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04925"/>
            <a:ext cx="10515600" cy="2952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800">
                <a:solidFill>
                  <a:schemeClr val="accent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>
                <a:latin typeface="Fz Poppins SemBd" pitchFamily="2" charset="0"/>
                <a:cs typeface="Fz Poppins SemBd" pitchFamily="2" charset="0"/>
              </a:rPr>
              <a:t>CLICK TO SET TITLE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7BC623-3545-48EF-83F4-D4CBCB9AD5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093843"/>
            <a:ext cx="5257800" cy="38688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  <a:defRPr sz="1600" spc="0">
                <a:solidFill>
                  <a:schemeClr val="tx2"/>
                </a:solidFill>
                <a:latin typeface="Fz Poppins Med" pitchFamily="2" charset="0"/>
                <a:cs typeface="Fz Poppins Med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72AF-FF03-453A-AB84-F8833BAA7B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49413"/>
            <a:ext cx="10515600" cy="2952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600" b="1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>
                <a:latin typeface="Fz Poppins SemBd" pitchFamily="2" charset="0"/>
                <a:cs typeface="Fz Poppins SemBd" pitchFamily="2" charset="0"/>
              </a:rPr>
              <a:t>CLICK TO SET 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subtitle,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ACD49-7355-464B-AA0C-D01221A67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0B934BD-DE58-460D-9A18-13A7E6529E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04925"/>
            <a:ext cx="10515600" cy="2952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800">
                <a:solidFill>
                  <a:schemeClr val="accent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>
                <a:latin typeface="Fz Poppins SemBd" pitchFamily="2" charset="0"/>
                <a:cs typeface="Fz Poppins SemBd" pitchFamily="2" charset="0"/>
              </a:rPr>
              <a:t>CLICK TO SET TITLE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507AE5D-0832-4D6D-B043-8B2D8B4D90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093843"/>
            <a:ext cx="5257800" cy="38688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  <a:defRPr sz="1600" spc="0">
                <a:solidFill>
                  <a:schemeClr val="tx2"/>
                </a:solidFill>
                <a:latin typeface="Fz Poppins Med" pitchFamily="2" charset="0"/>
                <a:cs typeface="Fz Poppins Med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31F015-2D57-472F-AACB-A5FBD3BC4C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49413"/>
            <a:ext cx="10515600" cy="2952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600" b="1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pPr lvl="0"/>
            <a:r>
              <a:rPr lang="en-US">
                <a:latin typeface="Fz Poppins SemBd" pitchFamily="2" charset="0"/>
                <a:cs typeface="Fz Poppins SemBd" pitchFamily="2" charset="0"/>
              </a:rPr>
              <a:t>CLICK TO SET SUBTITLE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530FE1-05F8-4F56-A918-62A7BFE38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5750"/>
            <a:ext cx="10515600" cy="75247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spc="5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38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0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5781-2D79-4D45-A7A2-C57001A02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Fz Poppins ExtBd" pitchFamily="2" charset="0"/>
                <a:cs typeface="Fz Poppins ExtBd" pitchFamily="2" charset="0"/>
              </a:defRPr>
            </a:lvl1pPr>
          </a:lstStyle>
          <a:p>
            <a:fld id="{A8929BE4-9460-4FFC-82AB-40FA3E28D9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DD9DBA-58BA-4005-8053-2D968DD578F0}"/>
              </a:ext>
            </a:extLst>
          </p:cNvPr>
          <p:cNvCxnSpPr>
            <a:cxnSpLocks/>
          </p:cNvCxnSpPr>
          <p:nvPr userDrawn="1"/>
        </p:nvCxnSpPr>
        <p:spPr>
          <a:xfrm>
            <a:off x="785813" y="1157288"/>
            <a:ext cx="1062037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80576B-DB13-449C-8DC8-D014DE94F2CF}"/>
              </a:ext>
            </a:extLst>
          </p:cNvPr>
          <p:cNvCxnSpPr>
            <a:cxnSpLocks/>
          </p:cNvCxnSpPr>
          <p:nvPr userDrawn="1"/>
        </p:nvCxnSpPr>
        <p:spPr>
          <a:xfrm>
            <a:off x="785813" y="6148388"/>
            <a:ext cx="1062037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212685EB-AF8C-44A8-97EC-478556DEFBD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1902" y="1974902"/>
            <a:ext cx="2908195" cy="29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8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0831-13B8-42D3-906E-4F08462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905B1-D9CB-40CD-852C-BE886EDA9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9AF8-49D2-4E79-B47B-F2C4D86D11D0}"/>
              </a:ext>
            </a:extLst>
          </p:cNvPr>
          <p:cNvSpPr txBox="1"/>
          <p:nvPr/>
        </p:nvSpPr>
        <p:spPr>
          <a:xfrm>
            <a:off x="3039836" y="1403771"/>
            <a:ext cx="864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SVN-Poppins Black" panose="00000A00000000000000" pitchFamily="2" charset="0"/>
                <a:cs typeface="SVN-Poppins Black" panose="00000A00000000000000" pitchFamily="2" charset="0"/>
              </a:rPr>
              <a:t>ĐỒ ÁN CHUYÊN   N</a:t>
            </a:r>
            <a:r>
              <a:rPr lang="en-US" sz="4000" b="1" dirty="0">
                <a:solidFill>
                  <a:schemeClr val="tx2"/>
                </a:solidFill>
                <a:latin typeface="SVN-Poppins Black" panose="00000A00000000000000" pitchFamily="2" charset="0"/>
                <a:cs typeface="SVN-Poppins Black" panose="00000A00000000000000" pitchFamily="2" charset="0"/>
              </a:rPr>
              <a:t>G</a:t>
            </a:r>
            <a:r>
              <a:rPr lang="en-US" sz="4000" dirty="0">
                <a:solidFill>
                  <a:schemeClr val="tx2"/>
                </a:solidFill>
                <a:latin typeface="SVN-Poppins Black" panose="00000A00000000000000" pitchFamily="2" charset="0"/>
                <a:cs typeface="SVN-Poppins Black" panose="00000A00000000000000" pitchFamily="2" charset="0"/>
              </a:rPr>
              <a:t>ÀNH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17435-A287-B571-F780-2CC630E3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2" y="49958"/>
            <a:ext cx="3251199" cy="988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10F4A-5F6E-5AEE-D91B-1043C3D7BE3A}"/>
              </a:ext>
            </a:extLst>
          </p:cNvPr>
          <p:cNvSpPr txBox="1"/>
          <p:nvPr/>
        </p:nvSpPr>
        <p:spPr>
          <a:xfrm>
            <a:off x="2839810" y="2257415"/>
            <a:ext cx="651237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VN-Poppins Black" panose="020B0604020202020204" charset="0"/>
                <a:cs typeface="SVN-Poppins Black" panose="020B0604020202020204" charset="0"/>
              </a:rPr>
              <a:t>ĐỀ TÀI:</a:t>
            </a:r>
          </a:p>
          <a:p>
            <a:pPr algn="ctr"/>
            <a:r>
              <a:rPr lang="vi-VN" sz="2200" dirty="0">
                <a:solidFill>
                  <a:srgbClr val="0012B8"/>
                </a:solidFill>
                <a:cs typeface="SVN-Poppins Black" panose="020B0604020202020204" charset="0"/>
              </a:rPr>
              <a:t>Xây dựng hệ thống thi trắc nghiệm trực tuyến kỹ năng Reading dạng True/False/NotGiven với cơ sở dữ liệu NoSQL</a:t>
            </a:r>
            <a:endParaRPr lang="en-US" sz="2200" dirty="0">
              <a:solidFill>
                <a:srgbClr val="0012B8"/>
              </a:solidFill>
              <a:latin typeface="SVN-Poppins Black" panose="020B0604020202020204" charset="0"/>
              <a:cs typeface="SVN-Poppins Black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8D106-80E5-4F77-A6C1-613C3A3A2D73}"/>
              </a:ext>
            </a:extLst>
          </p:cNvPr>
          <p:cNvSpPr txBox="1"/>
          <p:nvPr/>
        </p:nvSpPr>
        <p:spPr>
          <a:xfrm>
            <a:off x="-87765" y="444789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/>
            <a:r>
              <a:rPr lang="en-US" sz="1800" dirty="0">
                <a:solidFill>
                  <a:srgbClr val="0012B8"/>
                </a:solidFill>
                <a:cs typeface="Fz Poppins ExtBd" pitchFamily="2" charset="0"/>
              </a:rPr>
              <a:t>	</a:t>
            </a:r>
            <a:r>
              <a:rPr lang="vi-VN" dirty="0">
                <a:solidFill>
                  <a:srgbClr val="0012B8"/>
                </a:solidFill>
              </a:rPr>
              <a:t>Giảng viên hướng dẫn: ThS. Phan Thi Phương Nam</a:t>
            </a:r>
            <a:endParaRPr lang="en-US" sz="1800" dirty="0">
              <a:solidFill>
                <a:srgbClr val="0012B8"/>
              </a:solidFill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B8C09-731D-7F3A-2C77-046DD3066A50}"/>
              </a:ext>
            </a:extLst>
          </p:cNvPr>
          <p:cNvSpPr txBox="1"/>
          <p:nvPr/>
        </p:nvSpPr>
        <p:spPr>
          <a:xfrm>
            <a:off x="8033658" y="4436533"/>
            <a:ext cx="4767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2B8"/>
                </a:solidFill>
              </a:rPr>
              <a:t>Sinh </a:t>
            </a:r>
            <a:r>
              <a:rPr lang="en-US" dirty="0" err="1">
                <a:solidFill>
                  <a:srgbClr val="0012B8"/>
                </a:solidFill>
              </a:rPr>
              <a:t>viên</a:t>
            </a:r>
            <a:r>
              <a:rPr lang="en-US" dirty="0">
                <a:solidFill>
                  <a:srgbClr val="0012B8"/>
                </a:solidFill>
              </a:rPr>
              <a:t> </a:t>
            </a:r>
            <a:r>
              <a:rPr lang="en-US" dirty="0" err="1">
                <a:solidFill>
                  <a:srgbClr val="0012B8"/>
                </a:solidFill>
              </a:rPr>
              <a:t>thực</a:t>
            </a:r>
            <a:r>
              <a:rPr lang="en-US" dirty="0">
                <a:solidFill>
                  <a:srgbClr val="0012B8"/>
                </a:solidFill>
              </a:rPr>
              <a:t> </a:t>
            </a:r>
            <a:r>
              <a:rPr lang="en-US" dirty="0" err="1">
                <a:solidFill>
                  <a:srgbClr val="0012B8"/>
                </a:solidFill>
              </a:rPr>
              <a:t>hiện</a:t>
            </a:r>
            <a:r>
              <a:rPr lang="en-US" dirty="0">
                <a:solidFill>
                  <a:srgbClr val="0012B8"/>
                </a:solidFill>
              </a:rPr>
              <a:t>: </a:t>
            </a:r>
          </a:p>
          <a:p>
            <a:r>
              <a:rPr lang="en-US" dirty="0" err="1">
                <a:solidFill>
                  <a:srgbClr val="0012B8"/>
                </a:solidFill>
              </a:rPr>
              <a:t>Họ</a:t>
            </a:r>
            <a:r>
              <a:rPr lang="en-US" dirty="0">
                <a:solidFill>
                  <a:srgbClr val="0012B8"/>
                </a:solidFill>
              </a:rPr>
              <a:t> </a:t>
            </a:r>
            <a:r>
              <a:rPr lang="en-US" dirty="0" err="1">
                <a:solidFill>
                  <a:srgbClr val="0012B8"/>
                </a:solidFill>
              </a:rPr>
              <a:t>tên</a:t>
            </a:r>
            <a:r>
              <a:rPr lang="en-US" dirty="0">
                <a:solidFill>
                  <a:srgbClr val="0012B8"/>
                </a:solidFill>
              </a:rPr>
              <a:t>: </a:t>
            </a:r>
            <a:r>
              <a:rPr lang="en-US" dirty="0" err="1">
                <a:solidFill>
                  <a:srgbClr val="0012B8"/>
                </a:solidFill>
              </a:rPr>
              <a:t>Nguyễn</a:t>
            </a:r>
            <a:r>
              <a:rPr lang="en-US" dirty="0">
                <a:solidFill>
                  <a:srgbClr val="0012B8"/>
                </a:solidFill>
              </a:rPr>
              <a:t> </a:t>
            </a:r>
            <a:r>
              <a:rPr lang="en-US" dirty="0" err="1">
                <a:solidFill>
                  <a:srgbClr val="0012B8"/>
                </a:solidFill>
              </a:rPr>
              <a:t>Đức</a:t>
            </a:r>
            <a:r>
              <a:rPr lang="en-US" dirty="0">
                <a:solidFill>
                  <a:srgbClr val="0012B8"/>
                </a:solidFill>
              </a:rPr>
              <a:t> </a:t>
            </a:r>
            <a:r>
              <a:rPr lang="en-US" dirty="0" err="1">
                <a:solidFill>
                  <a:srgbClr val="0012B8"/>
                </a:solidFill>
              </a:rPr>
              <a:t>Thịnh</a:t>
            </a:r>
            <a:endParaRPr lang="en-US" dirty="0">
              <a:solidFill>
                <a:srgbClr val="0012B8"/>
              </a:solidFill>
            </a:endParaRPr>
          </a:p>
          <a:p>
            <a:r>
              <a:rPr lang="en-US" dirty="0">
                <a:solidFill>
                  <a:srgbClr val="0012B8"/>
                </a:solidFill>
              </a:rPr>
              <a:t> MSSV: 110121228 </a:t>
            </a:r>
          </a:p>
          <a:p>
            <a:r>
              <a:rPr lang="en-US" dirty="0" err="1">
                <a:solidFill>
                  <a:srgbClr val="0012B8"/>
                </a:solidFill>
              </a:rPr>
              <a:t>Lớp</a:t>
            </a:r>
            <a:r>
              <a:rPr lang="en-US" dirty="0">
                <a:solidFill>
                  <a:srgbClr val="0012B8"/>
                </a:solidFill>
              </a:rPr>
              <a:t>: DA21TTB</a:t>
            </a:r>
          </a:p>
        </p:txBody>
      </p:sp>
    </p:spTree>
    <p:extLst>
      <p:ext uri="{BB962C8B-B14F-4D97-AF65-F5344CB8AC3E}">
        <p14:creationId xmlns:p14="http://schemas.microsoft.com/office/powerpoint/2010/main" val="345324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 p14:presetBounceEnd="99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9000">
                                          <p:cBhvr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6" grpId="1"/>
          <p:bldP spid="6" grpId="2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6" grpId="1"/>
          <p:bldP spid="6" grpId="2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C43C-A011-799A-5D8C-DCA002536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3E52-B080-DCF6-45CE-F9C22055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13F9A-219D-5C1B-2E6A-168354018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FD0E0-78B7-4A83-22D7-38A73B44A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AADC0-95C8-CDC3-F971-049E9E3F80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07" y="1944688"/>
            <a:ext cx="11764736" cy="3794806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           3. Key value </a:t>
            </a:r>
            <a:endParaRPr lang="en-US" sz="1900" dirty="0">
              <a:solidFill>
                <a:schemeClr val="accent2"/>
              </a:solidFill>
            </a:endParaRPr>
          </a:p>
          <a:p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dirty="0"/>
              <a:t>:</a:t>
            </a:r>
          </a:p>
          <a:p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hỗ</a:t>
            </a:r>
            <a:r>
              <a:rPr lang="en-US" b="1" dirty="0"/>
              <a:t> </a:t>
            </a:r>
            <a:r>
              <a:rPr lang="en-US" b="1" dirty="0" err="1"/>
              <a:t>trợ</a:t>
            </a:r>
            <a:r>
              <a:rPr lang="en-US" b="1" dirty="0"/>
              <a:t>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giữa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thao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khoá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b="1" dirty="0"/>
              <a:t>transaction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.</a:t>
            </a:r>
          </a:p>
          <a:p>
            <a:r>
              <a:rPr lang="en-US" b="1" dirty="0" err="1"/>
              <a:t>Khó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endParaRPr lang="vi-VN" dirty="0"/>
          </a:p>
          <a:p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E9997D-56F0-33AD-6658-03AACBD29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09604-B94F-B47B-8F07-D5267782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E65C-D828-FCCA-4092-459CE060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5BB-DD03-B844-E59B-7528D8A8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63E29-2E15-C89B-6DE6-892E086E1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28B26-F62E-7077-021D-6E875CED60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0DE3B-FBFB-9DF5-727E-2E696F726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07" y="1944688"/>
            <a:ext cx="11764736" cy="3794806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           </a:t>
            </a:r>
            <a:r>
              <a:rPr lang="en-US" sz="1800" b="1" dirty="0">
                <a:solidFill>
                  <a:schemeClr val="accent2"/>
                </a:solidFill>
              </a:rPr>
              <a:t>4. Column – Based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vi-VN" b="1" dirty="0"/>
              <a:t>Định nghĩa</a:t>
            </a:r>
            <a:r>
              <a:rPr lang="vi-VN" dirty="0"/>
              <a:t>: Lưu trữ dữ liệu dưới dạng các </a:t>
            </a:r>
            <a:r>
              <a:rPr lang="vi-VN" b="1" dirty="0"/>
              <a:t>cột</a:t>
            </a:r>
            <a:r>
              <a:rPr lang="vi-VN" dirty="0"/>
              <a:t>, với giá trị của mỗi cột được lưu liền kề nhau, giúp truy cập nhanh hơn.</a:t>
            </a:r>
          </a:p>
          <a:p>
            <a:r>
              <a:rPr lang="vi-VN" b="1" dirty="0"/>
              <a:t>Ưu điểm</a:t>
            </a:r>
            <a:r>
              <a:rPr lang="vi-VN" dirty="0"/>
              <a:t>:</a:t>
            </a:r>
            <a:endParaRPr lang="en-US" dirty="0"/>
          </a:p>
          <a:p>
            <a:r>
              <a:rPr lang="en-US" dirty="0"/>
              <a:t>	</a:t>
            </a:r>
            <a:r>
              <a:rPr lang="vi-VN" dirty="0"/>
              <a:t>Hiệu suất cao trong các truy vấn tổng hợp như </a:t>
            </a:r>
            <a:r>
              <a:rPr lang="vi-VN" b="1" dirty="0"/>
              <a:t>AVG</a:t>
            </a:r>
            <a:r>
              <a:rPr lang="vi-VN" dirty="0"/>
              <a:t>, </a:t>
            </a:r>
            <a:r>
              <a:rPr lang="vi-VN" b="1" dirty="0"/>
              <a:t>SUM</a:t>
            </a:r>
            <a:r>
              <a:rPr lang="vi-VN" dirty="0"/>
              <a:t>, </a:t>
            </a:r>
            <a:r>
              <a:rPr lang="vi-VN" b="1" dirty="0"/>
              <a:t>MIN</a:t>
            </a:r>
            <a:r>
              <a:rPr lang="vi-VN" dirty="0"/>
              <a:t>, </a:t>
            </a:r>
            <a:r>
              <a:rPr lang="vi-VN" b="1" dirty="0"/>
              <a:t>COUNT</a:t>
            </a:r>
            <a:r>
              <a:rPr lang="vi-VN" dirty="0"/>
              <a:t> nhờ dữ liệu được tổ chức theo cột.</a:t>
            </a:r>
            <a:endParaRPr lang="en-US" dirty="0"/>
          </a:p>
          <a:p>
            <a:r>
              <a:rPr lang="en-US" dirty="0"/>
              <a:t>	</a:t>
            </a:r>
            <a:r>
              <a:rPr lang="vi-VN" dirty="0"/>
              <a:t>Phù hợp với các ứng dụng như </a:t>
            </a:r>
            <a:r>
              <a:rPr lang="vi-VN" b="1" dirty="0"/>
              <a:t>CRM</a:t>
            </a:r>
            <a:r>
              <a:rPr lang="vi-VN" dirty="0"/>
              <a:t>, </a:t>
            </a:r>
            <a:r>
              <a:rPr lang="vi-VN" b="1" dirty="0"/>
              <a:t>warehouse</a:t>
            </a:r>
            <a:r>
              <a:rPr lang="vi-VN" dirty="0"/>
              <a:t>, và </a:t>
            </a:r>
            <a:r>
              <a:rPr lang="vi-VN" b="1" dirty="0"/>
              <a:t>library card catalogs</a:t>
            </a:r>
            <a:r>
              <a:rPr lang="vi-VN" dirty="0"/>
              <a:t>.</a:t>
            </a:r>
          </a:p>
          <a:p>
            <a:r>
              <a:rPr lang="vi-VN" b="1" dirty="0"/>
              <a:t>Ứng dụng phổ biến</a:t>
            </a:r>
            <a:r>
              <a:rPr lang="vi-VN" dirty="0"/>
              <a:t>: Được sử dụng trong nhiều cơ sở dữ liệu NoSQL.</a:t>
            </a:r>
          </a:p>
          <a:p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5DD229-A1DA-B714-950C-2F5D62756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E6B4F-15C8-72E6-1815-B552CFA7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A9E7C-3FDE-64A1-3656-D840EDDB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FF3B-BF70-D3AD-AFE6-C8B0EE9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D1FFF-5EC9-165E-6901-7C7154372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1C545-FE42-03DB-E626-5416373973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BA69F-01A6-5B0C-7101-CF9DAB3844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07" y="1944688"/>
            <a:ext cx="11764736" cy="3794806"/>
          </a:xfrm>
        </p:spPr>
        <p:txBody>
          <a:bodyPr>
            <a:noAutofit/>
          </a:bodyPr>
          <a:lstStyle/>
          <a:p>
            <a:pPr algn="just"/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b="1" dirty="0" err="1"/>
              <a:t>quán</a:t>
            </a:r>
            <a:r>
              <a:rPr lang="vi-VN" b="1" dirty="0"/>
              <a:t>: </a:t>
            </a:r>
            <a:r>
              <a:rPr lang="vi-VN" dirty="0"/>
              <a:t>Không đảm bảo tính nhất quán mạnh mẽ (strong consistency) ngay lập tức để ưu tiên hiệu suất và khả dụng.</a:t>
            </a:r>
          </a:p>
          <a:p>
            <a:pPr algn="just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nới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ACID</a:t>
            </a:r>
            <a:r>
              <a:rPr lang="vi-VN" dirty="0"/>
              <a:t>: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US" b="1" dirty="0"/>
              <a:t>Atomicity</a:t>
            </a:r>
            <a:r>
              <a:rPr lang="en-US" dirty="0"/>
              <a:t> (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): Giao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vi-VN" b="1" dirty="0"/>
              <a:t>Consistency</a:t>
            </a:r>
            <a:r>
              <a:rPr lang="vi-VN" dirty="0"/>
              <a:t> (nhất quán): Tất cả người dùng đều thấy cùng một trạng thái dữ liệu.</a:t>
            </a:r>
            <a:endParaRPr lang="en-US" dirty="0"/>
          </a:p>
          <a:p>
            <a:pPr algn="just"/>
            <a:r>
              <a:rPr lang="en-US" b="1" dirty="0"/>
              <a:t>	Isolation</a:t>
            </a:r>
            <a:r>
              <a:rPr lang="en-US" dirty="0"/>
              <a:t> (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): Giao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</a:t>
            </a:r>
            <a:r>
              <a:rPr lang="en-US" b="1" dirty="0"/>
              <a:t>Durability</a:t>
            </a:r>
            <a:r>
              <a:rPr lang="en-US" dirty="0"/>
              <a:t> (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):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vi-VN" dirty="0"/>
              <a:t>.</a:t>
            </a:r>
          </a:p>
          <a:p>
            <a:pPr algn="just"/>
            <a:endParaRPr lang="vi-VN" dirty="0"/>
          </a:p>
          <a:p>
            <a:pPr algn="just"/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0C1FE-5595-F297-BB31-EF43A4B0B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5BD39-654C-3BFC-F959-7FF1D4E5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30B59-C39A-F5E9-A3EC-5EF33671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A5C7-70D7-9F47-59CA-AFCBF836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3EDD5-186E-E200-573E-F842B3124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038CC-93F3-2D4A-B754-3140272111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CB71E-60BD-AE85-AF37-64DD1849C8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07" y="1944688"/>
            <a:ext cx="11764736" cy="3794806"/>
          </a:xfrm>
        </p:spPr>
        <p:txBody>
          <a:bodyPr>
            <a:noAutofit/>
          </a:bodyPr>
          <a:lstStyle/>
          <a:p>
            <a:pPr algn="just"/>
            <a:r>
              <a:rPr lang="vi-VN" b="1" dirty="0"/>
              <a:t>Tính linh hoạt và mở rộng</a:t>
            </a:r>
            <a:r>
              <a:rPr lang="vi-VN" dirty="0"/>
              <a:t>: Để có được khả năng mở rộng theo chiều ngang, NoSQL phải đánh đổi một phần tính nhất quán.</a:t>
            </a:r>
            <a:endParaRPr lang="en-US" dirty="0"/>
          </a:p>
          <a:p>
            <a:pPr algn="just"/>
            <a:r>
              <a:rPr lang="vi-VN" b="1" dirty="0"/>
              <a:t>Giải pháp hạn chế</a:t>
            </a:r>
            <a:r>
              <a:rPr lang="vi-VN" dirty="0"/>
              <a:t>:Một số cơ sở dữ liệu NoSQL (ví dụ: </a:t>
            </a:r>
            <a:r>
              <a:rPr lang="vi-VN" b="1" dirty="0"/>
              <a:t>MongoDB</a:t>
            </a:r>
            <a:r>
              <a:rPr lang="vi-VN" dirty="0"/>
              <a:t>) cung cấp sự nhất quán cho các hoạt động riêng lẻ, nhưng không thể đảm bảo cho toàn bộ cơ sở dữ liệu.</a:t>
            </a:r>
          </a:p>
          <a:p>
            <a:pPr algn="just"/>
            <a:endParaRPr lang="vi-VN" dirty="0"/>
          </a:p>
          <a:p>
            <a:pPr algn="just"/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3CDEF1-0A18-21E1-2800-CD3CBE566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493A2-251E-8884-70AA-72B00119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32D7F-B7FF-472E-92A6-3D532DEF1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624D-3161-4AD3-9C88-9C292222D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14DB8-94BA-414C-8367-FC83EF485A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CÔNG NGHỆ MERN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83424-21E4-42DF-971E-B6F4CAE1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/>
              <a:t>NGUYỄN ĐỨC THỊNH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7D398-37D3-54B5-C19B-377FF1DE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/>
      <p:bldP spid="4" grpId="1"/>
      <p:bldP spid="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5506-199E-4DBD-A489-C7D9A23D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MERN (MONGODB, EXPRESS, REACT, NODE)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0CCFF1-F72A-488E-8C61-E30A5E0CB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CEE7CF-A5C8-47E2-9005-58FBDF034F48}"/>
              </a:ext>
            </a:extLst>
          </p:cNvPr>
          <p:cNvGrpSpPr/>
          <p:nvPr/>
        </p:nvGrpSpPr>
        <p:grpSpPr>
          <a:xfrm>
            <a:off x="999895" y="2138662"/>
            <a:ext cx="2345394" cy="2571608"/>
            <a:chOff x="1865956" y="2086208"/>
            <a:chExt cx="2345394" cy="25716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DFAFB1-38AB-4C60-8440-9B39044B65C7}"/>
                </a:ext>
              </a:extLst>
            </p:cNvPr>
            <p:cNvSpPr txBox="1"/>
            <p:nvPr/>
          </p:nvSpPr>
          <p:spPr>
            <a:xfrm>
              <a:off x="1865956" y="4267966"/>
              <a:ext cx="2345394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spc="54" dirty="0">
                  <a:solidFill>
                    <a:schemeClr val="tx2"/>
                  </a:solidFill>
                  <a:latin typeface="Fz Poppins ExtBd" pitchFamily="2" charset="0"/>
                  <a:cs typeface="Fz Poppins ExtBd" pitchFamily="2" charset="0"/>
                </a:rPr>
                <a:t>M: MONGODB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1FD922-E1F3-4C63-B7A6-9850F4723106}"/>
                </a:ext>
              </a:extLst>
            </p:cNvPr>
            <p:cNvSpPr txBox="1"/>
            <p:nvPr/>
          </p:nvSpPr>
          <p:spPr>
            <a:xfrm>
              <a:off x="2817060" y="2086208"/>
              <a:ext cx="7825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SVN-Poppins Black" panose="00000A00000000000000" pitchFamily="2" charset="0"/>
                  <a:cs typeface="SVN-Poppins Black" panose="00000A00000000000000" pitchFamily="2" charset="0"/>
                </a:rPr>
                <a:t>01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4126B3-164B-4FA5-88AD-7070CDB8C106}"/>
              </a:ext>
            </a:extLst>
          </p:cNvPr>
          <p:cNvGrpSpPr/>
          <p:nvPr/>
        </p:nvGrpSpPr>
        <p:grpSpPr>
          <a:xfrm>
            <a:off x="3416769" y="2215195"/>
            <a:ext cx="2645896" cy="2495075"/>
            <a:chOff x="4680852" y="2127212"/>
            <a:chExt cx="2645896" cy="24950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C74BC-4D25-40AF-B475-AF75249F0F5F}"/>
                </a:ext>
              </a:extLst>
            </p:cNvPr>
            <p:cNvSpPr txBox="1"/>
            <p:nvPr/>
          </p:nvSpPr>
          <p:spPr>
            <a:xfrm>
              <a:off x="4680852" y="4232437"/>
              <a:ext cx="2645896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spc="54" dirty="0">
                  <a:solidFill>
                    <a:schemeClr val="tx2"/>
                  </a:solidFill>
                  <a:latin typeface="Fz Poppins ExtBd" pitchFamily="2" charset="0"/>
                  <a:cs typeface="Fz Poppins ExtBd" pitchFamily="2" charset="0"/>
                </a:rPr>
                <a:t>E: EXPRESS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9C2296-C099-44C7-B58D-75FB60C3EABA}"/>
                </a:ext>
              </a:extLst>
            </p:cNvPr>
            <p:cNvSpPr txBox="1"/>
            <p:nvPr/>
          </p:nvSpPr>
          <p:spPr>
            <a:xfrm>
              <a:off x="5657419" y="2127212"/>
              <a:ext cx="8771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SVN-Poppins Black" panose="00000A00000000000000" pitchFamily="2" charset="0"/>
                  <a:cs typeface="SVN-Poppins Black" panose="00000A00000000000000" pitchFamily="2" charset="0"/>
                </a:rPr>
                <a:t>02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E21A9D-3C36-42B0-B4C5-E8451E21A1F5}"/>
              </a:ext>
            </a:extLst>
          </p:cNvPr>
          <p:cNvGrpSpPr/>
          <p:nvPr/>
        </p:nvGrpSpPr>
        <p:grpSpPr>
          <a:xfrm>
            <a:off x="6551233" y="2192492"/>
            <a:ext cx="2345394" cy="2447000"/>
            <a:chOff x="7868870" y="2127212"/>
            <a:chExt cx="2345394" cy="2447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62EDC2-CC3E-4E85-AE7F-3D847CEBDA53}"/>
                </a:ext>
              </a:extLst>
            </p:cNvPr>
            <p:cNvSpPr txBox="1"/>
            <p:nvPr/>
          </p:nvSpPr>
          <p:spPr>
            <a:xfrm>
              <a:off x="7868870" y="4184362"/>
              <a:ext cx="2345394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spc="54" dirty="0">
                  <a:solidFill>
                    <a:schemeClr val="tx2"/>
                  </a:solidFill>
                  <a:latin typeface="Fz Poppins ExtBd" pitchFamily="2" charset="0"/>
                  <a:cs typeface="Fz Poppins ExtBd" pitchFamily="2" charset="0"/>
                </a:rPr>
                <a:t>R: REACT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1FF308-8B46-4718-A022-8FE28356CC15}"/>
                </a:ext>
              </a:extLst>
            </p:cNvPr>
            <p:cNvSpPr txBox="1"/>
            <p:nvPr/>
          </p:nvSpPr>
          <p:spPr>
            <a:xfrm>
              <a:off x="8589360" y="2127212"/>
              <a:ext cx="9044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SVN-Poppins Black" panose="00000A00000000000000" pitchFamily="2" charset="0"/>
                  <a:cs typeface="SVN-Poppins Black" panose="00000A00000000000000" pitchFamily="2" charset="0"/>
                </a:rPr>
                <a:t>03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D6A3C-0362-B6E3-061A-7061D1894E6D}"/>
              </a:ext>
            </a:extLst>
          </p:cNvPr>
          <p:cNvGrpSpPr/>
          <p:nvPr/>
        </p:nvGrpSpPr>
        <p:grpSpPr>
          <a:xfrm>
            <a:off x="8896627" y="2192492"/>
            <a:ext cx="2345394" cy="2465324"/>
            <a:chOff x="7799165" y="2127212"/>
            <a:chExt cx="2345394" cy="2465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B1A40F-7DD8-D11B-634F-779E80CF961F}"/>
                </a:ext>
              </a:extLst>
            </p:cNvPr>
            <p:cNvSpPr txBox="1"/>
            <p:nvPr/>
          </p:nvSpPr>
          <p:spPr>
            <a:xfrm>
              <a:off x="7799165" y="4202686"/>
              <a:ext cx="2345394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spc="54" dirty="0">
                  <a:solidFill>
                    <a:schemeClr val="tx2"/>
                  </a:solidFill>
                  <a:latin typeface="Fz Poppins ExtBd" pitchFamily="2" charset="0"/>
                  <a:cs typeface="Fz Poppins ExtBd" pitchFamily="2" charset="0"/>
                </a:rPr>
                <a:t>N: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83D515-2605-485F-FE08-64A4B1BA6354}"/>
                </a:ext>
              </a:extLst>
            </p:cNvPr>
            <p:cNvSpPr txBox="1"/>
            <p:nvPr/>
          </p:nvSpPr>
          <p:spPr>
            <a:xfrm>
              <a:off x="8563712" y="2127212"/>
              <a:ext cx="9557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SVN-Poppins Black" panose="00000A00000000000000" pitchFamily="2" charset="0"/>
                  <a:cs typeface="SVN-Poppins Black" panose="00000A00000000000000" pitchFamily="2" charset="0"/>
                </a:rPr>
                <a:t>04</a:t>
              </a:r>
            </a:p>
          </p:txBody>
        </p:sp>
      </p:grpSp>
      <p:pic>
        <p:nvPicPr>
          <p:cNvPr id="11" name="Picture 10" descr="A logo with a leaf&#10;&#10;Description automatically generated">
            <a:extLst>
              <a:ext uri="{FF2B5EF4-FFF2-40B4-BE49-F238E27FC236}">
                <a16:creationId xmlns:a16="http://schemas.microsoft.com/office/drawing/2014/main" id="{32A610E8-8647-071F-C924-F1AA2404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10" y="2732318"/>
            <a:ext cx="1413163" cy="1075629"/>
          </a:xfrm>
          <a:prstGeom prst="rect">
            <a:avLst/>
          </a:prstGeom>
        </p:spPr>
      </p:pic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DD7F138-8F80-F747-8735-BF4327F65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84" y="2981446"/>
            <a:ext cx="1991443" cy="861502"/>
          </a:xfrm>
          <a:prstGeom prst="rect">
            <a:avLst/>
          </a:prstGeom>
        </p:spPr>
      </p:pic>
      <p:pic>
        <p:nvPicPr>
          <p:cNvPr id="16" name="Picture 15" descr="A blue sign with white text and a symbol&#10;&#10;Description automatically generated">
            <a:extLst>
              <a:ext uri="{FF2B5EF4-FFF2-40B4-BE49-F238E27FC236}">
                <a16:creationId xmlns:a16="http://schemas.microsoft.com/office/drawing/2014/main" id="{CBF59754-A8DB-382A-56E6-332C25215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53" y="2911893"/>
            <a:ext cx="1690601" cy="948734"/>
          </a:xfrm>
          <a:prstGeom prst="rect">
            <a:avLst/>
          </a:prstGeom>
        </p:spPr>
      </p:pic>
      <p:pic>
        <p:nvPicPr>
          <p:cNvPr id="18" name="Picture 17" descr="A group of black and green hexagons&#10;&#10;Description automatically generated">
            <a:extLst>
              <a:ext uri="{FF2B5EF4-FFF2-40B4-BE49-F238E27FC236}">
                <a16:creationId xmlns:a16="http://schemas.microsoft.com/office/drawing/2014/main" id="{B45CBF68-A695-668A-75AA-64E4EEB8F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65" y="2922505"/>
            <a:ext cx="1697833" cy="10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8 L 5E-6 4.44444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889 L -1.875E-6 -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3889 L -3.54167E-6 1.8518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3888 L -1.45833E-6 4.44444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8F5A2-DD1E-40E4-B296-8E3F6617A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230C3-B704-41AD-9BE7-74CC9767D8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093843"/>
            <a:ext cx="5257800" cy="3868807"/>
          </a:xfrm>
        </p:spPr>
        <p:txBody>
          <a:bodyPr/>
          <a:lstStyle/>
          <a:p>
            <a:pPr marR="0" lvl="0">
              <a:lnSpc>
                <a:spcPct val="150000"/>
              </a:lnSpc>
              <a:spcAft>
                <a:spcPts val="500"/>
              </a:spcAft>
              <a:buSzPts val="1000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NoSQL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MongoDB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/>
            <a:r>
              <a:rPr lang="vi-VN" sz="1800" dirty="0"/>
              <a:t> 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453BA-CE38-40BD-BA93-6DF4DE35E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449" y="1451911"/>
            <a:ext cx="10515600" cy="295275"/>
          </a:xfrm>
        </p:spPr>
        <p:txBody>
          <a:bodyPr/>
          <a:lstStyle/>
          <a:p>
            <a:r>
              <a:rPr lang="en-US" dirty="0"/>
              <a:t>1. MongoDB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52EC01-B626-432C-AAB8-92E930EF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MERN (MONGODB, EXPRESS, REACT, NODE)</a:t>
            </a:r>
            <a:endParaRPr lang="en-US" dirty="0"/>
          </a:p>
        </p:txBody>
      </p:sp>
      <p:pic>
        <p:nvPicPr>
          <p:cNvPr id="50" name="Picture 49" descr="A green and black background with text&#10;&#10;Description automatically generated">
            <a:extLst>
              <a:ext uri="{FF2B5EF4-FFF2-40B4-BE49-F238E27FC236}">
                <a16:creationId xmlns:a16="http://schemas.microsoft.com/office/drawing/2014/main" id="{D6ED8F42-A7F6-E62B-9810-B40E575C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6" y="2286334"/>
            <a:ext cx="4668054" cy="26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8A59-FB1E-A39E-201D-CD6CE2B8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8337EF-98A7-78FB-4645-00FD5CD45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39C5B-2A73-552B-96C2-0F7C604DD3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093843"/>
            <a:ext cx="5257800" cy="3868807"/>
          </a:xfrm>
        </p:spPr>
        <p:txBody>
          <a:bodyPr/>
          <a:lstStyle/>
          <a:p>
            <a:pPr marR="0" lvl="0">
              <a:lnSpc>
                <a:spcPct val="150000"/>
              </a:lnSpc>
              <a:spcAft>
                <a:spcPts val="500"/>
              </a:spcAft>
              <a:buSzPts val="1000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Node.js,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Express.js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MongoDB.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B9E0D-7114-79C0-0666-6A76B0338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449" y="1451911"/>
            <a:ext cx="10515600" cy="295275"/>
          </a:xfrm>
        </p:spPr>
        <p:txBody>
          <a:bodyPr/>
          <a:lstStyle/>
          <a:p>
            <a:r>
              <a:rPr lang="en-US" dirty="0"/>
              <a:t>2. EXPRESS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1A7310-005A-DBAC-0F86-F78444E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MERN (MONGODB, EXPRESS, REACT, NODE)</a:t>
            </a:r>
            <a:endParaRPr lang="en-US" dirty="0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D95CD9A-8F34-00B1-3F57-026272CF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2473233"/>
            <a:ext cx="5334366" cy="23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8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0073E-2886-1079-E14B-9CE5C5EE3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4E3B1-559C-7BE5-ABF7-60F49D56A5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1C61-EEAA-FB59-F227-48F0C97CBC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093843"/>
            <a:ext cx="5257800" cy="3868807"/>
          </a:xfrm>
        </p:spPr>
        <p:txBody>
          <a:bodyPr/>
          <a:lstStyle/>
          <a:p>
            <a:pPr marR="0" lvl="0" algn="just">
              <a:lnSpc>
                <a:spcPct val="150000"/>
              </a:lnSpc>
              <a:spcAft>
                <a:spcPts val="500"/>
              </a:spcAft>
              <a:buSzPts val="1000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JavaScript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(UI). React.js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mượt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trắc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E6AB6-6DAE-2412-3BC6-3FAD0175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449" y="1451911"/>
            <a:ext cx="10515600" cy="295275"/>
          </a:xfrm>
        </p:spPr>
        <p:txBody>
          <a:bodyPr/>
          <a:lstStyle/>
          <a:p>
            <a:r>
              <a:rPr lang="en-US" dirty="0"/>
              <a:t>3. REACT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B43057-E570-BB6D-3BDF-827C396F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MERN (MONGODB, EXPRESS, REACT, NODE)</a:t>
            </a:r>
            <a:endParaRPr lang="en-US" dirty="0"/>
          </a:p>
        </p:txBody>
      </p:sp>
      <p:pic>
        <p:nvPicPr>
          <p:cNvPr id="8" name="Picture 7" descr="A blue sign with white text and a symbol&#10;&#10;Description automatically generated">
            <a:extLst>
              <a:ext uri="{FF2B5EF4-FFF2-40B4-BE49-F238E27FC236}">
                <a16:creationId xmlns:a16="http://schemas.microsoft.com/office/drawing/2014/main" id="{A426292C-87C1-A7C2-B587-DB3E23C4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8" y="2162175"/>
            <a:ext cx="4514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EBD45-E7BB-403D-3E2C-7D43B387E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7AE3FA-B1AF-784E-91B0-D5D99D9FB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93452-27B6-0A42-FA2B-A166917AEB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093843"/>
            <a:ext cx="5257800" cy="3868807"/>
          </a:xfrm>
        </p:spPr>
        <p:txBody>
          <a:bodyPr/>
          <a:lstStyle/>
          <a:p>
            <a:pPr marR="0" lvl="0" algn="just">
              <a:lnSpc>
                <a:spcPct val="150000"/>
              </a:lnSpc>
              <a:spcAft>
                <a:spcPts val="500"/>
              </a:spcAft>
              <a:buSzPts val="1000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runtime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JavaScript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server-side. Node.js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Node.js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668B3-222A-91F5-949D-6A051E1B2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449" y="1451911"/>
            <a:ext cx="10515600" cy="295275"/>
          </a:xfrm>
        </p:spPr>
        <p:txBody>
          <a:bodyPr/>
          <a:lstStyle/>
          <a:p>
            <a:r>
              <a:rPr lang="en-US" dirty="0"/>
              <a:t>4. NODE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77AAB5-F542-1D8D-83EE-FF59E184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MERN (MONGODB, EXPRESS, REACT, NODE)</a:t>
            </a:r>
            <a:endParaRPr lang="en-US" dirty="0"/>
          </a:p>
        </p:txBody>
      </p:sp>
      <p:pic>
        <p:nvPicPr>
          <p:cNvPr id="7" name="Picture 6" descr="A group of black and green hexagons&#10;&#10;Description automatically generated">
            <a:extLst>
              <a:ext uri="{FF2B5EF4-FFF2-40B4-BE49-F238E27FC236}">
                <a16:creationId xmlns:a16="http://schemas.microsoft.com/office/drawing/2014/main" id="{4B360C29-67F7-054E-B395-A09CFF0A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6942"/>
            <a:ext cx="4514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32D7F-B7FF-472E-92A6-3D532DEF1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624D-3161-4AD3-9C88-9C292222D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14DB8-94BA-414C-8367-FC83EF485A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334" y="2757488"/>
            <a:ext cx="10779466" cy="1343025"/>
          </a:xfrm>
        </p:spPr>
        <p:txBody>
          <a:bodyPr/>
          <a:lstStyle/>
          <a:p>
            <a:r>
              <a:rPr lang="en-US" dirty="0"/>
              <a:t>CÁC KHÁI NIỆM VỀ NOSQL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83424-21E4-42DF-971E-B6F4CAE1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NGUYỄN ĐỨC THỊNH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F652D-ABF4-50D2-4EF0-8ADB3D15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/>
      <p:bldP spid="4" grpId="1"/>
      <p:bldP spid="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5F84F-B3C3-4C28-8641-482231BF8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22391-CD6B-433E-81AB-C88852414E0F}"/>
              </a:ext>
            </a:extLst>
          </p:cNvPr>
          <p:cNvSpPr txBox="1"/>
          <p:nvPr/>
        </p:nvSpPr>
        <p:spPr>
          <a:xfrm>
            <a:off x="1678765" y="2053239"/>
            <a:ext cx="8834470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600">
                <a:ln w="31750">
                  <a:solidFill>
                    <a:schemeClr val="tx1"/>
                  </a:solidFill>
                </a:ln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effectLst>
                  <a:outerShdw dist="152400" dir="8100000" algn="tr" rotWithShape="0">
                    <a:prstClr val="black"/>
                  </a:outerShdw>
                </a:effectLst>
                <a:latin typeface="Montserrat Black" panose="00000A00000000000000" pitchFamily="50" charset="0"/>
                <a:ea typeface="Inter Black" panose="02000503000000020004" pitchFamily="2" charset="0"/>
              </a:rPr>
              <a:t>THANKS FOR</a:t>
            </a:r>
            <a:br>
              <a:rPr lang="en-US" sz="9600">
                <a:ln w="31750">
                  <a:solidFill>
                    <a:schemeClr val="tx1"/>
                  </a:solidFill>
                </a:ln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effectLst>
                  <a:outerShdw dist="152400" dir="8100000" algn="tr" rotWithShape="0">
                    <a:prstClr val="black"/>
                  </a:outerShdw>
                </a:effectLst>
                <a:latin typeface="Montserrat Black" panose="00000A00000000000000" pitchFamily="50" charset="0"/>
                <a:ea typeface="Inter Black" panose="02000503000000020004" pitchFamily="2" charset="0"/>
              </a:rPr>
            </a:br>
            <a:r>
              <a:rPr lang="en-US" sz="9600">
                <a:ln w="31750">
                  <a:solidFill>
                    <a:schemeClr val="tx1"/>
                  </a:solidFill>
                </a:ln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effectLst>
                  <a:outerShdw dist="152400" dir="8100000" algn="tr" rotWithShape="0">
                    <a:prstClr val="black"/>
                  </a:outerShdw>
                </a:effectLst>
                <a:latin typeface="Montserrat Black" panose="00000A00000000000000" pitchFamily="50" charset="0"/>
                <a:ea typeface="Inter Black" panose="02000503000000020004" pitchFamily="2" charset="0"/>
              </a:rPr>
              <a:t>LISTENING!</a:t>
            </a:r>
          </a:p>
        </p:txBody>
      </p:sp>
    </p:spTree>
    <p:extLst>
      <p:ext uri="{BB962C8B-B14F-4D97-AF65-F5344CB8AC3E}">
        <p14:creationId xmlns:p14="http://schemas.microsoft.com/office/powerpoint/2010/main" val="26238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3889 L 1.25E-6 1.85185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A119-B836-4A99-B443-023BD749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903DA-5589-445C-A654-75217039D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DA762-1722-4E4B-97C8-F02FD9FBCD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4EC33-7384-4DF0-A52F-17BA6E60FB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1" y="1993901"/>
            <a:ext cx="5257799" cy="3868807"/>
          </a:xfrm>
        </p:spPr>
        <p:txBody>
          <a:bodyPr/>
          <a:lstStyle/>
          <a:p>
            <a:pPr algn="just" defTabSz="457200"/>
            <a:r>
              <a:rPr lang="en-US" sz="1800" dirty="0">
                <a:cs typeface="Fz Poppins ExtBd" pitchFamily="2" charset="0"/>
              </a:rPr>
              <a:t>	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 (hay NoSQL databases)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 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 schema (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)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. 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phi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hay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 </a:t>
            </a:r>
          </a:p>
          <a:p>
            <a:pPr algn="just" defTabSz="457200"/>
            <a:endParaRPr lang="en-US" sz="1800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8FC032-A0C3-432E-A69B-E9694277F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NoSQL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DEC27-9040-EF2A-6EEB-EF167C1D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67A78F-2CAD-FBE6-F773-46BBB8E1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57" y="1649413"/>
            <a:ext cx="3474136" cy="39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-1.25E-6 1.85185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AB84F-C6C4-5412-7F8E-2BC4ABC3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4680-076E-F386-6CF6-A3C531E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A623-96EB-6493-A37F-F8138B7D5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4335-9FE6-8894-23DE-09A5E7AA7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40DC5-2CF7-DCDF-679F-152850932C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44688"/>
            <a:ext cx="4346121" cy="4091021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vi-VN" b="1" dirty="0"/>
              <a:t>Tính linh hoạt cao</a:t>
            </a:r>
            <a:r>
              <a:rPr lang="vi-VN" dirty="0"/>
              <a:t>:</a:t>
            </a:r>
          </a:p>
          <a:p>
            <a:pPr>
              <a:lnSpc>
                <a:spcPct val="100000"/>
              </a:lnSpc>
            </a:pPr>
            <a:r>
              <a:rPr lang="vi-VN" dirty="0"/>
              <a:t>Sơ đồ linh hoạt, hỗ trợ phát triển nhanh chóng và dễ lặp lại.</a:t>
            </a:r>
          </a:p>
          <a:p>
            <a:pPr>
              <a:lnSpc>
                <a:spcPct val="100000"/>
              </a:lnSpc>
            </a:pPr>
            <a:r>
              <a:rPr lang="vi-VN" dirty="0"/>
              <a:t>Dễ dàng xử lý dữ liệu không cấu trúc hoặc cấu trúc chưa hoàn chỉnh.</a:t>
            </a:r>
            <a:endParaRPr lang="en-US" dirty="0"/>
          </a:p>
          <a:p>
            <a:r>
              <a:rPr lang="en-US" dirty="0"/>
              <a:t>2.</a:t>
            </a:r>
            <a:r>
              <a:rPr lang="en-US" b="1" dirty="0"/>
              <a:t> </a:t>
            </a: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dirty="0"/>
              <a:t>: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sz="1800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FF49B-53F7-6A48-A599-1764BC1C9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1. Khái niệm về NoSQL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45278-89AB-A80C-03A6-E7A1BF7E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A1D4A5-5A21-91B4-0C74-0459714D65E9}"/>
              </a:ext>
            </a:extLst>
          </p:cNvPr>
          <p:cNvSpPr txBox="1">
            <a:spLocks/>
          </p:cNvSpPr>
          <p:nvPr/>
        </p:nvSpPr>
        <p:spPr>
          <a:xfrm>
            <a:off x="6188530" y="2115406"/>
            <a:ext cx="5421084" cy="40910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 spc="0">
                <a:solidFill>
                  <a:schemeClr val="tx2"/>
                </a:solidFill>
                <a:latin typeface="Fz Poppins Med" pitchFamily="2" charset="0"/>
                <a:ea typeface="+mn-ea"/>
                <a:cs typeface="Fz Poppins Me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3. </a:t>
            </a:r>
            <a:r>
              <a:rPr lang="vi-VN" b="1" dirty="0"/>
              <a:t>Hiệu năng cao</a:t>
            </a:r>
            <a:r>
              <a:rPr lang="vi-VN" dirty="0"/>
              <a:t>:</a:t>
            </a:r>
          </a:p>
          <a:p>
            <a:r>
              <a:rPr lang="vi-VN" dirty="0"/>
              <a:t>Tối ưu hóa theo từng mô hình dữ liệu và mẫu truy cập, giúp tăng hiệu suất so với cơ sở dữ liệu quan hệ.</a:t>
            </a:r>
            <a:endParaRPr lang="en-US" dirty="0"/>
          </a:p>
          <a:p>
            <a:r>
              <a:rPr lang="en-US" b="1" dirty="0"/>
              <a:t>3. </a:t>
            </a:r>
            <a:r>
              <a:rPr lang="vi-VN" b="1" dirty="0"/>
              <a:t>Tính thiết thực</a:t>
            </a:r>
            <a:r>
              <a:rPr lang="vi-VN" dirty="0"/>
              <a:t>:</a:t>
            </a:r>
          </a:p>
          <a:p>
            <a:r>
              <a:rPr lang="vi-VN" dirty="0"/>
              <a:t>Hỗ trợ các kiểu dữ liệu linh hoạt, với API được thiết kế riêng cho từng mô hình dữ liệu.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sz="1800" dirty="0">
              <a:latin typeface="Fz Poppins ExtBd" pitchFamily="2" charset="0"/>
              <a:cs typeface="Fz Poppins ExtB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-1.25E-6 1.85185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-1.25E-6 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204AB-DDFC-C43A-D480-433B0DBAA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6F4-4006-963F-AB62-E670272D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AF5E-A4AF-695B-3DBD-2EA7BB48F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8124-D3B6-785B-19C2-46A4527917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24F40-4ECD-7D42-8A6A-23E25881AB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4895" y="1944687"/>
            <a:ext cx="11477105" cy="4369219"/>
          </a:xfrm>
        </p:spPr>
        <p:txBody>
          <a:bodyPr/>
          <a:lstStyle/>
          <a:p>
            <a:r>
              <a:rPr lang="en-US" sz="1800" b="1" dirty="0">
                <a:solidFill>
                  <a:schemeClr val="accent2"/>
                </a:solidFill>
              </a:rPr>
              <a:t>1. Document-based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400" b="1" dirty="0"/>
              <a:t>   </a:t>
            </a:r>
            <a:r>
              <a:rPr lang="vi-VN" sz="1400" b="1" dirty="0"/>
              <a:t>Định nghĩa</a:t>
            </a:r>
            <a:r>
              <a:rPr lang="vi-VN" sz="1400" dirty="0"/>
              <a:t>:</a:t>
            </a:r>
          </a:p>
          <a:p>
            <a:r>
              <a:rPr lang="en-US" sz="1400" dirty="0"/>
              <a:t>  </a:t>
            </a:r>
            <a:r>
              <a:rPr lang="vi-VN" sz="1400" dirty="0"/>
              <a:t>Lưu trữ dữ liệu dưới dạng cặp </a:t>
            </a:r>
            <a:r>
              <a:rPr lang="vi-VN" sz="1400" b="1" dirty="0"/>
              <a:t>key-value</a:t>
            </a:r>
            <a:r>
              <a:rPr lang="vi-VN" sz="1400" dirty="0"/>
              <a:t>, trong đó giá trị được lưu ở định dạng </a:t>
            </a:r>
            <a:r>
              <a:rPr lang="vi-VN" sz="1400" b="1" dirty="0"/>
              <a:t>XML</a:t>
            </a:r>
            <a:r>
              <a:rPr lang="vi-VN" sz="1400" dirty="0"/>
              <a:t> hoặc </a:t>
            </a:r>
            <a:r>
              <a:rPr lang="vi-VN" sz="1400" b="1" dirty="0"/>
              <a:t>JSON</a:t>
            </a:r>
            <a:r>
              <a:rPr lang="vi-VN" sz="1400" dirty="0"/>
              <a:t>.</a:t>
            </a:r>
          </a:p>
          <a:p>
            <a:r>
              <a:rPr lang="en-US" sz="1400" b="1" dirty="0"/>
              <a:t>  </a:t>
            </a:r>
            <a:r>
              <a:rPr lang="vi-VN" sz="1400" b="1" dirty="0"/>
              <a:t>Ưu điểm</a:t>
            </a:r>
            <a:r>
              <a:rPr lang="vi-V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/>
              <a:t>Linh hoạt và bán cấu trúc: Phù hợp với mô hình dữ liệu phân cấp.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/>
              <a:t>Dễ lưu trữ và truy vấn dữ liệu nhờ sử dụng cùng định dạng với mã ứng dụng.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/>
              <a:t>Hiệu quả với các trường hợp như danh mục, hồ sơ người dùng, và hệ thống quản lý nội dung.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/>
              <a:t>Cung cấp API mạnh mẽ, trực quan (ví dụ: MongoDB, Amazon DocumentDB).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4C2BA-137F-18D3-7AF2-E1B487A3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84768-2ACB-2C55-2D25-76566AC8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42671-EF67-DADC-B7FB-6B111C3DA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CA3E-C98B-6FB7-81D1-A2AA062E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CB585-9892-C9A9-987C-BAF5FE983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72F1A-E22E-9AA8-1816-1C1CDD2DB8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F936B-95C3-40D2-51BF-7237EA4ABE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4895" y="1944687"/>
            <a:ext cx="11477105" cy="4369219"/>
          </a:xfrm>
        </p:spPr>
        <p:txBody>
          <a:bodyPr/>
          <a:lstStyle/>
          <a:p>
            <a:r>
              <a:rPr lang="en-US" sz="1800" b="1" dirty="0">
                <a:solidFill>
                  <a:schemeClr val="accent2"/>
                </a:solidFill>
              </a:rPr>
              <a:t>1. Document-based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b="1" dirty="0"/>
              <a:t>  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dirty="0"/>
              <a:t>:</a:t>
            </a:r>
          </a:p>
          <a:p>
            <a:r>
              <a:rPr lang="en-US" dirty="0" err="1"/>
              <a:t>Các</a:t>
            </a:r>
            <a:r>
              <a:rPr lang="en-US" dirty="0"/>
              <a:t> DBMS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b="1" dirty="0"/>
              <a:t>MongoDB</a:t>
            </a:r>
            <a:r>
              <a:rPr lang="en-US" dirty="0"/>
              <a:t>, </a:t>
            </a:r>
            <a:r>
              <a:rPr lang="en-US" b="1" dirty="0"/>
              <a:t>Amazon </a:t>
            </a:r>
            <a:r>
              <a:rPr lang="en-US" b="1" dirty="0" err="1"/>
              <a:t>DocumentDB</a:t>
            </a:r>
            <a:r>
              <a:rPr lang="en-US" dirty="0"/>
              <a:t>, </a:t>
            </a:r>
            <a:r>
              <a:rPr lang="en-US" b="1" dirty="0" err="1"/>
              <a:t>Riak</a:t>
            </a:r>
            <a:r>
              <a:rPr lang="en-US" dirty="0"/>
              <a:t>, </a:t>
            </a:r>
            <a:r>
              <a:rPr lang="en-US" b="1" dirty="0"/>
              <a:t>Lotus Notes</a:t>
            </a:r>
            <a:r>
              <a:rPr lang="en-US" dirty="0"/>
              <a:t>, </a:t>
            </a:r>
            <a:r>
              <a:rPr lang="en-US" b="1" dirty="0"/>
              <a:t>CouchDB</a:t>
            </a:r>
            <a:r>
              <a:rPr lang="en-US" dirty="0"/>
              <a:t>.</a:t>
            </a:r>
          </a:p>
          <a:p>
            <a:r>
              <a:rPr lang="en-US" b="1" dirty="0"/>
              <a:t>  </a:t>
            </a:r>
            <a:r>
              <a:rPr lang="vi-VN" b="1" dirty="0"/>
              <a:t>Hạn chế</a:t>
            </a:r>
            <a:r>
              <a:rPr lang="vi-VN" dirty="0"/>
              <a:t>:</a:t>
            </a:r>
          </a:p>
          <a:p>
            <a:r>
              <a:rPr lang="vi-VN" b="1" dirty="0"/>
              <a:t>Dữ liệu trùng lặp</a:t>
            </a:r>
            <a:r>
              <a:rPr lang="vi-VN" dirty="0"/>
              <a:t>: Dẫn đến lãng phí tài nguyên và có nguy cơ không nhất quán.</a:t>
            </a:r>
          </a:p>
          <a:p>
            <a:r>
              <a:rPr lang="vi-VN" b="1" dirty="0"/>
              <a:t>Thiết kế phức tạp</a:t>
            </a:r>
            <a:r>
              <a:rPr lang="vi-VN" dirty="0"/>
              <a:t>: Đòi hỏi kỹ thuật cao để duy trì sự ổn định và hiệu quả.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DEC0CE-F684-579F-59DD-C5E9EA312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93EC1-1C84-E0DE-C363-1B594598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-1.25E-6 1.85185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D02F8-3D47-4F28-1627-4DA95D73E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CAEC-3294-7046-40A6-31E1285F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BE3FC-9372-7B7F-2CAB-E6F5A5CFF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E5C4-4E57-B132-6B09-4370FD99B7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A62B6-C5FE-6D4F-DBF3-E68D1B1E8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7587" y="1944687"/>
            <a:ext cx="12099470" cy="4369219"/>
          </a:xfrm>
        </p:spPr>
        <p:txBody>
          <a:bodyPr/>
          <a:lstStyle/>
          <a:p>
            <a:r>
              <a:rPr lang="en-US" sz="1800" b="1" dirty="0">
                <a:solidFill>
                  <a:schemeClr val="accent2"/>
                </a:solidFill>
              </a:rPr>
              <a:t>2. Graph-based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400" b="1" dirty="0"/>
              <a:t>   </a:t>
            </a:r>
            <a:r>
              <a:rPr lang="vi-VN" b="1" dirty="0"/>
              <a:t>Định nghĩa</a:t>
            </a:r>
            <a:r>
              <a:rPr lang="vi-VN" dirty="0"/>
              <a:t>:</a:t>
            </a:r>
            <a:r>
              <a:rPr lang="en-US" dirty="0"/>
              <a:t>  </a:t>
            </a:r>
            <a:r>
              <a:rPr lang="vi-VN" dirty="0"/>
              <a:t>Cơ sở dữ liệu graph-based lưu trữ các thực thể dưới dạng </a:t>
            </a:r>
            <a:r>
              <a:rPr lang="vi-VN" b="1" dirty="0"/>
              <a:t>node</a:t>
            </a:r>
            <a:r>
              <a:rPr lang="vi-VN" dirty="0"/>
              <a:t> (nút) và mối quan hệ giữa các thực thể dưới dạng </a:t>
            </a:r>
            <a:r>
              <a:rPr lang="vi-VN" b="1" dirty="0"/>
              <a:t>cạnh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vi-VN" b="1" dirty="0"/>
              <a:t>Mục đích</a:t>
            </a:r>
            <a:r>
              <a:rPr lang="vi-VN" dirty="0"/>
              <a:t>:</a:t>
            </a:r>
            <a:r>
              <a:rPr lang="en-US" dirty="0"/>
              <a:t> </a:t>
            </a:r>
            <a:r>
              <a:rPr lang="vi-VN" dirty="0"/>
              <a:t>Làm cho việc xây dựng và chạy các ứng dụng xử lý dữ liệu có kết nối cao trở nên dễ dàng hơn.</a:t>
            </a:r>
            <a:endParaRPr lang="en-US" dirty="0"/>
          </a:p>
          <a:p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dirty="0"/>
              <a:t>:</a:t>
            </a:r>
          </a:p>
          <a:p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xã</a:t>
            </a:r>
            <a:r>
              <a:rPr lang="en-US" b="1" dirty="0"/>
              <a:t> </a:t>
            </a:r>
            <a:r>
              <a:rPr lang="en-US" b="1" dirty="0" err="1"/>
              <a:t>hội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tri </a:t>
            </a:r>
            <a:r>
              <a:rPr lang="en-US" b="1" dirty="0" err="1"/>
              <a:t>thức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dirty="0"/>
              <a:t>: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dung.</a:t>
            </a:r>
          </a:p>
          <a:p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lừa</a:t>
            </a:r>
            <a:r>
              <a:rPr lang="en-US" b="1" dirty="0"/>
              <a:t> </a:t>
            </a:r>
            <a:r>
              <a:rPr lang="en-US" b="1" dirty="0" err="1"/>
              <a:t>đảo</a:t>
            </a:r>
            <a:r>
              <a:rPr lang="en-US" dirty="0"/>
              <a:t>: 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  <a:p>
            <a:endParaRPr lang="vi-VN" dirty="0"/>
          </a:p>
          <a:p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E523D4-89EB-F40E-F463-B0443A9C8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3D9C3-0E92-8998-BA2C-4937E508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E9C9-8694-DD4C-CC4B-6CBCEA0B7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B93A-E159-B338-F366-18F1F687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556173-4789-8683-3B92-4CA9E33D2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C4CBB-F2D9-5C3D-C1F2-6440F7EBF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43C5-18C9-A253-2B3F-1B2CF98074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07" y="1944688"/>
            <a:ext cx="11764736" cy="3794806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2. Graph-based</a:t>
            </a:r>
            <a:endParaRPr lang="en-US" sz="1900" dirty="0">
              <a:solidFill>
                <a:schemeClr val="accent2"/>
              </a:solidFill>
            </a:endParaRPr>
          </a:p>
          <a:p>
            <a:pPr algn="just"/>
            <a:r>
              <a:rPr lang="en-US" sz="1400" b="1" dirty="0"/>
              <a:t>   </a:t>
            </a:r>
            <a:r>
              <a:rPr lang="vi-VN" b="1" dirty="0"/>
              <a:t>Ưu điểm</a:t>
            </a:r>
            <a:r>
              <a:rPr lang="vi-VN" dirty="0"/>
              <a:t>: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        </a:t>
            </a:r>
            <a:r>
              <a:rPr lang="vi-VN" dirty="0"/>
              <a:t>Dữ liệu có </a:t>
            </a:r>
            <a:r>
              <a:rPr lang="vi-VN" b="1" dirty="0"/>
              <a:t>tính kết nối cao</a:t>
            </a:r>
            <a:r>
              <a:rPr lang="vi-VN" dirty="0"/>
              <a:t>, mối quan hệ đa chiều được ghi trực tiếp trong cơ sở dữ liệu, giúp xử lý nhanh chóng</a:t>
            </a:r>
            <a:r>
              <a:rPr lang="en-US" dirty="0"/>
              <a:t> </a:t>
            </a:r>
            <a:r>
              <a:rPr lang="vi-VN" dirty="0"/>
              <a:t>và hiệu quả.</a:t>
            </a:r>
          </a:p>
          <a:p>
            <a:pPr algn="just"/>
            <a:r>
              <a:rPr lang="en-US" dirty="0"/>
              <a:t>        </a:t>
            </a:r>
            <a:r>
              <a:rPr lang="vi-VN" dirty="0"/>
              <a:t>Hỗ trợ tốt các ứng dụng đòi hỏi phân tích quan hệ phức tạp.</a:t>
            </a:r>
          </a:p>
          <a:p>
            <a:pPr algn="just"/>
            <a:r>
              <a:rPr lang="en-US" b="1" dirty="0"/>
              <a:t>  </a:t>
            </a:r>
            <a:r>
              <a:rPr lang="vi-VN" b="1" dirty="0"/>
              <a:t>Hạn chế</a:t>
            </a:r>
            <a:r>
              <a:rPr lang="vi-VN" dirty="0"/>
              <a:t>:</a:t>
            </a:r>
          </a:p>
          <a:p>
            <a:pPr algn="just"/>
            <a:r>
              <a:rPr lang="en-US" b="1" dirty="0"/>
              <a:t>        </a:t>
            </a:r>
            <a:r>
              <a:rPr lang="vi-VN" b="1" dirty="0"/>
              <a:t>Hiệu suất thấp trong xử lý đồng thời</a:t>
            </a:r>
            <a:r>
              <a:rPr lang="vi-VN" dirty="0"/>
              <a:t>: Chỉ hỗ trợ đọc/ghi đơn trong nhiều trường hợp, dẫn đến giảm hiệu suất và khó triển khai song song (parallelism).</a:t>
            </a:r>
          </a:p>
          <a:p>
            <a:pPr algn="just"/>
            <a:r>
              <a:rPr lang="en-US" b="1" dirty="0"/>
              <a:t>        </a:t>
            </a:r>
            <a:r>
              <a:rPr lang="vi-VN" b="1" dirty="0"/>
              <a:t>Thiếu chuẩn hóa</a:t>
            </a:r>
            <a:r>
              <a:rPr lang="vi-VN" dirty="0"/>
              <a:t>: Chưa có ngôn ngữ chuẩn để thiết lập và truy vấn.</a:t>
            </a:r>
          </a:p>
          <a:p>
            <a:pPr algn="just"/>
            <a:r>
              <a:rPr lang="en-US" b="1" dirty="0"/>
              <a:t>         </a:t>
            </a:r>
            <a:r>
              <a:rPr lang="vi-VN" b="1" dirty="0"/>
              <a:t>Khó phân vùng dữ liệu</a:t>
            </a:r>
            <a:r>
              <a:rPr lang="vi-VN" dirty="0"/>
              <a:t>: Truy vấn song song trên các biểu đồ lớn gặp nhiều khó khăn.</a:t>
            </a:r>
          </a:p>
          <a:p>
            <a:endParaRPr lang="vi-VN" dirty="0"/>
          </a:p>
          <a:p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7A0F3C-66A8-B570-4D90-01509F2A3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D00EF-5A79-7591-8A6C-B3F34AD3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78099-6758-A4FA-A7A4-9FD558921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F23C-C3D9-2628-7AB0-7AE06569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Fz Poppins Black" panose="020B0604020202020204" charset="0"/>
                <a:cs typeface="Fz Poppins Black" panose="020B0604020202020204" charset="0"/>
              </a:rPr>
              <a:t>NGUYỄN ĐỨC THỊNH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15B602-C3FF-3A5D-339D-6740EB9C0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9BE4-9460-4FFC-82AB-40FA3E28D9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50F14-7400-4E7D-C173-509835B3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CÁC KHÁI NIỆM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7EB9E-A915-A6EB-7322-E9E5CDD4D4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07" y="1944688"/>
            <a:ext cx="11764736" cy="3794806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           3. Key value </a:t>
            </a:r>
            <a:endParaRPr lang="en-US" sz="1900" dirty="0">
              <a:solidFill>
                <a:schemeClr val="accent2"/>
              </a:solidFill>
            </a:endParaRPr>
          </a:p>
          <a:p>
            <a:r>
              <a:rPr lang="en-US" sz="1400" b="1" dirty="0"/>
              <a:t>               </a:t>
            </a:r>
            <a:r>
              <a:rPr lang="vi-VN" b="1" dirty="0"/>
              <a:t>Định nghĩa</a:t>
            </a:r>
            <a:r>
              <a:rPr lang="vi-VN" dirty="0"/>
              <a:t>:</a:t>
            </a:r>
          </a:p>
          <a:p>
            <a:r>
              <a:rPr lang="en-US" dirty="0"/>
              <a:t>                        </a:t>
            </a:r>
            <a:r>
              <a:rPr lang="vi-VN" dirty="0"/>
              <a:t>Dữ liệu được lưu trữ dưới dạng </a:t>
            </a:r>
            <a:r>
              <a:rPr lang="vi-VN" b="1" dirty="0"/>
              <a:t>cặp key-value</a:t>
            </a:r>
            <a:r>
              <a:rPr lang="vi-VN" dirty="0"/>
              <a:t> (khoá – giá trị).</a:t>
            </a:r>
          </a:p>
          <a:p>
            <a:r>
              <a:rPr lang="en-US" dirty="0"/>
              <a:t>                        </a:t>
            </a:r>
            <a:r>
              <a:rPr lang="vi-VN" dirty="0"/>
              <a:t>Mỗi khoá là duy nhất và giá trị có thể ở dạng </a:t>
            </a:r>
            <a:r>
              <a:rPr lang="vi-VN" b="1" dirty="0"/>
              <a:t>BLOB</a:t>
            </a:r>
            <a:r>
              <a:rPr lang="vi-VN" dirty="0"/>
              <a:t> hoặc </a:t>
            </a:r>
            <a:r>
              <a:rPr lang="vi-VN" b="1" dirty="0"/>
              <a:t>JSON</a:t>
            </a:r>
            <a:r>
              <a:rPr lang="vi-VN" dirty="0"/>
              <a:t>.</a:t>
            </a:r>
          </a:p>
          <a:p>
            <a:r>
              <a:rPr lang="en-US" b="1" dirty="0"/>
              <a:t>             </a:t>
            </a:r>
            <a:r>
              <a:rPr lang="vi-VN" b="1" dirty="0"/>
              <a:t>Ưu điểm</a:t>
            </a:r>
            <a:r>
              <a:rPr lang="vi-VN" dirty="0"/>
              <a:t>:</a:t>
            </a:r>
          </a:p>
          <a:p>
            <a:r>
              <a:rPr lang="en-US" b="1" dirty="0"/>
              <a:t>                       </a:t>
            </a:r>
            <a:r>
              <a:rPr lang="vi-VN" b="1" dirty="0"/>
              <a:t>Xử lý tốt dữ liệu lớn</a:t>
            </a:r>
            <a:r>
              <a:rPr lang="vi-VN" dirty="0"/>
              <a:t>: Thiết kế để chịu tải cao và xử lý dữ liệu lớn.</a:t>
            </a:r>
          </a:p>
          <a:p>
            <a:r>
              <a:rPr lang="en-US" b="1" dirty="0"/>
              <a:t>                       </a:t>
            </a:r>
            <a:r>
              <a:rPr lang="vi-VN" b="1" dirty="0"/>
              <a:t>Không cần schema</a:t>
            </a:r>
            <a:r>
              <a:rPr lang="vi-VN" dirty="0"/>
              <a:t>: Lưu trữ linh hoạt, không bị ràng buộc bởi lược đồ (schema).</a:t>
            </a:r>
          </a:p>
          <a:p>
            <a:r>
              <a:rPr lang="en-US" b="1" dirty="0"/>
              <a:t>                       </a:t>
            </a:r>
            <a:r>
              <a:rPr lang="vi-VN" b="1" dirty="0"/>
              <a:t>Khả năng phân mảnh và thay đổi quy mô</a:t>
            </a:r>
            <a:r>
              <a:rPr lang="vi-VN" dirty="0"/>
              <a:t>: Dễ dàng mở rộng theo chiều ngang.</a:t>
            </a:r>
          </a:p>
          <a:p>
            <a:r>
              <a:rPr lang="en-US" dirty="0"/>
              <a:t>                       </a:t>
            </a:r>
            <a:r>
              <a:rPr lang="vi-VN" b="1" dirty="0"/>
              <a:t>Ứng dụng phổ biến: </a:t>
            </a:r>
            <a:r>
              <a:rPr lang="vi-VN" dirty="0"/>
              <a:t>Công nghệ quảng cáo, trò chơi, và IoT.</a:t>
            </a:r>
          </a:p>
          <a:p>
            <a:endParaRPr lang="vi-VN" dirty="0"/>
          </a:p>
          <a:p>
            <a:endParaRPr lang="vi-VN" dirty="0"/>
          </a:p>
          <a:p>
            <a:pPr algn="just" defTabSz="457200"/>
            <a:endParaRPr lang="en-US" dirty="0"/>
          </a:p>
          <a:p>
            <a:pPr algn="just" defTabSz="457200"/>
            <a:endParaRPr lang="en-US" dirty="0">
              <a:latin typeface="Fz Poppins ExtBd" pitchFamily="2" charset="0"/>
              <a:cs typeface="Fz Poppins ExtB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D05EB0-20FC-1D3E-746A-73408D0B1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9693D-4618-0945-8994-7482ED39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9" y="49958"/>
            <a:ext cx="3251199" cy="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Master">
      <a:dk1>
        <a:sysClr val="windowText" lastClr="000000"/>
      </a:dk1>
      <a:lt1>
        <a:sysClr val="window" lastClr="FFFFFF"/>
      </a:lt1>
      <a:dk2>
        <a:srgbClr val="075985"/>
      </a:dk2>
      <a:lt2>
        <a:srgbClr val="E7E6E6"/>
      </a:lt2>
      <a:accent1>
        <a:srgbClr val="4472C4"/>
      </a:accent1>
      <a:accent2>
        <a:srgbClr val="FF8225"/>
      </a:accent2>
      <a:accent3>
        <a:srgbClr val="FF334E"/>
      </a:accent3>
      <a:accent4>
        <a:srgbClr val="FFAF00"/>
      </a:accent4>
      <a:accent5>
        <a:srgbClr val="5AB2FF"/>
      </a:accent5>
      <a:accent6>
        <a:srgbClr val="77E4C8"/>
      </a:accent6>
      <a:hlink>
        <a:srgbClr val="8576FF"/>
      </a:hlink>
      <a:folHlink>
        <a:srgbClr val="FF8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1805</Words>
  <Application>Microsoft Office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Fz Poppins Med</vt:lpstr>
      <vt:lpstr>Fz Poppins SemBd</vt:lpstr>
      <vt:lpstr>Fz Poppins ExtBd</vt:lpstr>
      <vt:lpstr>SVN-Poppins Black</vt:lpstr>
      <vt:lpstr>Fz Poppins Black</vt:lpstr>
      <vt:lpstr>Times New Roman</vt:lpstr>
      <vt:lpstr>Montserrat Black</vt:lpstr>
      <vt:lpstr>Blank</vt:lpstr>
      <vt:lpstr>Main</vt:lpstr>
      <vt:lpstr> 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NGUYỄN ĐỨC THỊNH</vt:lpstr>
      <vt:lpstr>MERN (MONGODB, EXPRESS, REACT, NODE)</vt:lpstr>
      <vt:lpstr>MERN (MONGODB, EXPRESS, REACT, NODE)</vt:lpstr>
      <vt:lpstr>MERN (MONGODB, EXPRESS, REACT, NODE)</vt:lpstr>
      <vt:lpstr>MERN (MONGODB, EXPRESS, REACT, NODE)</vt:lpstr>
      <vt:lpstr>MERN (MONGODB, EXPRESS, REACT, NODE)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Pham</dc:creator>
  <cp:lastModifiedBy>Admin</cp:lastModifiedBy>
  <cp:revision>219</cp:revision>
  <dcterms:created xsi:type="dcterms:W3CDTF">2024-08-12T05:13:20Z</dcterms:created>
  <dcterms:modified xsi:type="dcterms:W3CDTF">2025-01-09T19:05:14Z</dcterms:modified>
</cp:coreProperties>
</file>