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Noto Sans Bold" charset="1" panose="020B0802040504020204"/>
      <p:regular r:id="rId16"/>
    </p:embeddedFont>
    <p:embeddedFont>
      <p:font typeface="Noto Sans" charset="1" panose="020B0502040504020204"/>
      <p:regular r:id="rId17"/>
    </p:embeddedFont>
    <p:embeddedFont>
      <p:font typeface="Noto Serif Display" charset="1" panose="02020502080505020204"/>
      <p:regular r:id="rId18"/>
    </p:embeddedFont>
    <p:embeddedFont>
      <p:font typeface="Fz Yustine Signature" charset="1" panose="02000600000000000000"/>
      <p:regular r:id="rId19"/>
    </p:embeddedFont>
    <p:embeddedFont>
      <p:font typeface="Cabin" charset="1" panose="00000500000000000000"/>
      <p:regular r:id="rId20"/>
    </p:embeddedFont>
    <p:embeddedFont>
      <p:font typeface="Muli" charset="1" panose="00000500000000000000"/>
      <p:regular r:id="rId21"/>
    </p:embeddedFont>
    <p:embeddedFont>
      <p:font typeface="Cabin Italics" charset="1" panose="00000500000000000000"/>
      <p:regular r:id="rId22"/>
    </p:embeddedFont>
    <p:embeddedFont>
      <p:font typeface="Cabin Bold Italics" charset="1" panose="00000800000000000000"/>
      <p:regular r:id="rId23"/>
    </p:embeddedFont>
    <p:embeddedFont>
      <p:font typeface="Cabin Semi-Bold Italics" charset="1" panose="00000700000000000000"/>
      <p:regular r:id="rId24"/>
    </p:embeddedFont>
    <p:embeddedFont>
      <p:font typeface="Cabin Bold" charset="1" panose="000008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7.gif"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6E53"/>
        </a:solidFill>
      </p:bgPr>
    </p:bg>
    <p:spTree>
      <p:nvGrpSpPr>
        <p:cNvPr id="1" name=""/>
        <p:cNvGrpSpPr/>
        <p:nvPr/>
      </p:nvGrpSpPr>
      <p:grpSpPr>
        <a:xfrm>
          <a:off x="0" y="0"/>
          <a:ext cx="0" cy="0"/>
          <a:chOff x="0" y="0"/>
          <a:chExt cx="0" cy="0"/>
        </a:xfrm>
      </p:grpSpPr>
      <p:sp>
        <p:nvSpPr>
          <p:cNvPr name="Freeform 2" id="2"/>
          <p:cNvSpPr/>
          <p:nvPr/>
        </p:nvSpPr>
        <p:spPr>
          <a:xfrm flipH="false" flipV="false" rot="0">
            <a:off x="2701902" y="-1449221"/>
            <a:ext cx="13185442" cy="13185442"/>
          </a:xfrm>
          <a:custGeom>
            <a:avLst/>
            <a:gdLst/>
            <a:ahLst/>
            <a:cxnLst/>
            <a:rect r="r" b="b" t="t" l="l"/>
            <a:pathLst>
              <a:path h="13185442" w="13185442">
                <a:moveTo>
                  <a:pt x="0" y="0"/>
                </a:moveTo>
                <a:lnTo>
                  <a:pt x="13185441" y="0"/>
                </a:lnTo>
                <a:lnTo>
                  <a:pt x="13185441" y="13185442"/>
                </a:lnTo>
                <a:lnTo>
                  <a:pt x="0" y="131854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32295" y="1214930"/>
            <a:ext cx="688259" cy="511679"/>
          </a:xfrm>
          <a:custGeom>
            <a:avLst/>
            <a:gdLst/>
            <a:ahLst/>
            <a:cxnLst/>
            <a:rect r="r" b="b" t="t" l="l"/>
            <a:pathLst>
              <a:path h="511679" w="688259">
                <a:moveTo>
                  <a:pt x="0" y="0"/>
                </a:moveTo>
                <a:lnTo>
                  <a:pt x="688258" y="0"/>
                </a:lnTo>
                <a:lnTo>
                  <a:pt x="688258" y="511679"/>
                </a:lnTo>
                <a:lnTo>
                  <a:pt x="0" y="511679"/>
                </a:lnTo>
                <a:lnTo>
                  <a:pt x="0" y="0"/>
                </a:lnTo>
                <a:close/>
              </a:path>
            </a:pathLst>
          </a:custGeom>
          <a:blipFill>
            <a:blip r:embed="rId4">
              <a:alphaModFix amt="8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032295" y="1575526"/>
            <a:ext cx="688259" cy="511679"/>
          </a:xfrm>
          <a:custGeom>
            <a:avLst/>
            <a:gdLst/>
            <a:ahLst/>
            <a:cxnLst/>
            <a:rect r="r" b="b" t="t" l="l"/>
            <a:pathLst>
              <a:path h="511679" w="688259">
                <a:moveTo>
                  <a:pt x="0" y="0"/>
                </a:moveTo>
                <a:lnTo>
                  <a:pt x="688258" y="0"/>
                </a:lnTo>
                <a:lnTo>
                  <a:pt x="688258" y="511679"/>
                </a:lnTo>
                <a:lnTo>
                  <a:pt x="0" y="511679"/>
                </a:lnTo>
                <a:lnTo>
                  <a:pt x="0" y="0"/>
                </a:lnTo>
                <a:close/>
              </a:path>
            </a:pathLst>
          </a:custGeom>
          <a:blipFill>
            <a:blip r:embed="rId6">
              <a:alphaModFix amt="85000"/>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513091" y="-3233415"/>
            <a:ext cx="20487103" cy="12655192"/>
            <a:chOff x="0" y="0"/>
            <a:chExt cx="27316137" cy="16873589"/>
          </a:xfrm>
        </p:grpSpPr>
        <p:sp>
          <p:nvSpPr>
            <p:cNvPr name="Freeform 6" id="6"/>
            <p:cNvSpPr/>
            <p:nvPr/>
          </p:nvSpPr>
          <p:spPr>
            <a:xfrm flipH="false" flipV="false" rot="0">
              <a:off x="0" y="9222847"/>
              <a:ext cx="2606181" cy="1937540"/>
            </a:xfrm>
            <a:custGeom>
              <a:avLst/>
              <a:gdLst/>
              <a:ahLst/>
              <a:cxnLst/>
              <a:rect r="r" b="b" t="t" l="l"/>
              <a:pathLst>
                <a:path h="1937540" w="2606181">
                  <a:moveTo>
                    <a:pt x="0" y="0"/>
                  </a:moveTo>
                  <a:lnTo>
                    <a:pt x="2606181" y="0"/>
                  </a:lnTo>
                  <a:lnTo>
                    <a:pt x="2606181" y="1937540"/>
                  </a:lnTo>
                  <a:lnTo>
                    <a:pt x="0" y="19375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8232636" y="0"/>
              <a:ext cx="9083501" cy="6753040"/>
            </a:xfrm>
            <a:custGeom>
              <a:avLst/>
              <a:gdLst/>
              <a:ahLst/>
              <a:cxnLst/>
              <a:rect r="r" b="b" t="t" l="l"/>
              <a:pathLst>
                <a:path h="6753040" w="9083501">
                  <a:moveTo>
                    <a:pt x="0" y="0"/>
                  </a:moveTo>
                  <a:lnTo>
                    <a:pt x="9083501" y="0"/>
                  </a:lnTo>
                  <a:lnTo>
                    <a:pt x="9083501" y="6753040"/>
                  </a:lnTo>
                  <a:lnTo>
                    <a:pt x="0" y="67530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23049681" y="14231386"/>
              <a:ext cx="3554022" cy="2642203"/>
            </a:xfrm>
            <a:custGeom>
              <a:avLst/>
              <a:gdLst/>
              <a:ahLst/>
              <a:cxnLst/>
              <a:rect r="r" b="b" t="t" l="l"/>
              <a:pathLst>
                <a:path h="2642203" w="3554022">
                  <a:moveTo>
                    <a:pt x="0" y="0"/>
                  </a:moveTo>
                  <a:lnTo>
                    <a:pt x="3554023" y="0"/>
                  </a:lnTo>
                  <a:lnTo>
                    <a:pt x="3554023" y="2642203"/>
                  </a:lnTo>
                  <a:lnTo>
                    <a:pt x="0" y="26422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9" id="9"/>
          <p:cNvGrpSpPr/>
          <p:nvPr/>
        </p:nvGrpSpPr>
        <p:grpSpPr>
          <a:xfrm rot="0">
            <a:off x="8737404" y="8907506"/>
            <a:ext cx="1578662" cy="340760"/>
            <a:chOff x="0" y="0"/>
            <a:chExt cx="2104883" cy="454347"/>
          </a:xfrm>
        </p:grpSpPr>
        <p:sp>
          <p:nvSpPr>
            <p:cNvPr name="Freeform 10" id="10"/>
            <p:cNvSpPr/>
            <p:nvPr/>
          </p:nvSpPr>
          <p:spPr>
            <a:xfrm flipH="false" flipV="false" rot="0">
              <a:off x="0" y="0"/>
              <a:ext cx="611141" cy="454347"/>
            </a:xfrm>
            <a:custGeom>
              <a:avLst/>
              <a:gdLst/>
              <a:ahLst/>
              <a:cxnLst/>
              <a:rect r="r" b="b" t="t" l="l"/>
              <a:pathLst>
                <a:path h="454347" w="611141">
                  <a:moveTo>
                    <a:pt x="0" y="0"/>
                  </a:moveTo>
                  <a:lnTo>
                    <a:pt x="611141" y="0"/>
                  </a:lnTo>
                  <a:lnTo>
                    <a:pt x="611141" y="454347"/>
                  </a:lnTo>
                  <a:lnTo>
                    <a:pt x="0" y="4543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745541" y="0"/>
              <a:ext cx="611141" cy="454347"/>
            </a:xfrm>
            <a:custGeom>
              <a:avLst/>
              <a:gdLst/>
              <a:ahLst/>
              <a:cxnLst/>
              <a:rect r="r" b="b" t="t" l="l"/>
              <a:pathLst>
                <a:path h="454347" w="611141">
                  <a:moveTo>
                    <a:pt x="0" y="0"/>
                  </a:moveTo>
                  <a:lnTo>
                    <a:pt x="611142" y="0"/>
                  </a:lnTo>
                  <a:lnTo>
                    <a:pt x="611142" y="454347"/>
                  </a:lnTo>
                  <a:lnTo>
                    <a:pt x="0" y="4543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493742" y="0"/>
              <a:ext cx="611141" cy="454347"/>
            </a:xfrm>
            <a:custGeom>
              <a:avLst/>
              <a:gdLst/>
              <a:ahLst/>
              <a:cxnLst/>
              <a:rect r="r" b="b" t="t" l="l"/>
              <a:pathLst>
                <a:path h="454347" w="611141">
                  <a:moveTo>
                    <a:pt x="0" y="0"/>
                  </a:moveTo>
                  <a:lnTo>
                    <a:pt x="611141" y="0"/>
                  </a:lnTo>
                  <a:lnTo>
                    <a:pt x="611141" y="454347"/>
                  </a:lnTo>
                  <a:lnTo>
                    <a:pt x="0" y="4543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
        <p:nvSpPr>
          <p:cNvPr name="Freeform 13" id="13"/>
          <p:cNvSpPr/>
          <p:nvPr/>
        </p:nvSpPr>
        <p:spPr>
          <a:xfrm flipH="false" flipV="false" rot="0">
            <a:off x="8481226" y="1726609"/>
            <a:ext cx="1975990" cy="1975990"/>
          </a:xfrm>
          <a:custGeom>
            <a:avLst/>
            <a:gdLst/>
            <a:ahLst/>
            <a:cxnLst/>
            <a:rect r="r" b="b" t="t" l="l"/>
            <a:pathLst>
              <a:path h="1975990" w="1975990">
                <a:moveTo>
                  <a:pt x="0" y="0"/>
                </a:moveTo>
                <a:lnTo>
                  <a:pt x="1975990" y="0"/>
                </a:lnTo>
                <a:lnTo>
                  <a:pt x="1975990" y="1975990"/>
                </a:lnTo>
                <a:lnTo>
                  <a:pt x="0" y="1975990"/>
                </a:lnTo>
                <a:lnTo>
                  <a:pt x="0" y="0"/>
                </a:lnTo>
                <a:close/>
              </a:path>
            </a:pathLst>
          </a:custGeom>
          <a:blipFill>
            <a:blip r:embed="rId12"/>
            <a:stretch>
              <a:fillRect l="0" t="0" r="0" b="0"/>
            </a:stretch>
          </a:blipFill>
        </p:spPr>
      </p:sp>
      <p:sp>
        <p:nvSpPr>
          <p:cNvPr name="TextBox 14" id="14"/>
          <p:cNvSpPr txBox="true"/>
          <p:nvPr/>
        </p:nvSpPr>
        <p:spPr>
          <a:xfrm rot="0">
            <a:off x="6047514" y="345589"/>
            <a:ext cx="7113871" cy="1672006"/>
          </a:xfrm>
          <a:prstGeom prst="rect">
            <a:avLst/>
          </a:prstGeom>
        </p:spPr>
        <p:txBody>
          <a:bodyPr anchor="t" rtlCol="false" tIns="0" lIns="0" bIns="0" rIns="0">
            <a:spAutoFit/>
          </a:bodyPr>
          <a:lstStyle/>
          <a:p>
            <a:pPr algn="ctr">
              <a:lnSpc>
                <a:spcPts val="4442"/>
              </a:lnSpc>
            </a:pPr>
            <a:r>
              <a:rPr lang="en-US" sz="3172">
                <a:solidFill>
                  <a:srgbClr val="FFFFFF"/>
                </a:solidFill>
                <a:latin typeface="Noto Sans Bold"/>
              </a:rPr>
              <a:t>KHOA KĨ THUẬT CÔNG NGHỆ</a:t>
            </a:r>
          </a:p>
          <a:p>
            <a:pPr algn="ctr">
              <a:lnSpc>
                <a:spcPts val="4442"/>
              </a:lnSpc>
            </a:pPr>
            <a:r>
              <a:rPr lang="en-US" sz="3172">
                <a:solidFill>
                  <a:srgbClr val="FFFFFF"/>
                </a:solidFill>
                <a:latin typeface="Noto Sans Bold"/>
              </a:rPr>
              <a:t>BỘ MÔN CÔNG NGHỆ THÔNG TIN</a:t>
            </a:r>
          </a:p>
          <a:p>
            <a:pPr algn="ctr" marL="0" indent="0" lvl="0">
              <a:lnSpc>
                <a:spcPts val="4442"/>
              </a:lnSpc>
              <a:spcBef>
                <a:spcPct val="0"/>
              </a:spcBef>
            </a:pPr>
          </a:p>
        </p:txBody>
      </p:sp>
      <p:sp>
        <p:nvSpPr>
          <p:cNvPr name="TextBox 15" id="15"/>
          <p:cNvSpPr txBox="true"/>
          <p:nvPr/>
        </p:nvSpPr>
        <p:spPr>
          <a:xfrm rot="0">
            <a:off x="3376424" y="4151481"/>
            <a:ext cx="12185594" cy="548154"/>
          </a:xfrm>
          <a:prstGeom prst="rect">
            <a:avLst/>
          </a:prstGeom>
        </p:spPr>
        <p:txBody>
          <a:bodyPr anchor="t" rtlCol="false" tIns="0" lIns="0" bIns="0" rIns="0">
            <a:spAutoFit/>
          </a:bodyPr>
          <a:lstStyle/>
          <a:p>
            <a:pPr algn="ctr" marL="0" indent="0" lvl="0">
              <a:lnSpc>
                <a:spcPts val="4436"/>
              </a:lnSpc>
              <a:spcBef>
                <a:spcPct val="0"/>
              </a:spcBef>
            </a:pPr>
            <a:r>
              <a:rPr lang="en-US" sz="3169">
                <a:solidFill>
                  <a:srgbClr val="FFFFFF"/>
                </a:solidFill>
                <a:latin typeface="Noto Sans Bold"/>
              </a:rPr>
              <a:t>XÂY DỰNG WEB BÁN SÁCH BẰNG FRAMEWORK EMBERJS</a:t>
            </a:r>
          </a:p>
        </p:txBody>
      </p:sp>
      <p:sp>
        <p:nvSpPr>
          <p:cNvPr name="TextBox 16" id="16"/>
          <p:cNvSpPr txBox="true"/>
          <p:nvPr/>
        </p:nvSpPr>
        <p:spPr>
          <a:xfrm rot="0">
            <a:off x="325221" y="6363715"/>
            <a:ext cx="7641387" cy="905510"/>
          </a:xfrm>
          <a:prstGeom prst="rect">
            <a:avLst/>
          </a:prstGeom>
        </p:spPr>
        <p:txBody>
          <a:bodyPr anchor="t" rtlCol="false" tIns="0" lIns="0" bIns="0" rIns="0">
            <a:spAutoFit/>
          </a:bodyPr>
          <a:lstStyle/>
          <a:p>
            <a:pPr algn="ctr">
              <a:lnSpc>
                <a:spcPts val="3640"/>
              </a:lnSpc>
            </a:pPr>
            <a:r>
              <a:rPr lang="en-US" sz="2600">
                <a:solidFill>
                  <a:srgbClr val="FFFFFF"/>
                </a:solidFill>
                <a:latin typeface="Noto Sans"/>
              </a:rPr>
              <a:t>Giảng viên hướng dẫn:</a:t>
            </a:r>
          </a:p>
          <a:p>
            <a:pPr algn="ctr" marL="0" indent="0" lvl="0">
              <a:lnSpc>
                <a:spcPts val="3640"/>
              </a:lnSpc>
              <a:spcBef>
                <a:spcPct val="0"/>
              </a:spcBef>
            </a:pPr>
            <a:r>
              <a:rPr lang="en-US" sz="2600">
                <a:solidFill>
                  <a:srgbClr val="FFFFFF"/>
                </a:solidFill>
                <a:latin typeface="Noto Sans"/>
              </a:rPr>
              <a:t>TS. Nguyễn Bảo Ân</a:t>
            </a:r>
          </a:p>
        </p:txBody>
      </p:sp>
      <p:sp>
        <p:nvSpPr>
          <p:cNvPr name="TextBox 17" id="17"/>
          <p:cNvSpPr txBox="true"/>
          <p:nvPr/>
        </p:nvSpPr>
        <p:spPr>
          <a:xfrm rot="0">
            <a:off x="11667530" y="6286518"/>
            <a:ext cx="5591770" cy="2822663"/>
          </a:xfrm>
          <a:prstGeom prst="rect">
            <a:avLst/>
          </a:prstGeom>
        </p:spPr>
        <p:txBody>
          <a:bodyPr anchor="t" rtlCol="false" tIns="0" lIns="0" bIns="0" rIns="0">
            <a:spAutoFit/>
          </a:bodyPr>
          <a:lstStyle/>
          <a:p>
            <a:pPr algn="l" marL="0" indent="0" lvl="0">
              <a:lnSpc>
                <a:spcPts val="4020"/>
              </a:lnSpc>
              <a:spcBef>
                <a:spcPct val="0"/>
              </a:spcBef>
            </a:pPr>
            <a:r>
              <a:rPr lang="en-US" sz="2871">
                <a:solidFill>
                  <a:srgbClr val="FFFFFF"/>
                </a:solidFill>
                <a:latin typeface="Noto Sans"/>
              </a:rPr>
              <a:t>N</a:t>
            </a:r>
            <a:r>
              <a:rPr lang="en-US" sz="2871" strike="noStrike" u="none">
                <a:solidFill>
                  <a:srgbClr val="FFFFFF"/>
                </a:solidFill>
                <a:latin typeface="Noto Sans"/>
              </a:rPr>
              <a:t>hóm sinh viên thực hiện:</a:t>
            </a:r>
          </a:p>
          <a:p>
            <a:pPr algn="l" marL="555199" indent="-277599" lvl="1">
              <a:lnSpc>
                <a:spcPts val="3600"/>
              </a:lnSpc>
              <a:spcBef>
                <a:spcPct val="0"/>
              </a:spcBef>
              <a:buFont typeface="Arial"/>
              <a:buChar char="•"/>
            </a:pPr>
            <a:r>
              <a:rPr lang="en-US" sz="2571" strike="noStrike" u="none">
                <a:solidFill>
                  <a:srgbClr val="FFFFFF"/>
                </a:solidFill>
                <a:latin typeface="Noto Sans"/>
              </a:rPr>
              <a:t>Nguyễn</a:t>
            </a:r>
            <a:r>
              <a:rPr lang="en-US" sz="2571" strike="noStrike" u="none">
                <a:solidFill>
                  <a:srgbClr val="FFFFFF"/>
                </a:solidFill>
                <a:latin typeface="Noto Sans"/>
              </a:rPr>
              <a:t> Đức Thịnh - 110121228</a:t>
            </a:r>
          </a:p>
          <a:p>
            <a:pPr algn="l" marL="555199" indent="-277599" lvl="1">
              <a:lnSpc>
                <a:spcPts val="3600"/>
              </a:lnSpc>
              <a:spcBef>
                <a:spcPct val="0"/>
              </a:spcBef>
              <a:buFont typeface="Arial"/>
              <a:buChar char="•"/>
            </a:pPr>
            <a:r>
              <a:rPr lang="en-US" sz="2571" strike="noStrike" u="none">
                <a:solidFill>
                  <a:srgbClr val="FFFFFF"/>
                </a:solidFill>
                <a:latin typeface="Noto Sans"/>
              </a:rPr>
              <a:t>Nguyễn Hữu Trí </a:t>
            </a:r>
            <a:r>
              <a:rPr lang="en-US" sz="2571" strike="noStrike" u="none">
                <a:solidFill>
                  <a:srgbClr val="FFFFFF"/>
                </a:solidFill>
                <a:latin typeface="Noto Sans"/>
              </a:rPr>
              <a:t>– 110121120</a:t>
            </a:r>
          </a:p>
          <a:p>
            <a:pPr algn="l" marL="555199" indent="-277599" lvl="1">
              <a:lnSpc>
                <a:spcPts val="3600"/>
              </a:lnSpc>
              <a:spcBef>
                <a:spcPct val="0"/>
              </a:spcBef>
              <a:buFont typeface="Arial"/>
              <a:buChar char="•"/>
            </a:pPr>
            <a:r>
              <a:rPr lang="en-US" sz="2571" strike="noStrike" u="none">
                <a:solidFill>
                  <a:srgbClr val="FFFFFF"/>
                </a:solidFill>
                <a:latin typeface="Noto Sans"/>
              </a:rPr>
              <a:t>Huỳnh Quang Vinh</a:t>
            </a:r>
            <a:r>
              <a:rPr lang="en-US" sz="2571" strike="noStrike" u="none">
                <a:solidFill>
                  <a:srgbClr val="FFFFFF"/>
                </a:solidFill>
                <a:latin typeface="Noto Sans"/>
              </a:rPr>
              <a:t> – 110121270</a:t>
            </a:r>
          </a:p>
          <a:p>
            <a:pPr algn="l" marL="555199" indent="-277599" lvl="1">
              <a:lnSpc>
                <a:spcPts val="3600"/>
              </a:lnSpc>
              <a:spcBef>
                <a:spcPct val="0"/>
              </a:spcBef>
              <a:buFont typeface="Arial"/>
              <a:buChar char="•"/>
            </a:pPr>
            <a:r>
              <a:rPr lang="en-US" sz="2571" strike="noStrike" u="none">
                <a:solidFill>
                  <a:srgbClr val="FFFFFF"/>
                </a:solidFill>
                <a:latin typeface="Noto Sans"/>
              </a:rPr>
              <a:t>Lớp: DA21TTB</a:t>
            </a:r>
          </a:p>
          <a:p>
            <a:pPr algn="l" marL="0" indent="0" lvl="0">
              <a:lnSpc>
                <a:spcPts val="4020"/>
              </a:lnSpc>
              <a:spcBef>
                <a:spcPct val="0"/>
              </a:spcBef>
            </a:pPr>
          </a:p>
        </p:txBody>
      </p:sp>
      <p:sp>
        <p:nvSpPr>
          <p:cNvPr name="TextBox 18" id="18"/>
          <p:cNvSpPr txBox="true"/>
          <p:nvPr/>
        </p:nvSpPr>
        <p:spPr>
          <a:xfrm rot="0">
            <a:off x="5599246" y="9457690"/>
            <a:ext cx="7562139" cy="1610995"/>
          </a:xfrm>
          <a:prstGeom prst="rect">
            <a:avLst/>
          </a:prstGeom>
        </p:spPr>
        <p:txBody>
          <a:bodyPr anchor="t" rtlCol="false" tIns="0" lIns="0" bIns="0" rIns="0">
            <a:spAutoFit/>
          </a:bodyPr>
          <a:lstStyle/>
          <a:p>
            <a:pPr algn="ctr">
              <a:lnSpc>
                <a:spcPts val="3500"/>
              </a:lnSpc>
            </a:pPr>
            <a:r>
              <a:rPr lang="en-US" sz="2500">
                <a:solidFill>
                  <a:srgbClr val="FFFFFF"/>
                </a:solidFill>
                <a:latin typeface="Noto Serif Display"/>
              </a:rPr>
              <a:t>Trà Vinh, tháng 6 năm 2024</a:t>
            </a:r>
          </a:p>
          <a:p>
            <a:pPr algn="ctr">
              <a:lnSpc>
                <a:spcPts val="4759"/>
              </a:lnSpc>
            </a:pPr>
          </a:p>
          <a:p>
            <a:pPr algn="ctr" marL="0" indent="0" lvl="0">
              <a:lnSpc>
                <a:spcPts val="475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6E53"/>
        </a:solidFill>
      </p:bgPr>
    </p:bg>
    <p:spTree>
      <p:nvGrpSpPr>
        <p:cNvPr id="1" name=""/>
        <p:cNvGrpSpPr/>
        <p:nvPr/>
      </p:nvGrpSpPr>
      <p:grpSpPr>
        <a:xfrm>
          <a:off x="0" y="0"/>
          <a:ext cx="0" cy="0"/>
          <a:chOff x="0" y="0"/>
          <a:chExt cx="0" cy="0"/>
        </a:xfrm>
      </p:grpSpPr>
      <p:sp>
        <p:nvSpPr>
          <p:cNvPr name="Freeform 2" id="2"/>
          <p:cNvSpPr/>
          <p:nvPr/>
        </p:nvSpPr>
        <p:spPr>
          <a:xfrm flipH="false" flipV="false" rot="0">
            <a:off x="2407335" y="-1449221"/>
            <a:ext cx="13185442" cy="13185442"/>
          </a:xfrm>
          <a:custGeom>
            <a:avLst/>
            <a:gdLst/>
            <a:ahLst/>
            <a:cxnLst/>
            <a:rect r="r" b="b" t="t" l="l"/>
            <a:pathLst>
              <a:path h="13185442" w="13185442">
                <a:moveTo>
                  <a:pt x="0" y="0"/>
                </a:moveTo>
                <a:lnTo>
                  <a:pt x="13185442" y="0"/>
                </a:lnTo>
                <a:lnTo>
                  <a:pt x="13185442" y="13185442"/>
                </a:lnTo>
                <a:lnTo>
                  <a:pt x="0" y="131854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558880" y="9005699"/>
            <a:ext cx="1170240" cy="252601"/>
            <a:chOff x="0" y="0"/>
            <a:chExt cx="1560321" cy="336801"/>
          </a:xfrm>
        </p:grpSpPr>
        <p:sp>
          <p:nvSpPr>
            <p:cNvPr name="Freeform 4" id="4"/>
            <p:cNvSpPr/>
            <p:nvPr/>
          </p:nvSpPr>
          <p:spPr>
            <a:xfrm flipH="false" flipV="false" rot="0">
              <a:off x="0" y="0"/>
              <a:ext cx="453031" cy="336801"/>
            </a:xfrm>
            <a:custGeom>
              <a:avLst/>
              <a:gdLst/>
              <a:ahLst/>
              <a:cxnLst/>
              <a:rect r="r" b="b" t="t" l="l"/>
              <a:pathLst>
                <a:path h="336801" w="453031">
                  <a:moveTo>
                    <a:pt x="0" y="0"/>
                  </a:moveTo>
                  <a:lnTo>
                    <a:pt x="453031" y="0"/>
                  </a:lnTo>
                  <a:lnTo>
                    <a:pt x="453031" y="336801"/>
                  </a:lnTo>
                  <a:lnTo>
                    <a:pt x="0" y="336801"/>
                  </a:lnTo>
                  <a:lnTo>
                    <a:pt x="0" y="0"/>
                  </a:lnTo>
                  <a:close/>
                </a:path>
              </a:pathLst>
            </a:custGeom>
            <a:blipFill>
              <a:blip r:embed="rId4">
                <a:alphaModFix amt="85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52659" y="0"/>
              <a:ext cx="453031" cy="336801"/>
            </a:xfrm>
            <a:custGeom>
              <a:avLst/>
              <a:gdLst/>
              <a:ahLst/>
              <a:cxnLst/>
              <a:rect r="r" b="b" t="t" l="l"/>
              <a:pathLst>
                <a:path h="336801" w="453031">
                  <a:moveTo>
                    <a:pt x="0" y="0"/>
                  </a:moveTo>
                  <a:lnTo>
                    <a:pt x="453031" y="0"/>
                  </a:lnTo>
                  <a:lnTo>
                    <a:pt x="453031" y="336801"/>
                  </a:lnTo>
                  <a:lnTo>
                    <a:pt x="0" y="336801"/>
                  </a:lnTo>
                  <a:lnTo>
                    <a:pt x="0" y="0"/>
                  </a:lnTo>
                  <a:close/>
                </a:path>
              </a:pathLst>
            </a:custGeom>
            <a:blipFill>
              <a:blip r:embed="rId4">
                <a:alphaModFix amt="8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7290" y="0"/>
              <a:ext cx="453031" cy="336801"/>
            </a:xfrm>
            <a:custGeom>
              <a:avLst/>
              <a:gdLst/>
              <a:ahLst/>
              <a:cxnLst/>
              <a:rect r="r" b="b" t="t" l="l"/>
              <a:pathLst>
                <a:path h="336801" w="453031">
                  <a:moveTo>
                    <a:pt x="0" y="0"/>
                  </a:moveTo>
                  <a:lnTo>
                    <a:pt x="453031" y="0"/>
                  </a:lnTo>
                  <a:lnTo>
                    <a:pt x="453031" y="336801"/>
                  </a:lnTo>
                  <a:lnTo>
                    <a:pt x="0" y="3368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7611492" y="1284540"/>
            <a:ext cx="688259" cy="511679"/>
          </a:xfrm>
          <a:custGeom>
            <a:avLst/>
            <a:gdLst/>
            <a:ahLst/>
            <a:cxnLst/>
            <a:rect r="r" b="b" t="t" l="l"/>
            <a:pathLst>
              <a:path h="511679" w="688259">
                <a:moveTo>
                  <a:pt x="0" y="0"/>
                </a:moveTo>
                <a:lnTo>
                  <a:pt x="688259" y="0"/>
                </a:lnTo>
                <a:lnTo>
                  <a:pt x="688259" y="511679"/>
                </a:lnTo>
                <a:lnTo>
                  <a:pt x="0" y="511679"/>
                </a:lnTo>
                <a:lnTo>
                  <a:pt x="0" y="0"/>
                </a:lnTo>
                <a:close/>
              </a:path>
            </a:pathLst>
          </a:custGeom>
          <a:blipFill>
            <a:blip r:embed="rId6">
              <a:alphaModFix amt="85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534281" y="1028700"/>
            <a:ext cx="688259" cy="511679"/>
          </a:xfrm>
          <a:custGeom>
            <a:avLst/>
            <a:gdLst/>
            <a:ahLst/>
            <a:cxnLst/>
            <a:rect r="r" b="b" t="t" l="l"/>
            <a:pathLst>
              <a:path h="511679" w="688259">
                <a:moveTo>
                  <a:pt x="0" y="0"/>
                </a:moveTo>
                <a:lnTo>
                  <a:pt x="688259" y="0"/>
                </a:lnTo>
                <a:lnTo>
                  <a:pt x="688259" y="511679"/>
                </a:lnTo>
                <a:lnTo>
                  <a:pt x="0" y="511679"/>
                </a:lnTo>
                <a:lnTo>
                  <a:pt x="0" y="0"/>
                </a:lnTo>
                <a:close/>
              </a:path>
            </a:pathLst>
          </a:custGeom>
          <a:blipFill>
            <a:blip r:embed="rId8">
              <a:alphaModFix amt="85000"/>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6882994" y="7505302"/>
            <a:ext cx="1791098" cy="1331574"/>
          </a:xfrm>
          <a:custGeom>
            <a:avLst/>
            <a:gdLst/>
            <a:ahLst/>
            <a:cxnLst/>
            <a:rect r="r" b="b" t="t" l="l"/>
            <a:pathLst>
              <a:path h="1331574" w="1791098">
                <a:moveTo>
                  <a:pt x="0" y="0"/>
                </a:moveTo>
                <a:lnTo>
                  <a:pt x="1791098" y="0"/>
                </a:lnTo>
                <a:lnTo>
                  <a:pt x="1791098" y="1331574"/>
                </a:lnTo>
                <a:lnTo>
                  <a:pt x="0" y="13315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40722" y="4917056"/>
            <a:ext cx="3481445" cy="2588246"/>
          </a:xfrm>
          <a:custGeom>
            <a:avLst/>
            <a:gdLst/>
            <a:ahLst/>
            <a:cxnLst/>
            <a:rect r="r" b="b" t="t" l="l"/>
            <a:pathLst>
              <a:path h="2588246" w="3481445">
                <a:moveTo>
                  <a:pt x="0" y="0"/>
                </a:moveTo>
                <a:lnTo>
                  <a:pt x="3481444" y="0"/>
                </a:lnTo>
                <a:lnTo>
                  <a:pt x="3481444" y="2588246"/>
                </a:lnTo>
                <a:lnTo>
                  <a:pt x="0" y="258824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4380504" y="-262125"/>
            <a:ext cx="2424545" cy="1802504"/>
          </a:xfrm>
          <a:custGeom>
            <a:avLst/>
            <a:gdLst/>
            <a:ahLst/>
            <a:cxnLst/>
            <a:rect r="r" b="b" t="t" l="l"/>
            <a:pathLst>
              <a:path h="1802504" w="2424545">
                <a:moveTo>
                  <a:pt x="0" y="0"/>
                </a:moveTo>
                <a:lnTo>
                  <a:pt x="2424545" y="0"/>
                </a:lnTo>
                <a:lnTo>
                  <a:pt x="2424545" y="1802504"/>
                </a:lnTo>
                <a:lnTo>
                  <a:pt x="0" y="18025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2" id="12"/>
          <p:cNvGrpSpPr/>
          <p:nvPr/>
        </p:nvGrpSpPr>
        <p:grpSpPr>
          <a:xfrm rot="0">
            <a:off x="3960303" y="4082899"/>
            <a:ext cx="10367394" cy="2717988"/>
            <a:chOff x="0" y="0"/>
            <a:chExt cx="13823192" cy="3623984"/>
          </a:xfrm>
        </p:grpSpPr>
        <p:sp>
          <p:nvSpPr>
            <p:cNvPr name="TextBox 13" id="13"/>
            <p:cNvSpPr txBox="true"/>
            <p:nvPr/>
          </p:nvSpPr>
          <p:spPr>
            <a:xfrm rot="0">
              <a:off x="0" y="-76200"/>
              <a:ext cx="13823192" cy="1861990"/>
            </a:xfrm>
            <a:prstGeom prst="rect">
              <a:avLst/>
            </a:prstGeom>
          </p:spPr>
          <p:txBody>
            <a:bodyPr anchor="t" rtlCol="false" tIns="0" lIns="0" bIns="0" rIns="0">
              <a:spAutoFit/>
            </a:bodyPr>
            <a:lstStyle/>
            <a:p>
              <a:pPr algn="ctr">
                <a:lnSpc>
                  <a:spcPts val="11263"/>
                </a:lnSpc>
              </a:pPr>
              <a:r>
                <a:rPr lang="en-US" sz="8799" spc="263">
                  <a:solidFill>
                    <a:srgbClr val="FAFB63"/>
                  </a:solidFill>
                  <a:latin typeface="Cabin Bold Italics"/>
                </a:rPr>
                <a:t>III. DEMO</a:t>
              </a:r>
            </a:p>
          </p:txBody>
        </p:sp>
        <p:sp>
          <p:nvSpPr>
            <p:cNvPr name="TextBox 14" id="14"/>
            <p:cNvSpPr txBox="true"/>
            <p:nvPr/>
          </p:nvSpPr>
          <p:spPr>
            <a:xfrm rot="0">
              <a:off x="0" y="3217329"/>
              <a:ext cx="13823192" cy="406654"/>
            </a:xfrm>
            <a:prstGeom prst="rect">
              <a:avLst/>
            </a:prstGeom>
          </p:spPr>
          <p:txBody>
            <a:bodyPr anchor="t" rtlCol="false" tIns="0" lIns="0" bIns="0" rIns="0">
              <a:spAutoFit/>
            </a:bodyPr>
            <a:lstStyle/>
            <a:p>
              <a:pPr algn="ctr">
                <a:lnSpc>
                  <a:spcPts val="2331"/>
                </a:lnSpc>
              </a:pPr>
            </a:p>
          </p:txBody>
        </p:sp>
        <p:sp>
          <p:nvSpPr>
            <p:cNvPr name="TextBox 15" id="15"/>
            <p:cNvSpPr txBox="true"/>
            <p:nvPr/>
          </p:nvSpPr>
          <p:spPr>
            <a:xfrm rot="0">
              <a:off x="0" y="1933869"/>
              <a:ext cx="13823192" cy="795655"/>
            </a:xfrm>
            <a:prstGeom prst="rect">
              <a:avLst/>
            </a:prstGeom>
          </p:spPr>
          <p:txBody>
            <a:bodyPr anchor="t" rtlCol="false" tIns="0" lIns="0" bIns="0" rIns="0">
              <a:spAutoFit/>
            </a:bodyPr>
            <a:lstStyle/>
            <a:p>
              <a:pPr algn="ctr">
                <a:lnSpc>
                  <a:spcPts val="5039"/>
                </a:lnSpc>
              </a:pPr>
            </a:p>
          </p:txBody>
        </p:sp>
      </p:grpSp>
    </p:spTree>
  </p:cSld>
  <p:clrMapOvr>
    <a:masterClrMapping/>
  </p:clrMapOvr>
  <p:transition spd="med">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6E53"/>
        </a:solidFill>
      </p:bgPr>
    </p:bg>
    <p:spTree>
      <p:nvGrpSpPr>
        <p:cNvPr id="1" name=""/>
        <p:cNvGrpSpPr/>
        <p:nvPr/>
      </p:nvGrpSpPr>
      <p:grpSpPr>
        <a:xfrm>
          <a:off x="0" y="0"/>
          <a:ext cx="0" cy="0"/>
          <a:chOff x="0" y="0"/>
          <a:chExt cx="0" cy="0"/>
        </a:xfrm>
      </p:grpSpPr>
      <p:sp>
        <p:nvSpPr>
          <p:cNvPr name="TextBox 2" id="2"/>
          <p:cNvSpPr txBox="true"/>
          <p:nvPr/>
        </p:nvSpPr>
        <p:spPr>
          <a:xfrm rot="0">
            <a:off x="2157033" y="2066858"/>
            <a:ext cx="5372629" cy="1452634"/>
          </a:xfrm>
          <a:prstGeom prst="rect">
            <a:avLst/>
          </a:prstGeom>
        </p:spPr>
        <p:txBody>
          <a:bodyPr anchor="t" rtlCol="false" tIns="0" lIns="0" bIns="0" rIns="0">
            <a:spAutoFit/>
          </a:bodyPr>
          <a:lstStyle/>
          <a:p>
            <a:pPr algn="ctr">
              <a:lnSpc>
                <a:spcPts val="11839"/>
              </a:lnSpc>
            </a:pPr>
            <a:r>
              <a:rPr lang="en-US" sz="8457">
                <a:solidFill>
                  <a:srgbClr val="FFFFFF"/>
                </a:solidFill>
                <a:latin typeface="Fz Yustine Signature"/>
              </a:rPr>
              <a:t>Nội dung chính</a:t>
            </a:r>
          </a:p>
        </p:txBody>
      </p:sp>
      <p:sp>
        <p:nvSpPr>
          <p:cNvPr name="Freeform 3" id="3"/>
          <p:cNvSpPr/>
          <p:nvPr/>
        </p:nvSpPr>
        <p:spPr>
          <a:xfrm flipH="false" flipV="false" rot="0">
            <a:off x="14819534" y="-424455"/>
            <a:ext cx="1954636" cy="1453155"/>
          </a:xfrm>
          <a:custGeom>
            <a:avLst/>
            <a:gdLst/>
            <a:ahLst/>
            <a:cxnLst/>
            <a:rect r="r" b="b" t="t" l="l"/>
            <a:pathLst>
              <a:path h="1453155" w="1954636">
                <a:moveTo>
                  <a:pt x="0" y="0"/>
                </a:moveTo>
                <a:lnTo>
                  <a:pt x="1954636" y="0"/>
                </a:lnTo>
                <a:lnTo>
                  <a:pt x="1954636" y="1453155"/>
                </a:lnTo>
                <a:lnTo>
                  <a:pt x="0" y="1453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390539" y="8606177"/>
            <a:ext cx="6812626" cy="5064780"/>
          </a:xfrm>
          <a:custGeom>
            <a:avLst/>
            <a:gdLst/>
            <a:ahLst/>
            <a:cxnLst/>
            <a:rect r="r" b="b" t="t" l="l"/>
            <a:pathLst>
              <a:path h="5064780" w="6812626">
                <a:moveTo>
                  <a:pt x="0" y="0"/>
                </a:moveTo>
                <a:lnTo>
                  <a:pt x="6812626" y="0"/>
                </a:lnTo>
                <a:lnTo>
                  <a:pt x="6812626" y="5064780"/>
                </a:lnTo>
                <a:lnTo>
                  <a:pt x="0" y="5064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08484" y="6624525"/>
            <a:ext cx="2665517" cy="1981652"/>
          </a:xfrm>
          <a:custGeom>
            <a:avLst/>
            <a:gdLst/>
            <a:ahLst/>
            <a:cxnLst/>
            <a:rect r="r" b="b" t="t" l="l"/>
            <a:pathLst>
              <a:path h="1981652" w="2665517">
                <a:moveTo>
                  <a:pt x="0" y="0"/>
                </a:moveTo>
                <a:lnTo>
                  <a:pt x="2665517" y="0"/>
                </a:lnTo>
                <a:lnTo>
                  <a:pt x="2665517" y="1981652"/>
                </a:lnTo>
                <a:lnTo>
                  <a:pt x="0" y="198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299652" y="3443371"/>
            <a:ext cx="8474517" cy="3093755"/>
            <a:chOff x="0" y="0"/>
            <a:chExt cx="11299357" cy="4125007"/>
          </a:xfrm>
        </p:grpSpPr>
        <p:sp>
          <p:nvSpPr>
            <p:cNvPr name="TextBox 7" id="7"/>
            <p:cNvSpPr txBox="true"/>
            <p:nvPr/>
          </p:nvSpPr>
          <p:spPr>
            <a:xfrm rot="0">
              <a:off x="734215" y="-104775"/>
              <a:ext cx="9274754" cy="1197566"/>
            </a:xfrm>
            <a:prstGeom prst="rect">
              <a:avLst/>
            </a:prstGeom>
          </p:spPr>
          <p:txBody>
            <a:bodyPr anchor="t" rtlCol="false" tIns="0" lIns="0" bIns="0" rIns="0">
              <a:spAutoFit/>
            </a:bodyPr>
            <a:lstStyle/>
            <a:p>
              <a:pPr algn="ctr">
                <a:lnSpc>
                  <a:spcPts val="7566"/>
                </a:lnSpc>
              </a:pPr>
              <a:r>
                <a:rPr lang="en-US" sz="5404">
                  <a:solidFill>
                    <a:srgbClr val="FFFFFF"/>
                  </a:solidFill>
                  <a:latin typeface="Noto Sans Bold"/>
                </a:rPr>
                <a:t>I. Giới thiệu Emberjs</a:t>
              </a:r>
            </a:p>
          </p:txBody>
        </p:sp>
        <p:sp>
          <p:nvSpPr>
            <p:cNvPr name="TextBox 8" id="8"/>
            <p:cNvSpPr txBox="true"/>
            <p:nvPr/>
          </p:nvSpPr>
          <p:spPr>
            <a:xfrm rot="0">
              <a:off x="0" y="1483647"/>
              <a:ext cx="11299357" cy="1174715"/>
            </a:xfrm>
            <a:prstGeom prst="rect">
              <a:avLst/>
            </a:prstGeom>
          </p:spPr>
          <p:txBody>
            <a:bodyPr anchor="t" rtlCol="false" tIns="0" lIns="0" bIns="0" rIns="0">
              <a:spAutoFit/>
            </a:bodyPr>
            <a:lstStyle/>
            <a:p>
              <a:pPr algn="ctr">
                <a:lnSpc>
                  <a:spcPts val="7474"/>
                </a:lnSpc>
              </a:pPr>
              <a:r>
                <a:rPr lang="en-US" sz="5338">
                  <a:solidFill>
                    <a:srgbClr val="FFFFFF"/>
                  </a:solidFill>
                  <a:latin typeface="Noto Sans Bold"/>
                </a:rPr>
                <a:t>II. Quá trình thực hiện</a:t>
              </a:r>
            </a:p>
          </p:txBody>
        </p:sp>
        <p:sp>
          <p:nvSpPr>
            <p:cNvPr name="TextBox 9" id="9"/>
            <p:cNvSpPr txBox="true"/>
            <p:nvPr/>
          </p:nvSpPr>
          <p:spPr>
            <a:xfrm rot="0">
              <a:off x="496968" y="3052292"/>
              <a:ext cx="3839252" cy="1072715"/>
            </a:xfrm>
            <a:prstGeom prst="rect">
              <a:avLst/>
            </a:prstGeom>
          </p:spPr>
          <p:txBody>
            <a:bodyPr anchor="t" rtlCol="false" tIns="0" lIns="0" bIns="0" rIns="0">
              <a:spAutoFit/>
            </a:bodyPr>
            <a:lstStyle/>
            <a:p>
              <a:pPr algn="ctr">
                <a:lnSpc>
                  <a:spcPts val="6834"/>
                </a:lnSpc>
              </a:pPr>
              <a:r>
                <a:rPr lang="en-US" sz="4881">
                  <a:solidFill>
                    <a:srgbClr val="FFFFFF"/>
                  </a:solidFill>
                  <a:latin typeface="Noto Sans Bold"/>
                </a:rPr>
                <a:t>III. Demo</a:t>
              </a:r>
            </a:p>
          </p:txBody>
        </p:sp>
      </p:grpSp>
    </p:spTree>
  </p:cSld>
  <p:clrMapOvr>
    <a:masterClrMapping/>
  </p:clrMapOvr>
  <p:transition spd="med">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6E53"/>
        </a:solidFill>
      </p:bgPr>
    </p:bg>
    <p:spTree>
      <p:nvGrpSpPr>
        <p:cNvPr id="1" name=""/>
        <p:cNvGrpSpPr/>
        <p:nvPr/>
      </p:nvGrpSpPr>
      <p:grpSpPr>
        <a:xfrm>
          <a:off x="0" y="0"/>
          <a:ext cx="0" cy="0"/>
          <a:chOff x="0" y="0"/>
          <a:chExt cx="0" cy="0"/>
        </a:xfrm>
      </p:grpSpPr>
      <p:sp>
        <p:nvSpPr>
          <p:cNvPr name="Freeform 2" id="2"/>
          <p:cNvSpPr/>
          <p:nvPr/>
        </p:nvSpPr>
        <p:spPr>
          <a:xfrm flipH="false" flipV="false" rot="0">
            <a:off x="2831320" y="-1169180"/>
            <a:ext cx="12625361" cy="12625361"/>
          </a:xfrm>
          <a:custGeom>
            <a:avLst/>
            <a:gdLst/>
            <a:ahLst/>
            <a:cxnLst/>
            <a:rect r="r" b="b" t="t" l="l"/>
            <a:pathLst>
              <a:path h="12625361" w="12625361">
                <a:moveTo>
                  <a:pt x="0" y="0"/>
                </a:moveTo>
                <a:lnTo>
                  <a:pt x="12625360" y="0"/>
                </a:lnTo>
                <a:lnTo>
                  <a:pt x="12625360" y="12625360"/>
                </a:lnTo>
                <a:lnTo>
                  <a:pt x="0" y="126253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81686" y="1867041"/>
            <a:ext cx="8954733" cy="6945177"/>
          </a:xfrm>
          <a:prstGeom prst="rect">
            <a:avLst/>
          </a:prstGeom>
        </p:spPr>
        <p:txBody>
          <a:bodyPr anchor="t" rtlCol="false" tIns="0" lIns="0" bIns="0" rIns="0">
            <a:spAutoFit/>
          </a:bodyPr>
          <a:lstStyle/>
          <a:p>
            <a:pPr algn="ctr">
              <a:lnSpc>
                <a:spcPts val="4644"/>
              </a:lnSpc>
            </a:pPr>
            <a:r>
              <a:rPr lang="en-US" sz="3317">
                <a:solidFill>
                  <a:srgbClr val="FAFB63"/>
                </a:solidFill>
                <a:latin typeface="Cabin"/>
              </a:rPr>
              <a:t>XÂY DỰNG MỘT TRANG WEB GIỚI THIỆU CÁC SẢN PHẨM SÁCH TRONG ĐÓ SỬ DỤNG EMBERJS ĐỂ HIỂN THỊ DANH SÁCH CÁC SẢN PHẨM SÁCH VÀ CUNG CẤP THÔNG TIN CHI TIẾT CHO MỖI CUỐN SÁCH KHI NGƯỜI DÙNG CHỌN</a:t>
            </a:r>
          </a:p>
          <a:p>
            <a:pPr algn="ctr">
              <a:lnSpc>
                <a:spcPts val="4644"/>
              </a:lnSpc>
            </a:pPr>
            <a:r>
              <a:rPr lang="en-US" sz="3317">
                <a:solidFill>
                  <a:srgbClr val="FAFB63"/>
                </a:solidFill>
                <a:latin typeface="Cabin"/>
              </a:rPr>
              <a:t>WEBSITE GỒM CÓ 4 TRANG: TRANG CHỦ ,TRANG SẢN PHẨM , TRANG ĐĂNG KÝ VÀ ĐĂNG NHẬP .CUỐI CÙNG LÀ TRANG GIỎ HÀNG GIÚP NGƯỜI DÙNG CÓ THỂ THÊM NHỮNG SẢN PHẨM SÁCH CÓ THỂ CẬP NHẬT SỐ LƯỢNG VÀ ĐẶT HÀNG.</a:t>
            </a:r>
          </a:p>
          <a:p>
            <a:pPr algn="ctr">
              <a:lnSpc>
                <a:spcPts val="4644"/>
              </a:lnSpc>
            </a:pPr>
          </a:p>
        </p:txBody>
      </p:sp>
      <p:sp>
        <p:nvSpPr>
          <p:cNvPr name="Freeform 4" id="4"/>
          <p:cNvSpPr/>
          <p:nvPr/>
        </p:nvSpPr>
        <p:spPr>
          <a:xfrm flipH="false" flipV="false" rot="0">
            <a:off x="13895815" y="-606879"/>
            <a:ext cx="2200014" cy="1635579"/>
          </a:xfrm>
          <a:custGeom>
            <a:avLst/>
            <a:gdLst/>
            <a:ahLst/>
            <a:cxnLst/>
            <a:rect r="r" b="b" t="t" l="l"/>
            <a:pathLst>
              <a:path h="1635579" w="2200014">
                <a:moveTo>
                  <a:pt x="0" y="0"/>
                </a:moveTo>
                <a:lnTo>
                  <a:pt x="2200014" y="0"/>
                </a:lnTo>
                <a:lnTo>
                  <a:pt x="2200014" y="1635579"/>
                </a:lnTo>
                <a:lnTo>
                  <a:pt x="0" y="1635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35618" y="2315970"/>
            <a:ext cx="4319631" cy="3211388"/>
          </a:xfrm>
          <a:custGeom>
            <a:avLst/>
            <a:gdLst/>
            <a:ahLst/>
            <a:cxnLst/>
            <a:rect r="r" b="b" t="t" l="l"/>
            <a:pathLst>
              <a:path h="3211388" w="4319631">
                <a:moveTo>
                  <a:pt x="0" y="0"/>
                </a:moveTo>
                <a:lnTo>
                  <a:pt x="4319631" y="0"/>
                </a:lnTo>
                <a:lnTo>
                  <a:pt x="4319631" y="3211388"/>
                </a:lnTo>
                <a:lnTo>
                  <a:pt x="0" y="32113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069896" y="9101648"/>
            <a:ext cx="3333046" cy="2477921"/>
          </a:xfrm>
          <a:custGeom>
            <a:avLst/>
            <a:gdLst/>
            <a:ahLst/>
            <a:cxnLst/>
            <a:rect r="r" b="b" t="t" l="l"/>
            <a:pathLst>
              <a:path h="2477921" w="3333046">
                <a:moveTo>
                  <a:pt x="0" y="0"/>
                </a:moveTo>
                <a:lnTo>
                  <a:pt x="3333046" y="0"/>
                </a:lnTo>
                <a:lnTo>
                  <a:pt x="3333046" y="2477920"/>
                </a:lnTo>
                <a:lnTo>
                  <a:pt x="0" y="24779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246661" y="962025"/>
            <a:ext cx="11335702" cy="613410"/>
          </a:xfrm>
          <a:prstGeom prst="rect">
            <a:avLst/>
          </a:prstGeom>
        </p:spPr>
        <p:txBody>
          <a:bodyPr anchor="t" rtlCol="false" tIns="0" lIns="0" bIns="0" rIns="0">
            <a:spAutoFit/>
          </a:bodyPr>
          <a:lstStyle/>
          <a:p>
            <a:pPr algn="ctr">
              <a:lnSpc>
                <a:spcPts val="5039"/>
              </a:lnSpc>
            </a:pPr>
            <a:r>
              <a:rPr lang="en-US" sz="3599">
                <a:solidFill>
                  <a:srgbClr val="FFFFFF"/>
                </a:solidFill>
                <a:latin typeface="Muli"/>
              </a:rPr>
              <a:t>Mô tả</a:t>
            </a:r>
          </a:p>
        </p:txBody>
      </p:sp>
      <p:sp>
        <p:nvSpPr>
          <p:cNvPr name="Freeform 8" id="8"/>
          <p:cNvSpPr/>
          <p:nvPr/>
        </p:nvSpPr>
        <p:spPr>
          <a:xfrm flipH="false" flipV="false" rot="379456">
            <a:off x="-1693638" y="4611910"/>
            <a:ext cx="23936576" cy="19453908"/>
          </a:xfrm>
          <a:custGeom>
            <a:avLst/>
            <a:gdLst/>
            <a:ahLst/>
            <a:cxnLst/>
            <a:rect r="r" b="b" t="t" l="l"/>
            <a:pathLst>
              <a:path h="19453908" w="23936576">
                <a:moveTo>
                  <a:pt x="0" y="0"/>
                </a:moveTo>
                <a:lnTo>
                  <a:pt x="23936576" y="0"/>
                </a:lnTo>
                <a:lnTo>
                  <a:pt x="23936576" y="19453908"/>
                </a:lnTo>
                <a:lnTo>
                  <a:pt x="0" y="19453908"/>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6E53"/>
        </a:solidFill>
      </p:bgPr>
    </p:bg>
    <p:spTree>
      <p:nvGrpSpPr>
        <p:cNvPr id="1" name=""/>
        <p:cNvGrpSpPr/>
        <p:nvPr/>
      </p:nvGrpSpPr>
      <p:grpSpPr>
        <a:xfrm>
          <a:off x="0" y="0"/>
          <a:ext cx="0" cy="0"/>
          <a:chOff x="0" y="0"/>
          <a:chExt cx="0" cy="0"/>
        </a:xfrm>
      </p:grpSpPr>
      <p:sp>
        <p:nvSpPr>
          <p:cNvPr name="Freeform 2" id="2"/>
          <p:cNvSpPr/>
          <p:nvPr/>
        </p:nvSpPr>
        <p:spPr>
          <a:xfrm flipH="false" flipV="false" rot="0">
            <a:off x="2831320" y="-1169180"/>
            <a:ext cx="12625361" cy="12625361"/>
          </a:xfrm>
          <a:custGeom>
            <a:avLst/>
            <a:gdLst/>
            <a:ahLst/>
            <a:cxnLst/>
            <a:rect r="r" b="b" t="t" l="l"/>
            <a:pathLst>
              <a:path h="12625361" w="12625361">
                <a:moveTo>
                  <a:pt x="0" y="0"/>
                </a:moveTo>
                <a:lnTo>
                  <a:pt x="12625360" y="0"/>
                </a:lnTo>
                <a:lnTo>
                  <a:pt x="12625360" y="12625360"/>
                </a:lnTo>
                <a:lnTo>
                  <a:pt x="0" y="126253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76149" y="4326264"/>
            <a:ext cx="11335702" cy="613410"/>
          </a:xfrm>
          <a:prstGeom prst="rect">
            <a:avLst/>
          </a:prstGeom>
        </p:spPr>
        <p:txBody>
          <a:bodyPr anchor="t" rtlCol="false" tIns="0" lIns="0" bIns="0" rIns="0">
            <a:spAutoFit/>
          </a:bodyPr>
          <a:lstStyle/>
          <a:p>
            <a:pPr algn="ctr">
              <a:lnSpc>
                <a:spcPts val="5039"/>
              </a:lnSpc>
            </a:pPr>
            <a:r>
              <a:rPr lang="en-US" sz="3599">
                <a:solidFill>
                  <a:srgbClr val="FFFFFF"/>
                </a:solidFill>
                <a:latin typeface="Muli"/>
              </a:rPr>
              <a:t>I.Giới thiệu</a:t>
            </a:r>
          </a:p>
        </p:txBody>
      </p:sp>
      <p:sp>
        <p:nvSpPr>
          <p:cNvPr name="TextBox 4" id="4"/>
          <p:cNvSpPr txBox="true"/>
          <p:nvPr/>
        </p:nvSpPr>
        <p:spPr>
          <a:xfrm rot="0">
            <a:off x="3476149" y="5132985"/>
            <a:ext cx="11335702" cy="712470"/>
          </a:xfrm>
          <a:prstGeom prst="rect">
            <a:avLst/>
          </a:prstGeom>
        </p:spPr>
        <p:txBody>
          <a:bodyPr anchor="t" rtlCol="false" tIns="0" lIns="0" bIns="0" rIns="0">
            <a:spAutoFit/>
          </a:bodyPr>
          <a:lstStyle/>
          <a:p>
            <a:pPr algn="ctr">
              <a:lnSpc>
                <a:spcPts val="5880"/>
              </a:lnSpc>
            </a:pPr>
            <a:r>
              <a:rPr lang="en-US" sz="4200">
                <a:solidFill>
                  <a:srgbClr val="FAFB63"/>
                </a:solidFill>
                <a:latin typeface="Cabin"/>
              </a:rPr>
              <a:t>EMBERJS LÀ GÌ?</a:t>
            </a:r>
          </a:p>
        </p:txBody>
      </p:sp>
      <p:sp>
        <p:nvSpPr>
          <p:cNvPr name="Freeform 5" id="5"/>
          <p:cNvSpPr/>
          <p:nvPr/>
        </p:nvSpPr>
        <p:spPr>
          <a:xfrm flipH="false" flipV="false" rot="0">
            <a:off x="13895815" y="-606879"/>
            <a:ext cx="2200014" cy="1635579"/>
          </a:xfrm>
          <a:custGeom>
            <a:avLst/>
            <a:gdLst/>
            <a:ahLst/>
            <a:cxnLst/>
            <a:rect r="r" b="b" t="t" l="l"/>
            <a:pathLst>
              <a:path h="1635579" w="2200014">
                <a:moveTo>
                  <a:pt x="0" y="0"/>
                </a:moveTo>
                <a:lnTo>
                  <a:pt x="2200014" y="0"/>
                </a:lnTo>
                <a:lnTo>
                  <a:pt x="2200014" y="1635579"/>
                </a:lnTo>
                <a:lnTo>
                  <a:pt x="0" y="1635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35618" y="2315970"/>
            <a:ext cx="4319631" cy="3211388"/>
          </a:xfrm>
          <a:custGeom>
            <a:avLst/>
            <a:gdLst/>
            <a:ahLst/>
            <a:cxnLst/>
            <a:rect r="r" b="b" t="t" l="l"/>
            <a:pathLst>
              <a:path h="3211388" w="4319631">
                <a:moveTo>
                  <a:pt x="0" y="0"/>
                </a:moveTo>
                <a:lnTo>
                  <a:pt x="4319631" y="0"/>
                </a:lnTo>
                <a:lnTo>
                  <a:pt x="4319631" y="3211388"/>
                </a:lnTo>
                <a:lnTo>
                  <a:pt x="0" y="32113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069896" y="9101648"/>
            <a:ext cx="3333046" cy="2477921"/>
          </a:xfrm>
          <a:custGeom>
            <a:avLst/>
            <a:gdLst/>
            <a:ahLst/>
            <a:cxnLst/>
            <a:rect r="r" b="b" t="t" l="l"/>
            <a:pathLst>
              <a:path h="2477921" w="3333046">
                <a:moveTo>
                  <a:pt x="0" y="0"/>
                </a:moveTo>
                <a:lnTo>
                  <a:pt x="3333046" y="0"/>
                </a:lnTo>
                <a:lnTo>
                  <a:pt x="3333046" y="2477920"/>
                </a:lnTo>
                <a:lnTo>
                  <a:pt x="0" y="24779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379456">
            <a:off x="-1693638" y="4611910"/>
            <a:ext cx="23936576" cy="19453908"/>
          </a:xfrm>
          <a:custGeom>
            <a:avLst/>
            <a:gdLst/>
            <a:ahLst/>
            <a:cxnLst/>
            <a:rect r="r" b="b" t="t" l="l"/>
            <a:pathLst>
              <a:path h="19453908" w="23936576">
                <a:moveTo>
                  <a:pt x="0" y="0"/>
                </a:moveTo>
                <a:lnTo>
                  <a:pt x="23936576" y="0"/>
                </a:lnTo>
                <a:lnTo>
                  <a:pt x="23936576" y="19453908"/>
                </a:lnTo>
                <a:lnTo>
                  <a:pt x="0" y="19453908"/>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B201B"/>
        </a:solidFill>
      </p:bgPr>
    </p:bg>
    <p:spTree>
      <p:nvGrpSpPr>
        <p:cNvPr id="1" name=""/>
        <p:cNvGrpSpPr/>
        <p:nvPr/>
      </p:nvGrpSpPr>
      <p:grpSpPr>
        <a:xfrm>
          <a:off x="0" y="0"/>
          <a:ext cx="0" cy="0"/>
          <a:chOff x="0" y="0"/>
          <a:chExt cx="0" cy="0"/>
        </a:xfrm>
      </p:grpSpPr>
      <p:sp>
        <p:nvSpPr>
          <p:cNvPr name="Freeform 2" id="2"/>
          <p:cNvSpPr/>
          <p:nvPr/>
        </p:nvSpPr>
        <p:spPr>
          <a:xfrm flipH="false" flipV="false" rot="0">
            <a:off x="2389012" y="-929810"/>
            <a:ext cx="12625361" cy="12625361"/>
          </a:xfrm>
          <a:custGeom>
            <a:avLst/>
            <a:gdLst/>
            <a:ahLst/>
            <a:cxnLst/>
            <a:rect r="r" b="b" t="t" l="l"/>
            <a:pathLst>
              <a:path h="12625361" w="12625361">
                <a:moveTo>
                  <a:pt x="0" y="0"/>
                </a:moveTo>
                <a:lnTo>
                  <a:pt x="12625361" y="0"/>
                </a:lnTo>
                <a:lnTo>
                  <a:pt x="12625361" y="12625361"/>
                </a:lnTo>
                <a:lnTo>
                  <a:pt x="0" y="126253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79456">
            <a:off x="-1693638" y="4611910"/>
            <a:ext cx="23936576" cy="19453908"/>
          </a:xfrm>
          <a:custGeom>
            <a:avLst/>
            <a:gdLst/>
            <a:ahLst/>
            <a:cxnLst/>
            <a:rect r="r" b="b" t="t" l="l"/>
            <a:pathLst>
              <a:path h="19453908" w="23936576">
                <a:moveTo>
                  <a:pt x="0" y="0"/>
                </a:moveTo>
                <a:lnTo>
                  <a:pt x="23936576" y="0"/>
                </a:lnTo>
                <a:lnTo>
                  <a:pt x="23936576" y="19453908"/>
                </a:lnTo>
                <a:lnTo>
                  <a:pt x="0" y="19453908"/>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44421" y="7139984"/>
            <a:ext cx="1993748" cy="1482233"/>
          </a:xfrm>
          <a:custGeom>
            <a:avLst/>
            <a:gdLst/>
            <a:ahLst/>
            <a:cxnLst/>
            <a:rect r="r" b="b" t="t" l="l"/>
            <a:pathLst>
              <a:path h="1482233" w="1993748">
                <a:moveTo>
                  <a:pt x="0" y="0"/>
                </a:moveTo>
                <a:lnTo>
                  <a:pt x="1993748" y="0"/>
                </a:lnTo>
                <a:lnTo>
                  <a:pt x="1993748" y="1482233"/>
                </a:lnTo>
                <a:lnTo>
                  <a:pt x="0" y="1482233"/>
                </a:lnTo>
                <a:lnTo>
                  <a:pt x="0" y="0"/>
                </a:lnTo>
                <a:close/>
              </a:path>
            </a:pathLst>
          </a:custGeom>
          <a:blipFill>
            <a:blip r:embed="rId6">
              <a:alphaModFix amt="8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293604" y="5553369"/>
            <a:ext cx="3700791" cy="7409862"/>
          </a:xfrm>
          <a:custGeom>
            <a:avLst/>
            <a:gdLst/>
            <a:ahLst/>
            <a:cxnLst/>
            <a:rect r="r" b="b" t="t" l="l"/>
            <a:pathLst>
              <a:path h="7409862" w="3700791">
                <a:moveTo>
                  <a:pt x="0" y="0"/>
                </a:moveTo>
                <a:lnTo>
                  <a:pt x="3700792" y="0"/>
                </a:lnTo>
                <a:lnTo>
                  <a:pt x="3700792" y="7409862"/>
                </a:lnTo>
                <a:lnTo>
                  <a:pt x="0" y="74098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310191" y="1870008"/>
            <a:ext cx="8783002" cy="2974975"/>
          </a:xfrm>
          <a:prstGeom prst="rect">
            <a:avLst/>
          </a:prstGeom>
        </p:spPr>
        <p:txBody>
          <a:bodyPr anchor="t" rtlCol="false" tIns="0" lIns="0" bIns="0" rIns="0">
            <a:spAutoFit/>
          </a:bodyPr>
          <a:lstStyle/>
          <a:p>
            <a:pPr algn="ctr">
              <a:lnSpc>
                <a:spcPts val="5900"/>
              </a:lnSpc>
            </a:pPr>
            <a:r>
              <a:rPr lang="en-US" sz="5000">
                <a:solidFill>
                  <a:srgbClr val="6BFFF7"/>
                </a:solidFill>
                <a:latin typeface="Cabin Italics"/>
              </a:rPr>
              <a:t>Emberjs là một framework mã nguồn mở javascript phía client dùng cho phát triển các ứng dụng web và sử dụng mô hình MVC</a:t>
            </a:r>
          </a:p>
        </p:txBody>
      </p:sp>
      <p:sp>
        <p:nvSpPr>
          <p:cNvPr name="Freeform 7" id="7"/>
          <p:cNvSpPr/>
          <p:nvPr/>
        </p:nvSpPr>
        <p:spPr>
          <a:xfrm flipH="false" flipV="false" rot="0">
            <a:off x="2026470" y="-322729"/>
            <a:ext cx="2622416" cy="1949609"/>
          </a:xfrm>
          <a:custGeom>
            <a:avLst/>
            <a:gdLst/>
            <a:ahLst/>
            <a:cxnLst/>
            <a:rect r="r" b="b" t="t" l="l"/>
            <a:pathLst>
              <a:path h="1949609" w="2622416">
                <a:moveTo>
                  <a:pt x="0" y="0"/>
                </a:moveTo>
                <a:lnTo>
                  <a:pt x="2622416" y="0"/>
                </a:lnTo>
                <a:lnTo>
                  <a:pt x="2622416" y="1949610"/>
                </a:lnTo>
                <a:lnTo>
                  <a:pt x="0" y="19496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049264" y="3743509"/>
            <a:ext cx="3268367" cy="2429835"/>
          </a:xfrm>
          <a:custGeom>
            <a:avLst/>
            <a:gdLst/>
            <a:ahLst/>
            <a:cxnLst/>
            <a:rect r="r" b="b" t="t" l="l"/>
            <a:pathLst>
              <a:path h="2429835" w="3268367">
                <a:moveTo>
                  <a:pt x="0" y="0"/>
                </a:moveTo>
                <a:lnTo>
                  <a:pt x="3268367" y="0"/>
                </a:lnTo>
                <a:lnTo>
                  <a:pt x="3268367" y="2429835"/>
                </a:lnTo>
                <a:lnTo>
                  <a:pt x="0" y="24298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B201B"/>
        </a:solidFill>
      </p:bgPr>
    </p:bg>
    <p:spTree>
      <p:nvGrpSpPr>
        <p:cNvPr id="1" name=""/>
        <p:cNvGrpSpPr/>
        <p:nvPr/>
      </p:nvGrpSpPr>
      <p:grpSpPr>
        <a:xfrm>
          <a:off x="0" y="0"/>
          <a:ext cx="0" cy="0"/>
          <a:chOff x="0" y="0"/>
          <a:chExt cx="0" cy="0"/>
        </a:xfrm>
      </p:grpSpPr>
      <p:sp>
        <p:nvSpPr>
          <p:cNvPr name="Freeform 2" id="2"/>
          <p:cNvSpPr/>
          <p:nvPr/>
        </p:nvSpPr>
        <p:spPr>
          <a:xfrm flipH="true" flipV="false" rot="379456">
            <a:off x="-5286974" y="3771138"/>
            <a:ext cx="23846147" cy="19380414"/>
          </a:xfrm>
          <a:custGeom>
            <a:avLst/>
            <a:gdLst/>
            <a:ahLst/>
            <a:cxnLst/>
            <a:rect r="r" b="b" t="t" l="l"/>
            <a:pathLst>
              <a:path h="19380414" w="23846147">
                <a:moveTo>
                  <a:pt x="23846147" y="0"/>
                </a:moveTo>
                <a:lnTo>
                  <a:pt x="0" y="0"/>
                </a:lnTo>
                <a:lnTo>
                  <a:pt x="0" y="19380414"/>
                </a:lnTo>
                <a:lnTo>
                  <a:pt x="23846147" y="19380414"/>
                </a:lnTo>
                <a:lnTo>
                  <a:pt x="23846147"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76263" y="6520979"/>
            <a:ext cx="4406913" cy="3276276"/>
          </a:xfrm>
          <a:custGeom>
            <a:avLst/>
            <a:gdLst/>
            <a:ahLst/>
            <a:cxnLst/>
            <a:rect r="r" b="b" t="t" l="l"/>
            <a:pathLst>
              <a:path h="3276276" w="4406913">
                <a:moveTo>
                  <a:pt x="0" y="0"/>
                </a:moveTo>
                <a:lnTo>
                  <a:pt x="4406912" y="0"/>
                </a:lnTo>
                <a:lnTo>
                  <a:pt x="4406912" y="3276277"/>
                </a:lnTo>
                <a:lnTo>
                  <a:pt x="0" y="3276277"/>
                </a:lnTo>
                <a:lnTo>
                  <a:pt x="0" y="0"/>
                </a:lnTo>
                <a:close/>
              </a:path>
            </a:pathLst>
          </a:custGeom>
          <a:blipFill>
            <a:blip r:embed="rId4">
              <a:alphaModFix amt="8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88786" y="7332497"/>
            <a:ext cx="1912907" cy="1422132"/>
          </a:xfrm>
          <a:custGeom>
            <a:avLst/>
            <a:gdLst/>
            <a:ahLst/>
            <a:cxnLst/>
            <a:rect r="r" b="b" t="t" l="l"/>
            <a:pathLst>
              <a:path h="1422132" w="1912907">
                <a:moveTo>
                  <a:pt x="0" y="0"/>
                </a:moveTo>
                <a:lnTo>
                  <a:pt x="1912907" y="0"/>
                </a:lnTo>
                <a:lnTo>
                  <a:pt x="1912907" y="1422132"/>
                </a:lnTo>
                <a:lnTo>
                  <a:pt x="0" y="1422132"/>
                </a:lnTo>
                <a:lnTo>
                  <a:pt x="0" y="0"/>
                </a:lnTo>
                <a:close/>
              </a:path>
            </a:pathLst>
          </a:custGeom>
          <a:blipFill>
            <a:blip r:embed="rId4">
              <a:alphaModFix amt="85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93101" y="-665875"/>
            <a:ext cx="2780377" cy="2067044"/>
          </a:xfrm>
          <a:custGeom>
            <a:avLst/>
            <a:gdLst/>
            <a:ahLst/>
            <a:cxnLst/>
            <a:rect r="r" b="b" t="t" l="l"/>
            <a:pathLst>
              <a:path h="2067044" w="2780377">
                <a:moveTo>
                  <a:pt x="0" y="0"/>
                </a:moveTo>
                <a:lnTo>
                  <a:pt x="2780378" y="0"/>
                </a:lnTo>
                <a:lnTo>
                  <a:pt x="2780378" y="2067045"/>
                </a:lnTo>
                <a:lnTo>
                  <a:pt x="0" y="2067045"/>
                </a:lnTo>
                <a:lnTo>
                  <a:pt x="0" y="0"/>
                </a:lnTo>
                <a:close/>
              </a:path>
            </a:pathLst>
          </a:custGeom>
          <a:blipFill>
            <a:blip r:embed="rId4">
              <a:alphaModFix amt="8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388358" y="3650001"/>
            <a:ext cx="4749603" cy="4509117"/>
          </a:xfrm>
          <a:custGeom>
            <a:avLst/>
            <a:gdLst/>
            <a:ahLst/>
            <a:cxnLst/>
            <a:rect r="r" b="b" t="t" l="l"/>
            <a:pathLst>
              <a:path h="4509117" w="4749603">
                <a:moveTo>
                  <a:pt x="0" y="0"/>
                </a:moveTo>
                <a:lnTo>
                  <a:pt x="4749603" y="0"/>
                </a:lnTo>
                <a:lnTo>
                  <a:pt x="4749603" y="4509117"/>
                </a:lnTo>
                <a:lnTo>
                  <a:pt x="0" y="4509117"/>
                </a:lnTo>
                <a:lnTo>
                  <a:pt x="0" y="0"/>
                </a:lnTo>
                <a:close/>
              </a:path>
            </a:pathLst>
          </a:custGeom>
          <a:blipFill>
            <a:blip r:embed="rId6"/>
            <a:stretch>
              <a:fillRect l="0" t="0" r="0" b="0"/>
            </a:stretch>
          </a:blipFill>
        </p:spPr>
      </p:sp>
      <p:sp>
        <p:nvSpPr>
          <p:cNvPr name="TextBox 7" id="7"/>
          <p:cNvSpPr txBox="true"/>
          <p:nvPr/>
        </p:nvSpPr>
        <p:spPr>
          <a:xfrm rot="0">
            <a:off x="10255691" y="2821133"/>
            <a:ext cx="5498543" cy="4803742"/>
          </a:xfrm>
          <a:prstGeom prst="rect">
            <a:avLst/>
          </a:prstGeom>
        </p:spPr>
        <p:txBody>
          <a:bodyPr anchor="t" rtlCol="false" tIns="0" lIns="0" bIns="0" rIns="0">
            <a:spAutoFit/>
          </a:bodyPr>
          <a:lstStyle/>
          <a:p>
            <a:pPr algn="l">
              <a:lnSpc>
                <a:spcPts val="4745"/>
              </a:lnSpc>
            </a:pPr>
            <a:r>
              <a:rPr lang="en-US" sz="4162" spc="124">
                <a:solidFill>
                  <a:srgbClr val="000000"/>
                </a:solidFill>
                <a:latin typeface="Cabin"/>
              </a:rPr>
              <a:t>Trong Emberjs, route được sử dụng như model, handlebar templates giống như view còn controller điều khiển dữ liệu trong model</a:t>
            </a:r>
          </a:p>
          <a:p>
            <a:pPr algn="l" marL="0" indent="0" lvl="0">
              <a:lnSpc>
                <a:spcPts val="4745"/>
              </a:lnSpc>
            </a:pP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B201B"/>
        </a:solidFill>
      </p:bgPr>
    </p:bg>
    <p:spTree>
      <p:nvGrpSpPr>
        <p:cNvPr id="1" name=""/>
        <p:cNvGrpSpPr/>
        <p:nvPr/>
      </p:nvGrpSpPr>
      <p:grpSpPr>
        <a:xfrm>
          <a:off x="0" y="0"/>
          <a:ext cx="0" cy="0"/>
          <a:chOff x="0" y="0"/>
          <a:chExt cx="0" cy="0"/>
        </a:xfrm>
      </p:grpSpPr>
      <p:sp>
        <p:nvSpPr>
          <p:cNvPr name="Freeform 2" id="2"/>
          <p:cNvSpPr/>
          <p:nvPr/>
        </p:nvSpPr>
        <p:spPr>
          <a:xfrm flipH="true" flipV="false" rot="-2415145">
            <a:off x="-34937" y="3570033"/>
            <a:ext cx="24048173" cy="19544606"/>
          </a:xfrm>
          <a:custGeom>
            <a:avLst/>
            <a:gdLst/>
            <a:ahLst/>
            <a:cxnLst/>
            <a:rect r="r" b="b" t="t" l="l"/>
            <a:pathLst>
              <a:path h="19544606" w="24048173">
                <a:moveTo>
                  <a:pt x="24048173" y="0"/>
                </a:moveTo>
                <a:lnTo>
                  <a:pt x="0" y="0"/>
                </a:lnTo>
                <a:lnTo>
                  <a:pt x="0" y="19544606"/>
                </a:lnTo>
                <a:lnTo>
                  <a:pt x="24048173" y="19544606"/>
                </a:lnTo>
                <a:lnTo>
                  <a:pt x="24048173"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6686" y="-772412"/>
            <a:ext cx="2077940" cy="1544824"/>
          </a:xfrm>
          <a:custGeom>
            <a:avLst/>
            <a:gdLst/>
            <a:ahLst/>
            <a:cxnLst/>
            <a:rect r="r" b="b" t="t" l="l"/>
            <a:pathLst>
              <a:path h="1544824" w="2077940">
                <a:moveTo>
                  <a:pt x="0" y="0"/>
                </a:moveTo>
                <a:lnTo>
                  <a:pt x="2077940" y="0"/>
                </a:lnTo>
                <a:lnTo>
                  <a:pt x="2077940" y="1544824"/>
                </a:lnTo>
                <a:lnTo>
                  <a:pt x="0" y="1544824"/>
                </a:lnTo>
                <a:lnTo>
                  <a:pt x="0" y="0"/>
                </a:lnTo>
                <a:close/>
              </a:path>
            </a:pathLst>
          </a:custGeom>
          <a:blipFill>
            <a:blip r:embed="rId4">
              <a:alphaModFix amt="8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85389" y="8449016"/>
            <a:ext cx="4406913" cy="3276276"/>
          </a:xfrm>
          <a:custGeom>
            <a:avLst/>
            <a:gdLst/>
            <a:ahLst/>
            <a:cxnLst/>
            <a:rect r="r" b="b" t="t" l="l"/>
            <a:pathLst>
              <a:path h="3276276" w="4406913">
                <a:moveTo>
                  <a:pt x="0" y="0"/>
                </a:moveTo>
                <a:lnTo>
                  <a:pt x="4406912" y="0"/>
                </a:lnTo>
                <a:lnTo>
                  <a:pt x="4406912" y="3276276"/>
                </a:lnTo>
                <a:lnTo>
                  <a:pt x="0" y="3276276"/>
                </a:lnTo>
                <a:lnTo>
                  <a:pt x="0" y="0"/>
                </a:lnTo>
                <a:close/>
              </a:path>
            </a:pathLst>
          </a:custGeom>
          <a:blipFill>
            <a:blip r:embed="rId4">
              <a:alphaModFix amt="85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567026" y="6870739"/>
            <a:ext cx="2518770" cy="1872555"/>
          </a:xfrm>
          <a:custGeom>
            <a:avLst/>
            <a:gdLst/>
            <a:ahLst/>
            <a:cxnLst/>
            <a:rect r="r" b="b" t="t" l="l"/>
            <a:pathLst>
              <a:path h="1872555" w="2518770">
                <a:moveTo>
                  <a:pt x="0" y="0"/>
                </a:moveTo>
                <a:lnTo>
                  <a:pt x="2518770" y="0"/>
                </a:lnTo>
                <a:lnTo>
                  <a:pt x="2518770" y="1872555"/>
                </a:lnTo>
                <a:lnTo>
                  <a:pt x="0" y="1872555"/>
                </a:lnTo>
                <a:lnTo>
                  <a:pt x="0" y="0"/>
                </a:lnTo>
                <a:close/>
              </a:path>
            </a:pathLst>
          </a:custGeom>
          <a:blipFill>
            <a:blip r:embed="rId4">
              <a:alphaModFix amt="85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065189" y="2130102"/>
            <a:ext cx="7624410" cy="1171575"/>
          </a:xfrm>
          <a:prstGeom prst="rect">
            <a:avLst/>
          </a:prstGeom>
        </p:spPr>
        <p:txBody>
          <a:bodyPr anchor="t" rtlCol="false" tIns="0" lIns="0" bIns="0" rIns="0">
            <a:spAutoFit/>
          </a:bodyPr>
          <a:lstStyle/>
          <a:p>
            <a:pPr algn="r" marL="0" indent="0" lvl="0">
              <a:lnSpc>
                <a:spcPts val="4650"/>
              </a:lnSpc>
            </a:pPr>
            <a:r>
              <a:rPr lang="en-US" sz="3750" spc="112">
                <a:solidFill>
                  <a:srgbClr val="000000"/>
                </a:solidFill>
                <a:latin typeface="Cabin Bold Italics"/>
              </a:rPr>
              <a:t>Emberjs được sử dụng cho việc tạo và bảo trì các ứng dụng web.</a:t>
            </a:r>
          </a:p>
        </p:txBody>
      </p:sp>
      <p:sp>
        <p:nvSpPr>
          <p:cNvPr name="TextBox 7" id="7"/>
          <p:cNvSpPr txBox="true"/>
          <p:nvPr/>
        </p:nvSpPr>
        <p:spPr>
          <a:xfrm rot="0">
            <a:off x="1218067" y="1123750"/>
            <a:ext cx="6331123" cy="479044"/>
          </a:xfrm>
          <a:prstGeom prst="rect">
            <a:avLst/>
          </a:prstGeom>
        </p:spPr>
        <p:txBody>
          <a:bodyPr anchor="t" rtlCol="false" tIns="0" lIns="0" bIns="0" rIns="0">
            <a:spAutoFit/>
          </a:bodyPr>
          <a:lstStyle/>
          <a:p>
            <a:pPr algn="r">
              <a:lnSpc>
                <a:spcPts val="3968"/>
              </a:lnSpc>
            </a:pPr>
            <a:r>
              <a:rPr lang="en-US" sz="3200">
                <a:solidFill>
                  <a:srgbClr val="FFFFFF"/>
                </a:solidFill>
                <a:latin typeface="Muli"/>
              </a:rPr>
              <a:t>Tính năng của Emberjs</a:t>
            </a:r>
          </a:p>
        </p:txBody>
      </p:sp>
      <p:sp>
        <p:nvSpPr>
          <p:cNvPr name="TextBox 8" id="8"/>
          <p:cNvSpPr txBox="true"/>
          <p:nvPr/>
        </p:nvSpPr>
        <p:spPr>
          <a:xfrm rot="0">
            <a:off x="1218067" y="4029689"/>
            <a:ext cx="9125664" cy="581025"/>
          </a:xfrm>
          <a:prstGeom prst="rect">
            <a:avLst/>
          </a:prstGeom>
        </p:spPr>
        <p:txBody>
          <a:bodyPr anchor="t" rtlCol="false" tIns="0" lIns="0" bIns="0" rIns="0">
            <a:spAutoFit/>
          </a:bodyPr>
          <a:lstStyle/>
          <a:p>
            <a:pPr algn="r" marL="0" indent="0" lvl="0">
              <a:lnSpc>
                <a:spcPts val="4650"/>
              </a:lnSpc>
            </a:pPr>
            <a:r>
              <a:rPr lang="en-US" sz="3750" spc="112">
                <a:solidFill>
                  <a:srgbClr val="000000"/>
                </a:solidFill>
                <a:latin typeface="Cabin Bold Italics"/>
              </a:rPr>
              <a:t>Tự động xác định route và controller</a:t>
            </a:r>
          </a:p>
        </p:txBody>
      </p:sp>
      <p:sp>
        <p:nvSpPr>
          <p:cNvPr name="TextBox 9" id="9"/>
          <p:cNvSpPr txBox="true"/>
          <p:nvPr/>
        </p:nvSpPr>
        <p:spPr>
          <a:xfrm rot="0">
            <a:off x="1598326" y="5319676"/>
            <a:ext cx="9125664" cy="1762125"/>
          </a:xfrm>
          <a:prstGeom prst="rect">
            <a:avLst/>
          </a:prstGeom>
        </p:spPr>
        <p:txBody>
          <a:bodyPr anchor="t" rtlCol="false" tIns="0" lIns="0" bIns="0" rIns="0">
            <a:spAutoFit/>
          </a:bodyPr>
          <a:lstStyle/>
          <a:p>
            <a:pPr algn="r">
              <a:lnSpc>
                <a:spcPts val="4650"/>
              </a:lnSpc>
            </a:pPr>
            <a:r>
              <a:rPr lang="en-US" sz="3750" spc="112">
                <a:solidFill>
                  <a:srgbClr val="000000"/>
                </a:solidFill>
                <a:latin typeface="Cabin Bold Italics"/>
              </a:rPr>
              <a:t>Loại bỏ những khuôn mẫu cũ và thay bằng các kiến trúc ứng dụng tiêu chuẩn.</a:t>
            </a:r>
          </a:p>
          <a:p>
            <a:pPr algn="r" marL="0" indent="0" lvl="0">
              <a:lnSpc>
                <a:spcPts val="4650"/>
              </a:lnSpc>
            </a:pPr>
          </a:p>
        </p:txBody>
      </p:sp>
      <p:sp>
        <p:nvSpPr>
          <p:cNvPr name="TextBox 10" id="10"/>
          <p:cNvSpPr txBox="true"/>
          <p:nvPr/>
        </p:nvSpPr>
        <p:spPr>
          <a:xfrm rot="0">
            <a:off x="1598326" y="7072276"/>
            <a:ext cx="10390824" cy="1762125"/>
          </a:xfrm>
          <a:prstGeom prst="rect">
            <a:avLst/>
          </a:prstGeom>
        </p:spPr>
        <p:txBody>
          <a:bodyPr anchor="t" rtlCol="false" tIns="0" lIns="0" bIns="0" rIns="0">
            <a:spAutoFit/>
          </a:bodyPr>
          <a:lstStyle/>
          <a:p>
            <a:pPr algn="r">
              <a:lnSpc>
                <a:spcPts val="4650"/>
              </a:lnSpc>
            </a:pPr>
            <a:r>
              <a:rPr lang="en-US" sz="3750" spc="112">
                <a:solidFill>
                  <a:srgbClr val="000000"/>
                </a:solidFill>
                <a:latin typeface="Cabin Bold Italics"/>
              </a:rPr>
              <a:t>Routes là tính năng cốt lõi để quản lý URL.</a:t>
            </a:r>
          </a:p>
          <a:p>
            <a:pPr algn="r">
              <a:lnSpc>
                <a:spcPts val="4650"/>
              </a:lnSpc>
            </a:pPr>
            <a:r>
              <a:rPr lang="en-US" sz="3750" spc="112">
                <a:solidFill>
                  <a:srgbClr val="000000"/>
                </a:solidFill>
                <a:latin typeface="Cabin Bold Italics"/>
              </a:rPr>
              <a:t>Hỗ trợ chuyên sâu nhiều loại view.</a:t>
            </a:r>
          </a:p>
          <a:p>
            <a:pPr algn="r" marL="0" indent="0" lvl="0">
              <a:lnSpc>
                <a:spcPts val="465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B201B"/>
        </a:solidFill>
      </p:bgPr>
    </p:bg>
    <p:spTree>
      <p:nvGrpSpPr>
        <p:cNvPr id="1" name=""/>
        <p:cNvGrpSpPr/>
        <p:nvPr/>
      </p:nvGrpSpPr>
      <p:grpSpPr>
        <a:xfrm>
          <a:off x="0" y="0"/>
          <a:ext cx="0" cy="0"/>
          <a:chOff x="0" y="0"/>
          <a:chExt cx="0" cy="0"/>
        </a:xfrm>
      </p:grpSpPr>
      <p:sp>
        <p:nvSpPr>
          <p:cNvPr name="Freeform 2" id="2"/>
          <p:cNvSpPr/>
          <p:nvPr/>
        </p:nvSpPr>
        <p:spPr>
          <a:xfrm flipH="true" flipV="false" rot="-516889">
            <a:off x="-3477125" y="4680979"/>
            <a:ext cx="23236349" cy="18884814"/>
          </a:xfrm>
          <a:custGeom>
            <a:avLst/>
            <a:gdLst/>
            <a:ahLst/>
            <a:cxnLst/>
            <a:rect r="r" b="b" t="t" l="l"/>
            <a:pathLst>
              <a:path h="18884814" w="23236349">
                <a:moveTo>
                  <a:pt x="23236349" y="0"/>
                </a:moveTo>
                <a:lnTo>
                  <a:pt x="0" y="0"/>
                </a:lnTo>
                <a:lnTo>
                  <a:pt x="0" y="18884814"/>
                </a:lnTo>
                <a:lnTo>
                  <a:pt x="23236349" y="18884814"/>
                </a:lnTo>
                <a:lnTo>
                  <a:pt x="23236349"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61149" y="-1392612"/>
            <a:ext cx="3256902" cy="2421312"/>
          </a:xfrm>
          <a:custGeom>
            <a:avLst/>
            <a:gdLst/>
            <a:ahLst/>
            <a:cxnLst/>
            <a:rect r="r" b="b" t="t" l="l"/>
            <a:pathLst>
              <a:path h="2421312" w="3256902">
                <a:moveTo>
                  <a:pt x="0" y="0"/>
                </a:moveTo>
                <a:lnTo>
                  <a:pt x="3256902" y="0"/>
                </a:lnTo>
                <a:lnTo>
                  <a:pt x="3256902" y="2421312"/>
                </a:lnTo>
                <a:lnTo>
                  <a:pt x="0" y="2421312"/>
                </a:lnTo>
                <a:lnTo>
                  <a:pt x="0" y="0"/>
                </a:lnTo>
                <a:close/>
              </a:path>
            </a:pathLst>
          </a:custGeom>
          <a:blipFill>
            <a:blip r:embed="rId4">
              <a:alphaModFix amt="8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580224" y="7914624"/>
            <a:ext cx="4364943" cy="3245075"/>
          </a:xfrm>
          <a:custGeom>
            <a:avLst/>
            <a:gdLst/>
            <a:ahLst/>
            <a:cxnLst/>
            <a:rect r="r" b="b" t="t" l="l"/>
            <a:pathLst>
              <a:path h="3245075" w="4364943">
                <a:moveTo>
                  <a:pt x="0" y="0"/>
                </a:moveTo>
                <a:lnTo>
                  <a:pt x="4364944" y="0"/>
                </a:lnTo>
                <a:lnTo>
                  <a:pt x="4364944" y="3245075"/>
                </a:lnTo>
                <a:lnTo>
                  <a:pt x="0" y="3245075"/>
                </a:lnTo>
                <a:lnTo>
                  <a:pt x="0" y="0"/>
                </a:lnTo>
                <a:close/>
              </a:path>
            </a:pathLst>
          </a:custGeom>
          <a:blipFill>
            <a:blip r:embed="rId4">
              <a:alphaModFix amt="85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51393" y="6793755"/>
            <a:ext cx="2005056" cy="1490639"/>
          </a:xfrm>
          <a:custGeom>
            <a:avLst/>
            <a:gdLst/>
            <a:ahLst/>
            <a:cxnLst/>
            <a:rect r="r" b="b" t="t" l="l"/>
            <a:pathLst>
              <a:path h="1490639" w="2005056">
                <a:moveTo>
                  <a:pt x="0" y="0"/>
                </a:moveTo>
                <a:lnTo>
                  <a:pt x="2005056" y="0"/>
                </a:lnTo>
                <a:lnTo>
                  <a:pt x="2005056" y="1490640"/>
                </a:lnTo>
                <a:lnTo>
                  <a:pt x="0" y="1490640"/>
                </a:lnTo>
                <a:lnTo>
                  <a:pt x="0" y="0"/>
                </a:lnTo>
                <a:close/>
              </a:path>
            </a:pathLst>
          </a:custGeom>
          <a:blipFill>
            <a:blip r:embed="rId4">
              <a:alphaModFix amt="85000"/>
              <a:extLst>
                <a:ext uri="{96DAC541-7B7A-43D3-8B79-37D633B846F1}">
                  <asvg:svgBlip xmlns:asvg="http://schemas.microsoft.com/office/drawing/2016/SVG/main" r:embed="rId5"/>
                </a:ext>
              </a:extLst>
            </a:blip>
            <a:stretch>
              <a:fillRect l="0" t="0" r="0" b="0"/>
            </a:stretch>
          </a:blipFill>
        </p:spPr>
      </p:sp>
      <p:pic>
        <p:nvPicPr>
          <p:cNvPr name="Picture 6" id="6"/>
          <p:cNvPicPr>
            <a:picLocks noChangeAspect="true"/>
          </p:cNvPicPr>
          <p:nvPr/>
        </p:nvPicPr>
        <p:blipFill>
          <a:blip r:embed="rId6"/>
          <a:srcRect l="0" t="0" r="0" b="0"/>
          <a:stretch>
            <a:fillRect/>
          </a:stretch>
        </p:blipFill>
        <p:spPr>
          <a:xfrm flipH="false" flipV="false" rot="0">
            <a:off x="2707776" y="1957990"/>
            <a:ext cx="6151415" cy="6873090"/>
          </a:xfrm>
          <a:prstGeom prst="rect">
            <a:avLst/>
          </a:prstGeom>
        </p:spPr>
      </p:pic>
      <p:sp>
        <p:nvSpPr>
          <p:cNvPr name="TextBox 7" id="7"/>
          <p:cNvSpPr txBox="true"/>
          <p:nvPr/>
        </p:nvSpPr>
        <p:spPr>
          <a:xfrm rot="0">
            <a:off x="10572592" y="4368948"/>
            <a:ext cx="7190104" cy="550164"/>
          </a:xfrm>
          <a:prstGeom prst="rect">
            <a:avLst/>
          </a:prstGeom>
        </p:spPr>
        <p:txBody>
          <a:bodyPr anchor="t" rtlCol="false" tIns="0" lIns="0" bIns="0" rIns="0">
            <a:spAutoFit/>
          </a:bodyPr>
          <a:lstStyle/>
          <a:p>
            <a:pPr algn="l" marL="0" indent="0" lvl="0">
              <a:lnSpc>
                <a:spcPts val="4158"/>
              </a:lnSpc>
              <a:spcBef>
                <a:spcPct val="0"/>
              </a:spcBef>
            </a:pPr>
            <a:r>
              <a:rPr lang="en-US" sz="4200" spc="126">
                <a:solidFill>
                  <a:srgbClr val="000000"/>
                </a:solidFill>
                <a:latin typeface="Cabin Semi-Bold Italics"/>
              </a:rPr>
              <a:t>II. QUÁ TRÌNH THỰC HIỆN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6E53"/>
        </a:solidFill>
      </p:bgPr>
    </p:bg>
    <p:spTree>
      <p:nvGrpSpPr>
        <p:cNvPr id="1" name=""/>
        <p:cNvGrpSpPr/>
        <p:nvPr/>
      </p:nvGrpSpPr>
      <p:grpSpPr>
        <a:xfrm>
          <a:off x="0" y="0"/>
          <a:ext cx="0" cy="0"/>
          <a:chOff x="0" y="0"/>
          <a:chExt cx="0" cy="0"/>
        </a:xfrm>
      </p:grpSpPr>
      <p:sp>
        <p:nvSpPr>
          <p:cNvPr name="Freeform 2" id="2"/>
          <p:cNvSpPr/>
          <p:nvPr/>
        </p:nvSpPr>
        <p:spPr>
          <a:xfrm flipH="false" flipV="false" rot="0">
            <a:off x="-663731" y="9527715"/>
            <a:ext cx="2042624" cy="1518569"/>
          </a:xfrm>
          <a:custGeom>
            <a:avLst/>
            <a:gdLst/>
            <a:ahLst/>
            <a:cxnLst/>
            <a:rect r="r" b="b" t="t" l="l"/>
            <a:pathLst>
              <a:path h="1518569" w="2042624">
                <a:moveTo>
                  <a:pt x="0" y="0"/>
                </a:moveTo>
                <a:lnTo>
                  <a:pt x="2042624" y="0"/>
                </a:lnTo>
                <a:lnTo>
                  <a:pt x="2042624" y="1518570"/>
                </a:lnTo>
                <a:lnTo>
                  <a:pt x="0" y="1518570"/>
                </a:lnTo>
                <a:lnTo>
                  <a:pt x="0" y="0"/>
                </a:lnTo>
                <a:close/>
              </a:path>
            </a:pathLst>
          </a:custGeom>
          <a:blipFill>
            <a:blip r:embed="rId2">
              <a:alphaModFix amt="8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32664" y="-3219222"/>
            <a:ext cx="5713872" cy="4247922"/>
          </a:xfrm>
          <a:custGeom>
            <a:avLst/>
            <a:gdLst/>
            <a:ahLst/>
            <a:cxnLst/>
            <a:rect r="r" b="b" t="t" l="l"/>
            <a:pathLst>
              <a:path h="4247922" w="5713872">
                <a:moveTo>
                  <a:pt x="0" y="0"/>
                </a:moveTo>
                <a:lnTo>
                  <a:pt x="5713872" y="0"/>
                </a:lnTo>
                <a:lnTo>
                  <a:pt x="5713872" y="4247922"/>
                </a:lnTo>
                <a:lnTo>
                  <a:pt x="0" y="4247922"/>
                </a:lnTo>
                <a:lnTo>
                  <a:pt x="0" y="0"/>
                </a:lnTo>
                <a:close/>
              </a:path>
            </a:pathLst>
          </a:custGeom>
          <a:blipFill>
            <a:blip r:embed="rId2">
              <a:alphaModFix amt="85000"/>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1028700" y="765391"/>
          <a:ext cx="16621413" cy="8756217"/>
        </p:xfrm>
        <a:graphic>
          <a:graphicData uri="http://schemas.openxmlformats.org/drawingml/2006/table">
            <a:tbl>
              <a:tblPr/>
              <a:tblGrid>
                <a:gridCol w="16621413"/>
              </a:tblGrid>
              <a:tr h="2190757">
                <a:tc>
                  <a:txBody>
                    <a:bodyPr anchor="t" rtlCol="false"/>
                    <a:lstStyle/>
                    <a:p>
                      <a:pPr algn="l">
                        <a:lnSpc>
                          <a:spcPts val="3359"/>
                        </a:lnSpc>
                        <a:defRPr/>
                      </a:pPr>
                      <a:endParaRPr lang="en-US" sz="1100"/>
                    </a:p>
                    <a:p>
                      <a:pPr algn="l">
                        <a:lnSpc>
                          <a:spcPts val="3359"/>
                        </a:lnSpc>
                      </a:pPr>
                      <a:r>
                        <a:rPr lang="en-US" sz="2399">
                          <a:solidFill>
                            <a:srgbClr val="FFFFFF"/>
                          </a:solidFill>
                          <a:latin typeface="Cabin Bold"/>
                        </a:rPr>
                        <a:t>  Sprint 1: Xây dựng giao diện trang chủ, đăng ký và đăng nhập: thiết kế giao diện người dùng cơ bản để thiết lập nền tảng cho ứng dụng web.</a:t>
                      </a:r>
                    </a:p>
                    <a:p>
                      <a:pPr algn="l">
                        <a:lnSpc>
                          <a:spcPts val="3359"/>
                        </a:lnSpc>
                      </a:pPr>
                      <a:r>
                        <a:rPr lang="en-US" sz="2399">
                          <a:solidFill>
                            <a:srgbClr val="FFFFFF"/>
                          </a:solidFill>
                          <a:latin typeface="Cabin Bold"/>
                        </a:rPr>
                        <a:t>  </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2183945">
                <a:tc>
                  <a:txBody>
                    <a:bodyPr anchor="t" rtlCol="false"/>
                    <a:lstStyle/>
                    <a:p>
                      <a:pPr algn="l">
                        <a:lnSpc>
                          <a:spcPts val="3359"/>
                        </a:lnSpc>
                        <a:defRPr/>
                      </a:pPr>
                      <a:endParaRPr lang="en-US" sz="1100"/>
                    </a:p>
                    <a:p>
                      <a:pPr algn="l">
                        <a:lnSpc>
                          <a:spcPts val="3359"/>
                        </a:lnSpc>
                      </a:pPr>
                      <a:r>
                        <a:rPr lang="en-US" sz="2399">
                          <a:solidFill>
                            <a:srgbClr val="FFFFFF"/>
                          </a:solidFill>
                          <a:latin typeface="Cabin Bold"/>
                        </a:rPr>
                        <a:t>  Sprint 2: Xây dựng các chức năng và giao diện: Phát triển chức năng giỏ hàng cơ bản và hoàn thiện giao diện của các trang.</a:t>
                      </a:r>
                    </a:p>
                    <a:p>
                      <a:pPr algn="l">
                        <a:lnSpc>
                          <a:spcPts val="3359"/>
                        </a:lnSpc>
                      </a:pPr>
                      <a:r>
                        <a:rPr lang="en-US" sz="2399">
                          <a:solidFill>
                            <a:srgbClr val="FFFFFF"/>
                          </a:solidFill>
                          <a:latin typeface="Cabin Bold"/>
                        </a:rPr>
                        <a:t>  </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2190757">
                <a:tc>
                  <a:txBody>
                    <a:bodyPr anchor="t" rtlCol="false"/>
                    <a:lstStyle/>
                    <a:p>
                      <a:pPr algn="l">
                        <a:lnSpc>
                          <a:spcPts val="3359"/>
                        </a:lnSpc>
                        <a:defRPr/>
                      </a:pPr>
                      <a:endParaRPr lang="en-US" sz="1100"/>
                    </a:p>
                    <a:p>
                      <a:pPr algn="l">
                        <a:lnSpc>
                          <a:spcPts val="3359"/>
                        </a:lnSpc>
                      </a:pPr>
                      <a:r>
                        <a:rPr lang="en-US" sz="2399">
                          <a:solidFill>
                            <a:srgbClr val="FFFFFF"/>
                          </a:solidFill>
                          <a:latin typeface="Cabin Bold"/>
                        </a:rPr>
                        <a:t>  Sprint 3: Xây dựng các chức năng và giao diện: Hoàn thiện và nâng cao các chức năng của giỏ hàng, cũng như</a:t>
                      </a:r>
                    </a:p>
                    <a:p>
                      <a:pPr algn="l">
                        <a:lnSpc>
                          <a:spcPts val="3359"/>
                        </a:lnSpc>
                      </a:pPr>
                      <a:r>
                        <a:rPr lang="en-US" sz="2399">
                          <a:solidFill>
                            <a:srgbClr val="FFFFFF"/>
                          </a:solidFill>
                          <a:latin typeface="Cabin Bold"/>
                        </a:rPr>
                        <a:t>  tối ưu hóa giao diện người dùng.</a:t>
                      </a:r>
                    </a:p>
                    <a:p>
                      <a:pPr algn="l">
                        <a:lnSpc>
                          <a:spcPts val="3359"/>
                        </a:lnSpc>
                      </a:pPr>
                      <a:r>
                        <a:rPr lang="en-US" sz="2399">
                          <a:solidFill>
                            <a:srgbClr val="FFFFFF"/>
                          </a:solidFill>
                          <a:latin typeface="Cabin Bold"/>
                        </a:rPr>
                        <a:t>  </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2190757">
                <a:tc>
                  <a:txBody>
                    <a:bodyPr anchor="t" rtlCol="false"/>
                    <a:lstStyle/>
                    <a:p>
                      <a:pPr algn="l">
                        <a:lnSpc>
                          <a:spcPts val="3359"/>
                        </a:lnSpc>
                        <a:defRPr/>
                      </a:pPr>
                      <a:endParaRPr lang="en-US" sz="1100"/>
                    </a:p>
                    <a:p>
                      <a:pPr algn="l">
                        <a:lnSpc>
                          <a:spcPts val="3359"/>
                        </a:lnSpc>
                      </a:pPr>
                      <a:r>
                        <a:rPr lang="en-US" sz="2399">
                          <a:solidFill>
                            <a:srgbClr val="FFFFFF"/>
                          </a:solidFill>
                          <a:latin typeface="Cabin Bold"/>
                        </a:rPr>
                        <a:t>  Sprint 4: Triển khai và kiểm thử: Triển khai ứng dụng lên môi trường Docker, tiến hành kiểm thử toàn diện và tối ưu hóa giao diện cho các thiết bị khác nhau.</a:t>
                      </a:r>
                    </a:p>
                    <a:p>
                      <a:pPr algn="l">
                        <a:lnSpc>
                          <a:spcPts val="3359"/>
                        </a:lnSpc>
                      </a:pPr>
                      <a:r>
                        <a:rPr lang="en-US" sz="2399">
                          <a:solidFill>
                            <a:srgbClr val="FFFFFF"/>
                          </a:solidFill>
                          <a:latin typeface="Cabin Bold"/>
                        </a:rPr>
                        <a:t>  </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DAGIY3lcd64</dc:identifier>
  <dcterms:modified xsi:type="dcterms:W3CDTF">2011-08-01T06:04:30Z</dcterms:modified>
  <cp:revision>1</cp:revision>
</cp:coreProperties>
</file>