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29955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36"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41" name="PlaceHolder 2"/>
          <p:cNvSpPr>
            <a:spLocks noGrp="1"/>
          </p:cNvSpPr>
          <p:nvPr>
            <p:ph type="body"/>
          </p:nvPr>
        </p:nvSpPr>
        <p:spPr>
          <a:xfrm>
            <a:off x="31176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3"/>
          <p:cNvSpPr>
            <a:spLocks noGrp="1"/>
          </p:cNvSpPr>
          <p:nvPr>
            <p:ph type="body"/>
          </p:nvPr>
        </p:nvSpPr>
        <p:spPr>
          <a:xfrm>
            <a:off x="319248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4"/>
          <p:cNvSpPr>
            <a:spLocks noGrp="1"/>
          </p:cNvSpPr>
          <p:nvPr>
            <p:ph type="body"/>
          </p:nvPr>
        </p:nvSpPr>
        <p:spPr>
          <a:xfrm>
            <a:off x="607320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5"/>
          <p:cNvSpPr>
            <a:spLocks noGrp="1"/>
          </p:cNvSpPr>
          <p:nvPr>
            <p:ph type="body"/>
          </p:nvPr>
        </p:nvSpPr>
        <p:spPr>
          <a:xfrm>
            <a:off x="31176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6"/>
          <p:cNvSpPr>
            <a:spLocks noGrp="1"/>
          </p:cNvSpPr>
          <p:nvPr>
            <p:ph type="body"/>
          </p:nvPr>
        </p:nvSpPr>
        <p:spPr>
          <a:xfrm>
            <a:off x="319248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7"/>
          <p:cNvSpPr>
            <a:spLocks noGrp="1"/>
          </p:cNvSpPr>
          <p:nvPr>
            <p:ph type="body"/>
          </p:nvPr>
        </p:nvSpPr>
        <p:spPr>
          <a:xfrm>
            <a:off x="607320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subTitle"/>
          </p:nvPr>
        </p:nvSpPr>
        <p:spPr>
          <a:xfrm>
            <a:off x="311760" y="2995560"/>
            <a:ext cx="8520120" cy="1071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311760" y="2995560"/>
            <a:ext cx="852012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1305000"/>
            <a:ext cx="8520120" cy="7130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subTitle"/>
          </p:nvPr>
        </p:nvSpPr>
        <p:spPr>
          <a:xfrm>
            <a:off x="311760" y="2995560"/>
            <a:ext cx="8520120" cy="1071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65"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73" name="PlaceHolder 2"/>
          <p:cNvSpPr>
            <a:spLocks noGrp="1"/>
          </p:cNvSpPr>
          <p:nvPr>
            <p:ph type="body"/>
          </p:nvPr>
        </p:nvSpPr>
        <p:spPr>
          <a:xfrm>
            <a:off x="311760" y="29955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81" name="PlaceHolder 2"/>
          <p:cNvSpPr>
            <a:spLocks noGrp="1"/>
          </p:cNvSpPr>
          <p:nvPr>
            <p:ph type="body"/>
          </p:nvPr>
        </p:nvSpPr>
        <p:spPr>
          <a:xfrm>
            <a:off x="31176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319248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607320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31176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319248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607320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92" name="PlaceHolder 2"/>
          <p:cNvSpPr>
            <a:spLocks noGrp="1"/>
          </p:cNvSpPr>
          <p:nvPr>
            <p:ph type="subTitle"/>
          </p:nvPr>
        </p:nvSpPr>
        <p:spPr>
          <a:xfrm>
            <a:off x="311760" y="2995560"/>
            <a:ext cx="8520120" cy="1071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311760" y="2995560"/>
            <a:ext cx="852012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96"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311760" y="2995560"/>
            <a:ext cx="852012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11760" y="1305000"/>
            <a:ext cx="8520120" cy="7130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01"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05"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09"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13" name="PlaceHolder 2"/>
          <p:cNvSpPr>
            <a:spLocks noGrp="1"/>
          </p:cNvSpPr>
          <p:nvPr>
            <p:ph type="body"/>
          </p:nvPr>
        </p:nvSpPr>
        <p:spPr>
          <a:xfrm>
            <a:off x="311760" y="29955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16"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21" name="PlaceHolder 2"/>
          <p:cNvSpPr>
            <a:spLocks noGrp="1"/>
          </p:cNvSpPr>
          <p:nvPr>
            <p:ph type="body"/>
          </p:nvPr>
        </p:nvSpPr>
        <p:spPr>
          <a:xfrm>
            <a:off x="31176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3"/>
          <p:cNvSpPr>
            <a:spLocks noGrp="1"/>
          </p:cNvSpPr>
          <p:nvPr>
            <p:ph type="body"/>
          </p:nvPr>
        </p:nvSpPr>
        <p:spPr>
          <a:xfrm>
            <a:off x="319248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4"/>
          <p:cNvSpPr>
            <a:spLocks noGrp="1"/>
          </p:cNvSpPr>
          <p:nvPr>
            <p:ph type="body"/>
          </p:nvPr>
        </p:nvSpPr>
        <p:spPr>
          <a:xfrm>
            <a:off x="6073200" y="29955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5"/>
          <p:cNvSpPr>
            <a:spLocks noGrp="1"/>
          </p:cNvSpPr>
          <p:nvPr>
            <p:ph type="body"/>
          </p:nvPr>
        </p:nvSpPr>
        <p:spPr>
          <a:xfrm>
            <a:off x="31176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6"/>
          <p:cNvSpPr>
            <a:spLocks noGrp="1"/>
          </p:cNvSpPr>
          <p:nvPr>
            <p:ph type="body"/>
          </p:nvPr>
        </p:nvSpPr>
        <p:spPr>
          <a:xfrm>
            <a:off x="319248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7"/>
          <p:cNvSpPr>
            <a:spLocks noGrp="1"/>
          </p:cNvSpPr>
          <p:nvPr>
            <p:ph type="body"/>
          </p:nvPr>
        </p:nvSpPr>
        <p:spPr>
          <a:xfrm>
            <a:off x="6073200" y="3555360"/>
            <a:ext cx="274320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1305000"/>
            <a:ext cx="8520120" cy="7130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2995560"/>
            <a:ext cx="4157640" cy="1071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4677840" y="35553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1305000"/>
            <a:ext cx="8520120" cy="153792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31176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7840" y="2995560"/>
            <a:ext cx="4157640" cy="510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311760" y="3555360"/>
            <a:ext cx="8520120" cy="510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007760" y="317700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sp>
        <p:nvSpPr>
          <p:cNvPr id="1" name="CustomShape 2"/>
          <p:cNvSpPr/>
          <p:nvPr/>
        </p:nvSpPr>
        <p:spPr>
          <a:xfrm>
            <a:off x="1575000" y="3158280"/>
            <a:ext cx="561960" cy="360"/>
          </a:xfrm>
          <a:custGeom>
            <a:avLst/>
            <a:gdLst/>
            <a:ahLst/>
            <a:rect l="l" t="t" r="r" b="b"/>
            <a:pathLst>
              <a:path w="21600" h="21600">
                <a:moveTo>
                  <a:pt x="0" y="0"/>
                </a:moveTo>
                <a:lnTo>
                  <a:pt x="21600" y="21600"/>
                </a:lnTo>
              </a:path>
            </a:pathLst>
          </a:custGeom>
          <a:noFill/>
          <a:ln w="76320">
            <a:solidFill>
              <a:schemeClr val="lt2"/>
            </a:solidFill>
            <a:round/>
          </a:ln>
        </p:spPr>
        <p:style>
          <a:lnRef idx="0"/>
          <a:fillRef idx="0"/>
          <a:effectRef idx="0"/>
          <a:fontRef idx="minor"/>
        </p:style>
      </p:sp>
      <p:grpSp>
        <p:nvGrpSpPr>
          <p:cNvPr id="2" name="Group 3"/>
          <p:cNvGrpSpPr/>
          <p:nvPr/>
        </p:nvGrpSpPr>
        <p:grpSpPr>
          <a:xfrm>
            <a:off x="1004400" y="1021680"/>
            <a:ext cx="7136280" cy="152640"/>
            <a:chOff x="1004400" y="1021680"/>
            <a:chExt cx="7136280" cy="152640"/>
          </a:xfrm>
        </p:grpSpPr>
        <p:sp>
          <p:nvSpPr>
            <p:cNvPr id="3" name="CustomShape 4"/>
            <p:cNvSpPr/>
            <p:nvPr/>
          </p:nvSpPr>
          <p:spPr>
            <a:xfrm rot="10800000">
              <a:off x="1004400" y="102168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4" name="CustomShape 5"/>
            <p:cNvSpPr/>
            <p:nvPr/>
          </p:nvSpPr>
          <p:spPr>
            <a:xfrm rot="10800000">
              <a:off x="1004400" y="117396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grpSp>
        <p:nvGrpSpPr>
          <p:cNvPr id="5" name="Group 6"/>
          <p:cNvGrpSpPr/>
          <p:nvPr/>
        </p:nvGrpSpPr>
        <p:grpSpPr>
          <a:xfrm>
            <a:off x="1004040" y="3969000"/>
            <a:ext cx="7136280" cy="153000"/>
            <a:chOff x="1004040" y="3969000"/>
            <a:chExt cx="7136280" cy="153000"/>
          </a:xfrm>
        </p:grpSpPr>
        <p:sp>
          <p:nvSpPr>
            <p:cNvPr id="6" name="CustomShape 7"/>
            <p:cNvSpPr/>
            <p:nvPr/>
          </p:nvSpPr>
          <p:spPr>
            <a:xfrm>
              <a:off x="1004040" y="4121640"/>
              <a:ext cx="7136280" cy="360"/>
            </a:xfrm>
            <a:custGeom>
              <a:avLst/>
              <a:gdLst/>
              <a:ahLst/>
              <a:rect l="l" t="t" r="r" b="b"/>
              <a:pathLst>
                <a:path w="21600" h="21600">
                  <a:moveTo>
                    <a:pt x="0" y="0"/>
                  </a:moveTo>
                  <a:lnTo>
                    <a:pt x="21600" y="21600"/>
                  </a:lnTo>
                </a:path>
              </a:pathLst>
            </a:custGeom>
            <a:noFill/>
            <a:ln w="76320">
              <a:solidFill>
                <a:schemeClr val="accent3"/>
              </a:solidFill>
              <a:round/>
            </a:ln>
          </p:spPr>
          <p:style>
            <a:lnRef idx="0"/>
            <a:fillRef idx="0"/>
            <a:effectRef idx="0"/>
            <a:fontRef idx="minor"/>
          </p:style>
        </p:sp>
        <p:sp>
          <p:nvSpPr>
            <p:cNvPr id="7" name="CustomShape 8"/>
            <p:cNvSpPr/>
            <p:nvPr/>
          </p:nvSpPr>
          <p:spPr>
            <a:xfrm>
              <a:off x="1004040" y="3969000"/>
              <a:ext cx="7136280" cy="360"/>
            </a:xfrm>
            <a:custGeom>
              <a:avLst/>
              <a:gdLst/>
              <a:ahLst/>
              <a:rect l="l" t="t" r="r" b="b"/>
              <a:pathLst>
                <a:path w="21600" h="21600">
                  <a:moveTo>
                    <a:pt x="0" y="0"/>
                  </a:moveTo>
                  <a:lnTo>
                    <a:pt x="21600" y="21600"/>
                  </a:lnTo>
                </a:path>
              </a:pathLst>
            </a:custGeom>
            <a:noFill/>
            <a:ln w="9360">
              <a:solidFill>
                <a:schemeClr val="accent3"/>
              </a:solidFill>
              <a:round/>
            </a:ln>
          </p:spPr>
          <p:style>
            <a:lnRef idx="0"/>
            <a:fillRef idx="0"/>
            <a:effectRef idx="0"/>
            <a:fontRef idx="minor"/>
          </p:style>
        </p:sp>
      </p:grpSp>
      <p:sp>
        <p:nvSpPr>
          <p:cNvPr id="8" name="PlaceHolder 9"/>
          <p:cNvSpPr>
            <a:spLocks noGrp="1"/>
          </p:cNvSpPr>
          <p:nvPr>
            <p:ph type="title"/>
          </p:nvPr>
        </p:nvSpPr>
        <p:spPr>
          <a:xfrm>
            <a:off x="1004040" y="1751760"/>
            <a:ext cx="7136280" cy="1022040"/>
          </a:xfrm>
          <a:prstGeom prst="rect">
            <a:avLst/>
          </a:prstGeom>
        </p:spPr>
        <p:txBody>
          <a:bodyPr tIns="91440" bIns="91440" anchor="b"/>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9" name="PlaceHolder 10"/>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D48C6445-EDD0-4346-AAF6-29CF9BB38FFE}" type="slidenum">
              <a:rPr b="0" lang="en-US" sz="1000" spc="-1" strike="noStrike">
                <a:solidFill>
                  <a:srgbClr val="695d46"/>
                </a:solidFill>
                <a:latin typeface="Open Sans"/>
                <a:ea typeface="Open Sans"/>
              </a:rPr>
              <a:t>&lt;number&gt;</a:t>
            </a:fld>
            <a:endParaRPr b="0" lang="en-US" sz="1000" spc="-1" strike="noStrike">
              <a:latin typeface="Times New Roman"/>
            </a:endParaRPr>
          </a:p>
        </p:txBody>
      </p:sp>
      <p:sp>
        <p:nvSpPr>
          <p:cNvPr id="10"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5045760"/>
            <a:ext cx="9143640" cy="97560"/>
          </a:xfrm>
          <a:prstGeom prst="rect">
            <a:avLst/>
          </a:prstGeom>
          <a:solidFill>
            <a:schemeClr val="accent3"/>
          </a:solidFill>
          <a:ln>
            <a:noFill/>
          </a:ln>
        </p:spPr>
        <p:style>
          <a:lnRef idx="0"/>
          <a:fillRef idx="0"/>
          <a:effectRef idx="0"/>
          <a:fontRef idx="minor"/>
        </p:style>
      </p:sp>
      <p:sp>
        <p:nvSpPr>
          <p:cNvPr id="48" name="PlaceHolder 2"/>
          <p:cNvSpPr>
            <a:spLocks noGrp="1"/>
          </p:cNvSpPr>
          <p:nvPr>
            <p:ph type="title"/>
          </p:nvPr>
        </p:nvSpPr>
        <p:spPr>
          <a:xfrm>
            <a:off x="311760" y="444960"/>
            <a:ext cx="8520120" cy="707040"/>
          </a:xfrm>
          <a:prstGeom prst="rect">
            <a:avLst/>
          </a:prstGeom>
        </p:spPr>
        <p:txBody>
          <a:bodyPr tIns="91440" bIns="91440"/>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9" name="PlaceHolder 3"/>
          <p:cNvSpPr>
            <a:spLocks noGrp="1"/>
          </p:cNvSpPr>
          <p:nvPr>
            <p:ph type="body"/>
          </p:nvPr>
        </p:nvSpPr>
        <p:spPr>
          <a:xfrm>
            <a:off x="311760" y="1266480"/>
            <a:ext cx="8520120" cy="330228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72CBCCD5-A563-4F77-ABA4-CED9509E6C5C}" type="slidenum">
              <a:rPr b="0" lang="en-US" sz="1000" spc="-1" strike="noStrike">
                <a:solidFill>
                  <a:srgbClr val="695d46"/>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88" name="PlaceHolder 2"/>
          <p:cNvSpPr>
            <a:spLocks noGrp="1"/>
          </p:cNvSpPr>
          <p:nvPr>
            <p:ph type="title"/>
          </p:nvPr>
        </p:nvSpPr>
        <p:spPr>
          <a:xfrm>
            <a:off x="311760" y="1305000"/>
            <a:ext cx="8520120" cy="1537920"/>
          </a:xfrm>
          <a:prstGeom prst="rect">
            <a:avLst/>
          </a:prstGeom>
        </p:spPr>
        <p:txBody>
          <a:bodyPr tIns="91440" bIns="91440" anchor="ctr"/>
          <a:p>
            <a:pPr algn="ctr">
              <a:lnSpc>
                <a:spcPct val="100000"/>
              </a:lnSpc>
            </a:pPr>
            <a:r>
              <a:rPr b="1" lang="en-US" sz="13000" spc="-1" strike="noStrike">
                <a:solidFill>
                  <a:srgbClr val="4db6ac"/>
                </a:solidFill>
                <a:latin typeface="Arial"/>
                <a:ea typeface="Arial"/>
              </a:rPr>
              <a:t>xx%</a:t>
            </a:r>
            <a:endParaRPr b="0" lang="en-US" sz="13000" spc="-1" strike="noStrike">
              <a:solidFill>
                <a:srgbClr val="000000"/>
              </a:solidFill>
              <a:latin typeface="Arial"/>
            </a:endParaRPr>
          </a:p>
        </p:txBody>
      </p:sp>
      <p:sp>
        <p:nvSpPr>
          <p:cNvPr id="89" name="PlaceHolder 3"/>
          <p:cNvSpPr>
            <a:spLocks noGrp="1"/>
          </p:cNvSpPr>
          <p:nvPr>
            <p:ph type="body"/>
          </p:nvPr>
        </p:nvSpPr>
        <p:spPr>
          <a:xfrm>
            <a:off x="311760" y="2995560"/>
            <a:ext cx="8520120" cy="107136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0"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583CCA5-469B-4EF1-8C89-F8072A3F737F}" type="slidenum">
              <a:rPr b="0" lang="en-US" sz="1000" spc="-1" strike="noStrike">
                <a:solidFill>
                  <a:srgbClr val="695d46"/>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080720" y="1302480"/>
            <a:ext cx="7136280" cy="760320"/>
          </a:xfrm>
          <a:prstGeom prst="rect">
            <a:avLst/>
          </a:prstGeom>
          <a:noFill/>
          <a:ln>
            <a:noFill/>
          </a:ln>
        </p:spPr>
        <p:txBody>
          <a:bodyPr tIns="91440" bIns="91440" anchor="b"/>
          <a:p>
            <a:pPr algn="ctr">
              <a:lnSpc>
                <a:spcPct val="100000"/>
              </a:lnSpc>
            </a:pPr>
            <a:r>
              <a:rPr b="1" lang="en-US" sz="4000" spc="-1" strike="noStrike">
                <a:solidFill>
                  <a:srgbClr val="ef6c00"/>
                </a:solidFill>
                <a:latin typeface="Arial"/>
                <a:ea typeface="Arial"/>
              </a:rPr>
              <a:t>Hệ Thống Tìm Kiếm Tin Tức</a:t>
            </a:r>
            <a:endParaRPr b="0" lang="en-US" sz="4000" spc="-1" strike="noStrike">
              <a:solidFill>
                <a:srgbClr val="000000"/>
              </a:solidFill>
              <a:latin typeface="Arial"/>
            </a:endParaRPr>
          </a:p>
        </p:txBody>
      </p:sp>
      <p:sp>
        <p:nvSpPr>
          <p:cNvPr id="128" name="TextShape 2"/>
          <p:cNvSpPr txBox="1"/>
          <p:nvPr/>
        </p:nvSpPr>
        <p:spPr>
          <a:xfrm>
            <a:off x="2148120" y="2085840"/>
            <a:ext cx="4847760" cy="1689480"/>
          </a:xfrm>
          <a:prstGeom prst="rect">
            <a:avLst/>
          </a:prstGeom>
          <a:noFill/>
          <a:ln w="28440">
            <a:solidFill>
              <a:srgbClr val="b3a77d"/>
            </a:solidFill>
            <a:round/>
          </a:ln>
        </p:spPr>
        <p:txBody>
          <a:bodyPr tIns="91440" bIns="91440"/>
          <a:p>
            <a:pPr>
              <a:lnSpc>
                <a:spcPct val="100000"/>
              </a:lnSpc>
            </a:pPr>
            <a:r>
              <a:rPr b="0" lang="en-US" sz="1900" spc="-1" strike="noStrike">
                <a:solidFill>
                  <a:srgbClr val="695d46"/>
                </a:solidFill>
                <a:latin typeface="Arial"/>
                <a:ea typeface="Arial"/>
              </a:rPr>
              <a:t>Giảng viên hướng dẫn:</a:t>
            </a:r>
            <a:r>
              <a:rPr b="1" lang="en-US" sz="1900" spc="-1" strike="noStrike">
                <a:solidFill>
                  <a:srgbClr val="695d46"/>
                </a:solidFill>
                <a:latin typeface="Arial"/>
                <a:ea typeface="Arial"/>
              </a:rPr>
              <a:t> Nguyễn Bá Ngọc</a:t>
            </a:r>
            <a:endParaRPr b="0" lang="en-US" sz="1900" spc="-1" strike="noStrike">
              <a:latin typeface="Arial"/>
            </a:endParaRPr>
          </a:p>
          <a:p>
            <a:pPr>
              <a:lnSpc>
                <a:spcPct val="100000"/>
              </a:lnSpc>
            </a:pPr>
            <a:r>
              <a:rPr b="0" lang="en-US" sz="1900" spc="-1" strike="noStrike">
                <a:solidFill>
                  <a:srgbClr val="695d46"/>
                </a:solidFill>
                <a:latin typeface="Arial"/>
                <a:ea typeface="Arial"/>
              </a:rPr>
              <a:t>Nhóm sinh viên: </a:t>
            </a:r>
            <a:r>
              <a:rPr b="1" lang="en-US" sz="1900" spc="-1" strike="noStrike">
                <a:solidFill>
                  <a:srgbClr val="695d46"/>
                </a:solidFill>
                <a:latin typeface="Arial"/>
                <a:ea typeface="Arial"/>
              </a:rPr>
              <a:t>Nhóm Mới</a:t>
            </a:r>
            <a:endParaRPr b="0" lang="en-US" sz="1900" spc="-1" strike="noStrike">
              <a:latin typeface="Arial"/>
            </a:endParaRPr>
          </a:p>
          <a:p>
            <a:pPr marL="457200" indent="-348840">
              <a:lnSpc>
                <a:spcPct val="100000"/>
              </a:lnSpc>
              <a:buClr>
                <a:srgbClr val="695d46"/>
              </a:buClr>
              <a:buFont typeface="Arial"/>
              <a:buChar char="●"/>
            </a:pPr>
            <a:r>
              <a:rPr b="0" lang="en-US" sz="1900" spc="-1" strike="noStrike">
                <a:solidFill>
                  <a:srgbClr val="695d46"/>
                </a:solidFill>
                <a:latin typeface="Arial"/>
                <a:ea typeface="Arial"/>
              </a:rPr>
              <a:t>Nguyễn Tử Toàn Lợi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- 20162569</a:t>
            </a:r>
            <a:endParaRPr b="0" lang="en-US" sz="1900" spc="-1" strike="noStrike">
              <a:latin typeface="Arial"/>
            </a:endParaRPr>
          </a:p>
          <a:p>
            <a:pPr marL="457200" indent="-348840">
              <a:lnSpc>
                <a:spcPct val="100000"/>
              </a:lnSpc>
              <a:buClr>
                <a:srgbClr val="695d46"/>
              </a:buClr>
              <a:buFont typeface="Arial"/>
              <a:buChar char="●"/>
            </a:pPr>
            <a:r>
              <a:rPr b="0" lang="en-US" sz="1900" spc="-1" strike="noStrike">
                <a:solidFill>
                  <a:srgbClr val="695d46"/>
                </a:solidFill>
                <a:latin typeface="Arial"/>
                <a:ea typeface="Arial"/>
              </a:rPr>
              <a:t>Lê Thanh Tuấn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- 20164350</a:t>
            </a:r>
            <a:endParaRPr b="0" lang="en-US" sz="1900" spc="-1" strike="noStrike">
              <a:latin typeface="Arial"/>
            </a:endParaRPr>
          </a:p>
          <a:p>
            <a:pPr marL="457200" indent="-348840">
              <a:lnSpc>
                <a:spcPct val="100000"/>
              </a:lnSpc>
              <a:buClr>
                <a:srgbClr val="695d46"/>
              </a:buClr>
              <a:buFont typeface="Arial"/>
              <a:buChar char="●"/>
            </a:pPr>
            <a:r>
              <a:rPr b="0" lang="en-US" sz="1900" spc="-1" strike="noStrike">
                <a:solidFill>
                  <a:srgbClr val="695d46"/>
                </a:solidFill>
                <a:latin typeface="Arial"/>
                <a:ea typeface="Arial"/>
              </a:rPr>
              <a:t>Nguyễn Thị Diệu Mơ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a:t>
            </a:r>
            <a:r>
              <a:rPr b="0" lang="en-US" sz="1900" spc="-1" strike="noStrike">
                <a:solidFill>
                  <a:srgbClr val="695d46"/>
                </a:solidFill>
                <a:latin typeface="Arial"/>
                <a:ea typeface="Arial"/>
              </a:rPr>
              <a:t>- 20162763</a:t>
            </a:r>
            <a:endParaRPr b="0" lang="en-US" sz="1900" spc="-1" strike="noStrike">
              <a:latin typeface="Arial"/>
            </a:endParaRPr>
          </a:p>
          <a:p>
            <a:pPr algn="ctr">
              <a:lnSpc>
                <a:spcPct val="100000"/>
              </a:lnSpc>
            </a:pPr>
            <a:endParaRPr b="0" lang="en-US" sz="19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Các Tham Số Trong DisMax</a:t>
            </a:r>
            <a:br/>
            <a:endParaRPr b="0" lang="en-US" sz="3000" spc="-1" strike="noStrike">
              <a:solidFill>
                <a:srgbClr val="000000"/>
              </a:solidFill>
              <a:latin typeface="Arial"/>
            </a:endParaRPr>
          </a:p>
        </p:txBody>
      </p:sp>
      <p:sp>
        <p:nvSpPr>
          <p:cNvPr id="146" name="TextShape 2"/>
          <p:cNvSpPr txBox="1"/>
          <p:nvPr/>
        </p:nvSpPr>
        <p:spPr>
          <a:xfrm>
            <a:off x="311760" y="1266480"/>
            <a:ext cx="8520120" cy="3642120"/>
          </a:xfrm>
          <a:prstGeom prst="rect">
            <a:avLst/>
          </a:prstGeom>
          <a:noFill/>
          <a:ln>
            <a:noFill/>
          </a:ln>
        </p:spPr>
        <p:txBody>
          <a:bodyPr tIns="91440" bIns="91440"/>
          <a:p>
            <a:pPr>
              <a:lnSpc>
                <a:spcPct val="115000"/>
              </a:lnSpc>
            </a:pPr>
            <a:r>
              <a:rPr b="1" lang="en-US" sz="1800" spc="-1" strike="noStrike">
                <a:solidFill>
                  <a:srgbClr val="695d46"/>
                </a:solidFill>
                <a:latin typeface="Arial"/>
                <a:ea typeface="Arial"/>
              </a:rPr>
              <a:t>Minimum Should Match (mm):</a:t>
            </a:r>
            <a:r>
              <a:rPr b="0" lang="en-US" sz="1800" spc="-1" strike="noStrike">
                <a:solidFill>
                  <a:srgbClr val="695d46"/>
                </a:solidFill>
                <a:latin typeface="Arial"/>
                <a:ea typeface="Arial"/>
              </a:rPr>
              <a:t> Tham số này quy định số lượng hoặc phần trăm số từ phải khớp trong văn bản.</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695d46"/>
                </a:solidFill>
                <a:latin typeface="Arial"/>
                <a:ea typeface="Arial"/>
              </a:rPr>
              <a:t>Tie Breaker (tie)</a:t>
            </a:r>
            <a:r>
              <a:rPr b="0" lang="en-US" sz="1800" spc="-1" strike="noStrike">
                <a:solidFill>
                  <a:srgbClr val="695d46"/>
                </a:solidFill>
                <a:latin typeface="Arial"/>
                <a:ea typeface="Arial"/>
              </a:rPr>
              <a:t>: Tham số này là một số float, xác định xem có bao nhiêu phần trăm điểm số cuối cùng của văn bản sẽ chịu ảnh hưởng bởi các trường có điểm số thấp và trường có điểm số cao nhất.</a:t>
            </a:r>
            <a:br/>
            <a:r>
              <a:rPr b="0" i="1" lang="en-US" sz="1800" spc="-1" strike="noStrike">
                <a:solidFill>
                  <a:srgbClr val="695d46"/>
                </a:solidFill>
                <a:latin typeface="Arial"/>
                <a:ea typeface="Arial"/>
              </a:rPr>
              <a:t>	</a:t>
            </a:r>
            <a:r>
              <a:rPr b="0" i="1" lang="en-US" sz="1800" spc="-1" strike="noStrike">
                <a:solidFill>
                  <a:srgbClr val="695d46"/>
                </a:solidFill>
                <a:latin typeface="Arial"/>
                <a:ea typeface="Arial"/>
              </a:rPr>
              <a:t>tie=0.1</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695d46"/>
                </a:solidFill>
                <a:latin typeface="Arial"/>
                <a:ea typeface="Arial"/>
              </a:rPr>
              <a:t>Boost Query (bq) </a:t>
            </a:r>
            <a:r>
              <a:rPr b="0" lang="en-US" sz="1800" spc="-1" strike="noStrike">
                <a:solidFill>
                  <a:srgbClr val="695d46"/>
                </a:solidFill>
                <a:latin typeface="Arial"/>
                <a:ea typeface="Arial"/>
              </a:rPr>
              <a:t>: Tham số bq chỉ định một mệnh đề truy vấn bổ sung, tùy chọn, sẽ được thêm vào truy vấn chính của người dùng để ảnh hưởng đến điểm số của một văn bản.</a:t>
            </a:r>
            <a:br/>
            <a:r>
              <a:rPr b="0" lang="en-US" sz="1800" spc="-1" strike="noStrike">
                <a:solidFill>
                  <a:srgbClr val="695d46"/>
                </a:solidFill>
                <a:latin typeface="Arial"/>
                <a:ea typeface="Arial"/>
              </a:rPr>
              <a:t>	</a:t>
            </a:r>
            <a:r>
              <a:rPr b="0" i="1" lang="en-US" sz="1800" spc="-1" strike="noStrike">
                <a:solidFill>
                  <a:srgbClr val="695d46"/>
                </a:solidFill>
                <a:latin typeface="Arial"/>
                <a:ea typeface="Arial"/>
              </a:rPr>
              <a:t>new_score = score + số_lần_click_document * 0.01</a:t>
            </a:r>
            <a:endParaRPr b="0" lang="en-US" sz="1800" spc="-1" strike="noStrike">
              <a:solidFill>
                <a:srgbClr val="000000"/>
              </a:solidFill>
              <a:latin typeface="Arial"/>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146">
                                            <p:txEl>
                                              <p:pRg st="0" end="0"/>
                                            </p:txEl>
                                          </p:spTgt>
                                        </p:tgtEl>
                                        <p:attrNameLst>
                                          <p:attrName>style.visibility</p:attrName>
                                        </p:attrNameLst>
                                      </p:cBhvr>
                                      <p:to>
                                        <p:strVal val="visible"/>
                                      </p:to>
                                    </p:set>
                                    <p:animEffect filter="fade" transition="in">
                                      <p:cBhvr additive="repl">
                                        <p:cTn id="73" dur="1000"/>
                                        <p:tgtEl>
                                          <p:spTgt spid="14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146">
                                            <p:txEl>
                                              <p:pRg st="1" end="1"/>
                                            </p:txEl>
                                          </p:spTgt>
                                        </p:tgtEl>
                                        <p:attrNameLst>
                                          <p:attrName>style.visibility</p:attrName>
                                        </p:attrNameLst>
                                      </p:cBhvr>
                                      <p:to>
                                        <p:strVal val="visible"/>
                                      </p:to>
                                    </p:set>
                                    <p:animEffect filter="fade" transition="in">
                                      <p:cBhvr additive="repl">
                                        <p:cTn id="78" dur="1000"/>
                                        <p:tgtEl>
                                          <p:spTgt spid="14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46">
                                            <p:txEl>
                                              <p:pRg st="2" end="2"/>
                                            </p:txEl>
                                          </p:spTgt>
                                        </p:tgtEl>
                                        <p:attrNameLst>
                                          <p:attrName>style.visibility</p:attrName>
                                        </p:attrNameLst>
                                      </p:cBhvr>
                                      <p:to>
                                        <p:strVal val="visible"/>
                                      </p:to>
                                    </p:set>
                                    <p:animEffect filter="fade" transition="in">
                                      <p:cBhvr additive="repl">
                                        <p:cTn id="83" dur="1000"/>
                                        <p:tgtEl>
                                          <p:spTgt spid="14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146">
                                            <p:txEl>
                                              <p:pRg st="3" end="3"/>
                                            </p:txEl>
                                          </p:spTgt>
                                        </p:tgtEl>
                                        <p:attrNameLst>
                                          <p:attrName>style.visibility</p:attrName>
                                        </p:attrNameLst>
                                      </p:cBhvr>
                                      <p:to>
                                        <p:strVal val="visible"/>
                                      </p:to>
                                    </p:set>
                                    <p:animEffect filter="fade" transition="in">
                                      <p:cBhvr additive="repl">
                                        <p:cTn id="88" dur="1000"/>
                                        <p:tgtEl>
                                          <p:spTgt spid="146">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Các Phương Pháp Tăng Độ Chính Xác Tìm Kiếm</a:t>
            </a:r>
            <a:endParaRPr b="0" lang="en-US" sz="3000" spc="-1" strike="noStrike">
              <a:solidFill>
                <a:srgbClr val="000000"/>
              </a:solidFill>
              <a:latin typeface="Arial"/>
            </a:endParaRPr>
          </a:p>
        </p:txBody>
      </p:sp>
      <p:sp>
        <p:nvSpPr>
          <p:cNvPr id="148" name="TextShape 2"/>
          <p:cNvSpPr txBox="1"/>
          <p:nvPr/>
        </p:nvSpPr>
        <p:spPr>
          <a:xfrm>
            <a:off x="311760" y="1266480"/>
            <a:ext cx="8520120" cy="3302280"/>
          </a:xfrm>
          <a:prstGeom prst="rect">
            <a:avLst/>
          </a:prstGeom>
          <a:noFill/>
          <a:ln>
            <a:noFill/>
          </a:ln>
        </p:spPr>
        <p:txBody>
          <a:bodyPr tIns="91440" bIns="91440"/>
          <a:p>
            <a:pPr marL="457200" indent="-342720">
              <a:lnSpc>
                <a:spcPct val="115000"/>
              </a:lnSpc>
              <a:buClr>
                <a:srgbClr val="695d46"/>
              </a:buClr>
              <a:buFont typeface="Arial"/>
              <a:buAutoNum type="arabicPeriod"/>
            </a:pPr>
            <a:r>
              <a:rPr b="0" lang="en-US" sz="1800" spc="-1" strike="noStrike">
                <a:solidFill>
                  <a:srgbClr val="695d46"/>
                </a:solidFill>
                <a:latin typeface="Arial"/>
                <a:ea typeface="Arial"/>
              </a:rPr>
              <a:t>Đặt trọng số cho các field khi truy vấn</a:t>
            </a:r>
            <a:br/>
            <a:r>
              <a:rPr b="0" lang="en-US" sz="1800" spc="-1" strike="noStrike">
                <a:solidFill>
                  <a:srgbClr val="695d46"/>
                </a:solidFill>
                <a:latin typeface="Arial"/>
                <a:ea typeface="Arial"/>
              </a:rPr>
              <a:t>Title^3, Description^2, Content^1</a:t>
            </a:r>
            <a:endParaRPr b="0" lang="en-US" sz="1800" spc="-1" strike="noStrike">
              <a:solidFill>
                <a:srgbClr val="000000"/>
              </a:solidFill>
              <a:latin typeface="Arial"/>
            </a:endParaRPr>
          </a:p>
          <a:p>
            <a:pPr marL="457200" indent="-342720">
              <a:lnSpc>
                <a:spcPct val="115000"/>
              </a:lnSpc>
              <a:buClr>
                <a:srgbClr val="695d46"/>
              </a:buClr>
              <a:buFont typeface="Arial"/>
              <a:buAutoNum type="arabicPeriod"/>
            </a:pPr>
            <a:r>
              <a:rPr b="0" lang="en-US" sz="1800" spc="-1" strike="noStrike">
                <a:solidFill>
                  <a:srgbClr val="695d46"/>
                </a:solidFill>
                <a:latin typeface="Arial"/>
                <a:ea typeface="Arial"/>
              </a:rPr>
              <a:t>Đặt lại tham số cho BM25</a:t>
            </a:r>
            <a:endParaRPr b="0" lang="en-US" sz="1800" spc="-1" strike="noStrike">
              <a:solidFill>
                <a:srgbClr val="000000"/>
              </a:solidFill>
              <a:latin typeface="Arial"/>
            </a:endParaRPr>
          </a:p>
          <a:p>
            <a:pPr lvl="1" marL="914400" indent="-329760">
              <a:lnSpc>
                <a:spcPct val="115000"/>
              </a:lnSpc>
              <a:buClr>
                <a:srgbClr val="695d46"/>
              </a:buClr>
              <a:buFont typeface="Arial"/>
              <a:buAutoNum type="alphaLcPeriod"/>
            </a:pPr>
            <a:r>
              <a:rPr b="0" lang="en-US" sz="1600" spc="-1" strike="noStrike">
                <a:solidFill>
                  <a:srgbClr val="695d46"/>
                </a:solidFill>
                <a:latin typeface="Arial"/>
                <a:ea typeface="Arial"/>
              </a:rPr>
              <a:t>Title : b=0, k=1,2</a:t>
            </a:r>
            <a:endParaRPr b="0" lang="en-US" sz="1600" spc="-1" strike="noStrike">
              <a:solidFill>
                <a:srgbClr val="000000"/>
              </a:solidFill>
              <a:latin typeface="Arial"/>
            </a:endParaRPr>
          </a:p>
          <a:p>
            <a:pPr lvl="1" marL="914400" indent="-329760">
              <a:lnSpc>
                <a:spcPct val="115000"/>
              </a:lnSpc>
              <a:buClr>
                <a:srgbClr val="695d46"/>
              </a:buClr>
              <a:buFont typeface="Arial"/>
              <a:buAutoNum type="alphaLcPeriod"/>
            </a:pPr>
            <a:r>
              <a:rPr b="0" lang="en-US" sz="1600" spc="-1" strike="noStrike">
                <a:solidFill>
                  <a:srgbClr val="695d46"/>
                </a:solidFill>
                <a:latin typeface="Arial"/>
                <a:ea typeface="Arial"/>
              </a:rPr>
              <a:t>Description : b=0, k=1,2</a:t>
            </a:r>
            <a:endParaRPr b="0" lang="en-US" sz="1600" spc="-1" strike="noStrike">
              <a:solidFill>
                <a:srgbClr val="000000"/>
              </a:solidFill>
              <a:latin typeface="Arial"/>
            </a:endParaRPr>
          </a:p>
          <a:p>
            <a:pPr lvl="1" marL="914400" indent="-329760">
              <a:lnSpc>
                <a:spcPct val="115000"/>
              </a:lnSpc>
              <a:buClr>
                <a:srgbClr val="695d46"/>
              </a:buClr>
              <a:buFont typeface="Arial"/>
              <a:buAutoNum type="alphaLcPeriod"/>
            </a:pPr>
            <a:r>
              <a:rPr b="0" lang="en-US" sz="1600" spc="-1" strike="noStrike">
                <a:solidFill>
                  <a:srgbClr val="695d46"/>
                </a:solidFill>
                <a:latin typeface="Arial"/>
                <a:ea typeface="Arial"/>
              </a:rPr>
              <a:t>Content : b=0.75, k=1.2</a:t>
            </a:r>
            <a:endParaRPr b="0" lang="en-US" sz="1600" spc="-1" strike="noStrike">
              <a:solidFill>
                <a:srgbClr val="000000"/>
              </a:solidFill>
              <a:latin typeface="Arial"/>
            </a:endParaRPr>
          </a:p>
          <a:p>
            <a:pPr marL="457200" indent="-342720">
              <a:lnSpc>
                <a:spcPct val="115000"/>
              </a:lnSpc>
              <a:buClr>
                <a:srgbClr val="695d46"/>
              </a:buClr>
              <a:buFont typeface="Arial"/>
              <a:buAutoNum type="arabicPeriod"/>
            </a:pPr>
            <a:r>
              <a:rPr b="0" lang="en-US" sz="1800" spc="-1" strike="noStrike">
                <a:solidFill>
                  <a:srgbClr val="695d46"/>
                </a:solidFill>
                <a:latin typeface="Arial"/>
                <a:ea typeface="Arial"/>
              </a:rPr>
              <a:t>Thêm score cho các document được chọn nhiều</a:t>
            </a:r>
            <a:endParaRPr b="0" lang="en-US" sz="1800" spc="-1" strike="noStrike">
              <a:solidFill>
                <a:srgbClr val="000000"/>
              </a:solidFill>
              <a:latin typeface="Arial"/>
            </a:endParaRPr>
          </a:p>
          <a:p>
            <a:pPr lvl="1" marL="914400" indent="-329760">
              <a:lnSpc>
                <a:spcPct val="115000"/>
              </a:lnSpc>
              <a:buClr>
                <a:srgbClr val="695d46"/>
              </a:buClr>
              <a:buFont typeface="Arial"/>
              <a:buAutoNum type="alphaLcPeriod"/>
            </a:pPr>
            <a:r>
              <a:rPr b="0" lang="en-US" sz="1600" spc="-1" strike="noStrike">
                <a:solidFill>
                  <a:srgbClr val="695d46"/>
                </a:solidFill>
                <a:latin typeface="Arial"/>
                <a:ea typeface="Arial"/>
              </a:rPr>
              <a:t>newScore = score + </a:t>
            </a:r>
            <a:r>
              <a:rPr b="0" lang="en-US" sz="1600" spc="-1" strike="noStrike">
                <a:solidFill>
                  <a:srgbClr val="222222"/>
                </a:solidFill>
                <a:latin typeface="Arial"/>
                <a:ea typeface="Arial"/>
              </a:rPr>
              <a:t>λ(numClick)</a:t>
            </a:r>
            <a:endParaRPr b="0" lang="en-US" sz="16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Tìm Kiếm Nâng Cao Theo Từng Trường</a:t>
            </a:r>
            <a:endParaRPr b="0" lang="en-US" sz="3000" spc="-1" strike="noStrike">
              <a:solidFill>
                <a:srgbClr val="000000"/>
              </a:solidFill>
              <a:latin typeface="Arial"/>
            </a:endParaRPr>
          </a:p>
        </p:txBody>
      </p:sp>
      <p:sp>
        <p:nvSpPr>
          <p:cNvPr id="150" name="TextShape 2"/>
          <p:cNvSpPr txBox="1"/>
          <p:nvPr/>
        </p:nvSpPr>
        <p:spPr>
          <a:xfrm>
            <a:off x="311760" y="1266480"/>
            <a:ext cx="8520120" cy="3434400"/>
          </a:xfrm>
          <a:prstGeom prst="rect">
            <a:avLst/>
          </a:prstGeom>
          <a:noFill/>
          <a:ln>
            <a:noFill/>
          </a:ln>
        </p:spPr>
        <p:txBody>
          <a:bodyPr tIns="91440" bIns="91440"/>
          <a:p>
            <a:pPr>
              <a:lnSpc>
                <a:spcPct val="115000"/>
              </a:lnSpc>
            </a:pPr>
            <a:r>
              <a:rPr b="0" lang="en-US" sz="1800" spc="-1" strike="noStrike">
                <a:solidFill>
                  <a:srgbClr val="695d46"/>
                </a:solidFill>
                <a:latin typeface="Arial"/>
                <a:ea typeface="Arial"/>
              </a:rPr>
              <a:t>Chức năng này cho phép tìm kiếm từ khoá với từng trường dữ liệu hoặc nhiều từ khoá với nhiều trường dữ liệu khác nhau.</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695d46"/>
                </a:solidFill>
                <a:latin typeface="Arial"/>
                <a:ea typeface="Arial"/>
              </a:rPr>
              <a:t>Sử dụng trình phân tích cú pháp câu truy vấn: Extends DisMax.</a:t>
            </a:r>
            <a:endParaRPr b="0" lang="en-US" sz="1800" spc="-1" strike="noStrike">
              <a:solidFill>
                <a:srgbClr val="000000"/>
              </a:solidFill>
              <a:latin typeface="Arial"/>
            </a:endParaRPr>
          </a:p>
          <a:p>
            <a:pPr marL="914400" indent="-342720">
              <a:lnSpc>
                <a:spcPct val="115000"/>
              </a:lnSpc>
              <a:spcBef>
                <a:spcPts val="1599"/>
              </a:spcBef>
              <a:buClr>
                <a:srgbClr val="695d46"/>
              </a:buClr>
              <a:buFont typeface="Arial"/>
              <a:buChar char="❖"/>
            </a:pPr>
            <a:r>
              <a:rPr b="0" lang="en-US" sz="1800" spc="-1" strike="noStrike">
                <a:solidFill>
                  <a:srgbClr val="695d46"/>
                </a:solidFill>
                <a:latin typeface="Arial"/>
                <a:ea typeface="Arial"/>
              </a:rPr>
              <a:t>Hỗ trợ tất cả các tham số trình phân tích cú pháp truy vấn DisMax.</a:t>
            </a:r>
            <a:endParaRPr b="0" lang="en-US" sz="1800" spc="-1" strike="noStrike">
              <a:solidFill>
                <a:srgbClr val="000000"/>
              </a:solidFill>
              <a:latin typeface="Arial"/>
            </a:endParaRPr>
          </a:p>
          <a:p>
            <a:pPr marL="914400" indent="-342720">
              <a:lnSpc>
                <a:spcPct val="115000"/>
              </a:lnSpc>
              <a:buClr>
                <a:srgbClr val="695d46"/>
              </a:buClr>
              <a:buFont typeface="Arial"/>
              <a:buChar char="❖"/>
            </a:pPr>
            <a:r>
              <a:rPr b="0" lang="en-US" sz="1800" spc="-1" strike="noStrike">
                <a:solidFill>
                  <a:srgbClr val="695d46"/>
                </a:solidFill>
                <a:latin typeface="Arial"/>
                <a:ea typeface="Arial"/>
              </a:rPr>
              <a:t>Hỗ trợ cú pháp trình phân tích cú pháp truy vấn Lucene đầy đủ</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695d46"/>
                </a:solidFill>
                <a:latin typeface="Arial"/>
                <a:ea typeface="Arial"/>
              </a:rPr>
              <a:t>	</a:t>
            </a:r>
            <a:r>
              <a:rPr b="0" lang="en-US" sz="1800" spc="-1" strike="noStrike">
                <a:solidFill>
                  <a:srgbClr val="695d46"/>
                </a:solidFill>
                <a:latin typeface="Arial"/>
                <a:ea typeface="Arial"/>
              </a:rPr>
              <a:t>Do đó Extends DisMax hỗ trợ tìm kiếm từng từ khoá trên từng trường một cách hiệu quả.</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695d46"/>
                </a:solidFill>
                <a:latin typeface="Arial"/>
                <a:ea typeface="Arial"/>
              </a:rPr>
              <a:t>Các tham số ở phần này sử dụng như ở phần tìm kiếm cơ bản.</a:t>
            </a:r>
            <a:endParaRPr b="0" lang="en-US" sz="18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HighLight</a:t>
            </a:r>
            <a:endParaRPr b="0" lang="en-US" sz="3000" spc="-1" strike="noStrike">
              <a:solidFill>
                <a:srgbClr val="000000"/>
              </a:solidFill>
              <a:latin typeface="Arial"/>
            </a:endParaRPr>
          </a:p>
        </p:txBody>
      </p:sp>
      <p:sp>
        <p:nvSpPr>
          <p:cNvPr id="152" name="TextShape 2"/>
          <p:cNvSpPr txBox="1"/>
          <p:nvPr/>
        </p:nvSpPr>
        <p:spPr>
          <a:xfrm>
            <a:off x="311760" y="1266480"/>
            <a:ext cx="8520120" cy="3302280"/>
          </a:xfrm>
          <a:prstGeom prst="rect">
            <a:avLst/>
          </a:prstGeom>
          <a:noFill/>
          <a:ln>
            <a:noFill/>
          </a:ln>
        </p:spPr>
        <p:txBody>
          <a:bodyPr tIns="91440" bIns="91440"/>
          <a:p>
            <a:pPr>
              <a:lnSpc>
                <a:spcPct val="115000"/>
              </a:lnSpc>
            </a:pPr>
            <a:r>
              <a:rPr b="0" lang="en-US" sz="1800" spc="-1" strike="noStrike">
                <a:solidFill>
                  <a:srgbClr val="695d46"/>
                </a:solidFill>
                <a:latin typeface="Arial"/>
                <a:ea typeface="Arial"/>
              </a:rPr>
              <a:t>Chức năng highlight các cụm từ trùng khớp trong kết quả trả về khi truy vấn và hiển thị ra cho người dùng.</a:t>
            </a:r>
            <a:endParaRPr b="0" lang="en-US" sz="1800" spc="-1" strike="noStrike">
              <a:solidFill>
                <a:srgbClr val="000000"/>
              </a:solidFill>
              <a:latin typeface="Arial"/>
            </a:endParaRPr>
          </a:p>
          <a:p>
            <a:pPr marL="457200" indent="-342720">
              <a:lnSpc>
                <a:spcPct val="115000"/>
              </a:lnSpc>
              <a:spcBef>
                <a:spcPts val="1599"/>
              </a:spcBef>
              <a:buClr>
                <a:srgbClr val="695d46"/>
              </a:buClr>
              <a:buFont typeface="Arial"/>
              <a:buChar char="❖"/>
            </a:pPr>
            <a:r>
              <a:rPr b="0" lang="en-US" sz="1800" spc="-1" strike="noStrike">
                <a:solidFill>
                  <a:srgbClr val="695d46"/>
                </a:solidFill>
                <a:latin typeface="Arial"/>
                <a:ea typeface="Arial"/>
              </a:rPr>
              <a:t>Chia văn bản thành từng đoạn nhỏ gồm 100 kí tự, và trả về các đoạn có cụm từ trùng khớp</a:t>
            </a:r>
            <a:endParaRPr b="0" lang="en-US"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Tìm kiếm kết quả tương tự</a:t>
            </a:r>
            <a:endParaRPr b="0" lang="en-US" sz="3000" spc="-1" strike="noStrike">
              <a:solidFill>
                <a:srgbClr val="000000"/>
              </a:solidFill>
              <a:latin typeface="Arial"/>
            </a:endParaRPr>
          </a:p>
        </p:txBody>
      </p:sp>
      <p:sp>
        <p:nvSpPr>
          <p:cNvPr id="154" name="TextShape 2"/>
          <p:cNvSpPr txBox="1"/>
          <p:nvPr/>
        </p:nvSpPr>
        <p:spPr>
          <a:xfrm>
            <a:off x="311760" y="1266480"/>
            <a:ext cx="8520120" cy="3302280"/>
          </a:xfrm>
          <a:prstGeom prst="rect">
            <a:avLst/>
          </a:prstGeom>
          <a:noFill/>
          <a:ln>
            <a:noFill/>
          </a:ln>
        </p:spPr>
        <p:txBody>
          <a:bodyPr tIns="91440" bIns="91440"/>
          <a:p>
            <a:pPr marL="457200" indent="-342720">
              <a:lnSpc>
                <a:spcPct val="115000"/>
              </a:lnSpc>
              <a:buClr>
                <a:srgbClr val="695d46"/>
              </a:buClr>
              <a:buFont typeface="Arial"/>
              <a:buChar char="❖"/>
            </a:pPr>
            <a:r>
              <a:rPr b="0" lang="en-US" sz="1800" spc="-1" strike="noStrike">
                <a:solidFill>
                  <a:srgbClr val="695d46"/>
                </a:solidFill>
                <a:latin typeface="Arial"/>
                <a:ea typeface="Arial"/>
              </a:rPr>
              <a:t>Chức năng này giúp ta tìm kiếm các document tương tự như document ta chọn. </a:t>
            </a:r>
            <a:endParaRPr b="0" lang="en-US" sz="1800" spc="-1" strike="noStrike">
              <a:solidFill>
                <a:srgbClr val="000000"/>
              </a:solidFill>
              <a:latin typeface="Arial"/>
            </a:endParaRPr>
          </a:p>
          <a:p>
            <a:pPr marL="457200" indent="-342720">
              <a:lnSpc>
                <a:spcPct val="115000"/>
              </a:lnSpc>
              <a:buClr>
                <a:srgbClr val="695d46"/>
              </a:buClr>
              <a:buFont typeface="Arial"/>
              <a:buChar char="❖"/>
            </a:pPr>
            <a:r>
              <a:rPr b="0" lang="en-US" sz="1800" spc="-1" strike="noStrike">
                <a:solidFill>
                  <a:srgbClr val="695d46"/>
                </a:solidFill>
                <a:latin typeface="Arial"/>
                <a:ea typeface="Arial"/>
              </a:rPr>
              <a:t>Solr sẽ sử dụng các term trong document. </a:t>
            </a:r>
            <a:endParaRPr b="0" lang="en-US" sz="18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Các term được chọn phải có đủ điều kiện như tf &gt; 3; df &lt; 1000 </a:t>
            </a:r>
            <a:endParaRPr b="0" lang="en-US" sz="16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Sau đó lấy vector các term để so sánh với các document và tìm vector giống nó nhất</a:t>
            </a:r>
            <a:endParaRPr b="0" lang="en-US" sz="1600" spc="-1" strike="noStrike">
              <a:solidFill>
                <a:srgbClr val="000000"/>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11760" y="1358280"/>
            <a:ext cx="8520120" cy="1071360"/>
          </a:xfrm>
          <a:prstGeom prst="rect">
            <a:avLst/>
          </a:prstGeom>
          <a:noFill/>
          <a:ln>
            <a:noFill/>
          </a:ln>
        </p:spPr>
        <p:txBody>
          <a:bodyPr tIns="91440" bIns="91440"/>
          <a:p>
            <a:pPr algn="ctr">
              <a:lnSpc>
                <a:spcPct val="115000"/>
              </a:lnSpc>
              <a:spcAft>
                <a:spcPts val="1599"/>
              </a:spcAft>
            </a:pPr>
            <a:r>
              <a:rPr b="1" lang="en-US" sz="3000" spc="-1" strike="noStrike">
                <a:solidFill>
                  <a:srgbClr val="695d46"/>
                </a:solidFill>
                <a:latin typeface="Arial"/>
                <a:ea typeface="Arial"/>
              </a:rPr>
              <a:t>Nhóm em xin cảm ơn thầy và các bạn đã lắng nghe và theo dõi !!!</a:t>
            </a:r>
            <a:endParaRPr b="0" lang="en-US" sz="3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Tổng quan</a:t>
            </a:r>
            <a:endParaRPr b="0" lang="en-US" sz="3000" spc="-1" strike="noStrike">
              <a:solidFill>
                <a:srgbClr val="000000"/>
              </a:solidFill>
              <a:latin typeface="Arial"/>
            </a:endParaRPr>
          </a:p>
        </p:txBody>
      </p:sp>
      <p:sp>
        <p:nvSpPr>
          <p:cNvPr id="130" name="TextShape 2"/>
          <p:cNvSpPr txBox="1"/>
          <p:nvPr/>
        </p:nvSpPr>
        <p:spPr>
          <a:xfrm>
            <a:off x="311760" y="1266480"/>
            <a:ext cx="8520120" cy="3302280"/>
          </a:xfrm>
          <a:prstGeom prst="rect">
            <a:avLst/>
          </a:prstGeom>
          <a:noFill/>
          <a:ln>
            <a:noFill/>
          </a:ln>
        </p:spPr>
        <p:txBody>
          <a:bodyPr tIns="91440" bIns="91440"/>
          <a:p>
            <a:pPr>
              <a:lnSpc>
                <a:spcPct val="100000"/>
              </a:lnSpc>
            </a:pPr>
            <a:r>
              <a:rPr b="1" lang="en-US" sz="1800" spc="-1" strike="noStrike">
                <a:solidFill>
                  <a:srgbClr val="695d46"/>
                </a:solidFill>
                <a:latin typeface="Arial"/>
                <a:ea typeface="Arial"/>
              </a:rPr>
              <a:t>Xây dựng hệ thống tìm kiếm tin tức với Solr</a:t>
            </a:r>
            <a:endParaRPr b="0" lang="en-US" sz="1800" spc="-1" strike="noStrike">
              <a:solidFill>
                <a:srgbClr val="000000"/>
              </a:solidFill>
              <a:latin typeface="Arial"/>
            </a:endParaRPr>
          </a:p>
          <a:p>
            <a:pPr marL="914400" indent="-342720">
              <a:lnSpc>
                <a:spcPct val="100000"/>
              </a:lnSpc>
              <a:spcBef>
                <a:spcPts val="1599"/>
              </a:spcBef>
              <a:buClr>
                <a:srgbClr val="695d46"/>
              </a:buClr>
              <a:buFont typeface="Arial"/>
              <a:buChar char="●"/>
            </a:pPr>
            <a:r>
              <a:rPr b="0" lang="en-US" sz="1800" spc="-1" strike="noStrike">
                <a:solidFill>
                  <a:srgbClr val="695d46"/>
                </a:solidFill>
                <a:latin typeface="Arial"/>
                <a:ea typeface="Arial"/>
              </a:rPr>
              <a:t>Thu thập dữ liệu</a:t>
            </a:r>
            <a:endParaRPr b="0" lang="en-US" sz="1800" spc="-1" strike="noStrike">
              <a:solidFill>
                <a:srgbClr val="000000"/>
              </a:solidFill>
              <a:latin typeface="Arial"/>
            </a:endParaRPr>
          </a:p>
          <a:p>
            <a:pPr marL="914400" indent="-342720">
              <a:lnSpc>
                <a:spcPct val="100000"/>
              </a:lnSpc>
              <a:buClr>
                <a:srgbClr val="695d46"/>
              </a:buClr>
              <a:buFont typeface="Arial"/>
              <a:buChar char="●"/>
            </a:pPr>
            <a:r>
              <a:rPr b="0" lang="en-US" sz="1800" spc="-1" strike="noStrike">
                <a:solidFill>
                  <a:srgbClr val="695d46"/>
                </a:solidFill>
                <a:latin typeface="Arial"/>
                <a:ea typeface="Arial"/>
              </a:rPr>
              <a:t>Thiết kế Schema và lưu dữ liệu vào Solr</a:t>
            </a:r>
            <a:endParaRPr b="0" lang="en-US" sz="1800" spc="-1" strike="noStrike">
              <a:solidFill>
                <a:srgbClr val="000000"/>
              </a:solidFill>
              <a:latin typeface="Arial"/>
            </a:endParaRPr>
          </a:p>
          <a:p>
            <a:pPr>
              <a:lnSpc>
                <a:spcPct val="100000"/>
              </a:lnSpc>
              <a:spcBef>
                <a:spcPts val="1599"/>
              </a:spcBef>
            </a:pPr>
            <a:r>
              <a:rPr b="1" lang="en-US" sz="1800" spc="-1" strike="noStrike">
                <a:solidFill>
                  <a:srgbClr val="695d46"/>
                </a:solidFill>
                <a:latin typeface="Arial"/>
                <a:ea typeface="Arial"/>
              </a:rPr>
              <a:t>Các chức năng của hệ thống</a:t>
            </a:r>
            <a:endParaRPr b="0" lang="en-US" sz="1800" spc="-1" strike="noStrike">
              <a:solidFill>
                <a:srgbClr val="000000"/>
              </a:solidFill>
              <a:latin typeface="Arial"/>
            </a:endParaRPr>
          </a:p>
          <a:p>
            <a:pPr marL="914400" indent="-342720">
              <a:lnSpc>
                <a:spcPct val="100000"/>
              </a:lnSpc>
              <a:spcBef>
                <a:spcPts val="1599"/>
              </a:spcBef>
              <a:buClr>
                <a:srgbClr val="695d46"/>
              </a:buClr>
              <a:buFont typeface="Arial"/>
              <a:buChar char="❖"/>
            </a:pPr>
            <a:r>
              <a:rPr b="0" lang="en-US" sz="1800" spc="-1" strike="noStrike">
                <a:solidFill>
                  <a:srgbClr val="695d46"/>
                </a:solidFill>
                <a:latin typeface="Arial"/>
                <a:ea typeface="Arial"/>
              </a:rPr>
              <a:t>Tìm kiếm cơ bản</a:t>
            </a:r>
            <a:endParaRPr b="0" lang="en-US" sz="1800" spc="-1" strike="noStrike">
              <a:solidFill>
                <a:srgbClr val="000000"/>
              </a:solidFill>
              <a:latin typeface="Arial"/>
            </a:endParaRPr>
          </a:p>
          <a:p>
            <a:pPr marL="914400" indent="-342720">
              <a:lnSpc>
                <a:spcPct val="100000"/>
              </a:lnSpc>
              <a:buClr>
                <a:srgbClr val="695d46"/>
              </a:buClr>
              <a:buFont typeface="Arial"/>
              <a:buChar char="❖"/>
            </a:pPr>
            <a:r>
              <a:rPr b="0" lang="en-US" sz="1800" spc="-1" strike="noStrike">
                <a:solidFill>
                  <a:srgbClr val="695d46"/>
                </a:solidFill>
                <a:latin typeface="Arial"/>
                <a:ea typeface="Arial"/>
              </a:rPr>
              <a:t>Tìm kiếm nâng cao theo từng trường</a:t>
            </a:r>
            <a:endParaRPr b="0" lang="en-US" sz="1800" spc="-1" strike="noStrike">
              <a:solidFill>
                <a:srgbClr val="000000"/>
              </a:solidFill>
              <a:latin typeface="Arial"/>
            </a:endParaRPr>
          </a:p>
          <a:p>
            <a:pPr marL="914400" indent="-342720">
              <a:lnSpc>
                <a:spcPct val="100000"/>
              </a:lnSpc>
              <a:buClr>
                <a:srgbClr val="695d46"/>
              </a:buClr>
              <a:buFont typeface="Arial"/>
              <a:buChar char="❖"/>
            </a:pPr>
            <a:r>
              <a:rPr b="0" lang="en-US" sz="1800" spc="-1" strike="noStrike">
                <a:solidFill>
                  <a:srgbClr val="695d46"/>
                </a:solidFill>
                <a:latin typeface="Arial"/>
                <a:ea typeface="Arial"/>
              </a:rPr>
              <a:t>Highlight</a:t>
            </a:r>
            <a:endParaRPr b="0" lang="en-US" sz="1800" spc="-1" strike="noStrike">
              <a:solidFill>
                <a:srgbClr val="000000"/>
              </a:solidFill>
              <a:latin typeface="Arial"/>
            </a:endParaRPr>
          </a:p>
          <a:p>
            <a:pPr marL="914400" indent="-342720">
              <a:lnSpc>
                <a:spcPct val="100000"/>
              </a:lnSpc>
              <a:buClr>
                <a:srgbClr val="695d46"/>
              </a:buClr>
              <a:buFont typeface="Arial"/>
              <a:buChar char="❖"/>
            </a:pPr>
            <a:r>
              <a:rPr b="0" lang="en-US" sz="1800" spc="-1" strike="noStrike">
                <a:solidFill>
                  <a:srgbClr val="695d46"/>
                </a:solidFill>
                <a:latin typeface="Arial"/>
                <a:ea typeface="Arial"/>
              </a:rPr>
              <a:t>Tìm kiếm kết quả tương tự </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55320" y="522000"/>
            <a:ext cx="8520120" cy="330228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Xây dựng hệ thống tìm kiếm tin tức với Solr</a:t>
            </a:r>
            <a:endParaRPr b="0" lang="en-US" sz="3000" spc="-1" strike="noStrike">
              <a:solidFill>
                <a:srgbClr val="000000"/>
              </a:solidFill>
              <a:latin typeface="Arial"/>
            </a:endParaRPr>
          </a:p>
          <a:p>
            <a:pPr marL="914400" indent="-380520">
              <a:lnSpc>
                <a:spcPct val="115000"/>
              </a:lnSpc>
              <a:spcBef>
                <a:spcPts val="1599"/>
              </a:spcBef>
              <a:buClr>
                <a:srgbClr val="695d46"/>
              </a:buClr>
              <a:buFont typeface="Arial"/>
              <a:buChar char="●"/>
            </a:pPr>
            <a:r>
              <a:rPr b="0" lang="en-US" sz="2400" spc="-1" strike="noStrike">
                <a:solidFill>
                  <a:srgbClr val="695d46"/>
                </a:solidFill>
                <a:latin typeface="Arial"/>
                <a:ea typeface="Arial"/>
              </a:rPr>
              <a:t>Thu thập dữ liệu</a:t>
            </a:r>
            <a:endParaRPr b="0" lang="en-US" sz="2400" spc="-1" strike="noStrike">
              <a:solidFill>
                <a:srgbClr val="000000"/>
              </a:solidFill>
              <a:latin typeface="Arial"/>
            </a:endParaRPr>
          </a:p>
          <a:p>
            <a:pPr marL="914400" indent="-380520">
              <a:lnSpc>
                <a:spcPct val="115000"/>
              </a:lnSpc>
              <a:buClr>
                <a:srgbClr val="695d46"/>
              </a:buClr>
              <a:buFont typeface="Arial"/>
              <a:buChar char="●"/>
            </a:pPr>
            <a:r>
              <a:rPr b="0" lang="en-US" sz="2400" spc="-1" strike="noStrike">
                <a:solidFill>
                  <a:srgbClr val="695d46"/>
                </a:solidFill>
                <a:latin typeface="Arial"/>
                <a:ea typeface="Arial"/>
              </a:rPr>
              <a:t>Thiết kế Schema và lưu dữ liệu vào Solr</a:t>
            </a:r>
            <a:endParaRPr b="0" lang="en-US" sz="2400" spc="-1" strike="noStrike">
              <a:solidFill>
                <a:srgbClr val="000000"/>
              </a:solidFill>
              <a:latin typeface="Arial"/>
            </a:endParaRPr>
          </a:p>
          <a:p>
            <a:pPr marL="914400" indent="-380520">
              <a:lnSpc>
                <a:spcPct val="115000"/>
              </a:lnSpc>
              <a:buClr>
                <a:srgbClr val="695d46"/>
              </a:buClr>
              <a:buFont typeface="Arial"/>
              <a:buChar char="●"/>
            </a:pPr>
            <a:r>
              <a:rPr b="0" lang="en-US" sz="2400" spc="-1" strike="noStrike">
                <a:solidFill>
                  <a:srgbClr val="695d46"/>
                </a:solidFill>
                <a:latin typeface="Arial"/>
                <a:ea typeface="Arial"/>
              </a:rPr>
              <a:t>Truy vấn với solr</a:t>
            </a:r>
            <a:endParaRPr b="0" lang="en-US" sz="24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Thu Thập Dữ Liệu</a:t>
            </a:r>
            <a:endParaRPr b="0" lang="en-US" sz="3000" spc="-1" strike="noStrike">
              <a:solidFill>
                <a:srgbClr val="000000"/>
              </a:solidFill>
              <a:latin typeface="Arial"/>
            </a:endParaRPr>
          </a:p>
        </p:txBody>
      </p:sp>
      <p:sp>
        <p:nvSpPr>
          <p:cNvPr id="133" name="TextShape 2"/>
          <p:cNvSpPr txBox="1"/>
          <p:nvPr/>
        </p:nvSpPr>
        <p:spPr>
          <a:xfrm>
            <a:off x="311760" y="1266480"/>
            <a:ext cx="8520120" cy="3302280"/>
          </a:xfrm>
          <a:prstGeom prst="rect">
            <a:avLst/>
          </a:prstGeom>
          <a:noFill/>
          <a:ln>
            <a:noFill/>
          </a:ln>
        </p:spPr>
        <p:txBody>
          <a:bodyPr tIns="91440" bIns="91440"/>
          <a:p>
            <a:pPr marL="457200" indent="-342720">
              <a:lnSpc>
                <a:spcPct val="115000"/>
              </a:lnSpc>
              <a:buClr>
                <a:srgbClr val="695d46"/>
              </a:buClr>
              <a:buFont typeface="Arial"/>
              <a:buAutoNum type="arabicPeriod"/>
            </a:pPr>
            <a:r>
              <a:rPr b="1" lang="en-US" sz="1800" spc="-1" strike="noStrike">
                <a:solidFill>
                  <a:srgbClr val="695d46"/>
                </a:solidFill>
                <a:latin typeface="Arial"/>
                <a:ea typeface="Arial"/>
              </a:rPr>
              <a:t>Truy cập trang chủ của các trang báo điện tử để lấy link đến các trang chủ đề</a:t>
            </a:r>
            <a:endParaRPr b="0" lang="en-US" sz="1800" spc="-1" strike="noStrike">
              <a:solidFill>
                <a:srgbClr val="000000"/>
              </a:solidFill>
              <a:latin typeface="Arial"/>
            </a:endParaRPr>
          </a:p>
          <a:p>
            <a:pPr marL="457200" indent="-342720">
              <a:lnSpc>
                <a:spcPct val="115000"/>
              </a:lnSpc>
              <a:buClr>
                <a:srgbClr val="695d46"/>
              </a:buClr>
              <a:buFont typeface="Arial"/>
              <a:buAutoNum type="arabicPeriod"/>
            </a:pPr>
            <a:r>
              <a:rPr b="1" lang="en-US" sz="1800" spc="-1" strike="noStrike">
                <a:solidFill>
                  <a:srgbClr val="695d46"/>
                </a:solidFill>
                <a:latin typeface="Arial"/>
                <a:ea typeface="Arial"/>
              </a:rPr>
              <a:t>Truy cập các trang chủ đề, lấy các link bài viết trong đó</a:t>
            </a:r>
            <a:endParaRPr b="0" lang="en-US" sz="18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Vấn đề : Các trang chủ đề lại được phân trang hoặc có nút xem thêm, hoặc phức tạp hơn là phải cuộn trang web để lấy kết quả. </a:t>
            </a:r>
            <a:endParaRPr b="0" lang="en-US" sz="16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Giải pháp: Với Scrapy thì không chạy được các đoạn mã script và không cuộn trang được do đó nhóm dùng puppeteer cho các trường hợp này</a:t>
            </a:r>
            <a:endParaRPr b="0" lang="en-US" sz="1600" spc="-1" strike="noStrike">
              <a:solidFill>
                <a:srgbClr val="000000"/>
              </a:solidFill>
              <a:latin typeface="Arial"/>
            </a:endParaRPr>
          </a:p>
          <a:p>
            <a:pPr marL="457200" indent="-342720">
              <a:lnSpc>
                <a:spcPct val="115000"/>
              </a:lnSpc>
              <a:buClr>
                <a:srgbClr val="695d46"/>
              </a:buClr>
              <a:buFont typeface="Arial"/>
              <a:buAutoNum type="arabicPeriod"/>
            </a:pPr>
            <a:r>
              <a:rPr b="1" lang="en-US" sz="1800" spc="-1" strike="noStrike">
                <a:solidFill>
                  <a:srgbClr val="695d46"/>
                </a:solidFill>
                <a:latin typeface="Arial"/>
                <a:ea typeface="Arial"/>
              </a:rPr>
              <a:t>Đi đến các trang chứa bài viết và lấy nội dung cần thiết</a:t>
            </a:r>
            <a:endParaRPr b="0" lang="en-US" sz="18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Vấn đề: Nội dung ở trong các bài viết có thể nó nằm ở trong các thẻ html khác nhau</a:t>
            </a:r>
            <a:endParaRPr b="0" lang="en-US" sz="16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rPr>
              <a:t> </a:t>
            </a:r>
            <a:endParaRPr b="0" lang="en-US" sz="1600" spc="-1" strike="noStrike">
              <a:solidFill>
                <a:srgbClr val="000000"/>
              </a:solidFill>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133">
                                            <p:txEl>
                                              <p:pRg st="0" end="0"/>
                                            </p:txEl>
                                          </p:spTgt>
                                        </p:tgtEl>
                                        <p:attrNameLst>
                                          <p:attrName>style.visibility</p:attrName>
                                        </p:attrNameLst>
                                      </p:cBhvr>
                                      <p:to>
                                        <p:strVal val="visible"/>
                                      </p:to>
                                    </p:set>
                                    <p:anim calcmode="lin" valueType="num">
                                      <p:cBhvr additive="repl">
                                        <p:cTn id="13" dur="1000"/>
                                        <p:tgtEl>
                                          <p:spTgt spid="1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 presetSubtype="4">
                                  <p:stCondLst>
                                    <p:cond delay="0"/>
                                  </p:stCondLst>
                                  <p:childTnLst>
                                    <p:set>
                                      <p:cBhvr>
                                        <p:cTn id="17" dur="1" fill="hold">
                                          <p:stCondLst>
                                            <p:cond delay="0"/>
                                          </p:stCondLst>
                                        </p:cTn>
                                        <p:tgtEl>
                                          <p:spTgt spid="133">
                                            <p:txEl>
                                              <p:pRg st="1" end="1"/>
                                            </p:txEl>
                                          </p:spTgt>
                                        </p:tgtEl>
                                        <p:attrNameLst>
                                          <p:attrName>style.visibility</p:attrName>
                                        </p:attrNameLst>
                                      </p:cBhvr>
                                      <p:to>
                                        <p:strVal val="visible"/>
                                      </p:to>
                                    </p:set>
                                    <p:anim calcmode="lin" valueType="num">
                                      <p:cBhvr additive="repl">
                                        <p:cTn id="18" dur="1000"/>
                                        <p:tgtEl>
                                          <p:spTgt spid="1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133">
                                            <p:txEl>
                                              <p:pRg st="2" end="2"/>
                                            </p:txEl>
                                          </p:spTgt>
                                        </p:tgtEl>
                                        <p:attrNameLst>
                                          <p:attrName>style.visibility</p:attrName>
                                        </p:attrNameLst>
                                      </p:cBhvr>
                                      <p:to>
                                        <p:strVal val="visible"/>
                                      </p:to>
                                    </p:set>
                                    <p:anim calcmode="lin" valueType="num">
                                      <p:cBhvr additive="repl">
                                        <p:cTn id="23" dur="1000"/>
                                        <p:tgtEl>
                                          <p:spTgt spid="1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2" presetSubtype="4">
                                  <p:stCondLst>
                                    <p:cond delay="0"/>
                                  </p:stCondLst>
                                  <p:childTnLst>
                                    <p:set>
                                      <p:cBhvr>
                                        <p:cTn id="27" dur="1" fill="hold">
                                          <p:stCondLst>
                                            <p:cond delay="0"/>
                                          </p:stCondLst>
                                        </p:cTn>
                                        <p:tgtEl>
                                          <p:spTgt spid="133">
                                            <p:txEl>
                                              <p:pRg st="3" end="3"/>
                                            </p:txEl>
                                          </p:spTgt>
                                        </p:tgtEl>
                                        <p:attrNameLst>
                                          <p:attrName>style.visibility</p:attrName>
                                        </p:attrNameLst>
                                      </p:cBhvr>
                                      <p:to>
                                        <p:strVal val="visible"/>
                                      </p:to>
                                    </p:set>
                                    <p:anim calcmode="lin" valueType="num">
                                      <p:cBhvr additive="repl">
                                        <p:cTn id="28" dur="1000"/>
                                        <p:tgtEl>
                                          <p:spTgt spid="1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133">
                                            <p:txEl>
                                              <p:pRg st="4" end="4"/>
                                            </p:txEl>
                                          </p:spTgt>
                                        </p:tgtEl>
                                        <p:attrNameLst>
                                          <p:attrName>style.visibility</p:attrName>
                                        </p:attrNameLst>
                                      </p:cBhvr>
                                      <p:to>
                                        <p:strVal val="visible"/>
                                      </p:to>
                                    </p:set>
                                    <p:anim calcmode="lin" valueType="num">
                                      <p:cBhvr additive="repl">
                                        <p:cTn id="33" dur="1000"/>
                                        <p:tgtEl>
                                          <p:spTgt spid="13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2" presetSubtype="4">
                                  <p:stCondLst>
                                    <p:cond delay="0"/>
                                  </p:stCondLst>
                                  <p:childTnLst>
                                    <p:set>
                                      <p:cBhvr>
                                        <p:cTn id="37" dur="1" fill="hold">
                                          <p:stCondLst>
                                            <p:cond delay="0"/>
                                          </p:stCondLst>
                                        </p:cTn>
                                        <p:tgtEl>
                                          <p:spTgt spid="133">
                                            <p:txEl>
                                              <p:pRg st="5" end="5"/>
                                            </p:txEl>
                                          </p:spTgt>
                                        </p:tgtEl>
                                        <p:attrNameLst>
                                          <p:attrName>style.visibility</p:attrName>
                                        </p:attrNameLst>
                                      </p:cBhvr>
                                      <p:to>
                                        <p:strVal val="visible"/>
                                      </p:to>
                                    </p:set>
                                    <p:anim calcmode="lin" valueType="num">
                                      <p:cBhvr additive="repl">
                                        <p:cTn id="38" dur="1000"/>
                                        <p:tgtEl>
                                          <p:spTgt spid="1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 presetSubtype="4">
                                  <p:stCondLst>
                                    <p:cond delay="0"/>
                                  </p:stCondLst>
                                  <p:childTnLst>
                                    <p:set>
                                      <p:cBhvr>
                                        <p:cTn id="42" dur="1" fill="hold">
                                          <p:stCondLst>
                                            <p:cond delay="0"/>
                                          </p:stCondLst>
                                        </p:cTn>
                                        <p:tgtEl>
                                          <p:spTgt spid="133">
                                            <p:txEl>
                                              <p:pRg st="6" end="6"/>
                                            </p:txEl>
                                          </p:spTgt>
                                        </p:tgtEl>
                                        <p:attrNameLst>
                                          <p:attrName>style.visibility</p:attrName>
                                        </p:attrNameLst>
                                      </p:cBhvr>
                                      <p:to>
                                        <p:strVal val="visible"/>
                                      </p:to>
                                    </p:set>
                                    <p:anim calcmode="lin" valueType="num">
                                      <p:cBhvr additive="repl">
                                        <p:cTn id="43" dur="1000"/>
                                        <p:tgtEl>
                                          <p:spTgt spid="13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Thiết Kế Schema và Lưu Dữ Liệu Vào Solr</a:t>
            </a:r>
            <a:endParaRPr b="0" lang="en-US" sz="3000" spc="-1" strike="noStrike">
              <a:solidFill>
                <a:srgbClr val="000000"/>
              </a:solidFill>
              <a:latin typeface="Arial"/>
            </a:endParaRPr>
          </a:p>
        </p:txBody>
      </p:sp>
      <p:sp>
        <p:nvSpPr>
          <p:cNvPr id="135" name="TextShape 2"/>
          <p:cNvSpPr txBox="1"/>
          <p:nvPr/>
        </p:nvSpPr>
        <p:spPr>
          <a:xfrm>
            <a:off x="311760" y="1266480"/>
            <a:ext cx="8520120" cy="3302280"/>
          </a:xfrm>
          <a:prstGeom prst="rect">
            <a:avLst/>
          </a:prstGeom>
          <a:noFill/>
          <a:ln>
            <a:noFill/>
          </a:ln>
        </p:spPr>
        <p:txBody>
          <a:bodyPr tIns="91440" bIns="91440"/>
          <a:p>
            <a:pPr marL="457200" indent="-342720">
              <a:lnSpc>
                <a:spcPct val="115000"/>
              </a:lnSpc>
              <a:buClr>
                <a:srgbClr val="695d46"/>
              </a:buClr>
              <a:buFont typeface="Arial"/>
              <a:buAutoNum type="arabicPeriod"/>
            </a:pPr>
            <a:r>
              <a:rPr b="0" lang="en-US" sz="1800" spc="-1" strike="noStrike">
                <a:solidFill>
                  <a:srgbClr val="695d46"/>
                </a:solidFill>
                <a:latin typeface="Arial"/>
                <a:ea typeface="Arial"/>
              </a:rPr>
              <a:t>Text general field type : </a:t>
            </a:r>
            <a:endParaRPr b="0" lang="en-US" sz="1800" spc="-1" strike="noStrike">
              <a:solidFill>
                <a:srgbClr val="000000"/>
              </a:solidFill>
              <a:latin typeface="Arial"/>
            </a:endParaRPr>
          </a:p>
          <a:p>
            <a:pPr marL="457200" indent="-342720">
              <a:lnSpc>
                <a:spcPct val="115000"/>
              </a:lnSpc>
              <a:buClr>
                <a:srgbClr val="695d46"/>
              </a:buClr>
              <a:buFont typeface="Arial"/>
              <a:buChar char="❖"/>
            </a:pPr>
            <a:r>
              <a:rPr b="0" lang="en-US" sz="1800" spc="-1" strike="noStrike">
                <a:solidFill>
                  <a:srgbClr val="695d46"/>
                </a:solidFill>
                <a:latin typeface="Arial"/>
                <a:ea typeface="Arial"/>
              </a:rPr>
              <a:t>Định nghĩa text field cơ bản </a:t>
            </a:r>
            <a:endParaRPr b="0" lang="en-US" sz="1800" spc="-1" strike="noStrike">
              <a:solidFill>
                <a:srgbClr val="000000"/>
              </a:solidFill>
              <a:latin typeface="Arial"/>
            </a:endParaRPr>
          </a:p>
          <a:p>
            <a:pPr lvl="1" marL="1371600" indent="-329760">
              <a:lnSpc>
                <a:spcPct val="115000"/>
              </a:lnSpc>
              <a:buClr>
                <a:srgbClr val="695d46"/>
              </a:buClr>
              <a:buFont typeface="Arial"/>
              <a:buChar char="➢"/>
            </a:pPr>
            <a:r>
              <a:rPr b="0" lang="en-US" sz="1600" spc="-1" strike="noStrike">
                <a:solidFill>
                  <a:srgbClr val="695d46"/>
                </a:solidFill>
                <a:latin typeface="Arial"/>
                <a:ea typeface="Arial"/>
              </a:rPr>
              <a:t>Title</a:t>
            </a:r>
            <a:endParaRPr b="0" lang="en-US" sz="1600" spc="-1" strike="noStrike">
              <a:solidFill>
                <a:srgbClr val="000000"/>
              </a:solidFill>
              <a:latin typeface="Arial"/>
            </a:endParaRPr>
          </a:p>
          <a:p>
            <a:pPr lvl="1" marL="1371600" indent="-329760">
              <a:lnSpc>
                <a:spcPct val="115000"/>
              </a:lnSpc>
              <a:buClr>
                <a:srgbClr val="695d46"/>
              </a:buClr>
              <a:buFont typeface="Arial"/>
              <a:buChar char="➢"/>
            </a:pPr>
            <a:r>
              <a:rPr b="0" lang="en-US" sz="1600" spc="-1" strike="noStrike">
                <a:solidFill>
                  <a:srgbClr val="695d46"/>
                </a:solidFill>
                <a:latin typeface="Arial"/>
                <a:ea typeface="Arial"/>
              </a:rPr>
              <a:t>Description</a:t>
            </a:r>
            <a:endParaRPr b="0" lang="en-US" sz="1600" spc="-1" strike="noStrike">
              <a:solidFill>
                <a:srgbClr val="000000"/>
              </a:solidFill>
              <a:latin typeface="Arial"/>
            </a:endParaRPr>
          </a:p>
          <a:p>
            <a:pPr lvl="1" marL="1371600" indent="-329760">
              <a:lnSpc>
                <a:spcPct val="115000"/>
              </a:lnSpc>
              <a:buClr>
                <a:srgbClr val="695d46"/>
              </a:buClr>
              <a:buFont typeface="Arial"/>
              <a:buChar char="➢"/>
            </a:pPr>
            <a:r>
              <a:rPr b="0" lang="en-US" sz="1600" spc="-1" strike="noStrike">
                <a:solidFill>
                  <a:srgbClr val="695d46"/>
                </a:solidFill>
                <a:latin typeface="Arial"/>
                <a:ea typeface="Arial"/>
              </a:rPr>
              <a:t>Content</a:t>
            </a:r>
            <a:endParaRPr b="0" lang="en-US" sz="1600" spc="-1" strike="noStrike">
              <a:solidFill>
                <a:srgbClr val="000000"/>
              </a:solidFill>
              <a:latin typeface="Arial"/>
            </a:endParaRPr>
          </a:p>
          <a:p>
            <a:pPr marL="914400">
              <a:lnSpc>
                <a:spcPct val="115000"/>
              </a:lnSpc>
              <a:spcBef>
                <a:spcPts val="1599"/>
              </a:spcBef>
              <a:spcAft>
                <a:spcPts val="1599"/>
              </a:spcAft>
            </a:pPr>
            <a:endParaRPr b="0" lang="en-US" sz="1600" spc="-1" strike="noStrike">
              <a:solidFill>
                <a:srgbClr val="000000"/>
              </a:solidFill>
              <a:latin typeface="Arial"/>
            </a:endParaRPr>
          </a:p>
        </p:txBody>
      </p:sp>
      <p:pic>
        <p:nvPicPr>
          <p:cNvPr id="136" name="Google Shape;91;p17" descr=""/>
          <p:cNvPicPr/>
          <p:nvPr/>
        </p:nvPicPr>
        <p:blipFill>
          <a:blip r:embed="rId1"/>
          <a:stretch/>
        </p:blipFill>
        <p:spPr>
          <a:xfrm>
            <a:off x="3919680" y="1703880"/>
            <a:ext cx="4912200" cy="2451960"/>
          </a:xfrm>
          <a:prstGeom prst="rect">
            <a:avLst/>
          </a:prstGeom>
          <a:ln>
            <a:noFill/>
          </a:ln>
        </p:spPr>
      </p:pic>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Thiết Kế Schema và Lưu Dữ Liệu Vào Solr</a:t>
            </a:r>
            <a:endParaRPr b="0" lang="en-US" sz="3000" spc="-1" strike="noStrike">
              <a:solidFill>
                <a:srgbClr val="000000"/>
              </a:solidFill>
              <a:latin typeface="Arial"/>
            </a:endParaRPr>
          </a:p>
        </p:txBody>
      </p:sp>
      <p:sp>
        <p:nvSpPr>
          <p:cNvPr id="138" name="TextShape 2"/>
          <p:cNvSpPr txBox="1"/>
          <p:nvPr/>
        </p:nvSpPr>
        <p:spPr>
          <a:xfrm>
            <a:off x="311760" y="1266480"/>
            <a:ext cx="8520120" cy="3302280"/>
          </a:xfrm>
          <a:prstGeom prst="rect">
            <a:avLst/>
          </a:prstGeom>
          <a:noFill/>
          <a:ln>
            <a:noFill/>
          </a:ln>
        </p:spPr>
        <p:txBody>
          <a:bodyPr tIns="91440" bIns="91440"/>
          <a:p>
            <a:pPr>
              <a:lnSpc>
                <a:spcPct val="115000"/>
              </a:lnSpc>
            </a:pPr>
            <a:r>
              <a:rPr b="0" lang="en-US" sz="1800" spc="-1" strike="noStrike">
                <a:solidFill>
                  <a:srgbClr val="695d46"/>
                </a:solidFill>
                <a:latin typeface="Arial"/>
                <a:ea typeface="Arial"/>
              </a:rPr>
              <a:t>2. Multi text general field type : </a:t>
            </a:r>
            <a:endParaRPr b="0" lang="en-US" sz="1800" spc="-1" strike="noStrike">
              <a:solidFill>
                <a:srgbClr val="000000"/>
              </a:solidFill>
              <a:latin typeface="Arial"/>
            </a:endParaRPr>
          </a:p>
          <a:p>
            <a:pPr marL="457200" indent="-342720">
              <a:lnSpc>
                <a:spcPct val="115000"/>
              </a:lnSpc>
              <a:spcBef>
                <a:spcPts val="1599"/>
              </a:spcBef>
              <a:buClr>
                <a:srgbClr val="695d46"/>
              </a:buClr>
              <a:buFont typeface="Arial"/>
              <a:buChar char="❖"/>
            </a:pPr>
            <a:r>
              <a:rPr b="0" lang="en-US" sz="1800" spc="-1" strike="noStrike">
                <a:solidFill>
                  <a:srgbClr val="695d46"/>
                </a:solidFill>
                <a:latin typeface="Arial"/>
                <a:ea typeface="Arial"/>
              </a:rPr>
              <a:t>Định nghĩa text field cơ bản có nhiều giá trị</a:t>
            </a:r>
            <a:endParaRPr b="0" lang="en-US" sz="1800" spc="-1" strike="noStrike">
              <a:solidFill>
                <a:srgbClr val="000000"/>
              </a:solidFill>
              <a:latin typeface="Arial"/>
            </a:endParaRPr>
          </a:p>
          <a:p>
            <a:pPr lvl="1" marL="1371600" indent="-329760">
              <a:lnSpc>
                <a:spcPct val="115000"/>
              </a:lnSpc>
              <a:buClr>
                <a:srgbClr val="695d46"/>
              </a:buClr>
              <a:buFont typeface="Arial"/>
              <a:buChar char="➢"/>
            </a:pPr>
            <a:r>
              <a:rPr b="0" lang="en-US" sz="1600" spc="-1" strike="noStrike">
                <a:solidFill>
                  <a:srgbClr val="695d46"/>
                </a:solidFill>
                <a:latin typeface="Arial"/>
                <a:ea typeface="Arial"/>
              </a:rPr>
              <a:t>Tag</a:t>
            </a:r>
            <a:endParaRPr b="0" lang="en-US" sz="1600" spc="-1" strike="noStrike">
              <a:solidFill>
                <a:srgbClr val="000000"/>
              </a:solidFill>
              <a:latin typeface="Arial"/>
            </a:endParaRPr>
          </a:p>
          <a:p>
            <a:pPr lvl="1" marL="1371600" indent="-329760">
              <a:lnSpc>
                <a:spcPct val="115000"/>
              </a:lnSpc>
              <a:buClr>
                <a:srgbClr val="695d46"/>
              </a:buClr>
              <a:buFont typeface="Arial"/>
              <a:buChar char="➢"/>
            </a:pPr>
            <a:r>
              <a:rPr b="0" lang="en-US" sz="1600" spc="-1" strike="noStrike">
                <a:solidFill>
                  <a:srgbClr val="695d46"/>
                </a:solidFill>
                <a:latin typeface="Arial"/>
                <a:ea typeface="Arial"/>
              </a:rPr>
              <a:t>Author</a:t>
            </a:r>
            <a:endParaRPr b="0" lang="en-US" sz="1600" spc="-1" strike="noStrike">
              <a:solidFill>
                <a:srgbClr val="000000"/>
              </a:solidFill>
              <a:latin typeface="Arial"/>
            </a:endParaRPr>
          </a:p>
          <a:p>
            <a:pPr>
              <a:lnSpc>
                <a:spcPct val="115000"/>
              </a:lnSpc>
              <a:spcBef>
                <a:spcPts val="1599"/>
              </a:spcBef>
            </a:pPr>
            <a:r>
              <a:rPr b="0" lang="en-US" sz="1800" spc="-1" strike="noStrike">
                <a:solidFill>
                  <a:srgbClr val="695d46"/>
                </a:solidFill>
                <a:latin typeface="Arial"/>
                <a:ea typeface="Arial"/>
              </a:rPr>
              <a:t>3. Các field khác </a:t>
            </a:r>
            <a:endParaRPr b="0" lang="en-US" sz="1800" spc="-1" strike="noStrike">
              <a:solidFill>
                <a:srgbClr val="000000"/>
              </a:solidFill>
              <a:latin typeface="Arial"/>
            </a:endParaRPr>
          </a:p>
          <a:p>
            <a:pPr marL="457200" indent="-342720">
              <a:lnSpc>
                <a:spcPct val="115000"/>
              </a:lnSpc>
              <a:spcBef>
                <a:spcPts val="1599"/>
              </a:spcBef>
              <a:buClr>
                <a:srgbClr val="695d46"/>
              </a:buClr>
              <a:buFont typeface="Arial"/>
              <a:buChar char="❖"/>
            </a:pPr>
            <a:r>
              <a:rPr b="0" lang="en-US" sz="1800" spc="-1" strike="noStrike">
                <a:solidFill>
                  <a:srgbClr val="695d46"/>
                </a:solidFill>
                <a:latin typeface="Arial"/>
                <a:ea typeface="Arial"/>
              </a:rPr>
              <a:t>Category</a:t>
            </a:r>
            <a:endParaRPr b="0" lang="en-US" sz="1800" spc="-1" strike="noStrike">
              <a:solidFill>
                <a:srgbClr val="000000"/>
              </a:solidFill>
              <a:latin typeface="Arial"/>
            </a:endParaRPr>
          </a:p>
          <a:p>
            <a:pPr marL="457200" indent="-342720">
              <a:lnSpc>
                <a:spcPct val="115000"/>
              </a:lnSpc>
              <a:buClr>
                <a:srgbClr val="695d46"/>
              </a:buClr>
              <a:buFont typeface="Arial"/>
              <a:buChar char="❖"/>
            </a:pPr>
            <a:r>
              <a:rPr b="0" lang="en-US" sz="1800" spc="-1" strike="noStrike">
                <a:solidFill>
                  <a:srgbClr val="695d46"/>
                </a:solidFill>
                <a:latin typeface="Arial"/>
                <a:ea typeface="Arial"/>
              </a:rPr>
              <a:t>Link</a:t>
            </a:r>
            <a:endParaRPr b="0" lang="en-US" sz="1800" spc="-1" strike="noStrike">
              <a:solidFill>
                <a:srgbClr val="000000"/>
              </a:solidFill>
              <a:latin typeface="Arial"/>
            </a:endParaRPr>
          </a:p>
          <a:p>
            <a:pPr marL="457200" indent="-342720">
              <a:lnSpc>
                <a:spcPct val="115000"/>
              </a:lnSpc>
              <a:buClr>
                <a:srgbClr val="695d46"/>
              </a:buClr>
              <a:buFont typeface="Arial"/>
              <a:buChar char="❖"/>
            </a:pPr>
            <a:r>
              <a:rPr b="0" lang="en-US" sz="1800" spc="-1" strike="noStrike">
                <a:solidFill>
                  <a:srgbClr val="695d46"/>
                </a:solidFill>
                <a:latin typeface="Arial"/>
                <a:ea typeface="Arial"/>
              </a:rPr>
              <a:t>Clicked</a:t>
            </a:r>
            <a:endParaRPr b="0" lang="en-US" sz="1800" spc="-1" strike="noStrike">
              <a:solidFill>
                <a:srgbClr val="000000"/>
              </a:solidFill>
              <a:latin typeface="Arial"/>
            </a:endParaRPr>
          </a:p>
          <a:p>
            <a:pPr marL="914400">
              <a:lnSpc>
                <a:spcPct val="115000"/>
              </a:lnSpc>
              <a:spcBef>
                <a:spcPts val="1599"/>
              </a:spcBef>
              <a:spcAft>
                <a:spcPts val="1599"/>
              </a:spcAft>
            </a:pPr>
            <a:endParaRPr b="0" lang="en-US" sz="1800" spc="-1" strike="noStrike">
              <a:solidFill>
                <a:srgbClr val="000000"/>
              </a:solidFill>
              <a:latin typeface="Arial"/>
            </a:endParaRPr>
          </a:p>
        </p:txBody>
      </p:sp>
      <p:pic>
        <p:nvPicPr>
          <p:cNvPr id="139" name="Google Shape;98;p18" descr=""/>
          <p:cNvPicPr/>
          <p:nvPr/>
        </p:nvPicPr>
        <p:blipFill>
          <a:blip r:embed="rId1"/>
          <a:stretch/>
        </p:blipFill>
        <p:spPr>
          <a:xfrm>
            <a:off x="4128480" y="1904400"/>
            <a:ext cx="4703760" cy="1461240"/>
          </a:xfrm>
          <a:prstGeom prst="rect">
            <a:avLst/>
          </a:prstGeom>
          <a:ln>
            <a:noFill/>
          </a:ln>
        </p:spPr>
      </p:pic>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77280" y="719280"/>
            <a:ext cx="8520120" cy="330228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Các chức năng của hệ thống</a:t>
            </a:r>
            <a:endParaRPr b="0" lang="en-US" sz="3000" spc="-1" strike="noStrike">
              <a:solidFill>
                <a:srgbClr val="000000"/>
              </a:solidFill>
              <a:latin typeface="Arial"/>
            </a:endParaRPr>
          </a:p>
          <a:p>
            <a:pPr marL="914400" indent="-380520">
              <a:lnSpc>
                <a:spcPct val="100000"/>
              </a:lnSpc>
              <a:spcBef>
                <a:spcPts val="1599"/>
              </a:spcBef>
              <a:buClr>
                <a:srgbClr val="695d46"/>
              </a:buClr>
              <a:buFont typeface="Arial"/>
              <a:buChar char="❖"/>
            </a:pPr>
            <a:r>
              <a:rPr b="0" lang="en-US" sz="2400" spc="-1" strike="noStrike">
                <a:solidFill>
                  <a:srgbClr val="695d46"/>
                </a:solidFill>
                <a:latin typeface="Arial"/>
                <a:ea typeface="Arial"/>
              </a:rPr>
              <a:t>Tìm kiếm cơ bản</a:t>
            </a:r>
            <a:endParaRPr b="0" lang="en-US" sz="2400" spc="-1" strike="noStrike">
              <a:solidFill>
                <a:srgbClr val="000000"/>
              </a:solidFill>
              <a:latin typeface="Arial"/>
            </a:endParaRPr>
          </a:p>
          <a:p>
            <a:pPr marL="914400" indent="-380520">
              <a:lnSpc>
                <a:spcPct val="100000"/>
              </a:lnSpc>
              <a:buClr>
                <a:srgbClr val="695d46"/>
              </a:buClr>
              <a:buFont typeface="Arial"/>
              <a:buChar char="❖"/>
            </a:pPr>
            <a:r>
              <a:rPr b="0" lang="en-US" sz="2400" spc="-1" strike="noStrike">
                <a:solidFill>
                  <a:srgbClr val="695d46"/>
                </a:solidFill>
                <a:latin typeface="Arial"/>
                <a:ea typeface="Arial"/>
              </a:rPr>
              <a:t>Tìm kiếm nâng cao theo từng trường</a:t>
            </a:r>
            <a:endParaRPr b="0" lang="en-US" sz="2400" spc="-1" strike="noStrike">
              <a:solidFill>
                <a:srgbClr val="000000"/>
              </a:solidFill>
              <a:latin typeface="Arial"/>
            </a:endParaRPr>
          </a:p>
          <a:p>
            <a:pPr marL="914400" indent="-380520">
              <a:lnSpc>
                <a:spcPct val="100000"/>
              </a:lnSpc>
              <a:buClr>
                <a:srgbClr val="695d46"/>
              </a:buClr>
              <a:buFont typeface="Arial"/>
              <a:buChar char="❖"/>
            </a:pPr>
            <a:r>
              <a:rPr b="0" lang="en-US" sz="2400" spc="-1" strike="noStrike">
                <a:solidFill>
                  <a:srgbClr val="695d46"/>
                </a:solidFill>
                <a:latin typeface="Arial"/>
                <a:ea typeface="Arial"/>
              </a:rPr>
              <a:t>Highlight</a:t>
            </a:r>
            <a:endParaRPr b="0" lang="en-US" sz="2400" spc="-1" strike="noStrike">
              <a:solidFill>
                <a:srgbClr val="000000"/>
              </a:solidFill>
              <a:latin typeface="Arial"/>
            </a:endParaRPr>
          </a:p>
          <a:p>
            <a:pPr marL="914400" indent="-380520">
              <a:lnSpc>
                <a:spcPct val="100000"/>
              </a:lnSpc>
              <a:buClr>
                <a:srgbClr val="695d46"/>
              </a:buClr>
              <a:buFont typeface="Arial"/>
              <a:buChar char="❖"/>
            </a:pPr>
            <a:r>
              <a:rPr b="0" lang="en-US" sz="2400" spc="-1" strike="noStrike">
                <a:solidFill>
                  <a:srgbClr val="695d46"/>
                </a:solidFill>
                <a:latin typeface="Arial"/>
                <a:ea typeface="Arial"/>
              </a:rPr>
              <a:t>More Like This</a:t>
            </a:r>
            <a:endParaRPr b="0" lang="en-US" sz="2400" spc="-1" strike="noStrike">
              <a:solidFill>
                <a:srgbClr val="000000"/>
              </a:solidFill>
              <a:latin typeface="Arial"/>
            </a:endParaRPr>
          </a:p>
        </p:txBody>
      </p:sp>
    </p:spTree>
  </p:cSld>
  <p:timing>
    <p:tnLst>
      <p:par>
        <p:cTn id="48" dur="indefinite" restart="never" nodeType="tmRoot">
          <p:childTnLst>
            <p:seq>
              <p:cTn id="4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Tìm Kiếm Cơ Bản</a:t>
            </a:r>
            <a:endParaRPr b="0" lang="en-US" sz="3000" spc="-1" strike="noStrike">
              <a:solidFill>
                <a:srgbClr val="000000"/>
              </a:solidFill>
              <a:latin typeface="Arial"/>
            </a:endParaRPr>
          </a:p>
        </p:txBody>
      </p:sp>
      <p:sp>
        <p:nvSpPr>
          <p:cNvPr id="142" name="TextShape 2"/>
          <p:cNvSpPr txBox="1"/>
          <p:nvPr/>
        </p:nvSpPr>
        <p:spPr>
          <a:xfrm>
            <a:off x="311760" y="1266480"/>
            <a:ext cx="8520120" cy="3302280"/>
          </a:xfrm>
          <a:prstGeom prst="rect">
            <a:avLst/>
          </a:prstGeom>
          <a:noFill/>
          <a:ln>
            <a:noFill/>
          </a:ln>
        </p:spPr>
        <p:txBody>
          <a:bodyPr tIns="91440" bIns="91440"/>
          <a:p>
            <a:pPr marL="457200" indent="-342720">
              <a:lnSpc>
                <a:spcPct val="115000"/>
              </a:lnSpc>
              <a:buClr>
                <a:srgbClr val="695d46"/>
              </a:buClr>
              <a:buFont typeface="Arial"/>
              <a:buChar char="❖"/>
            </a:pPr>
            <a:r>
              <a:rPr b="0" lang="en-US" sz="1800" spc="-1" strike="noStrike">
                <a:solidFill>
                  <a:srgbClr val="695d46"/>
                </a:solidFill>
                <a:latin typeface="Arial"/>
                <a:ea typeface="Arial"/>
              </a:rPr>
              <a:t>Đây là chức năng Full Text Search</a:t>
            </a:r>
            <a:endParaRPr b="0" lang="en-US" sz="1800" spc="-1" strike="noStrike">
              <a:solidFill>
                <a:srgbClr val="000000"/>
              </a:solidFill>
              <a:latin typeface="Arial"/>
            </a:endParaRPr>
          </a:p>
          <a:p>
            <a:pPr marL="457200" indent="-342720">
              <a:lnSpc>
                <a:spcPct val="115000"/>
              </a:lnSpc>
              <a:buClr>
                <a:srgbClr val="695d46"/>
              </a:buClr>
              <a:buFont typeface="Arial"/>
              <a:buChar char="❖"/>
            </a:pPr>
            <a:r>
              <a:rPr b="0" lang="en-US" sz="1800" spc="-1" strike="noStrike">
                <a:solidFill>
                  <a:srgbClr val="695d46"/>
                </a:solidFill>
                <a:latin typeface="Arial"/>
                <a:ea typeface="Arial"/>
              </a:rPr>
              <a:t>Sử dụng trình phân tích cú pháp câu truy vấn Dismax</a:t>
            </a:r>
            <a:endParaRPr b="0" lang="en-US" sz="18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Xử lý các cụm từ truy vấn đơn giản, không có cấu trúc phức tạp</a:t>
            </a:r>
            <a:endParaRPr b="0" lang="en-US" sz="1600" spc="-1" strike="noStrike">
              <a:solidFill>
                <a:srgbClr val="000000"/>
              </a:solidFill>
              <a:latin typeface="Arial"/>
            </a:endParaRPr>
          </a:p>
          <a:p>
            <a:pPr lvl="1" marL="914400" indent="-329760">
              <a:lnSpc>
                <a:spcPct val="115000"/>
              </a:lnSpc>
              <a:buClr>
                <a:srgbClr val="695d46"/>
              </a:buClr>
              <a:buFont typeface="Arial"/>
              <a:buChar char="➢"/>
            </a:pPr>
            <a:r>
              <a:rPr b="0" lang="en-US" sz="1600" spc="-1" strike="noStrike">
                <a:solidFill>
                  <a:srgbClr val="695d46"/>
                </a:solidFill>
                <a:latin typeface="Arial"/>
                <a:ea typeface="Arial"/>
              </a:rPr>
              <a:t>Tăng trọng số cho các trường quan trọng</a:t>
            </a:r>
            <a:endParaRPr b="0" lang="en-US" sz="1600" spc="-1" strike="noStrike">
              <a:solidFill>
                <a:srgbClr val="000000"/>
              </a:solidFill>
              <a:latin typeface="Arial"/>
            </a:endParaRPr>
          </a:p>
          <a:p>
            <a:pPr>
              <a:lnSpc>
                <a:spcPct val="115000"/>
              </a:lnSpc>
              <a:spcBef>
                <a:spcPts val="1599"/>
              </a:spcBef>
              <a:spcAft>
                <a:spcPts val="1599"/>
              </a:spcAft>
            </a:pPr>
            <a:endParaRPr b="0" lang="en-US" sz="16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11760" y="444960"/>
            <a:ext cx="8520120" cy="707040"/>
          </a:xfrm>
          <a:prstGeom prst="rect">
            <a:avLst/>
          </a:prstGeom>
          <a:noFill/>
          <a:ln>
            <a:noFill/>
          </a:ln>
        </p:spPr>
        <p:txBody>
          <a:bodyPr tIns="91440" bIns="91440"/>
          <a:p>
            <a:pPr>
              <a:lnSpc>
                <a:spcPct val="100000"/>
              </a:lnSpc>
            </a:pPr>
            <a:r>
              <a:rPr b="1" lang="en-US" sz="3000" spc="-1" strike="noStrike">
                <a:solidFill>
                  <a:srgbClr val="ef6c00"/>
                </a:solidFill>
                <a:latin typeface="Arial"/>
                <a:ea typeface="Arial"/>
              </a:rPr>
              <a:t>Các Tham Số Trong DisMax</a:t>
            </a:r>
            <a:endParaRPr b="0" lang="en-US" sz="3000" spc="-1" strike="noStrike">
              <a:solidFill>
                <a:srgbClr val="000000"/>
              </a:solidFill>
              <a:latin typeface="Arial"/>
            </a:endParaRPr>
          </a:p>
        </p:txBody>
      </p:sp>
      <p:sp>
        <p:nvSpPr>
          <p:cNvPr id="144" name="TextShape 2"/>
          <p:cNvSpPr txBox="1"/>
          <p:nvPr/>
        </p:nvSpPr>
        <p:spPr>
          <a:xfrm>
            <a:off x="311760" y="1152360"/>
            <a:ext cx="8520120" cy="3767040"/>
          </a:xfrm>
          <a:prstGeom prst="rect">
            <a:avLst/>
          </a:prstGeom>
          <a:noFill/>
          <a:ln>
            <a:noFill/>
          </a:ln>
        </p:spPr>
        <p:txBody>
          <a:bodyPr tIns="91440" bIns="91440"/>
          <a:p>
            <a:pPr>
              <a:lnSpc>
                <a:spcPct val="115000"/>
              </a:lnSpc>
            </a:pPr>
            <a:r>
              <a:rPr b="1" lang="en-US" sz="1800" spc="-1" strike="noStrike">
                <a:solidFill>
                  <a:srgbClr val="695d46"/>
                </a:solidFill>
                <a:latin typeface="Arial"/>
                <a:ea typeface="Arial"/>
              </a:rPr>
              <a:t>Query Fields (qf)</a:t>
            </a:r>
            <a:r>
              <a:rPr b="0" lang="en-US" sz="1800" spc="-1" strike="noStrike">
                <a:solidFill>
                  <a:srgbClr val="695d46"/>
                </a:solidFill>
                <a:latin typeface="Arial"/>
                <a:ea typeface="Arial"/>
              </a:rPr>
              <a:t>:</a:t>
            </a:r>
            <a:r>
              <a:rPr b="1" lang="en-US" sz="1800" spc="-1" strike="noStrike">
                <a:solidFill>
                  <a:srgbClr val="695d46"/>
                </a:solidFill>
                <a:latin typeface="Arial"/>
                <a:ea typeface="Arial"/>
              </a:rPr>
              <a:t> </a:t>
            </a:r>
            <a:r>
              <a:rPr b="0" lang="en-US" sz="1800" spc="-1" strike="noStrike">
                <a:solidFill>
                  <a:srgbClr val="695d46"/>
                </a:solidFill>
                <a:latin typeface="Arial"/>
                <a:ea typeface="Arial"/>
              </a:rPr>
              <a:t>danh sách các trường tìm kiếm, trong đó có đánh trọng số cho các trường quan trọng.</a:t>
            </a:r>
            <a:br/>
            <a:r>
              <a:rPr b="0" i="1" lang="en-US" sz="1800" spc="-1" strike="noStrike">
                <a:solidFill>
                  <a:srgbClr val="695d46"/>
                </a:solidFill>
                <a:latin typeface="Arial"/>
                <a:ea typeface="Arial"/>
              </a:rPr>
              <a:t>	</a:t>
            </a:r>
            <a:r>
              <a:rPr b="0" i="1" lang="en-US" sz="1800" spc="-1" strike="noStrike">
                <a:solidFill>
                  <a:srgbClr val="695d46"/>
                </a:solidFill>
                <a:latin typeface="Arial"/>
                <a:ea typeface="Arial"/>
              </a:rPr>
              <a:t>pf='tag^1.0 title^1.0 description^1.0' </a:t>
            </a:r>
            <a:endParaRPr b="0" lang="en-US" sz="1800" spc="-1" strike="noStrike">
              <a:solidFill>
                <a:srgbClr val="000000"/>
              </a:solidFill>
              <a:latin typeface="Arial"/>
            </a:endParaRPr>
          </a:p>
          <a:p>
            <a:pPr>
              <a:lnSpc>
                <a:spcPct val="115000"/>
              </a:lnSpc>
              <a:spcBef>
                <a:spcPts val="1599"/>
              </a:spcBef>
            </a:pPr>
            <a:r>
              <a:rPr b="1" lang="en-US" sz="1800" spc="-1" strike="noStrike">
                <a:solidFill>
                  <a:srgbClr val="695d46"/>
                </a:solidFill>
                <a:latin typeface="Arial"/>
                <a:ea typeface="Arial"/>
              </a:rPr>
              <a:t>Phrase Fields (pf)</a:t>
            </a:r>
            <a:r>
              <a:rPr b="0" lang="en-US" sz="1800" spc="-1" strike="noStrike">
                <a:solidFill>
                  <a:srgbClr val="695d46"/>
                </a:solidFill>
                <a:latin typeface="Arial"/>
                <a:ea typeface="Arial"/>
              </a:rPr>
              <a:t>: Nếu các cụm từ (gồm 2 từ) khớp với các cụm từ trong các trường được chỉ định trong phrase fields thì điểm của các trường đó sẽ được nhân với trọng số để tăng độ quan trọng lên. </a:t>
            </a:r>
            <a:br/>
            <a:r>
              <a:rPr b="0" i="1" lang="en-US" sz="1800" spc="-1" strike="noStrike">
                <a:solidFill>
                  <a:srgbClr val="695d46"/>
                </a:solidFill>
                <a:latin typeface="Arial"/>
                <a:ea typeface="Arial"/>
              </a:rPr>
              <a:t>	</a:t>
            </a:r>
            <a:r>
              <a:rPr b="0" i="1" lang="en-US" sz="1800" spc="-1" strike="noStrike">
                <a:solidFill>
                  <a:srgbClr val="695d46"/>
                </a:solidFill>
                <a:latin typeface="Arial"/>
                <a:ea typeface="Arial"/>
              </a:rPr>
              <a:t>pf= 'title^2.0 description^2.0 content^3.0'</a:t>
            </a:r>
            <a:endParaRPr b="0" lang="en-US" sz="1800" spc="-1" strike="noStrike">
              <a:solidFill>
                <a:srgbClr val="000000"/>
              </a:solidFill>
              <a:latin typeface="Arial"/>
            </a:endParaRPr>
          </a:p>
          <a:p>
            <a:pPr>
              <a:lnSpc>
                <a:spcPct val="115000"/>
              </a:lnSpc>
              <a:spcBef>
                <a:spcPts val="1599"/>
              </a:spcBef>
              <a:spcAft>
                <a:spcPts val="1599"/>
              </a:spcAft>
            </a:pPr>
            <a:r>
              <a:rPr b="1" lang="en-US" sz="1800" spc="-1" strike="noStrike">
                <a:solidFill>
                  <a:srgbClr val="695d46"/>
                </a:solidFill>
                <a:latin typeface="Arial"/>
                <a:ea typeface="Arial"/>
              </a:rPr>
              <a:t>Phrase Slop (ps)</a:t>
            </a:r>
            <a:r>
              <a:rPr b="0" lang="en-US" sz="1800" spc="-1" strike="noStrike">
                <a:solidFill>
                  <a:srgbClr val="695d46"/>
                </a:solidFill>
                <a:latin typeface="Arial"/>
                <a:ea typeface="Arial"/>
              </a:rPr>
              <a:t>: Chỉ định hai từ trong cụm từ cách nhau một khoảng bao nhiêu trong văn bản thì nó sẽ được tính là khớp.</a:t>
            </a:r>
            <a:br/>
            <a:r>
              <a:rPr b="0" lang="en-US" sz="1800" spc="-1" strike="noStrike">
                <a:solidFill>
                  <a:srgbClr val="695d46"/>
                </a:solidFill>
                <a:latin typeface="Arial"/>
                <a:ea typeface="Arial"/>
              </a:rPr>
              <a:t>	</a:t>
            </a:r>
            <a:endParaRPr b="0" lang="en-US" sz="1800" spc="-1" strike="noStrike">
              <a:solidFill>
                <a:srgbClr val="000000"/>
              </a:solidFill>
              <a:latin typeface="Arial"/>
            </a:endParaRPr>
          </a:p>
        </p:txBody>
      </p:sp>
    </p:spTree>
  </p:cSld>
  <p:timing>
    <p:tnLst>
      <p:par>
        <p:cTn id="50" dur="indefinite" restart="never" nodeType="tmRoot">
          <p:childTnLst>
            <p:seq>
              <p:cTn id="51" dur="indefinite" nodeType="mainSeq">
                <p:childTnLst>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144">
                                            <p:txEl>
                                              <p:pRg st="0" end="0"/>
                                            </p:txEl>
                                          </p:spTgt>
                                        </p:tgtEl>
                                        <p:attrNameLst>
                                          <p:attrName>style.visibility</p:attrName>
                                        </p:attrNameLst>
                                      </p:cBhvr>
                                      <p:to>
                                        <p:strVal val="visible"/>
                                      </p:to>
                                    </p:set>
                                    <p:animEffect filter="fade" transition="in">
                                      <p:cBhvr additive="repl">
                                        <p:cTn id="56" dur="1000"/>
                                        <p:tgtEl>
                                          <p:spTgt spid="144">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144">
                                            <p:txEl>
                                              <p:pRg st="1" end="1"/>
                                            </p:txEl>
                                          </p:spTgt>
                                        </p:tgtEl>
                                        <p:attrNameLst>
                                          <p:attrName>style.visibility</p:attrName>
                                        </p:attrNameLst>
                                      </p:cBhvr>
                                      <p:to>
                                        <p:strVal val="visible"/>
                                      </p:to>
                                    </p:set>
                                    <p:animEffect filter="fade" transition="in">
                                      <p:cBhvr additive="repl">
                                        <p:cTn id="61" dur="1000"/>
                                        <p:tgtEl>
                                          <p:spTgt spid="144">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44">
                                            <p:txEl>
                                              <p:pRg st="2" end="2"/>
                                            </p:txEl>
                                          </p:spTgt>
                                        </p:tgtEl>
                                        <p:attrNameLst>
                                          <p:attrName>style.visibility</p:attrName>
                                        </p:attrNameLst>
                                      </p:cBhvr>
                                      <p:to>
                                        <p:strVal val="visible"/>
                                      </p:to>
                                    </p:set>
                                    <p:animEffect filter="fade" transition="in">
                                      <p:cBhvr additive="repl">
                                        <p:cTn id="66" dur="1000"/>
                                        <p:tgtEl>
                                          <p:spTgt spid="144">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2019-12-18T09:17:05Z</dcterms:modified>
  <cp:revision>1</cp:revision>
  <dc:subject/>
  <dc:title/>
</cp:coreProperties>
</file>