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796D9-CA90-4902-9949-4E9A897D5BC8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3E7-D870-498B-BCC2-041C70D7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2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4AD03-8BC0-033B-47FE-A4F3E028E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2522D-07CC-FEDA-A00B-1A55B20AC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C2B7C-BAD0-710B-F5F3-0CDB9510E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7616-7DA9-4AC4-A495-BA287346EE1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B87FD-4FD4-5186-B099-CF9D894DF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839E3-2847-C8F6-ADDD-4115D40F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9EF6-2E03-4FB1-A2C9-992A8E075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0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CDBD-A030-4CD0-A6C1-D4A632B6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67AC1-C4BD-8248-736B-EF9585A3C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304C5-8BDC-02E9-4236-F5DA219E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7616-7DA9-4AC4-A495-BA287346EE1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29114-6992-7F56-5EA8-0A12A12F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698A8-0D8A-ED99-354F-0F4AEDF2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9EF6-2E03-4FB1-A2C9-992A8E075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5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25CAA-2AF5-48AF-3DFD-3C94D7E53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F168B-1BAA-2D45-9E06-8C45527EF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13AC6-2255-963A-26CC-20F1D69F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7616-7DA9-4AC4-A495-BA287346EE1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D6CB7-BBE3-27AB-944C-18AC9ACE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5646D-FBC7-8F15-C008-1CBAF6DD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9EF6-2E03-4FB1-A2C9-992A8E075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01B4C-1232-75D8-FFDB-10604B38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E44C0-C2C7-F1B2-5488-731C673D4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B9EF8-92B7-8368-0830-7DC9A7A08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7616-7DA9-4AC4-A495-BA287346EE1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37B14-CD7C-AD36-B836-C965CF5C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E76D1-3605-0FDB-F14C-6A7D3F14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9EF6-2E03-4FB1-A2C9-992A8E075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8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886C-7451-0CF5-D154-58889868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DF441-D8D4-1F37-665B-D48067C01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7EAAE-74D8-8EE4-3C7E-C7B724376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7616-7DA9-4AC4-A495-BA287346EE1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1A711-A6C0-89C2-D46A-73A04ADE9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27BEA-D8E5-B8B6-9E55-16D933FD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9EF6-2E03-4FB1-A2C9-992A8E075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1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58537-145F-0507-7C34-D72D50F7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E6EAA-727F-D3C5-2436-CFAD3DB4B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7F2C7-9215-A25B-A127-59E15623B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A8651-ED89-4445-A43D-9997FB04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7616-7DA9-4AC4-A495-BA287346EE1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4056C-0B4D-0D5F-F6A3-C5078E86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78A3D-1DF9-6F22-4FF7-DF5C8969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9EF6-2E03-4FB1-A2C9-992A8E075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0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37B9-247A-5B3B-7CCD-5DBE6494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1A2DC-02F6-E552-F9B8-68E8F86AB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12131-BC42-9C38-770D-52A072F85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7BA1E-372D-33F5-508B-1CEFE3262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2CC1A-F1D9-A622-C6A2-D734A3BA9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0566EA-A3A7-888D-C8C9-8470F9BE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7616-7DA9-4AC4-A495-BA287346EE1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D4E5F6-B812-50C3-5478-9C9890646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CC67D3-6A1E-5313-9780-041BE82A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9EF6-2E03-4FB1-A2C9-992A8E075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7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AA22-1F83-E29D-A35F-3FDC06F82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48EEC1-D704-7A71-A3C4-154CE10C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7616-7DA9-4AC4-A495-BA287346EE1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3EBBD-55C5-1971-0E7E-954EAD51F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B7068-2128-90C2-E7D0-903B829B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9EF6-2E03-4FB1-A2C9-992A8E075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8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0688ED-F8A7-1EC1-E9A2-F1877296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7616-7DA9-4AC4-A495-BA287346EE1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17BD0-9BA0-AB92-BB5C-91C61113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613FB-07C9-83D3-441A-F7371AD48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9EF6-2E03-4FB1-A2C9-992A8E075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5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BC16-4289-8A48-067E-8E0F584E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A6839-0873-B4EA-C94F-4B7A1BE2F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4577D-1D5D-30DC-7818-58F3AD01D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6AF99-3915-A3A4-7829-F04B7B10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7616-7DA9-4AC4-A495-BA287346EE1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FF6A7-1059-0FAB-3108-2AF67A3F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CEE61-849B-240B-2301-FBF2218B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9EF6-2E03-4FB1-A2C9-992A8E075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83E1-A0C1-AA36-1509-C1E7A22B6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971F35-3C00-BB87-F993-B0761C0E5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9CDE3-6C7D-0157-169B-3E54D0981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6F2B4-7FDC-A8D1-A10F-06DD06F65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7616-7DA9-4AC4-A495-BA287346EE1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48CB2-BCB1-66F8-7F21-705791F5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63610-90B5-E7EB-3339-360D292D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9EF6-2E03-4FB1-A2C9-992A8E075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5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B96C27-5A82-449A-A16F-20289052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2E7A9-9762-2448-AA0C-477E2C17A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1D5BE-6226-3C24-75AF-C117BD49B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47616-7DA9-4AC4-A495-BA287346EE1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C04E-2CC6-98B7-218D-3A56BE1BB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75E62-0B32-6EB5-A2AB-013FE1BF2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F9EF6-2E03-4FB1-A2C9-992A8E075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4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280E-4413-6C5C-6398-765479C582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Spine Biopsy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7C9DF-5ECD-EF72-DC3F-9AE618D1D2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16F6B26-B1AF-FE0A-5C0B-1C673AF9745D}"/>
              </a:ext>
            </a:extLst>
          </p:cNvPr>
          <p:cNvSpPr/>
          <p:nvPr/>
        </p:nvSpPr>
        <p:spPr>
          <a:xfrm>
            <a:off x="5576935" y="3509963"/>
            <a:ext cx="5450186" cy="355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60A292-212E-0569-7204-6911612422A3}"/>
              </a:ext>
            </a:extLst>
          </p:cNvPr>
          <p:cNvCxnSpPr/>
          <p:nvPr/>
        </p:nvCxnSpPr>
        <p:spPr>
          <a:xfrm flipV="1">
            <a:off x="2589291" y="1846907"/>
            <a:ext cx="0" cy="305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2B08530-7235-C66D-F135-1F15A95EB171}"/>
              </a:ext>
            </a:extLst>
          </p:cNvPr>
          <p:cNvCxnSpPr/>
          <p:nvPr/>
        </p:nvCxnSpPr>
        <p:spPr>
          <a:xfrm>
            <a:off x="6011501" y="805758"/>
            <a:ext cx="1964602" cy="950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466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C4FB-15E6-B0DB-A526-81F4751E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Does the presence of fever increase odds of a positive or negative biopsy result?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3200" dirty="0"/>
          </a:p>
        </p:txBody>
      </p:sp>
      <p:pic>
        <p:nvPicPr>
          <p:cNvPr id="13" name="Content Placeholder 12" descr="Chart, pie chart&#10;&#10;Description automatically generated">
            <a:extLst>
              <a:ext uri="{FF2B5EF4-FFF2-40B4-BE49-F238E27FC236}">
                <a16:creationId xmlns:a16="http://schemas.microsoft.com/office/drawing/2014/main" id="{3508D5B0-7860-9560-9B34-91950B59D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66" y="1552952"/>
            <a:ext cx="5565659" cy="3752096"/>
          </a:xfrm>
        </p:spPr>
      </p:pic>
      <p:pic>
        <p:nvPicPr>
          <p:cNvPr id="15" name="Picture 14" descr="Chart, pie chart&#10;&#10;Description automatically generated">
            <a:extLst>
              <a:ext uri="{FF2B5EF4-FFF2-40B4-BE49-F238E27FC236}">
                <a16:creationId xmlns:a16="http://schemas.microsoft.com/office/drawing/2014/main" id="{E4A87383-9A77-AE86-0BA2-C3404294D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409" y="1552952"/>
            <a:ext cx="5132842" cy="37520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89D8213-0EB7-9AC0-54E9-2E0ADC3A7260}"/>
              </a:ext>
            </a:extLst>
          </p:cNvPr>
          <p:cNvSpPr txBox="1"/>
          <p:nvPr/>
        </p:nvSpPr>
        <p:spPr>
          <a:xfrm>
            <a:off x="415966" y="5440633"/>
            <a:ext cx="3696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only 8 patients had a fever. 3 of them changed their protocol and 5 of them did not. </a:t>
            </a:r>
          </a:p>
        </p:txBody>
      </p:sp>
    </p:spTree>
    <p:extLst>
      <p:ext uri="{BB962C8B-B14F-4D97-AF65-F5344CB8AC3E}">
        <p14:creationId xmlns:p14="http://schemas.microsoft.com/office/powerpoint/2010/main" val="924408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A9620-8BFB-AFA0-C8AF-DE9739B7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Does a positive blood culture affect the whether the biopsy affected the antibiotic course?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*Important/interesting slide*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3200" dirty="0"/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A026A1BF-4B09-503F-6036-18AF8CACE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00" y="1690688"/>
            <a:ext cx="5733300" cy="3752096"/>
          </a:xfrm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E72B0A42-F3B5-5A3C-870C-17EBD4164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470" y="1690688"/>
            <a:ext cx="4846330" cy="37520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F900F2-19DF-45C8-1148-4B0971242EC8}"/>
              </a:ext>
            </a:extLst>
          </p:cNvPr>
          <p:cNvSpPr txBox="1"/>
          <p:nvPr/>
        </p:nvSpPr>
        <p:spPr>
          <a:xfrm>
            <a:off x="1084082" y="5326144"/>
            <a:ext cx="4242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^^^^LOOKIE </a:t>
            </a:r>
            <a:r>
              <a:rPr lang="en-US" dirty="0" err="1"/>
              <a:t>LOOKIE</a:t>
            </a:r>
            <a:r>
              <a:rPr lang="en-US" dirty="0"/>
              <a:t> WHAT DO WE HAVE HERE????????</a:t>
            </a:r>
          </a:p>
        </p:txBody>
      </p:sp>
    </p:spTree>
    <p:extLst>
      <p:ext uri="{BB962C8B-B14F-4D97-AF65-F5344CB8AC3E}">
        <p14:creationId xmlns:p14="http://schemas.microsoft.com/office/powerpoint/2010/main" val="1008026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F49281D4-6ACE-AE42-CB5C-F4D687F9F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8" y="2173288"/>
            <a:ext cx="4529138" cy="3670300"/>
          </a:xfrm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8628ED67-A945-3762-5BE7-D1F5689CF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688" y="2173288"/>
            <a:ext cx="5276850" cy="3670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5E4A6C-C793-6255-1A85-6D256A02F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>
              <a:spcAft>
                <a:spcPts val="0"/>
              </a:spcAft>
            </a:pPr>
            <a:r>
              <a:rPr lang="en-US" sz="28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Does immunocompromised status affect whether the biopsy affected the antibiotic course?</a:t>
            </a:r>
            <a:br>
              <a:rPr lang="en-US" sz="28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52679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45CF-EC8D-8676-B43C-7EF3680F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Smoking n </a:t>
            </a:r>
            <a:r>
              <a:rPr lang="en-US" dirty="0" err="1"/>
              <a:t>drinkin</a:t>
            </a:r>
            <a:r>
              <a:rPr lang="en-US" dirty="0"/>
              <a:t> n shit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34237-1C7D-1267-4811-D4B568F49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45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9B179-2D82-AC47-FDDA-4488E7D6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Did the biopsy affect the antibiotic course?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662432-F879-EE85-D1DF-E0772AAC410E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An astonishing 70% of the patients did </a:t>
            </a:r>
            <a:r>
              <a:rPr lang="en-US" sz="2200" b="1" dirty="0"/>
              <a:t>not </a:t>
            </a:r>
            <a:r>
              <a:rPr lang="en-US" sz="2200" dirty="0"/>
              <a:t>change their antibiotic protocol after their biopsy.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What other factors are playing a role in the efficacy of the biopsy?</a:t>
            </a:r>
          </a:p>
        </p:txBody>
      </p:sp>
      <p:pic>
        <p:nvPicPr>
          <p:cNvPr id="13" name="Content Placeholder 12" descr="Chart, pie chart&#10;&#10;Description automatically generated">
            <a:extLst>
              <a:ext uri="{FF2B5EF4-FFF2-40B4-BE49-F238E27FC236}">
                <a16:creationId xmlns:a16="http://schemas.microsoft.com/office/drawing/2014/main" id="{108DC26F-3754-7E3C-4F3A-2D0B866E3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789366"/>
            <a:ext cx="6903720" cy="327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9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5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C9802-5BAF-D549-08BA-03EA7E14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Does BMI affect whether the biopsy affected the antibiotic course?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3200" dirty="0"/>
          </a:p>
        </p:txBody>
      </p:sp>
      <p:sp>
        <p:nvSpPr>
          <p:cNvPr id="64" name="Rectangle 5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65" name="Rectangle 5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C197B304-9ACB-95EC-700B-ADED9E644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84" y="1080211"/>
            <a:ext cx="11646567" cy="5777789"/>
          </a:xfrm>
          <a:prstGeom prst="rect">
            <a:avLst/>
          </a:prstGeom>
        </p:spPr>
      </p:pic>
      <p:sp>
        <p:nvSpPr>
          <p:cNvPr id="47" name="Content Placeholder 38">
            <a:extLst>
              <a:ext uri="{FF2B5EF4-FFF2-40B4-BE49-F238E27FC236}">
                <a16:creationId xmlns:a16="http://schemas.microsoft.com/office/drawing/2014/main" id="{1321F711-B31C-F27A-6D3E-046E1859A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8807" y="1989429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Average BMI of those who had a change in protocol is 30.15.</a:t>
            </a:r>
          </a:p>
          <a:p>
            <a:r>
              <a:rPr lang="en-US" sz="1800" dirty="0"/>
              <a:t>Average BMI of those who did not have a change in protocol is 31.19.</a:t>
            </a:r>
          </a:p>
          <a:p>
            <a:endParaRPr lang="en-US" sz="1800" dirty="0"/>
          </a:p>
          <a:p>
            <a:r>
              <a:rPr lang="en-US" sz="1800" dirty="0"/>
              <a:t>L00ks like </a:t>
            </a:r>
            <a:r>
              <a:rPr lang="en-US" sz="1800" dirty="0" err="1"/>
              <a:t>nawght</a:t>
            </a:r>
            <a:r>
              <a:rPr lang="en-US" sz="1800" dirty="0"/>
              <a:t>, </a:t>
            </a:r>
          </a:p>
          <a:p>
            <a:r>
              <a:rPr lang="en-US" sz="1800" dirty="0" err="1"/>
              <a:t>Bmi</a:t>
            </a:r>
            <a:r>
              <a:rPr lang="en-US" sz="1800" dirty="0"/>
              <a:t> range 25-29.9 is worth looking at.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9813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3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5" name="Group 41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B0F549-5953-774C-BFC0-118C56EE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rPr>
              <a:t>Does right or left approach affect whether the biopsy affected the antibiotic course?</a:t>
            </a:r>
            <a:b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rPr>
            </a:br>
            <a:endParaRPr lang="en-US" sz="32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3143742C-1684-8A1D-77AB-0F98A9E44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57471"/>
            <a:ext cx="6464681" cy="48646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E32B88A-056B-E3F0-0CCF-533B7364607E}"/>
              </a:ext>
            </a:extLst>
          </p:cNvPr>
          <p:cNvSpPr txBox="1"/>
          <p:nvPr/>
        </p:nvSpPr>
        <p:spPr>
          <a:xfrm>
            <a:off x="7544052" y="1782981"/>
            <a:ext cx="4004479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Note: 2 patients from left approach and 2 patients from right approach were all placed on very similar antibiotics post biopsy procedure.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010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96BD09-3928-72EB-757F-EC57C119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Does the number of passes affect whether the biopsy affected the antibiotic course?</a:t>
            </a:r>
            <a:endParaRPr lang="en-US" sz="3600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183DAA68-91CE-C86D-C6DC-C6F1C01BB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08" y="1782981"/>
            <a:ext cx="5796531" cy="436189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FEB5C60-3C77-17D5-7F41-D002A84F6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4052" y="1782981"/>
            <a:ext cx="4004479" cy="4393982"/>
          </a:xfrm>
        </p:spPr>
        <p:txBody>
          <a:bodyPr>
            <a:normAutofit/>
          </a:bodyPr>
          <a:lstStyle/>
          <a:p>
            <a:r>
              <a:rPr lang="en-US" sz="2000"/>
              <a:t>Balls</a:t>
            </a:r>
          </a:p>
          <a:p>
            <a:r>
              <a:rPr lang="en-US" sz="2000"/>
              <a:t>Balls</a:t>
            </a:r>
          </a:p>
          <a:p>
            <a:endParaRPr lang="en-US" sz="20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9079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2E42-8B59-86C5-82BD-BCF94E14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Does the type of specimen obtained (bone, disc, soft tissue, </a:t>
            </a:r>
            <a:r>
              <a:rPr lang="en-US" sz="3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etc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affect whether the biopsy affected the antibiotic course?</a:t>
            </a:r>
            <a:br>
              <a:rPr lang="en-US" sz="3200" b="0" i="0" u="none" strike="noStrike" dirty="0">
                <a:solidFill>
                  <a:srgbClr val="000000"/>
                </a:solidFill>
                <a:effectLst/>
                <a:latin typeface="+mn-lt"/>
              </a:rPr>
            </a:br>
            <a:endParaRPr lang="en-US" sz="3200" dirty="0">
              <a:latin typeface="+mn-lt"/>
            </a:endParaRP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8E4FB36-B28C-736C-45BD-099BF3561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693" y="1662330"/>
            <a:ext cx="6073007" cy="5126212"/>
          </a:xfrm>
          <a:prstGeom prst="rect">
            <a:avLst/>
          </a:prstGeom>
        </p:spPr>
      </p:pic>
      <p:pic>
        <p:nvPicPr>
          <p:cNvPr id="25" name="Content Placeholder 24" descr="Chart, bar chart&#10;&#10;Description automatically generated">
            <a:extLst>
              <a:ext uri="{FF2B5EF4-FFF2-40B4-BE49-F238E27FC236}">
                <a16:creationId xmlns:a16="http://schemas.microsoft.com/office/drawing/2014/main" id="{F96E18F1-10ED-2264-B80E-CB0FBD95B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" y="1690688"/>
            <a:ext cx="5760732" cy="4285497"/>
          </a:xfrm>
        </p:spPr>
      </p:pic>
    </p:spTree>
    <p:extLst>
      <p:ext uri="{BB962C8B-B14F-4D97-AF65-F5344CB8AC3E}">
        <p14:creationId xmlns:p14="http://schemas.microsoft.com/office/powerpoint/2010/main" val="704265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13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23" name="Rectangle 14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15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F3FC60-8AE9-67F7-0686-570995530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Autofit/>
          </a:bodyPr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Does the name of the Radiologist who performed the procedure affect whether the biopsy affected the antibiotic course?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3200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FFF0EF6-357F-377C-414A-A2213FE57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91" y="1782981"/>
            <a:ext cx="5592166" cy="4361892"/>
          </a:xfrm>
          <a:prstGeom prst="rect">
            <a:avLst/>
          </a:prstGeom>
        </p:spPr>
      </p:pic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FC8FFAB3-50AF-C451-4953-C1E14992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4052" y="1782981"/>
            <a:ext cx="4004479" cy="4393982"/>
          </a:xfrm>
        </p:spPr>
        <p:txBody>
          <a:bodyPr>
            <a:normAutofit/>
          </a:bodyPr>
          <a:lstStyle/>
          <a:p>
            <a:r>
              <a:rPr lang="en-US" sz="2000" dirty="0"/>
              <a:t>Note: Andrew Chiang had one patient change their protocol and one patient not change their protocol.</a:t>
            </a:r>
          </a:p>
          <a:p>
            <a:r>
              <a:rPr lang="en-US" sz="2000" dirty="0"/>
              <a:t>Dr. Himanshu Patel and David Pasquale each had one patient that did not change their protocol.</a:t>
            </a:r>
          </a:p>
          <a:p>
            <a:endParaRPr lang="en-US" sz="2000" dirty="0"/>
          </a:p>
          <a:p>
            <a:r>
              <a:rPr lang="en-US" sz="2000" b="1" dirty="0"/>
              <a:t>Anup Alexander </a:t>
            </a:r>
            <a:r>
              <a:rPr lang="en-US" sz="2000" dirty="0"/>
              <a:t>was the only radiologist to have an even split between changes in protocols.</a:t>
            </a:r>
          </a:p>
        </p:txBody>
      </p:sp>
      <p:grpSp>
        <p:nvGrpSpPr>
          <p:cNvPr id="26" name="Group 17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7631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B2BCF-C043-AC66-07D7-0C047AA1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•	Does the involvement of a resident affect whether the biopsy affected the antibiotic course?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5C47FF33-9969-BAC3-4866-FCA81592E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6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62936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3BF5F-C901-9718-F649-8753799A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Does the presence of back pain increase odds of a positive or negative biopsy result?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3200" dirty="0"/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48D861BB-BFC4-6DEE-D97D-C01E2481F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3" y="1835484"/>
            <a:ext cx="6614173" cy="37520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F3FCBE-CC6F-FB74-8DF5-FCFB007F1767}"/>
              </a:ext>
            </a:extLst>
          </p:cNvPr>
          <p:cNvSpPr txBox="1"/>
          <p:nvPr/>
        </p:nvSpPr>
        <p:spPr>
          <a:xfrm>
            <a:off x="7117086" y="2155371"/>
            <a:ext cx="4648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4 out of 92 patients did not have back pain.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4 patients did not change their antibiotic protocol after their biopsy.</a:t>
            </a:r>
          </a:p>
        </p:txBody>
      </p:sp>
    </p:spTree>
    <p:extLst>
      <p:ext uri="{BB962C8B-B14F-4D97-AF65-F5344CB8AC3E}">
        <p14:creationId xmlns:p14="http://schemas.microsoft.com/office/powerpoint/2010/main" val="2737299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4103</TotalTime>
  <Words>394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Spine Biopsy</vt:lpstr>
      <vt:lpstr>Did the biopsy affect the antibiotic course?</vt:lpstr>
      <vt:lpstr>Does BMI affect whether the biopsy affected the antibiotic course? </vt:lpstr>
      <vt:lpstr>Does right or left approach affect whether the biopsy affected the antibiotic course? </vt:lpstr>
      <vt:lpstr>Does the number of passes affect whether the biopsy affected the antibiotic course?</vt:lpstr>
      <vt:lpstr>Does the type of specimen obtained (bone, disc, soft tissue, etc) affect whether the biopsy affected the antibiotic course? </vt:lpstr>
      <vt:lpstr>Does the name of the Radiologist who performed the procedure affect whether the biopsy affected the antibiotic course? </vt:lpstr>
      <vt:lpstr>• Does the involvement of a resident affect whether the biopsy affected the antibiotic course?</vt:lpstr>
      <vt:lpstr>Does the presence of back pain increase odds of a positive or negative biopsy result? </vt:lpstr>
      <vt:lpstr>Does the presence of fever increase odds of a positive or negative biopsy result? </vt:lpstr>
      <vt:lpstr>Does a positive blood culture affect the whether the biopsy affected the antibiotic course? *Important/interesting slide* </vt:lpstr>
      <vt:lpstr>Does immunocompromised status affect whether the biopsy affected the antibiotic course? </vt:lpstr>
      <vt:lpstr>Smoking n drinkin n shit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Spine Biopsy</dc:title>
  <dc:creator>Hishmeh, Moe</dc:creator>
  <cp:lastModifiedBy>Hishmeh, Moe</cp:lastModifiedBy>
  <cp:revision>5</cp:revision>
  <dcterms:created xsi:type="dcterms:W3CDTF">2023-01-13T22:46:04Z</dcterms:created>
  <dcterms:modified xsi:type="dcterms:W3CDTF">2023-01-17T23:57:40Z</dcterms:modified>
</cp:coreProperties>
</file>