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72" r:id="rId4"/>
    <p:sldId id="276" r:id="rId5"/>
    <p:sldId id="277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86" r:id="rId22"/>
    <p:sldId id="287" r:id="rId23"/>
    <p:sldId id="267" r:id="rId24"/>
    <p:sldId id="268" r:id="rId25"/>
    <p:sldId id="269" r:id="rId26"/>
    <p:sldId id="288" r:id="rId27"/>
    <p:sldId id="270" r:id="rId28"/>
    <p:sldId id="289" r:id="rId29"/>
    <p:sldId id="290" r:id="rId30"/>
    <p:sldId id="271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990099"/>
    <a:srgbClr val="CC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43" autoAdjust="0"/>
  </p:normalViewPr>
  <p:slideViewPr>
    <p:cSldViewPr>
      <p:cViewPr>
        <p:scale>
          <a:sx n="75" d="100"/>
          <a:sy n="75" d="100"/>
        </p:scale>
        <p:origin x="-2028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234C6-7B7E-40D5-AB92-9562652EFFF7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C1F4E-995E-4B9B-9721-80207F9233C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C1F4E-995E-4B9B-9721-80207F9233C3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7158" y="571480"/>
            <a:ext cx="3786182" cy="114298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Siguran</a:t>
            </a:r>
            <a:r>
              <a:rPr lang="ro-RO" dirty="0" smtClean="0"/>
              <a:t>ța online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720" y="6215082"/>
            <a:ext cx="1843078" cy="280974"/>
          </a:xfrm>
        </p:spPr>
        <p:txBody>
          <a:bodyPr>
            <a:normAutofit fontScale="47500" lnSpcReduction="20000"/>
          </a:bodyPr>
          <a:lstStyle/>
          <a:p>
            <a:r>
              <a:rPr lang="ro-RO" dirty="0" smtClean="0"/>
              <a:t>Duda Vladislav</a:t>
            </a:r>
            <a:endParaRPr lang="ru-RU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1428728" y="-1500222"/>
            <a:ext cx="11787270" cy="11215766"/>
            <a:chOff x="1714480" y="-1500222"/>
            <a:chExt cx="11787270" cy="11215766"/>
          </a:xfrm>
          <a:blipFill>
            <a:blip r:embed="rId3"/>
            <a:stretch>
              <a:fillRect/>
            </a:stretch>
          </a:blipFill>
        </p:grpSpPr>
        <p:sp>
          <p:nvSpPr>
            <p:cNvPr id="5" name="Овал 4"/>
            <p:cNvSpPr/>
            <p:nvPr/>
          </p:nvSpPr>
          <p:spPr>
            <a:xfrm>
              <a:off x="1714480" y="3643314"/>
              <a:ext cx="571504" cy="5715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6286512" y="3214686"/>
              <a:ext cx="3786214" cy="378621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1928794" y="2643182"/>
              <a:ext cx="1000132" cy="10001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2285984" y="3571876"/>
              <a:ext cx="1571636" cy="15716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85918" y="4286256"/>
              <a:ext cx="428628" cy="42862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857752" y="285728"/>
              <a:ext cx="3286148" cy="32861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3500430" y="5929330"/>
              <a:ext cx="3786214" cy="378621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2428860" y="5214926"/>
              <a:ext cx="1643074" cy="164307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8143900" y="-1500222"/>
              <a:ext cx="5357850" cy="535785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2143108" y="5000636"/>
              <a:ext cx="500066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2928926" y="1785926"/>
              <a:ext cx="5572164" cy="4357718"/>
              <a:chOff x="2928926" y="1785926"/>
              <a:chExt cx="5572164" cy="4357718"/>
            </a:xfrm>
            <a:grpFill/>
          </p:grpSpPr>
          <p:sp>
            <p:nvSpPr>
              <p:cNvPr id="10" name="Овал 9"/>
              <p:cNvSpPr/>
              <p:nvPr/>
            </p:nvSpPr>
            <p:spPr>
              <a:xfrm>
                <a:off x="2928926" y="1785926"/>
                <a:ext cx="1928826" cy="192882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3857620" y="3429000"/>
                <a:ext cx="2428892" cy="242889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6143636" y="3714752"/>
                <a:ext cx="428628" cy="428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Овал 17"/>
              <p:cNvSpPr/>
              <p:nvPr/>
            </p:nvSpPr>
            <p:spPr>
              <a:xfrm>
                <a:off x="7929586" y="2571744"/>
                <a:ext cx="571504" cy="57150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3571868" y="5000636"/>
                <a:ext cx="285752" cy="28575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4143372" y="5715016"/>
                <a:ext cx="428628" cy="428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857884" y="5500702"/>
                <a:ext cx="500066" cy="50006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4857752" y="3000372"/>
                <a:ext cx="357190" cy="35719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3786182" y="3786190"/>
                <a:ext cx="214314" cy="21431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txBody>
          <a:bodyPr/>
          <a:lstStyle/>
          <a:p>
            <a:r>
              <a:rPr lang="ro-RO" dirty="0" smtClean="0"/>
              <a:t>Învață despre riscurile internetului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786058"/>
            <a:ext cx="8229600" cy="1143000"/>
          </a:xfrm>
        </p:spPr>
        <p:txBody>
          <a:bodyPr/>
          <a:lstStyle/>
          <a:p>
            <a:r>
              <a:rPr lang="ro-RO" dirty="0" smtClean="0"/>
              <a:t>Folosește site-uri de încredere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4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Apelează la ajutorul celor mai mari</a:t>
            </a:r>
            <a:br>
              <a:rPr lang="ro-RO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571480"/>
          </a:xfrm>
        </p:spPr>
        <p:txBody>
          <a:bodyPr>
            <a:normAutofit/>
          </a:bodyPr>
          <a:lstStyle/>
          <a:p>
            <a:pPr algn="l"/>
            <a:r>
              <a:rPr lang="ro-RO" sz="20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Hărțuirea în mediul online</a:t>
            </a:r>
            <a:endParaRPr lang="ru-RU" sz="20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85852" y="2214554"/>
            <a:ext cx="2500330" cy="22860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dirty="0" smtClean="0"/>
              <a:t>1)Intimidarea</a:t>
            </a:r>
          </a:p>
          <a:p>
            <a:pPr>
              <a:buNone/>
            </a:pPr>
            <a:r>
              <a:rPr lang="ro-RO" dirty="0" smtClean="0"/>
              <a:t>2)Excluderea</a:t>
            </a:r>
          </a:p>
          <a:p>
            <a:pPr>
              <a:buNone/>
            </a:pPr>
            <a:r>
              <a:rPr lang="ro-RO" dirty="0" smtClean="0"/>
              <a:t>3)Denigrarea</a:t>
            </a:r>
          </a:p>
          <a:p>
            <a:pPr>
              <a:buNone/>
            </a:pPr>
            <a:r>
              <a:rPr lang="ro-RO" dirty="0" smtClean="0"/>
              <a:t>4)Șantajul</a:t>
            </a:r>
            <a:endParaRPr lang="ru-RU" dirty="0"/>
          </a:p>
        </p:txBody>
      </p:sp>
      <p:pic>
        <p:nvPicPr>
          <p:cNvPr id="1026" name="Picture 2" descr="Imagini pentru hartuirea in mediul onl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143116"/>
            <a:ext cx="2857500" cy="2476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429124" cy="571480"/>
          </a:xfrm>
        </p:spPr>
        <p:txBody>
          <a:bodyPr>
            <a:normAutofit/>
          </a:bodyPr>
          <a:lstStyle/>
          <a:p>
            <a:pPr algn="l"/>
            <a:r>
              <a:rPr lang="ro-RO" sz="20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Reputația online</a:t>
            </a:r>
            <a:endParaRPr lang="ru-RU" sz="20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928670"/>
            <a:ext cx="8072494" cy="2686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b="1" dirty="0"/>
              <a:t>Pasul 1: Analizează-ți reputația </a:t>
            </a:r>
            <a:r>
              <a:rPr lang="pt-BR" sz="2400" b="1" dirty="0" smtClean="0"/>
              <a:t>actuală</a:t>
            </a:r>
            <a:endParaRPr lang="pt-BR" sz="2400" b="1" dirty="0"/>
          </a:p>
          <a:p>
            <a:pPr>
              <a:buNone/>
            </a:pPr>
            <a:r>
              <a:rPr lang="it-IT" sz="2400" b="1" dirty="0" err="1"/>
              <a:t>Pasul</a:t>
            </a:r>
            <a:r>
              <a:rPr lang="it-IT" sz="2400" b="1" dirty="0"/>
              <a:t> 2: Identifică </a:t>
            </a:r>
            <a:r>
              <a:rPr lang="it-IT" sz="2400" b="1" dirty="0" err="1"/>
              <a:t>punctele</a:t>
            </a:r>
            <a:r>
              <a:rPr lang="it-IT" sz="2400" b="1" dirty="0"/>
              <a:t> </a:t>
            </a:r>
            <a:r>
              <a:rPr lang="it-IT" sz="2400" b="1" dirty="0" err="1" smtClean="0"/>
              <a:t>slabe</a:t>
            </a:r>
            <a:endParaRPr lang="it-IT" sz="2400" b="1" dirty="0"/>
          </a:p>
          <a:p>
            <a:pPr>
              <a:buNone/>
            </a:pPr>
            <a:r>
              <a:rPr lang="it-IT" sz="2400" b="1" dirty="0" err="1"/>
              <a:t>Pasul</a:t>
            </a:r>
            <a:r>
              <a:rPr lang="it-IT" sz="2400" b="1" dirty="0"/>
              <a:t> 3: Identifică </a:t>
            </a:r>
            <a:r>
              <a:rPr lang="it-IT" sz="2400" b="1" dirty="0" err="1"/>
              <a:t>punctele</a:t>
            </a:r>
            <a:r>
              <a:rPr lang="it-IT" sz="2400" b="1" dirty="0"/>
              <a:t> </a:t>
            </a:r>
            <a:r>
              <a:rPr lang="it-IT" sz="2400" b="1" dirty="0" smtClean="0"/>
              <a:t>tari</a:t>
            </a:r>
            <a:endParaRPr lang="it-IT" sz="2400" b="1" dirty="0"/>
          </a:p>
          <a:p>
            <a:pPr>
              <a:buNone/>
            </a:pPr>
            <a:r>
              <a:rPr lang="pl-PL" sz="2400" b="1" dirty="0" err="1"/>
              <a:t>Pasul</a:t>
            </a:r>
            <a:r>
              <a:rPr lang="pl-PL" sz="2400" b="1" dirty="0"/>
              <a:t> 4: </a:t>
            </a:r>
            <a:r>
              <a:rPr lang="pl-PL" sz="2400" b="1" dirty="0" err="1"/>
              <a:t>Construiește-ți</a:t>
            </a:r>
            <a:r>
              <a:rPr lang="pl-PL" sz="2400" b="1" dirty="0"/>
              <a:t> strategia de </a:t>
            </a:r>
            <a:r>
              <a:rPr lang="pl-PL" sz="2400" b="1" dirty="0" err="1"/>
              <a:t>comunicare</a:t>
            </a:r>
            <a:r>
              <a:rPr lang="pl-PL" sz="2400" b="1" dirty="0"/>
              <a:t> </a:t>
            </a:r>
            <a:r>
              <a:rPr lang="pl-PL" sz="2400" b="1" dirty="0" err="1" smtClean="0"/>
              <a:t>online</a:t>
            </a:r>
            <a:endParaRPr lang="pl-PL" sz="2400" b="1" dirty="0"/>
          </a:p>
          <a:p>
            <a:pPr>
              <a:buNone/>
            </a:pPr>
            <a:r>
              <a:rPr lang="pl-PL" sz="2400" b="1" dirty="0" err="1"/>
              <a:t>Pasul</a:t>
            </a:r>
            <a:r>
              <a:rPr lang="pl-PL" sz="2400" b="1" dirty="0"/>
              <a:t> 5: </a:t>
            </a:r>
            <a:r>
              <a:rPr lang="pl-PL" sz="2400" b="1" dirty="0" err="1"/>
              <a:t>Construiește-ți</a:t>
            </a:r>
            <a:r>
              <a:rPr lang="pl-PL" sz="2400" b="1" dirty="0"/>
              <a:t> </a:t>
            </a:r>
            <a:r>
              <a:rPr lang="pl-PL" sz="2400" b="1" dirty="0" err="1"/>
              <a:t>reputatia</a:t>
            </a:r>
            <a:r>
              <a:rPr lang="pl-PL" sz="2400" b="1" dirty="0"/>
              <a:t> </a:t>
            </a:r>
            <a:r>
              <a:rPr lang="pl-PL" sz="2400" b="1" dirty="0" err="1"/>
              <a:t>online</a:t>
            </a:r>
            <a:r>
              <a:rPr lang="pl-PL" sz="2400" b="1" dirty="0"/>
              <a:t>!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6386" name="Picture 2" descr="Imagine similarÄ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3857628"/>
            <a:ext cx="3286125" cy="2333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00042"/>
          </a:xfrm>
        </p:spPr>
        <p:txBody>
          <a:bodyPr>
            <a:normAutofit/>
          </a:bodyPr>
          <a:lstStyle/>
          <a:p>
            <a:pPr algn="l"/>
            <a:r>
              <a:rPr lang="ro-RO" sz="20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Cum </a:t>
            </a:r>
            <a:r>
              <a:rPr lang="ro-RO" sz="2000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recunoastem</a:t>
            </a:r>
            <a:r>
              <a:rPr lang="ro-RO" sz="20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un calculator virusat ?</a:t>
            </a:r>
            <a:endParaRPr lang="ru-RU" sz="20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4929198"/>
            <a:ext cx="8229600" cy="1571636"/>
          </a:xfrm>
        </p:spPr>
        <p:txBody>
          <a:bodyPr>
            <a:normAutofit/>
          </a:bodyPr>
          <a:lstStyle/>
          <a:p>
            <a:r>
              <a:rPr lang="ro-RO" sz="1800" dirty="0" smtClean="0"/>
              <a:t>Atenționări de la </a:t>
            </a:r>
            <a:r>
              <a:rPr lang="ro-RO" sz="1800" dirty="0" err="1" smtClean="0"/>
              <a:t>antivirus</a:t>
            </a:r>
            <a:endParaRPr lang="ro-RO" sz="1800" dirty="0" smtClean="0"/>
          </a:p>
          <a:p>
            <a:r>
              <a:rPr lang="ro-RO" sz="1800" dirty="0" smtClean="0"/>
              <a:t>Calculatorul are răspunsuri atipice la comenzi</a:t>
            </a:r>
          </a:p>
          <a:p>
            <a:r>
              <a:rPr lang="ro-RO" sz="1800" dirty="0" err="1" smtClean="0"/>
              <a:t>Antivirusul</a:t>
            </a:r>
            <a:r>
              <a:rPr lang="ro-RO" sz="1800" dirty="0" smtClean="0"/>
              <a:t> a dispărut</a:t>
            </a:r>
            <a:endParaRPr lang="en-US" sz="1800" dirty="0" smtClean="0"/>
          </a:p>
          <a:p>
            <a:r>
              <a:rPr lang="en-US" sz="1800" dirty="0" err="1" smtClean="0"/>
              <a:t>Calculatorul</a:t>
            </a:r>
            <a:r>
              <a:rPr lang="en-US" sz="1800" dirty="0" smtClean="0"/>
              <a:t> </a:t>
            </a:r>
            <a:r>
              <a:rPr lang="en-US" sz="1800" dirty="0" err="1" smtClean="0"/>
              <a:t>reac</a:t>
            </a:r>
            <a:r>
              <a:rPr lang="ro-RO" sz="1800" dirty="0" smtClean="0"/>
              <a:t>ț</a:t>
            </a:r>
            <a:r>
              <a:rPr lang="en-US" sz="1800" dirty="0" err="1" smtClean="0"/>
              <a:t>ioneaz</a:t>
            </a:r>
            <a:r>
              <a:rPr lang="ro-RO" sz="1800" dirty="0" smtClean="0"/>
              <a:t>ă î</a:t>
            </a:r>
            <a:r>
              <a:rPr lang="en-US" sz="1800" dirty="0" err="1" smtClean="0"/>
              <a:t>ncet</a:t>
            </a:r>
            <a:r>
              <a:rPr lang="en-US" sz="1800" dirty="0" smtClean="0"/>
              <a:t> la </a:t>
            </a:r>
            <a:r>
              <a:rPr lang="en-US" sz="1800" dirty="0" err="1" smtClean="0"/>
              <a:t>comenzi</a:t>
            </a:r>
            <a:endParaRPr lang="ro-RO" sz="1800" dirty="0" smtClean="0"/>
          </a:p>
        </p:txBody>
      </p:sp>
      <p:pic>
        <p:nvPicPr>
          <p:cNvPr id="17410" name="Picture 2" descr="Imagini pentru calculator virusat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642918"/>
            <a:ext cx="5953125" cy="4457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368280"/>
          </a:xfrm>
        </p:spPr>
        <p:txBody>
          <a:bodyPr>
            <a:noAutofit/>
          </a:bodyPr>
          <a:lstStyle/>
          <a:p>
            <a:pPr algn="l"/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</a:rPr>
              <a:t>Protec</a:t>
            </a:r>
            <a:r>
              <a:rPr lang="ro-RO" sz="2000" dirty="0" smtClean="0">
                <a:solidFill>
                  <a:schemeClr val="tx1">
                    <a:lumMod val="65000"/>
                  </a:schemeClr>
                </a:solidFill>
              </a:rPr>
              <a:t>ție </a:t>
            </a:r>
            <a:r>
              <a:rPr lang="ro-RO" sz="2000" dirty="0" err="1" smtClean="0">
                <a:solidFill>
                  <a:schemeClr val="tx1">
                    <a:lumMod val="65000"/>
                  </a:schemeClr>
                </a:solidFill>
              </a:rPr>
              <a:t>antivirus</a:t>
            </a:r>
            <a:endParaRPr lang="ru-RU" sz="20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000108"/>
            <a:ext cx="8229600" cy="1257296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pl-PL" b="1" dirty="0" smtClean="0"/>
              <a:t>    </a:t>
            </a:r>
            <a:r>
              <a:rPr lang="pl-PL" dirty="0" smtClean="0">
                <a:solidFill>
                  <a:schemeClr val="tx1">
                    <a:lumMod val="65000"/>
                  </a:schemeClr>
                </a:solidFill>
              </a:rPr>
              <a:t>Software-ul</a:t>
            </a:r>
            <a:r>
              <a:rPr lang="pl-PL" b="1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tx1">
                    <a:lumMod val="65000"/>
                  </a:schemeClr>
                </a:solidFill>
              </a:rPr>
              <a:t>antivirus</a:t>
            </a:r>
            <a:r>
              <a:rPr lang="pl-PL" dirty="0" smtClean="0">
                <a:solidFill>
                  <a:schemeClr val="tx1">
                    <a:lumMod val="65000"/>
                  </a:schemeClr>
                </a:solidFill>
              </a:rPr>
              <a:t> </a:t>
            </a:r>
            <a:r>
              <a:rPr lang="pl-PL" dirty="0" err="1" smtClean="0">
                <a:solidFill>
                  <a:schemeClr val="tx1">
                    <a:lumMod val="65000"/>
                  </a:schemeClr>
                </a:solidFill>
              </a:rPr>
              <a:t>este</a:t>
            </a:r>
            <a:r>
              <a:rPr lang="pl-PL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tx1">
                    <a:lumMod val="65000"/>
                  </a:schemeClr>
                </a:solidFill>
              </a:rPr>
              <a:t>folosit</a:t>
            </a:r>
            <a:r>
              <a:rPr lang="pl-PL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tx1">
                    <a:lumMod val="65000"/>
                  </a:schemeClr>
                </a:solidFill>
              </a:rPr>
              <a:t>pentru</a:t>
            </a:r>
            <a:r>
              <a:rPr lang="pl-PL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tx1">
                    <a:lumMod val="65000"/>
                  </a:schemeClr>
                </a:solidFill>
              </a:rPr>
              <a:t>prevenirea</a:t>
            </a:r>
            <a:r>
              <a:rPr lang="pl-PL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tx1">
                    <a:lumMod val="65000"/>
                  </a:schemeClr>
                </a:solidFill>
              </a:rPr>
              <a:t>și</a:t>
            </a:r>
            <a:r>
              <a:rPr lang="pl-PL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tx1">
                    <a:lumMod val="65000"/>
                  </a:schemeClr>
                </a:solidFill>
              </a:rPr>
              <a:t>eliminarea</a:t>
            </a:r>
            <a:r>
              <a:rPr lang="pl-PL" dirty="0" smtClean="0">
                <a:solidFill>
                  <a:schemeClr val="tx1">
                    <a:lumMod val="65000"/>
                  </a:schemeClr>
                </a:solidFill>
              </a:rPr>
              <a:t> </a:t>
            </a:r>
            <a:r>
              <a:rPr lang="pl-PL" dirty="0" err="1" smtClean="0">
                <a:solidFill>
                  <a:schemeClr val="tx1">
                    <a:lumMod val="65000"/>
                  </a:schemeClr>
                </a:solidFill>
              </a:rPr>
              <a:t>virușilor</a:t>
            </a:r>
            <a:r>
              <a:rPr lang="pl-PL" dirty="0" smtClean="0">
                <a:solidFill>
                  <a:schemeClr val="tx1">
                    <a:lumMod val="65000"/>
                  </a:schemeClr>
                </a:solidFill>
              </a:rPr>
              <a:t> de computer, </a:t>
            </a:r>
            <a:r>
              <a:rPr lang="pl-PL" dirty="0" err="1" smtClean="0">
                <a:solidFill>
                  <a:schemeClr val="tx1">
                    <a:lumMod val="65000"/>
                  </a:schemeClr>
                </a:solidFill>
              </a:rPr>
              <a:t>viermilor</a:t>
            </a:r>
            <a:r>
              <a:rPr lang="pl-PL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tx1">
                    <a:lumMod val="65000"/>
                  </a:schemeClr>
                </a:solidFill>
              </a:rPr>
              <a:t>și</a:t>
            </a:r>
            <a:r>
              <a:rPr lang="pl-PL" dirty="0" smtClean="0">
                <a:solidFill>
                  <a:schemeClr val="tx1">
                    <a:lumMod val="65000"/>
                  </a:schemeClr>
                </a:solidFill>
              </a:rPr>
              <a:t> </a:t>
            </a:r>
            <a:r>
              <a:rPr lang="pl-PL" dirty="0" err="1" smtClean="0">
                <a:solidFill>
                  <a:schemeClr val="tx1">
                    <a:lumMod val="65000"/>
                  </a:schemeClr>
                </a:solidFill>
              </a:rPr>
              <a:t>cailor</a:t>
            </a:r>
            <a:r>
              <a:rPr lang="pl-PL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tx1">
                    <a:lumMod val="65000"/>
                  </a:schemeClr>
                </a:solidFill>
              </a:rPr>
              <a:t>troieni</a:t>
            </a:r>
            <a:r>
              <a:rPr lang="pl-PL" dirty="0" smtClean="0">
                <a:solidFill>
                  <a:schemeClr val="tx1">
                    <a:lumMod val="6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1028" name="Picture 4" descr="Imagini pentru antivirus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928934"/>
            <a:ext cx="3571900" cy="3567435"/>
          </a:xfrm>
          <a:prstGeom prst="rect">
            <a:avLst/>
          </a:prstGeom>
          <a:noFill/>
        </p:spPr>
      </p:pic>
      <p:pic>
        <p:nvPicPr>
          <p:cNvPr id="11268" name="Picture 4" descr="Imagine similarÄ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357430"/>
            <a:ext cx="2438400" cy="2438400"/>
          </a:xfrm>
          <a:prstGeom prst="rect">
            <a:avLst/>
          </a:prstGeom>
          <a:noFill/>
        </p:spPr>
      </p:pic>
      <p:pic>
        <p:nvPicPr>
          <p:cNvPr id="11270" name="Picture 6" descr="Imagini pentru kaspersky antivirus 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500306"/>
            <a:ext cx="1819216" cy="25479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1480"/>
          </a:xfrm>
        </p:spPr>
        <p:txBody>
          <a:bodyPr>
            <a:normAutofit/>
          </a:bodyPr>
          <a:lstStyle/>
          <a:p>
            <a:pPr algn="l"/>
            <a:r>
              <a:rPr lang="ro-RO" sz="2000" dirty="0" smtClean="0">
                <a:solidFill>
                  <a:schemeClr val="tx1">
                    <a:lumMod val="65000"/>
                  </a:schemeClr>
                </a:solidFill>
              </a:rPr>
              <a:t>Securitatea informațiilor</a:t>
            </a:r>
            <a:endParaRPr lang="ru-RU" sz="20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971544"/>
          </a:xfrm>
        </p:spPr>
        <p:txBody>
          <a:bodyPr>
            <a:normAutofit lnSpcReduction="10000"/>
          </a:bodyPr>
          <a:lstStyle/>
          <a:p>
            <a:r>
              <a:rPr lang="vi-VN" sz="2000" dirty="0" smtClean="0">
                <a:solidFill>
                  <a:schemeClr val="tx1">
                    <a:lumMod val="65000"/>
                  </a:schemeClr>
                </a:solidFill>
              </a:rPr>
              <a:t>Securitatea informației se ocupă cu protejarea informației și sistemelor informatice, de accesul neautorizat, folosirea, dezvăluirea, întreruperea, modificarea sau distrugerea lor</a:t>
            </a:r>
            <a:r>
              <a:rPr lang="ro-RO" sz="2000" dirty="0" smtClean="0">
                <a:solidFill>
                  <a:schemeClr val="tx1">
                    <a:lumMod val="65000"/>
                  </a:schemeClr>
                </a:solidFill>
              </a:rPr>
              <a:t>.</a:t>
            </a:r>
            <a:endParaRPr lang="ru-RU" sz="20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19458" name="Picture 2" descr="Imagini pentru securitatea informational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500306"/>
            <a:ext cx="4248150" cy="3190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1480"/>
          </a:xfrm>
        </p:spPr>
        <p:txBody>
          <a:bodyPr>
            <a:normAutofit/>
          </a:bodyPr>
          <a:lstStyle/>
          <a:p>
            <a:pPr algn="l"/>
            <a:r>
              <a:rPr lang="ro-RO" sz="2000" dirty="0" smtClean="0">
                <a:solidFill>
                  <a:schemeClr val="tx1">
                    <a:lumMod val="65000"/>
                  </a:schemeClr>
                </a:solidFill>
              </a:rPr>
              <a:t>Securitatea </a:t>
            </a:r>
            <a:r>
              <a:rPr lang="ro-RO" sz="2000" dirty="0" err="1" smtClean="0">
                <a:solidFill>
                  <a:schemeClr val="tx1">
                    <a:lumMod val="65000"/>
                  </a:schemeClr>
                </a:solidFill>
              </a:rPr>
              <a:t>aplșicațiilor</a:t>
            </a:r>
            <a:r>
              <a:rPr lang="ro-RO" sz="2000" dirty="0" smtClean="0">
                <a:solidFill>
                  <a:schemeClr val="tx1">
                    <a:lumMod val="65000"/>
                  </a:schemeClr>
                </a:solidFill>
              </a:rPr>
              <a:t> software</a:t>
            </a:r>
            <a:endParaRPr lang="ru-RU" sz="20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4643446"/>
            <a:ext cx="7758138" cy="1482717"/>
          </a:xfrm>
        </p:spPr>
        <p:txBody>
          <a:bodyPr>
            <a:normAutofit lnSpcReduction="10000"/>
          </a:bodyPr>
          <a:lstStyle/>
          <a:p>
            <a:pPr algn="r">
              <a:buNone/>
            </a:pPr>
            <a:r>
              <a:rPr lang="pl-PL" b="1" dirty="0" err="1" smtClean="0">
                <a:solidFill>
                  <a:schemeClr val="tx1">
                    <a:lumMod val="75000"/>
                  </a:schemeClr>
                </a:solidFill>
              </a:rPr>
              <a:t>Soluțiile</a:t>
            </a:r>
            <a:r>
              <a:rPr lang="pl-PL" b="1" dirty="0" smtClean="0">
                <a:solidFill>
                  <a:schemeClr val="tx1">
                    <a:lumMod val="75000"/>
                  </a:schemeClr>
                </a:solidFill>
              </a:rPr>
              <a:t> software de </a:t>
            </a:r>
            <a:r>
              <a:rPr lang="pl-PL" b="1" dirty="0" err="1" smtClean="0">
                <a:solidFill>
                  <a:schemeClr val="tx1">
                    <a:lumMod val="75000"/>
                  </a:schemeClr>
                </a:solidFill>
              </a:rPr>
              <a:t>securitate</a:t>
            </a:r>
            <a:r>
              <a:rPr lang="pl-PL" b="1" dirty="0" smtClean="0">
                <a:solidFill>
                  <a:schemeClr val="tx1">
                    <a:lumMod val="75000"/>
                  </a:schemeClr>
                </a:solidFill>
              </a:rPr>
              <a:t> a </a:t>
            </a:r>
            <a:r>
              <a:rPr lang="pl-PL" b="1" dirty="0" err="1" smtClean="0">
                <a:solidFill>
                  <a:schemeClr val="tx1">
                    <a:lumMod val="75000"/>
                  </a:schemeClr>
                </a:solidFill>
              </a:rPr>
              <a:t>sistemelor</a:t>
            </a:r>
            <a:r>
              <a:rPr lang="pl-PL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l-PL" b="1" dirty="0" err="1" smtClean="0">
                <a:solidFill>
                  <a:schemeClr val="tx1">
                    <a:lumMod val="75000"/>
                  </a:schemeClr>
                </a:solidFill>
              </a:rPr>
              <a:t>sunt</a:t>
            </a:r>
            <a:r>
              <a:rPr lang="pl-PL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l-PL" b="1" dirty="0" err="1" smtClean="0">
                <a:solidFill>
                  <a:schemeClr val="tx1">
                    <a:lumMod val="75000"/>
                  </a:schemeClr>
                </a:solidFill>
              </a:rPr>
              <a:t>instrumente</a:t>
            </a:r>
            <a:r>
              <a:rPr lang="pl-PL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l-PL" b="1" dirty="0" err="1" smtClean="0">
                <a:solidFill>
                  <a:schemeClr val="tx1">
                    <a:lumMod val="75000"/>
                  </a:schemeClr>
                </a:solidFill>
              </a:rPr>
              <a:t>cu</a:t>
            </a:r>
            <a:r>
              <a:rPr lang="pl-PL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l-PL" b="1" dirty="0" err="1" smtClean="0">
                <a:solidFill>
                  <a:schemeClr val="tx1">
                    <a:lumMod val="75000"/>
                  </a:schemeClr>
                </a:solidFill>
              </a:rPr>
              <a:t>rol</a:t>
            </a:r>
            <a:r>
              <a:rPr lang="pl-PL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l-PL" b="1" dirty="0" err="1" smtClean="0">
                <a:solidFill>
                  <a:schemeClr val="tx1">
                    <a:lumMod val="75000"/>
                  </a:schemeClr>
                </a:solidFill>
              </a:rPr>
              <a:t>în</a:t>
            </a:r>
            <a:r>
              <a:rPr lang="pl-PL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l-PL" b="1" dirty="0" err="1" smtClean="0">
                <a:solidFill>
                  <a:schemeClr val="tx1">
                    <a:lumMod val="75000"/>
                  </a:schemeClr>
                </a:solidFill>
              </a:rPr>
              <a:t>detectarea</a:t>
            </a:r>
            <a:r>
              <a:rPr lang="pl-PL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l-PL" b="1" dirty="0" err="1" smtClean="0">
                <a:solidFill>
                  <a:schemeClr val="tx1">
                    <a:lumMod val="75000"/>
                  </a:schemeClr>
                </a:solidFill>
              </a:rPr>
              <a:t>și</a:t>
            </a:r>
            <a:r>
              <a:rPr lang="pl-PL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l-PL" b="1" dirty="0" err="1" smtClean="0">
                <a:solidFill>
                  <a:schemeClr val="tx1">
                    <a:lumMod val="75000"/>
                  </a:schemeClr>
                </a:solidFill>
              </a:rPr>
              <a:t>eliminarea</a:t>
            </a:r>
            <a:r>
              <a:rPr lang="pl-PL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l-PL" b="1" dirty="0" err="1" smtClean="0">
                <a:solidFill>
                  <a:schemeClr val="tx1">
                    <a:lumMod val="75000"/>
                  </a:schemeClr>
                </a:solidFill>
              </a:rPr>
              <a:t>virușilor</a:t>
            </a:r>
            <a:r>
              <a:rPr lang="pl-PL" b="1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0482" name="Picture 2" descr="Imagini pentru securitate softwa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857232"/>
            <a:ext cx="4429156" cy="36389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3504" y="285728"/>
            <a:ext cx="2214578" cy="30718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/>
          </a:bodyPr>
          <a:lstStyle/>
          <a:p>
            <a:pPr algn="l"/>
            <a:r>
              <a:rPr lang="ro-RO" sz="2000" dirty="0" smtClean="0">
                <a:solidFill>
                  <a:schemeClr val="tx1">
                    <a:lumMod val="75000"/>
                  </a:schemeClr>
                </a:solidFill>
              </a:rPr>
              <a:t>Securitatea în rețele </a:t>
            </a:r>
            <a:r>
              <a:rPr lang="ro-RO" sz="2000" dirty="0" err="1" smtClean="0">
                <a:solidFill>
                  <a:schemeClr val="tx1">
                    <a:lumMod val="75000"/>
                  </a:schemeClr>
                </a:solidFill>
              </a:rPr>
              <a:t>Wi-Fi</a:t>
            </a:r>
            <a:endParaRPr lang="ru-RU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86050" y="1643050"/>
            <a:ext cx="1328718" cy="614354"/>
          </a:xfrm>
        </p:spPr>
        <p:txBody>
          <a:bodyPr/>
          <a:lstStyle/>
          <a:p>
            <a:pPr algn="ctr">
              <a:buNone/>
            </a:pPr>
            <a:r>
              <a:rPr lang="ro-RO" dirty="0" smtClean="0"/>
              <a:t>1)WEP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4500570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 smtClean="0"/>
              <a:t>2)</a:t>
            </a:r>
            <a:r>
              <a:rPr lang="pl-PL" sz="3200" b="1" dirty="0" smtClean="0"/>
              <a:t> WPA </a:t>
            </a:r>
            <a:r>
              <a:rPr lang="pl-PL" sz="3200" b="1" dirty="0" err="1" smtClean="0"/>
              <a:t>și</a:t>
            </a:r>
            <a:r>
              <a:rPr lang="pl-PL" sz="3200" b="1" dirty="0" smtClean="0"/>
              <a:t> WPA2</a:t>
            </a:r>
          </a:p>
        </p:txBody>
      </p:sp>
      <p:pic>
        <p:nvPicPr>
          <p:cNvPr id="21508" name="Picture 4" descr="Imagini pentru WPA wpa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4000504"/>
            <a:ext cx="5181600" cy="1733551"/>
          </a:xfrm>
          <a:prstGeom prst="rect">
            <a:avLst/>
          </a:prstGeom>
          <a:noFill/>
        </p:spPr>
      </p:pic>
      <p:pic>
        <p:nvPicPr>
          <p:cNvPr id="21506" name="Picture 2" descr="https://upload.wikimedia.org/wikipedia/commons/thumb/7/7a/Wep_handshake.svg/744px-Wep_handshake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85728"/>
            <a:ext cx="2172476" cy="30718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ini pentru securitate onl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8572500" cy="535305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6758006" cy="582594"/>
          </a:xfrm>
        </p:spPr>
        <p:txBody>
          <a:bodyPr>
            <a:normAutofit/>
          </a:bodyPr>
          <a:lstStyle/>
          <a:p>
            <a:pPr algn="l"/>
            <a:r>
              <a:rPr lang="ro-RO" sz="2000" dirty="0" smtClean="0">
                <a:solidFill>
                  <a:schemeClr val="tx1">
                    <a:lumMod val="65000"/>
                  </a:schemeClr>
                </a:solidFill>
              </a:rPr>
              <a:t>10 reguli de siguranță online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:</a:t>
            </a:r>
            <a:endParaRPr lang="ru-RU" sz="20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63388"/>
          </a:xfrm>
        </p:spPr>
        <p:txBody>
          <a:bodyPr>
            <a:normAutofit/>
          </a:bodyPr>
          <a:lstStyle/>
          <a:p>
            <a:pPr algn="l"/>
            <a:r>
              <a:rPr lang="ro-RO" sz="2000" dirty="0" smtClean="0">
                <a:solidFill>
                  <a:schemeClr val="tx1">
                    <a:lumMod val="75000"/>
                  </a:schemeClr>
                </a:solidFill>
              </a:rPr>
              <a:t>Spam-urile</a:t>
            </a:r>
            <a:endParaRPr lang="ru-RU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428736"/>
            <a:ext cx="4471990" cy="432913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pt-BR" dirty="0" smtClean="0"/>
              <a:t> </a:t>
            </a:r>
            <a:r>
              <a:rPr lang="ro-RO" b="1" dirty="0" smtClean="0"/>
              <a:t>S</a:t>
            </a:r>
            <a:r>
              <a:rPr lang="pt-BR" b="1" dirty="0" smtClean="0"/>
              <a:t>pam</a:t>
            </a:r>
            <a:r>
              <a:rPr lang="pt-BR" dirty="0" smtClean="0"/>
              <a:t> este procesul de expediere a mesajelor electronice nesolicitate</a:t>
            </a:r>
            <a:r>
              <a:rPr lang="ro-RO" dirty="0" smtClean="0"/>
              <a:t>.</a:t>
            </a:r>
          </a:p>
          <a:p>
            <a:pPr algn="ctr">
              <a:buNone/>
            </a:pPr>
            <a:endParaRPr lang="ro-RO" dirty="0" smtClean="0"/>
          </a:p>
          <a:p>
            <a:pPr algn="ctr">
              <a:buNone/>
            </a:pPr>
            <a:endParaRPr lang="ro-RO" dirty="0" smtClean="0"/>
          </a:p>
          <a:p>
            <a:pPr algn="ctr">
              <a:buNone/>
            </a:pPr>
            <a:endParaRPr lang="ro-RO" dirty="0" smtClean="0"/>
          </a:p>
          <a:p>
            <a:pPr algn="ctr">
              <a:buNone/>
            </a:pPr>
            <a:r>
              <a:rPr lang="ro-RO" dirty="0" err="1" smtClean="0">
                <a:solidFill>
                  <a:schemeClr val="tx1">
                    <a:lumMod val="85000"/>
                  </a:schemeClr>
                </a:solidFill>
              </a:rPr>
              <a:t>-Comerciale</a:t>
            </a:r>
            <a:endParaRPr lang="ro-RO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ctr">
              <a:buNone/>
            </a:pPr>
            <a:r>
              <a:rPr lang="ro-RO" dirty="0" err="1" smtClean="0">
                <a:solidFill>
                  <a:schemeClr val="tx1">
                    <a:lumMod val="85000"/>
                  </a:schemeClr>
                </a:solidFill>
              </a:rPr>
              <a:t>-Cucaracter</a:t>
            </a:r>
            <a:r>
              <a:rPr lang="ro-RO" dirty="0" smtClean="0">
                <a:solidFill>
                  <a:schemeClr val="tx1">
                    <a:lumMod val="85000"/>
                  </a:schemeClr>
                </a:solidFill>
              </a:rPr>
              <a:t> indecent</a:t>
            </a:r>
            <a:endParaRPr lang="ru-RU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23556" name="Picture 4" descr="Imagini pentru spamurile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6350" y="2357430"/>
            <a:ext cx="4057650" cy="283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642917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Cookies</a:t>
            </a:r>
            <a:endParaRPr lang="ru-RU" sz="20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1142984"/>
            <a:ext cx="6400800" cy="928694"/>
          </a:xfrm>
        </p:spPr>
        <p:txBody>
          <a:bodyPr>
            <a:normAutofit/>
          </a:bodyPr>
          <a:lstStyle/>
          <a:p>
            <a:r>
              <a:rPr lang="vi-VN" sz="1800" dirty="0" smtClean="0"/>
              <a:t>Cookie-urile care stochează informații despre tine</a:t>
            </a:r>
            <a:r>
              <a:rPr lang="en-US" sz="1800" dirty="0" smtClean="0"/>
              <a:t> </a:t>
            </a:r>
            <a:r>
              <a:rPr lang="vi-VN" sz="1800" dirty="0" smtClean="0"/>
              <a:t>pe internet. Ele sunt fișiere ce pot fi folosite de saiturile sau de aplicațiile web pentru a ajusta experiența ta online.</a:t>
            </a:r>
            <a:endParaRPr lang="ru-RU" sz="1800" dirty="0"/>
          </a:p>
        </p:txBody>
      </p:sp>
      <p:pic>
        <p:nvPicPr>
          <p:cNvPr id="29698" name="Picture 2" descr="Imagine similarÄ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928934"/>
            <a:ext cx="5715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1480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</a:rPr>
              <a:t>Bannere</a:t>
            </a:r>
            <a:endParaRPr lang="ru-RU" sz="20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642919"/>
            <a:ext cx="8229600" cy="571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dirty="0" err="1" smtClean="0"/>
              <a:t>Banerele</a:t>
            </a:r>
            <a:r>
              <a:rPr lang="en-US" sz="2000" dirty="0" smtClean="0"/>
              <a:t> </a:t>
            </a:r>
            <a:r>
              <a:rPr lang="en-US" sz="2000" dirty="0" err="1" smtClean="0"/>
              <a:t>sunt</a:t>
            </a:r>
            <a:r>
              <a:rPr lang="en-US" sz="2000" dirty="0" smtClean="0"/>
              <a:t> o form</a:t>
            </a:r>
            <a:r>
              <a:rPr lang="ro-RO" sz="2000" dirty="0" smtClean="0"/>
              <a:t>ă de reclamă întâlnită pe paginile web.</a:t>
            </a:r>
            <a:endParaRPr lang="ru-RU" sz="2000" dirty="0"/>
          </a:p>
        </p:txBody>
      </p:sp>
      <p:pic>
        <p:nvPicPr>
          <p:cNvPr id="40962" name="Picture 2" descr="Imagini pentru web banner unice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8"/>
            <a:ext cx="6858000" cy="514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/>
          </a:bodyPr>
          <a:lstStyle/>
          <a:p>
            <a:pPr algn="l"/>
            <a:r>
              <a:rPr lang="ro-RO" sz="20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Spywere</a:t>
            </a:r>
            <a:endParaRPr lang="ru-RU" sz="2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357298"/>
            <a:ext cx="8115328" cy="900105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ro-RO" dirty="0" err="1" smtClean="0"/>
              <a:t>Spywere</a:t>
            </a:r>
            <a:r>
              <a:rPr lang="ro-RO" dirty="0" smtClean="0"/>
              <a:t> </a:t>
            </a:r>
            <a:r>
              <a:rPr lang="vi-VN" dirty="0" smtClean="0"/>
              <a:t>sunt o categorie de </a:t>
            </a:r>
            <a:r>
              <a:rPr lang="ro-RO" dirty="0" smtClean="0"/>
              <a:t>soft-uri</a:t>
            </a:r>
            <a:r>
              <a:rPr lang="vi-VN" dirty="0" smtClean="0"/>
              <a:t>, </a:t>
            </a:r>
            <a:r>
              <a:rPr lang="ro-RO" dirty="0" smtClean="0"/>
              <a:t>atașate </a:t>
            </a:r>
            <a:r>
              <a:rPr lang="vi-VN" dirty="0" smtClean="0"/>
              <a:t>de obicei la programe gratuite</a:t>
            </a:r>
            <a:r>
              <a:rPr lang="ro-RO" dirty="0" smtClean="0"/>
              <a:t>, care capturează date de marketing și transmit reclame corespunzătoare.</a:t>
            </a:r>
            <a:endParaRPr lang="ru-RU" dirty="0"/>
          </a:p>
        </p:txBody>
      </p:sp>
      <p:pic>
        <p:nvPicPr>
          <p:cNvPr id="24580" name="Picture 4" descr="Imagini pentru spyware market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071810"/>
            <a:ext cx="4289046" cy="2414574"/>
          </a:xfrm>
          <a:prstGeom prst="rect">
            <a:avLst/>
          </a:prstGeom>
          <a:noFill/>
        </p:spPr>
      </p:pic>
      <p:pic>
        <p:nvPicPr>
          <p:cNvPr id="24582" name="Picture 6" descr="Imagini pentru spy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1978" y="3071811"/>
            <a:ext cx="2729091" cy="24288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00042"/>
          </a:xfrm>
        </p:spPr>
        <p:txBody>
          <a:bodyPr>
            <a:normAutofit/>
          </a:bodyPr>
          <a:lstStyle/>
          <a:p>
            <a:pPr algn="l"/>
            <a:r>
              <a:rPr lang="ro-RO" sz="20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Keyloggers</a:t>
            </a:r>
            <a:endParaRPr lang="ru-RU" sz="2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10429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400" dirty="0" smtClean="0"/>
              <a:t>K</a:t>
            </a:r>
            <a:r>
              <a:rPr lang="vi-VN" sz="2400" dirty="0" smtClean="0"/>
              <a:t>eyloggerii caută să invadeze intimitatea utilizatorului</a:t>
            </a:r>
            <a:r>
              <a:rPr lang="ro-RO" sz="2400" dirty="0" smtClean="0"/>
              <a:t>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000240"/>
            <a:ext cx="75009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o-RO" sz="2000" dirty="0" smtClean="0"/>
              <a:t>*</a:t>
            </a:r>
            <a:r>
              <a:rPr lang="vi-VN" sz="2000" dirty="0" smtClean="0"/>
              <a:t>Să înregistreze intrările de taste de pe tastatură.</a:t>
            </a:r>
          </a:p>
          <a:p>
            <a:pPr fontAlgn="base"/>
            <a:r>
              <a:rPr lang="ro-RO" sz="2000" dirty="0" smtClean="0"/>
              <a:t>*</a:t>
            </a:r>
            <a:r>
              <a:rPr lang="vi-VN" sz="2000" dirty="0" smtClean="0"/>
              <a:t>Să obţină capturi de ecran cu activitatea utilizatorului de pe internet la</a:t>
            </a:r>
            <a:r>
              <a:rPr lang="ro-RO" sz="2000" dirty="0" smtClean="0"/>
              <a:t> </a:t>
            </a:r>
            <a:r>
              <a:rPr lang="vi-VN" sz="2000" dirty="0" smtClean="0"/>
              <a:t>intervale de timp predeterminate.</a:t>
            </a:r>
          </a:p>
          <a:p>
            <a:endParaRPr lang="ru-RU" dirty="0"/>
          </a:p>
        </p:txBody>
      </p:sp>
      <p:pic>
        <p:nvPicPr>
          <p:cNvPr id="25602" name="Picture 2" descr="Imagine similarÄ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43248"/>
            <a:ext cx="9144000" cy="4305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6" name="Picture 12" descr="Imagini pentru snapchat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124359">
            <a:off x="2946670" y="1017853"/>
            <a:ext cx="2502647" cy="250264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14356"/>
          </a:xfrm>
        </p:spPr>
        <p:txBody>
          <a:bodyPr>
            <a:normAutofit/>
          </a:bodyPr>
          <a:lstStyle/>
          <a:p>
            <a:pPr algn="l"/>
            <a:r>
              <a:rPr lang="ro-RO" sz="2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Comunicarea pe rețele de socializare</a:t>
            </a:r>
            <a:endParaRPr lang="ru-RU" sz="2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6632" name="Picture 8" descr="Imagini pentru messenger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45031">
            <a:off x="884330" y="1018678"/>
            <a:ext cx="2288903" cy="2309502"/>
          </a:xfrm>
          <a:prstGeom prst="rect">
            <a:avLst/>
          </a:prstGeom>
          <a:noFill/>
        </p:spPr>
      </p:pic>
      <p:pic>
        <p:nvPicPr>
          <p:cNvPr id="26634" name="Picture 10" descr="Imagini pentru facebook 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272896">
            <a:off x="4128230" y="2929312"/>
            <a:ext cx="2827177" cy="2827177"/>
          </a:xfrm>
          <a:prstGeom prst="rect">
            <a:avLst/>
          </a:prstGeom>
          <a:noFill/>
        </p:spPr>
      </p:pic>
      <p:pic>
        <p:nvPicPr>
          <p:cNvPr id="26630" name="Picture 6" descr="Imagini pentru instagram 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33076">
            <a:off x="5512205" y="855251"/>
            <a:ext cx="2643206" cy="2682477"/>
          </a:xfrm>
          <a:prstGeom prst="rect">
            <a:avLst/>
          </a:prstGeom>
          <a:noFill/>
        </p:spPr>
      </p:pic>
      <p:pic>
        <p:nvPicPr>
          <p:cNvPr id="26638" name="Picture 14" descr="Imagini pentru twitter 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522759">
            <a:off x="-299210" y="1200997"/>
            <a:ext cx="5934026" cy="5934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1986" name="Picture 2" descr="Imagini pentru siteurile de socializare din republica moldo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147408" cy="5153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/>
          </a:bodyPr>
          <a:lstStyle/>
          <a:p>
            <a:pPr algn="l"/>
            <a:r>
              <a:rPr lang="ro-RO" sz="2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Adresele de e-mail pentru </a:t>
            </a:r>
            <a:r>
              <a:rPr lang="ro-RO" sz="20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phishing</a:t>
            </a:r>
            <a:endParaRPr lang="ru-RU" sz="2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19002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1800" dirty="0" err="1" smtClean="0">
                <a:solidFill>
                  <a:schemeClr val="tx1">
                    <a:lumMod val="85000"/>
                  </a:schemeClr>
                </a:solidFill>
              </a:rPr>
              <a:t>Phishing-ul</a:t>
            </a:r>
            <a:r>
              <a:rPr lang="pl-PL" sz="18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pl-PL" sz="1800" dirty="0" err="1" smtClean="0">
                <a:solidFill>
                  <a:schemeClr val="tx1">
                    <a:lumMod val="85000"/>
                  </a:schemeClr>
                </a:solidFill>
              </a:rPr>
              <a:t>reprezintă</a:t>
            </a:r>
            <a:r>
              <a:rPr lang="pl-PL" sz="18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pl-PL" sz="1800" dirty="0" err="1" smtClean="0">
                <a:solidFill>
                  <a:schemeClr val="tx1">
                    <a:lumMod val="85000"/>
                  </a:schemeClr>
                </a:solidFill>
              </a:rPr>
              <a:t>obținerea</a:t>
            </a:r>
            <a:r>
              <a:rPr lang="pl-PL" sz="18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pl-PL" sz="1800" dirty="0" err="1" smtClean="0">
                <a:solidFill>
                  <a:schemeClr val="tx1">
                    <a:lumMod val="85000"/>
                  </a:schemeClr>
                </a:solidFill>
              </a:rPr>
              <a:t>unor</a:t>
            </a:r>
            <a:r>
              <a:rPr lang="pl-PL" sz="18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pl-PL" sz="1800" dirty="0" err="1" smtClean="0">
                <a:solidFill>
                  <a:schemeClr val="tx1">
                    <a:lumMod val="85000"/>
                  </a:schemeClr>
                </a:solidFill>
              </a:rPr>
              <a:t>date</a:t>
            </a:r>
            <a:r>
              <a:rPr lang="pl-PL" sz="18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pl-PL" sz="1800" dirty="0" err="1" smtClean="0">
                <a:solidFill>
                  <a:schemeClr val="tx1">
                    <a:lumMod val="85000"/>
                  </a:schemeClr>
                </a:solidFill>
              </a:rPr>
              <a:t>confidențiale</a:t>
            </a:r>
            <a:r>
              <a:rPr lang="pl-PL" sz="1800" dirty="0" smtClean="0">
                <a:solidFill>
                  <a:schemeClr val="tx1">
                    <a:lumMod val="85000"/>
                  </a:schemeClr>
                </a:solidFill>
              </a:rPr>
              <a:t>, cum ar fi </a:t>
            </a:r>
            <a:r>
              <a:rPr lang="pl-PL" sz="1800" dirty="0" err="1" smtClean="0">
                <a:solidFill>
                  <a:schemeClr val="tx1">
                    <a:lumMod val="85000"/>
                  </a:schemeClr>
                </a:solidFill>
              </a:rPr>
              <a:t>date</a:t>
            </a:r>
            <a:r>
              <a:rPr lang="pl-PL" sz="1800" dirty="0" smtClean="0">
                <a:solidFill>
                  <a:schemeClr val="tx1">
                    <a:lumMod val="85000"/>
                  </a:schemeClr>
                </a:solidFill>
              </a:rPr>
              <a:t> de </a:t>
            </a:r>
            <a:r>
              <a:rPr lang="pl-PL" sz="1800" dirty="0" err="1" smtClean="0">
                <a:solidFill>
                  <a:schemeClr val="tx1">
                    <a:lumMod val="85000"/>
                  </a:schemeClr>
                </a:solidFill>
              </a:rPr>
              <a:t>acces</a:t>
            </a:r>
            <a:r>
              <a:rPr lang="pl-PL" sz="18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pl-PL" sz="1800" dirty="0" err="1" smtClean="0">
                <a:solidFill>
                  <a:schemeClr val="tx1">
                    <a:lumMod val="85000"/>
                  </a:schemeClr>
                </a:solidFill>
              </a:rPr>
              <a:t>pentru</a:t>
            </a:r>
            <a:r>
              <a:rPr lang="pl-PL" sz="18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pl-PL" sz="1800" dirty="0" err="1" smtClean="0">
                <a:solidFill>
                  <a:schemeClr val="tx1">
                    <a:lumMod val="85000"/>
                  </a:schemeClr>
                </a:solidFill>
              </a:rPr>
              <a:t>aplicații</a:t>
            </a:r>
            <a:r>
              <a:rPr lang="pl-PL" sz="1800" dirty="0" smtClean="0">
                <a:solidFill>
                  <a:schemeClr val="tx1">
                    <a:lumMod val="85000"/>
                  </a:schemeClr>
                </a:solidFill>
              </a:rPr>
              <a:t> de </a:t>
            </a:r>
            <a:r>
              <a:rPr lang="pl-PL" sz="1800" dirty="0" err="1" smtClean="0">
                <a:solidFill>
                  <a:schemeClr val="tx1">
                    <a:lumMod val="85000"/>
                  </a:schemeClr>
                </a:solidFill>
              </a:rPr>
              <a:t>tip</a:t>
            </a:r>
            <a:r>
              <a:rPr lang="pl-PL" sz="18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pl-PL" sz="1800" dirty="0" err="1" smtClean="0">
                <a:solidFill>
                  <a:schemeClr val="tx1">
                    <a:lumMod val="85000"/>
                  </a:schemeClr>
                </a:solidFill>
              </a:rPr>
              <a:t>bancar</a:t>
            </a:r>
            <a:r>
              <a:rPr lang="pl-PL" sz="18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pl-PL" sz="1800" dirty="0" err="1" smtClean="0">
                <a:solidFill>
                  <a:schemeClr val="tx1">
                    <a:lumMod val="85000"/>
                  </a:schemeClr>
                </a:solidFill>
              </a:rPr>
              <a:t>aplicații</a:t>
            </a:r>
            <a:r>
              <a:rPr lang="pl-PL" sz="1800" dirty="0" smtClean="0">
                <a:solidFill>
                  <a:schemeClr val="tx1">
                    <a:lumMod val="85000"/>
                  </a:schemeClr>
                </a:solidFill>
              </a:rPr>
              <a:t> de </a:t>
            </a:r>
            <a:r>
              <a:rPr lang="pl-PL" sz="1800" dirty="0" err="1" smtClean="0">
                <a:solidFill>
                  <a:schemeClr val="tx1">
                    <a:lumMod val="85000"/>
                  </a:schemeClr>
                </a:solidFill>
              </a:rPr>
              <a:t>comerț</a:t>
            </a:r>
            <a:r>
              <a:rPr lang="pl-PL" sz="1800" dirty="0" smtClean="0">
                <a:solidFill>
                  <a:schemeClr val="tx1">
                    <a:lumMod val="85000"/>
                  </a:schemeClr>
                </a:solidFill>
              </a:rPr>
              <a:t> electronic, </a:t>
            </a:r>
            <a:r>
              <a:rPr lang="pl-PL" sz="1800" dirty="0" err="1" smtClean="0">
                <a:solidFill>
                  <a:schemeClr val="tx1">
                    <a:lumMod val="85000"/>
                  </a:schemeClr>
                </a:solidFill>
              </a:rPr>
              <a:t>date</a:t>
            </a:r>
            <a:r>
              <a:rPr lang="pl-PL" sz="18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vi-VN" sz="1800" dirty="0" smtClean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ro-RO" sz="1800" dirty="0" smtClean="0">
                <a:solidFill>
                  <a:schemeClr val="tx1">
                    <a:lumMod val="85000"/>
                  </a:schemeClr>
                </a:solidFill>
              </a:rPr>
              <a:t>cu privire la </a:t>
            </a:r>
            <a:r>
              <a:rPr lang="ro-RO" sz="1800" dirty="0" err="1" smtClean="0">
                <a:solidFill>
                  <a:schemeClr val="tx1">
                    <a:lumMod val="85000"/>
                  </a:schemeClr>
                </a:solidFill>
              </a:rPr>
              <a:t>cardul</a:t>
            </a:r>
            <a:r>
              <a:rPr lang="ro-RO" sz="1800" dirty="0" smtClean="0">
                <a:solidFill>
                  <a:schemeClr val="tx1">
                    <a:lumMod val="85000"/>
                  </a:schemeClr>
                </a:solidFill>
              </a:rPr>
              <a:t> de credit, </a:t>
            </a:r>
            <a:r>
              <a:rPr lang="vi-VN" sz="1800" dirty="0" smtClean="0">
                <a:solidFill>
                  <a:schemeClr val="tx1">
                    <a:lumMod val="85000"/>
                  </a:schemeClr>
                </a:solidFill>
              </a:rPr>
              <a:t>folosind tehnici de manipulare a datelor identității unei persoane sau a unei instituții.</a:t>
            </a:r>
            <a:endParaRPr lang="ru-RU" sz="18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27650" name="Picture 2" descr="Imagini pentru e-mail phish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071810"/>
            <a:ext cx="5072066" cy="3176118"/>
          </a:xfrm>
          <a:prstGeom prst="rect">
            <a:avLst/>
          </a:prstGeom>
          <a:noFill/>
        </p:spPr>
      </p:pic>
      <p:pic>
        <p:nvPicPr>
          <p:cNvPr id="27656" name="Picture 8" descr="Imagine similarÄ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3643314"/>
            <a:ext cx="2762258" cy="19378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Imagini pentru virusul politia roma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6938" y="785794"/>
            <a:ext cx="9240938" cy="51980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 descr="Imagini pentru Virusul Ministerul afacerilor interne din republica moldo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62899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/>
          <a:lstStyle/>
          <a:p>
            <a:r>
              <a:rPr lang="en-US" dirty="0" smtClean="0"/>
              <a:t>P</a:t>
            </a:r>
            <a:r>
              <a:rPr lang="ro-RO" dirty="0" err="1" smtClean="0"/>
              <a:t>rimește</a:t>
            </a:r>
            <a:r>
              <a:rPr lang="ro-RO" dirty="0" smtClean="0"/>
              <a:t> p</a:t>
            </a:r>
            <a:r>
              <a:rPr lang="en-US" dirty="0" err="1" smtClean="0"/>
              <a:t>emisiunea</a:t>
            </a:r>
            <a:r>
              <a:rPr lang="en-US" dirty="0" smtClean="0"/>
              <a:t> p</a:t>
            </a:r>
            <a:r>
              <a:rPr lang="ro-RO" dirty="0" err="1" smtClean="0"/>
              <a:t>ărinților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857496"/>
            <a:ext cx="8229600" cy="1143000"/>
          </a:xfrm>
        </p:spPr>
        <p:txBody>
          <a:bodyPr/>
          <a:lstStyle/>
          <a:p>
            <a:r>
              <a:rPr lang="ro-RO" dirty="0" smtClean="0"/>
              <a:t>Mulțumesc pentru atenție!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28596" y="2500306"/>
            <a:ext cx="8229600" cy="1143000"/>
          </a:xfrm>
        </p:spPr>
        <p:txBody>
          <a:bodyPr/>
          <a:lstStyle/>
          <a:p>
            <a:r>
              <a:rPr lang="ro-RO" dirty="0" smtClean="0"/>
              <a:t>Nu comunica cu necunoscuți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1143000"/>
          </a:xfrm>
        </p:spPr>
        <p:txBody>
          <a:bodyPr/>
          <a:lstStyle/>
          <a:p>
            <a:r>
              <a:rPr lang="ro-RO" dirty="0" smtClean="0"/>
              <a:t>Nu răspunde la asalturile online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500306"/>
            <a:ext cx="8229600" cy="1143000"/>
          </a:xfrm>
        </p:spPr>
        <p:txBody>
          <a:bodyPr/>
          <a:lstStyle/>
          <a:p>
            <a:r>
              <a:rPr lang="ro-RO" dirty="0" smtClean="0"/>
              <a:t>Nu trimite fotografii personale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/>
          <a:lstStyle/>
          <a:p>
            <a:r>
              <a:rPr lang="ro-RO" dirty="0" smtClean="0"/>
              <a:t>Nu instala fișiere din surse nesigure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786058"/>
            <a:ext cx="8229600" cy="1143000"/>
          </a:xfrm>
        </p:spPr>
        <p:txBody>
          <a:bodyPr/>
          <a:lstStyle/>
          <a:p>
            <a:r>
              <a:rPr lang="ro-RO" dirty="0" smtClean="0"/>
              <a:t>Nu oferi informații personale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714620"/>
            <a:ext cx="8229600" cy="1143000"/>
          </a:xfrm>
        </p:spPr>
        <p:txBody>
          <a:bodyPr/>
          <a:lstStyle/>
          <a:p>
            <a:r>
              <a:rPr lang="ro-RO" dirty="0" smtClean="0"/>
              <a:t>Folosește parole complicate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294</Words>
  <PresentationFormat>Экран (4:3)</PresentationFormat>
  <Paragraphs>60</Paragraphs>
  <Slides>30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Siguranța online</vt:lpstr>
      <vt:lpstr>10 reguli de siguranță online:</vt:lpstr>
      <vt:lpstr>Primește pemisiunea părinților</vt:lpstr>
      <vt:lpstr>Nu comunica cu necunoscuți</vt:lpstr>
      <vt:lpstr>Nu răspunde la asalturile online</vt:lpstr>
      <vt:lpstr>Nu trimite fotografii personale</vt:lpstr>
      <vt:lpstr>Nu instala fișiere din surse nesigure</vt:lpstr>
      <vt:lpstr>Nu oferi informații personale</vt:lpstr>
      <vt:lpstr>Folosește parole complicate</vt:lpstr>
      <vt:lpstr>Învață despre riscurile internetului</vt:lpstr>
      <vt:lpstr>Folosește site-uri de încredere</vt:lpstr>
      <vt:lpstr>Apelează la ajutorul celor mai mari </vt:lpstr>
      <vt:lpstr>Hărțuirea în mediul online</vt:lpstr>
      <vt:lpstr>Reputația online</vt:lpstr>
      <vt:lpstr>Cum recunoastem un calculator virusat ?</vt:lpstr>
      <vt:lpstr>Protecție antivirus</vt:lpstr>
      <vt:lpstr>Securitatea informațiilor</vt:lpstr>
      <vt:lpstr>Securitatea aplșicațiilor software</vt:lpstr>
      <vt:lpstr>Securitatea în rețele Wi-Fi</vt:lpstr>
      <vt:lpstr>Spam-urile</vt:lpstr>
      <vt:lpstr>Cookies</vt:lpstr>
      <vt:lpstr>Bannere</vt:lpstr>
      <vt:lpstr>Spywere</vt:lpstr>
      <vt:lpstr>Keyloggers</vt:lpstr>
      <vt:lpstr>Comunicarea pe rețele de socializare</vt:lpstr>
      <vt:lpstr>Слайд 26</vt:lpstr>
      <vt:lpstr>Adresele de e-mail pentru phishing</vt:lpstr>
      <vt:lpstr>Слайд 28</vt:lpstr>
      <vt:lpstr>Слайд 29</vt:lpstr>
      <vt:lpstr>Mulțumesc pentru atenție!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Siguranța online</dc:title>
  <dc:creator>User</dc:creator>
  <cp:lastModifiedBy>User</cp:lastModifiedBy>
  <cp:revision>24</cp:revision>
  <dcterms:created xsi:type="dcterms:W3CDTF">2018-10-15T19:39:11Z</dcterms:created>
  <dcterms:modified xsi:type="dcterms:W3CDTF">2018-12-04T19:19:55Z</dcterms:modified>
</cp:coreProperties>
</file>