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73" r:id="rId4"/>
    <p:sldId id="259" r:id="rId5"/>
    <p:sldId id="261" r:id="rId6"/>
    <p:sldId id="275" r:id="rId7"/>
    <p:sldId id="262" r:id="rId8"/>
    <p:sldId id="263" r:id="rId9"/>
    <p:sldId id="264" r:id="rId10"/>
    <p:sldId id="265" r:id="rId11"/>
    <p:sldId id="266" r:id="rId12"/>
    <p:sldId id="267" r:id="rId13"/>
    <p:sldId id="268" r:id="rId14"/>
    <p:sldId id="276" r:id="rId15"/>
    <p:sldId id="283" r:id="rId16"/>
    <p:sldId id="278" r:id="rId17"/>
    <p:sldId id="280" r:id="rId18"/>
    <p:sldId id="277" r:id="rId19"/>
    <p:sldId id="281" r:id="rId20"/>
    <p:sldId id="282" r:id="rId21"/>
    <p:sldId id="270" r:id="rId22"/>
    <p:sldId id="271" r:id="rId23"/>
    <p:sldId id="272"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ainViT" id="{C07BE0CD-6178-43FE-85FB-B09C37827F73}">
          <p14:sldIdLst>
            <p14:sldId id="256"/>
            <p14:sldId id="258"/>
            <p14:sldId id="273"/>
            <p14:sldId id="259"/>
            <p14:sldId id="261"/>
            <p14:sldId id="275"/>
            <p14:sldId id="262"/>
            <p14:sldId id="263"/>
            <p14:sldId id="264"/>
            <p14:sldId id="265"/>
            <p14:sldId id="266"/>
            <p14:sldId id="267"/>
            <p14:sldId id="268"/>
            <p14:sldId id="276"/>
            <p14:sldId id="283"/>
            <p14:sldId id="278"/>
            <p14:sldId id="280"/>
            <p14:sldId id="277"/>
            <p14:sldId id="281"/>
            <p14:sldId id="282"/>
            <p14:sldId id="270"/>
            <p14:sldId id="271"/>
            <p14:sldId id="272"/>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3293B-1DE5-1A1C-5CD1-4DDD7AF5D73C}" v="406" dt="2024-05-02T23:10:40.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612D4-FD3B-4F29-AAB3-00155632DD70}"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2C206-960A-4B61-9E5B-A7740681F0CB}" type="slidenum">
              <a:rPr lang="en-IN" smtClean="0"/>
              <a:t>‹#›</a:t>
            </a:fld>
            <a:endParaRPr lang="en-IN"/>
          </a:p>
        </p:txBody>
      </p:sp>
    </p:spTree>
    <p:extLst>
      <p:ext uri="{BB962C8B-B14F-4D97-AF65-F5344CB8AC3E}">
        <p14:creationId xmlns:p14="http://schemas.microsoft.com/office/powerpoint/2010/main" val="312411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52C206-960A-4B61-9E5B-A7740681F0CB}" type="slidenum">
              <a:rPr lang="en-IN" smtClean="0"/>
              <a:t>10</a:t>
            </a:fld>
            <a:endParaRPr lang="en-IN"/>
          </a:p>
        </p:txBody>
      </p:sp>
    </p:spTree>
    <p:extLst>
      <p:ext uri="{BB962C8B-B14F-4D97-AF65-F5344CB8AC3E}">
        <p14:creationId xmlns:p14="http://schemas.microsoft.com/office/powerpoint/2010/main" val="394464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52C206-960A-4B61-9E5B-A7740681F0CB}" type="slidenum">
              <a:rPr lang="en-IN" smtClean="0"/>
              <a:t>21</a:t>
            </a:fld>
            <a:endParaRPr lang="en-IN"/>
          </a:p>
        </p:txBody>
      </p:sp>
    </p:spTree>
    <p:extLst>
      <p:ext uri="{BB962C8B-B14F-4D97-AF65-F5344CB8AC3E}">
        <p14:creationId xmlns:p14="http://schemas.microsoft.com/office/powerpoint/2010/main" val="318891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974D-2614-13D0-2E39-A3FB7B467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4CE3D1-3F4E-FC3B-3F72-3A00F0FDB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561891-BEC8-0BF6-DC01-19F3E194DC3C}"/>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9DA76ECF-E140-2988-8E9C-635862470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1EF84-53AA-B7AF-D1E3-EAC2B10F0A5B}"/>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7979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63F-9262-098E-7D8C-8593B6DF4F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17029A-E6DB-EDF7-71B4-86D9B7910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6CC74-0891-3EE7-4AC3-93BF9541600B}"/>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FD5198FA-5ACD-8D59-971A-102DFCD91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294F8-9DA3-B565-5886-BDD50C677B90}"/>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45368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5036B-85AB-7759-938F-B008F08AC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ABBDA-8CFE-1489-02D8-BFA8F3F1A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97670-23E8-1F9C-CA92-1EDDAE7EC134}"/>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CDC6F073-C521-82B1-BCB1-F0E469B52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564E5-4D51-D2D2-988A-66E055DA60B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45196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BE4A-680D-8399-7FF0-F921DB10617B}"/>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EE4CF5A-9924-A54D-398E-0305E068372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13B4AF1-EB5E-14A7-F3A7-E52DC707918E}"/>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B7581EBB-DCF9-A64C-06B4-9BB8F7017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387CF-9272-0032-6184-B13D2763AFF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98204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0606-3CDE-6A1F-5634-167D1EF6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BE7CD9-2409-64C9-70B7-2B00D71346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05386-4804-CE91-F8DB-74E1D7C3F95A}"/>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A7041CD2-1148-C1C0-53D8-A379069A1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1F44A-9956-330A-B7DF-539E4273803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46490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9AA4-19AB-3278-F93E-70071F145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6E383E-4E8D-A9BD-E6D6-F7313280F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1DBBDE-3A5A-A98C-1CBD-E6A7BE6F1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C66BD-DDFB-B042-2EB8-52D696B4B081}"/>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6" name="Footer Placeholder 5">
            <a:extLst>
              <a:ext uri="{FF2B5EF4-FFF2-40B4-BE49-F238E27FC236}">
                <a16:creationId xmlns:a16="http://schemas.microsoft.com/office/drawing/2014/main" id="{F8A6248F-FE6F-52FA-7FFD-45D9A8BD5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9487E-5A38-C423-C613-C66B6F141697}"/>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427535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471C-0C75-DE15-AF61-5F0EAF287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5A3B0-2D89-86DF-CB20-E88403156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83349-27D0-0A54-9D5F-FBCEE8EAE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A74AAF-016A-D9C8-0CCD-482145CE0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C295C-621E-70F3-57D4-07030D52F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C464B-8B23-B800-88ED-44A65A3601DA}"/>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8" name="Footer Placeholder 7">
            <a:extLst>
              <a:ext uri="{FF2B5EF4-FFF2-40B4-BE49-F238E27FC236}">
                <a16:creationId xmlns:a16="http://schemas.microsoft.com/office/drawing/2014/main" id="{CDE7E8D5-9434-38A4-0B3C-77AD8E7550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6E073-F710-56CB-D88C-01218E6B9CC3}"/>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33307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8EFC-9E75-22B2-F533-2A24E2A004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F720D-CBF5-5E7A-3056-95FB5B9C9D20}"/>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4" name="Footer Placeholder 3">
            <a:extLst>
              <a:ext uri="{FF2B5EF4-FFF2-40B4-BE49-F238E27FC236}">
                <a16:creationId xmlns:a16="http://schemas.microsoft.com/office/drawing/2014/main" id="{6022DB1B-092E-8700-CE2A-2104D29E03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1EC0D-9AB1-7E9B-BB67-083F2EC782B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205094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C38D7-3C6D-29E9-DA8A-2DF1BCDDF886}"/>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3" name="Footer Placeholder 2">
            <a:extLst>
              <a:ext uri="{FF2B5EF4-FFF2-40B4-BE49-F238E27FC236}">
                <a16:creationId xmlns:a16="http://schemas.microsoft.com/office/drawing/2014/main" id="{2D855869-A6A0-226F-AB06-552FF8E15B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D7C8AD-9896-3204-CECF-7726D0F6653C}"/>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5866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B87-304B-D18B-B9FE-7ECACBCE4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3937E8-2521-4743-455B-720753824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A6BD7B-546E-7744-3EDD-DD294823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D8937-DC6A-B4DE-0E2C-CE71174B79D9}"/>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6" name="Footer Placeholder 5">
            <a:extLst>
              <a:ext uri="{FF2B5EF4-FFF2-40B4-BE49-F238E27FC236}">
                <a16:creationId xmlns:a16="http://schemas.microsoft.com/office/drawing/2014/main" id="{9FC1B0DD-3725-21B4-2B85-C9F3E12EE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FA613-9438-4FCE-F1CA-2D3B35ACD5BF}"/>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23765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858C-210A-F814-3E15-E9F8FB8EA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0FCA99-14C8-4F5E-A31B-A9213CA01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DDB9DB-2895-9EDF-EE71-B60ED5E62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1EE77-1B1A-6C26-092B-D74E172C4FA8}"/>
              </a:ext>
            </a:extLst>
          </p:cNvPr>
          <p:cNvSpPr>
            <a:spLocks noGrp="1"/>
          </p:cNvSpPr>
          <p:nvPr>
            <p:ph type="dt" sz="half" idx="10"/>
          </p:nvPr>
        </p:nvSpPr>
        <p:spPr/>
        <p:txBody>
          <a:bodyPr/>
          <a:lstStyle/>
          <a:p>
            <a:fld id="{8BFF5052-45BF-417D-B654-CF1298C57F5B}" type="datetimeFigureOut">
              <a:rPr lang="en-IN" smtClean="0"/>
              <a:t>02-05-2024</a:t>
            </a:fld>
            <a:endParaRPr lang="en-IN"/>
          </a:p>
        </p:txBody>
      </p:sp>
      <p:sp>
        <p:nvSpPr>
          <p:cNvPr id="6" name="Footer Placeholder 5">
            <a:extLst>
              <a:ext uri="{FF2B5EF4-FFF2-40B4-BE49-F238E27FC236}">
                <a16:creationId xmlns:a16="http://schemas.microsoft.com/office/drawing/2014/main" id="{713BFB95-69CD-3598-FFCC-64AE9C8F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B01F6-2A68-75CE-17CE-C938B0E79D57}"/>
              </a:ext>
            </a:extLst>
          </p:cNvPr>
          <p:cNvSpPr>
            <a:spLocks noGrp="1"/>
          </p:cNvSpPr>
          <p:nvPr>
            <p:ph type="sldNum" sz="quarter" idx="12"/>
          </p:nvPr>
        </p:nvSpPr>
        <p:spPr/>
        <p:txBody>
          <a:bodyPr/>
          <a:lstStyle/>
          <a:p>
            <a:fld id="{331D89B6-5AA2-408C-9925-601C7C476686}" type="slidenum">
              <a:rPr lang="en-IN" smtClean="0"/>
              <a:t>‹#›</a:t>
            </a:fld>
            <a:endParaRPr lang="en-IN"/>
          </a:p>
        </p:txBody>
      </p:sp>
    </p:spTree>
    <p:extLst>
      <p:ext uri="{BB962C8B-B14F-4D97-AF65-F5344CB8AC3E}">
        <p14:creationId xmlns:p14="http://schemas.microsoft.com/office/powerpoint/2010/main" val="179498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2F323-BAC6-7B77-CAFB-F9351525A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85F42-B2CA-3717-BD23-1E8F2930B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86DC9-CDEC-048E-F8F1-810A6ED56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FF5052-45BF-417D-B654-CF1298C57F5B}" type="datetimeFigureOut">
              <a:rPr lang="en-IN" smtClean="0"/>
              <a:t>02-05-2024</a:t>
            </a:fld>
            <a:endParaRPr lang="en-IN"/>
          </a:p>
        </p:txBody>
      </p:sp>
      <p:sp>
        <p:nvSpPr>
          <p:cNvPr id="5" name="Footer Placeholder 4">
            <a:extLst>
              <a:ext uri="{FF2B5EF4-FFF2-40B4-BE49-F238E27FC236}">
                <a16:creationId xmlns:a16="http://schemas.microsoft.com/office/drawing/2014/main" id="{AD84BE32-38A0-7159-52B9-2C7C6554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E39A66-361B-B7B2-4B47-BB2D03E8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1D89B6-5AA2-408C-9925-601C7C476686}" type="slidenum">
              <a:rPr lang="en-IN" smtClean="0"/>
              <a:t>‹#›</a:t>
            </a:fld>
            <a:endParaRPr lang="en-IN"/>
          </a:p>
        </p:txBody>
      </p:sp>
    </p:spTree>
    <p:extLst>
      <p:ext uri="{BB962C8B-B14F-4D97-AF65-F5344CB8AC3E}">
        <p14:creationId xmlns:p14="http://schemas.microsoft.com/office/powerpoint/2010/main" val="208214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1455F-F0B1-6C4A-92A7-D74FC6D852F5}"/>
              </a:ext>
            </a:extLst>
          </p:cNvPr>
          <p:cNvSpPr>
            <a:spLocks noGrp="1"/>
          </p:cNvSpPr>
          <p:nvPr>
            <p:ph type="ctrTitle"/>
          </p:nvPr>
        </p:nvSpPr>
        <p:spPr>
          <a:xfrm>
            <a:off x="808638" y="386930"/>
            <a:ext cx="9236700" cy="1188950"/>
          </a:xfrm>
        </p:spPr>
        <p:txBody>
          <a:bodyPr vert="horz" lIns="91440" tIns="45720" rIns="91440" bIns="45720" rtlCol="0" anchor="b">
            <a:normAutofit/>
          </a:bodyPr>
          <a:lstStyle/>
          <a:p>
            <a:pPr algn="l"/>
            <a:r>
              <a:rPr lang="en-US" sz="5400" b="1" kern="1200" dirty="0">
                <a:latin typeface="Söhne"/>
              </a:rPr>
              <a:t>				 Brain ViT</a:t>
            </a:r>
          </a:p>
        </p:txBody>
      </p:sp>
      <p:grpSp>
        <p:nvGrpSpPr>
          <p:cNvPr id="35" name="Group 3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3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2565C9-FF02-5211-2DAD-D087AEF367C6}"/>
              </a:ext>
            </a:extLst>
          </p:cNvPr>
          <p:cNvSpPr>
            <a:spLocks noGrp="1"/>
          </p:cNvSpPr>
          <p:nvPr>
            <p:ph type="subTitle" idx="1"/>
          </p:nvPr>
        </p:nvSpPr>
        <p:spPr>
          <a:xfrm>
            <a:off x="793660" y="2599509"/>
            <a:ext cx="10143668" cy="3435531"/>
          </a:xfrm>
        </p:spPr>
        <p:txBody>
          <a:bodyPr vert="horz" lIns="91440" tIns="45720" rIns="91440" bIns="45720" rtlCol="0" anchor="ctr">
            <a:normAutofit/>
          </a:bodyPr>
          <a:lstStyle/>
          <a:p>
            <a:r>
              <a:rPr lang="en-US" sz="2800" b="1" dirty="0">
                <a:latin typeface="Söhne"/>
              </a:rPr>
              <a:t>                   Multi-label Image Classification of Brain Pathologies using Vision Transformer (</a:t>
            </a:r>
            <a:r>
              <a:rPr lang="en-US" sz="2800" b="1" err="1">
                <a:latin typeface="Söhne"/>
              </a:rPr>
              <a:t>ViT</a:t>
            </a:r>
            <a:r>
              <a:rPr lang="en-US" sz="2800" b="1" dirty="0">
                <a:latin typeface="Söhne"/>
              </a:rPr>
              <a:t>)</a:t>
            </a:r>
            <a:endParaRPr lang="en-US" b="1"/>
          </a:p>
          <a:p>
            <a:pPr indent="-228600" algn="l">
              <a:buFont typeface="Arial" panose="020B0604020202020204" pitchFamily="34" charset="0"/>
              <a:buChar char="•"/>
            </a:pPr>
            <a:endParaRPr lang="en-US" dirty="0">
              <a:latin typeface="Söhne"/>
            </a:endParaRPr>
          </a:p>
          <a:p>
            <a:pPr indent="-228600" algn="l">
              <a:buFont typeface="Arial" panose="020B0604020202020204" pitchFamily="34" charset="0"/>
              <a:buChar char="•"/>
            </a:pPr>
            <a:r>
              <a:rPr lang="en-US" dirty="0">
                <a:ea typeface="+mn-lt"/>
                <a:cs typeface="+mn-lt"/>
              </a:rPr>
              <a:t>Sainath Vaddi (101179915)</a:t>
            </a:r>
            <a:endParaRPr lang="en-US" dirty="0">
              <a:latin typeface="Söhne"/>
              <a:ea typeface="+mn-lt"/>
              <a:cs typeface="+mn-lt"/>
            </a:endParaRPr>
          </a:p>
          <a:p>
            <a:pPr indent="-228600" algn="l">
              <a:buFont typeface="Arial" panose="020B0604020202020204" pitchFamily="34" charset="0"/>
              <a:buChar char="•"/>
            </a:pPr>
            <a:r>
              <a:rPr lang="en-US" err="1">
                <a:latin typeface="Söhne"/>
                <a:ea typeface="+mn-lt"/>
                <a:cs typeface="+mn-lt"/>
              </a:rPr>
              <a:t>Neerajdattu</a:t>
            </a:r>
            <a:r>
              <a:rPr lang="en-US" dirty="0">
                <a:latin typeface="Söhne"/>
                <a:ea typeface="+mn-lt"/>
                <a:cs typeface="+mn-lt"/>
              </a:rPr>
              <a:t> </a:t>
            </a:r>
            <a:r>
              <a:rPr lang="en-US" err="1">
                <a:latin typeface="Söhne"/>
                <a:ea typeface="+mn-lt"/>
                <a:cs typeface="+mn-lt"/>
              </a:rPr>
              <a:t>Dudam</a:t>
            </a:r>
            <a:r>
              <a:rPr lang="en-US" dirty="0">
                <a:latin typeface="Söhne"/>
                <a:ea typeface="+mn-lt"/>
                <a:cs typeface="+mn-lt"/>
              </a:rPr>
              <a:t> (101179017)</a:t>
            </a:r>
          </a:p>
          <a:p>
            <a:pPr indent="-228600" algn="l">
              <a:buFont typeface="Arial" panose="020B0604020202020204" pitchFamily="34" charset="0"/>
              <a:buChar char="•"/>
            </a:pPr>
            <a:r>
              <a:rPr lang="en-US" dirty="0">
                <a:latin typeface="Söhne"/>
                <a:ea typeface="+mn-lt"/>
                <a:cs typeface="+mn-lt"/>
              </a:rPr>
              <a:t>Sony Reddy Gurram (101179182)</a:t>
            </a:r>
          </a:p>
          <a:p>
            <a:pPr indent="-228600" algn="l">
              <a:buFont typeface="Arial" panose="020B0604020202020204" pitchFamily="34" charset="0"/>
              <a:buChar char="•"/>
            </a:pPr>
            <a:r>
              <a:rPr lang="en-US" dirty="0">
                <a:latin typeface="Söhne"/>
              </a:rPr>
              <a:t>Drake Michael Farrokhi (A00536349)</a:t>
            </a:r>
          </a:p>
          <a:p>
            <a:pPr indent="-228600" algn="l">
              <a:buFont typeface="Arial" panose="020B0604020202020204" pitchFamily="34" charset="0"/>
              <a:buChar char="•"/>
            </a:pPr>
            <a:endParaRPr lang="en-US" dirty="0">
              <a:latin typeface="Söhne"/>
            </a:endParaRPr>
          </a:p>
        </p:txBody>
      </p:sp>
    </p:spTree>
    <p:extLst>
      <p:ext uri="{BB962C8B-B14F-4D97-AF65-F5344CB8AC3E}">
        <p14:creationId xmlns:p14="http://schemas.microsoft.com/office/powerpoint/2010/main" val="334802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9BD1-5949-6F06-DB17-5960B2B9BC87}"/>
              </a:ext>
            </a:extLst>
          </p:cNvPr>
          <p:cNvSpPr>
            <a:spLocks noGrp="1"/>
          </p:cNvSpPr>
          <p:nvPr>
            <p:ph type="title"/>
          </p:nvPr>
        </p:nvSpPr>
        <p:spPr>
          <a:xfrm>
            <a:off x="838200" y="94269"/>
            <a:ext cx="10219441" cy="10369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A6266328-EC8D-3521-534B-50F3BB57B0DC}"/>
              </a:ext>
            </a:extLst>
          </p:cNvPr>
          <p:cNvSpPr>
            <a:spLocks noGrp="1"/>
          </p:cNvSpPr>
          <p:nvPr>
            <p:ph idx="1"/>
          </p:nvPr>
        </p:nvSpPr>
        <p:spPr>
          <a:xfrm>
            <a:off x="838200" y="395926"/>
            <a:ext cx="10653074" cy="6165130"/>
          </a:xfrm>
        </p:spPr>
        <p:txBody>
          <a:bodyPr>
            <a:normAutofit/>
          </a:bodyPr>
          <a:lstStyle/>
          <a:p>
            <a:pPr marL="0" indent="0" algn="l">
              <a:buNone/>
            </a:pPr>
            <a:r>
              <a:rPr lang="en-US" sz="2600" b="1" i="0" dirty="0">
                <a:solidFill>
                  <a:srgbClr val="0D0D0D"/>
                </a:solidFill>
                <a:effectLst/>
                <a:highlight>
                  <a:srgbClr val="FFFFFF"/>
                </a:highlight>
                <a:latin typeface="Söhne"/>
              </a:rPr>
              <a:t>Layer Normalization:</a:t>
            </a:r>
            <a:endParaRPr lang="en-US" sz="2600" dirty="0">
              <a:solidFill>
                <a:srgbClr val="0D0D0D"/>
              </a:solidFill>
              <a:highlight>
                <a:srgbClr val="FFFFFF"/>
              </a:highlight>
              <a:latin typeface="Söhne"/>
            </a:endParaRPr>
          </a:p>
          <a:p>
            <a:pPr algn="l"/>
            <a:r>
              <a:rPr lang="en-US" sz="2600" b="0" i="0" dirty="0">
                <a:solidFill>
                  <a:srgbClr val="0D0D0D"/>
                </a:solidFill>
                <a:effectLst/>
                <a:highlight>
                  <a:srgbClr val="FFFFFF"/>
                </a:highlight>
                <a:latin typeface="Söhne"/>
              </a:rPr>
              <a:t>Layer normalization is applied after each sub-layer (self-attention and FFNN) within the transformer encoder layers.</a:t>
            </a:r>
          </a:p>
          <a:p>
            <a:pPr algn="l"/>
            <a:r>
              <a:rPr lang="en-US" sz="2600" b="0" i="0" dirty="0">
                <a:solidFill>
                  <a:srgbClr val="0D0D0D"/>
                </a:solidFill>
                <a:effectLst/>
                <a:highlight>
                  <a:srgbClr val="FFFFFF"/>
                </a:highlight>
                <a:latin typeface="Söhne"/>
              </a:rPr>
              <a:t>By normalizing </a:t>
            </a:r>
            <a:r>
              <a:rPr lang="en-US" sz="2600" dirty="0">
                <a:solidFill>
                  <a:srgbClr val="0D0D0D"/>
                </a:solidFill>
                <a:highlight>
                  <a:srgbClr val="FFFFFF"/>
                </a:highlight>
                <a:latin typeface="Söhne"/>
              </a:rPr>
              <a:t>input vectors</a:t>
            </a:r>
            <a:r>
              <a:rPr lang="en-US" sz="2600" b="0" i="0" dirty="0">
                <a:solidFill>
                  <a:srgbClr val="0D0D0D"/>
                </a:solidFill>
                <a:effectLst/>
                <a:highlight>
                  <a:srgbClr val="FFFFFF"/>
                </a:highlight>
                <a:latin typeface="Söhne"/>
              </a:rPr>
              <a:t>, layer normalization ensures that the model's outputs are centered around zero mean and have unit variance, which can help stabilize the training.</a:t>
            </a:r>
          </a:p>
          <a:p>
            <a:pPr algn="l"/>
            <a:endParaRPr lang="en-US" sz="2600" dirty="0">
              <a:solidFill>
                <a:srgbClr val="0D0D0D"/>
              </a:solidFill>
              <a:highlight>
                <a:srgbClr val="FFFFFF"/>
              </a:highlight>
              <a:latin typeface="Söhne"/>
            </a:endParaRPr>
          </a:p>
          <a:p>
            <a:pPr marL="0" indent="0" algn="l">
              <a:buNone/>
            </a:pPr>
            <a:r>
              <a:rPr lang="en-US" sz="2600" b="1" i="0" dirty="0">
                <a:solidFill>
                  <a:srgbClr val="0D0D0D"/>
                </a:solidFill>
                <a:effectLst/>
                <a:highlight>
                  <a:srgbClr val="FFFFFF"/>
                </a:highlight>
                <a:latin typeface="Söhne"/>
              </a:rPr>
              <a:t>Classification Head:</a:t>
            </a:r>
            <a:endParaRPr lang="en-US" sz="2600" dirty="0">
              <a:solidFill>
                <a:srgbClr val="0D0D0D"/>
              </a:solidFill>
              <a:highlight>
                <a:srgbClr val="FFFFFF"/>
              </a:highlight>
              <a:latin typeface="Söhne"/>
            </a:endParaRPr>
          </a:p>
          <a:p>
            <a:pPr algn="l"/>
            <a:r>
              <a:rPr lang="en-US" sz="2600" b="0" i="0" dirty="0">
                <a:solidFill>
                  <a:srgbClr val="0D0D0D"/>
                </a:solidFill>
                <a:effectLst/>
                <a:highlight>
                  <a:srgbClr val="FFFFFF"/>
                </a:highlight>
                <a:latin typeface="Söhne"/>
              </a:rPr>
              <a:t>At the end of the transformer architecture, a classification head is typically appended to perform specific tasks such as image classification.</a:t>
            </a:r>
          </a:p>
          <a:p>
            <a:pPr algn="l"/>
            <a:r>
              <a:rPr lang="en-US" sz="2600" b="0" i="0" dirty="0">
                <a:solidFill>
                  <a:srgbClr val="0D0D0D"/>
                </a:solidFill>
                <a:effectLst/>
                <a:highlight>
                  <a:srgbClr val="FFFFFF"/>
                </a:highlight>
                <a:latin typeface="Söhne"/>
              </a:rPr>
              <a:t>The output representations from the final transformer layer are aggregated and fed into the classification head, which maps them to the output space corresponding to the task.</a:t>
            </a:r>
          </a:p>
          <a:p>
            <a:pPr algn="l"/>
            <a:endParaRPr lang="en-US" sz="2600" dirty="0"/>
          </a:p>
        </p:txBody>
      </p:sp>
    </p:spTree>
    <p:extLst>
      <p:ext uri="{BB962C8B-B14F-4D97-AF65-F5344CB8AC3E}">
        <p14:creationId xmlns:p14="http://schemas.microsoft.com/office/powerpoint/2010/main" val="118371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A288-B3DD-4875-2B0F-A4A54F634FBD}"/>
              </a:ext>
            </a:extLst>
          </p:cNvPr>
          <p:cNvSpPr>
            <a:spLocks noGrp="1"/>
          </p:cNvSpPr>
          <p:nvPr>
            <p:ph type="title"/>
          </p:nvPr>
        </p:nvSpPr>
        <p:spPr>
          <a:xfrm>
            <a:off x="838200" y="365125"/>
            <a:ext cx="10515600" cy="1180871"/>
          </a:xfrm>
        </p:spPr>
        <p:txBody>
          <a:bodyPr/>
          <a:lstStyle/>
          <a:p>
            <a:pPr algn="ctr"/>
            <a:r>
              <a:rPr lang="en-US" b="1" i="0" dirty="0">
                <a:solidFill>
                  <a:srgbClr val="0D0D0D"/>
                </a:solidFill>
                <a:effectLst/>
                <a:highlight>
                  <a:srgbClr val="FFFFFF"/>
                </a:highlight>
                <a:latin typeface="Söhne"/>
              </a:rPr>
              <a:t>Training Process</a:t>
            </a:r>
            <a:endParaRPr lang="en-US" dirty="0"/>
          </a:p>
        </p:txBody>
      </p:sp>
      <p:sp>
        <p:nvSpPr>
          <p:cNvPr id="3" name="Content Placeholder 2">
            <a:extLst>
              <a:ext uri="{FF2B5EF4-FFF2-40B4-BE49-F238E27FC236}">
                <a16:creationId xmlns:a16="http://schemas.microsoft.com/office/drawing/2014/main" id="{E122EEB4-E535-0AAE-85B5-94F0A9DB0CA9}"/>
              </a:ext>
            </a:extLst>
          </p:cNvPr>
          <p:cNvSpPr>
            <a:spLocks noGrp="1"/>
          </p:cNvSpPr>
          <p:nvPr>
            <p:ph idx="1"/>
          </p:nvPr>
        </p:nvSpPr>
        <p:spPr>
          <a:xfrm>
            <a:off x="838200" y="1825625"/>
            <a:ext cx="10515600" cy="4667250"/>
          </a:xfrm>
        </p:spPr>
        <p:txBody>
          <a:bodyPr>
            <a:normAutofit/>
          </a:bodyPr>
          <a:lstStyle/>
          <a:p>
            <a:r>
              <a:rPr lang="en-US" b="1" i="0" dirty="0">
                <a:solidFill>
                  <a:srgbClr val="0D0D0D"/>
                </a:solidFill>
                <a:effectLst/>
                <a:highlight>
                  <a:srgbClr val="FFFFFF"/>
                </a:highlight>
                <a:latin typeface="Söhne"/>
              </a:rPr>
              <a:t>Data Preparation:</a:t>
            </a:r>
          </a:p>
          <a:p>
            <a:r>
              <a:rPr lang="en-US" sz="2600" b="1" i="0" dirty="0">
                <a:solidFill>
                  <a:srgbClr val="0D0D0D"/>
                </a:solidFill>
                <a:effectLst/>
                <a:highlight>
                  <a:srgbClr val="FFFFFF"/>
                </a:highlight>
                <a:latin typeface="Söhne"/>
              </a:rPr>
              <a:t>Dataset Selection:</a:t>
            </a:r>
            <a:r>
              <a:rPr lang="en-US" sz="2600" b="0" i="0" dirty="0">
                <a:solidFill>
                  <a:srgbClr val="0D0D0D"/>
                </a:solidFill>
                <a:effectLst/>
                <a:highlight>
                  <a:srgbClr val="FFFFFF"/>
                </a:highlight>
                <a:latin typeface="Söhne"/>
              </a:rPr>
              <a:t> We started by curating a dataset of brain images annotated with labels corresponding to different brain diseases.</a:t>
            </a:r>
          </a:p>
          <a:p>
            <a:pPr algn="l">
              <a:buFont typeface="Arial" panose="020B0604020202020204" pitchFamily="34" charset="0"/>
              <a:buChar char="•"/>
            </a:pPr>
            <a:r>
              <a:rPr lang="en-US" sz="2600" b="1" i="0" dirty="0">
                <a:solidFill>
                  <a:srgbClr val="0D0D0D"/>
                </a:solidFill>
                <a:effectLst/>
                <a:highlight>
                  <a:srgbClr val="FFFFFF"/>
                </a:highlight>
                <a:latin typeface="Söhne"/>
              </a:rPr>
              <a:t>Data Preprocessing:</a:t>
            </a:r>
            <a:r>
              <a:rPr lang="en-US" sz="2600" b="0" i="0" dirty="0">
                <a:solidFill>
                  <a:srgbClr val="0D0D0D"/>
                </a:solidFill>
                <a:effectLst/>
                <a:highlight>
                  <a:srgbClr val="FFFFFF"/>
                </a:highlight>
                <a:latin typeface="Söhne"/>
              </a:rPr>
              <a:t> Preprocessing steps included image resizing, augmentation to enhance model generalization and robustness.</a:t>
            </a:r>
          </a:p>
          <a:p>
            <a:endParaRPr lang="en-US" sz="2600"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40458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6483-7CC4-ACDA-8043-2D04736F2E07}"/>
              </a:ext>
            </a:extLst>
          </p:cNvPr>
          <p:cNvSpPr>
            <a:spLocks noGrp="1"/>
          </p:cNvSpPr>
          <p:nvPr>
            <p:ph type="title"/>
          </p:nvPr>
        </p:nvSpPr>
        <p:spPr>
          <a:xfrm>
            <a:off x="838200" y="65989"/>
            <a:ext cx="10515600" cy="11312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B651852B-1730-33E5-8436-6201DD56ABBD}"/>
              </a:ext>
            </a:extLst>
          </p:cNvPr>
          <p:cNvSpPr>
            <a:spLocks noGrp="1"/>
          </p:cNvSpPr>
          <p:nvPr>
            <p:ph idx="1"/>
          </p:nvPr>
        </p:nvSpPr>
        <p:spPr>
          <a:xfrm>
            <a:off x="838200" y="622169"/>
            <a:ext cx="10515600" cy="5554794"/>
          </a:xfrm>
        </p:spPr>
        <p:txBody>
          <a:bodyPr/>
          <a:lstStyle/>
          <a:p>
            <a:pPr algn="l"/>
            <a:r>
              <a:rPr lang="en-US" b="1" i="0" dirty="0">
                <a:solidFill>
                  <a:srgbClr val="0D0D0D"/>
                </a:solidFill>
                <a:effectLst/>
                <a:highlight>
                  <a:srgbClr val="FFFFFF"/>
                </a:highlight>
                <a:latin typeface="Söhne"/>
              </a:rPr>
              <a:t>Model Selection and Architecture Design:</a:t>
            </a:r>
          </a:p>
          <a:p>
            <a:pPr algn="l"/>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sz="2600" b="1" i="0" dirty="0">
                <a:solidFill>
                  <a:srgbClr val="0D0D0D"/>
                </a:solidFill>
                <a:effectLst/>
                <a:highlight>
                  <a:srgbClr val="FFFFFF"/>
                </a:highlight>
                <a:latin typeface="Söhne"/>
              </a:rPr>
              <a:t>Vision Transformer (ViT):</a:t>
            </a:r>
            <a:r>
              <a:rPr lang="en-US" sz="2600" b="0" i="0" dirty="0">
                <a:solidFill>
                  <a:srgbClr val="0D0D0D"/>
                </a:solidFill>
                <a:effectLst/>
                <a:highlight>
                  <a:srgbClr val="FFFFFF"/>
                </a:highlight>
                <a:latin typeface="Söhne"/>
              </a:rPr>
              <a:t> We chose the Vision Transformer (Pre-trained) architecture for its ability to capture long-range dependencies and learn representations directly from raw image data.</a:t>
            </a:r>
          </a:p>
          <a:p>
            <a:pPr algn="l">
              <a:buFont typeface="Arial" panose="020B0604020202020204" pitchFamily="34" charset="0"/>
              <a:buChar char="•"/>
            </a:pPr>
            <a:r>
              <a:rPr lang="en-US" sz="2600" b="1" i="0" dirty="0">
                <a:solidFill>
                  <a:srgbClr val="0D0D0D"/>
                </a:solidFill>
                <a:effectLst/>
                <a:highlight>
                  <a:srgbClr val="FFFFFF"/>
                </a:highlight>
                <a:latin typeface="Söhne"/>
              </a:rPr>
              <a:t>Customization:</a:t>
            </a:r>
            <a:r>
              <a:rPr lang="en-US" sz="2600" b="0" i="0" dirty="0">
                <a:solidFill>
                  <a:srgbClr val="0D0D0D"/>
                </a:solidFill>
                <a:effectLst/>
                <a:highlight>
                  <a:srgbClr val="FFFFFF"/>
                </a:highlight>
                <a:latin typeface="Söhne"/>
              </a:rPr>
              <a:t> The ViT architecture was adapted to suit the requirements of our multi-label brain disease classification task. This included adjusting input dimensions, modifying the classification head, and fine-tuning pre-trained model.</a:t>
            </a:r>
          </a:p>
          <a:p>
            <a:pPr algn="l">
              <a:buFont typeface="Arial" panose="020B0604020202020204" pitchFamily="34" charset="0"/>
              <a:buChar char="•"/>
            </a:pPr>
            <a:r>
              <a:rPr lang="en-US" sz="2600" b="1" i="0" dirty="0">
                <a:solidFill>
                  <a:srgbClr val="0D0D0D"/>
                </a:solidFill>
                <a:effectLst/>
                <a:highlight>
                  <a:srgbClr val="FFFFFF"/>
                </a:highlight>
                <a:latin typeface="Söhne"/>
              </a:rPr>
              <a:t>Loss Function:</a:t>
            </a:r>
            <a:r>
              <a:rPr lang="en-US" sz="2600" b="0" i="0" dirty="0">
                <a:solidFill>
                  <a:srgbClr val="0D0D0D"/>
                </a:solidFill>
                <a:effectLst/>
                <a:highlight>
                  <a:srgbClr val="FFFFFF"/>
                </a:highlight>
                <a:latin typeface="Söhne"/>
              </a:rPr>
              <a:t> For multi-label classification, we utilized binary cross-entropy loss function, which penalizes the model based on the log loss of prediction.</a:t>
            </a:r>
          </a:p>
          <a:p>
            <a:endParaRPr lang="en-US" dirty="0"/>
          </a:p>
        </p:txBody>
      </p:sp>
    </p:spTree>
    <p:extLst>
      <p:ext uri="{BB962C8B-B14F-4D97-AF65-F5344CB8AC3E}">
        <p14:creationId xmlns:p14="http://schemas.microsoft.com/office/powerpoint/2010/main" val="264141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4E39-ED1E-5E5D-9139-012FF06639F1}"/>
              </a:ext>
            </a:extLst>
          </p:cNvPr>
          <p:cNvSpPr>
            <a:spLocks noGrp="1"/>
          </p:cNvSpPr>
          <p:nvPr>
            <p:ph type="title"/>
          </p:nvPr>
        </p:nvSpPr>
        <p:spPr>
          <a:xfrm>
            <a:off x="743932" y="138883"/>
            <a:ext cx="10228868" cy="13449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DB31558-472A-4E8B-9C89-7080683AE382}"/>
              </a:ext>
            </a:extLst>
          </p:cNvPr>
          <p:cNvSpPr>
            <a:spLocks noGrp="1"/>
          </p:cNvSpPr>
          <p:nvPr>
            <p:ph idx="1"/>
          </p:nvPr>
        </p:nvSpPr>
        <p:spPr>
          <a:xfrm>
            <a:off x="640236" y="273377"/>
            <a:ext cx="10662501" cy="6445739"/>
          </a:xfrm>
        </p:spPr>
        <p:txBody>
          <a:bodyPr vert="horz" lIns="91440" tIns="45720" rIns="91440" bIns="45720" rtlCol="0" anchor="t">
            <a:noAutofit/>
          </a:bodyPr>
          <a:lstStyle/>
          <a:p>
            <a:pPr marR="0" indent="-457200">
              <a:lnSpc>
                <a:spcPct val="115000"/>
              </a:lnSpc>
              <a:spcBef>
                <a:spcPts val="0"/>
              </a:spcBef>
              <a:spcAft>
                <a:spcPts val="800"/>
              </a:spcAft>
            </a:pPr>
            <a:r>
              <a:rPr lang="en-US" b="1" kern="0" dirty="0">
                <a:solidFill>
                  <a:srgbClr val="0D0D0D"/>
                </a:solidFill>
                <a:effectLst/>
                <a:highlight>
                  <a:srgbClr val="FFFFFF"/>
                </a:highlight>
                <a:latin typeface="Söhne"/>
                <a:ea typeface="Times New Roman" panose="02020603050405020304" pitchFamily="18" charset="0"/>
                <a:cs typeface="Times New Roman"/>
              </a:rPr>
              <a:t>Model Training</a:t>
            </a:r>
            <a:r>
              <a:rPr lang="en-US" sz="2600" b="1" kern="0" dirty="0">
                <a:solidFill>
                  <a:srgbClr val="0D0D0D"/>
                </a:solidFill>
                <a:effectLst/>
                <a:highlight>
                  <a:srgbClr val="FFFFFF"/>
                </a:highlight>
                <a:latin typeface="Söhne"/>
                <a:ea typeface="Times New Roman" panose="02020603050405020304" pitchFamily="18" charset="0"/>
                <a:cs typeface="Times New Roman"/>
              </a:rPr>
              <a:t>:</a:t>
            </a:r>
            <a:endParaRPr lang="en-US" sz="2600" kern="100">
              <a:effectLst/>
              <a:highlight>
                <a:srgbClr val="FFFFFF"/>
              </a:highlight>
              <a:latin typeface="Söhne"/>
              <a:ea typeface="Aptos" panose="020B0004020202020204" pitchFamily="34" charset="0"/>
              <a:cs typeface="Times New Roman"/>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öhne"/>
                <a:ea typeface="Times New Roman" panose="02020603050405020304" pitchFamily="18" charset="0"/>
                <a:cs typeface="Times New Roman"/>
              </a:rPr>
              <a:t>Initialization:</a:t>
            </a:r>
            <a:r>
              <a:rPr lang="en-US" sz="2600" kern="0" dirty="0">
                <a:solidFill>
                  <a:srgbClr val="0D0D0D"/>
                </a:solidFill>
                <a:effectLst/>
                <a:highlight>
                  <a:srgbClr val="FFFFFF"/>
                </a:highlight>
                <a:latin typeface="Söhne"/>
                <a:ea typeface="Times New Roman" panose="02020603050405020304" pitchFamily="18" charset="0"/>
                <a:cs typeface="Times New Roman"/>
              </a:rPr>
              <a:t> We initialized the parameters of the Vision Transformer model using pre-trained weights.</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Söhne"/>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öhne"/>
                <a:ea typeface="Times New Roman" panose="02020603050405020304" pitchFamily="18" charset="0"/>
                <a:cs typeface="Times New Roman"/>
              </a:rPr>
              <a:t>Optimization:</a:t>
            </a:r>
            <a:r>
              <a:rPr lang="en-US" sz="2600" kern="0" dirty="0">
                <a:solidFill>
                  <a:srgbClr val="0D0D0D"/>
                </a:solidFill>
                <a:effectLst/>
                <a:highlight>
                  <a:srgbClr val="FFFFFF"/>
                </a:highlight>
                <a:latin typeface="Söhne"/>
                <a:ea typeface="Times New Roman" panose="02020603050405020304" pitchFamily="18" charset="0"/>
                <a:cs typeface="Times New Roman"/>
              </a:rPr>
              <a:t> Training was performed using optimization algorithms such as Adam, with hyperparameters tuned through experimentation.</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Söhne"/>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öhne"/>
                <a:ea typeface="Times New Roman" panose="02020603050405020304" pitchFamily="18" charset="0"/>
                <a:cs typeface="Times New Roman"/>
              </a:rPr>
              <a:t>Training Pipeline:</a:t>
            </a:r>
            <a:r>
              <a:rPr lang="en-US" sz="2600" kern="0" dirty="0">
                <a:solidFill>
                  <a:srgbClr val="0D0D0D"/>
                </a:solidFill>
                <a:effectLst/>
                <a:highlight>
                  <a:srgbClr val="FFFFFF"/>
                </a:highlight>
                <a:latin typeface="Söhne"/>
                <a:ea typeface="Times New Roman" panose="02020603050405020304" pitchFamily="18" charset="0"/>
                <a:cs typeface="Times New Roman"/>
              </a:rPr>
              <a:t> </a:t>
            </a:r>
            <a:r>
              <a:rPr lang="en-US" sz="2600" kern="0" dirty="0">
                <a:solidFill>
                  <a:srgbClr val="0D0D0D"/>
                </a:solidFill>
                <a:highlight>
                  <a:srgbClr val="FFFFFF"/>
                </a:highlight>
                <a:latin typeface="Söhne"/>
                <a:ea typeface="Times New Roman" panose="02020603050405020304" pitchFamily="18" charset="0"/>
                <a:cs typeface="Times New Roman"/>
              </a:rPr>
              <a:t>It </a:t>
            </a:r>
            <a:r>
              <a:rPr lang="en-US" sz="2600" kern="0" dirty="0">
                <a:solidFill>
                  <a:srgbClr val="0D0D0D"/>
                </a:solidFill>
                <a:effectLst/>
                <a:highlight>
                  <a:srgbClr val="FFFFFF"/>
                </a:highlight>
                <a:latin typeface="Söhne"/>
                <a:ea typeface="Times New Roman" panose="02020603050405020304" pitchFamily="18" charset="0"/>
                <a:cs typeface="Times New Roman"/>
              </a:rPr>
              <a:t>involved iteratively feeding batches of brain images and corresponding labels into the model, computing the loss, and updating the model parameters through backpropagation.</a:t>
            </a:r>
          </a:p>
          <a:p>
            <a:pPr marR="0" lvl="0">
              <a:lnSpc>
                <a:spcPct val="115000"/>
              </a:lnSpc>
              <a:spcBef>
                <a:spcPts val="0"/>
              </a:spcBef>
              <a:spcAft>
                <a:spcPts val="0"/>
              </a:spcAft>
              <a:buSzPts val="1000"/>
              <a:tabLst>
                <a:tab pos="457200" algn="l"/>
              </a:tabLst>
            </a:pPr>
            <a:endParaRPr lang="en-US" sz="2600" kern="100" dirty="0">
              <a:solidFill>
                <a:srgbClr val="0D0D0D"/>
              </a:solidFill>
              <a:effectLst/>
              <a:highlight>
                <a:srgbClr val="FFFFFF"/>
              </a:highlight>
              <a:latin typeface="Söhne"/>
              <a:ea typeface="Aptos" panose="020B0004020202020204" pitchFamily="34" charset="0"/>
              <a:cs typeface="Times New Roman" panose="02020603050405020304" pitchFamily="18" charset="0"/>
            </a:endParaRPr>
          </a:p>
          <a:p>
            <a:pPr marR="0" lvl="0">
              <a:lnSpc>
                <a:spcPct val="115000"/>
              </a:lnSpc>
              <a:spcBef>
                <a:spcPts val="0"/>
              </a:spcBef>
              <a:spcAft>
                <a:spcPts val="0"/>
              </a:spcAft>
              <a:buSzPts val="1000"/>
              <a:tabLst>
                <a:tab pos="457200" algn="l"/>
              </a:tabLst>
            </a:pPr>
            <a:r>
              <a:rPr lang="en-US" sz="2600" b="1" kern="0" dirty="0">
                <a:solidFill>
                  <a:srgbClr val="0D0D0D"/>
                </a:solidFill>
                <a:effectLst/>
                <a:highlight>
                  <a:srgbClr val="FFFFFF"/>
                </a:highlight>
                <a:latin typeface="Söhne"/>
                <a:ea typeface="Times New Roman" panose="02020603050405020304" pitchFamily="18" charset="0"/>
                <a:cs typeface="Times New Roman"/>
              </a:rPr>
              <a:t>Monitoring and Evaluation:</a:t>
            </a:r>
            <a:r>
              <a:rPr lang="en-US" sz="2600" kern="0" dirty="0">
                <a:solidFill>
                  <a:srgbClr val="0D0D0D"/>
                </a:solidFill>
                <a:effectLst/>
                <a:highlight>
                  <a:srgbClr val="FFFFFF"/>
                </a:highlight>
                <a:latin typeface="Söhne"/>
                <a:ea typeface="Times New Roman" panose="02020603050405020304" pitchFamily="18" charset="0"/>
                <a:cs typeface="Times New Roman"/>
              </a:rPr>
              <a:t> We monitored training progress using metrics such as loss and accuracy on validation data.</a:t>
            </a:r>
            <a:endParaRPr lang="en-US" sz="2600" kern="100">
              <a:effectLst/>
              <a:latin typeface="Söhne"/>
              <a:ea typeface="Aptos" panose="020B0004020202020204" pitchFamily="34" charset="0"/>
              <a:cs typeface="Times New Roman"/>
            </a:endParaRPr>
          </a:p>
          <a:p>
            <a:endParaRPr lang="en-US" sz="2600" dirty="0">
              <a:latin typeface="Söhne"/>
            </a:endParaRPr>
          </a:p>
        </p:txBody>
      </p:sp>
    </p:spTree>
    <p:extLst>
      <p:ext uri="{BB962C8B-B14F-4D97-AF65-F5344CB8AC3E}">
        <p14:creationId xmlns:p14="http://schemas.microsoft.com/office/powerpoint/2010/main" val="392735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769-2651-EDB1-D9C4-41BD19F1E081}"/>
              </a:ext>
            </a:extLst>
          </p:cNvPr>
          <p:cNvSpPr>
            <a:spLocks noGrp="1"/>
          </p:cNvSpPr>
          <p:nvPr>
            <p:ph type="title"/>
          </p:nvPr>
        </p:nvSpPr>
        <p:spPr>
          <a:xfrm>
            <a:off x="839788" y="190822"/>
            <a:ext cx="6994063" cy="497436"/>
          </a:xfrm>
        </p:spPr>
        <p:txBody>
          <a:bodyPr>
            <a:normAutofit fontScale="90000"/>
          </a:bodyPr>
          <a:lstStyle/>
          <a:p>
            <a:pPr algn="ctr"/>
            <a:r>
              <a:rPr lang="en-IN" b="1" dirty="0">
                <a:latin typeface="Söhne"/>
              </a:rPr>
              <a:t>				Brain ViT Results</a:t>
            </a:r>
          </a:p>
        </p:txBody>
      </p:sp>
      <p:pic>
        <p:nvPicPr>
          <p:cNvPr id="8" name="Picture 7"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4A3BBA3A-E893-5DF4-B26E-2B10DDE5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37" y="689673"/>
            <a:ext cx="11038075" cy="5776422"/>
          </a:xfrm>
          <a:prstGeom prst="rect">
            <a:avLst/>
          </a:prstGeom>
        </p:spPr>
      </p:pic>
    </p:spTree>
    <p:extLst>
      <p:ext uri="{BB962C8B-B14F-4D97-AF65-F5344CB8AC3E}">
        <p14:creationId xmlns:p14="http://schemas.microsoft.com/office/powerpoint/2010/main" val="321843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scan&#10;&#10;Description automatically generated">
            <a:extLst>
              <a:ext uri="{FF2B5EF4-FFF2-40B4-BE49-F238E27FC236}">
                <a16:creationId xmlns:a16="http://schemas.microsoft.com/office/drawing/2014/main" id="{B509BC5A-BBFF-156C-3060-BC5DA56EB377}"/>
              </a:ext>
            </a:extLst>
          </p:cNvPr>
          <p:cNvPicPr>
            <a:picLocks noChangeAspect="1"/>
          </p:cNvPicPr>
          <p:nvPr/>
        </p:nvPicPr>
        <p:blipFill>
          <a:blip r:embed="rId2"/>
          <a:stretch>
            <a:fillRect/>
          </a:stretch>
        </p:blipFill>
        <p:spPr>
          <a:xfrm>
            <a:off x="2486025" y="933450"/>
            <a:ext cx="7230533" cy="5562600"/>
          </a:xfrm>
          <a:prstGeom prst="rect">
            <a:avLst/>
          </a:prstGeom>
        </p:spPr>
      </p:pic>
      <p:sp>
        <p:nvSpPr>
          <p:cNvPr id="3" name="TextBox 2">
            <a:extLst>
              <a:ext uri="{FF2B5EF4-FFF2-40B4-BE49-F238E27FC236}">
                <a16:creationId xmlns:a16="http://schemas.microsoft.com/office/drawing/2014/main" id="{CF052DBC-6607-EEDC-9034-57932B395496}"/>
              </a:ext>
            </a:extLst>
          </p:cNvPr>
          <p:cNvSpPr txBox="1"/>
          <p:nvPr/>
        </p:nvSpPr>
        <p:spPr>
          <a:xfrm>
            <a:off x="3052233" y="194733"/>
            <a:ext cx="67119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Söhne"/>
              </a:rPr>
              <a:t>Multi Label Classification Prediction</a:t>
            </a:r>
            <a:endParaRPr lang="en-US" dirty="0"/>
          </a:p>
        </p:txBody>
      </p:sp>
    </p:spTree>
    <p:extLst>
      <p:ext uri="{BB962C8B-B14F-4D97-AF65-F5344CB8AC3E}">
        <p14:creationId xmlns:p14="http://schemas.microsoft.com/office/powerpoint/2010/main" val="151061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A1E7-6DD4-DA82-313F-D74FE1B4D163}"/>
              </a:ext>
            </a:extLst>
          </p:cNvPr>
          <p:cNvSpPr>
            <a:spLocks noGrp="1"/>
          </p:cNvSpPr>
          <p:nvPr>
            <p:ph type="title"/>
          </p:nvPr>
        </p:nvSpPr>
        <p:spPr>
          <a:xfrm>
            <a:off x="838200" y="1"/>
            <a:ext cx="10515600" cy="678425"/>
          </a:xfrm>
        </p:spPr>
        <p:txBody>
          <a:bodyPr>
            <a:normAutofit fontScale="90000"/>
          </a:bodyPr>
          <a:lstStyle/>
          <a:p>
            <a:r>
              <a:rPr lang="en-IN" b="1" dirty="0">
                <a:latin typeface="Söhne"/>
                <a:ea typeface="+mj-lt"/>
                <a:cs typeface="+mj-lt"/>
              </a:rPr>
              <a:t>				</a:t>
            </a:r>
            <a:r>
              <a:rPr lang="en-IN" sz="3100" b="1" dirty="0">
                <a:latin typeface="Söhne"/>
                <a:ea typeface="+mj-lt"/>
                <a:cs typeface="+mj-lt"/>
              </a:rPr>
              <a:t>Confusion Matrix</a:t>
            </a:r>
            <a:endParaRPr lang="en-US" b="1">
              <a:latin typeface="Söhne"/>
            </a:endParaRPr>
          </a:p>
        </p:txBody>
      </p:sp>
      <p:pic>
        <p:nvPicPr>
          <p:cNvPr id="5" name="Content Placeholder 4">
            <a:extLst>
              <a:ext uri="{FF2B5EF4-FFF2-40B4-BE49-F238E27FC236}">
                <a16:creationId xmlns:a16="http://schemas.microsoft.com/office/drawing/2014/main" id="{6295E415-536C-9E75-650E-7BB1B70E73E0}"/>
              </a:ext>
            </a:extLst>
          </p:cNvPr>
          <p:cNvPicPr>
            <a:picLocks noGrp="1" noChangeAspect="1"/>
          </p:cNvPicPr>
          <p:nvPr>
            <p:ph idx="1"/>
          </p:nvPr>
        </p:nvPicPr>
        <p:blipFill>
          <a:blip r:embed="rId2"/>
          <a:stretch>
            <a:fillRect/>
          </a:stretch>
        </p:blipFill>
        <p:spPr>
          <a:xfrm>
            <a:off x="2193072" y="521110"/>
            <a:ext cx="7403690" cy="6336890"/>
          </a:xfrm>
        </p:spPr>
      </p:pic>
    </p:spTree>
    <p:extLst>
      <p:ext uri="{BB962C8B-B14F-4D97-AF65-F5344CB8AC3E}">
        <p14:creationId xmlns:p14="http://schemas.microsoft.com/office/powerpoint/2010/main" val="409988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structure&#10;&#10;Description automatically generated">
            <a:extLst>
              <a:ext uri="{FF2B5EF4-FFF2-40B4-BE49-F238E27FC236}">
                <a16:creationId xmlns:a16="http://schemas.microsoft.com/office/drawing/2014/main" id="{B54BD4B0-B3B7-14D8-D78D-BB3D91308A14}"/>
              </a:ext>
            </a:extLst>
          </p:cNvPr>
          <p:cNvPicPr>
            <a:picLocks noChangeAspect="1"/>
          </p:cNvPicPr>
          <p:nvPr/>
        </p:nvPicPr>
        <p:blipFill>
          <a:blip r:embed="rId2"/>
          <a:stretch>
            <a:fillRect/>
          </a:stretch>
        </p:blipFill>
        <p:spPr>
          <a:xfrm>
            <a:off x="2513436" y="114562"/>
            <a:ext cx="7174927" cy="6635261"/>
          </a:xfrm>
          <a:prstGeom prst="rect">
            <a:avLst/>
          </a:prstGeom>
        </p:spPr>
      </p:pic>
    </p:spTree>
    <p:extLst>
      <p:ext uri="{BB962C8B-B14F-4D97-AF65-F5344CB8AC3E}">
        <p14:creationId xmlns:p14="http://schemas.microsoft.com/office/powerpoint/2010/main" val="409174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8B39F0-B883-6684-7F58-DB38EC5CFC5E}"/>
              </a:ext>
            </a:extLst>
          </p:cNvPr>
          <p:cNvPicPr>
            <a:picLocks noGrp="1" noChangeAspect="1"/>
          </p:cNvPicPr>
          <p:nvPr>
            <p:ph idx="1"/>
          </p:nvPr>
        </p:nvPicPr>
        <p:blipFill>
          <a:blip r:embed="rId2"/>
          <a:stretch>
            <a:fillRect/>
          </a:stretch>
        </p:blipFill>
        <p:spPr>
          <a:xfrm>
            <a:off x="806246" y="255626"/>
            <a:ext cx="10766322" cy="6602374"/>
          </a:xfrm>
        </p:spPr>
      </p:pic>
      <p:sp>
        <p:nvSpPr>
          <p:cNvPr id="2" name="Title 1">
            <a:extLst>
              <a:ext uri="{FF2B5EF4-FFF2-40B4-BE49-F238E27FC236}">
                <a16:creationId xmlns:a16="http://schemas.microsoft.com/office/drawing/2014/main" id="{9572288A-72F9-1130-A0ED-E614B9E21A56}"/>
              </a:ext>
            </a:extLst>
          </p:cNvPr>
          <p:cNvSpPr>
            <a:spLocks noGrp="1"/>
          </p:cNvSpPr>
          <p:nvPr>
            <p:ph type="title"/>
          </p:nvPr>
        </p:nvSpPr>
        <p:spPr>
          <a:xfrm>
            <a:off x="-9835" y="-88490"/>
            <a:ext cx="12192000" cy="773523"/>
          </a:xfrm>
        </p:spPr>
        <p:txBody>
          <a:bodyPr>
            <a:normAutofit/>
          </a:bodyPr>
          <a:lstStyle/>
          <a:p>
            <a:pPr algn="ctr"/>
            <a:r>
              <a:rPr lang="en-IN" sz="2800" b="1" dirty="0">
                <a:latin typeface="Söhne"/>
              </a:rPr>
              <a:t>Brain ViT vs ResNet50</a:t>
            </a:r>
          </a:p>
        </p:txBody>
      </p:sp>
    </p:spTree>
    <p:extLst>
      <p:ext uri="{BB962C8B-B14F-4D97-AF65-F5344CB8AC3E}">
        <p14:creationId xmlns:p14="http://schemas.microsoft.com/office/powerpoint/2010/main" val="383698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bars&#10;&#10;Description automatically generated">
            <a:extLst>
              <a:ext uri="{FF2B5EF4-FFF2-40B4-BE49-F238E27FC236}">
                <a16:creationId xmlns:a16="http://schemas.microsoft.com/office/drawing/2014/main" id="{91DD81A1-B024-423F-6FC9-F19D121C4B8C}"/>
              </a:ext>
            </a:extLst>
          </p:cNvPr>
          <p:cNvPicPr>
            <a:picLocks noChangeAspect="1"/>
          </p:cNvPicPr>
          <p:nvPr/>
        </p:nvPicPr>
        <p:blipFill>
          <a:blip r:embed="rId2"/>
          <a:stretch>
            <a:fillRect/>
          </a:stretch>
        </p:blipFill>
        <p:spPr>
          <a:xfrm>
            <a:off x="1238429" y="3980"/>
            <a:ext cx="9719603" cy="6846276"/>
          </a:xfrm>
          <a:prstGeom prst="rect">
            <a:avLst/>
          </a:prstGeom>
        </p:spPr>
      </p:pic>
    </p:spTree>
    <p:extLst>
      <p:ext uri="{BB962C8B-B14F-4D97-AF65-F5344CB8AC3E}">
        <p14:creationId xmlns:p14="http://schemas.microsoft.com/office/powerpoint/2010/main" val="14966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AAB8-8C6F-3979-5D68-B79D05D95DEF}"/>
              </a:ext>
            </a:extLst>
          </p:cNvPr>
          <p:cNvSpPr>
            <a:spLocks noGrp="1"/>
          </p:cNvSpPr>
          <p:nvPr>
            <p:ph type="title"/>
          </p:nvPr>
        </p:nvSpPr>
        <p:spPr/>
        <p:txBody>
          <a:bodyPr>
            <a:normAutofit/>
          </a:bodyPr>
          <a:lstStyle/>
          <a:p>
            <a:pPr algn="ctr"/>
            <a:r>
              <a:rPr lang="en-US" sz="3600" b="1" dirty="0">
                <a:latin typeface="Söhne"/>
              </a:rPr>
              <a:t>Outline</a:t>
            </a:r>
            <a:endParaRPr lang="en-US" b="1">
              <a:latin typeface="Söhne"/>
            </a:endParaRPr>
          </a:p>
        </p:txBody>
      </p:sp>
      <p:sp>
        <p:nvSpPr>
          <p:cNvPr id="3" name="Content Placeholder 2">
            <a:extLst>
              <a:ext uri="{FF2B5EF4-FFF2-40B4-BE49-F238E27FC236}">
                <a16:creationId xmlns:a16="http://schemas.microsoft.com/office/drawing/2014/main" id="{F55DFD59-04A9-9C1A-E8FF-9C7DD26E2FA4}"/>
              </a:ext>
            </a:extLst>
          </p:cNvPr>
          <p:cNvSpPr>
            <a:spLocks noGrp="1"/>
          </p:cNvSpPr>
          <p:nvPr>
            <p:ph idx="1"/>
          </p:nvPr>
        </p:nvSpPr>
        <p:spPr/>
        <p:txBody>
          <a:bodyPr vert="horz" lIns="91440" tIns="45720" rIns="91440" bIns="45720" rtlCol="0" anchor="t">
            <a:normAutofit/>
          </a:bodyPr>
          <a:lstStyle/>
          <a:p>
            <a:pPr algn="l" fontAlgn="base">
              <a:buFont typeface="+mj-lt"/>
              <a:buAutoNum type="arabicPeriod"/>
            </a:pPr>
            <a:r>
              <a:rPr lang="en-US" sz="2600" dirty="0">
                <a:latin typeface="Söhne"/>
              </a:rPr>
              <a:t> Abstract</a:t>
            </a:r>
          </a:p>
          <a:p>
            <a:pPr algn="l" fontAlgn="base">
              <a:buFont typeface="+mj-lt"/>
              <a:buAutoNum type="arabicPeriod"/>
            </a:pPr>
            <a:r>
              <a:rPr lang="en-US" sz="2600" dirty="0">
                <a:latin typeface="Söhne"/>
              </a:rPr>
              <a:t> Introduction to Transformers</a:t>
            </a:r>
          </a:p>
          <a:p>
            <a:pPr algn="l" fontAlgn="base">
              <a:buFont typeface="+mj-lt"/>
              <a:buAutoNum type="arabicPeriod"/>
            </a:pPr>
            <a:r>
              <a:rPr lang="en-US" sz="2600" dirty="0">
                <a:latin typeface="Söhne"/>
              </a:rPr>
              <a:t> How Vision Transformer (ViT) works?</a:t>
            </a:r>
          </a:p>
          <a:p>
            <a:pPr algn="l" fontAlgn="base">
              <a:buFont typeface="+mj-lt"/>
              <a:buAutoNum type="arabicPeriod"/>
            </a:pPr>
            <a:r>
              <a:rPr lang="en-US" sz="2600" dirty="0">
                <a:latin typeface="Söhne"/>
              </a:rPr>
              <a:t> ViT performance in image classification</a:t>
            </a:r>
          </a:p>
          <a:p>
            <a:pPr>
              <a:buAutoNum type="arabicPeriod"/>
            </a:pPr>
            <a:r>
              <a:rPr lang="en-US" sz="2600" dirty="0">
                <a:latin typeface="Söhne"/>
              </a:rPr>
              <a:t> Results and discussion</a:t>
            </a:r>
          </a:p>
          <a:p>
            <a:pPr algn="l" fontAlgn="base">
              <a:buFont typeface="+mj-lt"/>
              <a:buAutoNum type="arabicPeriod"/>
            </a:pPr>
            <a:r>
              <a:rPr lang="en-US" sz="2600" dirty="0">
                <a:latin typeface="Söhne"/>
              </a:rPr>
              <a:t> Impacts, and Future work</a:t>
            </a:r>
          </a:p>
          <a:p>
            <a:pPr algn="l" fontAlgn="base">
              <a:buFont typeface="+mj-lt"/>
              <a:buAutoNum type="arabicPeriod"/>
            </a:pPr>
            <a:r>
              <a:rPr lang="en-US" sz="2600" dirty="0">
                <a:latin typeface="Söhne"/>
              </a:rPr>
              <a:t> Q&amp;A</a:t>
            </a:r>
            <a:endParaRPr lang="en-IN" sz="2600" dirty="0">
              <a:latin typeface="Söhne"/>
            </a:endParaRPr>
          </a:p>
        </p:txBody>
      </p:sp>
    </p:spTree>
    <p:extLst>
      <p:ext uri="{BB962C8B-B14F-4D97-AF65-F5344CB8AC3E}">
        <p14:creationId xmlns:p14="http://schemas.microsoft.com/office/powerpoint/2010/main" val="16250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DA7A-5267-36C7-644E-42CD7551927E}"/>
              </a:ext>
            </a:extLst>
          </p:cNvPr>
          <p:cNvSpPr>
            <a:spLocks noGrp="1"/>
          </p:cNvSpPr>
          <p:nvPr>
            <p:ph type="title"/>
          </p:nvPr>
        </p:nvSpPr>
        <p:spPr>
          <a:xfrm>
            <a:off x="2378075" y="422419"/>
            <a:ext cx="7228765" cy="612064"/>
          </a:xfrm>
        </p:spPr>
        <p:txBody>
          <a:bodyPr>
            <a:normAutofit/>
          </a:bodyPr>
          <a:lstStyle/>
          <a:p>
            <a:pPr algn="ctr"/>
            <a:r>
              <a:rPr lang="en-US" sz="3600" b="1" dirty="0">
                <a:solidFill>
                  <a:srgbClr val="0D0D0D"/>
                </a:solidFill>
                <a:highlight>
                  <a:srgbClr val="FFFFFF"/>
                </a:highlight>
                <a:latin typeface="Söhne"/>
              </a:rPr>
              <a:t>ViTB16 outperformed RESNET50</a:t>
            </a:r>
            <a:endParaRPr lang="en-US" sz="3600" dirty="0"/>
          </a:p>
        </p:txBody>
      </p:sp>
      <p:sp>
        <p:nvSpPr>
          <p:cNvPr id="3" name="Content Placeholder 2">
            <a:extLst>
              <a:ext uri="{FF2B5EF4-FFF2-40B4-BE49-F238E27FC236}">
                <a16:creationId xmlns:a16="http://schemas.microsoft.com/office/drawing/2014/main" id="{036E76C9-7881-2884-2D83-26EF46D292FD}"/>
              </a:ext>
            </a:extLst>
          </p:cNvPr>
          <p:cNvSpPr>
            <a:spLocks noGrp="1"/>
          </p:cNvSpPr>
          <p:nvPr>
            <p:ph idx="1"/>
          </p:nvPr>
        </p:nvSpPr>
        <p:spPr>
          <a:xfrm>
            <a:off x="735842" y="1372910"/>
            <a:ext cx="10515600" cy="4660016"/>
          </a:xfrm>
        </p:spPr>
        <p:txBody>
          <a:bodyPr vert="horz" lIns="91440" tIns="45720" rIns="91440" bIns="45720" rtlCol="0" anchor="t">
            <a:normAutofit/>
          </a:bodyPr>
          <a:lstStyle/>
          <a:p>
            <a:r>
              <a:rPr lang="en-US" sz="2600" dirty="0" err="1">
                <a:solidFill>
                  <a:srgbClr val="0D0D0D"/>
                </a:solidFill>
                <a:highlight>
                  <a:srgbClr val="FFFFFF"/>
                </a:highlight>
                <a:latin typeface="Söhne"/>
              </a:rPr>
              <a:t>ViT</a:t>
            </a:r>
            <a:r>
              <a:rPr lang="en-US" sz="2600" dirty="0">
                <a:solidFill>
                  <a:srgbClr val="0D0D0D"/>
                </a:solidFill>
                <a:highlight>
                  <a:srgbClr val="FFFFFF"/>
                </a:highlight>
                <a:latin typeface="Söhne"/>
              </a:rPr>
              <a:t> utilizes self-attention mechanisms that can capture long-range dependencies in the data more effectively than ResNet50 </a:t>
            </a:r>
            <a:r>
              <a:rPr lang="en-US" sz="2600" dirty="0">
                <a:solidFill>
                  <a:srgbClr val="0D0D0D"/>
                </a:solidFill>
                <a:highlight>
                  <a:srgbClr val="FFFFFF"/>
                </a:highlight>
                <a:latin typeface="Söhne"/>
                <a:ea typeface="+mn-lt"/>
                <a:cs typeface="+mn-lt"/>
              </a:rPr>
              <a:t>convolutional layers with residual connections, as understanding global context is crucial.</a:t>
            </a:r>
          </a:p>
          <a:p>
            <a:r>
              <a:rPr lang="en-US" sz="2600" dirty="0" err="1">
                <a:solidFill>
                  <a:srgbClr val="0D0D0D"/>
                </a:solidFill>
                <a:highlight>
                  <a:srgbClr val="FFFFFF"/>
                </a:highlight>
                <a:latin typeface="Söhne"/>
                <a:ea typeface="+mn-lt"/>
                <a:cs typeface="+mn-lt"/>
              </a:rPr>
              <a:t>ViT</a:t>
            </a:r>
            <a:r>
              <a:rPr lang="en-US" sz="2600" dirty="0">
                <a:solidFill>
                  <a:srgbClr val="0D0D0D"/>
                </a:solidFill>
                <a:highlight>
                  <a:srgbClr val="FFFFFF"/>
                </a:highlight>
                <a:latin typeface="Söhne"/>
                <a:ea typeface="+mn-lt"/>
                <a:cs typeface="+mn-lt"/>
              </a:rPr>
              <a:t> processes images as sequences of patches and embeds them into tokens for input to the transformer encoder. This tokenization process may have advantages in capturing diverse spatial information across the image compared to ResNet-50, </a:t>
            </a:r>
          </a:p>
          <a:p>
            <a:r>
              <a:rPr lang="en-US" sz="2600" dirty="0">
                <a:solidFill>
                  <a:srgbClr val="0D0D0D"/>
                </a:solidFill>
                <a:highlight>
                  <a:srgbClr val="FFFFFF"/>
                </a:highlight>
                <a:latin typeface="Söhne"/>
                <a:ea typeface="+mn-lt"/>
                <a:cs typeface="+mn-lt"/>
              </a:rPr>
              <a:t>Tasks that require understanding relationships between distant parts of an image benefit from models that can capture long-range dependencies well. </a:t>
            </a:r>
            <a:r>
              <a:rPr lang="en-US" sz="2600" dirty="0" err="1">
                <a:solidFill>
                  <a:srgbClr val="0D0D0D"/>
                </a:solidFill>
                <a:highlight>
                  <a:srgbClr val="FFFFFF"/>
                </a:highlight>
                <a:latin typeface="Söhne"/>
                <a:ea typeface="+mn-lt"/>
                <a:cs typeface="+mn-lt"/>
              </a:rPr>
              <a:t>ViT's</a:t>
            </a:r>
            <a:r>
              <a:rPr lang="en-US" sz="2600" dirty="0">
                <a:solidFill>
                  <a:srgbClr val="0D0D0D"/>
                </a:solidFill>
                <a:highlight>
                  <a:srgbClr val="FFFFFF"/>
                </a:highlight>
                <a:latin typeface="Söhne"/>
                <a:ea typeface="+mn-lt"/>
                <a:cs typeface="+mn-lt"/>
              </a:rPr>
              <a:t> self-attention mechanism is designed to handle such scenarios effectively, which might contribute to its superior performance</a:t>
            </a:r>
            <a:endParaRPr lang="en-US" sz="2600" dirty="0">
              <a:solidFill>
                <a:srgbClr val="0D0D0D"/>
              </a:solidFill>
              <a:highlight>
                <a:srgbClr val="FFFFFF"/>
              </a:highlight>
              <a:latin typeface="Söhne"/>
            </a:endParaRPr>
          </a:p>
        </p:txBody>
      </p:sp>
    </p:spTree>
    <p:extLst>
      <p:ext uri="{BB962C8B-B14F-4D97-AF65-F5344CB8AC3E}">
        <p14:creationId xmlns:p14="http://schemas.microsoft.com/office/powerpoint/2010/main" val="156408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490C-BD78-255C-0B43-F5853541C7E4}"/>
              </a:ext>
            </a:extLst>
          </p:cNvPr>
          <p:cNvSpPr>
            <a:spLocks noGrp="1"/>
          </p:cNvSpPr>
          <p:nvPr>
            <p:ph type="title"/>
          </p:nvPr>
        </p:nvSpPr>
        <p:spPr>
          <a:xfrm>
            <a:off x="839788" y="179110"/>
            <a:ext cx="10515600" cy="999241"/>
          </a:xfrm>
        </p:spPr>
        <p:txBody>
          <a:bodyPr/>
          <a:lstStyle/>
          <a:p>
            <a:pPr algn="ctr"/>
            <a:r>
              <a:rPr lang="en-US" b="1" i="0" dirty="0">
                <a:solidFill>
                  <a:srgbClr val="0D0D0D"/>
                </a:solidFill>
                <a:effectLst/>
                <a:highlight>
                  <a:srgbClr val="FFFFFF"/>
                </a:highlight>
                <a:latin typeface="Söhne"/>
              </a:rPr>
              <a:t>Advantages over CNN</a:t>
            </a:r>
            <a:endParaRPr lang="en-US" dirty="0"/>
          </a:p>
        </p:txBody>
      </p:sp>
      <p:sp>
        <p:nvSpPr>
          <p:cNvPr id="3" name="Text Placeholder 2">
            <a:extLst>
              <a:ext uri="{FF2B5EF4-FFF2-40B4-BE49-F238E27FC236}">
                <a16:creationId xmlns:a16="http://schemas.microsoft.com/office/drawing/2014/main" id="{21627453-B8BB-9FC7-064B-53A7D67CB667}"/>
              </a:ext>
            </a:extLst>
          </p:cNvPr>
          <p:cNvSpPr>
            <a:spLocks noGrp="1"/>
          </p:cNvSpPr>
          <p:nvPr>
            <p:ph type="body" idx="1"/>
          </p:nvPr>
        </p:nvSpPr>
        <p:spPr>
          <a:xfrm>
            <a:off x="836612" y="1385815"/>
            <a:ext cx="5157787" cy="823912"/>
          </a:xfrm>
        </p:spPr>
        <p:txBody>
          <a:bodyPr/>
          <a:lstStyle/>
          <a:p>
            <a:r>
              <a:rPr lang="en-US" b="1" i="0" dirty="0">
                <a:solidFill>
                  <a:srgbClr val="0D0D0D"/>
                </a:solidFill>
                <a:effectLst/>
                <a:latin typeface="Söhne"/>
              </a:rPr>
              <a:t>Convolutional Neural Networks (CNNs)</a:t>
            </a:r>
            <a:endParaRPr lang="en-US" dirty="0"/>
          </a:p>
        </p:txBody>
      </p:sp>
      <p:graphicFrame>
        <p:nvGraphicFramePr>
          <p:cNvPr id="7" name="Content Placeholder 6">
            <a:extLst>
              <a:ext uri="{FF2B5EF4-FFF2-40B4-BE49-F238E27FC236}">
                <a16:creationId xmlns:a16="http://schemas.microsoft.com/office/drawing/2014/main" id="{CF0EC65B-11C0-0821-170E-BD8ADADE5C5C}"/>
              </a:ext>
            </a:extLst>
          </p:cNvPr>
          <p:cNvGraphicFramePr>
            <a:graphicFrameLocks noGrp="1"/>
          </p:cNvGraphicFramePr>
          <p:nvPr>
            <p:ph sz="half" idx="2"/>
            <p:extLst>
              <p:ext uri="{D42A27DB-BD31-4B8C-83A1-F6EECF244321}">
                <p14:modId xmlns:p14="http://schemas.microsoft.com/office/powerpoint/2010/main" val="3962753349"/>
              </p:ext>
            </p:extLst>
          </p:nvPr>
        </p:nvGraphicFramePr>
        <p:xfrm>
          <a:off x="839788" y="2505075"/>
          <a:ext cx="5180013" cy="3684588"/>
        </p:xfrm>
        <a:graphic>
          <a:graphicData uri="http://schemas.openxmlformats.org/drawingml/2006/table">
            <a:tbl>
              <a:tblPr firstRow="1" bandRow="1">
                <a:tableStyleId>{5C22544A-7EE6-4342-B048-85BDC9FD1C3A}</a:tableStyleId>
              </a:tblPr>
              <a:tblGrid>
                <a:gridCol w="5180013">
                  <a:extLst>
                    <a:ext uri="{9D8B030D-6E8A-4147-A177-3AD203B41FA5}">
                      <a16:colId xmlns:a16="http://schemas.microsoft.com/office/drawing/2014/main" val="989592227"/>
                    </a:ext>
                  </a:extLst>
                </a:gridCol>
              </a:tblGrid>
              <a:tr h="921147">
                <a:tc>
                  <a:txBody>
                    <a:bodyPr/>
                    <a:lstStyle/>
                    <a:p>
                      <a:r>
                        <a:rPr lang="en-US" sz="1800" b="0" i="0" kern="1200" dirty="0">
                          <a:solidFill>
                            <a:schemeClr val="lt1"/>
                          </a:solidFill>
                          <a:effectLst/>
                          <a:latin typeface="+mn-lt"/>
                          <a:ea typeface="+mn-ea"/>
                          <a:cs typeface="+mn-cs"/>
                        </a:rPr>
                        <a:t>Sequential processing of local receptive fields with shared weights.</a:t>
                      </a:r>
                      <a:endParaRPr lang="en-US" dirty="0"/>
                    </a:p>
                  </a:txBody>
                  <a:tcPr/>
                </a:tc>
                <a:extLst>
                  <a:ext uri="{0D108BD9-81ED-4DB2-BD59-A6C34878D82A}">
                    <a16:rowId xmlns:a16="http://schemas.microsoft.com/office/drawing/2014/main" val="2518504162"/>
                  </a:ext>
                </a:extLst>
              </a:tr>
              <a:tr h="921147">
                <a:tc>
                  <a:txBody>
                    <a:bodyPr/>
                    <a:lstStyle/>
                    <a:p>
                      <a:r>
                        <a:rPr lang="en-US" sz="1800" b="0" i="0" kern="1200" dirty="0">
                          <a:solidFill>
                            <a:schemeClr val="dk1"/>
                          </a:solidFill>
                          <a:effectLst/>
                          <a:latin typeface="+mn-lt"/>
                          <a:ea typeface="+mn-ea"/>
                          <a:cs typeface="+mn-cs"/>
                        </a:rPr>
                        <a:t>Limited ability to capture global context due to local receptive fields.</a:t>
                      </a:r>
                      <a:endParaRPr lang="en-US" dirty="0"/>
                    </a:p>
                  </a:txBody>
                  <a:tcPr/>
                </a:tc>
                <a:extLst>
                  <a:ext uri="{0D108BD9-81ED-4DB2-BD59-A6C34878D82A}">
                    <a16:rowId xmlns:a16="http://schemas.microsoft.com/office/drawing/2014/main" val="2115205609"/>
                  </a:ext>
                </a:extLst>
              </a:tr>
              <a:tr h="921147">
                <a:tc>
                  <a:txBody>
                    <a:bodyPr/>
                    <a:lstStyle/>
                    <a:p>
                      <a:r>
                        <a:rPr lang="en-US" sz="1800" b="0" i="0" kern="1200" dirty="0">
                          <a:solidFill>
                            <a:schemeClr val="dk1"/>
                          </a:solidFill>
                          <a:effectLst/>
                          <a:latin typeface="+mn-lt"/>
                          <a:ea typeface="+mn-ea"/>
                          <a:cs typeface="+mn-cs"/>
                        </a:rPr>
                        <a:t>Require large number of parameters, especially in deep architectures.</a:t>
                      </a:r>
                      <a:endParaRPr lang="en-US" dirty="0"/>
                    </a:p>
                  </a:txBody>
                  <a:tcPr/>
                </a:tc>
                <a:extLst>
                  <a:ext uri="{0D108BD9-81ED-4DB2-BD59-A6C34878D82A}">
                    <a16:rowId xmlns:a16="http://schemas.microsoft.com/office/drawing/2014/main" val="4110516793"/>
                  </a:ext>
                </a:extLst>
              </a:tr>
              <a:tr h="921147">
                <a:tc>
                  <a:txBody>
                    <a:bodyPr/>
                    <a:lstStyle/>
                    <a:p>
                      <a:r>
                        <a:rPr lang="en-US" sz="1800" b="0" i="0" kern="1200" dirty="0">
                          <a:solidFill>
                            <a:schemeClr val="dk1"/>
                          </a:solidFill>
                          <a:effectLst/>
                          <a:latin typeface="+mn-lt"/>
                          <a:ea typeface="+mn-ea"/>
                          <a:cs typeface="+mn-cs"/>
                        </a:rPr>
                        <a:t>Transfer learning in CNNs often requires retraining of many layers.</a:t>
                      </a:r>
                      <a:endParaRPr lang="en-US" dirty="0"/>
                    </a:p>
                  </a:txBody>
                  <a:tcPr/>
                </a:tc>
                <a:extLst>
                  <a:ext uri="{0D108BD9-81ED-4DB2-BD59-A6C34878D82A}">
                    <a16:rowId xmlns:a16="http://schemas.microsoft.com/office/drawing/2014/main" val="3871773756"/>
                  </a:ext>
                </a:extLst>
              </a:tr>
            </a:tbl>
          </a:graphicData>
        </a:graphic>
      </p:graphicFrame>
      <p:sp>
        <p:nvSpPr>
          <p:cNvPr id="5" name="Text Placeholder 4">
            <a:extLst>
              <a:ext uri="{FF2B5EF4-FFF2-40B4-BE49-F238E27FC236}">
                <a16:creationId xmlns:a16="http://schemas.microsoft.com/office/drawing/2014/main" id="{32540706-DD0F-37CF-16A5-F317F3BABFF3}"/>
              </a:ext>
            </a:extLst>
          </p:cNvPr>
          <p:cNvSpPr>
            <a:spLocks noGrp="1"/>
          </p:cNvSpPr>
          <p:nvPr>
            <p:ph type="body" sz="quarter" idx="3"/>
          </p:nvPr>
        </p:nvSpPr>
        <p:spPr>
          <a:xfrm>
            <a:off x="6096000" y="1385815"/>
            <a:ext cx="5183188" cy="823912"/>
          </a:xfrm>
        </p:spPr>
        <p:txBody>
          <a:bodyPr/>
          <a:lstStyle/>
          <a:p>
            <a:r>
              <a:rPr lang="en-US" b="1" i="0" dirty="0">
                <a:solidFill>
                  <a:srgbClr val="0D0D0D"/>
                </a:solidFill>
                <a:effectLst/>
                <a:latin typeface="Söhne"/>
              </a:rPr>
              <a:t>Vision Transformers (ViTs)</a:t>
            </a:r>
            <a:endParaRPr lang="en-US" dirty="0"/>
          </a:p>
        </p:txBody>
      </p:sp>
      <p:graphicFrame>
        <p:nvGraphicFramePr>
          <p:cNvPr id="8" name="Content Placeholder 7">
            <a:extLst>
              <a:ext uri="{FF2B5EF4-FFF2-40B4-BE49-F238E27FC236}">
                <a16:creationId xmlns:a16="http://schemas.microsoft.com/office/drawing/2014/main" id="{7E0CA309-8AD4-B3DA-7305-4596FB1DF112}"/>
              </a:ext>
            </a:extLst>
          </p:cNvPr>
          <p:cNvGraphicFramePr>
            <a:graphicFrameLocks noGrp="1"/>
          </p:cNvGraphicFramePr>
          <p:nvPr>
            <p:ph sz="quarter" idx="4"/>
            <p:extLst>
              <p:ext uri="{D42A27DB-BD31-4B8C-83A1-F6EECF244321}">
                <p14:modId xmlns:p14="http://schemas.microsoft.com/office/powerpoint/2010/main" val="2929914539"/>
              </p:ext>
            </p:extLst>
          </p:nvPr>
        </p:nvGraphicFramePr>
        <p:xfrm>
          <a:off x="6172200" y="2505074"/>
          <a:ext cx="5180012" cy="3684588"/>
        </p:xfrm>
        <a:graphic>
          <a:graphicData uri="http://schemas.openxmlformats.org/drawingml/2006/table">
            <a:tbl>
              <a:tblPr firstRow="1" bandRow="1">
                <a:tableStyleId>{5C22544A-7EE6-4342-B048-85BDC9FD1C3A}</a:tableStyleId>
              </a:tblPr>
              <a:tblGrid>
                <a:gridCol w="5180012">
                  <a:extLst>
                    <a:ext uri="{9D8B030D-6E8A-4147-A177-3AD203B41FA5}">
                      <a16:colId xmlns:a16="http://schemas.microsoft.com/office/drawing/2014/main" val="2239128628"/>
                    </a:ext>
                  </a:extLst>
                </a:gridCol>
              </a:tblGrid>
              <a:tr h="921147">
                <a:tc>
                  <a:txBody>
                    <a:bodyPr/>
                    <a:lstStyle/>
                    <a:p>
                      <a:r>
                        <a:rPr lang="en-US" sz="1800" b="0" i="0" kern="1200" dirty="0">
                          <a:solidFill>
                            <a:schemeClr val="lt1"/>
                          </a:solidFill>
                          <a:effectLst/>
                          <a:latin typeface="+mn-lt"/>
                          <a:ea typeface="+mn-ea"/>
                          <a:cs typeface="+mn-cs"/>
                        </a:rPr>
                        <a:t>Parallel processing of image patches with self-attention mechanism.</a:t>
                      </a:r>
                      <a:endParaRPr lang="en-US" dirty="0"/>
                    </a:p>
                  </a:txBody>
                  <a:tcPr/>
                </a:tc>
                <a:extLst>
                  <a:ext uri="{0D108BD9-81ED-4DB2-BD59-A6C34878D82A}">
                    <a16:rowId xmlns:a16="http://schemas.microsoft.com/office/drawing/2014/main" val="2492427260"/>
                  </a:ext>
                </a:extLst>
              </a:tr>
              <a:tr h="921147">
                <a:tc>
                  <a:txBody>
                    <a:bodyPr/>
                    <a:lstStyle/>
                    <a:p>
                      <a:r>
                        <a:rPr lang="en-US" sz="1800" b="0" i="0" kern="1200" dirty="0">
                          <a:solidFill>
                            <a:schemeClr val="dk1"/>
                          </a:solidFill>
                          <a:effectLst/>
                          <a:latin typeface="+mn-lt"/>
                          <a:ea typeface="+mn-ea"/>
                          <a:cs typeface="+mn-cs"/>
                        </a:rPr>
                        <a:t>Capable of capturing long-range dependencies through self-attention mechanism.</a:t>
                      </a:r>
                      <a:endParaRPr lang="en-US" dirty="0"/>
                    </a:p>
                  </a:txBody>
                  <a:tcPr/>
                </a:tc>
                <a:extLst>
                  <a:ext uri="{0D108BD9-81ED-4DB2-BD59-A6C34878D82A}">
                    <a16:rowId xmlns:a16="http://schemas.microsoft.com/office/drawing/2014/main" val="667442486"/>
                  </a:ext>
                </a:extLst>
              </a:tr>
              <a:tr h="921147">
                <a:tc>
                  <a:txBody>
                    <a:bodyPr/>
                    <a:lstStyle/>
                    <a:p>
                      <a:r>
                        <a:rPr lang="en-US" sz="1800" b="0" i="0" kern="1200" dirty="0">
                          <a:solidFill>
                            <a:schemeClr val="dk1"/>
                          </a:solidFill>
                          <a:effectLst/>
                          <a:latin typeface="+mn-lt"/>
                          <a:ea typeface="+mn-ea"/>
                          <a:cs typeface="+mn-cs"/>
                        </a:rPr>
                        <a:t>More parameter efficient, achieving similar or better performance with fewer parameters.</a:t>
                      </a:r>
                      <a:endParaRPr lang="en-US" dirty="0"/>
                    </a:p>
                  </a:txBody>
                  <a:tcPr/>
                </a:tc>
                <a:extLst>
                  <a:ext uri="{0D108BD9-81ED-4DB2-BD59-A6C34878D82A}">
                    <a16:rowId xmlns:a16="http://schemas.microsoft.com/office/drawing/2014/main" val="3224133057"/>
                  </a:ext>
                </a:extLst>
              </a:tr>
              <a:tr h="921147">
                <a:tc>
                  <a:txBody>
                    <a:bodyPr/>
                    <a:lstStyle/>
                    <a:p>
                      <a:r>
                        <a:rPr lang="en-US" sz="1800" b="0" i="0" kern="1200" dirty="0">
                          <a:solidFill>
                            <a:schemeClr val="dk1"/>
                          </a:solidFill>
                          <a:effectLst/>
                          <a:latin typeface="+mn-lt"/>
                          <a:ea typeface="+mn-ea"/>
                          <a:cs typeface="+mn-cs"/>
                        </a:rPr>
                        <a:t>ViTs facilitate transfer learning with pre-trained models, offering faster adaptation.</a:t>
                      </a:r>
                      <a:endParaRPr lang="en-US" dirty="0"/>
                    </a:p>
                  </a:txBody>
                  <a:tcPr/>
                </a:tc>
                <a:extLst>
                  <a:ext uri="{0D108BD9-81ED-4DB2-BD59-A6C34878D82A}">
                    <a16:rowId xmlns:a16="http://schemas.microsoft.com/office/drawing/2014/main" val="2954276862"/>
                  </a:ext>
                </a:extLst>
              </a:tr>
            </a:tbl>
          </a:graphicData>
        </a:graphic>
      </p:graphicFrame>
    </p:spTree>
    <p:extLst>
      <p:ext uri="{BB962C8B-B14F-4D97-AF65-F5344CB8AC3E}">
        <p14:creationId xmlns:p14="http://schemas.microsoft.com/office/powerpoint/2010/main" val="486849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358-2ACD-C745-BBF5-B884E9DB92B5}"/>
              </a:ext>
            </a:extLst>
          </p:cNvPr>
          <p:cNvSpPr>
            <a:spLocks noGrp="1"/>
          </p:cNvSpPr>
          <p:nvPr>
            <p:ph type="title"/>
          </p:nvPr>
        </p:nvSpPr>
        <p:spPr>
          <a:xfrm>
            <a:off x="838200" y="649576"/>
            <a:ext cx="10515600" cy="895548"/>
          </a:xfrm>
        </p:spPr>
        <p:txBody>
          <a:bodyPr>
            <a:normAutofit fontScale="90000"/>
          </a:bodyPr>
          <a:lstStyle/>
          <a:p>
            <a:pPr algn="ctr"/>
            <a:r>
              <a:rPr lang="en-US" b="1" i="0" dirty="0">
                <a:solidFill>
                  <a:srgbClr val="0D0D0D"/>
                </a:solidFill>
                <a:effectLst/>
                <a:highlight>
                  <a:srgbClr val="FFFFFF"/>
                </a:highlight>
                <a:latin typeface="Söhne"/>
              </a:rPr>
              <a:t>Challenges </a:t>
            </a: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B7C76F84-7CCE-63F4-8098-4FCDE7773A09}"/>
              </a:ext>
            </a:extLst>
          </p:cNvPr>
          <p:cNvSpPr>
            <a:spLocks noGrp="1"/>
          </p:cNvSpPr>
          <p:nvPr>
            <p:ph idx="1"/>
          </p:nvPr>
        </p:nvSpPr>
        <p:spPr>
          <a:xfrm>
            <a:off x="838200" y="1550458"/>
            <a:ext cx="10515600" cy="4351338"/>
          </a:xfrm>
        </p:spPr>
        <p:txBody>
          <a:bodyPr>
            <a:normAutofit/>
          </a:bodyPr>
          <a:lstStyle/>
          <a:p>
            <a:pPr algn="l">
              <a:buFont typeface="Arial" panose="020B0604020202020204" pitchFamily="34" charset="0"/>
              <a:buChar char="•"/>
            </a:pPr>
            <a:r>
              <a:rPr lang="en-US" sz="2600" b="0" i="0" dirty="0">
                <a:solidFill>
                  <a:srgbClr val="0D0D0D"/>
                </a:solidFill>
                <a:effectLst/>
                <a:highlight>
                  <a:srgbClr val="FFFFFF"/>
                </a:highlight>
                <a:latin typeface="Söhne"/>
              </a:rPr>
              <a:t>Vision transformers often require large amounts of labeled data for training, which may not always be available.</a:t>
            </a:r>
          </a:p>
          <a:p>
            <a:pPr algn="l">
              <a:buFont typeface="Arial" panose="020B0604020202020204" pitchFamily="34" charset="0"/>
              <a:buChar char="•"/>
            </a:pPr>
            <a:endParaRPr lang="en-US" sz="2600" dirty="0">
              <a:solidFill>
                <a:srgbClr val="0D0D0D"/>
              </a:solidFill>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While vision transformers excel at capturing long-range dependencies, they may struggle with processing very large images due to memory constraints and computational complexity.</a:t>
            </a:r>
          </a:p>
          <a:p>
            <a:pPr algn="l">
              <a:buFont typeface="Arial" panose="020B0604020202020204" pitchFamily="34" charset="0"/>
              <a:buChar char="•"/>
            </a:pPr>
            <a:endParaRPr lang="en-US" sz="2600" dirty="0">
              <a:solidFill>
                <a:srgbClr val="0D0D0D"/>
              </a:solidFill>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Deployment of vision transformers on resource-constrained mobile platforms or other devices can be challenging due to their computational and memory requirements.</a:t>
            </a:r>
          </a:p>
        </p:txBody>
      </p:sp>
    </p:spTree>
    <p:extLst>
      <p:ext uri="{BB962C8B-B14F-4D97-AF65-F5344CB8AC3E}">
        <p14:creationId xmlns:p14="http://schemas.microsoft.com/office/powerpoint/2010/main" val="370766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DA7A-5267-36C7-644E-42CD7551927E}"/>
              </a:ext>
            </a:extLst>
          </p:cNvPr>
          <p:cNvSpPr>
            <a:spLocks noGrp="1"/>
          </p:cNvSpPr>
          <p:nvPr>
            <p:ph type="title"/>
          </p:nvPr>
        </p:nvSpPr>
        <p:spPr>
          <a:xfrm>
            <a:off x="706224" y="169682"/>
            <a:ext cx="10515600" cy="1442301"/>
          </a:xfrm>
        </p:spPr>
        <p:txBody>
          <a:bodyPr>
            <a:normAutofit/>
          </a:bodyPr>
          <a:lstStyle/>
          <a:p>
            <a:pPr algn="ctr"/>
            <a:r>
              <a:rPr lang="en-US" b="1" i="0" dirty="0">
                <a:solidFill>
                  <a:srgbClr val="0D0D0D"/>
                </a:solidFill>
                <a:effectLst/>
                <a:highlight>
                  <a:srgbClr val="FFFFFF"/>
                </a:highlight>
                <a:latin typeface="Söhne"/>
              </a:rPr>
              <a:t>Future Work: Vision Mamba for Brain Disease Classification</a:t>
            </a:r>
            <a:endParaRPr lang="en-US" dirty="0"/>
          </a:p>
        </p:txBody>
      </p:sp>
      <p:sp>
        <p:nvSpPr>
          <p:cNvPr id="3" name="Content Placeholder 2">
            <a:extLst>
              <a:ext uri="{FF2B5EF4-FFF2-40B4-BE49-F238E27FC236}">
                <a16:creationId xmlns:a16="http://schemas.microsoft.com/office/drawing/2014/main" id="{036E76C9-7881-2884-2D83-26EF46D292FD}"/>
              </a:ext>
            </a:extLst>
          </p:cNvPr>
          <p:cNvSpPr>
            <a:spLocks noGrp="1"/>
          </p:cNvSpPr>
          <p:nvPr>
            <p:ph idx="1"/>
          </p:nvPr>
        </p:nvSpPr>
        <p:spPr>
          <a:xfrm>
            <a:off x="838200" y="1825625"/>
            <a:ext cx="10515600" cy="4660016"/>
          </a:xfrm>
        </p:spPr>
        <p:txBody>
          <a:bodyPr>
            <a:normAutofit/>
          </a:bodyPr>
          <a:lstStyle/>
          <a:p>
            <a:r>
              <a:rPr lang="en-US" sz="2600" b="0" i="0" dirty="0">
                <a:solidFill>
                  <a:srgbClr val="0D0D0D"/>
                </a:solidFill>
                <a:effectLst/>
                <a:highlight>
                  <a:srgbClr val="FFFFFF"/>
                </a:highlight>
                <a:latin typeface="Söhne"/>
              </a:rPr>
              <a:t>Our future work focuses on vision mamba, an advanced variant of vision transformers, to enhance the accuracy and efficiency of brain disease classification from medical imaging data.</a:t>
            </a:r>
          </a:p>
          <a:p>
            <a:endParaRPr lang="en-US" sz="2600" dirty="0">
              <a:solidFill>
                <a:srgbClr val="0D0D0D"/>
              </a:solidFill>
              <a:highlight>
                <a:srgbClr val="FFFFFF"/>
              </a:highlight>
              <a:latin typeface="Söhne"/>
            </a:endParaRPr>
          </a:p>
          <a:p>
            <a:r>
              <a:rPr lang="en-US" sz="2600" b="0" i="0" dirty="0">
                <a:solidFill>
                  <a:srgbClr val="0D0D0D"/>
                </a:solidFill>
                <a:effectLst/>
                <a:highlight>
                  <a:srgbClr val="FFFFFF"/>
                </a:highlight>
                <a:latin typeface="Söhne"/>
              </a:rPr>
              <a:t>By leveraging the capabilities of vision mamba, we aim to improve the accuracy and reliability of brain disease classification, enabling more accurate diagnosis and treatment planning.</a:t>
            </a:r>
          </a:p>
          <a:p>
            <a:endParaRPr lang="en-US" sz="2600" b="0" i="0" dirty="0">
              <a:solidFill>
                <a:srgbClr val="0D0D0D"/>
              </a:solidFill>
              <a:effectLst/>
              <a:highlight>
                <a:srgbClr val="FFFFFF"/>
              </a:highlight>
              <a:latin typeface="Söhne"/>
            </a:endParaRPr>
          </a:p>
          <a:p>
            <a:r>
              <a:rPr lang="en-US" sz="2600" b="0" i="0" dirty="0">
                <a:solidFill>
                  <a:srgbClr val="0D0D0D"/>
                </a:solidFill>
                <a:effectLst/>
                <a:highlight>
                  <a:srgbClr val="FFFFFF"/>
                </a:highlight>
                <a:latin typeface="Söhne"/>
              </a:rPr>
              <a:t>We will work towards increasing the diversity and coverage of our brain imaging dataset to encompass a broader range of brain diseases.</a:t>
            </a:r>
            <a:endParaRPr lang="en-US" sz="2600" dirty="0">
              <a:solidFill>
                <a:srgbClr val="0D0D0D"/>
              </a:solidFill>
              <a:highlight>
                <a:srgbClr val="FFFFFF"/>
              </a:highlight>
              <a:latin typeface="Söhne"/>
            </a:endParaRPr>
          </a:p>
        </p:txBody>
      </p:sp>
    </p:spTree>
    <p:extLst>
      <p:ext uri="{BB962C8B-B14F-4D97-AF65-F5344CB8AC3E}">
        <p14:creationId xmlns:p14="http://schemas.microsoft.com/office/powerpoint/2010/main" val="4287573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C04D18-5139-058F-7CFA-9BFC6B707C8D}"/>
              </a:ext>
            </a:extLst>
          </p:cNvPr>
          <p:cNvSpPr>
            <a:spLocks noGrp="1"/>
          </p:cNvSpPr>
          <p:nvPr>
            <p:ph type="subTitle" idx="1"/>
          </p:nvPr>
        </p:nvSpPr>
        <p:spPr>
          <a:xfrm>
            <a:off x="1524000" y="2900517"/>
            <a:ext cx="9144000" cy="2357284"/>
          </a:xfrm>
        </p:spPr>
        <p:txBody>
          <a:bodyPr vert="horz" lIns="91440" tIns="45720" rIns="91440" bIns="45720" rtlCol="0" anchor="t">
            <a:normAutofit/>
          </a:bodyPr>
          <a:lstStyle/>
          <a:p>
            <a:r>
              <a:rPr lang="en-IN" sz="5400" b="1" dirty="0">
                <a:latin typeface="Söhne"/>
              </a:rPr>
              <a:t>Thank You</a:t>
            </a:r>
          </a:p>
        </p:txBody>
      </p:sp>
    </p:spTree>
    <p:extLst>
      <p:ext uri="{BB962C8B-B14F-4D97-AF65-F5344CB8AC3E}">
        <p14:creationId xmlns:p14="http://schemas.microsoft.com/office/powerpoint/2010/main" val="18397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5851-9988-911D-0BA1-9512D28FFC8D}"/>
              </a:ext>
            </a:extLst>
          </p:cNvPr>
          <p:cNvSpPr>
            <a:spLocks noGrp="1"/>
          </p:cNvSpPr>
          <p:nvPr>
            <p:ph type="title"/>
          </p:nvPr>
        </p:nvSpPr>
        <p:spPr>
          <a:xfrm>
            <a:off x="470555" y="72894"/>
            <a:ext cx="10515600" cy="1325563"/>
          </a:xfrm>
        </p:spPr>
        <p:txBody>
          <a:bodyPr/>
          <a:lstStyle/>
          <a:p>
            <a:pPr algn="ctr"/>
            <a:r>
              <a:rPr lang="en-US" b="1" dirty="0">
                <a:latin typeface="Söhne"/>
              </a:rPr>
              <a:t>Abstract</a:t>
            </a:r>
          </a:p>
        </p:txBody>
      </p:sp>
      <p:sp>
        <p:nvSpPr>
          <p:cNvPr id="3" name="Content Placeholder 2">
            <a:extLst>
              <a:ext uri="{FF2B5EF4-FFF2-40B4-BE49-F238E27FC236}">
                <a16:creationId xmlns:a16="http://schemas.microsoft.com/office/drawing/2014/main" id="{7FA8FDE3-BA4B-B133-FD9A-30F4304E413B}"/>
              </a:ext>
            </a:extLst>
          </p:cNvPr>
          <p:cNvSpPr>
            <a:spLocks noGrp="1"/>
          </p:cNvSpPr>
          <p:nvPr>
            <p:ph idx="1"/>
          </p:nvPr>
        </p:nvSpPr>
        <p:spPr>
          <a:xfrm>
            <a:off x="734504" y="1398457"/>
            <a:ext cx="10662501" cy="5256867"/>
          </a:xfrm>
        </p:spPr>
        <p:txBody>
          <a:bodyPr>
            <a:normAutofit lnSpcReduction="10000"/>
          </a:bodyPr>
          <a:lstStyle/>
          <a:p>
            <a:pPr>
              <a:lnSpc>
                <a:spcPct val="110000"/>
              </a:lnSpc>
              <a:spcBef>
                <a:spcPts val="1200"/>
              </a:spcBef>
            </a:pPr>
            <a:r>
              <a:rPr lang="en-US" sz="2000" dirty="0">
                <a:latin typeface="Söhne"/>
              </a:rPr>
              <a:t>Accurate classification of brain pathologies is essential for diagnosing neurological diseases, particularly when co-occurring disorders present subtle distinctions. Multi-label categorization from medical imaging holds promises for facilitating precise diagnoses in such complex scenarios. However, accurately identifying brain abnormalities remains a critical challenge. In this work, we propose BrainViT, a novel solution to address these challenges through simultaneous multi-label classification of brain pathology using Vision Transformers (ViT), which identifies various brain abnormalities accurately from medical images. The proposed model uses a vision transformer that exploits the advantages of the self-attention mechanism, eliminating convolution operations commonly found in traditional deep-learning models for disease detection. Notably, the model's capability to simultaneously identify various brain pathologies in a single pass distinguishes it from conventional methods, providing a more holistic understanding of complex clinical scenarios. The datasets which we want to employ includes tumors like Pituitary, Glioma, Meningioma, and No Tumor. This selection covers a comprehensive range of brain abnormalities.  Our proposed BrainViT model represents a significant advancement in the multi-label classification of brain pathologies and contributes to the improvement of accurate and efficient diagnosis in the field of neuroimaging.</a:t>
            </a:r>
          </a:p>
        </p:txBody>
      </p:sp>
    </p:spTree>
    <p:extLst>
      <p:ext uri="{BB962C8B-B14F-4D97-AF65-F5344CB8AC3E}">
        <p14:creationId xmlns:p14="http://schemas.microsoft.com/office/powerpoint/2010/main" val="39856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2C65-58C5-1E33-38D0-EC5FCAB9ABA9}"/>
              </a:ext>
            </a:extLst>
          </p:cNvPr>
          <p:cNvSpPr>
            <a:spLocks noGrp="1"/>
          </p:cNvSpPr>
          <p:nvPr>
            <p:ph type="title"/>
          </p:nvPr>
        </p:nvSpPr>
        <p:spPr>
          <a:xfrm>
            <a:off x="4616450" y="164042"/>
            <a:ext cx="2959100" cy="595313"/>
          </a:xfrm>
        </p:spPr>
        <p:txBody>
          <a:bodyPr>
            <a:normAutofit/>
          </a:bodyPr>
          <a:lstStyle/>
          <a:p>
            <a:pPr algn="ctr"/>
            <a:r>
              <a:rPr lang="en-IN" sz="3600" b="1" dirty="0">
                <a:latin typeface="Söhne"/>
              </a:rPr>
              <a:t>Transformers</a:t>
            </a:r>
          </a:p>
        </p:txBody>
      </p:sp>
      <p:sp>
        <p:nvSpPr>
          <p:cNvPr id="3" name="Content Placeholder 2">
            <a:extLst>
              <a:ext uri="{FF2B5EF4-FFF2-40B4-BE49-F238E27FC236}">
                <a16:creationId xmlns:a16="http://schemas.microsoft.com/office/drawing/2014/main" id="{3A9446E4-BECA-EEE4-BEC7-310D38AE33B7}"/>
              </a:ext>
            </a:extLst>
          </p:cNvPr>
          <p:cNvSpPr>
            <a:spLocks noGrp="1"/>
          </p:cNvSpPr>
          <p:nvPr>
            <p:ph idx="1"/>
          </p:nvPr>
        </p:nvSpPr>
        <p:spPr>
          <a:xfrm>
            <a:off x="626533" y="936625"/>
            <a:ext cx="11023600" cy="5346171"/>
          </a:xfrm>
        </p:spPr>
        <p:txBody>
          <a:bodyPr vert="horz" lIns="91440" tIns="45720" rIns="91440" bIns="45720" rtlCol="0" anchor="t">
            <a:normAutofit fontScale="92500" lnSpcReduction="10000"/>
          </a:bodyPr>
          <a:lstStyle/>
          <a:p>
            <a:pPr marL="0" indent="0">
              <a:buNone/>
            </a:pPr>
            <a:r>
              <a:rPr lang="en-US" b="1" i="0" dirty="0">
                <a:solidFill>
                  <a:srgbClr val="0D0D0D"/>
                </a:solidFill>
                <a:effectLst/>
                <a:highlight>
                  <a:srgbClr val="FFFFFF"/>
                </a:highlight>
                <a:latin typeface="Söhne"/>
              </a:rPr>
              <a:t>   Why Transformers?</a:t>
            </a: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The Traditional models like recurrent neural networks (RNNs) and convolutional neural networks (CNNs) struggled with capturing long-range dependencies in sequential data, due to their sequential processing nature.</a:t>
            </a:r>
          </a:p>
          <a:p>
            <a:pPr marL="0" indent="0">
              <a:buNone/>
            </a:pP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Transformers were introduced in 2017 through the groundbreaking paper titled "Attention is All You Need" by Vaswani et al.</a:t>
            </a:r>
          </a:p>
          <a:p>
            <a:pPr marL="0" indent="0">
              <a:buNone/>
            </a:pPr>
            <a:endParaRPr lang="en-US" b="1" i="0" dirty="0">
              <a:solidFill>
                <a:srgbClr val="0D0D0D"/>
              </a:solidFill>
              <a:effectLst/>
              <a:highlight>
                <a:srgbClr val="FFFFFF"/>
              </a:highlight>
              <a:latin typeface="Söhne"/>
            </a:endParaRPr>
          </a:p>
          <a:p>
            <a:pPr marL="0" indent="0">
              <a:buNone/>
            </a:pPr>
            <a:r>
              <a:rPr lang="en-US" b="1" i="0" dirty="0">
                <a:solidFill>
                  <a:srgbClr val="0D0D0D"/>
                </a:solidFill>
                <a:effectLst/>
                <a:highlight>
                  <a:srgbClr val="FFFFFF"/>
                </a:highlight>
                <a:latin typeface="Söhne"/>
              </a:rPr>
              <a:t>   What are Transformers?</a:t>
            </a:r>
          </a:p>
          <a:p>
            <a:r>
              <a:rPr lang="en-US" dirty="0">
                <a:solidFill>
                  <a:srgbClr val="0D0D0D"/>
                </a:solidFill>
                <a:highlight>
                  <a:srgbClr val="FFFFFF"/>
                </a:highlight>
                <a:latin typeface="Söhne"/>
              </a:rPr>
              <a:t>Transformers are a class of deep learning architectures that have gained popular attention, particularly in Natural Language Processing (NLP) tasks. They differ from traditional recurrent neural networks (RNNs) and convolutional neural networks (CNNs) in their architecture and mechanisms for processing sequential data.</a:t>
            </a: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70842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D85F-EF5F-85FE-2F34-3DC82469D12C}"/>
              </a:ext>
            </a:extLst>
          </p:cNvPr>
          <p:cNvSpPr>
            <a:spLocks noGrp="1"/>
          </p:cNvSpPr>
          <p:nvPr>
            <p:ph type="title"/>
          </p:nvPr>
        </p:nvSpPr>
        <p:spPr/>
        <p:txBody>
          <a:bodyPr>
            <a:normAutofit/>
          </a:bodyPr>
          <a:lstStyle/>
          <a:p>
            <a:pPr algn="ctr"/>
            <a:r>
              <a:rPr lang="en-US" sz="3600" b="1" i="0" dirty="0">
                <a:solidFill>
                  <a:srgbClr val="0D0D0D"/>
                </a:solidFill>
                <a:effectLst/>
                <a:highlight>
                  <a:srgbClr val="FFFFFF"/>
                </a:highlight>
                <a:latin typeface="Söhne"/>
              </a:rPr>
              <a:t>Key Components of Transformers:</a:t>
            </a:r>
            <a:br>
              <a:rPr lang="en-US" sz="3600" b="0" i="0" dirty="0">
                <a:solidFill>
                  <a:srgbClr val="0D0D0D"/>
                </a:solidFill>
                <a:effectLst/>
                <a:highlight>
                  <a:srgbClr val="FFFFFF"/>
                </a:highlight>
                <a:latin typeface="Söhne"/>
              </a:rPr>
            </a:br>
            <a:endParaRPr lang="en-IN" sz="3600" dirty="0"/>
          </a:p>
        </p:txBody>
      </p:sp>
      <p:sp>
        <p:nvSpPr>
          <p:cNvPr id="3" name="Content Placeholder 2">
            <a:extLst>
              <a:ext uri="{FF2B5EF4-FFF2-40B4-BE49-F238E27FC236}">
                <a16:creationId xmlns:a16="http://schemas.microsoft.com/office/drawing/2014/main" id="{21D10E49-316E-52E2-1EDE-5841B3AD869A}"/>
              </a:ext>
            </a:extLst>
          </p:cNvPr>
          <p:cNvSpPr>
            <a:spLocks noGrp="1"/>
          </p:cNvSpPr>
          <p:nvPr>
            <p:ph idx="1"/>
          </p:nvPr>
        </p:nvSpPr>
        <p:spPr/>
        <p:txBody>
          <a:bodyPr>
            <a:normAutofit/>
          </a:bodyPr>
          <a:lstStyle/>
          <a:p>
            <a:pPr algn="l"/>
            <a:r>
              <a:rPr lang="en-US" sz="2600" b="1" dirty="0">
                <a:solidFill>
                  <a:srgbClr val="0D0D0D"/>
                </a:solidFill>
                <a:highlight>
                  <a:srgbClr val="FFFFFF"/>
                </a:highlight>
                <a:latin typeface="Söhne"/>
              </a:rPr>
              <a:t>Self-Attention Mechanism</a:t>
            </a:r>
            <a:r>
              <a:rPr lang="en-US" sz="2600" dirty="0">
                <a:solidFill>
                  <a:srgbClr val="0D0D0D"/>
                </a:solidFill>
                <a:highlight>
                  <a:srgbClr val="FFFFFF"/>
                </a:highlight>
                <a:latin typeface="Söhne"/>
              </a:rPr>
              <a:t>: Transformers have self-attention mechanism, which enables them to weigh the importance of different elements (called tokens) in a sequence when making predictions. This mechanism allows the model to capture long-range dependencies and relationships between elements, regardless of their positions in the input sequence.</a:t>
            </a:r>
          </a:p>
          <a:p>
            <a:pPr algn="l"/>
            <a:endParaRPr lang="en-US" sz="2600" dirty="0">
              <a:solidFill>
                <a:srgbClr val="0D0D0D"/>
              </a:solidFill>
              <a:highlight>
                <a:srgbClr val="FFFFFF"/>
              </a:highlight>
              <a:latin typeface="Söhne"/>
            </a:endParaRPr>
          </a:p>
          <a:p>
            <a:pPr algn="l"/>
            <a:r>
              <a:rPr lang="en-US" sz="2600" b="1" dirty="0">
                <a:solidFill>
                  <a:srgbClr val="0D0D0D"/>
                </a:solidFill>
                <a:highlight>
                  <a:srgbClr val="FFFFFF"/>
                </a:highlight>
                <a:latin typeface="Söhne"/>
              </a:rPr>
              <a:t>Transformer Blocks</a:t>
            </a:r>
            <a:r>
              <a:rPr lang="en-US" sz="2600" dirty="0">
                <a:solidFill>
                  <a:srgbClr val="0D0D0D"/>
                </a:solidFill>
                <a:highlight>
                  <a:srgbClr val="FFFFFF"/>
                </a:highlight>
                <a:latin typeface="Söhne"/>
              </a:rPr>
              <a:t>: Transformers consist of multiple layers of transformer blocks, each containing self-attention layers and feed-forward neural networks. These transformer blocks enable the model to learn hierarchical representations of the input data, capturing both local and global patterns.</a:t>
            </a:r>
          </a:p>
          <a:p>
            <a:endParaRPr lang="en-IN" dirty="0"/>
          </a:p>
        </p:txBody>
      </p:sp>
    </p:spTree>
    <p:extLst>
      <p:ext uri="{BB962C8B-B14F-4D97-AF65-F5344CB8AC3E}">
        <p14:creationId xmlns:p14="http://schemas.microsoft.com/office/powerpoint/2010/main" val="213347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895C-CE74-61CC-3D77-4E578DE20837}"/>
              </a:ext>
            </a:extLst>
          </p:cNvPr>
          <p:cNvSpPr>
            <a:spLocks noGrp="1"/>
          </p:cNvSpPr>
          <p:nvPr>
            <p:ph type="title"/>
          </p:nvPr>
        </p:nvSpPr>
        <p:spPr>
          <a:xfrm>
            <a:off x="839787" y="0"/>
            <a:ext cx="3932237" cy="1600200"/>
          </a:xfrm>
        </p:spPr>
        <p:txBody>
          <a:bodyPr/>
          <a:lstStyle/>
          <a:p>
            <a:r>
              <a:rPr lang="en-US" b="1" dirty="0">
                <a:latin typeface="Söhne"/>
              </a:rPr>
              <a:t>Transition to Vision Transformer</a:t>
            </a:r>
          </a:p>
        </p:txBody>
      </p:sp>
      <p:sp>
        <p:nvSpPr>
          <p:cNvPr id="4" name="Text Placeholder 3">
            <a:extLst>
              <a:ext uri="{FF2B5EF4-FFF2-40B4-BE49-F238E27FC236}">
                <a16:creationId xmlns:a16="http://schemas.microsoft.com/office/drawing/2014/main" id="{5914CD72-E627-A32E-E39A-8F8F550B8D7C}"/>
              </a:ext>
            </a:extLst>
          </p:cNvPr>
          <p:cNvSpPr>
            <a:spLocks noGrp="1"/>
          </p:cNvSpPr>
          <p:nvPr>
            <p:ph type="body" sz="half" idx="2"/>
          </p:nvPr>
        </p:nvSpPr>
        <p:spPr/>
        <p:txBody>
          <a:bodyPr>
            <a:normAutofit/>
          </a:bodyPr>
          <a:lstStyle/>
          <a:p>
            <a:r>
              <a:rPr lang="en-US" sz="2400" dirty="0">
                <a:solidFill>
                  <a:srgbClr val="0D0D0D"/>
                </a:solidFill>
                <a:highlight>
                  <a:srgbClr val="FFFFFF"/>
                </a:highlight>
                <a:latin typeface="Söhne"/>
              </a:rPr>
              <a:t>S</a:t>
            </a:r>
            <a:r>
              <a:rPr lang="en-US" sz="2400" b="0" i="0" dirty="0">
                <a:solidFill>
                  <a:srgbClr val="0D0D0D"/>
                </a:solidFill>
                <a:effectLst/>
                <a:highlight>
                  <a:srgbClr val="FFFFFF"/>
                </a:highlight>
                <a:latin typeface="Söhne"/>
              </a:rPr>
              <a:t>uccess of transformers in Natural </a:t>
            </a:r>
            <a:r>
              <a:rPr lang="en-US" sz="2400" dirty="0">
                <a:solidFill>
                  <a:srgbClr val="0D0D0D"/>
                </a:solidFill>
                <a:highlight>
                  <a:srgbClr val="FFFFFF"/>
                </a:highlight>
                <a:latin typeface="Söhne"/>
              </a:rPr>
              <a:t>L</a:t>
            </a:r>
            <a:r>
              <a:rPr lang="en-US" sz="2400" b="0" i="0" dirty="0">
                <a:solidFill>
                  <a:srgbClr val="0D0D0D"/>
                </a:solidFill>
                <a:effectLst/>
                <a:highlight>
                  <a:srgbClr val="FFFFFF"/>
                </a:highlight>
                <a:latin typeface="Söhne"/>
              </a:rPr>
              <a:t>anguage </a:t>
            </a:r>
            <a:r>
              <a:rPr lang="en-US" sz="2400" dirty="0">
                <a:solidFill>
                  <a:srgbClr val="0D0D0D"/>
                </a:solidFill>
                <a:highlight>
                  <a:srgbClr val="FFFFFF"/>
                </a:highlight>
                <a:latin typeface="Söhne"/>
              </a:rPr>
              <a:t>P</a:t>
            </a:r>
            <a:r>
              <a:rPr lang="en-US" sz="2400" b="0" i="0" dirty="0">
                <a:solidFill>
                  <a:srgbClr val="0D0D0D"/>
                </a:solidFill>
                <a:effectLst/>
                <a:highlight>
                  <a:srgbClr val="FFFFFF"/>
                </a:highlight>
                <a:latin typeface="Söhne"/>
              </a:rPr>
              <a:t>rocessing (NLP), led to explore </a:t>
            </a:r>
            <a:r>
              <a:rPr lang="en-US" sz="2400" dirty="0">
                <a:solidFill>
                  <a:srgbClr val="0D0D0D"/>
                </a:solidFill>
                <a:highlight>
                  <a:srgbClr val="FFFFFF"/>
                </a:highlight>
                <a:latin typeface="Söhne"/>
              </a:rPr>
              <a:t>and </a:t>
            </a:r>
            <a:r>
              <a:rPr lang="en-US" sz="2400" b="0" i="0" dirty="0">
                <a:solidFill>
                  <a:srgbClr val="0D0D0D"/>
                </a:solidFill>
                <a:effectLst/>
                <a:highlight>
                  <a:srgbClr val="FFFFFF"/>
                </a:highlight>
                <a:latin typeface="Söhne"/>
              </a:rPr>
              <a:t>adapt the transformer architecture to process visual data.</a:t>
            </a:r>
          </a:p>
          <a:p>
            <a:endParaRPr lang="en-US" sz="2400" dirty="0"/>
          </a:p>
        </p:txBody>
      </p:sp>
      <p:pic>
        <p:nvPicPr>
          <p:cNvPr id="6" name="Picture 5">
            <a:extLst>
              <a:ext uri="{FF2B5EF4-FFF2-40B4-BE49-F238E27FC236}">
                <a16:creationId xmlns:a16="http://schemas.microsoft.com/office/drawing/2014/main" id="{28FD89D4-B914-30C9-5590-37EF643F6F52}"/>
              </a:ext>
            </a:extLst>
          </p:cNvPr>
          <p:cNvPicPr>
            <a:picLocks noChangeAspect="1"/>
          </p:cNvPicPr>
          <p:nvPr/>
        </p:nvPicPr>
        <p:blipFill>
          <a:blip r:embed="rId2"/>
          <a:stretch>
            <a:fillRect/>
          </a:stretch>
        </p:blipFill>
        <p:spPr>
          <a:xfrm>
            <a:off x="5612164" y="1701934"/>
            <a:ext cx="6126547" cy="3136392"/>
          </a:xfrm>
          <a:prstGeom prst="rect">
            <a:avLst/>
          </a:prstGeom>
          <a:ln>
            <a:noFill/>
          </a:ln>
          <a:effectLst>
            <a:outerShdw blurRad="292100" dist="139700" dir="2700000" algn="tl" rotWithShape="0">
              <a:srgbClr val="333333">
                <a:alpha val="65000"/>
              </a:srgbClr>
            </a:outerShdw>
          </a:effectLst>
        </p:spPr>
      </p:pic>
      <p:sp>
        <p:nvSpPr>
          <p:cNvPr id="8" name="Picture Placeholder 7">
            <a:extLst>
              <a:ext uri="{FF2B5EF4-FFF2-40B4-BE49-F238E27FC236}">
                <a16:creationId xmlns:a16="http://schemas.microsoft.com/office/drawing/2014/main" id="{F3DFBCCA-2A5D-F3A5-B8FA-851B8D5A748A}"/>
              </a:ext>
            </a:extLst>
          </p:cNvPr>
          <p:cNvSpPr>
            <a:spLocks noGrp="1"/>
          </p:cNvSpPr>
          <p:nvPr>
            <p:ph type="pic" idx="1"/>
          </p:nvPr>
        </p:nvSpPr>
        <p:spPr>
          <a:xfrm>
            <a:off x="5133491" y="457200"/>
            <a:ext cx="6902795" cy="6132136"/>
          </a:xfrm>
          <a:ln>
            <a:solidFill>
              <a:schemeClr val="accent1"/>
            </a:solidFill>
          </a:ln>
        </p:spPr>
        <p:txBody>
          <a:bodyPr/>
          <a:lstStyle/>
          <a:p>
            <a:r>
              <a:rPr lang="en-US" dirty="0"/>
              <a:t> </a:t>
            </a:r>
          </a:p>
        </p:txBody>
      </p:sp>
    </p:spTree>
    <p:extLst>
      <p:ext uri="{BB962C8B-B14F-4D97-AF65-F5344CB8AC3E}">
        <p14:creationId xmlns:p14="http://schemas.microsoft.com/office/powerpoint/2010/main" val="408043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F87-27D8-EF27-21AA-D58392D1FFE7}"/>
              </a:ext>
            </a:extLst>
          </p:cNvPr>
          <p:cNvSpPr>
            <a:spLocks noGrp="1"/>
          </p:cNvSpPr>
          <p:nvPr>
            <p:ph type="title"/>
          </p:nvPr>
        </p:nvSpPr>
        <p:spPr/>
        <p:txBody>
          <a:bodyPr/>
          <a:lstStyle/>
          <a:p>
            <a:pPr algn="ctr"/>
            <a:r>
              <a:rPr lang="en-IN" b="1" dirty="0">
                <a:latin typeface="Söhne"/>
              </a:rPr>
              <a:t>Vision Transformers</a:t>
            </a:r>
          </a:p>
        </p:txBody>
      </p:sp>
      <p:sp>
        <p:nvSpPr>
          <p:cNvPr id="3" name="Content Placeholder 2">
            <a:extLst>
              <a:ext uri="{FF2B5EF4-FFF2-40B4-BE49-F238E27FC236}">
                <a16:creationId xmlns:a16="http://schemas.microsoft.com/office/drawing/2014/main" id="{089F3E37-80F2-F9DF-6C74-D8DA5DC28EF4}"/>
              </a:ext>
            </a:extLst>
          </p:cNvPr>
          <p:cNvSpPr>
            <a:spLocks noGrp="1"/>
          </p:cNvSpPr>
          <p:nvPr>
            <p:ph idx="1"/>
          </p:nvPr>
        </p:nvSpPr>
        <p:spPr/>
        <p:txBody>
          <a:bodyPr>
            <a:normAutofit/>
          </a:bodyPr>
          <a:lstStyle/>
          <a:p>
            <a:r>
              <a:rPr lang="en-US" sz="2600" b="0" i="0" dirty="0">
                <a:solidFill>
                  <a:srgbClr val="0D0D0D"/>
                </a:solidFill>
                <a:effectLst/>
                <a:highlight>
                  <a:srgbClr val="FFFFFF"/>
                </a:highlight>
                <a:latin typeface="Söhne"/>
              </a:rPr>
              <a:t>A Vision Transformer is a deep learning architecture that applies the Transformer model, originally developed for NLP, to computer vision tasks.</a:t>
            </a:r>
            <a:endParaRPr lang="en-US" sz="2600" b="0" i="0" dirty="0">
              <a:effectLst/>
              <a:highlight>
                <a:srgbClr val="FFFFFF"/>
              </a:highlight>
              <a:latin typeface="Söhne"/>
            </a:endParaRPr>
          </a:p>
          <a:p>
            <a:pPr marL="0" indent="0">
              <a:buNone/>
            </a:pPr>
            <a:endParaRPr lang="en-US" sz="2600" dirty="0">
              <a:solidFill>
                <a:srgbClr val="0D0D0D"/>
              </a:solidFill>
              <a:highlight>
                <a:srgbClr val="FFFFFF"/>
              </a:highlight>
              <a:latin typeface="Söhne"/>
            </a:endParaRPr>
          </a:p>
          <a:p>
            <a:pPr algn="l"/>
            <a:r>
              <a:rPr lang="en-US" sz="2600" b="1" i="0" dirty="0">
                <a:solidFill>
                  <a:srgbClr val="0D0D0D"/>
                </a:solidFill>
                <a:effectLst/>
                <a:highlight>
                  <a:srgbClr val="FFFFFF"/>
                </a:highlight>
                <a:latin typeface="Söhne"/>
              </a:rPr>
              <a:t>How ViT Works</a:t>
            </a:r>
            <a:endParaRPr lang="en-US" sz="2600" b="0" i="0" dirty="0">
              <a:solidFill>
                <a:srgbClr val="0D0D0D"/>
              </a:solidFill>
              <a:effectLst/>
              <a:highlight>
                <a:srgbClr val="FFFFFF"/>
              </a:highlight>
              <a:latin typeface="Söhne"/>
            </a:endParaRPr>
          </a:p>
          <a:p>
            <a:pPr algn="l">
              <a:buFont typeface="Arial" panose="020B0604020202020204" pitchFamily="34" charset="0"/>
              <a:buChar char="•"/>
            </a:pPr>
            <a:r>
              <a:rPr lang="en-US" sz="2600" b="0" i="0" dirty="0">
                <a:solidFill>
                  <a:srgbClr val="0D0D0D"/>
                </a:solidFill>
                <a:effectLst/>
                <a:highlight>
                  <a:srgbClr val="FFFFFF"/>
                </a:highlight>
                <a:latin typeface="Söhne"/>
              </a:rPr>
              <a:t>ViT performs on images by breaking them into smaller, fixed-size patches, treating each patch as a token in a sequence.</a:t>
            </a:r>
          </a:p>
          <a:p>
            <a:pPr algn="l">
              <a:buFont typeface="Arial" panose="020B0604020202020204" pitchFamily="34" charset="0"/>
              <a:buChar char="•"/>
            </a:pPr>
            <a:r>
              <a:rPr lang="en-US" sz="2600" b="0" i="0" dirty="0">
                <a:solidFill>
                  <a:srgbClr val="0D0D0D"/>
                </a:solidFill>
                <a:effectLst/>
                <a:highlight>
                  <a:srgbClr val="FFFFFF"/>
                </a:highlight>
                <a:latin typeface="Söhne"/>
              </a:rPr>
              <a:t>This approach allows ViT to apply the same self-attention mechanism used in natural language processing, enabling it to capture spatial relationships between patches.</a:t>
            </a:r>
          </a:p>
        </p:txBody>
      </p:sp>
    </p:spTree>
    <p:extLst>
      <p:ext uri="{BB962C8B-B14F-4D97-AF65-F5344CB8AC3E}">
        <p14:creationId xmlns:p14="http://schemas.microsoft.com/office/powerpoint/2010/main" val="334811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FB7C-3E9B-3584-DCC5-86CD97B2D466}"/>
              </a:ext>
            </a:extLst>
          </p:cNvPr>
          <p:cNvSpPr>
            <a:spLocks noGrp="1"/>
          </p:cNvSpPr>
          <p:nvPr>
            <p:ph type="title"/>
          </p:nvPr>
        </p:nvSpPr>
        <p:spPr/>
        <p:txBody>
          <a:bodyPr/>
          <a:lstStyle/>
          <a:p>
            <a:pPr algn="ctr"/>
            <a:r>
              <a:rPr lang="en-IN" b="1" i="0" dirty="0">
                <a:solidFill>
                  <a:srgbClr val="0D0D0D"/>
                </a:solidFill>
                <a:effectLst/>
                <a:highlight>
                  <a:srgbClr val="FFFFFF"/>
                </a:highlight>
                <a:latin typeface="Söhne"/>
              </a:rPr>
              <a:t>Components of ViT</a:t>
            </a:r>
            <a:endParaRPr lang="en-IN" dirty="0"/>
          </a:p>
        </p:txBody>
      </p:sp>
      <p:sp>
        <p:nvSpPr>
          <p:cNvPr id="3" name="Content Placeholder 2">
            <a:extLst>
              <a:ext uri="{FF2B5EF4-FFF2-40B4-BE49-F238E27FC236}">
                <a16:creationId xmlns:a16="http://schemas.microsoft.com/office/drawing/2014/main" id="{960A35F9-F141-D943-BCF9-A48D2295958B}"/>
              </a:ext>
            </a:extLst>
          </p:cNvPr>
          <p:cNvSpPr>
            <a:spLocks noGrp="1"/>
          </p:cNvSpPr>
          <p:nvPr>
            <p:ph idx="1"/>
          </p:nvPr>
        </p:nvSpPr>
        <p:spPr/>
        <p:txBody>
          <a:bodyPr>
            <a:normAutofit fontScale="92500" lnSpcReduction="20000"/>
          </a:bodyPr>
          <a:lstStyle/>
          <a:p>
            <a:pPr marL="0" indent="0">
              <a:buNone/>
            </a:pPr>
            <a:r>
              <a:rPr lang="en-US" b="1" dirty="0">
                <a:latin typeface="Söhne"/>
              </a:rPr>
              <a:t>Patch</a:t>
            </a:r>
            <a:r>
              <a:rPr lang="en-US" b="1" dirty="0"/>
              <a:t> </a:t>
            </a:r>
            <a:r>
              <a:rPr lang="en-US" b="1" dirty="0">
                <a:latin typeface="Söhne"/>
              </a:rPr>
              <a:t>Embeddings</a:t>
            </a:r>
            <a:r>
              <a:rPr lang="en-US" dirty="0"/>
              <a:t>:</a:t>
            </a:r>
          </a:p>
          <a:p>
            <a:r>
              <a:rPr lang="en-US" dirty="0">
                <a:latin typeface="Söhne"/>
              </a:rPr>
              <a:t>Images are divided into fixed-size patches.</a:t>
            </a:r>
          </a:p>
          <a:p>
            <a:r>
              <a:rPr lang="en-US" dirty="0">
                <a:latin typeface="Söhne"/>
              </a:rPr>
              <a:t>These patch embeddings serve as the input tokens for the transformer model.</a:t>
            </a:r>
          </a:p>
          <a:p>
            <a:pPr marL="0" indent="0">
              <a:buNone/>
            </a:pPr>
            <a:r>
              <a:rPr lang="en-US" b="1" dirty="0">
                <a:latin typeface="Söhne"/>
              </a:rPr>
              <a:t>Positional Encodings:</a:t>
            </a:r>
          </a:p>
          <a:p>
            <a:r>
              <a:rPr lang="en-US" dirty="0">
                <a:latin typeface="Söhne"/>
              </a:rPr>
              <a:t>Positional encodings help the model understand the relative positions of patches within the image.</a:t>
            </a:r>
          </a:p>
          <a:p>
            <a:pPr marL="0" indent="0">
              <a:buNone/>
            </a:pPr>
            <a:r>
              <a:rPr lang="en-US" b="1" dirty="0">
                <a:latin typeface="Söhne"/>
              </a:rPr>
              <a:t>Transformer Encoder Layers</a:t>
            </a:r>
            <a:r>
              <a:rPr lang="en-US" dirty="0">
                <a:latin typeface="Söhne"/>
              </a:rPr>
              <a:t>:</a:t>
            </a:r>
          </a:p>
          <a:p>
            <a:r>
              <a:rPr lang="en-US" dirty="0">
                <a:latin typeface="Söhne"/>
              </a:rPr>
              <a:t>ViT consists of multiple transformer encoder layers, each containing self-attention mechanisms and feed-forward neural networks.</a:t>
            </a:r>
          </a:p>
          <a:p>
            <a:r>
              <a:rPr lang="en-US" dirty="0">
                <a:latin typeface="Söhne"/>
              </a:rPr>
              <a:t>These transformer layers enable ViT to learn hierarchical representations of the image, capturing both local and global patterns.</a:t>
            </a:r>
            <a:endParaRPr lang="en-IN" dirty="0">
              <a:latin typeface="Söhne"/>
            </a:endParaRPr>
          </a:p>
        </p:txBody>
      </p:sp>
    </p:spTree>
    <p:extLst>
      <p:ext uri="{BB962C8B-B14F-4D97-AF65-F5344CB8AC3E}">
        <p14:creationId xmlns:p14="http://schemas.microsoft.com/office/powerpoint/2010/main" val="349116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DD88-D50A-439A-BCB8-5175A87F7910}"/>
              </a:ext>
            </a:extLst>
          </p:cNvPr>
          <p:cNvSpPr>
            <a:spLocks noGrp="1"/>
          </p:cNvSpPr>
          <p:nvPr>
            <p:ph type="title"/>
          </p:nvPr>
        </p:nvSpPr>
        <p:spPr>
          <a:xfrm flipV="1">
            <a:off x="838200" y="319406"/>
            <a:ext cx="10257148"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3B7431C-BCDF-07EF-0AFC-86AF1F346ADE}"/>
              </a:ext>
            </a:extLst>
          </p:cNvPr>
          <p:cNvSpPr>
            <a:spLocks noGrp="1"/>
          </p:cNvSpPr>
          <p:nvPr>
            <p:ph idx="1"/>
          </p:nvPr>
        </p:nvSpPr>
        <p:spPr>
          <a:xfrm>
            <a:off x="838200" y="565608"/>
            <a:ext cx="10515600" cy="5611355"/>
          </a:xfrm>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Self-Attention Mechanism:</a:t>
            </a:r>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Söhne"/>
              </a:rPr>
              <a:t>E</a:t>
            </a:r>
            <a:r>
              <a:rPr lang="en-US" b="0" i="0" dirty="0">
                <a:solidFill>
                  <a:srgbClr val="0D0D0D"/>
                </a:solidFill>
                <a:effectLst/>
                <a:highlight>
                  <a:srgbClr val="FFFFFF"/>
                </a:highlight>
                <a:latin typeface="Söhne"/>
              </a:rPr>
              <a:t>ach patch embedding attends to all other patch embeddings, capturing global dependencies within the input image.</a:t>
            </a:r>
          </a:p>
          <a:p>
            <a:pPr algn="l"/>
            <a:r>
              <a:rPr lang="en-US" b="0" i="0" dirty="0">
                <a:solidFill>
                  <a:srgbClr val="0D0D0D"/>
                </a:solidFill>
                <a:effectLst/>
                <a:highlight>
                  <a:srgbClr val="FFFFFF"/>
                </a:highlight>
                <a:latin typeface="Söhne"/>
              </a:rPr>
              <a:t>Attention scores are computed between pairs of patch embeddings, determining the importance of each patch with respect to others.</a:t>
            </a:r>
          </a:p>
          <a:p>
            <a:pPr algn="l"/>
            <a:r>
              <a:rPr lang="en-US" b="0" i="0" dirty="0">
                <a:solidFill>
                  <a:srgbClr val="0D0D0D"/>
                </a:solidFill>
                <a:effectLst/>
                <a:highlight>
                  <a:srgbClr val="FFFFFF"/>
                </a:highlight>
                <a:latin typeface="Söhne"/>
              </a:rPr>
              <a:t>The attention mechanism enables the model to focus on relevant image regions and learn contextual relationships between patches.</a:t>
            </a:r>
          </a:p>
          <a:p>
            <a:pPr algn="l"/>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Feedforward Neural Network (FFNN):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After self-attention, the output representations from each patch are passed through a feedforward neural network (FFNN) independently.</a:t>
            </a:r>
          </a:p>
          <a:p>
            <a:pPr algn="l"/>
            <a:r>
              <a:rPr lang="en-US" b="0" i="0" dirty="0">
                <a:solidFill>
                  <a:srgbClr val="0D0D0D"/>
                </a:solidFill>
                <a:effectLst/>
                <a:highlight>
                  <a:srgbClr val="FFFFFF"/>
                </a:highlight>
                <a:latin typeface="Söhne"/>
              </a:rPr>
              <a:t>The FFNN applies non-linear transformations to the features extracted by the self-attention mechanism, enhancing the model's capacity to learn complex patterns and representations.</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52328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TotalTime>
  <Words>1412</Words>
  <Application>Microsoft Office PowerPoint</Application>
  <PresentationFormat>Widescreen</PresentationFormat>
  <Paragraphs>111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Brain ViT</vt:lpstr>
      <vt:lpstr>Outline</vt:lpstr>
      <vt:lpstr>Abstract</vt:lpstr>
      <vt:lpstr>Transformers</vt:lpstr>
      <vt:lpstr>Key Components of Transformers: </vt:lpstr>
      <vt:lpstr>Transition to Vision Transformer</vt:lpstr>
      <vt:lpstr>Vision Transformers</vt:lpstr>
      <vt:lpstr>Components of ViT</vt:lpstr>
      <vt:lpstr> </vt:lpstr>
      <vt:lpstr> </vt:lpstr>
      <vt:lpstr>Training Process</vt:lpstr>
      <vt:lpstr> </vt:lpstr>
      <vt:lpstr> </vt:lpstr>
      <vt:lpstr>    Brain ViT Results</vt:lpstr>
      <vt:lpstr>PowerPoint Presentation</vt:lpstr>
      <vt:lpstr>    Confusion Matrix</vt:lpstr>
      <vt:lpstr>PowerPoint Presentation</vt:lpstr>
      <vt:lpstr>Brain ViT vs ResNet50</vt:lpstr>
      <vt:lpstr>PowerPoint Presentation</vt:lpstr>
      <vt:lpstr>ViTB16 outperformed RESNET50</vt:lpstr>
      <vt:lpstr>Advantages over CNN</vt:lpstr>
      <vt:lpstr>Challenges  </vt:lpstr>
      <vt:lpstr>Future Work: Vision Mamba for Brain Disease Classification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BrainViT</dc:title>
  <dc:creator>Sony Reddy Gurram</dc:creator>
  <cp:lastModifiedBy>Sony Reddy Gurram</cp:lastModifiedBy>
  <cp:revision>174</cp:revision>
  <dcterms:created xsi:type="dcterms:W3CDTF">2024-04-26T02:18:59Z</dcterms:created>
  <dcterms:modified xsi:type="dcterms:W3CDTF">2024-05-02T23:59:34Z</dcterms:modified>
</cp:coreProperties>
</file>